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9" r:id="rId2"/>
    <p:sldId id="260" r:id="rId3"/>
    <p:sldId id="266" r:id="rId4"/>
    <p:sldId id="258" r:id="rId5"/>
    <p:sldId id="267" r:id="rId6"/>
    <p:sldId id="262" r:id="rId7"/>
    <p:sldId id="268" r:id="rId8"/>
    <p:sldId id="269" r:id="rId9"/>
    <p:sldId id="261" r:id="rId10"/>
    <p:sldId id="281" r:id="rId11"/>
    <p:sldId id="270" r:id="rId12"/>
    <p:sldId id="271" r:id="rId13"/>
    <p:sldId id="277" r:id="rId14"/>
    <p:sldId id="272" r:id="rId15"/>
    <p:sldId id="273" r:id="rId16"/>
    <p:sldId id="275" r:id="rId17"/>
    <p:sldId id="274" r:id="rId18"/>
    <p:sldId id="276" r:id="rId19"/>
    <p:sldId id="263" r:id="rId20"/>
    <p:sldId id="280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1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CVMFS deployment status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Deployed</c:v>
                </c:pt>
                <c:pt idx="1">
                  <c:v>Deployment  Planned by 30 April</c:v>
                </c:pt>
                <c:pt idx="2">
                  <c:v>Deployment in the Plan but no date</c:v>
                </c:pt>
                <c:pt idx="3">
                  <c:v>Decommissioned</c:v>
                </c:pt>
                <c:pt idx="4">
                  <c:v>Not Responding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52.0</c:v>
                </c:pt>
                <c:pt idx="1">
                  <c:v>27.0</c:v>
                </c:pt>
                <c:pt idx="2">
                  <c:v>10.0</c:v>
                </c:pt>
                <c:pt idx="3">
                  <c:v>8.0</c:v>
                </c:pt>
                <c:pt idx="4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9347245578739"/>
          <c:y val="0.177169748394124"/>
          <c:w val="0.334858929744529"/>
          <c:h val="0.77854860242253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AFAC3-784F-6C4D-838D-F233F0857C5B}" type="datetimeFigureOut">
              <a:rPr lang="en-US" smtClean="0"/>
              <a:t>06/03/2013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C6117-C32B-6747-B40F-0AC835AF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2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C6117-C32B-6747-B40F-0AC835AF36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6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C6117-C32B-6747-B40F-0AC835AF36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36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C6117-C32B-6747-B40F-0AC835AF36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01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C6117-C32B-6747-B40F-0AC835AF36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88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C6117-C32B-6747-B40F-0AC835AF36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95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0.tiff"/><Relationship Id="rId5" Type="http://schemas.openxmlformats.org/officeDocument/2006/relationships/image" Target="../media/image11.jpeg"/><Relationship Id="rId6" Type="http://schemas.openxmlformats.org/officeDocument/2006/relationships/image" Target="../media/image12.tiff"/><Relationship Id="rId7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tacks_banne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7467600" y="4343400"/>
            <a:ext cx="1676400" cy="914400"/>
          </a:xfrm>
          <a:prstGeom prst="rect">
            <a:avLst/>
          </a:prstGeom>
        </p:spPr>
      </p:pic>
      <p:pic>
        <p:nvPicPr>
          <p:cNvPr id="9" name="Picture 8" descr="accelerator.jp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>
          <a:xfrm>
            <a:off x="1447800" y="4343400"/>
            <a:ext cx="15240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6630" y="1066800"/>
            <a:ext cx="592897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Principle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5285" y="2590800"/>
            <a:ext cx="2895600" cy="609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Author</a:t>
            </a:r>
            <a:endParaRPr lang="en-US" dirty="0"/>
          </a:p>
        </p:txBody>
      </p:sp>
      <p:pic>
        <p:nvPicPr>
          <p:cNvPr id="8" name="Picture 7" descr="HiggsInCMS.jp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>
          <a:xfrm>
            <a:off x="0" y="4343400"/>
            <a:ext cx="1463040" cy="924025"/>
          </a:xfrm>
          <a:prstGeom prst="rect">
            <a:avLst/>
          </a:prstGeom>
        </p:spPr>
      </p:pic>
      <p:pic>
        <p:nvPicPr>
          <p:cNvPr id="10" name="Picture 9" descr="01 nyte - globe encounters.tif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>
          <a:xfrm>
            <a:off x="2920595" y="3773425"/>
            <a:ext cx="1463040" cy="1627890"/>
          </a:xfrm>
          <a:prstGeom prst="rect">
            <a:avLst/>
          </a:prstGeom>
        </p:spPr>
      </p:pic>
      <p:pic>
        <p:nvPicPr>
          <p:cNvPr id="11" name="Picture 10" descr="0804041_30.tif"/>
          <p:cNvPicPr>
            <a:picLocks noChangeAspect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>
          <a:xfrm>
            <a:off x="4556760" y="4343400"/>
            <a:ext cx="1463040" cy="914400"/>
          </a:xfrm>
          <a:prstGeom prst="rect">
            <a:avLst/>
          </a:prstGeom>
        </p:spPr>
      </p:pic>
      <p:pic>
        <p:nvPicPr>
          <p:cNvPr id="12" name="Picture 11" descr="blueinstall.jpg"/>
          <p:cNvPicPr>
            <a:picLocks noChangeAspect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>
          <a:xfrm>
            <a:off x="6019800" y="4343400"/>
            <a:ext cx="1463040" cy="914400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76200" y="6270345"/>
            <a:ext cx="2057400" cy="548640"/>
            <a:chOff x="76200" y="6270345"/>
            <a:chExt cx="2057400" cy="548640"/>
          </a:xfrm>
        </p:grpSpPr>
        <p:pic>
          <p:nvPicPr>
            <p:cNvPr id="17" name="Picture 16" descr="WLCG-TextOnly_black.jpg"/>
            <p:cNvPicPr>
              <a:picLocks noChangeAspect="1"/>
            </p:cNvPicPr>
            <p:nvPr userDrawn="1"/>
          </p:nvPicPr>
          <p:blipFill>
            <a:blip r:embed="rId8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381000" y="6270345"/>
              <a:ext cx="1752600" cy="548640"/>
            </a:xfrm>
            <a:prstGeom prst="rect">
              <a:avLst/>
            </a:prstGeom>
          </p:spPr>
        </p:pic>
        <p:pic>
          <p:nvPicPr>
            <p:cNvPr id="16" name="Picture 15" descr="WLCG-logo.jpg"/>
            <p:cNvPicPr>
              <a:picLocks noChangeAspect="1"/>
            </p:cNvPicPr>
            <p:nvPr userDrawn="1"/>
          </p:nvPicPr>
          <p:blipFill>
            <a:blip r:embed="rId9" cstate="screen"/>
            <a:stretch>
              <a:fillRect/>
            </a:stretch>
          </p:blipFill>
          <p:spPr>
            <a:xfrm>
              <a:off x="76200" y="6324600"/>
              <a:ext cx="457200" cy="457200"/>
            </a:xfrm>
            <a:prstGeom prst="rect">
              <a:avLst/>
            </a:prstGeom>
          </p:spPr>
        </p:pic>
      </p:grp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705600" y="228600"/>
            <a:ext cx="2438400" cy="457200"/>
          </a:xfrm>
        </p:spPr>
        <p:txBody>
          <a:bodyPr/>
          <a:lstStyle>
            <a:lvl1pPr algn="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WLCG Group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1752600" y="3200400"/>
            <a:ext cx="31242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5pPr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Date/other info</a:t>
            </a:r>
            <a:endParaRPr lang="en-US" dirty="0"/>
          </a:p>
        </p:txBody>
      </p:sp>
      <p:pic>
        <p:nvPicPr>
          <p:cNvPr id="19" name="Picture 18" descr="CERN_logo_400x400.gif"/>
          <p:cNvPicPr>
            <a:picLocks noChangeAspect="1"/>
          </p:cNvPicPr>
          <p:nvPr userDrawn="1"/>
        </p:nvPicPr>
        <p:blipFill>
          <a:blip r:embed="rId10" cstate="screen"/>
          <a:stretch>
            <a:fillRect/>
          </a:stretch>
        </p:blipFill>
        <p:spPr>
          <a:xfrm>
            <a:off x="8610600" y="6324600"/>
            <a:ext cx="457200" cy="457200"/>
          </a:xfrm>
          <a:prstGeom prst="rect">
            <a:avLst/>
          </a:prstGeom>
        </p:spPr>
      </p:pic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A23336-5C51-4AB1-BEE6-DB5BC4505B2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TEG Workshop, February 2012 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666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8382000" cy="5211763"/>
          </a:xfrm>
        </p:spPr>
        <p:txBody>
          <a:bodyPr/>
          <a:lstStyle>
            <a:lvl1pPr>
              <a:defRPr lang="en-US" sz="3200" kern="12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TEG Workshop, February 2012 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8FA168C2-9F18-4032-8801-50E4CEA0EA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-3124200" y="3124201"/>
            <a:ext cx="6858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 descr="WLCG-TextOnly_black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464" t="16667" r="4985" b="16667"/>
          <a:stretch>
            <a:fillRect/>
          </a:stretch>
        </p:blipFill>
        <p:spPr>
          <a:xfrm rot="16200000">
            <a:off x="-588020" y="5250180"/>
            <a:ext cx="1752600" cy="548640"/>
          </a:xfrm>
          <a:prstGeom prst="rect">
            <a:avLst/>
          </a:prstGeom>
        </p:spPr>
      </p:pic>
      <p:pic>
        <p:nvPicPr>
          <p:cNvPr id="10" name="Picture 9" descr="WLCG-logo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6200" y="6324600"/>
            <a:ext cx="457200" cy="457200"/>
          </a:xfrm>
          <a:prstGeom prst="rect">
            <a:avLst/>
          </a:prstGeom>
        </p:spPr>
      </p:pic>
      <p:pic>
        <p:nvPicPr>
          <p:cNvPr id="13" name="Picture 12" descr="01 nyte - globe encounters.tif"/>
          <p:cNvPicPr>
            <a:picLocks noChangeAspect="1"/>
          </p:cNvPicPr>
          <p:nvPr userDrawn="1"/>
        </p:nvPicPr>
        <p:blipFill>
          <a:blip r:embed="rId4" cstate="screen">
            <a:lum contrast="-10000"/>
          </a:blip>
          <a:srcRect/>
          <a:stretch>
            <a:fillRect/>
          </a:stretch>
        </p:blipFill>
        <p:spPr>
          <a:xfrm>
            <a:off x="7951" y="2057400"/>
            <a:ext cx="601649" cy="914400"/>
          </a:xfrm>
          <a:prstGeom prst="rect">
            <a:avLst/>
          </a:prstGeom>
        </p:spPr>
      </p:pic>
      <p:pic>
        <p:nvPicPr>
          <p:cNvPr id="14" name="Picture 13" descr="stacks_banner.jpg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>
          <a:xfrm>
            <a:off x="0" y="0"/>
            <a:ext cx="609600" cy="762000"/>
          </a:xfrm>
          <a:prstGeom prst="rect">
            <a:avLst/>
          </a:prstGeom>
        </p:spPr>
      </p:pic>
      <p:pic>
        <p:nvPicPr>
          <p:cNvPr id="15" name="Picture 14" descr="0804041_30.tif"/>
          <p:cNvPicPr>
            <a:picLocks noChangeAspect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>
          <a:xfrm>
            <a:off x="0" y="1371600"/>
            <a:ext cx="609600" cy="685800"/>
          </a:xfrm>
          <a:prstGeom prst="rect">
            <a:avLst/>
          </a:prstGeom>
        </p:spPr>
      </p:pic>
      <p:pic>
        <p:nvPicPr>
          <p:cNvPr id="16" name="Picture 15" descr="blueinstall.jpg"/>
          <p:cNvPicPr>
            <a:picLocks noChangeAspect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>
          <a:xfrm>
            <a:off x="0" y="762000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09600" y="0"/>
            <a:ext cx="85344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22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blipFill dpi="0" rotWithShape="1">
            <a:blip r:embed="rId2" cstate="screen">
              <a:alphaModFix amt="2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Candar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ln>
            <a:noFill/>
          </a:ln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TEG workshop, February 2012 </a:t>
            </a:r>
            <a:endParaRPr lang="en-US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grpSp>
        <p:nvGrpSpPr>
          <p:cNvPr id="4" name="Group 6"/>
          <p:cNvGrpSpPr/>
          <p:nvPr userDrawn="1"/>
        </p:nvGrpSpPr>
        <p:grpSpPr>
          <a:xfrm>
            <a:off x="76200" y="6270345"/>
            <a:ext cx="2057400" cy="548640"/>
            <a:chOff x="76200" y="6270345"/>
            <a:chExt cx="2057400" cy="548640"/>
          </a:xfrm>
        </p:grpSpPr>
        <p:pic>
          <p:nvPicPr>
            <p:cNvPr id="8" name="Picture 7" descr="WLCG-TextOnly_black.jpg"/>
            <p:cNvPicPr>
              <a:picLocks noChangeAspect="1"/>
            </p:cNvPicPr>
            <p:nvPr userDrawn="1"/>
          </p:nvPicPr>
          <p:blipFill>
            <a:blip r:embed="rId3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381000" y="6270345"/>
              <a:ext cx="1752600" cy="548640"/>
            </a:xfrm>
            <a:prstGeom prst="rect">
              <a:avLst/>
            </a:prstGeom>
          </p:spPr>
        </p:pic>
        <p:pic>
          <p:nvPicPr>
            <p:cNvPr id="9" name="Picture 8" descr="WLCG-logo.jp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>
              <a:off x="76200" y="6324600"/>
              <a:ext cx="457200" cy="457200"/>
            </a:xfrm>
            <a:prstGeom prst="rect">
              <a:avLst/>
            </a:prstGeom>
          </p:spPr>
        </p:pic>
      </p:grpSp>
      <p:sp>
        <p:nvSpPr>
          <p:cNvPr id="12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DA23336-5C51-4AB1-BEE6-DB5BC4505B2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3866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GDB, October 2011 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995F7-AB52-B540-91DB-E08604186715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490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WLCG workshop, May 2012 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DA23336-5C51-4AB1-BEE6-DB5BC4505B2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22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WLCG-operations@cern.ch" TargetMode="External"/><Relationship Id="rId4" Type="http://schemas.openxmlformats.org/officeDocument/2006/relationships/hyperlink" Target="mailto:WLCG-ops-coord@cern.ch" TargetMode="External"/><Relationship Id="rId5" Type="http://schemas.openxmlformats.org/officeDocument/2006/relationships/hyperlink" Target="mailto:WCLG-ops-coord-taskforce@cern.ch" TargetMode="External"/><Relationship Id="rId6" Type="http://schemas.openxmlformats.org/officeDocument/2006/relationships/hyperlink" Target="mailto:WLCG-ops-coord-broadcast@cern.ch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ki.cern.ch/twiki/bin/view/LCG/WLCGOpsCoordinatio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630" y="1066800"/>
            <a:ext cx="7174988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WLCG Operations Coordination and Commissioning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5284" y="2590799"/>
            <a:ext cx="5636899" cy="98643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Maria </a:t>
            </a:r>
            <a:r>
              <a:rPr lang="en-US" dirty="0" smtClean="0"/>
              <a:t>Girone, CERN IT </a:t>
            </a:r>
          </a:p>
          <a:p>
            <a:r>
              <a:rPr lang="en-US" dirty="0"/>
              <a:t>On behalf of the Operations Coordination Team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752600" y="3577239"/>
            <a:ext cx="3124200" cy="533400"/>
          </a:xfrm>
        </p:spPr>
        <p:txBody>
          <a:bodyPr/>
          <a:lstStyle/>
          <a:p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 March 2013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A23336-5C51-4AB1-BEE6-DB5BC4505B2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8"/>
          </p:nvPr>
        </p:nvSpPr>
        <p:spPr>
          <a:xfrm>
            <a:off x="3124200" y="6356350"/>
            <a:ext cx="3759506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OSG  All Hands Meeting , March  2013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458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CVMFS deployment </a:t>
            </a:r>
            <a:endParaRPr lang="en-US" dirty="0"/>
          </a:p>
          <a:p>
            <a:r>
              <a:rPr lang="en-US" dirty="0" err="1" smtClean="0"/>
              <a:t>gLExec</a:t>
            </a:r>
            <a:r>
              <a:rPr lang="en-US" dirty="0" smtClean="0"/>
              <a:t> </a:t>
            </a:r>
            <a:r>
              <a:rPr lang="en-US" dirty="0"/>
              <a:t>deployment</a:t>
            </a:r>
          </a:p>
          <a:p>
            <a:r>
              <a:rPr lang="en-US" dirty="0" smtClean="0"/>
              <a:t>Tracking tools evolution</a:t>
            </a:r>
          </a:p>
          <a:p>
            <a:r>
              <a:rPr lang="en-US" dirty="0" err="1" smtClean="0"/>
              <a:t>perfSONAR</a:t>
            </a:r>
            <a:r>
              <a:rPr lang="en-US" dirty="0" smtClean="0"/>
              <a:t> deployment </a:t>
            </a:r>
          </a:p>
          <a:p>
            <a:r>
              <a:rPr lang="en-US" dirty="0" smtClean="0"/>
              <a:t>Middleware </a:t>
            </a:r>
            <a:r>
              <a:rPr lang="en-US" dirty="0"/>
              <a:t>deployment</a:t>
            </a:r>
          </a:p>
          <a:p>
            <a:r>
              <a:rPr lang="en-US" dirty="0" smtClean="0"/>
              <a:t>FTS </a:t>
            </a:r>
            <a:r>
              <a:rPr lang="en-US" dirty="0"/>
              <a:t>3 integration and </a:t>
            </a:r>
            <a:r>
              <a:rPr lang="en-US" dirty="0" smtClean="0"/>
              <a:t>deployment</a:t>
            </a:r>
          </a:p>
          <a:p>
            <a:r>
              <a:rPr lang="en-US" dirty="0" smtClean="0"/>
              <a:t>Squid monitoring (concluded)</a:t>
            </a:r>
            <a:endParaRPr lang="en-US" dirty="0"/>
          </a:p>
          <a:p>
            <a:r>
              <a:rPr lang="en-US" dirty="0" smtClean="0"/>
              <a:t>SHA</a:t>
            </a:r>
            <a:r>
              <a:rPr lang="en-US" dirty="0"/>
              <a:t>-2 </a:t>
            </a:r>
            <a:r>
              <a:rPr lang="en-US" dirty="0" smtClean="0"/>
              <a:t>migration</a:t>
            </a:r>
          </a:p>
          <a:p>
            <a:r>
              <a:rPr lang="en-US" dirty="0" err="1" smtClean="0"/>
              <a:t>Xrootd</a:t>
            </a:r>
            <a:r>
              <a:rPr lang="en-US" dirty="0" smtClean="0"/>
              <a:t> deployment</a:t>
            </a:r>
          </a:p>
          <a:p>
            <a:r>
              <a:rPr lang="en-US" dirty="0" smtClean="0"/>
              <a:t>Scientific Linux 6 migration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68C2-9F18-4032-8801-50E4CEA0EA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Activities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Maria Girone, CERN </a:t>
            </a:r>
            <a:endParaRPr lang="en-US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7694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697950"/>
            <a:ext cx="83820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CVMFS</a:t>
            </a:r>
          </a:p>
          <a:p>
            <a:r>
              <a:rPr lang="en-US" sz="2400" dirty="0"/>
              <a:t>Clear from the progress on tasks that having people to take ownership of the activities is an effective strategy</a:t>
            </a:r>
          </a:p>
          <a:p>
            <a:r>
              <a:rPr lang="en-US" sz="2400" dirty="0" smtClean="0"/>
              <a:t>OSG </a:t>
            </a:r>
            <a:r>
              <a:rPr lang="en-US" sz="2400" dirty="0" smtClean="0"/>
              <a:t>has a program to support opportunistic Computing through user mounts of CVMFS using </a:t>
            </a:r>
            <a:r>
              <a:rPr lang="en-US" sz="2400" dirty="0" smtClean="0"/>
              <a:t>Parrot</a:t>
            </a:r>
            <a:r>
              <a:rPr lang="en-US" sz="2400" dirty="0" smtClean="0"/>
              <a:t>; </a:t>
            </a:r>
            <a:r>
              <a:rPr lang="en-US" sz="2400" dirty="0" smtClean="0"/>
              <a:t>only </a:t>
            </a:r>
            <a:r>
              <a:rPr lang="en-US" sz="2400" dirty="0" smtClean="0"/>
              <a:t>works with a healthy and scalable CVMFS system to start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Maria Girone, IT-ES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ED64C39-6AC8-FD48-8A9F-80EEFDB1C42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Activities </a:t>
            </a:r>
            <a:endParaRPr lang="en-US" dirty="0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942872724"/>
              </p:ext>
            </p:extLst>
          </p:nvPr>
        </p:nvGraphicFramePr>
        <p:xfrm>
          <a:off x="2590801" y="3030362"/>
          <a:ext cx="6432894" cy="3899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14"/>
          <p:cNvSpPr/>
          <p:nvPr/>
        </p:nvSpPr>
        <p:spPr>
          <a:xfrm>
            <a:off x="457200" y="3974652"/>
            <a:ext cx="2133600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5893" y="5193852"/>
            <a:ext cx="2134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Deployment Status </a:t>
            </a:r>
          </a:p>
          <a:p>
            <a:r>
              <a:rPr lang="en-US" dirty="0" smtClean="0"/>
              <a:t>Dec </a:t>
            </a:r>
            <a:r>
              <a:rPr lang="fr-FR" dirty="0" smtClean="0"/>
              <a:t>’</a:t>
            </a:r>
            <a:r>
              <a:rPr lang="en-US" dirty="0" smtClean="0"/>
              <a:t>12 (last GDB)</a:t>
            </a:r>
            <a:endParaRPr lang="en-US" dirty="0"/>
          </a:p>
        </p:txBody>
      </p:sp>
      <p:pic>
        <p:nvPicPr>
          <p:cNvPr id="17" name="Content Placeholder 11" descr="cvmfs-deployment.png"/>
          <p:cNvPicPr>
            <a:picLocks noGrp="1"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103" b="82348" l="10000" r="90000">
                        <a14:foregroundMark x1="43714" y1="41310" x2="66000" y2="44768"/>
                        <a14:foregroundMark x1="43500" y1="40400" x2="43500" y2="13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467" b="9467"/>
          <a:stretch>
            <a:fillRect/>
          </a:stretch>
        </p:blipFill>
        <p:spPr>
          <a:xfrm>
            <a:off x="574568" y="4105635"/>
            <a:ext cx="2198915" cy="139930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6651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glExec</a:t>
            </a:r>
            <a:endParaRPr lang="en-US" dirty="0" smtClean="0"/>
          </a:p>
          <a:p>
            <a:pPr lvl="1"/>
            <a:r>
              <a:rPr lang="en-US" dirty="0" smtClean="0"/>
              <a:t>The long running story that this is mandated, but not installed</a:t>
            </a:r>
          </a:p>
          <a:p>
            <a:pPr lvl="1"/>
            <a:r>
              <a:rPr lang="en-US" dirty="0" smtClean="0"/>
              <a:t>The t</a:t>
            </a:r>
            <a:r>
              <a:rPr lang="en-US" dirty="0" smtClean="0"/>
              <a:t>ask </a:t>
            </a:r>
            <a:r>
              <a:rPr lang="en-US" dirty="0" smtClean="0"/>
              <a:t>force is closing out the </a:t>
            </a:r>
            <a:r>
              <a:rPr lang="en-US" dirty="0" smtClean="0"/>
              <a:t>deployment</a:t>
            </a:r>
          </a:p>
          <a:p>
            <a:pPr lvl="2"/>
            <a:r>
              <a:rPr lang="en-US" dirty="0" smtClean="0"/>
              <a:t>Expect to ramp up after winter conferences</a:t>
            </a:r>
          </a:p>
          <a:p>
            <a:pPr lvl="2"/>
            <a:r>
              <a:rPr lang="en-US" dirty="0"/>
              <a:t>Already used in production at several CMS </a:t>
            </a:r>
            <a:r>
              <a:rPr lang="en-US" dirty="0" smtClean="0"/>
              <a:t>sites (20 EGI sites, 15 OSG sites) </a:t>
            </a:r>
            <a:endParaRPr lang="en-GB" dirty="0" smtClean="0"/>
          </a:p>
          <a:p>
            <a:pPr lvl="2"/>
            <a:r>
              <a:rPr lang="en-US" dirty="0" smtClean="0"/>
              <a:t>193 CE tested (93 successfully) </a:t>
            </a:r>
          </a:p>
          <a:p>
            <a:pPr lvl="2"/>
            <a:r>
              <a:rPr lang="en-US" dirty="0" smtClean="0"/>
              <a:t>milestones to be defined with experiment input </a:t>
            </a:r>
          </a:p>
          <a:p>
            <a:pPr lvl="3"/>
            <a:r>
              <a:rPr lang="en-US" dirty="0" smtClean="0"/>
              <a:t>CMS would like to have </a:t>
            </a:r>
            <a:r>
              <a:rPr lang="en-US" dirty="0"/>
              <a:t>at least 90% of sites with </a:t>
            </a:r>
            <a:r>
              <a:rPr lang="en-US" dirty="0" err="1"/>
              <a:t>gLExec</a:t>
            </a:r>
            <a:r>
              <a:rPr lang="en-US" dirty="0"/>
              <a:t> </a:t>
            </a:r>
            <a:r>
              <a:rPr lang="en-US" dirty="0" smtClean="0"/>
              <a:t>enabled by July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LHCb</a:t>
            </a:r>
            <a:r>
              <a:rPr lang="en-US" dirty="0" smtClean="0"/>
              <a:t> </a:t>
            </a:r>
            <a:r>
              <a:rPr lang="en-US" dirty="0"/>
              <a:t>needs testing </a:t>
            </a:r>
            <a:r>
              <a:rPr lang="en-US" dirty="0" err="1"/>
              <a:t>gLExec</a:t>
            </a:r>
            <a:r>
              <a:rPr lang="en-US" dirty="0"/>
              <a:t> support (already in the code</a:t>
            </a:r>
            <a:r>
              <a:rPr lang="en-US" dirty="0" smtClean="0"/>
              <a:t>)	</a:t>
            </a:r>
          </a:p>
          <a:p>
            <a:pPr lvl="2"/>
            <a:r>
              <a:rPr lang="en-US" dirty="0" smtClean="0"/>
              <a:t>Will start soon</a:t>
            </a:r>
          </a:p>
          <a:p>
            <a:pPr lvl="1"/>
            <a:r>
              <a:rPr lang="en-US" dirty="0" smtClean="0"/>
              <a:t>Integration in </a:t>
            </a:r>
            <a:r>
              <a:rPr lang="en-US" dirty="0" err="1" smtClean="0"/>
              <a:t>PanDA</a:t>
            </a:r>
            <a:r>
              <a:rPr lang="en-US" dirty="0" smtClean="0"/>
              <a:t> well proceeding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ED64C39-6AC8-FD48-8A9F-80EEFDB1C42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</a:t>
            </a:r>
            <a:r>
              <a:rPr lang="en-US" dirty="0"/>
              <a:t>g</a:t>
            </a:r>
            <a:r>
              <a:rPr lang="en-US" dirty="0" smtClean="0"/>
              <a:t>oing </a:t>
            </a:r>
            <a:r>
              <a:rPr lang="en-US" dirty="0" smtClean="0"/>
              <a:t>Activities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1295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Maria Girone, CERN </a:t>
            </a:r>
            <a:endParaRPr lang="en-US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5280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PerfSONAR</a:t>
            </a:r>
            <a:endParaRPr lang="en-US" dirty="0" smtClean="0"/>
          </a:p>
          <a:p>
            <a:r>
              <a:rPr lang="en-US" dirty="0"/>
              <a:t>Coordinated by the WLCG Ops Task Force</a:t>
            </a:r>
          </a:p>
          <a:p>
            <a:pPr lvl="1"/>
            <a:r>
              <a:rPr lang="en-US" dirty="0"/>
              <a:t>Good representation from USATLAS/USCMS  and internet2 (4+ people)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Sites indicated by experiments have been asked to install </a:t>
            </a:r>
            <a:r>
              <a:rPr lang="en-US" dirty="0" err="1"/>
              <a:t>perfSONAR</a:t>
            </a:r>
            <a:endParaRPr lang="en-US" dirty="0"/>
          </a:p>
          <a:p>
            <a:pPr lvl="1"/>
            <a:r>
              <a:rPr lang="en-US" dirty="0"/>
              <a:t>And configure through the central mesh configuration</a:t>
            </a:r>
          </a:p>
          <a:p>
            <a:pPr lvl="1"/>
            <a:r>
              <a:rPr lang="en-US" dirty="0"/>
              <a:t>70 sites of 113 have PS installed (100% of OSG sites)</a:t>
            </a:r>
          </a:p>
          <a:p>
            <a:endParaRPr lang="en-US" dirty="0"/>
          </a:p>
          <a:p>
            <a:r>
              <a:rPr lang="en-US" dirty="0"/>
              <a:t>OSG involvement is critical</a:t>
            </a:r>
          </a:p>
          <a:p>
            <a:pPr lvl="1"/>
            <a:r>
              <a:rPr lang="en-US" dirty="0"/>
              <a:t>Liaison with PS developers (</a:t>
            </a:r>
            <a:r>
              <a:rPr lang="en-US" dirty="0" err="1"/>
              <a:t>ESnet</a:t>
            </a:r>
            <a:r>
              <a:rPr lang="en-US" dirty="0"/>
              <a:t> and internet2)</a:t>
            </a:r>
          </a:p>
          <a:p>
            <a:pPr lvl="1"/>
            <a:r>
              <a:rPr lang="en-US" dirty="0"/>
              <a:t>Operational support for deployment in the OSG infrastructure</a:t>
            </a:r>
          </a:p>
          <a:p>
            <a:pPr lvl="1"/>
            <a:r>
              <a:rPr lang="en-US" dirty="0"/>
              <a:t>Development of the </a:t>
            </a:r>
            <a:r>
              <a:rPr lang="en-US" dirty="0" err="1"/>
              <a:t>perfSONAR</a:t>
            </a:r>
            <a:r>
              <a:rPr lang="en-US" dirty="0"/>
              <a:t> Modular </a:t>
            </a:r>
            <a:r>
              <a:rPr lang="en-US" dirty="0" smtClean="0"/>
              <a:t>Dashboard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68C2-9F18-4032-8801-50E4CEA0EA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762000"/>
          </a:xfrm>
        </p:spPr>
        <p:txBody>
          <a:bodyPr/>
          <a:lstStyle/>
          <a:p>
            <a:r>
              <a:rPr lang="en-US" dirty="0" smtClean="0"/>
              <a:t>Ongoing </a:t>
            </a:r>
            <a:r>
              <a:rPr lang="en-US" dirty="0" smtClean="0"/>
              <a:t>Activities 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Maria Girone, CERN </a:t>
            </a:r>
            <a:endParaRPr lang="en-US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7410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Xrootd</a:t>
            </a:r>
            <a:r>
              <a:rPr lang="en-US" dirty="0" smtClean="0"/>
              <a:t> deployment </a:t>
            </a:r>
          </a:p>
          <a:p>
            <a:r>
              <a:rPr lang="en-US" dirty="0" smtClean="0"/>
              <a:t>To </a:t>
            </a:r>
            <a:r>
              <a:rPr lang="en-US" dirty="0"/>
              <a:t>help ATLAS </a:t>
            </a:r>
            <a:r>
              <a:rPr lang="en-US" dirty="0" smtClean="0"/>
              <a:t>(FAX) and </a:t>
            </a:r>
            <a:r>
              <a:rPr lang="en-US" dirty="0"/>
              <a:t>CMS </a:t>
            </a:r>
            <a:r>
              <a:rPr lang="en-US" dirty="0" smtClean="0"/>
              <a:t>(AAA) collaborations </a:t>
            </a:r>
            <a:r>
              <a:rPr lang="en-US" dirty="0"/>
              <a:t>in deploying at sites </a:t>
            </a:r>
          </a:p>
          <a:p>
            <a:r>
              <a:rPr lang="en-US" dirty="0" smtClean="0"/>
              <a:t>Current </a:t>
            </a:r>
            <a:r>
              <a:rPr lang="en-US" dirty="0"/>
              <a:t>focus </a:t>
            </a:r>
            <a:r>
              <a:rPr lang="en-US" dirty="0" smtClean="0"/>
              <a:t>is on systematically monitoring the </a:t>
            </a:r>
            <a:r>
              <a:rPr lang="en-US" dirty="0"/>
              <a:t>health of the service at each site</a:t>
            </a:r>
          </a:p>
          <a:p>
            <a:pPr lvl="1"/>
            <a:r>
              <a:rPr lang="en-US" dirty="0"/>
              <a:t>Study the possibility </a:t>
            </a:r>
            <a:r>
              <a:rPr lang="en-US" dirty="0" smtClean="0"/>
              <a:t>to consolidate tests </a:t>
            </a:r>
            <a:r>
              <a:rPr lang="en-US" dirty="0"/>
              <a:t>currently deployed separately by CMS and ATLAS</a:t>
            </a:r>
          </a:p>
          <a:p>
            <a:pPr lvl="2"/>
            <a:r>
              <a:rPr lang="en-US" sz="2600" dirty="0"/>
              <a:t>Deployment of SAM tests, registration of the service in </a:t>
            </a:r>
            <a:r>
              <a:rPr lang="en-US" sz="2600" dirty="0" smtClean="0"/>
              <a:t>GOCDB</a:t>
            </a:r>
          </a:p>
          <a:p>
            <a:pPr lvl="2"/>
            <a:endParaRPr lang="en-US" dirty="0" smtClean="0"/>
          </a:p>
          <a:p>
            <a:r>
              <a:rPr lang="en-US" dirty="0"/>
              <a:t>File Access </a:t>
            </a:r>
            <a:r>
              <a:rPr lang="en-US" dirty="0" smtClean="0"/>
              <a:t>Monitoring is in an advanced state </a:t>
            </a:r>
            <a:endParaRPr lang="en-US" dirty="0"/>
          </a:p>
          <a:p>
            <a:pPr lvl="1"/>
            <a:r>
              <a:rPr lang="en-US" dirty="0"/>
              <a:t>Monalisa monitoring, Dashboard Transfer monitoring, data popularity monitoring</a:t>
            </a:r>
          </a:p>
          <a:p>
            <a:pPr lvl="1"/>
            <a:r>
              <a:rPr lang="en-US" dirty="0" smtClean="0"/>
              <a:t>Discussion </a:t>
            </a:r>
            <a:r>
              <a:rPr lang="en-US" dirty="0"/>
              <a:t>ongoing </a:t>
            </a:r>
            <a:r>
              <a:rPr lang="en-US" dirty="0" smtClean="0"/>
              <a:t>on </a:t>
            </a:r>
            <a:r>
              <a:rPr lang="en-US" dirty="0"/>
              <a:t>the approach to follow for the maintenance in operation of the </a:t>
            </a:r>
            <a:r>
              <a:rPr lang="en-US" dirty="0"/>
              <a:t>Xrootd UDP collectors</a:t>
            </a:r>
          </a:p>
          <a:p>
            <a:pPr lvl="2"/>
            <a:r>
              <a:rPr lang="en-US" sz="2600" dirty="0"/>
              <a:t>Pool of collectors maintained by a single </a:t>
            </a:r>
            <a:r>
              <a:rPr lang="en-US" sz="2600" dirty="0" smtClean="0"/>
              <a:t>organization </a:t>
            </a:r>
            <a:r>
              <a:rPr lang="en-US" sz="2600" dirty="0"/>
              <a:t>or regional collectors US (OSG) + EU (CERN) 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ED64C39-6AC8-FD48-8A9F-80EEFDB1C42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</a:t>
            </a:r>
            <a:r>
              <a:rPr lang="en-US" dirty="0"/>
              <a:t>g</a:t>
            </a:r>
            <a:r>
              <a:rPr lang="en-US" dirty="0" smtClean="0"/>
              <a:t>oing </a:t>
            </a:r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Maria Girone, CERN </a:t>
            </a:r>
            <a:endParaRPr lang="en-US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4311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FTS </a:t>
            </a:r>
            <a:r>
              <a:rPr lang="en-US" dirty="0"/>
              <a:t>3</a:t>
            </a:r>
          </a:p>
          <a:p>
            <a:pPr lvl="1"/>
            <a:r>
              <a:rPr lang="en-US" dirty="0"/>
              <a:t>Several new features demonstrated</a:t>
            </a:r>
          </a:p>
          <a:p>
            <a:pPr lvl="2"/>
            <a:r>
              <a:rPr lang="en-US" dirty="0"/>
              <a:t>MySQL backend, new monitoring page, user and SE blacklists, etc.</a:t>
            </a:r>
          </a:p>
          <a:p>
            <a:pPr lvl="2"/>
            <a:r>
              <a:rPr lang="en-US" dirty="0" err="1"/>
              <a:t>xrootd</a:t>
            </a:r>
            <a:r>
              <a:rPr lang="en-US" dirty="0"/>
              <a:t> 3</a:t>
            </a:r>
            <a:r>
              <a:rPr lang="en-US" baseline="30000" dirty="0"/>
              <a:t>rd</a:t>
            </a:r>
            <a:r>
              <a:rPr lang="en-US" dirty="0"/>
              <a:t> party transfers, explicit file staging (for </a:t>
            </a:r>
            <a:r>
              <a:rPr lang="en-US" dirty="0" err="1"/>
              <a:t>LHCb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Central FTS server (Oracle)</a:t>
            </a:r>
            <a:endParaRPr lang="en-US" dirty="0"/>
          </a:p>
          <a:p>
            <a:pPr lvl="1"/>
            <a:r>
              <a:rPr lang="en-US" dirty="0"/>
              <a:t>Stress </a:t>
            </a:r>
            <a:r>
              <a:rPr lang="en-US" dirty="0" smtClean="0"/>
              <a:t>tests </a:t>
            </a:r>
            <a:r>
              <a:rPr lang="en-US" dirty="0"/>
              <a:t>ongoing and ramping up after winter </a:t>
            </a:r>
            <a:r>
              <a:rPr lang="en-US" dirty="0" smtClean="0"/>
              <a:t>conferences</a:t>
            </a:r>
            <a:endParaRPr lang="en-US" dirty="0"/>
          </a:p>
          <a:p>
            <a:pPr lvl="1"/>
            <a:r>
              <a:rPr lang="en-US" dirty="0" smtClean="0"/>
              <a:t> Proposal </a:t>
            </a:r>
            <a:r>
              <a:rPr lang="en-US" dirty="0"/>
              <a:t>for a deployment schedule </a:t>
            </a:r>
            <a:r>
              <a:rPr lang="en-US" dirty="0" smtClean="0"/>
              <a:t>will follow (April 2013)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ED64C39-6AC8-FD48-8A9F-80EEFDB1C42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</a:t>
            </a:r>
            <a:r>
              <a:rPr lang="en-US" dirty="0"/>
              <a:t>g</a:t>
            </a:r>
            <a:r>
              <a:rPr lang="en-US" dirty="0" smtClean="0"/>
              <a:t>oing </a:t>
            </a:r>
            <a:r>
              <a:rPr lang="en-US" dirty="0" smtClean="0"/>
              <a:t>Activities 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Maria Girone, CERN </a:t>
            </a:r>
            <a:endParaRPr lang="en-US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7944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n-US" dirty="0" smtClean="0"/>
              <a:t>Cloud </a:t>
            </a:r>
            <a:r>
              <a:rPr lang="en-US" dirty="0"/>
              <a:t>infrastructure testing with experiment workflows</a:t>
            </a:r>
          </a:p>
          <a:p>
            <a:pPr lvl="2"/>
            <a:r>
              <a:rPr lang="en-US" dirty="0"/>
              <a:t>Leveraging IT expertise on Agile </a:t>
            </a:r>
            <a:r>
              <a:rPr lang="en-US" dirty="0" smtClean="0"/>
              <a:t>infrastructure</a:t>
            </a:r>
          </a:p>
          <a:p>
            <a:pPr lvl="2"/>
            <a:r>
              <a:rPr lang="en-US" dirty="0" smtClean="0"/>
              <a:t>Agile Infrastructure still </a:t>
            </a:r>
            <a:r>
              <a:rPr lang="en-US" dirty="0"/>
              <a:t>u</a:t>
            </a:r>
            <a:r>
              <a:rPr lang="en-US" dirty="0" smtClean="0"/>
              <a:t>nder testing but </a:t>
            </a:r>
            <a:r>
              <a:rPr lang="en-US" dirty="0"/>
              <a:t>will evolve rapidly into </a:t>
            </a:r>
            <a:r>
              <a:rPr lang="en-US" dirty="0" smtClean="0"/>
              <a:t>production</a:t>
            </a:r>
          </a:p>
          <a:p>
            <a:pPr lvl="2"/>
            <a:r>
              <a:rPr lang="en-US" dirty="0" smtClean="0"/>
              <a:t>Commissioning of the remote Tier0 (Budapest) </a:t>
            </a:r>
          </a:p>
          <a:p>
            <a:pPr lvl="1"/>
            <a:r>
              <a:rPr lang="en-US" dirty="0" smtClean="0"/>
              <a:t>SL6 deployment </a:t>
            </a:r>
          </a:p>
          <a:p>
            <a:pPr lvl="2"/>
            <a:r>
              <a:rPr lang="en-US" dirty="0" smtClean="0"/>
              <a:t>Task force formed. Target migration date by end  2013 </a:t>
            </a:r>
          </a:p>
          <a:p>
            <a:pPr lvl="1"/>
            <a:r>
              <a:rPr lang="en-US" dirty="0"/>
              <a:t>Data placement</a:t>
            </a:r>
          </a:p>
          <a:p>
            <a:pPr lvl="2"/>
            <a:r>
              <a:rPr lang="en-US" dirty="0" smtClean="0"/>
              <a:t>optimization </a:t>
            </a:r>
            <a:r>
              <a:rPr lang="en-US" dirty="0"/>
              <a:t>of storage resources based on data popularity information</a:t>
            </a:r>
          </a:p>
          <a:p>
            <a:pPr lvl="1"/>
            <a:r>
              <a:rPr lang="en-US" dirty="0"/>
              <a:t>Data access</a:t>
            </a:r>
          </a:p>
          <a:p>
            <a:pPr lvl="2"/>
            <a:r>
              <a:rPr lang="en-US" dirty="0"/>
              <a:t>Transparent access to remote and shared Tier-1 storage, WNs on the </a:t>
            </a:r>
            <a:r>
              <a:rPr lang="en-US" dirty="0" smtClean="0"/>
              <a:t>OPN</a:t>
            </a:r>
          </a:p>
          <a:p>
            <a:pPr lvl="1"/>
            <a:r>
              <a:rPr lang="en-US" dirty="0"/>
              <a:t>Operations of Common Analysis Framework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ED64C39-6AC8-FD48-8A9F-80EEFDB1C42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Opportunities during LS</a:t>
            </a:r>
            <a:r>
              <a:rPr lang="en-US" sz="5300" dirty="0" smtClean="0"/>
              <a:t>1</a:t>
            </a:r>
            <a:endParaRPr lang="en-US" sz="5300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Maria Girone, CERN </a:t>
            </a:r>
            <a:endParaRPr lang="en-US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6893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Operations Coordination is a convenient forum to interact between sites and experiments</a:t>
            </a:r>
          </a:p>
          <a:p>
            <a:pPr lvl="1"/>
            <a:r>
              <a:rPr lang="en-US" dirty="0" smtClean="0"/>
              <a:t>EGI will use Operations Coordination </a:t>
            </a:r>
            <a:r>
              <a:rPr lang="en-US" dirty="0" smtClean="0"/>
              <a:t>for release discussions as well</a:t>
            </a:r>
          </a:p>
          <a:p>
            <a:r>
              <a:rPr lang="en-US" dirty="0" smtClean="0"/>
              <a:t>It would be good to get a closer interaction also with OSG through the </a:t>
            </a:r>
            <a:r>
              <a:rPr lang="en-US" dirty="0" smtClean="0"/>
              <a:t>Operations Coordination  </a:t>
            </a:r>
            <a:r>
              <a:rPr lang="en-US" dirty="0" smtClean="0"/>
              <a:t>to collaborate</a:t>
            </a:r>
          </a:p>
          <a:p>
            <a:r>
              <a:rPr lang="en-US" dirty="0" smtClean="0"/>
              <a:t>Operations Coordination </a:t>
            </a:r>
            <a:r>
              <a:rPr lang="en-US" dirty="0" smtClean="0"/>
              <a:t>is also itself a </a:t>
            </a:r>
            <a:r>
              <a:rPr lang="en-US" dirty="0" smtClean="0"/>
              <a:t>resource </a:t>
            </a:r>
          </a:p>
          <a:p>
            <a:pPr lvl="1"/>
            <a:r>
              <a:rPr lang="en-US" dirty="0" smtClean="0"/>
              <a:t>t</a:t>
            </a:r>
            <a:r>
              <a:rPr lang="en-US" dirty="0" smtClean="0"/>
              <a:t>he </a:t>
            </a:r>
            <a:r>
              <a:rPr lang="en-US" dirty="0" smtClean="0"/>
              <a:t>task force model has proven to itself to be efficient in commissioning and deployment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ED64C39-6AC8-FD48-8A9F-80EEFDB1C42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Together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52800" y="63690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Maria Girone, CERN </a:t>
            </a:r>
            <a:endParaRPr lang="en-US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052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Operations Coordination team has taken over the responsibility for WLCG Operations </a:t>
            </a:r>
          </a:p>
          <a:p>
            <a:pPr lvl="1"/>
            <a:r>
              <a:rPr lang="en-US" sz="2400" i="1" dirty="0" smtClean="0"/>
              <a:t>‘’ Impressive progress in deployment in the first 6 months ‘’ from Feb.2013 GDB minutes</a:t>
            </a:r>
          </a:p>
          <a:p>
            <a:pPr lvl="1"/>
            <a:r>
              <a:rPr lang="en-US" sz="2400" dirty="0" smtClean="0"/>
              <a:t>Task forces progressing well. One concluded </a:t>
            </a:r>
          </a:p>
          <a:p>
            <a:r>
              <a:rPr lang="en-US" dirty="0" smtClean="0"/>
              <a:t>Use of common tools and approaches by the LHC experiments is the only way forward towards sustainable operations </a:t>
            </a:r>
          </a:p>
          <a:p>
            <a:pPr lvl="1"/>
            <a:r>
              <a:rPr lang="en-US" dirty="0" smtClean="0"/>
              <a:t>Need help from experiments,  sites,  EGI &amp; OSG </a:t>
            </a:r>
          </a:p>
          <a:p>
            <a:r>
              <a:rPr lang="en-US" dirty="0" smtClean="0"/>
              <a:t>Constructive </a:t>
            </a:r>
            <a:r>
              <a:rPr lang="en-US" dirty="0"/>
              <a:t>c</a:t>
            </a:r>
            <a:r>
              <a:rPr lang="en-US" dirty="0" smtClean="0"/>
              <a:t>ollaboration spirit, sharing of responsibilities and tasks are key </a:t>
            </a:r>
          </a:p>
          <a:p>
            <a:pPr lvl="1"/>
            <a:r>
              <a:rPr lang="en-US" dirty="0" smtClean="0"/>
              <a:t>Push </a:t>
            </a:r>
            <a:r>
              <a:rPr lang="en-US" dirty="0"/>
              <a:t>for a stronger active participation of Tier-2 people in </a:t>
            </a:r>
            <a:r>
              <a:rPr lang="en-US" dirty="0" smtClean="0"/>
              <a:t>the task forces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68C2-9F18-4032-8801-50E4CEA0EA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Maria Girone, CERN </a:t>
            </a:r>
            <a:endParaRPr lang="en-US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7300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90662" y="914400"/>
            <a:ext cx="8577138" cy="5211763"/>
          </a:xfrm>
        </p:spPr>
        <p:txBody>
          <a:bodyPr>
            <a:normAutofit/>
          </a:bodyPr>
          <a:lstStyle/>
          <a:p>
            <a:r>
              <a:rPr lang="en-US" dirty="0"/>
              <a:t>Up-to-date </a:t>
            </a:r>
            <a:r>
              <a:rPr lang="en-US" dirty="0" err="1"/>
              <a:t>twiki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a</a:t>
            </a:r>
            <a:r>
              <a:rPr lang="en-US" dirty="0" smtClean="0"/>
              <a:t>ction list at 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https://twiki.cern.ch/twiki/bin/view/LCG/WLCGOpsCoordination</a:t>
            </a:r>
            <a:endParaRPr lang="en-US" dirty="0"/>
          </a:p>
          <a:p>
            <a:r>
              <a:rPr lang="en-US" dirty="0" smtClean="0"/>
              <a:t>Mailing lists</a:t>
            </a:r>
            <a:endParaRPr lang="en-US" dirty="0"/>
          </a:p>
          <a:p>
            <a:pPr lvl="1">
              <a:buFont typeface="Arial"/>
              <a:buChar char="–"/>
            </a:pPr>
            <a:r>
              <a:rPr lang="en-US" sz="2500" dirty="0">
                <a:hlinkClick r:id="rId3"/>
              </a:rPr>
              <a:t>WLCG-operations@cern.ch</a:t>
            </a:r>
            <a:r>
              <a:rPr lang="en-US" sz="2500" dirty="0"/>
              <a:t>  -  general communication</a:t>
            </a:r>
          </a:p>
          <a:p>
            <a:pPr lvl="1"/>
            <a:r>
              <a:rPr lang="en-US" sz="2500" dirty="0">
                <a:hlinkClick r:id="rId4"/>
              </a:rPr>
              <a:t>WLCG-ops-coord@cern.ch</a:t>
            </a:r>
            <a:r>
              <a:rPr lang="en-US" sz="2500" dirty="0"/>
              <a:t> - team member’s  </a:t>
            </a:r>
            <a:r>
              <a:rPr lang="en-US" sz="2500" dirty="0" smtClean="0"/>
              <a:t>communication</a:t>
            </a:r>
          </a:p>
          <a:p>
            <a:pPr lvl="1"/>
            <a:r>
              <a:rPr lang="en-US" sz="2500" dirty="0" smtClean="0">
                <a:hlinkClick r:id="rId5"/>
              </a:rPr>
              <a:t>WLCG-ops-coord-taskforce@cern.ch</a:t>
            </a:r>
            <a:r>
              <a:rPr lang="en-US" sz="2500" dirty="0" smtClean="0"/>
              <a:t> - internal task forces communications </a:t>
            </a:r>
            <a:endParaRPr lang="en-US" sz="2500" dirty="0"/>
          </a:p>
          <a:p>
            <a:pPr marL="742950" lvl="2" indent="-342900">
              <a:buFont typeface="Lucida Grande"/>
              <a:buChar char="-"/>
            </a:pPr>
            <a:r>
              <a:rPr lang="en-US" sz="2500" dirty="0">
                <a:solidFill>
                  <a:schemeClr val="accent5">
                    <a:lumMod val="75000"/>
                  </a:schemeClr>
                </a:solidFill>
                <a:hlinkClick r:id="rId6"/>
              </a:rPr>
              <a:t>WLCG-ops-coord-broadcast@cern.ch</a:t>
            </a:r>
            <a:r>
              <a:rPr lang="en-US" sz="2500" dirty="0">
                <a:solidFill>
                  <a:schemeClr val="accent5">
                    <a:lumMod val="75000"/>
                  </a:schemeClr>
                </a:solidFill>
              </a:rPr>
              <a:t> - for announcements </a:t>
            </a:r>
          </a:p>
          <a:p>
            <a:pPr marL="1143000" lvl="3" indent="-285750"/>
            <a:r>
              <a:rPr lang="en-US" dirty="0"/>
              <a:t>contain at least </a:t>
            </a:r>
            <a:r>
              <a:rPr lang="en-US" dirty="0">
                <a:solidFill>
                  <a:srgbClr val="FF0000"/>
                </a:solidFill>
              </a:rPr>
              <a:t>all contacts registered </a:t>
            </a:r>
            <a:r>
              <a:rPr lang="en-US" dirty="0"/>
              <a:t>in GOCDB and OIM for the WLCG sites</a:t>
            </a:r>
            <a:endParaRPr lang="en-US" sz="6300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Maria Girone, CERN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68C2-9F18-4032-8801-50E4CEA0EA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Twiki</a:t>
            </a:r>
            <a:r>
              <a:rPr lang="en-US" dirty="0" smtClean="0"/>
              <a:t> and Mailing lists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30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Mandate and Scope </a:t>
            </a:r>
          </a:p>
          <a:p>
            <a:r>
              <a:rPr lang="en-US" dirty="0" smtClean="0"/>
              <a:t>Organization</a:t>
            </a:r>
          </a:p>
          <a:p>
            <a:r>
              <a:rPr lang="en-US" dirty="0" smtClean="0"/>
              <a:t>Ongoing activities </a:t>
            </a:r>
          </a:p>
          <a:p>
            <a:r>
              <a:rPr lang="en-US" dirty="0"/>
              <a:t>Opportunities </a:t>
            </a:r>
            <a:r>
              <a:rPr lang="en-US" dirty="0" smtClean="0"/>
              <a:t>during </a:t>
            </a:r>
            <a:r>
              <a:rPr lang="en-US" dirty="0"/>
              <a:t>LS1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Conclusions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Maria Girone, CERN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3336-5C51-4AB1-BEE6-DB5BC4505B2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28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95F7-AB52-B540-91DB-E0860418671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0413" y="1626657"/>
            <a:ext cx="66073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Backup Slides </a:t>
            </a:r>
            <a:endParaRPr lang="en-US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1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Squid monitoring</a:t>
            </a:r>
          </a:p>
          <a:p>
            <a:pPr lvl="1"/>
            <a:r>
              <a:rPr lang="en-US" dirty="0"/>
              <a:t>Task force concluded its activity with some </a:t>
            </a:r>
            <a:r>
              <a:rPr lang="en-US" dirty="0" smtClean="0"/>
              <a:t>agreements </a:t>
            </a:r>
            <a:endParaRPr lang="en-US" dirty="0"/>
          </a:p>
          <a:p>
            <a:pPr lvl="2"/>
            <a:r>
              <a:rPr lang="en-US" dirty="0"/>
              <a:t>Register all Squid servers in GOCDB/OIM</a:t>
            </a:r>
          </a:p>
          <a:p>
            <a:pPr lvl="2"/>
            <a:r>
              <a:rPr lang="en-US" dirty="0"/>
              <a:t>Propose specific SAM tests based on MRTG monitoring information and possibly on hits to Frontier/CVMFS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68C2-9F18-4032-8801-50E4CEA0EA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Concluded tasks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Maria Girone, CERN </a:t>
            </a:r>
            <a:endParaRPr lang="en-US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0868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3491896"/>
            <a:ext cx="8382000" cy="3241526"/>
          </a:xfrm>
        </p:spPr>
        <p:txBody>
          <a:bodyPr>
            <a:normAutofit/>
          </a:bodyPr>
          <a:lstStyle/>
          <a:p>
            <a:r>
              <a:rPr lang="en-US" dirty="0" smtClean="0"/>
              <a:t>The Operations Coordination Team was formed in the middle of 2012 after the Technical Evaluation Groups were finished</a:t>
            </a:r>
          </a:p>
          <a:p>
            <a:pPr lvl="1"/>
            <a:r>
              <a:rPr lang="en-US" dirty="0" smtClean="0"/>
              <a:t>It was recognized that there were many deployment and commissioning activities ongoing and needed to be organized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ED64C39-6AC8-FD48-8A9F-80EEFDB1C42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990600"/>
            <a:ext cx="2933700" cy="2222500"/>
          </a:xfrm>
          <a:prstGeom prst="rect">
            <a:avLst/>
          </a:prstGeom>
        </p:spPr>
      </p:pic>
      <p:pic>
        <p:nvPicPr>
          <p:cNvPr id="8" name="Picture 7" descr="MonaMap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590" y="914400"/>
            <a:ext cx="4382858" cy="21336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 l="18204" t="23021" r="17238" b="29628"/>
          <a:stretch>
            <a:fillRect/>
          </a:stretch>
        </p:blipFill>
        <p:spPr bwMode="auto">
          <a:xfrm>
            <a:off x="3505200" y="914400"/>
            <a:ext cx="381000" cy="33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2743200"/>
            <a:ext cx="381000" cy="571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2819401"/>
            <a:ext cx="335079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2600" y="2590800"/>
            <a:ext cx="393700" cy="347921"/>
          </a:xfrm>
          <a:prstGeom prst="rect">
            <a:avLst/>
          </a:prstGeom>
        </p:spPr>
      </p:pic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Maria Girone, CERN </a:t>
            </a:r>
            <a:endParaRPr lang="en-US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5665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WLCG </a:t>
            </a:r>
            <a:r>
              <a:rPr lang="en-US" sz="2800" dirty="0"/>
              <a:t>Operations Coordination and Commissioning </a:t>
            </a:r>
            <a:r>
              <a:rPr lang="en-US" sz="2800" dirty="0" smtClean="0"/>
              <a:t>Team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i="1" dirty="0"/>
              <a:t>“This group will be the core operations and deployment </a:t>
            </a:r>
            <a:r>
              <a:rPr lang="en-US" i="1" dirty="0">
                <a:solidFill>
                  <a:srgbClr val="FF0000"/>
                </a:solidFill>
              </a:rPr>
              <a:t>coordination</a:t>
            </a:r>
            <a:r>
              <a:rPr lang="en-US" i="1" dirty="0"/>
              <a:t> team in the future, and will </a:t>
            </a:r>
            <a:r>
              <a:rPr lang="en-US" i="1" dirty="0">
                <a:solidFill>
                  <a:srgbClr val="FF0000"/>
                </a:solidFill>
              </a:rPr>
              <a:t>manage ongoing operational issues as well as new deployments</a:t>
            </a:r>
            <a:r>
              <a:rPr lang="en-US" i="1" dirty="0"/>
              <a:t>. It will replace some of the existing operations/deployment meetings and teams. Intent is to </a:t>
            </a:r>
            <a:r>
              <a:rPr lang="en-US" i="1" dirty="0">
                <a:solidFill>
                  <a:srgbClr val="FF0000"/>
                </a:solidFill>
              </a:rPr>
              <a:t>work together with EGI+OSG operations teams</a:t>
            </a:r>
            <a:r>
              <a:rPr lang="en-US" i="1" dirty="0"/>
              <a:t>.”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Maria Girone, CERN </a:t>
            </a:r>
            <a:endParaRPr lang="en-US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3336-5C51-4AB1-BEE6-DB5BC4505B2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182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Even though the WLCG infrastructure has been in constant operations for years, it is also continuously evolving</a:t>
            </a:r>
          </a:p>
          <a:p>
            <a:pPr lvl="1"/>
            <a:r>
              <a:rPr lang="en-US" dirty="0" smtClean="0"/>
              <a:t>Infrastructure improvements like CVMFS</a:t>
            </a:r>
          </a:p>
          <a:p>
            <a:pPr lvl="1"/>
            <a:r>
              <a:rPr lang="en-US" dirty="0" smtClean="0"/>
              <a:t>Changes in monitoring and availability</a:t>
            </a:r>
          </a:p>
          <a:p>
            <a:pPr lvl="1"/>
            <a:r>
              <a:rPr lang="en-US" dirty="0" smtClean="0"/>
              <a:t>Data Management Improvements like FTS3 and the broader deployment of data federations</a:t>
            </a:r>
          </a:p>
          <a:p>
            <a:pPr lvl="1"/>
            <a:r>
              <a:rPr lang="en-US" dirty="0" smtClean="0"/>
              <a:t>Security changes like </a:t>
            </a:r>
            <a:r>
              <a:rPr lang="en-US" dirty="0" err="1" smtClean="0"/>
              <a:t>glexec</a:t>
            </a:r>
            <a:r>
              <a:rPr lang="en-US" dirty="0" smtClean="0"/>
              <a:t> and SHA-2</a:t>
            </a:r>
          </a:p>
          <a:p>
            <a:pPr lvl="1"/>
            <a:r>
              <a:rPr lang="en-US" dirty="0" smtClean="0"/>
              <a:t>Transitions of middleware </a:t>
            </a:r>
            <a:r>
              <a:rPr lang="en-US" dirty="0" smtClean="0"/>
              <a:t>to</a:t>
            </a:r>
            <a:r>
              <a:rPr lang="en-US" dirty="0" smtClean="0"/>
              <a:t> </a:t>
            </a:r>
            <a:r>
              <a:rPr lang="en-US" dirty="0" smtClean="0"/>
              <a:t>resource </a:t>
            </a:r>
            <a:r>
              <a:rPr lang="en-US" dirty="0" smtClean="0"/>
              <a:t>provisioning tools like Open Stack and Agile Infrastructure projects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ED64C39-6AC8-FD48-8A9F-80EEFDB1C42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Maria Girone, CERN </a:t>
            </a:r>
            <a:endParaRPr lang="en-US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4417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8382000" cy="555037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Operations Coordination Work Group activities have been kicked-off on 24</a:t>
            </a:r>
            <a:r>
              <a:rPr lang="en-US" baseline="30000" dirty="0"/>
              <a:t>th</a:t>
            </a:r>
            <a:r>
              <a:rPr lang="en-US" dirty="0"/>
              <a:t> September 2012 </a:t>
            </a:r>
          </a:p>
          <a:p>
            <a:endParaRPr lang="en-US" dirty="0"/>
          </a:p>
          <a:p>
            <a:r>
              <a:rPr lang="en-US" dirty="0"/>
              <a:t>Large spectrum of activities to be ensured in operations 	</a:t>
            </a:r>
          </a:p>
          <a:p>
            <a:pPr lvl="1"/>
            <a:r>
              <a:rPr lang="en-US" dirty="0"/>
              <a:t>Internal </a:t>
            </a:r>
            <a:r>
              <a:rPr lang="en-US" dirty="0">
                <a:solidFill>
                  <a:srgbClr val="FF0000"/>
                </a:solidFill>
              </a:rPr>
              <a:t>task forces </a:t>
            </a:r>
            <a:r>
              <a:rPr lang="en-US" dirty="0"/>
              <a:t>are the </a:t>
            </a:r>
            <a:r>
              <a:rPr lang="en-US" dirty="0">
                <a:solidFill>
                  <a:srgbClr val="FF0000"/>
                </a:solidFill>
              </a:rPr>
              <a:t>driving force </a:t>
            </a:r>
            <a:r>
              <a:rPr lang="en-US" dirty="0"/>
              <a:t>and source of specific and dedicated expertise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Primary </a:t>
            </a:r>
            <a:r>
              <a:rPr lang="en-US" dirty="0"/>
              <a:t>communication channel on operational issues to WLCG MB </a:t>
            </a:r>
            <a:endParaRPr lang="en-US" dirty="0" smtClean="0"/>
          </a:p>
          <a:p>
            <a:pPr lvl="1"/>
            <a:r>
              <a:rPr lang="en-US" dirty="0" smtClean="0"/>
              <a:t>Regular reports to the monthly GDB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Regular fortnightly meetings </a:t>
            </a:r>
            <a:r>
              <a:rPr lang="en-US" dirty="0">
                <a:solidFill>
                  <a:srgbClr val="FF0000"/>
                </a:solidFill>
              </a:rPr>
              <a:t>established</a:t>
            </a:r>
            <a:r>
              <a:rPr lang="en-US" dirty="0"/>
              <a:t> on 1</a:t>
            </a:r>
            <a:r>
              <a:rPr lang="en-US" baseline="30000" dirty="0"/>
              <a:t>st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Thursdays as main forum</a:t>
            </a:r>
          </a:p>
          <a:p>
            <a:pPr lvl="1"/>
            <a:r>
              <a:rPr lang="en-US" sz="2900" dirty="0"/>
              <a:t>First Operation Coordination meeting  held on 4th October </a:t>
            </a:r>
            <a:r>
              <a:rPr lang="en-US" sz="2900" dirty="0" smtClean="0"/>
              <a:t>2012</a:t>
            </a:r>
            <a:endParaRPr lang="en-US" sz="2900" dirty="0"/>
          </a:p>
          <a:p>
            <a:pPr lvl="1"/>
            <a:r>
              <a:rPr lang="en-US" dirty="0"/>
              <a:t>Minutes and action list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68C2-9F18-4032-8801-50E4CEA0EA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Maria Girone, CERN </a:t>
            </a:r>
            <a:endParaRPr lang="en-US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8360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Operations Coordination handles the daily operations meetings (now twice weekly)</a:t>
            </a:r>
          </a:p>
          <a:p>
            <a:pPr lvl="1"/>
            <a:r>
              <a:rPr lang="en-US" dirty="0" smtClean="0"/>
              <a:t>Operations reports and tickets </a:t>
            </a:r>
            <a:endParaRPr lang="en-US" dirty="0"/>
          </a:p>
          <a:p>
            <a:r>
              <a:rPr lang="en-US" dirty="0" smtClean="0"/>
              <a:t>Bi-weekly Coordination meetings</a:t>
            </a:r>
          </a:p>
          <a:p>
            <a:pPr lvl="1"/>
            <a:r>
              <a:rPr lang="en-US" dirty="0" smtClean="0"/>
              <a:t>Follow task force progress.  </a:t>
            </a:r>
            <a:r>
              <a:rPr lang="en-US" dirty="0" smtClean="0"/>
              <a:t>Report </a:t>
            </a:r>
            <a:r>
              <a:rPr lang="en-US" dirty="0" smtClean="0"/>
              <a:t>experiment issues</a:t>
            </a:r>
          </a:p>
          <a:p>
            <a:r>
              <a:rPr lang="en-US" dirty="0" smtClean="0"/>
              <a:t>Quarterly Experiment Planning Meetings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Prepares </a:t>
            </a:r>
            <a:r>
              <a:rPr lang="en-US" dirty="0">
                <a:solidFill>
                  <a:srgbClr val="FF0000"/>
                </a:solidFill>
              </a:rPr>
              <a:t>plans and proposes them to the MB </a:t>
            </a:r>
          </a:p>
          <a:p>
            <a:pPr lvl="1"/>
            <a:r>
              <a:rPr lang="en-US" dirty="0"/>
              <a:t>Reviews operational needs from experiments and sites </a:t>
            </a:r>
          </a:p>
          <a:p>
            <a:pPr lvl="1"/>
            <a:r>
              <a:rPr lang="en-US" dirty="0"/>
              <a:t>Creates and dissolves internal ops task </a:t>
            </a:r>
            <a:r>
              <a:rPr lang="en-US" dirty="0" smtClean="0"/>
              <a:t>forces</a:t>
            </a:r>
          </a:p>
          <a:p>
            <a:pPr lvl="2"/>
            <a:r>
              <a:rPr lang="en-US" dirty="0" smtClean="0"/>
              <a:t>E.g. Squid Monitoring task force concluded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Large </a:t>
            </a:r>
            <a:r>
              <a:rPr lang="en-US" dirty="0" smtClean="0"/>
              <a:t>and </a:t>
            </a:r>
            <a:r>
              <a:rPr lang="en-US" dirty="0" smtClean="0"/>
              <a:t>diverse group participates in the task forces and the operations.   Only works with contributions from many areas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ED64C39-6AC8-FD48-8A9F-80EEFDB1C42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 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Maria Girone, CERN </a:t>
            </a:r>
            <a:endParaRPr lang="en-US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1127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All the grid and Infrastructure projects (OSG, EGI, </a:t>
            </a:r>
            <a:r>
              <a:rPr lang="en-US" dirty="0" err="1" smtClean="0"/>
              <a:t>NorduGrid</a:t>
            </a:r>
            <a:r>
              <a:rPr lang="en-US" dirty="0" smtClean="0"/>
              <a:t>, etc.) have to expand their focus to continue to be viable</a:t>
            </a:r>
          </a:p>
          <a:p>
            <a:pPr lvl="1"/>
            <a:r>
              <a:rPr lang="en-US" dirty="0" smtClean="0"/>
              <a:t>Expand into campus infrastructures, focus on new communities and areas, and focus in new resource providers</a:t>
            </a:r>
          </a:p>
          <a:p>
            <a:r>
              <a:rPr lang="en-US" dirty="0" smtClean="0"/>
              <a:t>Operations Coordination has the ability to focus entirely on the LHC</a:t>
            </a:r>
          </a:p>
          <a:p>
            <a:pPr lvl="1"/>
            <a:r>
              <a:rPr lang="en-US" dirty="0" smtClean="0"/>
              <a:t>Form a resource for the LHC experiments in their interactions with the sites, the infrastructure providers, and the </a:t>
            </a:r>
            <a:r>
              <a:rPr lang="en-US" dirty="0" smtClean="0"/>
              <a:t>projects</a:t>
            </a:r>
            <a:endParaRPr lang="en-US" dirty="0" smtClean="0"/>
          </a:p>
          <a:p>
            <a:r>
              <a:rPr lang="en-US" dirty="0" smtClean="0"/>
              <a:t>Makes </a:t>
            </a:r>
            <a:r>
              <a:rPr lang="en-US" dirty="0" smtClean="0"/>
              <a:t>Operations Coordination </a:t>
            </a:r>
            <a:r>
              <a:rPr lang="en-US" dirty="0" smtClean="0"/>
              <a:t>unique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ED64C39-6AC8-FD48-8A9F-80EEFDB1C42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Focusing on LHC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Maria Girone, CERN </a:t>
            </a:r>
            <a:endParaRPr lang="en-US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6247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8382000" cy="5441950"/>
          </a:xfrm>
        </p:spPr>
        <p:txBody>
          <a:bodyPr>
            <a:normAutofit fontScale="55000" lnSpcReduction="20000"/>
          </a:bodyPr>
          <a:lstStyle/>
          <a:p>
            <a:r>
              <a:rPr lang="en-US" sz="5100" dirty="0" smtClean="0"/>
              <a:t>Moving the effort towards the WLCG collaboration </a:t>
            </a:r>
          </a:p>
          <a:p>
            <a:pPr lvl="1"/>
            <a:r>
              <a:rPr lang="en-US" sz="4400" dirty="0" smtClean="0"/>
              <a:t>Chairs and task forces leaders from CERN, Tier1 and Tier2 	</a:t>
            </a:r>
          </a:p>
          <a:p>
            <a:pPr lvl="1"/>
            <a:r>
              <a:rPr lang="en-US" sz="4400" dirty="0" smtClean="0"/>
              <a:t>Significant fraction of the coordination effort resides in CERN-IT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Forthnightly</a:t>
            </a:r>
            <a:r>
              <a:rPr lang="en-US" dirty="0" smtClean="0"/>
              <a:t> </a:t>
            </a:r>
            <a:r>
              <a:rPr lang="en-US" dirty="0"/>
              <a:t>Meeting Chairs: </a:t>
            </a:r>
            <a:r>
              <a:rPr lang="en-US" dirty="0">
                <a:solidFill>
                  <a:srgbClr val="31859C"/>
                </a:solidFill>
              </a:rPr>
              <a:t>M. </a:t>
            </a:r>
            <a:r>
              <a:rPr lang="en-US" dirty="0" smtClean="0">
                <a:solidFill>
                  <a:srgbClr val="31859C"/>
                </a:solidFill>
              </a:rPr>
              <a:t>Girone (CERN), J</a:t>
            </a:r>
            <a:r>
              <a:rPr lang="en-US" dirty="0">
                <a:solidFill>
                  <a:srgbClr val="31859C"/>
                </a:solidFill>
              </a:rPr>
              <a:t>. </a:t>
            </a:r>
            <a:r>
              <a:rPr lang="en-US" dirty="0" err="1" smtClean="0">
                <a:solidFill>
                  <a:srgbClr val="31859C"/>
                </a:solidFill>
              </a:rPr>
              <a:t>Flix</a:t>
            </a:r>
            <a:r>
              <a:rPr lang="en-US" dirty="0" smtClean="0">
                <a:solidFill>
                  <a:srgbClr val="31859C"/>
                </a:solidFill>
              </a:rPr>
              <a:t> (PIC), </a:t>
            </a:r>
            <a:r>
              <a:rPr lang="en-US" dirty="0">
                <a:solidFill>
                  <a:srgbClr val="31859C"/>
                </a:solidFill>
              </a:rPr>
              <a:t>A. </a:t>
            </a:r>
            <a:r>
              <a:rPr lang="en-US" dirty="0" err="1" smtClean="0">
                <a:solidFill>
                  <a:srgbClr val="31859C"/>
                </a:solidFill>
              </a:rPr>
              <a:t>Forti</a:t>
            </a:r>
            <a:r>
              <a:rPr lang="en-US" dirty="0">
                <a:solidFill>
                  <a:srgbClr val="31859C"/>
                </a:solidFill>
              </a:rPr>
              <a:t> </a:t>
            </a:r>
            <a:r>
              <a:rPr lang="en-US" dirty="0" smtClean="0">
                <a:solidFill>
                  <a:srgbClr val="31859C"/>
                </a:solidFill>
              </a:rPr>
              <a:t>(Manchester) </a:t>
            </a:r>
          </a:p>
          <a:p>
            <a:r>
              <a:rPr lang="en-US" dirty="0" smtClean="0"/>
              <a:t>Secretary: </a:t>
            </a:r>
            <a:r>
              <a:rPr lang="en-US" dirty="0">
                <a:solidFill>
                  <a:srgbClr val="31859C"/>
                </a:solidFill>
              </a:rPr>
              <a:t>A. </a:t>
            </a:r>
            <a:r>
              <a:rPr lang="en-US" dirty="0" err="1" smtClean="0">
                <a:solidFill>
                  <a:srgbClr val="31859C"/>
                </a:solidFill>
              </a:rPr>
              <a:t>Sciabà</a:t>
            </a:r>
            <a:r>
              <a:rPr lang="en-US" dirty="0" smtClean="0">
                <a:solidFill>
                  <a:srgbClr val="31859C"/>
                </a:solidFill>
              </a:rPr>
              <a:t> (CERN)</a:t>
            </a:r>
          </a:p>
          <a:p>
            <a:endParaRPr lang="en-US" dirty="0">
              <a:solidFill>
                <a:srgbClr val="31859C"/>
              </a:solidFill>
            </a:endParaRPr>
          </a:p>
          <a:p>
            <a:r>
              <a:rPr lang="en-US" dirty="0"/>
              <a:t>Experiment representatives: </a:t>
            </a:r>
            <a:r>
              <a:rPr lang="en-US" sz="3100" dirty="0">
                <a:solidFill>
                  <a:srgbClr val="31859C"/>
                </a:solidFill>
              </a:rPr>
              <a:t>M. Litmaath (ALICE), A. Klimentov (ATLAS), I. Ueda (ATLAS), I. Fisk (CMS), O. Gutsche (CMS), M. Cattaneo (LHCb), S. Roiser (</a:t>
            </a:r>
            <a:r>
              <a:rPr lang="en-US" sz="3100" dirty="0" err="1">
                <a:solidFill>
                  <a:srgbClr val="31859C"/>
                </a:solidFill>
              </a:rPr>
              <a:t>LHCb</a:t>
            </a:r>
            <a:r>
              <a:rPr lang="en-US" sz="3100" dirty="0" smtClean="0">
                <a:solidFill>
                  <a:srgbClr val="31859C"/>
                </a:solidFill>
              </a:rPr>
              <a:t>)</a:t>
            </a:r>
            <a:endParaRPr lang="en-US" sz="3100" dirty="0">
              <a:solidFill>
                <a:srgbClr val="31859C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Tier</a:t>
            </a:r>
            <a:r>
              <a:rPr lang="en-US" dirty="0"/>
              <a:t>-1 representatives</a:t>
            </a:r>
          </a:p>
          <a:p>
            <a:r>
              <a:rPr lang="en-US" dirty="0" smtClean="0"/>
              <a:t>Site</a:t>
            </a:r>
            <a:r>
              <a:rPr lang="en-US" dirty="0"/>
              <a:t>/region representatives: </a:t>
            </a:r>
            <a:r>
              <a:rPr lang="en-US" sz="3100" dirty="0">
                <a:solidFill>
                  <a:srgbClr val="31859C"/>
                </a:solidFill>
              </a:rPr>
              <a:t>M. </a:t>
            </a:r>
            <a:r>
              <a:rPr lang="en-US" sz="3100" dirty="0" err="1">
                <a:solidFill>
                  <a:srgbClr val="31859C"/>
                </a:solidFill>
              </a:rPr>
              <a:t>Jouvin</a:t>
            </a:r>
            <a:r>
              <a:rPr lang="en-US" sz="3100" dirty="0">
                <a:solidFill>
                  <a:srgbClr val="31859C"/>
                </a:solidFill>
              </a:rPr>
              <a:t> (GDB chair), J. </a:t>
            </a:r>
            <a:r>
              <a:rPr lang="en-US" sz="3100" dirty="0" err="1">
                <a:solidFill>
                  <a:srgbClr val="31859C"/>
                </a:solidFill>
              </a:rPr>
              <a:t>Flix</a:t>
            </a:r>
            <a:r>
              <a:rPr lang="en-US" sz="3100" dirty="0">
                <a:solidFill>
                  <a:srgbClr val="31859C"/>
                </a:solidFill>
              </a:rPr>
              <a:t> (PIC), J. Coles (</a:t>
            </a:r>
            <a:r>
              <a:rPr lang="en-US" sz="3100" dirty="0" err="1">
                <a:solidFill>
                  <a:srgbClr val="31859C"/>
                </a:solidFill>
              </a:rPr>
              <a:t>GridPP</a:t>
            </a:r>
            <a:r>
              <a:rPr lang="en-US" sz="3100" dirty="0">
                <a:solidFill>
                  <a:srgbClr val="31859C"/>
                </a:solidFill>
              </a:rPr>
              <a:t>), I. Collier (</a:t>
            </a:r>
            <a:r>
              <a:rPr lang="en-US" sz="3100" dirty="0" err="1">
                <a:solidFill>
                  <a:srgbClr val="31859C"/>
                </a:solidFill>
              </a:rPr>
              <a:t>GridPP</a:t>
            </a:r>
            <a:r>
              <a:rPr lang="en-US" sz="3100" dirty="0">
                <a:solidFill>
                  <a:srgbClr val="31859C"/>
                </a:solidFill>
              </a:rPr>
              <a:t>), A. </a:t>
            </a:r>
            <a:r>
              <a:rPr lang="en-US" sz="3100" dirty="0" err="1">
                <a:solidFill>
                  <a:srgbClr val="31859C"/>
                </a:solidFill>
              </a:rPr>
              <a:t>Forti</a:t>
            </a:r>
            <a:r>
              <a:rPr lang="en-US" sz="3100" dirty="0">
                <a:solidFill>
                  <a:srgbClr val="31859C"/>
                </a:solidFill>
              </a:rPr>
              <a:t> (</a:t>
            </a:r>
            <a:r>
              <a:rPr lang="en-US" sz="3100" dirty="0" err="1">
                <a:solidFill>
                  <a:srgbClr val="31859C"/>
                </a:solidFill>
              </a:rPr>
              <a:t>GridPP</a:t>
            </a:r>
            <a:r>
              <a:rPr lang="en-US" sz="3100" dirty="0">
                <a:solidFill>
                  <a:srgbClr val="31859C"/>
                </a:solidFill>
              </a:rPr>
              <a:t>), L. </a:t>
            </a:r>
            <a:r>
              <a:rPr lang="en-US" sz="3100" dirty="0" err="1">
                <a:solidFill>
                  <a:srgbClr val="31859C"/>
                </a:solidFill>
              </a:rPr>
              <a:t>Dell'Agnello</a:t>
            </a:r>
            <a:r>
              <a:rPr lang="en-US" sz="3100" dirty="0">
                <a:solidFill>
                  <a:srgbClr val="31859C"/>
                </a:solidFill>
              </a:rPr>
              <a:t> (CNAF), R. Santana (ROC-LA), M. </a:t>
            </a:r>
            <a:r>
              <a:rPr lang="en-US" sz="3100" dirty="0" err="1">
                <a:solidFill>
                  <a:srgbClr val="31859C"/>
                </a:solidFill>
              </a:rPr>
              <a:t>Barroso</a:t>
            </a:r>
            <a:r>
              <a:rPr lang="en-US" sz="3100" dirty="0">
                <a:solidFill>
                  <a:srgbClr val="31859C"/>
                </a:solidFill>
              </a:rPr>
              <a:t> (CERN</a:t>
            </a:r>
            <a:r>
              <a:rPr lang="en-US" sz="3100" dirty="0" smtClean="0">
                <a:solidFill>
                  <a:srgbClr val="31859C"/>
                </a:solidFill>
              </a:rPr>
              <a:t>)</a:t>
            </a:r>
          </a:p>
          <a:p>
            <a:endParaRPr lang="en-US" sz="3100" dirty="0">
              <a:solidFill>
                <a:srgbClr val="31859C"/>
              </a:solidFill>
            </a:endParaRPr>
          </a:p>
          <a:p>
            <a:r>
              <a:rPr lang="en-US" dirty="0" smtClean="0"/>
              <a:t>Infrastructure projects: </a:t>
            </a:r>
            <a:r>
              <a:rPr lang="en-US" sz="3100" dirty="0" smtClean="0">
                <a:solidFill>
                  <a:srgbClr val="31859C"/>
                </a:solidFill>
              </a:rPr>
              <a:t>T. Ferrari (EGI), R. Quick (OSG), Tim Cartwright (OSG)</a:t>
            </a:r>
          </a:p>
          <a:p>
            <a:endParaRPr lang="en-US" sz="3100" dirty="0">
              <a:solidFill>
                <a:srgbClr val="3185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68C2-9F18-4032-8801-50E4CEA0EA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Composition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Maria Girone, CERN </a:t>
            </a:r>
            <a:endParaRPr lang="en-US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8268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LCG-new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13587</TotalTime>
  <Words>1313</Words>
  <Application>Microsoft Macintosh PowerPoint</Application>
  <PresentationFormat>On-screen Show (4:3)</PresentationFormat>
  <Paragraphs>219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WLCG-new-1</vt:lpstr>
      <vt:lpstr>WLCG Operations Coordination and Commissioning </vt:lpstr>
      <vt:lpstr>Outline </vt:lpstr>
      <vt:lpstr>Introduction</vt:lpstr>
      <vt:lpstr>Mandate </vt:lpstr>
      <vt:lpstr>Evolution </vt:lpstr>
      <vt:lpstr>Organization </vt:lpstr>
      <vt:lpstr>Logistics </vt:lpstr>
      <vt:lpstr>Focusing on LHC</vt:lpstr>
      <vt:lpstr>Team Composition</vt:lpstr>
      <vt:lpstr>Ongoing Activities</vt:lpstr>
      <vt:lpstr>Ongoing Activities </vt:lpstr>
      <vt:lpstr>Ongoing Activities </vt:lpstr>
      <vt:lpstr>Ongoing Activities </vt:lpstr>
      <vt:lpstr>Ongoing Activities</vt:lpstr>
      <vt:lpstr>Ongoing Activities </vt:lpstr>
      <vt:lpstr>Opportunities during LS1</vt:lpstr>
      <vt:lpstr>Working Together</vt:lpstr>
      <vt:lpstr>Conclusions </vt:lpstr>
      <vt:lpstr>Twiki and Mailing lists  </vt:lpstr>
      <vt:lpstr>PowerPoint Presentation</vt:lpstr>
      <vt:lpstr>Concluded tasks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Quarterly Operations Planning Meeting: Goals </dc:title>
  <dc:creator>Maria Girone</dc:creator>
  <cp:lastModifiedBy>Maria Girone</cp:lastModifiedBy>
  <cp:revision>52</cp:revision>
  <dcterms:created xsi:type="dcterms:W3CDTF">2012-11-29T12:22:46Z</dcterms:created>
  <dcterms:modified xsi:type="dcterms:W3CDTF">2013-03-11T16:04:51Z</dcterms:modified>
</cp:coreProperties>
</file>