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81" r:id="rId3"/>
    <p:sldId id="260" r:id="rId4"/>
    <p:sldId id="262" r:id="rId5"/>
    <p:sldId id="263" r:id="rId6"/>
    <p:sldId id="264" r:id="rId7"/>
    <p:sldId id="265" r:id="rId8"/>
    <p:sldId id="261" r:id="rId9"/>
    <p:sldId id="266" r:id="rId10"/>
    <p:sldId id="275" r:id="rId11"/>
    <p:sldId id="276" r:id="rId12"/>
    <p:sldId id="267" r:id="rId13"/>
    <p:sldId id="268" r:id="rId14"/>
    <p:sldId id="269" r:id="rId15"/>
    <p:sldId id="270" r:id="rId16"/>
    <p:sldId id="277" r:id="rId17"/>
    <p:sldId id="272" r:id="rId18"/>
    <p:sldId id="271" r:id="rId19"/>
    <p:sldId id="273" r:id="rId20"/>
    <p:sldId id="279" r:id="rId21"/>
    <p:sldId id="278" r:id="rId22"/>
    <p:sldId id="280" r:id="rId23"/>
    <p:sldId id="274" r:id="rId24"/>
    <p:sldId id="282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50098-8C4F-4063-8DC9-DCF6E99274F9}" type="datetimeFigureOut">
              <a:rPr lang="en-GB" smtClean="0"/>
              <a:t>09/04/2013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5EFF3-8EF4-4D1C-ACEA-ABFCB7B70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5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Ic</a:t>
            </a:r>
            <a:r>
              <a:rPr lang="en-GB" dirty="0" smtClean="0"/>
              <a:t>(4.2K, 12T)= 632 A, i.e. </a:t>
            </a:r>
            <a:r>
              <a:rPr lang="en-GB" dirty="0" err="1" smtClean="0"/>
              <a:t>Ic</a:t>
            </a:r>
            <a:r>
              <a:rPr lang="en-GB" dirty="0" smtClean="0"/>
              <a:t>(1.9 K, 12 T)= 830 A, margin</a:t>
            </a:r>
            <a:r>
              <a:rPr lang="en-GB" baseline="0" dirty="0" smtClean="0"/>
              <a:t> on load line at 1.9 K = 90 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EFF3-8EF4-4D1C-ACEA-ABFCB7B704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6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With these parameters, the minor edge strain of the cable ( t/2d  - 1) is equal to </a:t>
            </a:r>
            <a:r>
              <a:rPr lang="en-GB" sz="1200" dirty="0" smtClean="0">
                <a:solidFill>
                  <a:schemeClr val="accent1"/>
                </a:solidFill>
              </a:rPr>
              <a:t>- 0.16 </a:t>
            </a:r>
            <a:r>
              <a:rPr lang="en-GB" sz="1200" dirty="0" smtClean="0"/>
              <a:t>or</a:t>
            </a:r>
            <a:r>
              <a:rPr lang="en-GB" sz="1200" dirty="0" smtClean="0">
                <a:solidFill>
                  <a:schemeClr val="accent1"/>
                </a:solidFill>
              </a:rPr>
              <a:t> - 0.177 </a:t>
            </a:r>
            <a:r>
              <a:rPr lang="en-GB" sz="1200" dirty="0" smtClean="0"/>
              <a:t>respectively for a the mid-thickness of </a:t>
            </a:r>
            <a:r>
              <a:rPr lang="en-GB" sz="1200" dirty="0" smtClean="0"/>
              <a:t>1.5 </a:t>
            </a:r>
            <a:r>
              <a:rPr lang="en-GB" sz="1200" dirty="0" smtClean="0"/>
              <a:t>mm and </a:t>
            </a:r>
            <a:r>
              <a:rPr lang="en-GB" sz="1200" dirty="0" smtClean="0"/>
              <a:t>1.53</a:t>
            </a:r>
            <a:r>
              <a:rPr lang="en-GB" sz="1200" baseline="0" dirty="0" smtClean="0"/>
              <a:t> </a:t>
            </a:r>
            <a:r>
              <a:rPr lang="en-GB" sz="1200" dirty="0" smtClean="0"/>
              <a:t>mm</a:t>
            </a:r>
            <a:r>
              <a:rPr lang="en-GB" sz="1200" dirty="0" smtClean="0"/>
              <a:t>. </a:t>
            </a:r>
            <a:endParaRPr lang="fr-FR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EFF3-8EF4-4D1C-ACEA-ABFCB7B704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3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EFF3-8EF4-4D1C-ACEA-ABFCB7B704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4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EFF3-8EF4-4D1C-ACEA-ABFCB7B704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400" b="1" dirty="0" smtClean="0"/>
              <a:t>CERN QXF</a:t>
            </a:r>
          </a:p>
          <a:p>
            <a:pPr marL="0" indent="0" algn="ctr">
              <a:buNone/>
            </a:pPr>
            <a:r>
              <a:rPr lang="en-GB" sz="3400" b="1" dirty="0" smtClean="0"/>
              <a:t>Conductor Procurement and Cable R&amp;D</a:t>
            </a:r>
          </a:p>
          <a:p>
            <a:pPr marL="514350" indent="-514350" algn="ctr">
              <a:buAutoNum type="alphaUcPeriod"/>
            </a:pPr>
            <a:r>
              <a:rPr lang="en-GB" dirty="0" smtClean="0"/>
              <a:t>Ballarino, B. Bordini and L. </a:t>
            </a:r>
            <a:r>
              <a:rPr lang="en-GB" dirty="0" smtClean="0"/>
              <a:t>Oberli</a:t>
            </a:r>
          </a:p>
          <a:p>
            <a:pPr marL="0" indent="0" algn="ctr">
              <a:buNone/>
            </a:pPr>
            <a:r>
              <a:rPr lang="en-GB" dirty="0" smtClean="0"/>
              <a:t>CERN, TE-MSC-SCD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600" dirty="0" smtClean="0"/>
              <a:t>LARP Meeting, Napa, 9 April 2013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758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83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Objectives: </a:t>
            </a:r>
          </a:p>
          <a:p>
            <a:endParaRPr lang="en-GB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/>
              <a:t>D</a:t>
            </a:r>
            <a:r>
              <a:rPr lang="en-GB" sz="2200" dirty="0" smtClean="0"/>
              <a:t>evelop  an optimized cable geometry made from 40 strands Nb</a:t>
            </a:r>
            <a:r>
              <a:rPr lang="en-GB" sz="2200" baseline="-25000" dirty="0" smtClean="0"/>
              <a:t>3</a:t>
            </a:r>
            <a:r>
              <a:rPr lang="en-GB" sz="2200" dirty="0" smtClean="0"/>
              <a:t>Sn wires of 0.85 mm diameter meeting the electrical characteristics specified by the magnet design;</a:t>
            </a:r>
          </a:p>
          <a:p>
            <a:endParaRPr lang="en-GB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/>
              <a:t>Limit the </a:t>
            </a:r>
            <a:r>
              <a:rPr lang="en-GB" sz="2200" dirty="0" err="1" smtClean="0"/>
              <a:t>Ic</a:t>
            </a:r>
            <a:r>
              <a:rPr lang="en-GB" sz="2200" dirty="0" smtClean="0"/>
              <a:t> degradation to &lt; 5 %; assure RRR of extracted strands &gt; 100;</a:t>
            </a:r>
          </a:p>
          <a:p>
            <a:endParaRPr lang="en-GB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/>
              <a:t>Make cables from RRP and PIT strands – with the objective of possibly converging to the same cable geometry;</a:t>
            </a:r>
          </a:p>
          <a:p>
            <a:endParaRPr lang="en-GB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/>
              <a:t>Perform a series of validation tests on strands and cables (FRESCA test station) </a:t>
            </a:r>
            <a:endParaRPr lang="en-GB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849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83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</a:t>
            </a:r>
            <a:endParaRPr lang="en-GB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12202"/>
              </p:ext>
            </p:extLst>
          </p:nvPr>
        </p:nvGraphicFramePr>
        <p:xfrm>
          <a:off x="609600" y="1676400"/>
          <a:ext cx="761999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8"/>
                <a:gridCol w="1143000"/>
                <a:gridCol w="1143000"/>
                <a:gridCol w="990600"/>
                <a:gridCol w="1066800"/>
                <a:gridCol w="892628"/>
                <a:gridCol w="108857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Width (mm)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Mid-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(mm)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LT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(mm)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degr</a:t>
                      </a: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Keyst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deg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Compact.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FRESCA</a:t>
                      </a:r>
                      <a:r>
                        <a:rPr lang="en-GB" b="1" baseline="0" dirty="0" smtClean="0"/>
                        <a:t> 2*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20.9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1.82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87.5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11 T**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14.7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1.25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&lt;4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0.79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87.3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114800"/>
            <a:ext cx="5276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     40 </a:t>
            </a:r>
            <a:r>
              <a:rPr lang="en-GB" dirty="0" smtClean="0"/>
              <a:t>strands of 1 mm diameter, PIT and RRP strands</a:t>
            </a:r>
          </a:p>
          <a:p>
            <a:r>
              <a:rPr lang="en-GB" dirty="0" smtClean="0"/>
              <a:t>**    </a:t>
            </a:r>
            <a:r>
              <a:rPr lang="en-GB" dirty="0" smtClean="0"/>
              <a:t>40 strands of 0.7 mm diameter, RRP strands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7414" y="990600"/>
            <a:ext cx="362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Experience at CERN on Nb</a:t>
            </a:r>
            <a:r>
              <a:rPr lang="en-GB" baseline="-25000" dirty="0" smtClean="0"/>
              <a:t>3</a:t>
            </a:r>
            <a:r>
              <a:rPr lang="en-GB" dirty="0" smtClean="0"/>
              <a:t>Sn cables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42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83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3441" y="579111"/>
            <a:ext cx="73630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Width : 17.8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Width compaction </a:t>
            </a:r>
            <a:r>
              <a:rPr lang="en-GB" sz="2400" dirty="0" err="1" smtClean="0"/>
              <a:t>C</a:t>
            </a:r>
            <a:r>
              <a:rPr lang="en-GB" sz="2400" baseline="-25000" dirty="0" err="1" smtClean="0"/>
              <a:t>w</a:t>
            </a:r>
            <a:r>
              <a:rPr lang="en-GB" sz="2400" dirty="0" smtClean="0"/>
              <a:t> = </a:t>
            </a:r>
            <a:r>
              <a:rPr lang="en-GB" sz="2400" dirty="0" smtClean="0">
                <a:solidFill>
                  <a:schemeClr val="accent1"/>
                </a:solidFill>
              </a:rPr>
              <a:t>- 3.5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Mid-thickness : 1.50 and 1.53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Keystone angle : 0.65 degree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Pitch length : 113 mm (17.5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) and 125 mm (16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2400" dirty="0" err="1" smtClean="0"/>
              <a:t>Cw</a:t>
            </a:r>
            <a:r>
              <a:rPr lang="en-GB" sz="2400" dirty="0" smtClean="0"/>
              <a:t> larger than its value for the FRESCA2 cable (</a:t>
            </a:r>
            <a:r>
              <a:rPr lang="en-GB" sz="2400" dirty="0" smtClean="0">
                <a:solidFill>
                  <a:schemeClr val="accent1"/>
                </a:solidFill>
              </a:rPr>
              <a:t>- 4.6</a:t>
            </a:r>
            <a:r>
              <a:rPr lang="en-GB" sz="2400" dirty="0" smtClean="0"/>
              <a:t>) but smaller than its value for the cable for  the dipole DS 11 T  (</a:t>
            </a:r>
            <a:r>
              <a:rPr lang="en-GB" sz="2400" dirty="0" smtClean="0">
                <a:solidFill>
                  <a:schemeClr val="accent1"/>
                </a:solidFill>
              </a:rPr>
              <a:t>- 2.6</a:t>
            </a:r>
            <a:r>
              <a:rPr lang="en-GB" sz="2400" dirty="0" smtClean="0"/>
              <a:t>).</a:t>
            </a:r>
          </a:p>
          <a:p>
            <a:endParaRPr lang="en-GB" sz="1400" dirty="0" smtClean="0"/>
          </a:p>
          <a:p>
            <a:endParaRPr lang="en-GB" sz="1400" dirty="0" smtClean="0"/>
          </a:p>
        </p:txBody>
      </p:sp>
      <p:pic>
        <p:nvPicPr>
          <p:cNvPr id="6" name="Picture 5" descr="Screen shot 2013-03-11 at 3.51.28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53" y="3124200"/>
            <a:ext cx="2553905" cy="105447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0" name="Rectangle 9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351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34406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Fabrication of </a:t>
            </a:r>
            <a:r>
              <a:rPr lang="en-GB" sz="2400" b="1" dirty="0" smtClean="0"/>
              <a:t>17.8 mm </a:t>
            </a:r>
            <a:r>
              <a:rPr lang="en-GB" sz="2400" dirty="0" smtClean="0"/>
              <a:t>wide cables </a:t>
            </a:r>
            <a:r>
              <a:rPr lang="en-GB" sz="2400" b="1" dirty="0" smtClean="0"/>
              <a:t>without core </a:t>
            </a:r>
            <a:r>
              <a:rPr lang="en-GB" sz="2400" dirty="0" smtClean="0"/>
              <a:t>RRP - 132/169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983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</a:t>
            </a:r>
            <a:endParaRPr lang="en-GB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65788"/>
              </p:ext>
            </p:extLst>
          </p:nvPr>
        </p:nvGraphicFramePr>
        <p:xfrm>
          <a:off x="1164993" y="2971800"/>
          <a:ext cx="7056783" cy="236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230"/>
                <a:gridCol w="1641230"/>
                <a:gridCol w="1641230"/>
                <a:gridCol w="2133093"/>
              </a:tblGrid>
              <a:tr h="9006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Sample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Mid-thickness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Pitch length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Keystone angle</a:t>
                      </a:r>
                      <a:endParaRPr lang="fr-FR" dirty="0"/>
                    </a:p>
                  </a:txBody>
                  <a:tcPr/>
                </a:tc>
              </a:tr>
              <a:tr h="36538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 1.53 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113 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 0.55 – 0.58 degree</a:t>
                      </a:r>
                      <a:endParaRPr lang="fr-FR" dirty="0"/>
                    </a:p>
                  </a:txBody>
                  <a:tcPr/>
                </a:tc>
              </a:tr>
              <a:tr h="36538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 1.53 mm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 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~ 0.55 – 0.58 degree</a:t>
                      </a:r>
                      <a:endParaRPr lang="fr-FR" dirty="0" smtClean="0"/>
                    </a:p>
                  </a:txBody>
                  <a:tcPr/>
                </a:tc>
              </a:tr>
              <a:tr h="36538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 1.50 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113 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 0.55 -  0.58 degree</a:t>
                      </a:r>
                      <a:endParaRPr lang="fr-FR" dirty="0"/>
                    </a:p>
                  </a:txBody>
                  <a:tcPr/>
                </a:tc>
              </a:tr>
              <a:tr h="36538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 1.50 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 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 0.55 – 0.58 degree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1051" y="1295400"/>
            <a:ext cx="5806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4 cables - 3 m long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2 </a:t>
            </a:r>
            <a:r>
              <a:rPr lang="en-GB" sz="2400" dirty="0"/>
              <a:t>m</a:t>
            </a:r>
            <a:r>
              <a:rPr lang="en-GB" sz="2400" dirty="0" smtClean="0"/>
              <a:t>id thicknesses (1.53 mm and 1.50 mm)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/>
              <a:t>2</a:t>
            </a:r>
            <a:r>
              <a:rPr lang="en-GB" sz="2400" dirty="0" smtClean="0"/>
              <a:t> pitch lengths (113 mm and 125 mm) </a:t>
            </a:r>
            <a:endParaRPr lang="en-GB" sz="24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8633" y="5638800"/>
            <a:ext cx="7884367" cy="7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3" name="Rectangle 12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673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83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</a:t>
            </a:r>
            <a:endParaRPr lang="en-GB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98305"/>
              </p:ext>
            </p:extLst>
          </p:nvPr>
        </p:nvGraphicFramePr>
        <p:xfrm>
          <a:off x="3124200" y="2013510"/>
          <a:ext cx="3048000" cy="2592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336"/>
                <a:gridCol w="1547664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PL=113 mm, 1.50 mm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sz="2400" dirty="0" smtClean="0">
                          <a:solidFill>
                            <a:schemeClr val="accent1"/>
                          </a:solidFill>
                        </a:rPr>
                        <a:t>3.9 %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accent1"/>
                          </a:solidFill>
                        </a:rPr>
                        <a:t>Ic</a:t>
                      </a:r>
                      <a:r>
                        <a:rPr lang="en-GB" sz="1400" dirty="0" smtClean="0">
                          <a:solidFill>
                            <a:schemeClr val="accent1"/>
                          </a:solidFill>
                        </a:rPr>
                        <a:t> max. 5.8%)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PL=113 mm, 1.53 mm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sz="2400" dirty="0" smtClean="0">
                          <a:solidFill>
                            <a:schemeClr val="accent1"/>
                          </a:solidFill>
                        </a:rPr>
                        <a:t>2.9 %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accent1"/>
                          </a:solidFill>
                        </a:rPr>
                        <a:t>Ic</a:t>
                      </a:r>
                      <a:r>
                        <a:rPr lang="en-GB" sz="1400" dirty="0" smtClean="0">
                          <a:solidFill>
                            <a:schemeClr val="accent1"/>
                          </a:solidFill>
                        </a:rPr>
                        <a:t> max. 6.6%)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PL=125 mm, 1.50 mm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sz="2400" dirty="0" smtClean="0">
                          <a:solidFill>
                            <a:schemeClr val="accent1"/>
                          </a:solidFill>
                        </a:rPr>
                        <a:t>2.7 %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accent1"/>
                          </a:solidFill>
                        </a:rPr>
                        <a:t>Ic</a:t>
                      </a:r>
                      <a:r>
                        <a:rPr lang="en-GB" sz="1400" dirty="0" smtClean="0">
                          <a:solidFill>
                            <a:schemeClr val="accent1"/>
                          </a:solidFill>
                        </a:rPr>
                        <a:t> max. 4.4%)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PL=125 mm, 1.53 mm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r>
                        <a:rPr lang="en-GB" sz="2400" dirty="0" smtClean="0">
                          <a:solidFill>
                            <a:schemeClr val="accent1"/>
                          </a:solidFill>
                        </a:rPr>
                        <a:t>0.52</a:t>
                      </a:r>
                      <a:r>
                        <a:rPr lang="en-GB" sz="2400" baseline="0" dirty="0" smtClean="0">
                          <a:solidFill>
                            <a:schemeClr val="accent1"/>
                          </a:solidFill>
                        </a:rPr>
                        <a:t> %</a:t>
                      </a:r>
                    </a:p>
                    <a:p>
                      <a:pPr algn="ctr"/>
                      <a:r>
                        <a:rPr lang="en-GB" sz="1400" baseline="0" dirty="0" smtClean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GB" sz="1400" baseline="0" dirty="0" err="1" smtClean="0">
                          <a:solidFill>
                            <a:schemeClr val="accent1"/>
                          </a:solidFill>
                        </a:rPr>
                        <a:t>Ic</a:t>
                      </a:r>
                      <a:r>
                        <a:rPr lang="en-GB" sz="1400" baseline="0" dirty="0" smtClean="0">
                          <a:solidFill>
                            <a:schemeClr val="accent1"/>
                          </a:solidFill>
                        </a:rPr>
                        <a:t> max. 2.4 %)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836951" cy="20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465"/>
            <a:ext cx="2807662" cy="205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2" y="838200"/>
            <a:ext cx="2836952" cy="20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40467"/>
            <a:ext cx="2836951" cy="20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505200" y="4953000"/>
            <a:ext cx="22098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464820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Mid-thickness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71800" y="2286000"/>
            <a:ext cx="0" cy="1981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1878" y="3124200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Pitch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44285" y="121920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4.3 K</a:t>
            </a:r>
          </a:p>
          <a:p>
            <a:r>
              <a:rPr lang="en-GB" sz="1000" dirty="0" smtClean="0"/>
              <a:t>12 T</a:t>
            </a:r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11480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4.3 K</a:t>
            </a:r>
          </a:p>
          <a:p>
            <a:r>
              <a:rPr lang="en-GB" sz="1000" dirty="0" smtClean="0"/>
              <a:t>12 T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20009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4.3 K</a:t>
            </a:r>
          </a:p>
          <a:p>
            <a:r>
              <a:rPr lang="en-GB" sz="1000" dirty="0" smtClean="0"/>
              <a:t>12 T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1480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4.3 K</a:t>
            </a:r>
          </a:p>
          <a:p>
            <a:r>
              <a:rPr lang="en-GB" sz="1000" dirty="0" smtClean="0"/>
              <a:t>12 T</a:t>
            </a:r>
            <a:endParaRPr lang="en-GB" sz="1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23" name="Rectangle 22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850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816424" cy="294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983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957"/>
            <a:ext cx="4082455" cy="29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4714068"/>
            <a:ext cx="306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</a:t>
            </a:r>
            <a:r>
              <a:rPr lang="en-GB" dirty="0" err="1" smtClean="0"/>
              <a:t>Ic</a:t>
            </a:r>
            <a:r>
              <a:rPr lang="en-GB" dirty="0" smtClean="0"/>
              <a:t> degradation = 1.8 %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99231" y="228600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4.3 K</a:t>
            </a:r>
          </a:p>
          <a:p>
            <a:r>
              <a:rPr lang="en-GB" sz="1400" dirty="0" smtClean="0"/>
              <a:t>12 T</a:t>
            </a:r>
            <a:endParaRPr lang="en-GB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0" name="Rectangle 9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000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83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</a:t>
            </a:r>
            <a:endParaRPr lang="en-GB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914400"/>
            <a:ext cx="5688632" cy="4086739"/>
            <a:chOff x="1676400" y="1143000"/>
            <a:chExt cx="5688632" cy="40867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143000"/>
              <a:ext cx="5688632" cy="4086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14800" y="1219200"/>
              <a:ext cx="22262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T=4.3 K</a:t>
              </a:r>
            </a:p>
            <a:p>
              <a:r>
                <a:rPr lang="en-GB" sz="1600" dirty="0" smtClean="0"/>
                <a:t>Extracted strands –three</a:t>
              </a:r>
            </a:p>
            <a:p>
              <a:r>
                <a:rPr lang="en-GB" sz="1600" dirty="0" smtClean="0"/>
                <a:t>Is &gt; 1000 A</a:t>
              </a:r>
              <a:endParaRPr lang="en-GB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74364" y="5867400"/>
            <a:ext cx="173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lot of margin…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963988" y="261168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Ic</a:t>
            </a:r>
            <a:r>
              <a:rPr lang="en-GB" sz="1600" dirty="0" smtClean="0"/>
              <a:t> (A)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6099" y="5001139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</a:t>
            </a:r>
            <a:r>
              <a:rPr lang="en-GB" sz="1600" dirty="0" smtClean="0"/>
              <a:t> (T)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06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787662"/>
            <a:chOff x="0" y="-84833"/>
            <a:chExt cx="9144000" cy="6787662"/>
          </a:xfrm>
        </p:grpSpPr>
        <p:pic>
          <p:nvPicPr>
            <p:cNvPr id="4" name="Picture 2" descr="\\cern.ch\dfs\Workspaces\d\div_lhc\MMS_SECA\CABLAGE\Câblage Nb3Sn\40 brins\40 x 0.85 mm\Run 82A\113 150 coupe 5 pc x1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84833"/>
              <a:ext cx="9144000" cy="678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31840" y="1152128"/>
              <a:ext cx="4968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Mid-thickness ~ 1.50 mm, PL = 113 mm</a:t>
              </a:r>
              <a:endParaRPr lang="fr-FR" sz="20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733800" y="3953767"/>
              <a:ext cx="457200" cy="990600"/>
            </a:xfrm>
            <a:prstGeom prst="line">
              <a:avLst/>
            </a:prstGeom>
            <a:ln w="82550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1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35169"/>
            <a:ext cx="9144000" cy="6787662"/>
            <a:chOff x="0" y="35169"/>
            <a:chExt cx="9144000" cy="6787662"/>
          </a:xfrm>
        </p:grpSpPr>
        <p:pic>
          <p:nvPicPr>
            <p:cNvPr id="4" name="Picture 2" descr="\\cern.ch\dfs\Workspaces\d\div_lhc\MMS_SECA\CABLAGE\Câblage Nb3Sn\40 brins\40 x 0.85 mm\Run 82A\125 150 coupe 1 pc x1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169"/>
              <a:ext cx="9144000" cy="678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83768" y="3284984"/>
              <a:ext cx="4752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Mid-thickness ~ 1.50 mm, PL = 125 mm</a:t>
              </a:r>
              <a:endParaRPr lang="fr-FR" sz="20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371600" y="1828800"/>
              <a:ext cx="381000" cy="685800"/>
            </a:xfrm>
            <a:prstGeom prst="line">
              <a:avLst/>
            </a:prstGeom>
            <a:ln w="82550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0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344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On-going activities 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7383" y="1524000"/>
            <a:ext cx="84260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Cabling of </a:t>
            </a:r>
            <a:r>
              <a:rPr lang="en-GB" sz="2400" dirty="0" err="1" smtClean="0"/>
              <a:t>Ruftherford</a:t>
            </a:r>
            <a:r>
              <a:rPr lang="en-GB" sz="2400" dirty="0" smtClean="0"/>
              <a:t> cables </a:t>
            </a:r>
            <a:r>
              <a:rPr lang="en-GB" sz="2400" b="1" dirty="0" smtClean="0"/>
              <a:t>with SS core </a:t>
            </a:r>
            <a:r>
              <a:rPr lang="en-GB" sz="2400" dirty="0" smtClean="0"/>
              <a:t>– PIT and RRP</a:t>
            </a:r>
          </a:p>
          <a:p>
            <a:r>
              <a:rPr lang="en-GB" sz="2400" dirty="0" smtClean="0"/>
              <a:t>      w=17.3 mm, mid-</a:t>
            </a:r>
            <a:r>
              <a:rPr lang="en-GB" sz="2400" dirty="0" err="1" smtClean="0"/>
              <a:t>th</a:t>
            </a:r>
            <a:r>
              <a:rPr lang="en-GB" sz="2400" dirty="0" smtClean="0"/>
              <a:t>=1.50 and 1.53 mm, LT=109 mm</a:t>
            </a:r>
            <a:r>
              <a:rPr lang="en-GB" sz="2400" dirty="0"/>
              <a:t>	</a:t>
            </a:r>
            <a:endParaRPr lang="en-GB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After feedback from magnet winding, change - reduction- of</a:t>
            </a:r>
          </a:p>
          <a:p>
            <a:r>
              <a:rPr lang="en-GB" sz="2400" b="1" dirty="0"/>
              <a:t> </a:t>
            </a:r>
            <a:r>
              <a:rPr lang="en-GB" sz="2400" b="1" dirty="0" smtClean="0"/>
              <a:t>    keystone angle </a:t>
            </a:r>
            <a:r>
              <a:rPr lang="en-GB" sz="2400" dirty="0" smtClean="0"/>
              <a:t>to increase compaction on the large edge </a:t>
            </a:r>
          </a:p>
          <a:p>
            <a:r>
              <a:rPr lang="en-GB" sz="2400" dirty="0" smtClean="0"/>
              <a:t>     and reduce compaction on the narrow edge. Objective:</a:t>
            </a:r>
          </a:p>
          <a:p>
            <a:r>
              <a:rPr lang="en-GB" sz="2400" dirty="0" smtClean="0"/>
              <a:t>     improve mechanical stability and reduce filaments deformation</a:t>
            </a:r>
          </a:p>
          <a:p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555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70748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Outline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/>
              <a:t>Cable specification and procurement</a:t>
            </a:r>
          </a:p>
          <a:p>
            <a:r>
              <a:rPr lang="en-GB" sz="2200" dirty="0" smtClean="0"/>
              <a:t>	Medium and long term strategy</a:t>
            </a:r>
          </a:p>
          <a:p>
            <a:endParaRPr lang="en-GB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/>
              <a:t>Cable development</a:t>
            </a:r>
          </a:p>
          <a:p>
            <a:r>
              <a:rPr lang="en-GB" sz="2200" dirty="0"/>
              <a:t>	</a:t>
            </a:r>
            <a:r>
              <a:rPr lang="en-GB" sz="2200" dirty="0" smtClean="0"/>
              <a:t>Status of R&amp;D activity</a:t>
            </a:r>
          </a:p>
          <a:p>
            <a:r>
              <a:rPr lang="en-GB" sz="2200" dirty="0"/>
              <a:t>	</a:t>
            </a:r>
            <a:r>
              <a:rPr lang="en-GB" sz="2200" dirty="0" smtClean="0"/>
              <a:t>Cable geometries and first test results</a:t>
            </a:r>
          </a:p>
          <a:p>
            <a:r>
              <a:rPr lang="en-GB" sz="2200" dirty="0"/>
              <a:t>	</a:t>
            </a:r>
            <a:r>
              <a:rPr lang="en-GB" sz="2200" dirty="0" smtClean="0"/>
              <a:t>On-going and future activities</a:t>
            </a:r>
          </a:p>
          <a:p>
            <a:endParaRPr lang="en-GB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200" dirty="0" smtClean="0"/>
              <a:t>Conclusions</a:t>
            </a:r>
            <a:endParaRPr lang="en-GB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72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30158"/>
            <a:ext cx="453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Tests in FRESCA 1/2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42493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GB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dirty="0" smtClean="0"/>
              <a:t>Short Term Plan: test of cables (132/169 RRP, 192 PIT) with and without core by using the regular FRESCA power supply           (up to 32 kA) </a:t>
            </a:r>
            <a:endParaRPr lang="en-GB" sz="2000" dirty="0"/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/>
              <a:t> </a:t>
            </a:r>
            <a:r>
              <a:rPr lang="en-GB" sz="2000" b="1" dirty="0" smtClean="0"/>
              <a:t>Critical current </a:t>
            </a:r>
            <a:r>
              <a:rPr lang="en-GB" sz="2000" dirty="0" smtClean="0"/>
              <a:t>measurements at </a:t>
            </a:r>
            <a:r>
              <a:rPr lang="en-GB" sz="2000" b="1" dirty="0" smtClean="0"/>
              <a:t>4.3 K </a:t>
            </a:r>
            <a:r>
              <a:rPr lang="en-GB" sz="2000" dirty="0" smtClean="0"/>
              <a:t>( cable critical current at  12 T lower ~ 29 kA; cable self-field 0.8 T per 10 kA, maximum applied field 10 T)</a:t>
            </a:r>
            <a:endParaRPr lang="en-GB" sz="2000" dirty="0"/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 smtClean="0"/>
              <a:t> Measurement of the </a:t>
            </a:r>
            <a:r>
              <a:rPr lang="en-GB" sz="2000" b="1" dirty="0" smtClean="0"/>
              <a:t>stability </a:t>
            </a:r>
            <a:r>
              <a:rPr lang="en-GB" sz="2000" dirty="0" smtClean="0"/>
              <a:t>current at 4.3 K </a:t>
            </a:r>
            <a:r>
              <a:rPr lang="en-GB" sz="2000" dirty="0" smtClean="0"/>
              <a:t>and </a:t>
            </a:r>
            <a:r>
              <a:rPr lang="en-GB" sz="2000" dirty="0" smtClean="0"/>
              <a:t>1.9 K</a:t>
            </a:r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 smtClean="0"/>
              <a:t> </a:t>
            </a:r>
            <a:r>
              <a:rPr lang="en-GB" sz="2000" b="1" dirty="0" smtClean="0"/>
              <a:t>Quench current measurements </a:t>
            </a:r>
            <a:r>
              <a:rPr lang="en-GB" sz="2000" dirty="0" smtClean="0"/>
              <a:t>when simultaneously ramping the sample current and the applied magnetic field; </a:t>
            </a:r>
            <a:r>
              <a:rPr lang="en-GB" sz="2000" b="1" dirty="0" smtClean="0"/>
              <a:t>ramp-rate dependence </a:t>
            </a:r>
            <a:r>
              <a:rPr lang="en-GB" sz="2000" dirty="0" smtClean="0"/>
              <a:t>study</a:t>
            </a:r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Measurements of the cable </a:t>
            </a:r>
            <a:r>
              <a:rPr lang="en-GB" sz="2000" b="1" dirty="0" smtClean="0"/>
              <a:t>thermal stability </a:t>
            </a:r>
            <a:r>
              <a:rPr lang="en-GB" sz="2000" dirty="0" smtClean="0"/>
              <a:t>(strip heaters impregnated with the cable samples)</a:t>
            </a:r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Measurements of the </a:t>
            </a:r>
            <a:r>
              <a:rPr lang="en-GB" sz="2000" b="1" dirty="0" smtClean="0"/>
              <a:t>quench propagation velocity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818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454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Tests In FRESCA 2/2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2493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GB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dirty="0" smtClean="0"/>
              <a:t>Medium Term Plan : test of cables with and without core by using the 100 kA transformer</a:t>
            </a:r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 smtClean="0"/>
              <a:t> </a:t>
            </a:r>
            <a:r>
              <a:rPr lang="en-GB" sz="2000" b="1" dirty="0" smtClean="0"/>
              <a:t>Critical </a:t>
            </a:r>
            <a:r>
              <a:rPr lang="en-GB" sz="2000" b="1" dirty="0"/>
              <a:t>c</a:t>
            </a:r>
            <a:r>
              <a:rPr lang="en-GB" sz="2000" b="1" dirty="0" smtClean="0"/>
              <a:t>urrent </a:t>
            </a:r>
            <a:r>
              <a:rPr lang="en-GB" sz="2000" dirty="0" smtClean="0"/>
              <a:t>measurements at 4.3 K and </a:t>
            </a:r>
            <a:r>
              <a:rPr lang="en-GB" sz="2000" b="1" dirty="0" smtClean="0"/>
              <a:t>1.9 K </a:t>
            </a:r>
            <a:r>
              <a:rPr lang="en-GB" sz="2000" dirty="0" smtClean="0"/>
              <a:t>with different applied field orientations to identify weak spots in the cables</a:t>
            </a:r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 smtClean="0"/>
              <a:t> Measurement of the </a:t>
            </a:r>
            <a:r>
              <a:rPr lang="en-GB" sz="2000" b="1" dirty="0" smtClean="0"/>
              <a:t>stability current </a:t>
            </a:r>
            <a:r>
              <a:rPr lang="en-GB" sz="2000" dirty="0" smtClean="0"/>
              <a:t>at 4.3 K an d 1.9 K up to 100 kA</a:t>
            </a:r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22300" algn="l"/>
              </a:tabLst>
            </a:pPr>
            <a:r>
              <a:rPr lang="en-GB" sz="2000" dirty="0"/>
              <a:t> </a:t>
            </a:r>
            <a:r>
              <a:rPr lang="en-GB" sz="2000" b="1" dirty="0" smtClean="0"/>
              <a:t>Quench current measurements </a:t>
            </a:r>
            <a:r>
              <a:rPr lang="en-GB" sz="2000" dirty="0" smtClean="0"/>
              <a:t>when simultaneously ramping the sample current and the applied magnetic field; ramp-rate dependence study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35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3265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Additional </a:t>
            </a:r>
            <a:r>
              <a:rPr lang="en-GB" sz="3200" b="1" dirty="0"/>
              <a:t>s</a:t>
            </a:r>
            <a:r>
              <a:rPr lang="en-GB" sz="3200" b="1" dirty="0" smtClean="0"/>
              <a:t>tudies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4249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dirty="0" smtClean="0"/>
              <a:t>Critical current measurements of </a:t>
            </a:r>
            <a:r>
              <a:rPr lang="en-GB" sz="2400" b="1" dirty="0" smtClean="0"/>
              <a:t>rolled wires </a:t>
            </a:r>
            <a:r>
              <a:rPr lang="en-GB" sz="2400" dirty="0" smtClean="0"/>
              <a:t>(PIT and RRP)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dirty="0" smtClean="0"/>
              <a:t>Critical and Stability Current measurements of extracted strands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dirty="0" smtClean="0"/>
              <a:t>Critical Current Measurements of </a:t>
            </a:r>
            <a:r>
              <a:rPr lang="en-GB" sz="2400" b="1" dirty="0" smtClean="0"/>
              <a:t>strands under axial and transversal load</a:t>
            </a:r>
            <a:r>
              <a:rPr lang="en-GB" sz="2400" dirty="0" smtClean="0"/>
              <a:t> (</a:t>
            </a:r>
            <a:r>
              <a:rPr lang="en-GB" sz="2400" dirty="0" err="1" smtClean="0"/>
              <a:t>UniGe</a:t>
            </a:r>
            <a:r>
              <a:rPr lang="en-GB" sz="2400" dirty="0" smtClean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b="1" dirty="0" smtClean="0"/>
              <a:t>Inter-strand resistance </a:t>
            </a:r>
            <a:r>
              <a:rPr lang="en-GB" sz="2400" dirty="0" smtClean="0"/>
              <a:t>of cables with and without core</a:t>
            </a:r>
            <a:endParaRPr lang="en-GB" sz="2000" dirty="0" smtClean="0"/>
          </a:p>
          <a:p>
            <a:pPr marL="542925" indent="-187325">
              <a:spcBef>
                <a:spcPts val="600"/>
              </a:spcBef>
              <a:spcAft>
                <a:spcPts val="600"/>
              </a:spcAft>
              <a:tabLst>
                <a:tab pos="622300" algn="l"/>
              </a:tabLst>
            </a:pPr>
            <a:endParaRPr lang="en-GB" sz="2000" dirty="0" smtClean="0"/>
          </a:p>
          <a:p>
            <a:pPr marL="342900" indent="-342900"/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719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7795"/>
            <a:ext cx="22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Conclusions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GB" sz="2400" dirty="0" smtClean="0"/>
              <a:t>Conductor for R&amp;D activity has been procured.</a:t>
            </a:r>
          </a:p>
          <a:p>
            <a:pPr algn="just"/>
            <a:r>
              <a:rPr lang="en-GB" sz="2400" dirty="0"/>
              <a:t> </a:t>
            </a:r>
            <a:r>
              <a:rPr lang="en-GB" sz="2400" dirty="0" smtClean="0"/>
              <a:t>    Conductor procurement strategy has been made. According to the </a:t>
            </a:r>
          </a:p>
          <a:p>
            <a:pPr algn="just"/>
            <a:r>
              <a:rPr lang="en-GB" sz="2400" dirty="0"/>
              <a:t> </a:t>
            </a:r>
            <a:r>
              <a:rPr lang="en-GB" sz="2400" dirty="0" smtClean="0"/>
              <a:t>    present plan of installation of the Hi-</a:t>
            </a:r>
            <a:r>
              <a:rPr lang="en-GB" sz="2400" dirty="0" err="1" smtClean="0"/>
              <a:t>Lumi</a:t>
            </a:r>
            <a:r>
              <a:rPr lang="en-GB" sz="2400" dirty="0" smtClean="0"/>
              <a:t> magnets, conductor</a:t>
            </a:r>
          </a:p>
          <a:p>
            <a:pPr algn="just"/>
            <a:r>
              <a:rPr lang="en-GB" sz="2400" dirty="0"/>
              <a:t> </a:t>
            </a:r>
            <a:r>
              <a:rPr lang="en-GB" sz="2400" dirty="0" smtClean="0"/>
              <a:t>    procurement for the series production shall be launched by</a:t>
            </a:r>
          </a:p>
          <a:p>
            <a:pPr algn="just"/>
            <a:r>
              <a:rPr lang="en-GB" sz="2400" dirty="0"/>
              <a:t> </a:t>
            </a:r>
            <a:r>
              <a:rPr lang="en-GB" sz="2400" dirty="0" smtClean="0"/>
              <a:t>    beginning 2016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dirty="0"/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Cable development has started. First results with the selected cable</a:t>
            </a:r>
          </a:p>
          <a:p>
            <a:pPr>
              <a:tabLst>
                <a:tab pos="357188" algn="l"/>
              </a:tabLst>
            </a:pPr>
            <a:r>
              <a:rPr lang="en-GB" sz="2400" dirty="0" smtClean="0"/>
              <a:t>     geometry indicate low </a:t>
            </a:r>
            <a:r>
              <a:rPr lang="en-GB" sz="2400" dirty="0" err="1" smtClean="0"/>
              <a:t>Ic</a:t>
            </a:r>
            <a:r>
              <a:rPr lang="en-GB" sz="2400" dirty="0" smtClean="0"/>
              <a:t> degradation and sufficiently high RRR but 	possibly need for improvement of mechanical stability. Plan for 	development of both PIT and RRP cable is established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877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438400"/>
            <a:ext cx="4501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/>
              <a:t>Thanks for your attention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95143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17" y="1143000"/>
            <a:ext cx="5400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4311" y="76200"/>
            <a:ext cx="3630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Strand specification </a:t>
            </a:r>
            <a:endParaRPr lang="en-GB" sz="3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607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Strand procurement (1/3) 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53146"/>
            <a:ext cx="19832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200" b="1" dirty="0" smtClean="0"/>
              <a:t>RRP 132/169</a:t>
            </a:r>
          </a:p>
          <a:p>
            <a:endParaRPr lang="en-GB" sz="2200" b="1" dirty="0" smtClean="0"/>
          </a:p>
          <a:p>
            <a:endParaRPr lang="en-GB" sz="2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2200" b="1" dirty="0" smtClean="0"/>
              <a:t>PIT 192</a:t>
            </a:r>
            <a:endParaRPr lang="en-GB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896" y="2660542"/>
            <a:ext cx="674088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Strand for Cabling Optimization (2012-2013) </a:t>
            </a:r>
          </a:p>
          <a:p>
            <a:r>
              <a:rPr lang="en-US" sz="2200" dirty="0" smtClean="0"/>
              <a:t>5 </a:t>
            </a:r>
            <a:r>
              <a:rPr lang="en-US" sz="2200" dirty="0"/>
              <a:t>km of RRP </a:t>
            </a:r>
            <a:r>
              <a:rPr lang="en-US" sz="2200" dirty="0" err="1" smtClean="0"/>
              <a:t>Nb</a:t>
            </a:r>
            <a:r>
              <a:rPr lang="en-US" sz="2200" dirty="0" smtClean="0"/>
              <a:t>-Ti </a:t>
            </a:r>
            <a:r>
              <a:rPr lang="en-US" sz="2200" dirty="0"/>
              <a:t>132/169 - Delivered in December </a:t>
            </a:r>
            <a:r>
              <a:rPr lang="en-US" sz="2200" dirty="0" smtClean="0"/>
              <a:t>2012</a:t>
            </a:r>
          </a:p>
          <a:p>
            <a:r>
              <a:rPr lang="en-US" sz="2200" dirty="0" smtClean="0"/>
              <a:t>Measured characteristics: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RRR 	&gt; 150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Ic</a:t>
            </a:r>
            <a:r>
              <a:rPr lang="en-US" sz="2200" dirty="0" smtClean="0"/>
              <a:t>(12 T)   &gt;  700 A</a:t>
            </a:r>
          </a:p>
          <a:p>
            <a:r>
              <a:rPr lang="en-US" sz="2200" dirty="0"/>
              <a:t>	</a:t>
            </a:r>
            <a:r>
              <a:rPr lang="en-US" sz="2200" dirty="0" err="1" smtClean="0"/>
              <a:t>Jc</a:t>
            </a:r>
            <a:r>
              <a:rPr lang="en-US" sz="2200" dirty="0" smtClean="0"/>
              <a:t>(12 T)   &gt; 2800 A/mm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	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5 km of PIT   </a:t>
            </a:r>
            <a:r>
              <a:rPr lang="en-US" sz="2200" dirty="0" err="1" smtClean="0"/>
              <a:t>Nb</a:t>
            </a:r>
            <a:r>
              <a:rPr lang="en-US" sz="2200" dirty="0" smtClean="0"/>
              <a:t>-Ta 192 </a:t>
            </a:r>
            <a:r>
              <a:rPr lang="en-US" sz="2200" dirty="0"/>
              <a:t>- Delivered in March </a:t>
            </a:r>
            <a:r>
              <a:rPr lang="en-US" sz="2200" dirty="0" smtClean="0"/>
              <a:t>2013</a:t>
            </a:r>
          </a:p>
          <a:p>
            <a:r>
              <a:rPr lang="en-US" sz="2200" dirty="0" smtClean="0"/>
              <a:t>To be measured at CERN</a:t>
            </a:r>
            <a:endParaRPr lang="en-GB" sz="22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170093" y="685800"/>
            <a:ext cx="817245" cy="1769120"/>
            <a:chOff x="3170093" y="685800"/>
            <a:chExt cx="817245" cy="17691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093" y="1637675"/>
              <a:ext cx="817245" cy="81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093" y="685800"/>
              <a:ext cx="799706" cy="8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3" name="Rectangle 12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247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627" y="-2095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Strand procurement (2/3) 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962400"/>
            <a:ext cx="89729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/>
          </a:p>
          <a:p>
            <a:r>
              <a:rPr lang="en-GB" sz="2200" b="1" dirty="0" smtClean="0"/>
              <a:t>Strand for Long Prototype Program (2016) </a:t>
            </a:r>
          </a:p>
          <a:p>
            <a:r>
              <a:rPr lang="en-GB" sz="2200" dirty="0"/>
              <a:t>6</a:t>
            </a:r>
            <a:r>
              <a:rPr lang="en-GB" sz="2200" dirty="0" smtClean="0"/>
              <a:t> coils, 5.4 km of cable (UL=900 m), </a:t>
            </a:r>
            <a:r>
              <a:rPr lang="en-GB" sz="2200" dirty="0" smtClean="0">
                <a:sym typeface="Symbol"/>
              </a:rPr>
              <a:t> 220 km of strand</a:t>
            </a:r>
          </a:p>
          <a:p>
            <a:endParaRPr lang="en-US" sz="1000" dirty="0" smtClean="0"/>
          </a:p>
          <a:p>
            <a:r>
              <a:rPr lang="en-US" sz="2200" dirty="0" smtClean="0"/>
              <a:t>Procurement (</a:t>
            </a:r>
            <a:r>
              <a:rPr lang="en-US" sz="2200" dirty="0" smtClean="0">
                <a:sym typeface="Symbol"/>
              </a:rPr>
              <a:t> 440 km)</a:t>
            </a:r>
            <a:r>
              <a:rPr lang="en-US" sz="2200" dirty="0" smtClean="0"/>
              <a:t> to be launched by end 2014 – for deliveries as from </a:t>
            </a:r>
          </a:p>
          <a:p>
            <a:r>
              <a:rPr lang="en-US" sz="2200" dirty="0" smtClean="0"/>
              <a:t>mid 2015 </a:t>
            </a:r>
            <a:endParaRPr lang="en-US" sz="2200" dirty="0"/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563825"/>
            <a:ext cx="8609729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Strand for Short  </a:t>
            </a:r>
            <a:r>
              <a:rPr lang="en-GB" sz="2200" b="1" dirty="0"/>
              <a:t>Model Program (2014-2015) </a:t>
            </a:r>
            <a:endParaRPr lang="en-GB" sz="2200" b="1" dirty="0" smtClean="0"/>
          </a:p>
          <a:p>
            <a:r>
              <a:rPr lang="en-GB" sz="2200" dirty="0" smtClean="0"/>
              <a:t>12 coils, 2 km of cable, </a:t>
            </a:r>
            <a:r>
              <a:rPr lang="en-GB" sz="2200" dirty="0" smtClean="0">
                <a:sym typeface="Symbol"/>
              </a:rPr>
              <a:t> 100 km of strand</a:t>
            </a:r>
          </a:p>
          <a:p>
            <a:endParaRPr lang="en-US" sz="1000" dirty="0" smtClean="0"/>
          </a:p>
          <a:p>
            <a:r>
              <a:rPr lang="en-US" sz="2200" b="1" dirty="0" smtClean="0"/>
              <a:t>2013</a:t>
            </a:r>
            <a:endParaRPr lang="en-US" sz="2200" b="1" dirty="0"/>
          </a:p>
          <a:p>
            <a:r>
              <a:rPr lang="en-US" sz="2200" dirty="0" smtClean="0"/>
              <a:t>35 km of RRP 132/169          </a:t>
            </a:r>
          </a:p>
          <a:p>
            <a:r>
              <a:rPr lang="en-US" sz="2200" dirty="0" smtClean="0"/>
              <a:t>35 km of PIT   192</a:t>
            </a:r>
          </a:p>
          <a:p>
            <a:endParaRPr lang="en-US" sz="1000" dirty="0"/>
          </a:p>
          <a:p>
            <a:r>
              <a:rPr lang="en-US" sz="2200" dirty="0" smtClean="0"/>
              <a:t>Technical specification out for tendering. Orders to be placed in May 2013</a:t>
            </a:r>
          </a:p>
          <a:p>
            <a:r>
              <a:rPr lang="en-US" sz="2200" dirty="0" smtClean="0"/>
              <a:t>Deliveries as from November 2013</a:t>
            </a:r>
          </a:p>
          <a:p>
            <a:endParaRPr lang="en-US" sz="1000" dirty="0"/>
          </a:p>
          <a:p>
            <a:r>
              <a:rPr lang="en-US" sz="2200" b="1" dirty="0" smtClean="0"/>
              <a:t>2014 </a:t>
            </a:r>
            <a:endParaRPr lang="en-US" sz="2200" b="1" dirty="0"/>
          </a:p>
          <a:p>
            <a:r>
              <a:rPr lang="en-US" sz="2200" dirty="0" smtClean="0"/>
              <a:t>30 km – to be ordered by beginning 2014</a:t>
            </a:r>
          </a:p>
          <a:p>
            <a:r>
              <a:rPr lang="en-US" sz="2200" dirty="0" smtClean="0"/>
              <a:t>  </a:t>
            </a:r>
            <a:endParaRPr lang="en-US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948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3972" y="4118062"/>
            <a:ext cx="65274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2012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3169" y="4118062"/>
            <a:ext cx="65274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2013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2375" y="4118062"/>
            <a:ext cx="65274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2014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1572" y="4118062"/>
            <a:ext cx="65274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2015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2796" y="1820396"/>
            <a:ext cx="4892679" cy="2439124"/>
            <a:chOff x="2727646" y="838203"/>
            <a:chExt cx="4892679" cy="5868125"/>
          </a:xfrm>
        </p:grpSpPr>
        <p:sp>
          <p:nvSpPr>
            <p:cNvPr id="9" name="Line 8"/>
            <p:cNvSpPr/>
            <p:nvPr/>
          </p:nvSpPr>
          <p:spPr>
            <a:xfrm>
              <a:off x="3946852" y="838203"/>
              <a:ext cx="15873" cy="5790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Line 9"/>
            <p:cNvSpPr/>
            <p:nvPr/>
          </p:nvSpPr>
          <p:spPr>
            <a:xfrm>
              <a:off x="5166049" y="838203"/>
              <a:ext cx="15873" cy="58681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Line 10"/>
            <p:cNvSpPr/>
            <p:nvPr/>
          </p:nvSpPr>
          <p:spPr>
            <a:xfrm>
              <a:off x="6385246" y="838203"/>
              <a:ext cx="15873" cy="58681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Line 11"/>
            <p:cNvSpPr/>
            <p:nvPr/>
          </p:nvSpPr>
          <p:spPr>
            <a:xfrm>
              <a:off x="7604452" y="838203"/>
              <a:ext cx="15873" cy="58681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Line 12"/>
            <p:cNvSpPr/>
            <p:nvPr/>
          </p:nvSpPr>
          <p:spPr>
            <a:xfrm>
              <a:off x="2727646" y="838203"/>
              <a:ext cx="15873" cy="5790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050696" y="4118062"/>
            <a:ext cx="652744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2016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44450" y="3010471"/>
            <a:ext cx="876301" cy="228600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 w="9528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Line 14"/>
          <p:cNvSpPr/>
          <p:nvPr/>
        </p:nvSpPr>
        <p:spPr>
          <a:xfrm>
            <a:off x="2543836" y="4182596"/>
            <a:ext cx="505301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3450663"/>
            <a:ext cx="160340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8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7875" y="3657600"/>
            <a:ext cx="170766" cy="228600"/>
          </a:xfrm>
          <a:prstGeom prst="rect">
            <a:avLst/>
          </a:prstGeom>
          <a:solidFill>
            <a:srgbClr val="008000">
              <a:alpha val="30000"/>
            </a:srgbClr>
          </a:solidFill>
          <a:ln w="9528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20650" y="3162871"/>
            <a:ext cx="876301" cy="228600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 w="9528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1650" y="3420596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92075"/>
            <a:r>
              <a:rPr lang="en-US" sz="1600" dirty="0" smtClean="0"/>
              <a:t>10 km</a:t>
            </a: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5762714" y="2506196"/>
            <a:ext cx="248642" cy="228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8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18873" y="2658596"/>
            <a:ext cx="248642" cy="228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8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33" y="2451219"/>
            <a:ext cx="231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en-US" sz="1600" dirty="0" smtClean="0"/>
              <a:t>Short Model: 	30 km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5867854" y="2125196"/>
            <a:ext cx="1295400" cy="216932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8">
            <a:solidFill>
              <a:schemeClr val="accent6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551" y="1889909"/>
            <a:ext cx="253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en-US" sz="1600" dirty="0" smtClean="0"/>
              <a:t>Long Prototype: 400 km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061028" y="4882295"/>
            <a:ext cx="869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Series</a:t>
            </a:r>
          </a:p>
        </p:txBody>
      </p:sp>
      <p:sp>
        <p:nvSpPr>
          <p:cNvPr id="27" name="Right Arrow 26"/>
          <p:cNvSpPr/>
          <p:nvPr/>
        </p:nvSpPr>
        <p:spPr>
          <a:xfrm rot="16200000">
            <a:off x="7189963" y="4487394"/>
            <a:ext cx="409891" cy="316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991314" y="1984464"/>
            <a:ext cx="1295400" cy="216932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8">
            <a:solidFill>
              <a:schemeClr val="accent6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32" y="2915588"/>
            <a:ext cx="231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en-US" sz="1600" dirty="0" smtClean="0"/>
              <a:t>Short Model: 	70 km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66627" y="-2095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Strand procurement (2/3) </a:t>
            </a:r>
            <a:endParaRPr lang="en-GB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334000"/>
            <a:ext cx="5441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Series production: </a:t>
            </a:r>
            <a:r>
              <a:rPr lang="en-GB" sz="2200" dirty="0" smtClean="0">
                <a:sym typeface="Symbol"/>
              </a:rPr>
              <a:t> 2500 km of Nb</a:t>
            </a:r>
            <a:r>
              <a:rPr lang="en-GB" sz="2200" baseline="-25000" dirty="0" smtClean="0">
                <a:sym typeface="Symbol"/>
              </a:rPr>
              <a:t>3</a:t>
            </a:r>
            <a:r>
              <a:rPr lang="en-GB" sz="2200" dirty="0" smtClean="0">
                <a:sym typeface="Symbol"/>
              </a:rPr>
              <a:t>Sn strand</a:t>
            </a:r>
            <a:endParaRPr lang="en-GB" sz="2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34" name="Rectangle 33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436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747713"/>
            <a:ext cx="76009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3854" y="4692134"/>
            <a:ext cx="144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ym typeface="Symbol"/>
              </a:rPr>
              <a:t> </a:t>
            </a:r>
            <a:r>
              <a:rPr lang="en-GB" sz="2400" b="1" dirty="0" smtClean="0"/>
              <a:t>2.5 tons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50462"/>
            <a:ext cx="6253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Nb</a:t>
            </a:r>
            <a:r>
              <a:rPr lang="en-GB" sz="3200" b="1" baseline="-25000" dirty="0" smtClean="0"/>
              <a:t>3</a:t>
            </a:r>
            <a:r>
              <a:rPr lang="en-GB" sz="3200" b="1" dirty="0" smtClean="0"/>
              <a:t>Sn strand procurement at CERN 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143000"/>
            <a:ext cx="2561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Fresca 2 </a:t>
            </a:r>
          </a:p>
          <a:p>
            <a:r>
              <a:rPr lang="en-GB" sz="2200" dirty="0" smtClean="0"/>
              <a:t>11 T</a:t>
            </a:r>
          </a:p>
          <a:p>
            <a:r>
              <a:rPr lang="en-GB" sz="2200" dirty="0" smtClean="0"/>
              <a:t>Hi-</a:t>
            </a:r>
            <a:r>
              <a:rPr lang="en-GB" sz="2200" dirty="0" err="1" smtClean="0"/>
              <a:t>Lumi</a:t>
            </a:r>
            <a:r>
              <a:rPr lang="en-GB" sz="2200" dirty="0" smtClean="0"/>
              <a:t> </a:t>
            </a:r>
            <a:r>
              <a:rPr lang="en-GB" sz="2200" dirty="0" err="1" smtClean="0"/>
              <a:t>Quadrupole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0" name="Rectangle 9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052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4824" y="85782"/>
            <a:ext cx="3462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specification </a:t>
            </a:r>
            <a:endParaRPr lang="en-GB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752600" y="990600"/>
            <a:ext cx="5905912" cy="5186065"/>
            <a:chOff x="1561688" y="762000"/>
            <a:chExt cx="5905912" cy="51860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70"/>
            <a:stretch/>
          </p:blipFill>
          <p:spPr bwMode="auto">
            <a:xfrm>
              <a:off x="1561688" y="762000"/>
              <a:ext cx="5905912" cy="486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0" y="4038600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433 A</a:t>
              </a:r>
              <a:endParaRPr lang="en-GB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02519" y="3674495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496 A</a:t>
              </a:r>
              <a:endParaRPr lang="en-GB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7564" y="3307621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538 A</a:t>
              </a:r>
              <a:endParaRPr lang="en-GB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96726" y="5486400"/>
              <a:ext cx="5479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 smtClean="0">
                  <a:sym typeface="Symbol"/>
                </a:rPr>
                <a:t>Iop</a:t>
              </a:r>
              <a:r>
                <a:rPr lang="en-GB" sz="2400" dirty="0" smtClean="0">
                  <a:sym typeface="Symbol"/>
                </a:rPr>
                <a:t>  25 % margin on the load line @ 1.9 K</a:t>
              </a:r>
              <a:endParaRPr lang="en-GB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487194" y="4872335"/>
            <a:ext cx="1350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P. </a:t>
            </a:r>
            <a:r>
              <a:rPr lang="en-GB" sz="2200" dirty="0" err="1" smtClean="0"/>
              <a:t>Ferracin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75723"/>
            <a:ext cx="20056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dirty="0" err="1" smtClean="0"/>
              <a:t>Iop</a:t>
            </a:r>
            <a:r>
              <a:rPr lang="en-GB" sz="2300" dirty="0" smtClean="0"/>
              <a:t> = 17320 A</a:t>
            </a:r>
          </a:p>
          <a:p>
            <a:r>
              <a:rPr lang="en-GB" sz="2300" dirty="0" err="1" smtClean="0"/>
              <a:t>Bpeak</a:t>
            </a:r>
            <a:r>
              <a:rPr lang="en-GB" sz="2300" dirty="0" smtClean="0"/>
              <a:t> = 12.2  T</a:t>
            </a:r>
            <a:endParaRPr lang="en-GB" sz="23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809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77225"/>
            <a:ext cx="324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Cable R&amp;D Status 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561" y="1230868"/>
            <a:ext cx="8702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Assembly of short prototypes cables with copper and RRP strands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(RRP 132/169)</a:t>
            </a:r>
          </a:p>
          <a:p>
            <a:endParaRPr lang="en-GB" sz="2400" dirty="0" smtClean="0"/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Cables assembled do not contain  -yet - stainless steel core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itchFamily="2" charset="2"/>
              <a:buChar char="Ø"/>
            </a:pPr>
            <a:endParaRPr lang="en-GB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PIT  strands delivered in March 2013 – cabling in April 2013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200" y="6553200"/>
            <a:ext cx="1346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A. Ballarino   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074364" y="6553200"/>
            <a:ext cx="32220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Napa, LARP Meeting, 9 April 2013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072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1354</Words>
  <Application>Microsoft Office PowerPoint</Application>
  <PresentationFormat>On-screen Show (4:3)</PresentationFormat>
  <Paragraphs>295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Amalia Ballarino</dc:creator>
  <cp:lastModifiedBy>ballarin</cp:lastModifiedBy>
  <cp:revision>174</cp:revision>
  <cp:lastPrinted>2013-04-09T09:01:46Z</cp:lastPrinted>
  <dcterms:created xsi:type="dcterms:W3CDTF">2006-08-16T00:00:00Z</dcterms:created>
  <dcterms:modified xsi:type="dcterms:W3CDTF">2013-04-09T15:06:53Z</dcterms:modified>
</cp:coreProperties>
</file>