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5"/>
  </p:notesMasterIdLst>
  <p:sldIdLst>
    <p:sldId id="494" r:id="rId2"/>
    <p:sldId id="521" r:id="rId3"/>
    <p:sldId id="519" r:id="rId4"/>
    <p:sldId id="520" r:id="rId5"/>
    <p:sldId id="552" r:id="rId6"/>
    <p:sldId id="554" r:id="rId7"/>
    <p:sldId id="522" r:id="rId8"/>
    <p:sldId id="555" r:id="rId9"/>
    <p:sldId id="536" r:id="rId10"/>
    <p:sldId id="553" r:id="rId11"/>
    <p:sldId id="538" r:id="rId12"/>
    <p:sldId id="490" r:id="rId13"/>
    <p:sldId id="556" r:id="rId14"/>
    <p:sldId id="557" r:id="rId15"/>
    <p:sldId id="558" r:id="rId16"/>
    <p:sldId id="559" r:id="rId17"/>
    <p:sldId id="560" r:id="rId18"/>
    <p:sldId id="561" r:id="rId19"/>
    <p:sldId id="562" r:id="rId20"/>
    <p:sldId id="563" r:id="rId21"/>
    <p:sldId id="564" r:id="rId22"/>
    <p:sldId id="565" r:id="rId23"/>
    <p:sldId id="582" r:id="rId24"/>
    <p:sldId id="584" r:id="rId25"/>
    <p:sldId id="583" r:id="rId26"/>
    <p:sldId id="566" r:id="rId27"/>
    <p:sldId id="567" r:id="rId28"/>
    <p:sldId id="568" r:id="rId29"/>
    <p:sldId id="569" r:id="rId30"/>
    <p:sldId id="570" r:id="rId31"/>
    <p:sldId id="579" r:id="rId32"/>
    <p:sldId id="580" r:id="rId33"/>
    <p:sldId id="581" r:id="rId34"/>
  </p:sldIdLst>
  <p:sldSz cx="9144000" cy="6858000" type="screen4x3"/>
  <p:notesSz cx="7008813" cy="9234488"/>
  <p:defaultTextStyle>
    <a:defPPr>
      <a:defRPr lang="en-US"/>
    </a:defPPr>
    <a:lvl1pPr algn="l" rtl="0" fontAlgn="base">
      <a:spcBef>
        <a:spcPct val="0"/>
      </a:spcBef>
      <a:spcAft>
        <a:spcPct val="0"/>
      </a:spcAft>
      <a:defRPr kern="1200">
        <a:solidFill>
          <a:schemeClr val="tx1"/>
        </a:solidFill>
        <a:latin typeface="Constanti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onstanti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onstanti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onstanti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onstantia" charset="0"/>
        <a:ea typeface="ＭＳ Ｐゴシック" charset="0"/>
        <a:cs typeface="ＭＳ Ｐゴシック" charset="0"/>
      </a:defRPr>
    </a:lvl5pPr>
    <a:lvl6pPr marL="2286000" algn="l" defTabSz="457200" rtl="0" eaLnBrk="1" latinLnBrk="0" hangingPunct="1">
      <a:defRPr kern="1200">
        <a:solidFill>
          <a:schemeClr val="tx1"/>
        </a:solidFill>
        <a:latin typeface="Constantia" charset="0"/>
        <a:ea typeface="ＭＳ Ｐゴシック" charset="0"/>
        <a:cs typeface="ＭＳ Ｐゴシック" charset="0"/>
      </a:defRPr>
    </a:lvl6pPr>
    <a:lvl7pPr marL="2743200" algn="l" defTabSz="457200" rtl="0" eaLnBrk="1" latinLnBrk="0" hangingPunct="1">
      <a:defRPr kern="1200">
        <a:solidFill>
          <a:schemeClr val="tx1"/>
        </a:solidFill>
        <a:latin typeface="Constantia" charset="0"/>
        <a:ea typeface="ＭＳ Ｐゴシック" charset="0"/>
        <a:cs typeface="ＭＳ Ｐゴシック" charset="0"/>
      </a:defRPr>
    </a:lvl7pPr>
    <a:lvl8pPr marL="3200400" algn="l" defTabSz="457200" rtl="0" eaLnBrk="1" latinLnBrk="0" hangingPunct="1">
      <a:defRPr kern="1200">
        <a:solidFill>
          <a:schemeClr val="tx1"/>
        </a:solidFill>
        <a:latin typeface="Constantia" charset="0"/>
        <a:ea typeface="ＭＳ Ｐゴシック" charset="0"/>
        <a:cs typeface="ＭＳ Ｐゴシック" charset="0"/>
      </a:defRPr>
    </a:lvl8pPr>
    <a:lvl9pPr marL="3657600" algn="l" defTabSz="457200" rtl="0" eaLnBrk="1" latinLnBrk="0" hangingPunct="1">
      <a:defRPr kern="1200">
        <a:solidFill>
          <a:schemeClr val="tx1"/>
        </a:solidFill>
        <a:latin typeface="Constanti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341" autoAdjust="0"/>
  </p:normalViewPr>
  <p:slideViewPr>
    <p:cSldViewPr>
      <p:cViewPr>
        <p:scale>
          <a:sx n="88" d="100"/>
          <a:sy n="88" d="100"/>
        </p:scale>
        <p:origin x="-1020" y="-48"/>
      </p:cViewPr>
      <p:guideLst>
        <p:guide orient="horz" pos="2160"/>
        <p:guide pos="2880"/>
      </p:guideLst>
    </p:cSldViewPr>
  </p:slideViewPr>
  <p:notesTextViewPr>
    <p:cViewPr>
      <p:scale>
        <a:sx n="100" d="100"/>
        <a:sy n="100" d="100"/>
      </p:scale>
      <p:origin x="0" y="0"/>
    </p:cViewPr>
  </p:notesTextViewPr>
  <p:sorterViewPr>
    <p:cViewPr>
      <p:scale>
        <a:sx n="115" d="100"/>
        <a:sy n="115" d="100"/>
      </p:scale>
      <p:origin x="0" y="7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87E52A-8F19-4AFA-8E39-E2337B64C3E4}" type="doc">
      <dgm:prSet loTypeId="urn:microsoft.com/office/officeart/2005/8/layout/hProcess3" loCatId="process" qsTypeId="urn:microsoft.com/office/officeart/2005/8/quickstyle/simple1" qsCatId="simple" csTypeId="urn:microsoft.com/office/officeart/2005/8/colors/accent1_2" csCatId="accent1" phldr="1"/>
      <dgm:spPr/>
    </dgm:pt>
    <dgm:pt modelId="{E5EC1F51-2CE0-445D-9459-136C6894A569}">
      <dgm:prSet phldrT="[Text]"/>
      <dgm:spPr/>
      <dgm:t>
        <a:bodyPr/>
        <a:lstStyle/>
        <a:p>
          <a:endParaRPr lang="en-US" dirty="0" smtClean="0"/>
        </a:p>
        <a:p>
          <a:r>
            <a:rPr lang="en-US" dirty="0" smtClean="0"/>
            <a:t>FY10</a:t>
          </a:r>
          <a:endParaRPr lang="en-US" dirty="0"/>
        </a:p>
      </dgm:t>
    </dgm:pt>
    <dgm:pt modelId="{C109EDA4-4700-4185-A523-1584CCFEE94B}" type="parTrans" cxnId="{C43A934E-5616-4B6E-8F7C-64AA3356688F}">
      <dgm:prSet/>
      <dgm:spPr/>
      <dgm:t>
        <a:bodyPr/>
        <a:lstStyle/>
        <a:p>
          <a:endParaRPr lang="en-US"/>
        </a:p>
      </dgm:t>
    </dgm:pt>
    <dgm:pt modelId="{399993A4-99B3-480D-BA13-43BC96341797}" type="sibTrans" cxnId="{C43A934E-5616-4B6E-8F7C-64AA3356688F}">
      <dgm:prSet/>
      <dgm:spPr/>
      <dgm:t>
        <a:bodyPr/>
        <a:lstStyle/>
        <a:p>
          <a:endParaRPr lang="en-US"/>
        </a:p>
      </dgm:t>
    </dgm:pt>
    <dgm:pt modelId="{62DC29DB-3FCE-4E01-8244-C4CA1DF4A7C4}">
      <dgm:prSet phldrT="[Text]"/>
      <dgm:spPr/>
      <dgm:t>
        <a:bodyPr/>
        <a:lstStyle/>
        <a:p>
          <a:endParaRPr lang="en-US" dirty="0" smtClean="0"/>
        </a:p>
        <a:p>
          <a:r>
            <a:rPr lang="en-US" dirty="0" smtClean="0"/>
            <a:t>FY22</a:t>
          </a:r>
          <a:endParaRPr lang="en-US" dirty="0"/>
        </a:p>
      </dgm:t>
    </dgm:pt>
    <dgm:pt modelId="{ED3CF55D-62ED-477E-88B6-D61D9B92E901}" type="parTrans" cxnId="{F9EDE6D8-FABA-41F9-9B8C-0D0E38CD948D}">
      <dgm:prSet/>
      <dgm:spPr/>
      <dgm:t>
        <a:bodyPr/>
        <a:lstStyle/>
        <a:p>
          <a:endParaRPr lang="en-US"/>
        </a:p>
      </dgm:t>
    </dgm:pt>
    <dgm:pt modelId="{278DF41D-91C3-4F8C-A6AD-70BCEA406DD3}" type="sibTrans" cxnId="{F9EDE6D8-FABA-41F9-9B8C-0D0E38CD948D}">
      <dgm:prSet/>
      <dgm:spPr/>
      <dgm:t>
        <a:bodyPr/>
        <a:lstStyle/>
        <a:p>
          <a:endParaRPr lang="en-US"/>
        </a:p>
      </dgm:t>
    </dgm:pt>
    <dgm:pt modelId="{F50CE65D-4222-4463-AEC9-05F075F91165}">
      <dgm:prSet phldrT="[Text]"/>
      <dgm:spPr/>
      <dgm:t>
        <a:bodyPr/>
        <a:lstStyle/>
        <a:p>
          <a:endParaRPr lang="en-US" dirty="0" smtClean="0"/>
        </a:p>
        <a:p>
          <a:r>
            <a:rPr lang="en-US" dirty="0" smtClean="0"/>
            <a:t>FY23</a:t>
          </a:r>
        </a:p>
      </dgm:t>
    </dgm:pt>
    <dgm:pt modelId="{04AC6D4D-7230-402E-B899-4E16710B2A58}" type="parTrans" cxnId="{7B65052D-2C32-4E40-B967-46B9C20E3124}">
      <dgm:prSet/>
      <dgm:spPr/>
      <dgm:t>
        <a:bodyPr/>
        <a:lstStyle/>
        <a:p>
          <a:endParaRPr lang="en-US"/>
        </a:p>
      </dgm:t>
    </dgm:pt>
    <dgm:pt modelId="{4F5EA0AD-8F96-4E6B-B5A1-498BF68F5A21}" type="sibTrans" cxnId="{7B65052D-2C32-4E40-B967-46B9C20E3124}">
      <dgm:prSet/>
      <dgm:spPr/>
      <dgm:t>
        <a:bodyPr/>
        <a:lstStyle/>
        <a:p>
          <a:endParaRPr lang="en-US"/>
        </a:p>
      </dgm:t>
    </dgm:pt>
    <dgm:pt modelId="{29E6672B-54C3-485C-AA70-75C7AA6BBE41}">
      <dgm:prSet phldrT="[Text]"/>
      <dgm:spPr/>
      <dgm:t>
        <a:bodyPr/>
        <a:lstStyle/>
        <a:p>
          <a:endParaRPr lang="en-US" dirty="0" smtClean="0"/>
        </a:p>
        <a:p>
          <a:r>
            <a:rPr lang="en-US" dirty="0" smtClean="0"/>
            <a:t>FY11</a:t>
          </a:r>
          <a:endParaRPr lang="en-US" dirty="0"/>
        </a:p>
      </dgm:t>
    </dgm:pt>
    <dgm:pt modelId="{B5083AD0-54F9-4C58-80FD-64E2CE73BD5A}" type="parTrans" cxnId="{7A3EA37E-BC45-4743-BCBC-09242BA83DAA}">
      <dgm:prSet/>
      <dgm:spPr/>
      <dgm:t>
        <a:bodyPr/>
        <a:lstStyle/>
        <a:p>
          <a:endParaRPr lang="en-US"/>
        </a:p>
      </dgm:t>
    </dgm:pt>
    <dgm:pt modelId="{E51E7652-C5AB-4887-B763-FB9A99961579}" type="sibTrans" cxnId="{7A3EA37E-BC45-4743-BCBC-09242BA83DAA}">
      <dgm:prSet/>
      <dgm:spPr/>
      <dgm:t>
        <a:bodyPr/>
        <a:lstStyle/>
        <a:p>
          <a:endParaRPr lang="en-US"/>
        </a:p>
      </dgm:t>
    </dgm:pt>
    <dgm:pt modelId="{7C1D1ADE-6F28-4DAF-B013-4A9EF6EF11EB}">
      <dgm:prSet phldrT="[Text]"/>
      <dgm:spPr/>
      <dgm:t>
        <a:bodyPr/>
        <a:lstStyle/>
        <a:p>
          <a:endParaRPr lang="en-US" dirty="0" smtClean="0"/>
        </a:p>
        <a:p>
          <a:r>
            <a:rPr lang="en-US" dirty="0" smtClean="0"/>
            <a:t>FY12</a:t>
          </a:r>
          <a:endParaRPr lang="en-US" dirty="0"/>
        </a:p>
      </dgm:t>
    </dgm:pt>
    <dgm:pt modelId="{7A4D816E-E44D-4681-84C2-2D977A4D7A5D}" type="parTrans" cxnId="{1B5AD9EF-F696-49A9-A4AC-70AC65168341}">
      <dgm:prSet/>
      <dgm:spPr/>
      <dgm:t>
        <a:bodyPr/>
        <a:lstStyle/>
        <a:p>
          <a:endParaRPr lang="en-US"/>
        </a:p>
      </dgm:t>
    </dgm:pt>
    <dgm:pt modelId="{57A70EEC-C39F-4B80-A41B-1E2908D45EC4}" type="sibTrans" cxnId="{1B5AD9EF-F696-49A9-A4AC-70AC65168341}">
      <dgm:prSet/>
      <dgm:spPr/>
      <dgm:t>
        <a:bodyPr/>
        <a:lstStyle/>
        <a:p>
          <a:endParaRPr lang="en-US"/>
        </a:p>
      </dgm:t>
    </dgm:pt>
    <dgm:pt modelId="{60BDA87D-85AB-4DC8-891F-A92BE20EF832}">
      <dgm:prSet phldrT="[Text]"/>
      <dgm:spPr/>
      <dgm:t>
        <a:bodyPr/>
        <a:lstStyle/>
        <a:p>
          <a:endParaRPr lang="en-US" dirty="0" smtClean="0"/>
        </a:p>
        <a:p>
          <a:r>
            <a:rPr lang="en-US" dirty="0" smtClean="0"/>
            <a:t>FY13</a:t>
          </a:r>
          <a:endParaRPr lang="en-US" dirty="0"/>
        </a:p>
      </dgm:t>
    </dgm:pt>
    <dgm:pt modelId="{029A9810-933D-4C55-87F7-FE797F3A922A}" type="parTrans" cxnId="{5810C572-56EF-452B-82D4-FA05F71E670E}">
      <dgm:prSet/>
      <dgm:spPr/>
      <dgm:t>
        <a:bodyPr/>
        <a:lstStyle/>
        <a:p>
          <a:endParaRPr lang="en-US"/>
        </a:p>
      </dgm:t>
    </dgm:pt>
    <dgm:pt modelId="{DA576761-9936-4EF8-9DB4-7EC0D8AC2175}" type="sibTrans" cxnId="{5810C572-56EF-452B-82D4-FA05F71E670E}">
      <dgm:prSet/>
      <dgm:spPr/>
      <dgm:t>
        <a:bodyPr/>
        <a:lstStyle/>
        <a:p>
          <a:endParaRPr lang="en-US"/>
        </a:p>
      </dgm:t>
    </dgm:pt>
    <dgm:pt modelId="{888580BC-E40E-4E1D-A038-B3E6F36826B5}">
      <dgm:prSet phldrT="[Text]"/>
      <dgm:spPr/>
      <dgm:t>
        <a:bodyPr/>
        <a:lstStyle/>
        <a:p>
          <a:endParaRPr lang="en-US" dirty="0" smtClean="0"/>
        </a:p>
        <a:p>
          <a:r>
            <a:rPr lang="en-US" dirty="0" smtClean="0"/>
            <a:t>FY14</a:t>
          </a:r>
          <a:endParaRPr lang="en-US" dirty="0"/>
        </a:p>
      </dgm:t>
    </dgm:pt>
    <dgm:pt modelId="{4E6A8141-1695-4285-9CB9-1CE3FFBEA423}" type="parTrans" cxnId="{3A3894A3-3B4A-46E2-BAFF-E76F4BD081F6}">
      <dgm:prSet/>
      <dgm:spPr/>
      <dgm:t>
        <a:bodyPr/>
        <a:lstStyle/>
        <a:p>
          <a:endParaRPr lang="en-US"/>
        </a:p>
      </dgm:t>
    </dgm:pt>
    <dgm:pt modelId="{95C98935-2AA3-4949-93C4-B955A5854F0E}" type="sibTrans" cxnId="{3A3894A3-3B4A-46E2-BAFF-E76F4BD081F6}">
      <dgm:prSet/>
      <dgm:spPr/>
      <dgm:t>
        <a:bodyPr/>
        <a:lstStyle/>
        <a:p>
          <a:endParaRPr lang="en-US"/>
        </a:p>
      </dgm:t>
    </dgm:pt>
    <dgm:pt modelId="{3D14B782-2521-4046-A406-B2E0A2EB13B2}">
      <dgm:prSet phldrT="[Text]"/>
      <dgm:spPr/>
      <dgm:t>
        <a:bodyPr/>
        <a:lstStyle/>
        <a:p>
          <a:endParaRPr lang="en-US" dirty="0" smtClean="0"/>
        </a:p>
        <a:p>
          <a:r>
            <a:rPr lang="en-US" dirty="0" smtClean="0"/>
            <a:t>FY15</a:t>
          </a:r>
          <a:endParaRPr lang="en-US" dirty="0"/>
        </a:p>
      </dgm:t>
    </dgm:pt>
    <dgm:pt modelId="{5DEEE1BB-58B9-4BC3-8590-E62853AF189E}" type="parTrans" cxnId="{79406E95-5E9E-41CD-97F4-227B9286C7E6}">
      <dgm:prSet/>
      <dgm:spPr/>
      <dgm:t>
        <a:bodyPr/>
        <a:lstStyle/>
        <a:p>
          <a:endParaRPr lang="en-US"/>
        </a:p>
      </dgm:t>
    </dgm:pt>
    <dgm:pt modelId="{963051FE-A652-48BA-AC0B-D07A73FB4E10}" type="sibTrans" cxnId="{79406E95-5E9E-41CD-97F4-227B9286C7E6}">
      <dgm:prSet/>
      <dgm:spPr/>
      <dgm:t>
        <a:bodyPr/>
        <a:lstStyle/>
        <a:p>
          <a:endParaRPr lang="en-US"/>
        </a:p>
      </dgm:t>
    </dgm:pt>
    <dgm:pt modelId="{E590CBAF-70BE-433C-B7E2-4E121C5CB6F1}">
      <dgm:prSet phldrT="[Text]"/>
      <dgm:spPr/>
      <dgm:t>
        <a:bodyPr/>
        <a:lstStyle/>
        <a:p>
          <a:endParaRPr lang="en-US" dirty="0" smtClean="0"/>
        </a:p>
        <a:p>
          <a:r>
            <a:rPr lang="en-US" dirty="0" smtClean="0"/>
            <a:t>FY16</a:t>
          </a:r>
          <a:endParaRPr lang="en-US" dirty="0"/>
        </a:p>
      </dgm:t>
    </dgm:pt>
    <dgm:pt modelId="{BCA1E6C4-BFA2-449C-B07D-5CE1035357C9}" type="parTrans" cxnId="{B228E04B-149E-4520-A243-817574645818}">
      <dgm:prSet/>
      <dgm:spPr/>
      <dgm:t>
        <a:bodyPr/>
        <a:lstStyle/>
        <a:p>
          <a:endParaRPr lang="en-US"/>
        </a:p>
      </dgm:t>
    </dgm:pt>
    <dgm:pt modelId="{D09BFC1F-8020-4AF8-9988-93356A41C763}" type="sibTrans" cxnId="{B228E04B-149E-4520-A243-817574645818}">
      <dgm:prSet/>
      <dgm:spPr/>
      <dgm:t>
        <a:bodyPr/>
        <a:lstStyle/>
        <a:p>
          <a:endParaRPr lang="en-US"/>
        </a:p>
      </dgm:t>
    </dgm:pt>
    <dgm:pt modelId="{32A584A1-5D5B-4641-A561-443203550211}">
      <dgm:prSet phldrT="[Text]"/>
      <dgm:spPr/>
      <dgm:t>
        <a:bodyPr/>
        <a:lstStyle/>
        <a:p>
          <a:endParaRPr lang="en-US" dirty="0" smtClean="0"/>
        </a:p>
        <a:p>
          <a:r>
            <a:rPr lang="en-US" dirty="0" smtClean="0"/>
            <a:t>FY17</a:t>
          </a:r>
        </a:p>
      </dgm:t>
    </dgm:pt>
    <dgm:pt modelId="{F96FD33B-5876-477A-970B-34B92571264E}" type="parTrans" cxnId="{8D5AD05A-0B99-4CD1-A2F4-8EB4F6BC436F}">
      <dgm:prSet/>
      <dgm:spPr/>
      <dgm:t>
        <a:bodyPr/>
        <a:lstStyle/>
        <a:p>
          <a:endParaRPr lang="en-US"/>
        </a:p>
      </dgm:t>
    </dgm:pt>
    <dgm:pt modelId="{6F78AC1C-4197-4FBC-B8FA-773BF383215D}" type="sibTrans" cxnId="{8D5AD05A-0B99-4CD1-A2F4-8EB4F6BC436F}">
      <dgm:prSet/>
      <dgm:spPr/>
      <dgm:t>
        <a:bodyPr/>
        <a:lstStyle/>
        <a:p>
          <a:endParaRPr lang="en-US"/>
        </a:p>
      </dgm:t>
    </dgm:pt>
    <dgm:pt modelId="{5B6A4986-E8BD-451D-9101-065A7623F9D0}">
      <dgm:prSet phldrT="[Text]"/>
      <dgm:spPr/>
      <dgm:t>
        <a:bodyPr/>
        <a:lstStyle/>
        <a:p>
          <a:endParaRPr lang="en-US" dirty="0" smtClean="0"/>
        </a:p>
        <a:p>
          <a:r>
            <a:rPr lang="en-US" dirty="0" smtClean="0"/>
            <a:t>FY18</a:t>
          </a:r>
        </a:p>
      </dgm:t>
    </dgm:pt>
    <dgm:pt modelId="{BC3B9ADC-C441-46A5-8EC6-30AACF57A4F1}" type="parTrans" cxnId="{27E3AD9C-BF08-47D9-93C2-A7C1E42D199F}">
      <dgm:prSet/>
      <dgm:spPr/>
      <dgm:t>
        <a:bodyPr/>
        <a:lstStyle/>
        <a:p>
          <a:endParaRPr lang="en-US"/>
        </a:p>
      </dgm:t>
    </dgm:pt>
    <dgm:pt modelId="{733DDC28-7F1A-4901-9777-928CF18BD096}" type="sibTrans" cxnId="{27E3AD9C-BF08-47D9-93C2-A7C1E42D199F}">
      <dgm:prSet/>
      <dgm:spPr/>
      <dgm:t>
        <a:bodyPr/>
        <a:lstStyle/>
        <a:p>
          <a:endParaRPr lang="en-US"/>
        </a:p>
      </dgm:t>
    </dgm:pt>
    <dgm:pt modelId="{57217CDB-016F-47E7-BB93-FCCA292663D7}">
      <dgm:prSet phldrT="[Text]"/>
      <dgm:spPr/>
      <dgm:t>
        <a:bodyPr/>
        <a:lstStyle/>
        <a:p>
          <a:endParaRPr lang="en-US" dirty="0" smtClean="0"/>
        </a:p>
        <a:p>
          <a:r>
            <a:rPr lang="en-US" dirty="0" smtClean="0"/>
            <a:t>FY19</a:t>
          </a:r>
        </a:p>
      </dgm:t>
    </dgm:pt>
    <dgm:pt modelId="{EB0F2820-8208-4200-A0D5-8DB370C81A43}" type="parTrans" cxnId="{C09DB119-0170-4902-B4E2-D5A70145DB74}">
      <dgm:prSet/>
      <dgm:spPr/>
      <dgm:t>
        <a:bodyPr/>
        <a:lstStyle/>
        <a:p>
          <a:endParaRPr lang="en-US"/>
        </a:p>
      </dgm:t>
    </dgm:pt>
    <dgm:pt modelId="{C7168DE2-70C5-474D-A746-65570FEFD985}" type="sibTrans" cxnId="{C09DB119-0170-4902-B4E2-D5A70145DB74}">
      <dgm:prSet/>
      <dgm:spPr/>
      <dgm:t>
        <a:bodyPr/>
        <a:lstStyle/>
        <a:p>
          <a:endParaRPr lang="en-US"/>
        </a:p>
      </dgm:t>
    </dgm:pt>
    <dgm:pt modelId="{FD72C271-C888-4109-869E-DA6CDC0F460D}">
      <dgm:prSet phldrT="[Text]"/>
      <dgm:spPr/>
      <dgm:t>
        <a:bodyPr/>
        <a:lstStyle/>
        <a:p>
          <a:endParaRPr lang="en-US" dirty="0" smtClean="0"/>
        </a:p>
        <a:p>
          <a:r>
            <a:rPr lang="en-US" dirty="0" smtClean="0"/>
            <a:t>FY20</a:t>
          </a:r>
        </a:p>
      </dgm:t>
    </dgm:pt>
    <dgm:pt modelId="{69D73E65-B250-4E14-AB74-C228ADC02A79}" type="parTrans" cxnId="{4F26B0A1-9A4B-4DB3-B25A-65FBFEF8D188}">
      <dgm:prSet/>
      <dgm:spPr/>
      <dgm:t>
        <a:bodyPr/>
        <a:lstStyle/>
        <a:p>
          <a:endParaRPr lang="en-US"/>
        </a:p>
      </dgm:t>
    </dgm:pt>
    <dgm:pt modelId="{38509B1F-9503-4B1A-B3D9-F02646A10E71}" type="sibTrans" cxnId="{4F26B0A1-9A4B-4DB3-B25A-65FBFEF8D188}">
      <dgm:prSet/>
      <dgm:spPr/>
      <dgm:t>
        <a:bodyPr/>
        <a:lstStyle/>
        <a:p>
          <a:endParaRPr lang="en-US"/>
        </a:p>
      </dgm:t>
    </dgm:pt>
    <dgm:pt modelId="{630E30FA-F911-467A-8997-653966537276}">
      <dgm:prSet phldrT="[Text]"/>
      <dgm:spPr/>
      <dgm:t>
        <a:bodyPr/>
        <a:lstStyle/>
        <a:p>
          <a:endParaRPr lang="en-US" dirty="0" smtClean="0"/>
        </a:p>
        <a:p>
          <a:r>
            <a:rPr lang="en-US" dirty="0" smtClean="0"/>
            <a:t>FY21</a:t>
          </a:r>
        </a:p>
      </dgm:t>
    </dgm:pt>
    <dgm:pt modelId="{B5CA10A7-A49F-494C-B8DC-EB64DC2288C7}" type="parTrans" cxnId="{1BD15A44-DEB6-4DD4-9957-24E6023F7BFE}">
      <dgm:prSet/>
      <dgm:spPr/>
      <dgm:t>
        <a:bodyPr/>
        <a:lstStyle/>
        <a:p>
          <a:endParaRPr lang="en-US"/>
        </a:p>
      </dgm:t>
    </dgm:pt>
    <dgm:pt modelId="{65018065-C896-4D03-9A8A-714FF13C6DF0}" type="sibTrans" cxnId="{1BD15A44-DEB6-4DD4-9957-24E6023F7BFE}">
      <dgm:prSet/>
      <dgm:spPr/>
      <dgm:t>
        <a:bodyPr/>
        <a:lstStyle/>
        <a:p>
          <a:endParaRPr lang="en-US"/>
        </a:p>
      </dgm:t>
    </dgm:pt>
    <dgm:pt modelId="{EC4C808B-12AE-4850-9208-E0D481B88AFF}" type="pres">
      <dgm:prSet presAssocID="{0E87E52A-8F19-4AFA-8E39-E2337B64C3E4}" presName="Name0" presStyleCnt="0">
        <dgm:presLayoutVars>
          <dgm:dir/>
          <dgm:animLvl val="lvl"/>
          <dgm:resizeHandles val="exact"/>
        </dgm:presLayoutVars>
      </dgm:prSet>
      <dgm:spPr/>
    </dgm:pt>
    <dgm:pt modelId="{6D6FE963-BF61-41B6-A83E-C70E47E8663F}" type="pres">
      <dgm:prSet presAssocID="{0E87E52A-8F19-4AFA-8E39-E2337B64C3E4}" presName="dummy" presStyleCnt="0"/>
      <dgm:spPr/>
    </dgm:pt>
    <dgm:pt modelId="{B28DF3C7-812E-42A5-BCE4-1654BA411C93}" type="pres">
      <dgm:prSet presAssocID="{0E87E52A-8F19-4AFA-8E39-E2337B64C3E4}" presName="linH" presStyleCnt="0"/>
      <dgm:spPr/>
    </dgm:pt>
    <dgm:pt modelId="{63D8AC5E-D3D8-4BAC-97D0-26F6CDAE30D6}" type="pres">
      <dgm:prSet presAssocID="{0E87E52A-8F19-4AFA-8E39-E2337B64C3E4}" presName="padding1" presStyleCnt="0"/>
      <dgm:spPr/>
    </dgm:pt>
    <dgm:pt modelId="{8460D0D5-35AC-4CB6-9563-B377604F7A1A}" type="pres">
      <dgm:prSet presAssocID="{E5EC1F51-2CE0-445D-9459-136C6894A569}" presName="linV" presStyleCnt="0"/>
      <dgm:spPr/>
    </dgm:pt>
    <dgm:pt modelId="{63498B15-49D1-4F20-92B1-91967B8809A5}" type="pres">
      <dgm:prSet presAssocID="{E5EC1F51-2CE0-445D-9459-136C6894A569}" presName="spVertical1" presStyleCnt="0"/>
      <dgm:spPr/>
    </dgm:pt>
    <dgm:pt modelId="{213EB839-BADA-4DAE-B8D3-6F66585A1CB4}" type="pres">
      <dgm:prSet presAssocID="{E5EC1F51-2CE0-445D-9459-136C6894A569}" presName="parTx" presStyleLbl="revTx" presStyleIdx="0" presStyleCnt="14">
        <dgm:presLayoutVars>
          <dgm:chMax val="0"/>
          <dgm:chPref val="0"/>
          <dgm:bulletEnabled val="1"/>
        </dgm:presLayoutVars>
      </dgm:prSet>
      <dgm:spPr/>
      <dgm:t>
        <a:bodyPr/>
        <a:lstStyle/>
        <a:p>
          <a:endParaRPr lang="en-US"/>
        </a:p>
      </dgm:t>
    </dgm:pt>
    <dgm:pt modelId="{A5B1E722-64A5-4EF2-936E-10870AD48174}" type="pres">
      <dgm:prSet presAssocID="{E5EC1F51-2CE0-445D-9459-136C6894A569}" presName="spVertical2" presStyleCnt="0"/>
      <dgm:spPr/>
    </dgm:pt>
    <dgm:pt modelId="{F945F83F-A494-4E28-BCC4-D4107B7EA270}" type="pres">
      <dgm:prSet presAssocID="{E5EC1F51-2CE0-445D-9459-136C6894A569}" presName="spVertical3" presStyleCnt="0"/>
      <dgm:spPr/>
    </dgm:pt>
    <dgm:pt modelId="{13CE89ED-749B-493B-B6D2-344180AF0E18}" type="pres">
      <dgm:prSet presAssocID="{399993A4-99B3-480D-BA13-43BC96341797}" presName="space" presStyleCnt="0"/>
      <dgm:spPr/>
    </dgm:pt>
    <dgm:pt modelId="{9411A9A4-7331-4D33-8685-E0C316369814}" type="pres">
      <dgm:prSet presAssocID="{29E6672B-54C3-485C-AA70-75C7AA6BBE41}" presName="linV" presStyleCnt="0"/>
      <dgm:spPr/>
    </dgm:pt>
    <dgm:pt modelId="{2F556991-67FE-4CAF-8701-C86D6A670B3E}" type="pres">
      <dgm:prSet presAssocID="{29E6672B-54C3-485C-AA70-75C7AA6BBE41}" presName="spVertical1" presStyleCnt="0"/>
      <dgm:spPr/>
    </dgm:pt>
    <dgm:pt modelId="{CA97CC16-2BA0-411F-BC6B-7531DEAD7229}" type="pres">
      <dgm:prSet presAssocID="{29E6672B-54C3-485C-AA70-75C7AA6BBE41}" presName="parTx" presStyleLbl="revTx" presStyleIdx="1" presStyleCnt="14">
        <dgm:presLayoutVars>
          <dgm:chMax val="0"/>
          <dgm:chPref val="0"/>
          <dgm:bulletEnabled val="1"/>
        </dgm:presLayoutVars>
      </dgm:prSet>
      <dgm:spPr/>
      <dgm:t>
        <a:bodyPr/>
        <a:lstStyle/>
        <a:p>
          <a:endParaRPr lang="en-US"/>
        </a:p>
      </dgm:t>
    </dgm:pt>
    <dgm:pt modelId="{C985D841-CC2F-450D-9293-2395A642C122}" type="pres">
      <dgm:prSet presAssocID="{29E6672B-54C3-485C-AA70-75C7AA6BBE41}" presName="spVertical2" presStyleCnt="0"/>
      <dgm:spPr/>
    </dgm:pt>
    <dgm:pt modelId="{6FB5620E-7A86-4B2E-B073-89A7BA9030B7}" type="pres">
      <dgm:prSet presAssocID="{29E6672B-54C3-485C-AA70-75C7AA6BBE41}" presName="spVertical3" presStyleCnt="0"/>
      <dgm:spPr/>
    </dgm:pt>
    <dgm:pt modelId="{9A98ACCC-8B52-43A2-80DF-847EDF425D11}" type="pres">
      <dgm:prSet presAssocID="{E51E7652-C5AB-4887-B763-FB9A99961579}" presName="space" presStyleCnt="0"/>
      <dgm:spPr/>
    </dgm:pt>
    <dgm:pt modelId="{0D0FB92B-EDAE-4586-883A-9AC8D5BF3756}" type="pres">
      <dgm:prSet presAssocID="{7C1D1ADE-6F28-4DAF-B013-4A9EF6EF11EB}" presName="linV" presStyleCnt="0"/>
      <dgm:spPr/>
    </dgm:pt>
    <dgm:pt modelId="{E1A915E5-AD60-47CC-A25E-360EB7992DDA}" type="pres">
      <dgm:prSet presAssocID="{7C1D1ADE-6F28-4DAF-B013-4A9EF6EF11EB}" presName="spVertical1" presStyleCnt="0"/>
      <dgm:spPr/>
    </dgm:pt>
    <dgm:pt modelId="{AF04E93A-BC13-4369-B858-2CE627489DF8}" type="pres">
      <dgm:prSet presAssocID="{7C1D1ADE-6F28-4DAF-B013-4A9EF6EF11EB}" presName="parTx" presStyleLbl="revTx" presStyleIdx="2" presStyleCnt="14">
        <dgm:presLayoutVars>
          <dgm:chMax val="0"/>
          <dgm:chPref val="0"/>
          <dgm:bulletEnabled val="1"/>
        </dgm:presLayoutVars>
      </dgm:prSet>
      <dgm:spPr/>
      <dgm:t>
        <a:bodyPr/>
        <a:lstStyle/>
        <a:p>
          <a:endParaRPr lang="en-US"/>
        </a:p>
      </dgm:t>
    </dgm:pt>
    <dgm:pt modelId="{4B97CEDC-574A-4B4A-95C1-9325AAEB07B6}" type="pres">
      <dgm:prSet presAssocID="{7C1D1ADE-6F28-4DAF-B013-4A9EF6EF11EB}" presName="spVertical2" presStyleCnt="0"/>
      <dgm:spPr/>
    </dgm:pt>
    <dgm:pt modelId="{54128B08-B1B3-4CAD-BB44-F00C5803065D}" type="pres">
      <dgm:prSet presAssocID="{7C1D1ADE-6F28-4DAF-B013-4A9EF6EF11EB}" presName="spVertical3" presStyleCnt="0"/>
      <dgm:spPr/>
    </dgm:pt>
    <dgm:pt modelId="{08C51547-4EE6-4BAB-B659-50D22F395990}" type="pres">
      <dgm:prSet presAssocID="{57A70EEC-C39F-4B80-A41B-1E2908D45EC4}" presName="space" presStyleCnt="0"/>
      <dgm:spPr/>
    </dgm:pt>
    <dgm:pt modelId="{9024DCB3-EC8D-457A-8DC7-2F74C7555CC5}" type="pres">
      <dgm:prSet presAssocID="{60BDA87D-85AB-4DC8-891F-A92BE20EF832}" presName="linV" presStyleCnt="0"/>
      <dgm:spPr/>
    </dgm:pt>
    <dgm:pt modelId="{DE161FDB-7EA7-48E6-A6E4-9E9E85B9C13D}" type="pres">
      <dgm:prSet presAssocID="{60BDA87D-85AB-4DC8-891F-A92BE20EF832}" presName="spVertical1" presStyleCnt="0"/>
      <dgm:spPr/>
    </dgm:pt>
    <dgm:pt modelId="{80AE0E8B-D365-427A-B9DE-FC8C03B59F7D}" type="pres">
      <dgm:prSet presAssocID="{60BDA87D-85AB-4DC8-891F-A92BE20EF832}" presName="parTx" presStyleLbl="revTx" presStyleIdx="3" presStyleCnt="14">
        <dgm:presLayoutVars>
          <dgm:chMax val="0"/>
          <dgm:chPref val="0"/>
          <dgm:bulletEnabled val="1"/>
        </dgm:presLayoutVars>
      </dgm:prSet>
      <dgm:spPr/>
      <dgm:t>
        <a:bodyPr/>
        <a:lstStyle/>
        <a:p>
          <a:endParaRPr lang="en-US"/>
        </a:p>
      </dgm:t>
    </dgm:pt>
    <dgm:pt modelId="{6ABA65E0-171A-4175-9525-7A332D91F7AF}" type="pres">
      <dgm:prSet presAssocID="{60BDA87D-85AB-4DC8-891F-A92BE20EF832}" presName="spVertical2" presStyleCnt="0"/>
      <dgm:spPr/>
    </dgm:pt>
    <dgm:pt modelId="{30AAF874-277E-4454-8CB6-034BADB81659}" type="pres">
      <dgm:prSet presAssocID="{60BDA87D-85AB-4DC8-891F-A92BE20EF832}" presName="spVertical3" presStyleCnt="0"/>
      <dgm:spPr/>
    </dgm:pt>
    <dgm:pt modelId="{0909161F-EDB4-4F71-98F6-D01F7BD39131}" type="pres">
      <dgm:prSet presAssocID="{DA576761-9936-4EF8-9DB4-7EC0D8AC2175}" presName="space" presStyleCnt="0"/>
      <dgm:spPr/>
    </dgm:pt>
    <dgm:pt modelId="{06809E11-276A-46AE-B57C-08360E5316B4}" type="pres">
      <dgm:prSet presAssocID="{888580BC-E40E-4E1D-A038-B3E6F36826B5}" presName="linV" presStyleCnt="0"/>
      <dgm:spPr/>
    </dgm:pt>
    <dgm:pt modelId="{30C453B0-41BB-4D9C-80F7-03EE3C162C2E}" type="pres">
      <dgm:prSet presAssocID="{888580BC-E40E-4E1D-A038-B3E6F36826B5}" presName="spVertical1" presStyleCnt="0"/>
      <dgm:spPr/>
    </dgm:pt>
    <dgm:pt modelId="{E7A89379-D138-4499-A64E-8D798C362EF4}" type="pres">
      <dgm:prSet presAssocID="{888580BC-E40E-4E1D-A038-B3E6F36826B5}" presName="parTx" presStyleLbl="revTx" presStyleIdx="4" presStyleCnt="14">
        <dgm:presLayoutVars>
          <dgm:chMax val="0"/>
          <dgm:chPref val="0"/>
          <dgm:bulletEnabled val="1"/>
        </dgm:presLayoutVars>
      </dgm:prSet>
      <dgm:spPr/>
      <dgm:t>
        <a:bodyPr/>
        <a:lstStyle/>
        <a:p>
          <a:endParaRPr lang="en-US"/>
        </a:p>
      </dgm:t>
    </dgm:pt>
    <dgm:pt modelId="{00F91530-B3DD-4306-9E5D-A76BA1CBDF4F}" type="pres">
      <dgm:prSet presAssocID="{888580BC-E40E-4E1D-A038-B3E6F36826B5}" presName="spVertical2" presStyleCnt="0"/>
      <dgm:spPr/>
    </dgm:pt>
    <dgm:pt modelId="{CC39CAE7-8081-427C-8F4B-558AADF24DEE}" type="pres">
      <dgm:prSet presAssocID="{888580BC-E40E-4E1D-A038-B3E6F36826B5}" presName="spVertical3" presStyleCnt="0"/>
      <dgm:spPr/>
    </dgm:pt>
    <dgm:pt modelId="{3F33D6A5-2366-4940-B2F2-463066775113}" type="pres">
      <dgm:prSet presAssocID="{95C98935-2AA3-4949-93C4-B955A5854F0E}" presName="space" presStyleCnt="0"/>
      <dgm:spPr/>
    </dgm:pt>
    <dgm:pt modelId="{BC78642C-893E-4941-B849-D64E49DE7CBA}" type="pres">
      <dgm:prSet presAssocID="{3D14B782-2521-4046-A406-B2E0A2EB13B2}" presName="linV" presStyleCnt="0"/>
      <dgm:spPr/>
    </dgm:pt>
    <dgm:pt modelId="{0565CAC2-301E-4771-856A-902DEE1D26A5}" type="pres">
      <dgm:prSet presAssocID="{3D14B782-2521-4046-A406-B2E0A2EB13B2}" presName="spVertical1" presStyleCnt="0"/>
      <dgm:spPr/>
    </dgm:pt>
    <dgm:pt modelId="{B6DB1BEB-A80E-48F9-B9F6-D903BF759034}" type="pres">
      <dgm:prSet presAssocID="{3D14B782-2521-4046-A406-B2E0A2EB13B2}" presName="parTx" presStyleLbl="revTx" presStyleIdx="5" presStyleCnt="14">
        <dgm:presLayoutVars>
          <dgm:chMax val="0"/>
          <dgm:chPref val="0"/>
          <dgm:bulletEnabled val="1"/>
        </dgm:presLayoutVars>
      </dgm:prSet>
      <dgm:spPr/>
      <dgm:t>
        <a:bodyPr/>
        <a:lstStyle/>
        <a:p>
          <a:endParaRPr lang="en-US"/>
        </a:p>
      </dgm:t>
    </dgm:pt>
    <dgm:pt modelId="{646538FF-DE84-4125-879F-CFA85F727378}" type="pres">
      <dgm:prSet presAssocID="{3D14B782-2521-4046-A406-B2E0A2EB13B2}" presName="spVertical2" presStyleCnt="0"/>
      <dgm:spPr/>
    </dgm:pt>
    <dgm:pt modelId="{2C88EB70-1127-4820-89D3-13A2837C7AFF}" type="pres">
      <dgm:prSet presAssocID="{3D14B782-2521-4046-A406-B2E0A2EB13B2}" presName="spVertical3" presStyleCnt="0"/>
      <dgm:spPr/>
    </dgm:pt>
    <dgm:pt modelId="{3D9FA243-4A59-4096-AE2B-484B150792D7}" type="pres">
      <dgm:prSet presAssocID="{963051FE-A652-48BA-AC0B-D07A73FB4E10}" presName="space" presStyleCnt="0"/>
      <dgm:spPr/>
    </dgm:pt>
    <dgm:pt modelId="{66B3000E-ECDE-4988-A50B-789311B5FBEE}" type="pres">
      <dgm:prSet presAssocID="{E590CBAF-70BE-433C-B7E2-4E121C5CB6F1}" presName="linV" presStyleCnt="0"/>
      <dgm:spPr/>
    </dgm:pt>
    <dgm:pt modelId="{07F73B9E-0C8C-41F5-9EB0-CC205A44A475}" type="pres">
      <dgm:prSet presAssocID="{E590CBAF-70BE-433C-B7E2-4E121C5CB6F1}" presName="spVertical1" presStyleCnt="0"/>
      <dgm:spPr/>
    </dgm:pt>
    <dgm:pt modelId="{5957D917-640D-4404-8381-517BB5550BC2}" type="pres">
      <dgm:prSet presAssocID="{E590CBAF-70BE-433C-B7E2-4E121C5CB6F1}" presName="parTx" presStyleLbl="revTx" presStyleIdx="6" presStyleCnt="14">
        <dgm:presLayoutVars>
          <dgm:chMax val="0"/>
          <dgm:chPref val="0"/>
          <dgm:bulletEnabled val="1"/>
        </dgm:presLayoutVars>
      </dgm:prSet>
      <dgm:spPr/>
      <dgm:t>
        <a:bodyPr/>
        <a:lstStyle/>
        <a:p>
          <a:endParaRPr lang="en-US"/>
        </a:p>
      </dgm:t>
    </dgm:pt>
    <dgm:pt modelId="{42432E69-963A-4EF0-8716-0CE3D83B1C4A}" type="pres">
      <dgm:prSet presAssocID="{E590CBAF-70BE-433C-B7E2-4E121C5CB6F1}" presName="spVertical2" presStyleCnt="0"/>
      <dgm:spPr/>
    </dgm:pt>
    <dgm:pt modelId="{601B1F68-F1BE-4154-82D2-51C6A13CE963}" type="pres">
      <dgm:prSet presAssocID="{E590CBAF-70BE-433C-B7E2-4E121C5CB6F1}" presName="spVertical3" presStyleCnt="0"/>
      <dgm:spPr/>
    </dgm:pt>
    <dgm:pt modelId="{622AACE8-E651-4E32-BE9C-7634D8389594}" type="pres">
      <dgm:prSet presAssocID="{D09BFC1F-8020-4AF8-9988-93356A41C763}" presName="space" presStyleCnt="0"/>
      <dgm:spPr/>
    </dgm:pt>
    <dgm:pt modelId="{1D70D6E6-5757-4D22-A7FD-91C55C86DEEE}" type="pres">
      <dgm:prSet presAssocID="{32A584A1-5D5B-4641-A561-443203550211}" presName="linV" presStyleCnt="0"/>
      <dgm:spPr/>
    </dgm:pt>
    <dgm:pt modelId="{241359B5-143F-4D17-8DCB-1E117485B701}" type="pres">
      <dgm:prSet presAssocID="{32A584A1-5D5B-4641-A561-443203550211}" presName="spVertical1" presStyleCnt="0"/>
      <dgm:spPr/>
    </dgm:pt>
    <dgm:pt modelId="{63FE62FE-B55B-40AD-8BFC-78E8A3520500}" type="pres">
      <dgm:prSet presAssocID="{32A584A1-5D5B-4641-A561-443203550211}" presName="parTx" presStyleLbl="revTx" presStyleIdx="7" presStyleCnt="14">
        <dgm:presLayoutVars>
          <dgm:chMax val="0"/>
          <dgm:chPref val="0"/>
          <dgm:bulletEnabled val="1"/>
        </dgm:presLayoutVars>
      </dgm:prSet>
      <dgm:spPr/>
      <dgm:t>
        <a:bodyPr/>
        <a:lstStyle/>
        <a:p>
          <a:endParaRPr lang="en-US"/>
        </a:p>
      </dgm:t>
    </dgm:pt>
    <dgm:pt modelId="{6E544F6F-7A52-4EE4-8298-CEFF5B027C1F}" type="pres">
      <dgm:prSet presAssocID="{32A584A1-5D5B-4641-A561-443203550211}" presName="spVertical2" presStyleCnt="0"/>
      <dgm:spPr/>
    </dgm:pt>
    <dgm:pt modelId="{D341FA93-5846-4103-9C7F-3C6FB31ADD42}" type="pres">
      <dgm:prSet presAssocID="{32A584A1-5D5B-4641-A561-443203550211}" presName="spVertical3" presStyleCnt="0"/>
      <dgm:spPr/>
    </dgm:pt>
    <dgm:pt modelId="{3CED098D-5C56-430E-A69D-B59F943D4827}" type="pres">
      <dgm:prSet presAssocID="{6F78AC1C-4197-4FBC-B8FA-773BF383215D}" presName="space" presStyleCnt="0"/>
      <dgm:spPr/>
    </dgm:pt>
    <dgm:pt modelId="{30136599-2D30-4BAE-9206-0E2B5F5A1E4D}" type="pres">
      <dgm:prSet presAssocID="{5B6A4986-E8BD-451D-9101-065A7623F9D0}" presName="linV" presStyleCnt="0"/>
      <dgm:spPr/>
    </dgm:pt>
    <dgm:pt modelId="{6360D5E7-4830-44CA-A210-193DE10DA95B}" type="pres">
      <dgm:prSet presAssocID="{5B6A4986-E8BD-451D-9101-065A7623F9D0}" presName="spVertical1" presStyleCnt="0"/>
      <dgm:spPr/>
    </dgm:pt>
    <dgm:pt modelId="{8776DBF1-A1DA-4DC1-A91F-15871372F0E9}" type="pres">
      <dgm:prSet presAssocID="{5B6A4986-E8BD-451D-9101-065A7623F9D0}" presName="parTx" presStyleLbl="revTx" presStyleIdx="8" presStyleCnt="14">
        <dgm:presLayoutVars>
          <dgm:chMax val="0"/>
          <dgm:chPref val="0"/>
          <dgm:bulletEnabled val="1"/>
        </dgm:presLayoutVars>
      </dgm:prSet>
      <dgm:spPr/>
      <dgm:t>
        <a:bodyPr/>
        <a:lstStyle/>
        <a:p>
          <a:endParaRPr lang="en-US"/>
        </a:p>
      </dgm:t>
    </dgm:pt>
    <dgm:pt modelId="{21FCA68C-6640-403D-AE52-25A1D5A8FB78}" type="pres">
      <dgm:prSet presAssocID="{5B6A4986-E8BD-451D-9101-065A7623F9D0}" presName="spVertical2" presStyleCnt="0"/>
      <dgm:spPr/>
    </dgm:pt>
    <dgm:pt modelId="{E4E2612A-1EDD-4A65-AFB3-A46A2FAF8770}" type="pres">
      <dgm:prSet presAssocID="{5B6A4986-E8BD-451D-9101-065A7623F9D0}" presName="spVertical3" presStyleCnt="0"/>
      <dgm:spPr/>
    </dgm:pt>
    <dgm:pt modelId="{A388D29F-FD83-481F-B357-C8307643E49E}" type="pres">
      <dgm:prSet presAssocID="{733DDC28-7F1A-4901-9777-928CF18BD096}" presName="space" presStyleCnt="0"/>
      <dgm:spPr/>
    </dgm:pt>
    <dgm:pt modelId="{44A36171-1940-4962-B645-C1E87B15383B}" type="pres">
      <dgm:prSet presAssocID="{57217CDB-016F-47E7-BB93-FCCA292663D7}" presName="linV" presStyleCnt="0"/>
      <dgm:spPr/>
    </dgm:pt>
    <dgm:pt modelId="{B771BE13-5F9F-48D1-AAED-72A2910F8DA8}" type="pres">
      <dgm:prSet presAssocID="{57217CDB-016F-47E7-BB93-FCCA292663D7}" presName="spVertical1" presStyleCnt="0"/>
      <dgm:spPr/>
    </dgm:pt>
    <dgm:pt modelId="{27355EBC-0C8B-4B8C-9ED4-3FAE25626967}" type="pres">
      <dgm:prSet presAssocID="{57217CDB-016F-47E7-BB93-FCCA292663D7}" presName="parTx" presStyleLbl="revTx" presStyleIdx="9" presStyleCnt="14">
        <dgm:presLayoutVars>
          <dgm:chMax val="0"/>
          <dgm:chPref val="0"/>
          <dgm:bulletEnabled val="1"/>
        </dgm:presLayoutVars>
      </dgm:prSet>
      <dgm:spPr/>
      <dgm:t>
        <a:bodyPr/>
        <a:lstStyle/>
        <a:p>
          <a:endParaRPr lang="en-US"/>
        </a:p>
      </dgm:t>
    </dgm:pt>
    <dgm:pt modelId="{10039B9A-1D02-4705-A871-01E0CD4507DF}" type="pres">
      <dgm:prSet presAssocID="{57217CDB-016F-47E7-BB93-FCCA292663D7}" presName="spVertical2" presStyleCnt="0"/>
      <dgm:spPr/>
    </dgm:pt>
    <dgm:pt modelId="{8FED3BA3-FFA6-4132-B0DB-ECB3156267AD}" type="pres">
      <dgm:prSet presAssocID="{57217CDB-016F-47E7-BB93-FCCA292663D7}" presName="spVertical3" presStyleCnt="0"/>
      <dgm:spPr/>
    </dgm:pt>
    <dgm:pt modelId="{ED80C858-D9E3-4D86-A46A-BF2DA719944B}" type="pres">
      <dgm:prSet presAssocID="{C7168DE2-70C5-474D-A746-65570FEFD985}" presName="space" presStyleCnt="0"/>
      <dgm:spPr/>
    </dgm:pt>
    <dgm:pt modelId="{A75453C8-2E39-438E-B98E-801043F9CF2B}" type="pres">
      <dgm:prSet presAssocID="{FD72C271-C888-4109-869E-DA6CDC0F460D}" presName="linV" presStyleCnt="0"/>
      <dgm:spPr/>
    </dgm:pt>
    <dgm:pt modelId="{AC45E912-D0A8-485F-BA25-473CC7CF95D9}" type="pres">
      <dgm:prSet presAssocID="{FD72C271-C888-4109-869E-DA6CDC0F460D}" presName="spVertical1" presStyleCnt="0"/>
      <dgm:spPr/>
    </dgm:pt>
    <dgm:pt modelId="{E0FC573F-33A2-43DB-B506-41FA053CE599}" type="pres">
      <dgm:prSet presAssocID="{FD72C271-C888-4109-869E-DA6CDC0F460D}" presName="parTx" presStyleLbl="revTx" presStyleIdx="10" presStyleCnt="14">
        <dgm:presLayoutVars>
          <dgm:chMax val="0"/>
          <dgm:chPref val="0"/>
          <dgm:bulletEnabled val="1"/>
        </dgm:presLayoutVars>
      </dgm:prSet>
      <dgm:spPr/>
      <dgm:t>
        <a:bodyPr/>
        <a:lstStyle/>
        <a:p>
          <a:endParaRPr lang="en-US"/>
        </a:p>
      </dgm:t>
    </dgm:pt>
    <dgm:pt modelId="{434F2FB2-54B8-43E0-AFB9-1F07A41FC9D9}" type="pres">
      <dgm:prSet presAssocID="{FD72C271-C888-4109-869E-DA6CDC0F460D}" presName="spVertical2" presStyleCnt="0"/>
      <dgm:spPr/>
    </dgm:pt>
    <dgm:pt modelId="{38AF003B-9804-425D-8BA5-7DB73F79FB0B}" type="pres">
      <dgm:prSet presAssocID="{FD72C271-C888-4109-869E-DA6CDC0F460D}" presName="spVertical3" presStyleCnt="0"/>
      <dgm:spPr/>
    </dgm:pt>
    <dgm:pt modelId="{080F1721-927F-4ED7-BE5A-FD739E70E17B}" type="pres">
      <dgm:prSet presAssocID="{38509B1F-9503-4B1A-B3D9-F02646A10E71}" presName="space" presStyleCnt="0"/>
      <dgm:spPr/>
    </dgm:pt>
    <dgm:pt modelId="{AE5689A2-2605-4736-9D05-792413297D35}" type="pres">
      <dgm:prSet presAssocID="{630E30FA-F911-467A-8997-653966537276}" presName="linV" presStyleCnt="0"/>
      <dgm:spPr/>
    </dgm:pt>
    <dgm:pt modelId="{C2BB05EF-BA75-4385-BA1D-7977FE3665F6}" type="pres">
      <dgm:prSet presAssocID="{630E30FA-F911-467A-8997-653966537276}" presName="spVertical1" presStyleCnt="0"/>
      <dgm:spPr/>
    </dgm:pt>
    <dgm:pt modelId="{A9F6B780-2679-41A4-B1B7-4FF52D1396A5}" type="pres">
      <dgm:prSet presAssocID="{630E30FA-F911-467A-8997-653966537276}" presName="parTx" presStyleLbl="revTx" presStyleIdx="11" presStyleCnt="14">
        <dgm:presLayoutVars>
          <dgm:chMax val="0"/>
          <dgm:chPref val="0"/>
          <dgm:bulletEnabled val="1"/>
        </dgm:presLayoutVars>
      </dgm:prSet>
      <dgm:spPr/>
      <dgm:t>
        <a:bodyPr/>
        <a:lstStyle/>
        <a:p>
          <a:endParaRPr lang="en-US"/>
        </a:p>
      </dgm:t>
    </dgm:pt>
    <dgm:pt modelId="{09A53632-1AEE-433C-85C5-29F357F6DBED}" type="pres">
      <dgm:prSet presAssocID="{630E30FA-F911-467A-8997-653966537276}" presName="spVertical2" presStyleCnt="0"/>
      <dgm:spPr/>
    </dgm:pt>
    <dgm:pt modelId="{48120370-EE9A-4C11-93DA-4830DEADB6BA}" type="pres">
      <dgm:prSet presAssocID="{630E30FA-F911-467A-8997-653966537276}" presName="spVertical3" presStyleCnt="0"/>
      <dgm:spPr/>
    </dgm:pt>
    <dgm:pt modelId="{CC15F6D3-BC0A-47C4-AF3C-06E772FFCD94}" type="pres">
      <dgm:prSet presAssocID="{65018065-C896-4D03-9A8A-714FF13C6DF0}" presName="space" presStyleCnt="0"/>
      <dgm:spPr/>
    </dgm:pt>
    <dgm:pt modelId="{1A200318-DCB3-4DDD-AB36-A8154B64FC03}" type="pres">
      <dgm:prSet presAssocID="{62DC29DB-3FCE-4E01-8244-C4CA1DF4A7C4}" presName="linV" presStyleCnt="0"/>
      <dgm:spPr/>
    </dgm:pt>
    <dgm:pt modelId="{9CCB2CC9-CE98-4181-8C18-904778A37DFB}" type="pres">
      <dgm:prSet presAssocID="{62DC29DB-3FCE-4E01-8244-C4CA1DF4A7C4}" presName="spVertical1" presStyleCnt="0"/>
      <dgm:spPr/>
    </dgm:pt>
    <dgm:pt modelId="{BED92C06-10C1-4DFE-A9A6-A456098B9457}" type="pres">
      <dgm:prSet presAssocID="{62DC29DB-3FCE-4E01-8244-C4CA1DF4A7C4}" presName="parTx" presStyleLbl="revTx" presStyleIdx="12" presStyleCnt="14">
        <dgm:presLayoutVars>
          <dgm:chMax val="0"/>
          <dgm:chPref val="0"/>
          <dgm:bulletEnabled val="1"/>
        </dgm:presLayoutVars>
      </dgm:prSet>
      <dgm:spPr/>
      <dgm:t>
        <a:bodyPr/>
        <a:lstStyle/>
        <a:p>
          <a:endParaRPr lang="en-US"/>
        </a:p>
      </dgm:t>
    </dgm:pt>
    <dgm:pt modelId="{DFC7C4D7-8837-4383-A05D-20CA1FF70EA8}" type="pres">
      <dgm:prSet presAssocID="{62DC29DB-3FCE-4E01-8244-C4CA1DF4A7C4}" presName="spVertical2" presStyleCnt="0"/>
      <dgm:spPr/>
    </dgm:pt>
    <dgm:pt modelId="{B1D0BBA9-2980-44C8-A491-43D3B61814CE}" type="pres">
      <dgm:prSet presAssocID="{62DC29DB-3FCE-4E01-8244-C4CA1DF4A7C4}" presName="spVertical3" presStyleCnt="0"/>
      <dgm:spPr/>
    </dgm:pt>
    <dgm:pt modelId="{7CAE3304-93A5-4AFD-9E2A-7B81A58CD80D}" type="pres">
      <dgm:prSet presAssocID="{278DF41D-91C3-4F8C-A6AD-70BCEA406DD3}" presName="space" presStyleCnt="0"/>
      <dgm:spPr/>
    </dgm:pt>
    <dgm:pt modelId="{45BE9085-3594-445D-9E27-1C8CD5B53F07}" type="pres">
      <dgm:prSet presAssocID="{F50CE65D-4222-4463-AEC9-05F075F91165}" presName="linV" presStyleCnt="0"/>
      <dgm:spPr/>
    </dgm:pt>
    <dgm:pt modelId="{8F97B2C1-81E4-4622-ABA7-016A8F7CF4B1}" type="pres">
      <dgm:prSet presAssocID="{F50CE65D-4222-4463-AEC9-05F075F91165}" presName="spVertical1" presStyleCnt="0"/>
      <dgm:spPr/>
    </dgm:pt>
    <dgm:pt modelId="{B331ED61-AD3C-47D8-8215-C88473F39AF9}" type="pres">
      <dgm:prSet presAssocID="{F50CE65D-4222-4463-AEC9-05F075F91165}" presName="parTx" presStyleLbl="revTx" presStyleIdx="13" presStyleCnt="14">
        <dgm:presLayoutVars>
          <dgm:chMax val="0"/>
          <dgm:chPref val="0"/>
          <dgm:bulletEnabled val="1"/>
        </dgm:presLayoutVars>
      </dgm:prSet>
      <dgm:spPr/>
      <dgm:t>
        <a:bodyPr/>
        <a:lstStyle/>
        <a:p>
          <a:endParaRPr lang="en-US"/>
        </a:p>
      </dgm:t>
    </dgm:pt>
    <dgm:pt modelId="{D668F0AE-90CF-47CE-A54E-3C56B357E34B}" type="pres">
      <dgm:prSet presAssocID="{F50CE65D-4222-4463-AEC9-05F075F91165}" presName="spVertical2" presStyleCnt="0"/>
      <dgm:spPr/>
    </dgm:pt>
    <dgm:pt modelId="{AEDD5703-429E-438C-80D7-7BC894BB961E}" type="pres">
      <dgm:prSet presAssocID="{F50CE65D-4222-4463-AEC9-05F075F91165}" presName="spVertical3" presStyleCnt="0"/>
      <dgm:spPr/>
    </dgm:pt>
    <dgm:pt modelId="{1154A9CC-A7FF-428D-8BAA-69D995495262}" type="pres">
      <dgm:prSet presAssocID="{0E87E52A-8F19-4AFA-8E39-E2337B64C3E4}" presName="padding2" presStyleCnt="0"/>
      <dgm:spPr/>
    </dgm:pt>
    <dgm:pt modelId="{381A128F-2E2A-41D3-B96A-59351F2A099B}" type="pres">
      <dgm:prSet presAssocID="{0E87E52A-8F19-4AFA-8E39-E2337B64C3E4}" presName="negArrow" presStyleCnt="0"/>
      <dgm:spPr/>
    </dgm:pt>
    <dgm:pt modelId="{68AA3DDB-E8AB-4499-A017-B2D5E93C38D9}" type="pres">
      <dgm:prSet presAssocID="{0E87E52A-8F19-4AFA-8E39-E2337B64C3E4}" presName="backgroundArrow" presStyleLbl="node1" presStyleIdx="0" presStyleCnt="1" custScaleY="99701" custLinFactNeighborY="3033"/>
      <dgm:spPr>
        <a:solidFill>
          <a:srgbClr val="00B0F0"/>
        </a:solidFill>
      </dgm:spPr>
    </dgm:pt>
  </dgm:ptLst>
  <dgm:cxnLst>
    <dgm:cxn modelId="{EF820E18-50A5-3C48-AEC7-11E5FFE079E1}" type="presOf" srcId="{5B6A4986-E8BD-451D-9101-065A7623F9D0}" destId="{8776DBF1-A1DA-4DC1-A91F-15871372F0E9}" srcOrd="0" destOrd="0" presId="urn:microsoft.com/office/officeart/2005/8/layout/hProcess3"/>
    <dgm:cxn modelId="{CB7BE870-3686-384C-82A6-AF590B9AC61A}" type="presOf" srcId="{888580BC-E40E-4E1D-A038-B3E6F36826B5}" destId="{E7A89379-D138-4499-A64E-8D798C362EF4}" srcOrd="0" destOrd="0" presId="urn:microsoft.com/office/officeart/2005/8/layout/hProcess3"/>
    <dgm:cxn modelId="{C43A934E-5616-4B6E-8F7C-64AA3356688F}" srcId="{0E87E52A-8F19-4AFA-8E39-E2337B64C3E4}" destId="{E5EC1F51-2CE0-445D-9459-136C6894A569}" srcOrd="0" destOrd="0" parTransId="{C109EDA4-4700-4185-A523-1584CCFEE94B}" sibTransId="{399993A4-99B3-480D-BA13-43BC96341797}"/>
    <dgm:cxn modelId="{B7D11815-698F-E646-9958-A3ECE4E298BB}" type="presOf" srcId="{0E87E52A-8F19-4AFA-8E39-E2337B64C3E4}" destId="{EC4C808B-12AE-4850-9208-E0D481B88AFF}" srcOrd="0" destOrd="0" presId="urn:microsoft.com/office/officeart/2005/8/layout/hProcess3"/>
    <dgm:cxn modelId="{7B65052D-2C32-4E40-B967-46B9C20E3124}" srcId="{0E87E52A-8F19-4AFA-8E39-E2337B64C3E4}" destId="{F50CE65D-4222-4463-AEC9-05F075F91165}" srcOrd="13" destOrd="0" parTransId="{04AC6D4D-7230-402E-B899-4E16710B2A58}" sibTransId="{4F5EA0AD-8F96-4E6B-B5A1-498BF68F5A21}"/>
    <dgm:cxn modelId="{A2DBE8F9-AB69-934C-960F-E08B522C6875}" type="presOf" srcId="{3D14B782-2521-4046-A406-B2E0A2EB13B2}" destId="{B6DB1BEB-A80E-48F9-B9F6-D903BF759034}" srcOrd="0" destOrd="0" presId="urn:microsoft.com/office/officeart/2005/8/layout/hProcess3"/>
    <dgm:cxn modelId="{1B5AD9EF-F696-49A9-A4AC-70AC65168341}" srcId="{0E87E52A-8F19-4AFA-8E39-E2337B64C3E4}" destId="{7C1D1ADE-6F28-4DAF-B013-4A9EF6EF11EB}" srcOrd="2" destOrd="0" parTransId="{7A4D816E-E44D-4681-84C2-2D977A4D7A5D}" sibTransId="{57A70EEC-C39F-4B80-A41B-1E2908D45EC4}"/>
    <dgm:cxn modelId="{39AE19C7-6D39-F145-AA1F-BAA92665B588}" type="presOf" srcId="{57217CDB-016F-47E7-BB93-FCCA292663D7}" destId="{27355EBC-0C8B-4B8C-9ED4-3FAE25626967}" srcOrd="0" destOrd="0" presId="urn:microsoft.com/office/officeart/2005/8/layout/hProcess3"/>
    <dgm:cxn modelId="{F27DAB1E-FE96-3641-874F-3CFB1B5129E4}" type="presOf" srcId="{F50CE65D-4222-4463-AEC9-05F075F91165}" destId="{B331ED61-AD3C-47D8-8215-C88473F39AF9}" srcOrd="0" destOrd="0" presId="urn:microsoft.com/office/officeart/2005/8/layout/hProcess3"/>
    <dgm:cxn modelId="{B228E04B-149E-4520-A243-817574645818}" srcId="{0E87E52A-8F19-4AFA-8E39-E2337B64C3E4}" destId="{E590CBAF-70BE-433C-B7E2-4E121C5CB6F1}" srcOrd="6" destOrd="0" parTransId="{BCA1E6C4-BFA2-449C-B07D-5CE1035357C9}" sibTransId="{D09BFC1F-8020-4AF8-9988-93356A41C763}"/>
    <dgm:cxn modelId="{5810C572-56EF-452B-82D4-FA05F71E670E}" srcId="{0E87E52A-8F19-4AFA-8E39-E2337B64C3E4}" destId="{60BDA87D-85AB-4DC8-891F-A92BE20EF832}" srcOrd="3" destOrd="0" parTransId="{029A9810-933D-4C55-87F7-FE797F3A922A}" sibTransId="{DA576761-9936-4EF8-9DB4-7EC0D8AC2175}"/>
    <dgm:cxn modelId="{B3998459-1E75-BD44-88CC-0320A82199DA}" type="presOf" srcId="{62DC29DB-3FCE-4E01-8244-C4CA1DF4A7C4}" destId="{BED92C06-10C1-4DFE-A9A6-A456098B9457}" srcOrd="0" destOrd="0" presId="urn:microsoft.com/office/officeart/2005/8/layout/hProcess3"/>
    <dgm:cxn modelId="{C09DB119-0170-4902-B4E2-D5A70145DB74}" srcId="{0E87E52A-8F19-4AFA-8E39-E2337B64C3E4}" destId="{57217CDB-016F-47E7-BB93-FCCA292663D7}" srcOrd="9" destOrd="0" parTransId="{EB0F2820-8208-4200-A0D5-8DB370C81A43}" sibTransId="{C7168DE2-70C5-474D-A746-65570FEFD985}"/>
    <dgm:cxn modelId="{1BD15A44-DEB6-4DD4-9957-24E6023F7BFE}" srcId="{0E87E52A-8F19-4AFA-8E39-E2337B64C3E4}" destId="{630E30FA-F911-467A-8997-653966537276}" srcOrd="11" destOrd="0" parTransId="{B5CA10A7-A49F-494C-B8DC-EB64DC2288C7}" sibTransId="{65018065-C896-4D03-9A8A-714FF13C6DF0}"/>
    <dgm:cxn modelId="{81F48232-33F6-CE4D-AB26-151B2EC62436}" type="presOf" srcId="{29E6672B-54C3-485C-AA70-75C7AA6BBE41}" destId="{CA97CC16-2BA0-411F-BC6B-7531DEAD7229}" srcOrd="0" destOrd="0" presId="urn:microsoft.com/office/officeart/2005/8/layout/hProcess3"/>
    <dgm:cxn modelId="{3A3894A3-3B4A-46E2-BAFF-E76F4BD081F6}" srcId="{0E87E52A-8F19-4AFA-8E39-E2337B64C3E4}" destId="{888580BC-E40E-4E1D-A038-B3E6F36826B5}" srcOrd="4" destOrd="0" parTransId="{4E6A8141-1695-4285-9CB9-1CE3FFBEA423}" sibTransId="{95C98935-2AA3-4949-93C4-B955A5854F0E}"/>
    <dgm:cxn modelId="{764CF03D-9DB8-FF4F-9924-C92C5B607EBF}" type="presOf" srcId="{E590CBAF-70BE-433C-B7E2-4E121C5CB6F1}" destId="{5957D917-640D-4404-8381-517BB5550BC2}" srcOrd="0" destOrd="0" presId="urn:microsoft.com/office/officeart/2005/8/layout/hProcess3"/>
    <dgm:cxn modelId="{1B9F2E75-D076-DC44-832F-64DB294261C9}" type="presOf" srcId="{630E30FA-F911-467A-8997-653966537276}" destId="{A9F6B780-2679-41A4-B1B7-4FF52D1396A5}" srcOrd="0" destOrd="0" presId="urn:microsoft.com/office/officeart/2005/8/layout/hProcess3"/>
    <dgm:cxn modelId="{E8E216EC-571A-CC4A-9058-787596BD2BFB}" type="presOf" srcId="{7C1D1ADE-6F28-4DAF-B013-4A9EF6EF11EB}" destId="{AF04E93A-BC13-4369-B858-2CE627489DF8}" srcOrd="0" destOrd="0" presId="urn:microsoft.com/office/officeart/2005/8/layout/hProcess3"/>
    <dgm:cxn modelId="{8D5AD05A-0B99-4CD1-A2F4-8EB4F6BC436F}" srcId="{0E87E52A-8F19-4AFA-8E39-E2337B64C3E4}" destId="{32A584A1-5D5B-4641-A561-443203550211}" srcOrd="7" destOrd="0" parTransId="{F96FD33B-5876-477A-970B-34B92571264E}" sibTransId="{6F78AC1C-4197-4FBC-B8FA-773BF383215D}"/>
    <dgm:cxn modelId="{27E3AD9C-BF08-47D9-93C2-A7C1E42D199F}" srcId="{0E87E52A-8F19-4AFA-8E39-E2337B64C3E4}" destId="{5B6A4986-E8BD-451D-9101-065A7623F9D0}" srcOrd="8" destOrd="0" parTransId="{BC3B9ADC-C441-46A5-8EC6-30AACF57A4F1}" sibTransId="{733DDC28-7F1A-4901-9777-928CF18BD096}"/>
    <dgm:cxn modelId="{79406E95-5E9E-41CD-97F4-227B9286C7E6}" srcId="{0E87E52A-8F19-4AFA-8E39-E2337B64C3E4}" destId="{3D14B782-2521-4046-A406-B2E0A2EB13B2}" srcOrd="5" destOrd="0" parTransId="{5DEEE1BB-58B9-4BC3-8590-E62853AF189E}" sibTransId="{963051FE-A652-48BA-AC0B-D07A73FB4E10}"/>
    <dgm:cxn modelId="{601DF793-0933-174B-8730-C56CAC1DC8AF}" type="presOf" srcId="{60BDA87D-85AB-4DC8-891F-A92BE20EF832}" destId="{80AE0E8B-D365-427A-B9DE-FC8C03B59F7D}" srcOrd="0" destOrd="0" presId="urn:microsoft.com/office/officeart/2005/8/layout/hProcess3"/>
    <dgm:cxn modelId="{F5EA37EE-EC57-D442-BA2A-F3355978FBD1}" type="presOf" srcId="{32A584A1-5D5B-4641-A561-443203550211}" destId="{63FE62FE-B55B-40AD-8BFC-78E8A3520500}" srcOrd="0" destOrd="0" presId="urn:microsoft.com/office/officeart/2005/8/layout/hProcess3"/>
    <dgm:cxn modelId="{7A3EA37E-BC45-4743-BCBC-09242BA83DAA}" srcId="{0E87E52A-8F19-4AFA-8E39-E2337B64C3E4}" destId="{29E6672B-54C3-485C-AA70-75C7AA6BBE41}" srcOrd="1" destOrd="0" parTransId="{B5083AD0-54F9-4C58-80FD-64E2CE73BD5A}" sibTransId="{E51E7652-C5AB-4887-B763-FB9A99961579}"/>
    <dgm:cxn modelId="{F9EDE6D8-FABA-41F9-9B8C-0D0E38CD948D}" srcId="{0E87E52A-8F19-4AFA-8E39-E2337B64C3E4}" destId="{62DC29DB-3FCE-4E01-8244-C4CA1DF4A7C4}" srcOrd="12" destOrd="0" parTransId="{ED3CF55D-62ED-477E-88B6-D61D9B92E901}" sibTransId="{278DF41D-91C3-4F8C-A6AD-70BCEA406DD3}"/>
    <dgm:cxn modelId="{FCDE8331-B60D-754B-9421-6D9C76BCFC18}" type="presOf" srcId="{FD72C271-C888-4109-869E-DA6CDC0F460D}" destId="{E0FC573F-33A2-43DB-B506-41FA053CE599}" srcOrd="0" destOrd="0" presId="urn:microsoft.com/office/officeart/2005/8/layout/hProcess3"/>
    <dgm:cxn modelId="{4F26B0A1-9A4B-4DB3-B25A-65FBFEF8D188}" srcId="{0E87E52A-8F19-4AFA-8E39-E2337B64C3E4}" destId="{FD72C271-C888-4109-869E-DA6CDC0F460D}" srcOrd="10" destOrd="0" parTransId="{69D73E65-B250-4E14-AB74-C228ADC02A79}" sibTransId="{38509B1F-9503-4B1A-B3D9-F02646A10E71}"/>
    <dgm:cxn modelId="{CE685465-AE5F-B24C-ABF2-90068A149429}" type="presOf" srcId="{E5EC1F51-2CE0-445D-9459-136C6894A569}" destId="{213EB839-BADA-4DAE-B8D3-6F66585A1CB4}" srcOrd="0" destOrd="0" presId="urn:microsoft.com/office/officeart/2005/8/layout/hProcess3"/>
    <dgm:cxn modelId="{B9A98900-6685-2743-8953-B880FA1BF47A}" type="presParOf" srcId="{EC4C808B-12AE-4850-9208-E0D481B88AFF}" destId="{6D6FE963-BF61-41B6-A83E-C70E47E8663F}" srcOrd="0" destOrd="0" presId="urn:microsoft.com/office/officeart/2005/8/layout/hProcess3"/>
    <dgm:cxn modelId="{D68E7165-E342-D24A-A806-E42265907B88}" type="presParOf" srcId="{EC4C808B-12AE-4850-9208-E0D481B88AFF}" destId="{B28DF3C7-812E-42A5-BCE4-1654BA411C93}" srcOrd="1" destOrd="0" presId="urn:microsoft.com/office/officeart/2005/8/layout/hProcess3"/>
    <dgm:cxn modelId="{E75F949A-1DB1-B145-91DA-1ECBCCD6265E}" type="presParOf" srcId="{B28DF3C7-812E-42A5-BCE4-1654BA411C93}" destId="{63D8AC5E-D3D8-4BAC-97D0-26F6CDAE30D6}" srcOrd="0" destOrd="0" presId="urn:microsoft.com/office/officeart/2005/8/layout/hProcess3"/>
    <dgm:cxn modelId="{8EBFCBE3-35FE-AF45-9A45-DB59AB5117FE}" type="presParOf" srcId="{B28DF3C7-812E-42A5-BCE4-1654BA411C93}" destId="{8460D0D5-35AC-4CB6-9563-B377604F7A1A}" srcOrd="1" destOrd="0" presId="urn:microsoft.com/office/officeart/2005/8/layout/hProcess3"/>
    <dgm:cxn modelId="{390AD4E2-01D6-9545-98F8-5FF3CA93A69F}" type="presParOf" srcId="{8460D0D5-35AC-4CB6-9563-B377604F7A1A}" destId="{63498B15-49D1-4F20-92B1-91967B8809A5}" srcOrd="0" destOrd="0" presId="urn:microsoft.com/office/officeart/2005/8/layout/hProcess3"/>
    <dgm:cxn modelId="{9E3E2154-428B-D04E-81BB-FBF13B52C14F}" type="presParOf" srcId="{8460D0D5-35AC-4CB6-9563-B377604F7A1A}" destId="{213EB839-BADA-4DAE-B8D3-6F66585A1CB4}" srcOrd="1" destOrd="0" presId="urn:microsoft.com/office/officeart/2005/8/layout/hProcess3"/>
    <dgm:cxn modelId="{97CC66B2-A650-2843-9B9A-4157F4F89324}" type="presParOf" srcId="{8460D0D5-35AC-4CB6-9563-B377604F7A1A}" destId="{A5B1E722-64A5-4EF2-936E-10870AD48174}" srcOrd="2" destOrd="0" presId="urn:microsoft.com/office/officeart/2005/8/layout/hProcess3"/>
    <dgm:cxn modelId="{E334E2A3-9CE4-A341-ABF3-3C5853AF365F}" type="presParOf" srcId="{8460D0D5-35AC-4CB6-9563-B377604F7A1A}" destId="{F945F83F-A494-4E28-BCC4-D4107B7EA270}" srcOrd="3" destOrd="0" presId="urn:microsoft.com/office/officeart/2005/8/layout/hProcess3"/>
    <dgm:cxn modelId="{7360A15F-39AE-E54A-8FB1-274439096119}" type="presParOf" srcId="{B28DF3C7-812E-42A5-BCE4-1654BA411C93}" destId="{13CE89ED-749B-493B-B6D2-344180AF0E18}" srcOrd="2" destOrd="0" presId="urn:microsoft.com/office/officeart/2005/8/layout/hProcess3"/>
    <dgm:cxn modelId="{FEC2568D-6D75-EA42-A774-A1D1E55BB0AD}" type="presParOf" srcId="{B28DF3C7-812E-42A5-BCE4-1654BA411C93}" destId="{9411A9A4-7331-4D33-8685-E0C316369814}" srcOrd="3" destOrd="0" presId="urn:microsoft.com/office/officeart/2005/8/layout/hProcess3"/>
    <dgm:cxn modelId="{91EE7269-D5F0-6E4B-B692-8FBE2B498169}" type="presParOf" srcId="{9411A9A4-7331-4D33-8685-E0C316369814}" destId="{2F556991-67FE-4CAF-8701-C86D6A670B3E}" srcOrd="0" destOrd="0" presId="urn:microsoft.com/office/officeart/2005/8/layout/hProcess3"/>
    <dgm:cxn modelId="{3566BF67-9185-6F4B-B074-28BDCB1E3544}" type="presParOf" srcId="{9411A9A4-7331-4D33-8685-E0C316369814}" destId="{CA97CC16-2BA0-411F-BC6B-7531DEAD7229}" srcOrd="1" destOrd="0" presId="urn:microsoft.com/office/officeart/2005/8/layout/hProcess3"/>
    <dgm:cxn modelId="{67241ECA-F7A4-9E46-8C70-E978BD697257}" type="presParOf" srcId="{9411A9A4-7331-4D33-8685-E0C316369814}" destId="{C985D841-CC2F-450D-9293-2395A642C122}" srcOrd="2" destOrd="0" presId="urn:microsoft.com/office/officeart/2005/8/layout/hProcess3"/>
    <dgm:cxn modelId="{7ECE0383-3E29-F940-9BC2-ABB393B528A8}" type="presParOf" srcId="{9411A9A4-7331-4D33-8685-E0C316369814}" destId="{6FB5620E-7A86-4B2E-B073-89A7BA9030B7}" srcOrd="3" destOrd="0" presId="urn:microsoft.com/office/officeart/2005/8/layout/hProcess3"/>
    <dgm:cxn modelId="{3C65F035-35F2-0346-B014-20F10252D28C}" type="presParOf" srcId="{B28DF3C7-812E-42A5-BCE4-1654BA411C93}" destId="{9A98ACCC-8B52-43A2-80DF-847EDF425D11}" srcOrd="4" destOrd="0" presId="urn:microsoft.com/office/officeart/2005/8/layout/hProcess3"/>
    <dgm:cxn modelId="{176256C8-C31A-EB4A-A7BF-F9628815D6EB}" type="presParOf" srcId="{B28DF3C7-812E-42A5-BCE4-1654BA411C93}" destId="{0D0FB92B-EDAE-4586-883A-9AC8D5BF3756}" srcOrd="5" destOrd="0" presId="urn:microsoft.com/office/officeart/2005/8/layout/hProcess3"/>
    <dgm:cxn modelId="{94123F15-E584-1D40-8B7D-989F27E624F3}" type="presParOf" srcId="{0D0FB92B-EDAE-4586-883A-9AC8D5BF3756}" destId="{E1A915E5-AD60-47CC-A25E-360EB7992DDA}" srcOrd="0" destOrd="0" presId="urn:microsoft.com/office/officeart/2005/8/layout/hProcess3"/>
    <dgm:cxn modelId="{6BEF7AD9-51D4-034F-B839-04F18E0B19D9}" type="presParOf" srcId="{0D0FB92B-EDAE-4586-883A-9AC8D5BF3756}" destId="{AF04E93A-BC13-4369-B858-2CE627489DF8}" srcOrd="1" destOrd="0" presId="urn:microsoft.com/office/officeart/2005/8/layout/hProcess3"/>
    <dgm:cxn modelId="{8ECDCE4A-B8CF-3340-817C-2859BE02031D}" type="presParOf" srcId="{0D0FB92B-EDAE-4586-883A-9AC8D5BF3756}" destId="{4B97CEDC-574A-4B4A-95C1-9325AAEB07B6}" srcOrd="2" destOrd="0" presId="urn:microsoft.com/office/officeart/2005/8/layout/hProcess3"/>
    <dgm:cxn modelId="{DFB95284-8ADC-7443-BE63-C11C3523BFBA}" type="presParOf" srcId="{0D0FB92B-EDAE-4586-883A-9AC8D5BF3756}" destId="{54128B08-B1B3-4CAD-BB44-F00C5803065D}" srcOrd="3" destOrd="0" presId="urn:microsoft.com/office/officeart/2005/8/layout/hProcess3"/>
    <dgm:cxn modelId="{DE993A6A-726B-6048-A6D9-E038AF4DB45B}" type="presParOf" srcId="{B28DF3C7-812E-42A5-BCE4-1654BA411C93}" destId="{08C51547-4EE6-4BAB-B659-50D22F395990}" srcOrd="6" destOrd="0" presId="urn:microsoft.com/office/officeart/2005/8/layout/hProcess3"/>
    <dgm:cxn modelId="{47D399C5-B090-5F48-B959-9EE8B9EC59E8}" type="presParOf" srcId="{B28DF3C7-812E-42A5-BCE4-1654BA411C93}" destId="{9024DCB3-EC8D-457A-8DC7-2F74C7555CC5}" srcOrd="7" destOrd="0" presId="urn:microsoft.com/office/officeart/2005/8/layout/hProcess3"/>
    <dgm:cxn modelId="{BC2E1FEB-2CBD-2F4B-9054-18AC99168D62}" type="presParOf" srcId="{9024DCB3-EC8D-457A-8DC7-2F74C7555CC5}" destId="{DE161FDB-7EA7-48E6-A6E4-9E9E85B9C13D}" srcOrd="0" destOrd="0" presId="urn:microsoft.com/office/officeart/2005/8/layout/hProcess3"/>
    <dgm:cxn modelId="{74A15E40-F1D8-3C41-A5A8-5AFD90D088D2}" type="presParOf" srcId="{9024DCB3-EC8D-457A-8DC7-2F74C7555CC5}" destId="{80AE0E8B-D365-427A-B9DE-FC8C03B59F7D}" srcOrd="1" destOrd="0" presId="urn:microsoft.com/office/officeart/2005/8/layout/hProcess3"/>
    <dgm:cxn modelId="{5ABCFAE4-FBC2-1549-A650-3922230027F6}" type="presParOf" srcId="{9024DCB3-EC8D-457A-8DC7-2F74C7555CC5}" destId="{6ABA65E0-171A-4175-9525-7A332D91F7AF}" srcOrd="2" destOrd="0" presId="urn:microsoft.com/office/officeart/2005/8/layout/hProcess3"/>
    <dgm:cxn modelId="{625586CA-C3B4-DA49-8E70-2ED1657FBA55}" type="presParOf" srcId="{9024DCB3-EC8D-457A-8DC7-2F74C7555CC5}" destId="{30AAF874-277E-4454-8CB6-034BADB81659}" srcOrd="3" destOrd="0" presId="urn:microsoft.com/office/officeart/2005/8/layout/hProcess3"/>
    <dgm:cxn modelId="{4F33DDF1-E9C7-CE49-A64F-D2F034A4A485}" type="presParOf" srcId="{B28DF3C7-812E-42A5-BCE4-1654BA411C93}" destId="{0909161F-EDB4-4F71-98F6-D01F7BD39131}" srcOrd="8" destOrd="0" presId="urn:microsoft.com/office/officeart/2005/8/layout/hProcess3"/>
    <dgm:cxn modelId="{480660C6-A66C-BF49-B925-6CCA5A5F96B5}" type="presParOf" srcId="{B28DF3C7-812E-42A5-BCE4-1654BA411C93}" destId="{06809E11-276A-46AE-B57C-08360E5316B4}" srcOrd="9" destOrd="0" presId="urn:microsoft.com/office/officeart/2005/8/layout/hProcess3"/>
    <dgm:cxn modelId="{3ABD4224-5559-5B40-8C39-BC9179A504BB}" type="presParOf" srcId="{06809E11-276A-46AE-B57C-08360E5316B4}" destId="{30C453B0-41BB-4D9C-80F7-03EE3C162C2E}" srcOrd="0" destOrd="0" presId="urn:microsoft.com/office/officeart/2005/8/layout/hProcess3"/>
    <dgm:cxn modelId="{AFE3EE5B-7194-A94C-BE29-11917A8BC285}" type="presParOf" srcId="{06809E11-276A-46AE-B57C-08360E5316B4}" destId="{E7A89379-D138-4499-A64E-8D798C362EF4}" srcOrd="1" destOrd="0" presId="urn:microsoft.com/office/officeart/2005/8/layout/hProcess3"/>
    <dgm:cxn modelId="{205244D6-260F-164C-8248-4264201308B8}" type="presParOf" srcId="{06809E11-276A-46AE-B57C-08360E5316B4}" destId="{00F91530-B3DD-4306-9E5D-A76BA1CBDF4F}" srcOrd="2" destOrd="0" presId="urn:microsoft.com/office/officeart/2005/8/layout/hProcess3"/>
    <dgm:cxn modelId="{0F251C18-C6E5-034C-8306-06342DC05037}" type="presParOf" srcId="{06809E11-276A-46AE-B57C-08360E5316B4}" destId="{CC39CAE7-8081-427C-8F4B-558AADF24DEE}" srcOrd="3" destOrd="0" presId="urn:microsoft.com/office/officeart/2005/8/layout/hProcess3"/>
    <dgm:cxn modelId="{150FE469-DB79-D846-BDC5-C2B5A97C2EAB}" type="presParOf" srcId="{B28DF3C7-812E-42A5-BCE4-1654BA411C93}" destId="{3F33D6A5-2366-4940-B2F2-463066775113}" srcOrd="10" destOrd="0" presId="urn:microsoft.com/office/officeart/2005/8/layout/hProcess3"/>
    <dgm:cxn modelId="{CBF79197-FF1B-B749-9A8C-E4A087E68093}" type="presParOf" srcId="{B28DF3C7-812E-42A5-BCE4-1654BA411C93}" destId="{BC78642C-893E-4941-B849-D64E49DE7CBA}" srcOrd="11" destOrd="0" presId="urn:microsoft.com/office/officeart/2005/8/layout/hProcess3"/>
    <dgm:cxn modelId="{2DF3786F-D2F6-3045-89AF-641EEA562528}" type="presParOf" srcId="{BC78642C-893E-4941-B849-D64E49DE7CBA}" destId="{0565CAC2-301E-4771-856A-902DEE1D26A5}" srcOrd="0" destOrd="0" presId="urn:microsoft.com/office/officeart/2005/8/layout/hProcess3"/>
    <dgm:cxn modelId="{E039482B-AF13-894F-8DF8-64A0A4D2C95A}" type="presParOf" srcId="{BC78642C-893E-4941-B849-D64E49DE7CBA}" destId="{B6DB1BEB-A80E-48F9-B9F6-D903BF759034}" srcOrd="1" destOrd="0" presId="urn:microsoft.com/office/officeart/2005/8/layout/hProcess3"/>
    <dgm:cxn modelId="{315F30E7-24F3-034D-B184-9DB1DF8252CC}" type="presParOf" srcId="{BC78642C-893E-4941-B849-D64E49DE7CBA}" destId="{646538FF-DE84-4125-879F-CFA85F727378}" srcOrd="2" destOrd="0" presId="urn:microsoft.com/office/officeart/2005/8/layout/hProcess3"/>
    <dgm:cxn modelId="{44336BDD-A97C-9F4C-9098-CFC064BE9C62}" type="presParOf" srcId="{BC78642C-893E-4941-B849-D64E49DE7CBA}" destId="{2C88EB70-1127-4820-89D3-13A2837C7AFF}" srcOrd="3" destOrd="0" presId="urn:microsoft.com/office/officeart/2005/8/layout/hProcess3"/>
    <dgm:cxn modelId="{DBD9697A-789A-B844-BC7E-0D655BA7AB5D}" type="presParOf" srcId="{B28DF3C7-812E-42A5-BCE4-1654BA411C93}" destId="{3D9FA243-4A59-4096-AE2B-484B150792D7}" srcOrd="12" destOrd="0" presId="urn:microsoft.com/office/officeart/2005/8/layout/hProcess3"/>
    <dgm:cxn modelId="{0E0D1783-6B54-754B-B0D4-28A13B17F895}" type="presParOf" srcId="{B28DF3C7-812E-42A5-BCE4-1654BA411C93}" destId="{66B3000E-ECDE-4988-A50B-789311B5FBEE}" srcOrd="13" destOrd="0" presId="urn:microsoft.com/office/officeart/2005/8/layout/hProcess3"/>
    <dgm:cxn modelId="{9D6B76E4-988B-8848-B35E-A1D0CA3E4426}" type="presParOf" srcId="{66B3000E-ECDE-4988-A50B-789311B5FBEE}" destId="{07F73B9E-0C8C-41F5-9EB0-CC205A44A475}" srcOrd="0" destOrd="0" presId="urn:microsoft.com/office/officeart/2005/8/layout/hProcess3"/>
    <dgm:cxn modelId="{B6325977-5146-E746-AD80-620CADCF0B14}" type="presParOf" srcId="{66B3000E-ECDE-4988-A50B-789311B5FBEE}" destId="{5957D917-640D-4404-8381-517BB5550BC2}" srcOrd="1" destOrd="0" presId="urn:microsoft.com/office/officeart/2005/8/layout/hProcess3"/>
    <dgm:cxn modelId="{F81F08F4-AF8D-C54F-9256-F416794C4246}" type="presParOf" srcId="{66B3000E-ECDE-4988-A50B-789311B5FBEE}" destId="{42432E69-963A-4EF0-8716-0CE3D83B1C4A}" srcOrd="2" destOrd="0" presId="urn:microsoft.com/office/officeart/2005/8/layout/hProcess3"/>
    <dgm:cxn modelId="{94DF7B6D-C840-3D4D-8CAF-7F9FB59B4882}" type="presParOf" srcId="{66B3000E-ECDE-4988-A50B-789311B5FBEE}" destId="{601B1F68-F1BE-4154-82D2-51C6A13CE963}" srcOrd="3" destOrd="0" presId="urn:microsoft.com/office/officeart/2005/8/layout/hProcess3"/>
    <dgm:cxn modelId="{AFDE07DC-B181-F145-BED3-0249BAAE3620}" type="presParOf" srcId="{B28DF3C7-812E-42A5-BCE4-1654BA411C93}" destId="{622AACE8-E651-4E32-BE9C-7634D8389594}" srcOrd="14" destOrd="0" presId="urn:microsoft.com/office/officeart/2005/8/layout/hProcess3"/>
    <dgm:cxn modelId="{9763863D-6A84-2B4A-9ABC-A49632CEF3BF}" type="presParOf" srcId="{B28DF3C7-812E-42A5-BCE4-1654BA411C93}" destId="{1D70D6E6-5757-4D22-A7FD-91C55C86DEEE}" srcOrd="15" destOrd="0" presId="urn:microsoft.com/office/officeart/2005/8/layout/hProcess3"/>
    <dgm:cxn modelId="{7BD3F482-428F-514C-A391-1C15592250CB}" type="presParOf" srcId="{1D70D6E6-5757-4D22-A7FD-91C55C86DEEE}" destId="{241359B5-143F-4D17-8DCB-1E117485B701}" srcOrd="0" destOrd="0" presId="urn:microsoft.com/office/officeart/2005/8/layout/hProcess3"/>
    <dgm:cxn modelId="{DE66205D-D3A5-6544-BB0A-6AEB1938405A}" type="presParOf" srcId="{1D70D6E6-5757-4D22-A7FD-91C55C86DEEE}" destId="{63FE62FE-B55B-40AD-8BFC-78E8A3520500}" srcOrd="1" destOrd="0" presId="urn:microsoft.com/office/officeart/2005/8/layout/hProcess3"/>
    <dgm:cxn modelId="{30E0AB0C-3E95-C748-A1B1-97C154DD4B5F}" type="presParOf" srcId="{1D70D6E6-5757-4D22-A7FD-91C55C86DEEE}" destId="{6E544F6F-7A52-4EE4-8298-CEFF5B027C1F}" srcOrd="2" destOrd="0" presId="urn:microsoft.com/office/officeart/2005/8/layout/hProcess3"/>
    <dgm:cxn modelId="{3B2724A1-590C-DB4B-AD6E-64D41D26BEC7}" type="presParOf" srcId="{1D70D6E6-5757-4D22-A7FD-91C55C86DEEE}" destId="{D341FA93-5846-4103-9C7F-3C6FB31ADD42}" srcOrd="3" destOrd="0" presId="urn:microsoft.com/office/officeart/2005/8/layout/hProcess3"/>
    <dgm:cxn modelId="{17581943-DF97-084C-AD48-589CCC0F4B6A}" type="presParOf" srcId="{B28DF3C7-812E-42A5-BCE4-1654BA411C93}" destId="{3CED098D-5C56-430E-A69D-B59F943D4827}" srcOrd="16" destOrd="0" presId="urn:microsoft.com/office/officeart/2005/8/layout/hProcess3"/>
    <dgm:cxn modelId="{53040323-5938-9F40-9843-F8C8E156E0C5}" type="presParOf" srcId="{B28DF3C7-812E-42A5-BCE4-1654BA411C93}" destId="{30136599-2D30-4BAE-9206-0E2B5F5A1E4D}" srcOrd="17" destOrd="0" presId="urn:microsoft.com/office/officeart/2005/8/layout/hProcess3"/>
    <dgm:cxn modelId="{ED331F6C-D35F-8F43-8AAF-F2D58EC07E9D}" type="presParOf" srcId="{30136599-2D30-4BAE-9206-0E2B5F5A1E4D}" destId="{6360D5E7-4830-44CA-A210-193DE10DA95B}" srcOrd="0" destOrd="0" presId="urn:microsoft.com/office/officeart/2005/8/layout/hProcess3"/>
    <dgm:cxn modelId="{3F2FEB88-990B-744A-A706-B6C1E16D4106}" type="presParOf" srcId="{30136599-2D30-4BAE-9206-0E2B5F5A1E4D}" destId="{8776DBF1-A1DA-4DC1-A91F-15871372F0E9}" srcOrd="1" destOrd="0" presId="urn:microsoft.com/office/officeart/2005/8/layout/hProcess3"/>
    <dgm:cxn modelId="{A037E54D-61E9-4D43-953D-28785DA02009}" type="presParOf" srcId="{30136599-2D30-4BAE-9206-0E2B5F5A1E4D}" destId="{21FCA68C-6640-403D-AE52-25A1D5A8FB78}" srcOrd="2" destOrd="0" presId="urn:microsoft.com/office/officeart/2005/8/layout/hProcess3"/>
    <dgm:cxn modelId="{20587706-6529-214E-9A7D-51FEE430D28A}" type="presParOf" srcId="{30136599-2D30-4BAE-9206-0E2B5F5A1E4D}" destId="{E4E2612A-1EDD-4A65-AFB3-A46A2FAF8770}" srcOrd="3" destOrd="0" presId="urn:microsoft.com/office/officeart/2005/8/layout/hProcess3"/>
    <dgm:cxn modelId="{3649BDA4-9978-DC48-90B8-04792F56D0BD}" type="presParOf" srcId="{B28DF3C7-812E-42A5-BCE4-1654BA411C93}" destId="{A388D29F-FD83-481F-B357-C8307643E49E}" srcOrd="18" destOrd="0" presId="urn:microsoft.com/office/officeart/2005/8/layout/hProcess3"/>
    <dgm:cxn modelId="{30209AC1-E9D1-6D4D-ABF9-0F7830601548}" type="presParOf" srcId="{B28DF3C7-812E-42A5-BCE4-1654BA411C93}" destId="{44A36171-1940-4962-B645-C1E87B15383B}" srcOrd="19" destOrd="0" presId="urn:microsoft.com/office/officeart/2005/8/layout/hProcess3"/>
    <dgm:cxn modelId="{DE868C0B-E0A2-A74A-806C-04941EF07734}" type="presParOf" srcId="{44A36171-1940-4962-B645-C1E87B15383B}" destId="{B771BE13-5F9F-48D1-AAED-72A2910F8DA8}" srcOrd="0" destOrd="0" presId="urn:microsoft.com/office/officeart/2005/8/layout/hProcess3"/>
    <dgm:cxn modelId="{2B20CED8-2F36-DF4C-AB2D-F842E82DAAFB}" type="presParOf" srcId="{44A36171-1940-4962-B645-C1E87B15383B}" destId="{27355EBC-0C8B-4B8C-9ED4-3FAE25626967}" srcOrd="1" destOrd="0" presId="urn:microsoft.com/office/officeart/2005/8/layout/hProcess3"/>
    <dgm:cxn modelId="{DD91FF35-CC40-7442-999D-C7ED0382CCEF}" type="presParOf" srcId="{44A36171-1940-4962-B645-C1E87B15383B}" destId="{10039B9A-1D02-4705-A871-01E0CD4507DF}" srcOrd="2" destOrd="0" presId="urn:microsoft.com/office/officeart/2005/8/layout/hProcess3"/>
    <dgm:cxn modelId="{4C021914-FC05-5E40-8070-78B1B07D01BA}" type="presParOf" srcId="{44A36171-1940-4962-B645-C1E87B15383B}" destId="{8FED3BA3-FFA6-4132-B0DB-ECB3156267AD}" srcOrd="3" destOrd="0" presId="urn:microsoft.com/office/officeart/2005/8/layout/hProcess3"/>
    <dgm:cxn modelId="{392F8964-0E04-B54F-AA15-362E38D5C570}" type="presParOf" srcId="{B28DF3C7-812E-42A5-BCE4-1654BA411C93}" destId="{ED80C858-D9E3-4D86-A46A-BF2DA719944B}" srcOrd="20" destOrd="0" presId="urn:microsoft.com/office/officeart/2005/8/layout/hProcess3"/>
    <dgm:cxn modelId="{04CD7C66-0FFF-F847-9C0C-3C3F7BE64373}" type="presParOf" srcId="{B28DF3C7-812E-42A5-BCE4-1654BA411C93}" destId="{A75453C8-2E39-438E-B98E-801043F9CF2B}" srcOrd="21" destOrd="0" presId="urn:microsoft.com/office/officeart/2005/8/layout/hProcess3"/>
    <dgm:cxn modelId="{E690F40C-604B-DD47-A962-3A46FD34D1C7}" type="presParOf" srcId="{A75453C8-2E39-438E-B98E-801043F9CF2B}" destId="{AC45E912-D0A8-485F-BA25-473CC7CF95D9}" srcOrd="0" destOrd="0" presId="urn:microsoft.com/office/officeart/2005/8/layout/hProcess3"/>
    <dgm:cxn modelId="{B890D216-852F-CA4E-A53A-C6F1DAFCE7E7}" type="presParOf" srcId="{A75453C8-2E39-438E-B98E-801043F9CF2B}" destId="{E0FC573F-33A2-43DB-B506-41FA053CE599}" srcOrd="1" destOrd="0" presId="urn:microsoft.com/office/officeart/2005/8/layout/hProcess3"/>
    <dgm:cxn modelId="{DB371D30-EBF9-2B4A-B3F5-9F46E8FF8594}" type="presParOf" srcId="{A75453C8-2E39-438E-B98E-801043F9CF2B}" destId="{434F2FB2-54B8-43E0-AFB9-1F07A41FC9D9}" srcOrd="2" destOrd="0" presId="urn:microsoft.com/office/officeart/2005/8/layout/hProcess3"/>
    <dgm:cxn modelId="{29A98EF6-7118-1D49-96A0-00678C9538D6}" type="presParOf" srcId="{A75453C8-2E39-438E-B98E-801043F9CF2B}" destId="{38AF003B-9804-425D-8BA5-7DB73F79FB0B}" srcOrd="3" destOrd="0" presId="urn:microsoft.com/office/officeart/2005/8/layout/hProcess3"/>
    <dgm:cxn modelId="{17B845FB-E521-0D46-B403-7261CAE892B8}" type="presParOf" srcId="{B28DF3C7-812E-42A5-BCE4-1654BA411C93}" destId="{080F1721-927F-4ED7-BE5A-FD739E70E17B}" srcOrd="22" destOrd="0" presId="urn:microsoft.com/office/officeart/2005/8/layout/hProcess3"/>
    <dgm:cxn modelId="{182BBD86-6B74-864D-B35E-CFDAD9213CAE}" type="presParOf" srcId="{B28DF3C7-812E-42A5-BCE4-1654BA411C93}" destId="{AE5689A2-2605-4736-9D05-792413297D35}" srcOrd="23" destOrd="0" presId="urn:microsoft.com/office/officeart/2005/8/layout/hProcess3"/>
    <dgm:cxn modelId="{C79DA7D6-3F42-0C40-952F-B77AF3ACEF1C}" type="presParOf" srcId="{AE5689A2-2605-4736-9D05-792413297D35}" destId="{C2BB05EF-BA75-4385-BA1D-7977FE3665F6}" srcOrd="0" destOrd="0" presId="urn:microsoft.com/office/officeart/2005/8/layout/hProcess3"/>
    <dgm:cxn modelId="{E1DD2AD3-7D55-134C-B4EA-D8CBFD4A6469}" type="presParOf" srcId="{AE5689A2-2605-4736-9D05-792413297D35}" destId="{A9F6B780-2679-41A4-B1B7-4FF52D1396A5}" srcOrd="1" destOrd="0" presId="urn:microsoft.com/office/officeart/2005/8/layout/hProcess3"/>
    <dgm:cxn modelId="{4C85EFC4-E11F-4C46-A714-5409C0A1BCF4}" type="presParOf" srcId="{AE5689A2-2605-4736-9D05-792413297D35}" destId="{09A53632-1AEE-433C-85C5-29F357F6DBED}" srcOrd="2" destOrd="0" presId="urn:microsoft.com/office/officeart/2005/8/layout/hProcess3"/>
    <dgm:cxn modelId="{EA3D551C-F6E2-6542-8091-84322FA6B74A}" type="presParOf" srcId="{AE5689A2-2605-4736-9D05-792413297D35}" destId="{48120370-EE9A-4C11-93DA-4830DEADB6BA}" srcOrd="3" destOrd="0" presId="urn:microsoft.com/office/officeart/2005/8/layout/hProcess3"/>
    <dgm:cxn modelId="{C192243C-273C-6048-B45A-22D380C5F238}" type="presParOf" srcId="{B28DF3C7-812E-42A5-BCE4-1654BA411C93}" destId="{CC15F6D3-BC0A-47C4-AF3C-06E772FFCD94}" srcOrd="24" destOrd="0" presId="urn:microsoft.com/office/officeart/2005/8/layout/hProcess3"/>
    <dgm:cxn modelId="{F0553700-13FC-AA4A-BB33-26EED7EC2C52}" type="presParOf" srcId="{B28DF3C7-812E-42A5-BCE4-1654BA411C93}" destId="{1A200318-DCB3-4DDD-AB36-A8154B64FC03}" srcOrd="25" destOrd="0" presId="urn:microsoft.com/office/officeart/2005/8/layout/hProcess3"/>
    <dgm:cxn modelId="{8A21C3C1-A06B-6445-AC19-866A40771353}" type="presParOf" srcId="{1A200318-DCB3-4DDD-AB36-A8154B64FC03}" destId="{9CCB2CC9-CE98-4181-8C18-904778A37DFB}" srcOrd="0" destOrd="0" presId="urn:microsoft.com/office/officeart/2005/8/layout/hProcess3"/>
    <dgm:cxn modelId="{59064C81-260C-6546-AFF7-64B291D89559}" type="presParOf" srcId="{1A200318-DCB3-4DDD-AB36-A8154B64FC03}" destId="{BED92C06-10C1-4DFE-A9A6-A456098B9457}" srcOrd="1" destOrd="0" presId="urn:microsoft.com/office/officeart/2005/8/layout/hProcess3"/>
    <dgm:cxn modelId="{3A738B32-B689-C840-A6EA-5E97202D124D}" type="presParOf" srcId="{1A200318-DCB3-4DDD-AB36-A8154B64FC03}" destId="{DFC7C4D7-8837-4383-A05D-20CA1FF70EA8}" srcOrd="2" destOrd="0" presId="urn:microsoft.com/office/officeart/2005/8/layout/hProcess3"/>
    <dgm:cxn modelId="{BDB2FDB4-62B3-D344-8D32-F2FF7A7C359A}" type="presParOf" srcId="{1A200318-DCB3-4DDD-AB36-A8154B64FC03}" destId="{B1D0BBA9-2980-44C8-A491-43D3B61814CE}" srcOrd="3" destOrd="0" presId="urn:microsoft.com/office/officeart/2005/8/layout/hProcess3"/>
    <dgm:cxn modelId="{4FE9D539-11E6-DD42-BE95-88F2CF444E47}" type="presParOf" srcId="{B28DF3C7-812E-42A5-BCE4-1654BA411C93}" destId="{7CAE3304-93A5-4AFD-9E2A-7B81A58CD80D}" srcOrd="26" destOrd="0" presId="urn:microsoft.com/office/officeart/2005/8/layout/hProcess3"/>
    <dgm:cxn modelId="{76900913-67C0-5D4D-B5B5-B4F6269CA239}" type="presParOf" srcId="{B28DF3C7-812E-42A5-BCE4-1654BA411C93}" destId="{45BE9085-3594-445D-9E27-1C8CD5B53F07}" srcOrd="27" destOrd="0" presId="urn:microsoft.com/office/officeart/2005/8/layout/hProcess3"/>
    <dgm:cxn modelId="{86936DC6-E493-BB42-92C0-02D14E508624}" type="presParOf" srcId="{45BE9085-3594-445D-9E27-1C8CD5B53F07}" destId="{8F97B2C1-81E4-4622-ABA7-016A8F7CF4B1}" srcOrd="0" destOrd="0" presId="urn:microsoft.com/office/officeart/2005/8/layout/hProcess3"/>
    <dgm:cxn modelId="{5CFC606F-773E-1C48-A661-E6C610DEEAE8}" type="presParOf" srcId="{45BE9085-3594-445D-9E27-1C8CD5B53F07}" destId="{B331ED61-AD3C-47D8-8215-C88473F39AF9}" srcOrd="1" destOrd="0" presId="urn:microsoft.com/office/officeart/2005/8/layout/hProcess3"/>
    <dgm:cxn modelId="{8B67166D-EB67-8B4F-89DF-8B5DD0F0B415}" type="presParOf" srcId="{45BE9085-3594-445D-9E27-1C8CD5B53F07}" destId="{D668F0AE-90CF-47CE-A54E-3C56B357E34B}" srcOrd="2" destOrd="0" presId="urn:microsoft.com/office/officeart/2005/8/layout/hProcess3"/>
    <dgm:cxn modelId="{3A6C68B0-532E-044F-8E0A-FF068A1E5F67}" type="presParOf" srcId="{45BE9085-3594-445D-9E27-1C8CD5B53F07}" destId="{AEDD5703-429E-438C-80D7-7BC894BB961E}" srcOrd="3" destOrd="0" presId="urn:microsoft.com/office/officeart/2005/8/layout/hProcess3"/>
    <dgm:cxn modelId="{96FD4128-F9C3-9749-8571-8FABD26AA42A}" type="presParOf" srcId="{B28DF3C7-812E-42A5-BCE4-1654BA411C93}" destId="{1154A9CC-A7FF-428D-8BAA-69D995495262}" srcOrd="28" destOrd="0" presId="urn:microsoft.com/office/officeart/2005/8/layout/hProcess3"/>
    <dgm:cxn modelId="{AAC681FC-2235-7A4E-BA9E-7AA39C153E3E}" type="presParOf" srcId="{B28DF3C7-812E-42A5-BCE4-1654BA411C93}" destId="{381A128F-2E2A-41D3-B96A-59351F2A099B}" srcOrd="29" destOrd="0" presId="urn:microsoft.com/office/officeart/2005/8/layout/hProcess3"/>
    <dgm:cxn modelId="{60440607-6766-9249-9C3B-836B72A617BA}" type="presParOf" srcId="{B28DF3C7-812E-42A5-BCE4-1654BA411C93}" destId="{68AA3DDB-E8AB-4499-A017-B2D5E93C38D9}" srcOrd="30"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1963"/>
          </a:xfrm>
          <a:prstGeom prst="rect">
            <a:avLst/>
          </a:prstGeom>
        </p:spPr>
        <p:txBody>
          <a:bodyPr vert="horz" lIns="92812" tIns="46406" rIns="92812" bIns="4640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6887" cy="461963"/>
          </a:xfrm>
          <a:prstGeom prst="rect">
            <a:avLst/>
          </a:prstGeom>
        </p:spPr>
        <p:txBody>
          <a:bodyPr vert="horz" lIns="92812" tIns="46406" rIns="92812" bIns="46406" rtlCol="0"/>
          <a:lstStyle>
            <a:lvl1pPr algn="r" fontAlgn="auto">
              <a:spcBef>
                <a:spcPts val="0"/>
              </a:spcBef>
              <a:spcAft>
                <a:spcPts val="0"/>
              </a:spcAft>
              <a:defRPr sz="1200">
                <a:latin typeface="+mn-lt"/>
                <a:ea typeface="+mn-ea"/>
                <a:cs typeface="+mn-cs"/>
              </a:defRPr>
            </a:lvl1pPr>
          </a:lstStyle>
          <a:p>
            <a:pPr>
              <a:defRPr/>
            </a:pPr>
            <a:fld id="{E09E9921-267D-5442-BB50-6305CDA00376}" type="datetimeFigureOut">
              <a:rPr lang="en-US"/>
              <a:pPr>
                <a:defRPr/>
              </a:pPr>
              <a:t>2/13/2013</a:t>
            </a:fld>
            <a:endParaRPr lang="en-US"/>
          </a:p>
        </p:txBody>
      </p:sp>
      <p:sp>
        <p:nvSpPr>
          <p:cNvPr id="4" name="Slide Image Placeholder 3"/>
          <p:cNvSpPr>
            <a:spLocks noGrp="1" noRot="1" noChangeAspect="1"/>
          </p:cNvSpPr>
          <p:nvPr>
            <p:ph type="sldImg" idx="2"/>
          </p:nvPr>
        </p:nvSpPr>
        <p:spPr>
          <a:xfrm>
            <a:off x="1195388" y="692150"/>
            <a:ext cx="4618037" cy="3463925"/>
          </a:xfrm>
          <a:prstGeom prst="rect">
            <a:avLst/>
          </a:prstGeom>
          <a:noFill/>
          <a:ln w="12700">
            <a:solidFill>
              <a:prstClr val="black"/>
            </a:solidFill>
          </a:ln>
        </p:spPr>
        <p:txBody>
          <a:bodyPr vert="horz" lIns="92812" tIns="46406" rIns="92812" bIns="46406" rtlCol="0" anchor="ctr"/>
          <a:lstStyle/>
          <a:p>
            <a:pPr lvl="0"/>
            <a:endParaRPr lang="en-US" noProof="0"/>
          </a:p>
        </p:txBody>
      </p:sp>
      <p:sp>
        <p:nvSpPr>
          <p:cNvPr id="5" name="Notes Placeholder 4"/>
          <p:cNvSpPr>
            <a:spLocks noGrp="1"/>
          </p:cNvSpPr>
          <p:nvPr>
            <p:ph type="body" sz="quarter" idx="3"/>
          </p:nvPr>
        </p:nvSpPr>
        <p:spPr>
          <a:xfrm>
            <a:off x="701675" y="4386263"/>
            <a:ext cx="5607050" cy="4156075"/>
          </a:xfrm>
          <a:prstGeom prst="rect">
            <a:avLst/>
          </a:prstGeom>
        </p:spPr>
        <p:txBody>
          <a:bodyPr vert="horz" lIns="92812" tIns="46406" rIns="92812" bIns="4640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0938"/>
            <a:ext cx="3036888" cy="461962"/>
          </a:xfrm>
          <a:prstGeom prst="rect">
            <a:avLst/>
          </a:prstGeom>
        </p:spPr>
        <p:txBody>
          <a:bodyPr vert="horz" lIns="92812" tIns="46406" rIns="92812" bIns="4640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770938"/>
            <a:ext cx="3036887" cy="461962"/>
          </a:xfrm>
          <a:prstGeom prst="rect">
            <a:avLst/>
          </a:prstGeom>
        </p:spPr>
        <p:txBody>
          <a:bodyPr vert="horz" lIns="92812" tIns="46406" rIns="92812" bIns="46406" rtlCol="0" anchor="b"/>
          <a:lstStyle>
            <a:lvl1pPr algn="r" fontAlgn="auto">
              <a:spcBef>
                <a:spcPts val="0"/>
              </a:spcBef>
              <a:spcAft>
                <a:spcPts val="0"/>
              </a:spcAft>
              <a:defRPr sz="1200">
                <a:latin typeface="+mn-lt"/>
                <a:ea typeface="+mn-ea"/>
                <a:cs typeface="+mn-cs"/>
              </a:defRPr>
            </a:lvl1pPr>
          </a:lstStyle>
          <a:p>
            <a:pPr>
              <a:defRPr/>
            </a:pPr>
            <a:fld id="{1EA2FFF9-C66E-3F4B-A34F-9C321B047063}" type="slidenum">
              <a:rPr lang="en-US"/>
              <a:pPr>
                <a:defRPr/>
              </a:pPr>
              <a:t>‹#›</a:t>
            </a:fld>
            <a:endParaRPr lang="en-US"/>
          </a:p>
        </p:txBody>
      </p:sp>
    </p:spTree>
    <p:extLst>
      <p:ext uri="{BB962C8B-B14F-4D97-AF65-F5344CB8AC3E}">
        <p14:creationId xmlns:p14="http://schemas.microsoft.com/office/powerpoint/2010/main" val="3102441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fontAlgn="base" hangingPunct="1">
              <a:spcBef>
                <a:spcPct val="0"/>
              </a:spcBef>
              <a:spcAft>
                <a:spcPct val="0"/>
              </a:spcAft>
            </a:pPr>
            <a:fld id="{1076BA64-CC20-5341-8901-3A1E50D2A43D}" type="slidenum">
              <a:rPr lang="en-US" sz="1200">
                <a:latin typeface="Calibri" charset="0"/>
              </a:rPr>
              <a:pPr eaLnBrk="1" fontAlgn="base" hangingPunct="1">
                <a:spcBef>
                  <a:spcPct val="0"/>
                </a:spcBef>
                <a:spcAft>
                  <a:spcPct val="0"/>
                </a:spcAft>
              </a:pPr>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99% </a:t>
            </a:r>
            <a:r>
              <a:rPr lang="en-US" dirty="0" err="1" smtClean="0"/>
              <a:t>c.l</a:t>
            </a:r>
            <a:r>
              <a:rPr lang="en-US" dirty="0" smtClean="0"/>
              <a:t>. -&gt; delta-Chi2 = 6.63 (Gaussian)</a:t>
            </a:r>
            <a:endParaRPr lang="en-US" dirty="0"/>
          </a:p>
        </p:txBody>
      </p:sp>
      <p:sp>
        <p:nvSpPr>
          <p:cNvPr id="4" name="Slide Number Placeholder 3"/>
          <p:cNvSpPr>
            <a:spLocks noGrp="1"/>
          </p:cNvSpPr>
          <p:nvPr>
            <p:ph type="sldNum" sz="quarter" idx="10"/>
          </p:nvPr>
        </p:nvSpPr>
        <p:spPr/>
        <p:txBody>
          <a:bodyPr/>
          <a:lstStyle/>
          <a:p>
            <a:pPr>
              <a:defRPr/>
            </a:pPr>
            <a:fld id="{1EA2FFF9-C66E-3F4B-A34F-9C321B047063}" type="slidenum">
              <a:rPr lang="en-US" smtClean="0"/>
              <a:pPr>
                <a:defRPr/>
              </a:pPr>
              <a:t>22</a:t>
            </a:fld>
            <a:endParaRPr lang="en-US"/>
          </a:p>
        </p:txBody>
      </p:sp>
    </p:spTree>
    <p:extLst>
      <p:ext uri="{BB962C8B-B14F-4D97-AF65-F5344CB8AC3E}">
        <p14:creationId xmlns:p14="http://schemas.microsoft.com/office/powerpoint/2010/main" val="365596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A2FFF9-C66E-3F4B-A34F-9C321B047063}" type="slidenum">
              <a:rPr lang="en-US" smtClean="0"/>
              <a:pPr>
                <a:defRPr/>
              </a:pPr>
              <a:t>23</a:t>
            </a:fld>
            <a:endParaRPr lang="en-US"/>
          </a:p>
        </p:txBody>
      </p:sp>
    </p:spTree>
    <p:extLst>
      <p:ext uri="{BB962C8B-B14F-4D97-AF65-F5344CB8AC3E}">
        <p14:creationId xmlns:p14="http://schemas.microsoft.com/office/powerpoint/2010/main" val="365596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A2FFF9-C66E-3F4B-A34F-9C321B047063}" type="slidenum">
              <a:rPr lang="en-US" smtClean="0"/>
              <a:pPr>
                <a:defRPr/>
              </a:pPr>
              <a:t>24</a:t>
            </a:fld>
            <a:endParaRPr lang="en-US"/>
          </a:p>
        </p:txBody>
      </p:sp>
    </p:spTree>
    <p:extLst>
      <p:ext uri="{BB962C8B-B14F-4D97-AF65-F5344CB8AC3E}">
        <p14:creationId xmlns:p14="http://schemas.microsoft.com/office/powerpoint/2010/main" val="3655964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EA2FFF9-C66E-3F4B-A34F-9C321B047063}" type="slidenum">
              <a:rPr lang="en-US" smtClean="0"/>
              <a:pPr>
                <a:defRPr/>
              </a:pPr>
              <a:t>25</a:t>
            </a:fld>
            <a:endParaRPr lang="en-US"/>
          </a:p>
        </p:txBody>
      </p:sp>
    </p:spTree>
    <p:extLst>
      <p:ext uri="{BB962C8B-B14F-4D97-AF65-F5344CB8AC3E}">
        <p14:creationId xmlns:p14="http://schemas.microsoft.com/office/powerpoint/2010/main" val="3655964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F46558FB-D7D6-F942-BC1C-269627B2C47D}" type="slidenum">
              <a:rPr lang="en-US" smtClean="0">
                <a:solidFill>
                  <a:prstClr val="black"/>
                </a:solidFill>
                <a:latin typeface="Calibri"/>
              </a:rPr>
              <a:pPr>
                <a:defRPr/>
              </a:pPr>
              <a:t>31</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84FD25F-5485-064C-B1CE-D585667EA71C}" type="datetime1">
              <a:rPr lang="en-US"/>
              <a:pPr>
                <a:defRPr/>
              </a:pPr>
              <a:t>2/13/2013</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a:t>R.J.Wilson                              Colorado State University</a:t>
            </a:r>
          </a:p>
        </p:txBody>
      </p:sp>
      <p:sp>
        <p:nvSpPr>
          <p:cNvPr id="6" name="Slide Number Placeholder 26"/>
          <p:cNvSpPr>
            <a:spLocks noGrp="1"/>
          </p:cNvSpPr>
          <p:nvPr>
            <p:ph type="sldNum" sz="quarter" idx="12"/>
          </p:nvPr>
        </p:nvSpPr>
        <p:spPr/>
        <p:txBody>
          <a:bodyPr/>
          <a:lstStyle>
            <a:lvl1pPr>
              <a:defRPr/>
            </a:lvl1pPr>
          </a:lstStyle>
          <a:p>
            <a:pPr>
              <a:defRPr/>
            </a:pPr>
            <a:fld id="{81FD652C-7815-0B48-9EE1-2E0A0BD4EDA4}" type="slidenum">
              <a:rPr lang="en-US"/>
              <a:pPr>
                <a:defRPr/>
              </a:pPr>
              <a:t>‹#›</a:t>
            </a:fld>
            <a:endParaRPr lang="en-US"/>
          </a:p>
        </p:txBody>
      </p:sp>
    </p:spTree>
    <p:extLst>
      <p:ext uri="{BB962C8B-B14F-4D97-AF65-F5344CB8AC3E}">
        <p14:creationId xmlns:p14="http://schemas.microsoft.com/office/powerpoint/2010/main" val="392984922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B4C5657-8363-0044-8BC0-A8E4903826F3}" type="datetime1">
              <a:rPr lang="en-US"/>
              <a:pPr>
                <a:defRPr/>
              </a:pPr>
              <a:t>2/13/2013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R.J.Wilson                              Colorado State University</a:t>
            </a:r>
          </a:p>
        </p:txBody>
      </p:sp>
      <p:sp>
        <p:nvSpPr>
          <p:cNvPr id="6" name="Slide Number Placeholder 17"/>
          <p:cNvSpPr>
            <a:spLocks noGrp="1"/>
          </p:cNvSpPr>
          <p:nvPr>
            <p:ph type="sldNum" sz="quarter" idx="12"/>
          </p:nvPr>
        </p:nvSpPr>
        <p:spPr/>
        <p:txBody>
          <a:bodyPr/>
          <a:lstStyle>
            <a:lvl1pPr>
              <a:defRPr/>
            </a:lvl1pPr>
          </a:lstStyle>
          <a:p>
            <a:pPr>
              <a:defRPr/>
            </a:pPr>
            <a:fld id="{096DAEF0-2377-E347-8317-499EC82E2746}" type="slidenum">
              <a:rPr lang="en-US"/>
              <a:pPr>
                <a:defRPr/>
              </a:pPr>
              <a:t>‹#›</a:t>
            </a:fld>
            <a:endParaRPr lang="en-US"/>
          </a:p>
        </p:txBody>
      </p:sp>
    </p:spTree>
    <p:extLst>
      <p:ext uri="{BB962C8B-B14F-4D97-AF65-F5344CB8AC3E}">
        <p14:creationId xmlns:p14="http://schemas.microsoft.com/office/powerpoint/2010/main" val="213931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D4B92F0-A1D0-AC41-AF58-978EF0877C94}" type="datetime1">
              <a:rPr lang="en-US"/>
              <a:pPr>
                <a:defRPr/>
              </a:pPr>
              <a:t>2/13/2013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R.J.Wilson                              Colorado State University</a:t>
            </a:r>
          </a:p>
        </p:txBody>
      </p:sp>
      <p:sp>
        <p:nvSpPr>
          <p:cNvPr id="6" name="Slide Number Placeholder 17"/>
          <p:cNvSpPr>
            <a:spLocks noGrp="1"/>
          </p:cNvSpPr>
          <p:nvPr>
            <p:ph type="sldNum" sz="quarter" idx="12"/>
          </p:nvPr>
        </p:nvSpPr>
        <p:spPr/>
        <p:txBody>
          <a:bodyPr/>
          <a:lstStyle>
            <a:lvl1pPr>
              <a:defRPr/>
            </a:lvl1pPr>
          </a:lstStyle>
          <a:p>
            <a:pPr>
              <a:defRPr/>
            </a:pPr>
            <a:fld id="{3C99291E-14AC-754A-87DC-69A5C2CDA49C}" type="slidenum">
              <a:rPr lang="en-US"/>
              <a:pPr>
                <a:defRPr/>
              </a:pPr>
              <a:t>‹#›</a:t>
            </a:fld>
            <a:endParaRPr lang="en-US"/>
          </a:p>
        </p:txBody>
      </p:sp>
    </p:spTree>
    <p:extLst>
      <p:ext uri="{BB962C8B-B14F-4D97-AF65-F5344CB8AC3E}">
        <p14:creationId xmlns:p14="http://schemas.microsoft.com/office/powerpoint/2010/main" val="2930294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1AC5C18-EB35-1242-907E-DE8A79098997}" type="datetime1">
              <a:rPr lang="en-US"/>
              <a:pPr>
                <a:defRPr/>
              </a:pPr>
              <a:t>2/13/2013</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R.J.Wilson                              Colorado State University</a:t>
            </a:r>
          </a:p>
        </p:txBody>
      </p:sp>
      <p:sp>
        <p:nvSpPr>
          <p:cNvPr id="6" name="Slide Number Placeholder 17"/>
          <p:cNvSpPr>
            <a:spLocks noGrp="1"/>
          </p:cNvSpPr>
          <p:nvPr>
            <p:ph type="sldNum" sz="quarter" idx="12"/>
          </p:nvPr>
        </p:nvSpPr>
        <p:spPr/>
        <p:txBody>
          <a:bodyPr/>
          <a:lstStyle>
            <a:lvl1pPr>
              <a:defRPr/>
            </a:lvl1pPr>
          </a:lstStyle>
          <a:p>
            <a:pPr>
              <a:defRPr/>
            </a:pPr>
            <a:fld id="{90541362-07F4-1F45-A549-BFF3C9ACDB7D}" type="slidenum">
              <a:rPr lang="en-US"/>
              <a:pPr>
                <a:defRPr/>
              </a:pPr>
              <a:t>‹#›</a:t>
            </a:fld>
            <a:endParaRPr lang="en-US"/>
          </a:p>
        </p:txBody>
      </p:sp>
    </p:spTree>
    <p:extLst>
      <p:ext uri="{BB962C8B-B14F-4D97-AF65-F5344CB8AC3E}">
        <p14:creationId xmlns:p14="http://schemas.microsoft.com/office/powerpoint/2010/main" val="635869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E3C0F6D-3896-A041-92C0-973CFE5A38F0}" type="datetime1">
              <a:rPr lang="en-US"/>
              <a:pPr>
                <a:defRPr/>
              </a:pPr>
              <a:t>2/13/2013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R.J.Wilson                              Colorado State University</a:t>
            </a:r>
          </a:p>
        </p:txBody>
      </p:sp>
      <p:sp>
        <p:nvSpPr>
          <p:cNvPr id="6" name="Slide Number Placeholder 5"/>
          <p:cNvSpPr>
            <a:spLocks noGrp="1"/>
          </p:cNvSpPr>
          <p:nvPr>
            <p:ph type="sldNum" sz="quarter" idx="12"/>
          </p:nvPr>
        </p:nvSpPr>
        <p:spPr/>
        <p:txBody>
          <a:bodyPr/>
          <a:lstStyle>
            <a:lvl1pPr>
              <a:defRPr/>
            </a:lvl1pPr>
          </a:lstStyle>
          <a:p>
            <a:pPr>
              <a:defRPr/>
            </a:pPr>
            <a:fld id="{2123B849-3593-8948-8735-37C0153150E7}" type="slidenum">
              <a:rPr lang="en-US"/>
              <a:pPr>
                <a:defRPr/>
              </a:pPr>
              <a:t>‹#›</a:t>
            </a:fld>
            <a:endParaRPr lang="en-US"/>
          </a:p>
        </p:txBody>
      </p:sp>
    </p:spTree>
    <p:extLst>
      <p:ext uri="{BB962C8B-B14F-4D97-AF65-F5344CB8AC3E}">
        <p14:creationId xmlns:p14="http://schemas.microsoft.com/office/powerpoint/2010/main" val="26209519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B9D71849-CB91-8A46-87AD-BBCFD4892F33}" type="datetime1">
              <a:rPr lang="en-US"/>
              <a:pPr>
                <a:defRPr/>
              </a:pPr>
              <a:t>2/13/2013</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R.J.Wilson                              Colorado State University</a:t>
            </a:r>
          </a:p>
        </p:txBody>
      </p:sp>
      <p:sp>
        <p:nvSpPr>
          <p:cNvPr id="7" name="Slide Number Placeholder 17"/>
          <p:cNvSpPr>
            <a:spLocks noGrp="1"/>
          </p:cNvSpPr>
          <p:nvPr>
            <p:ph type="sldNum" sz="quarter" idx="12"/>
          </p:nvPr>
        </p:nvSpPr>
        <p:spPr/>
        <p:txBody>
          <a:bodyPr/>
          <a:lstStyle>
            <a:lvl1pPr>
              <a:defRPr/>
            </a:lvl1pPr>
          </a:lstStyle>
          <a:p>
            <a:pPr>
              <a:defRPr/>
            </a:pPr>
            <a:fld id="{14DE5D20-4A4C-5942-A5E9-862290E492B2}" type="slidenum">
              <a:rPr lang="en-US"/>
              <a:pPr>
                <a:defRPr/>
              </a:pPr>
              <a:t>‹#›</a:t>
            </a:fld>
            <a:endParaRPr lang="en-US"/>
          </a:p>
        </p:txBody>
      </p:sp>
    </p:spTree>
    <p:extLst>
      <p:ext uri="{BB962C8B-B14F-4D97-AF65-F5344CB8AC3E}">
        <p14:creationId xmlns:p14="http://schemas.microsoft.com/office/powerpoint/2010/main" val="1352363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5A133592-2701-6C4F-80F8-E1A33BACE676}" type="datetime1">
              <a:rPr lang="en-US"/>
              <a:pPr>
                <a:defRPr/>
              </a:pPr>
              <a:t>2/13/2013</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R.J.Wilson                              Colorado State University</a:t>
            </a:r>
          </a:p>
        </p:txBody>
      </p:sp>
      <p:sp>
        <p:nvSpPr>
          <p:cNvPr id="9" name="Slide Number Placeholder 17"/>
          <p:cNvSpPr>
            <a:spLocks noGrp="1"/>
          </p:cNvSpPr>
          <p:nvPr>
            <p:ph type="sldNum" sz="quarter" idx="12"/>
          </p:nvPr>
        </p:nvSpPr>
        <p:spPr/>
        <p:txBody>
          <a:bodyPr/>
          <a:lstStyle>
            <a:lvl1pPr>
              <a:defRPr/>
            </a:lvl1pPr>
          </a:lstStyle>
          <a:p>
            <a:pPr>
              <a:defRPr/>
            </a:pPr>
            <a:fld id="{1386F303-250C-4345-907F-B8B85D30A870}" type="slidenum">
              <a:rPr lang="en-US"/>
              <a:pPr>
                <a:defRPr/>
              </a:pPr>
              <a:t>‹#›</a:t>
            </a:fld>
            <a:endParaRPr lang="en-US"/>
          </a:p>
        </p:txBody>
      </p:sp>
    </p:spTree>
    <p:extLst>
      <p:ext uri="{BB962C8B-B14F-4D97-AF65-F5344CB8AC3E}">
        <p14:creationId xmlns:p14="http://schemas.microsoft.com/office/powerpoint/2010/main" val="256558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6A3D0E6-3A74-BF46-9B9C-237A9E383B1F}" type="datetime1">
              <a:rPr lang="en-US"/>
              <a:pPr>
                <a:defRPr/>
              </a:pPr>
              <a:t>2/13/2013</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R.J.Wilson                              Colorado State University</a:t>
            </a:r>
          </a:p>
        </p:txBody>
      </p:sp>
      <p:sp>
        <p:nvSpPr>
          <p:cNvPr id="5" name="Slide Number Placeholder 17"/>
          <p:cNvSpPr>
            <a:spLocks noGrp="1"/>
          </p:cNvSpPr>
          <p:nvPr>
            <p:ph type="sldNum" sz="quarter" idx="12"/>
          </p:nvPr>
        </p:nvSpPr>
        <p:spPr/>
        <p:txBody>
          <a:bodyPr/>
          <a:lstStyle>
            <a:lvl1pPr>
              <a:defRPr/>
            </a:lvl1pPr>
          </a:lstStyle>
          <a:p>
            <a:pPr>
              <a:defRPr/>
            </a:pPr>
            <a:fld id="{7591D0E5-D718-6B4D-9AFE-9F5781F4D980}" type="slidenum">
              <a:rPr lang="en-US"/>
              <a:pPr>
                <a:defRPr/>
              </a:pPr>
              <a:t>‹#›</a:t>
            </a:fld>
            <a:endParaRPr lang="en-US"/>
          </a:p>
        </p:txBody>
      </p:sp>
    </p:spTree>
    <p:extLst>
      <p:ext uri="{BB962C8B-B14F-4D97-AF65-F5344CB8AC3E}">
        <p14:creationId xmlns:p14="http://schemas.microsoft.com/office/powerpoint/2010/main" val="4196463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F560B8C-9A22-A740-A438-58271BB4C2B8}" type="datetime1">
              <a:rPr lang="en-US"/>
              <a:pPr>
                <a:defRPr/>
              </a:pPr>
              <a:t>2/13/2013</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R.J.Wilson                              Colorado State University</a:t>
            </a:r>
          </a:p>
        </p:txBody>
      </p:sp>
      <p:sp>
        <p:nvSpPr>
          <p:cNvPr id="4" name="Slide Number Placeholder 17"/>
          <p:cNvSpPr>
            <a:spLocks noGrp="1"/>
          </p:cNvSpPr>
          <p:nvPr>
            <p:ph type="sldNum" sz="quarter" idx="12"/>
          </p:nvPr>
        </p:nvSpPr>
        <p:spPr/>
        <p:txBody>
          <a:bodyPr/>
          <a:lstStyle>
            <a:lvl1pPr>
              <a:defRPr/>
            </a:lvl1pPr>
          </a:lstStyle>
          <a:p>
            <a:pPr>
              <a:defRPr/>
            </a:pPr>
            <a:fld id="{AA0C9CBE-DF1E-2B49-8DD6-E1EEC3BC3E03}" type="slidenum">
              <a:rPr lang="en-US"/>
              <a:pPr>
                <a:defRPr/>
              </a:pPr>
              <a:t>‹#›</a:t>
            </a:fld>
            <a:endParaRPr lang="en-US"/>
          </a:p>
        </p:txBody>
      </p:sp>
    </p:spTree>
    <p:extLst>
      <p:ext uri="{BB962C8B-B14F-4D97-AF65-F5344CB8AC3E}">
        <p14:creationId xmlns:p14="http://schemas.microsoft.com/office/powerpoint/2010/main" val="395265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AF9EF1E-D30F-D544-A377-7AC8F5959017}" type="datetime1">
              <a:rPr lang="en-US"/>
              <a:pPr>
                <a:defRPr/>
              </a:pPr>
              <a:t>2/13/2013</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R.J.Wilson                              Colorado State University</a:t>
            </a:r>
          </a:p>
        </p:txBody>
      </p:sp>
      <p:sp>
        <p:nvSpPr>
          <p:cNvPr id="7" name="Slide Number Placeholder 17"/>
          <p:cNvSpPr>
            <a:spLocks noGrp="1"/>
          </p:cNvSpPr>
          <p:nvPr>
            <p:ph type="sldNum" sz="quarter" idx="12"/>
          </p:nvPr>
        </p:nvSpPr>
        <p:spPr/>
        <p:txBody>
          <a:bodyPr/>
          <a:lstStyle>
            <a:lvl1pPr>
              <a:defRPr/>
            </a:lvl1pPr>
          </a:lstStyle>
          <a:p>
            <a:pPr>
              <a:defRPr/>
            </a:pPr>
            <a:fld id="{50033F61-B3E6-1B4B-9B93-B6CB44FB9D33}" type="slidenum">
              <a:rPr lang="en-US"/>
              <a:pPr>
                <a:defRPr/>
              </a:pPr>
              <a:t>‹#›</a:t>
            </a:fld>
            <a:endParaRPr lang="en-US"/>
          </a:p>
        </p:txBody>
      </p:sp>
    </p:spTree>
    <p:extLst>
      <p:ext uri="{BB962C8B-B14F-4D97-AF65-F5344CB8AC3E}">
        <p14:creationId xmlns:p14="http://schemas.microsoft.com/office/powerpoint/2010/main" val="416923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0D65028B-68C7-BB46-B190-36F02B87D2EF}" type="datetime1">
              <a:rPr lang="en-US"/>
              <a:pPr>
                <a:defRPr/>
              </a:pPr>
              <a:t>2/13/2013</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R.J.Wilson                              Colorado State University</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A033DE31-F445-DE40-A94E-F1C23E5578B6}" type="slidenum">
              <a:rPr lang="en-US"/>
              <a:pPr>
                <a:defRPr/>
              </a:pPr>
              <a:t>‹#›</a:t>
            </a:fld>
            <a:endParaRPr lang="en-US"/>
          </a:p>
        </p:txBody>
      </p:sp>
    </p:spTree>
    <p:extLst>
      <p:ext uri="{BB962C8B-B14F-4D97-AF65-F5344CB8AC3E}">
        <p14:creationId xmlns:p14="http://schemas.microsoft.com/office/powerpoint/2010/main" val="2219012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FD2EBAEB-65E3-B54B-9FC8-35A557B2BC0E}" type="datetime1">
              <a:rPr lang="en-US"/>
              <a:pPr>
                <a:defRPr/>
              </a:pPr>
              <a:t>2/13/2013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r>
              <a:rPr lang="en-US"/>
              <a:t>R.J.Wilson                              Colorado State University</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fld id="{E5184C7F-E0A0-DE4C-BF0A-9FA07276F704}"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grpSp>
    </p:spTree>
  </p:cSld>
  <p:clrMap bg1="lt1" tx1="dk1" bg2="lt2" tx2="dk2" accent1="accent1" accent2="accent2" accent3="accent3" accent4="accent4" accent5="accent5" accent6="accent6" hlink="hlink" folHlink="folHlink"/>
  <p:sldLayoutIdLst>
    <p:sldLayoutId id="2147483786" r:id="rId1"/>
    <p:sldLayoutId id="2147483778" r:id="rId2"/>
    <p:sldLayoutId id="2147483787" r:id="rId3"/>
    <p:sldLayoutId id="2147483779" r:id="rId4"/>
    <p:sldLayoutId id="2147483780" r:id="rId5"/>
    <p:sldLayoutId id="2147483781" r:id="rId6"/>
    <p:sldLayoutId id="2147483782" r:id="rId7"/>
    <p:sldLayoutId id="2147483783" r:id="rId8"/>
    <p:sldLayoutId id="2147483788" r:id="rId9"/>
    <p:sldLayoutId id="2147483784" r:id="rId10"/>
    <p:sldLayoutId id="2147483785" r:id="rId11"/>
  </p:sldLayoutIdLst>
  <p:hf hdr="0" dt="0"/>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cs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cs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cs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cs typeface="ＭＳ Ｐゴシック"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rrowheads="1"/>
          </p:cNvPicPr>
          <p:nvPr/>
        </p:nvPicPr>
        <p:blipFill>
          <a:blip r:embed="rId3">
            <a:extLst>
              <a:ext uri="{28A0092B-C50C-407E-A947-70E740481C1C}">
                <a14:useLocalDpi xmlns:a14="http://schemas.microsoft.com/office/drawing/2010/main" val="0"/>
              </a:ext>
            </a:extLst>
          </a:blip>
          <a:srcRect b="28328"/>
          <a:stretch>
            <a:fillRect/>
          </a:stretch>
        </p:blipFill>
        <p:spPr bwMode="auto">
          <a:xfrm>
            <a:off x="0" y="2133600"/>
            <a:ext cx="91440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 name="Title 1"/>
          <p:cNvSpPr>
            <a:spLocks noGrp="1"/>
          </p:cNvSpPr>
          <p:nvPr>
            <p:ph type="ctrTitle"/>
          </p:nvPr>
        </p:nvSpPr>
        <p:spPr>
          <a:xfrm>
            <a:off x="1143000" y="533400"/>
            <a:ext cx="6705600" cy="1524000"/>
          </a:xfrm>
          <a:extLst/>
        </p:spPr>
        <p:txBody>
          <a:bodyPr>
            <a:normAutofit fontScale="90000"/>
          </a:bodyPr>
          <a:lstStyle/>
          <a:p>
            <a:pPr eaLnBrk="1" fontAlgn="auto" hangingPunct="1">
              <a:spcAft>
                <a:spcPts val="0"/>
              </a:spcAft>
              <a:defRPr/>
            </a:pPr>
            <a:r>
              <a:rPr lang="en-US" sz="4800" dirty="0" smtClean="0"/>
              <a:t>Long-Baseline Neutrino Experiment: The </a:t>
            </a:r>
            <a:r>
              <a:rPr lang="en-US" sz="4800" dirty="0" err="1" smtClean="0"/>
              <a:t>Punchlines</a:t>
            </a:r>
            <a:endParaRPr lang="en-US" sz="4800" dirty="0"/>
          </a:p>
        </p:txBody>
      </p:sp>
      <p:sp>
        <p:nvSpPr>
          <p:cNvPr id="3" name="Subtitle 2"/>
          <p:cNvSpPr>
            <a:spLocks noGrp="1"/>
          </p:cNvSpPr>
          <p:nvPr>
            <p:ph type="subTitle" idx="1"/>
          </p:nvPr>
        </p:nvSpPr>
        <p:spPr>
          <a:xfrm>
            <a:off x="1981200" y="5715000"/>
            <a:ext cx="5035550" cy="1066800"/>
          </a:xfrm>
        </p:spPr>
        <p:txBody>
          <a:bodyPr>
            <a:normAutofit fontScale="92500" lnSpcReduction="20000"/>
          </a:bodyPr>
          <a:lstStyle/>
          <a:p>
            <a:pPr marR="0" algn="ctr" eaLnBrk="1" hangingPunct="1">
              <a:lnSpc>
                <a:spcPct val="90000"/>
              </a:lnSpc>
              <a:spcBef>
                <a:spcPct val="0"/>
              </a:spcBef>
              <a:defRPr/>
            </a:pPr>
            <a:r>
              <a:rPr lang="en-US" sz="2800" b="1" dirty="0">
                <a:solidFill>
                  <a:srgbClr val="B5EDFD"/>
                </a:solidFill>
                <a:effectLst>
                  <a:outerShdw blurRad="50800" dist="38100" algn="l" rotWithShape="0">
                    <a:prstClr val="black">
                      <a:alpha val="40000"/>
                    </a:prstClr>
                  </a:outerShdw>
                </a:effectLst>
                <a:latin typeface="Calibri" charset="0"/>
              </a:rPr>
              <a:t>Robert J. Wilson</a:t>
            </a:r>
          </a:p>
          <a:p>
            <a:pPr marR="0" algn="ctr" eaLnBrk="1" hangingPunct="1">
              <a:lnSpc>
                <a:spcPct val="90000"/>
              </a:lnSpc>
              <a:spcBef>
                <a:spcPct val="0"/>
              </a:spcBef>
              <a:defRPr/>
            </a:pPr>
            <a:r>
              <a:rPr lang="en-US" sz="2000" dirty="0">
                <a:solidFill>
                  <a:srgbClr val="B5EDFD"/>
                </a:solidFill>
                <a:effectLst>
                  <a:outerShdw blurRad="50800" dist="38100" algn="l" rotWithShape="0">
                    <a:prstClr val="black">
                      <a:alpha val="40000"/>
                    </a:prstClr>
                  </a:outerShdw>
                </a:effectLst>
                <a:latin typeface="Calibri" charset="0"/>
              </a:rPr>
              <a:t>13 </a:t>
            </a:r>
            <a:r>
              <a:rPr lang="en-US" sz="2000" dirty="0" smtClean="0">
                <a:solidFill>
                  <a:srgbClr val="B5EDFD"/>
                </a:solidFill>
                <a:effectLst>
                  <a:outerShdw blurRad="50800" dist="38100" algn="l" rotWithShape="0">
                    <a:prstClr val="black">
                      <a:alpha val="40000"/>
                    </a:prstClr>
                  </a:outerShdw>
                </a:effectLst>
                <a:latin typeface="Calibri" charset="0"/>
              </a:rPr>
              <a:t>February 2013</a:t>
            </a:r>
            <a:endParaRPr lang="en-US" sz="2000" dirty="0">
              <a:solidFill>
                <a:srgbClr val="B5EDFD"/>
              </a:solidFill>
              <a:effectLst>
                <a:outerShdw blurRad="50800" dist="38100" algn="l" rotWithShape="0">
                  <a:prstClr val="black">
                    <a:alpha val="40000"/>
                  </a:prstClr>
                </a:outerShdw>
              </a:effectLst>
              <a:latin typeface="Calibri" charset="0"/>
            </a:endParaRPr>
          </a:p>
          <a:p>
            <a:pPr marR="0" algn="ctr" eaLnBrk="1" hangingPunct="1">
              <a:lnSpc>
                <a:spcPct val="90000"/>
              </a:lnSpc>
              <a:spcBef>
                <a:spcPct val="0"/>
              </a:spcBef>
              <a:defRPr/>
            </a:pPr>
            <a:r>
              <a:rPr lang="en-US" sz="2000" dirty="0" smtClean="0">
                <a:solidFill>
                  <a:srgbClr val="B5EDFD"/>
                </a:solidFill>
                <a:effectLst>
                  <a:outerShdw blurRad="50800" dist="38100" algn="l" rotWithShape="0">
                    <a:prstClr val="black">
                      <a:alpha val="40000"/>
                    </a:prstClr>
                  </a:outerShdw>
                </a:effectLst>
                <a:latin typeface="Calibri" charset="0"/>
              </a:rPr>
              <a:t>HEPAP Facilities Sub-Panel</a:t>
            </a:r>
            <a:br>
              <a:rPr lang="en-US" sz="2000" dirty="0" smtClean="0">
                <a:solidFill>
                  <a:srgbClr val="B5EDFD"/>
                </a:solidFill>
                <a:effectLst>
                  <a:outerShdw blurRad="50800" dist="38100" algn="l" rotWithShape="0">
                    <a:prstClr val="black">
                      <a:alpha val="40000"/>
                    </a:prstClr>
                  </a:outerShdw>
                </a:effectLst>
                <a:latin typeface="Calibri" charset="0"/>
              </a:rPr>
            </a:br>
            <a:r>
              <a:rPr lang="en-US" sz="2000" dirty="0" smtClean="0">
                <a:solidFill>
                  <a:srgbClr val="B5EDFD"/>
                </a:solidFill>
                <a:effectLst>
                  <a:outerShdw blurRad="50800" dist="38100" algn="l" rotWithShape="0">
                    <a:prstClr val="black">
                      <a:alpha val="40000"/>
                    </a:prstClr>
                  </a:outerShdw>
                </a:effectLst>
                <a:latin typeface="Calibri" charset="0"/>
              </a:rPr>
              <a:t>Fermilab</a:t>
            </a:r>
            <a:endParaRPr lang="en-US" sz="2000" dirty="0">
              <a:solidFill>
                <a:srgbClr val="B5EDFD"/>
              </a:solidFill>
              <a:effectLst>
                <a:outerShdw blurRad="50800" dist="38100" algn="l" rotWithShape="0">
                  <a:prstClr val="black">
                    <a:alpha val="40000"/>
                  </a:prstClr>
                </a:outerShdw>
              </a:effectLst>
              <a:latin typeface="Calibri" charset="0"/>
            </a:endParaRPr>
          </a:p>
          <a:p>
            <a:pPr marR="0" algn="ctr" eaLnBrk="1" hangingPunct="1">
              <a:lnSpc>
                <a:spcPct val="90000"/>
              </a:lnSpc>
              <a:spcBef>
                <a:spcPct val="0"/>
              </a:spcBef>
              <a:defRPr/>
            </a:pPr>
            <a:endParaRPr lang="en-US" sz="2000" dirty="0">
              <a:solidFill>
                <a:srgbClr val="B5EDFD"/>
              </a:solidFill>
              <a:effectLst>
                <a:outerShdw blurRad="38100" dist="38100" dir="2700000" algn="tl">
                  <a:srgbClr val="FFFFFF"/>
                </a:outerShdw>
              </a:effectLst>
              <a:latin typeface="Calibri" charset="0"/>
            </a:endParaRPr>
          </a:p>
        </p:txBody>
      </p:sp>
      <p:pic>
        <p:nvPicPr>
          <p:cNvPr id="1434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9000" y="4953000"/>
            <a:ext cx="13239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927725" y="4389438"/>
            <a:ext cx="371475" cy="523875"/>
          </a:xfrm>
          <a:prstGeom prst="rect">
            <a:avLst/>
          </a:prstGeom>
          <a:noFill/>
        </p:spPr>
        <p:txBody>
          <a:bodyPr wrap="none">
            <a:spAutoFit/>
          </a:bodyPr>
          <a:lstStyle/>
          <a:p>
            <a:pPr fontAlgn="auto">
              <a:spcBef>
                <a:spcPts val="0"/>
              </a:spcBef>
              <a:spcAft>
                <a:spcPts val="0"/>
              </a:spcAft>
              <a:defRPr/>
            </a:pPr>
            <a:r>
              <a:rPr lang="en-US" sz="2800" dirty="0">
                <a:solidFill>
                  <a:srgbClr val="FF0000"/>
                </a:solidFill>
                <a:effectLst>
                  <a:outerShdw blurRad="38100" dist="38100" dir="2700000" algn="tl">
                    <a:srgbClr val="000000">
                      <a:alpha val="43137"/>
                    </a:srgbClr>
                  </a:outerShdw>
                </a:effectLst>
                <a:latin typeface="+mn-lt"/>
                <a:ea typeface="+mn-ea"/>
                <a:cs typeface="+mn-cs"/>
                <a:sym typeface="Symbol"/>
              </a:rPr>
              <a:t></a:t>
            </a:r>
            <a:endParaRPr lang="en-US" sz="2800"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10" name="TextBox 9"/>
          <p:cNvSpPr txBox="1"/>
          <p:nvPr/>
        </p:nvSpPr>
        <p:spPr>
          <a:xfrm>
            <a:off x="2752725" y="3962400"/>
            <a:ext cx="371475" cy="523875"/>
          </a:xfrm>
          <a:prstGeom prst="rect">
            <a:avLst/>
          </a:prstGeom>
          <a:noFill/>
        </p:spPr>
        <p:txBody>
          <a:bodyPr wrap="none">
            <a:spAutoFit/>
          </a:bodyPr>
          <a:lstStyle/>
          <a:p>
            <a:pPr fontAlgn="auto">
              <a:spcBef>
                <a:spcPts val="0"/>
              </a:spcBef>
              <a:spcAft>
                <a:spcPts val="0"/>
              </a:spcAft>
              <a:defRPr/>
            </a:pPr>
            <a:r>
              <a:rPr lang="en-US" sz="2800" dirty="0">
                <a:solidFill>
                  <a:srgbClr val="92D050"/>
                </a:solidFill>
                <a:effectLst>
                  <a:outerShdw blurRad="38100" dist="38100" dir="2700000" algn="tl">
                    <a:srgbClr val="000000">
                      <a:alpha val="43137"/>
                    </a:srgbClr>
                  </a:outerShdw>
                </a:effectLst>
                <a:latin typeface="+mn-lt"/>
                <a:ea typeface="+mn-ea"/>
                <a:cs typeface="+mn-cs"/>
                <a:sym typeface="Symbol"/>
              </a:rPr>
              <a:t></a:t>
            </a:r>
            <a:endParaRPr lang="en-US" sz="28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11" name="TextBox 10"/>
          <p:cNvSpPr txBox="1"/>
          <p:nvPr/>
        </p:nvSpPr>
        <p:spPr>
          <a:xfrm>
            <a:off x="2057400" y="3886200"/>
            <a:ext cx="371475" cy="523875"/>
          </a:xfrm>
          <a:prstGeom prst="rect">
            <a:avLst/>
          </a:prstGeom>
          <a:noFill/>
        </p:spPr>
        <p:txBody>
          <a:bodyPr>
            <a:spAutoFit/>
          </a:bodyPr>
          <a:lstStyle/>
          <a:p>
            <a:pPr fontAlgn="auto">
              <a:spcBef>
                <a:spcPts val="0"/>
              </a:spcBef>
              <a:spcAft>
                <a:spcPts val="0"/>
              </a:spcAft>
              <a:defRPr/>
            </a:pPr>
            <a:r>
              <a:rPr lang="en-US" sz="2800" dirty="0">
                <a:solidFill>
                  <a:srgbClr val="92D050"/>
                </a:solidFill>
                <a:effectLst>
                  <a:outerShdw blurRad="38100" dist="38100" dir="2700000" algn="tl">
                    <a:srgbClr val="000000">
                      <a:alpha val="43137"/>
                    </a:srgbClr>
                  </a:outerShdw>
                </a:effectLst>
                <a:latin typeface="+mn-lt"/>
                <a:ea typeface="+mn-ea"/>
                <a:cs typeface="+mn-cs"/>
                <a:sym typeface="Symbol"/>
              </a:rPr>
              <a:t></a:t>
            </a:r>
            <a:endParaRPr lang="en-US" sz="28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12" name="TextBox 11"/>
          <p:cNvSpPr txBox="1"/>
          <p:nvPr/>
        </p:nvSpPr>
        <p:spPr>
          <a:xfrm>
            <a:off x="3654425" y="4070350"/>
            <a:ext cx="371475" cy="522288"/>
          </a:xfrm>
          <a:prstGeom prst="rect">
            <a:avLst/>
          </a:prstGeom>
          <a:noFill/>
        </p:spPr>
        <p:txBody>
          <a:bodyPr>
            <a:spAutoFit/>
          </a:bodyPr>
          <a:lstStyle/>
          <a:p>
            <a:pPr fontAlgn="auto">
              <a:spcBef>
                <a:spcPts val="0"/>
              </a:spcBef>
              <a:spcAft>
                <a:spcPts val="0"/>
              </a:spcAft>
              <a:defRPr/>
            </a:pPr>
            <a:r>
              <a:rPr lang="en-US" sz="2800" dirty="0">
                <a:solidFill>
                  <a:srgbClr val="FF0000"/>
                </a:solidFill>
                <a:effectLst>
                  <a:outerShdw blurRad="38100" dist="38100" dir="2700000" algn="tl">
                    <a:srgbClr val="000000">
                      <a:alpha val="43137"/>
                    </a:srgbClr>
                  </a:outerShdw>
                </a:effectLst>
                <a:latin typeface="+mn-lt"/>
                <a:ea typeface="+mn-ea"/>
                <a:cs typeface="+mn-cs"/>
                <a:sym typeface="Symbol"/>
              </a:rPr>
              <a:t></a:t>
            </a:r>
            <a:endParaRPr lang="en-US" sz="2800"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13" name="TextBox 12"/>
          <p:cNvSpPr txBox="1"/>
          <p:nvPr/>
        </p:nvSpPr>
        <p:spPr>
          <a:xfrm>
            <a:off x="4657725" y="4200525"/>
            <a:ext cx="371475" cy="523875"/>
          </a:xfrm>
          <a:prstGeom prst="rect">
            <a:avLst/>
          </a:prstGeom>
          <a:noFill/>
        </p:spPr>
        <p:txBody>
          <a:bodyPr>
            <a:spAutoFit/>
          </a:bodyPr>
          <a:lstStyle/>
          <a:p>
            <a:pPr fontAlgn="auto">
              <a:spcBef>
                <a:spcPts val="0"/>
              </a:spcBef>
              <a:spcAft>
                <a:spcPts val="0"/>
              </a:spcAft>
              <a:defRPr/>
            </a:pPr>
            <a:r>
              <a:rPr lang="en-US" sz="2800" dirty="0">
                <a:solidFill>
                  <a:srgbClr val="FF0000"/>
                </a:solidFill>
                <a:effectLst>
                  <a:outerShdw blurRad="38100" dist="38100" dir="2700000" algn="tl">
                    <a:srgbClr val="000000">
                      <a:alpha val="43137"/>
                    </a:srgbClr>
                  </a:outerShdw>
                </a:effectLst>
                <a:latin typeface="+mn-lt"/>
                <a:ea typeface="+mn-ea"/>
                <a:cs typeface="+mn-cs"/>
                <a:sym typeface="Symbol"/>
              </a:rPr>
              <a:t></a:t>
            </a:r>
            <a:endParaRPr lang="en-US" sz="2800" dirty="0">
              <a:solidFill>
                <a:srgbClr val="FF0000"/>
              </a:solidFill>
              <a:effectLst>
                <a:outerShdw blurRad="38100" dist="38100" dir="2700000" algn="tl">
                  <a:srgbClr val="000000">
                    <a:alpha val="43137"/>
                  </a:srgbClr>
                </a:outerShdw>
              </a:effectLst>
              <a:latin typeface="+mn-lt"/>
              <a:ea typeface="+mn-ea"/>
              <a:cs typeface="+mn-cs"/>
            </a:endParaRPr>
          </a:p>
        </p:txBody>
      </p:sp>
      <p:sp>
        <p:nvSpPr>
          <p:cNvPr id="16" name="TextBox 15"/>
          <p:cNvSpPr txBox="1"/>
          <p:nvPr/>
        </p:nvSpPr>
        <p:spPr>
          <a:xfrm>
            <a:off x="6731000" y="4535488"/>
            <a:ext cx="371475" cy="523875"/>
          </a:xfrm>
          <a:prstGeom prst="rect">
            <a:avLst/>
          </a:prstGeom>
          <a:noFill/>
        </p:spPr>
        <p:txBody>
          <a:bodyPr wrap="none">
            <a:spAutoFit/>
          </a:bodyPr>
          <a:lstStyle/>
          <a:p>
            <a:pPr fontAlgn="auto">
              <a:spcBef>
                <a:spcPts val="0"/>
              </a:spcBef>
              <a:spcAft>
                <a:spcPts val="0"/>
              </a:spcAft>
              <a:defRPr/>
            </a:pPr>
            <a:r>
              <a:rPr lang="en-US" sz="2800" dirty="0">
                <a:solidFill>
                  <a:srgbClr val="FF0000"/>
                </a:solidFill>
                <a:effectLst>
                  <a:outerShdw blurRad="38100" dist="38100" dir="2700000" algn="tl">
                    <a:srgbClr val="000000">
                      <a:alpha val="43137"/>
                    </a:srgbClr>
                  </a:outerShdw>
                </a:effectLst>
                <a:latin typeface="+mn-lt"/>
                <a:ea typeface="+mn-ea"/>
                <a:cs typeface="+mn-cs"/>
                <a:sym typeface="Symbol"/>
              </a:rPr>
              <a:t></a:t>
            </a:r>
            <a:endParaRPr lang="en-US" sz="2800" dirty="0">
              <a:solidFill>
                <a:srgbClr val="FF0000"/>
              </a:solidFill>
              <a:effectLst>
                <a:outerShdw blurRad="38100" dist="38100" dir="2700000" algn="tl">
                  <a:srgbClr val="000000">
                    <a:alpha val="43137"/>
                  </a:srgbClr>
                </a:outerShdw>
              </a:effectLst>
              <a:latin typeface="+mn-lt"/>
              <a:ea typeface="+mn-ea"/>
              <a:cs typeface="+mn-cs"/>
            </a:endParaRPr>
          </a:p>
        </p:txBody>
      </p:sp>
      <p:pic>
        <p:nvPicPr>
          <p:cNvPr id="14347"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4759340">
            <a:off x="868363" y="3554413"/>
            <a:ext cx="1168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8086725" y="4733925"/>
            <a:ext cx="371475" cy="523875"/>
          </a:xfrm>
          <a:prstGeom prst="rect">
            <a:avLst/>
          </a:prstGeom>
          <a:noFill/>
        </p:spPr>
        <p:txBody>
          <a:bodyPr wrap="none">
            <a:spAutoFit/>
          </a:bodyPr>
          <a:lstStyle/>
          <a:p>
            <a:pPr fontAlgn="auto">
              <a:spcBef>
                <a:spcPts val="0"/>
              </a:spcBef>
              <a:spcAft>
                <a:spcPts val="0"/>
              </a:spcAft>
              <a:defRPr/>
            </a:pPr>
            <a:r>
              <a:rPr lang="en-US" sz="2800" dirty="0">
                <a:solidFill>
                  <a:srgbClr val="FF0000"/>
                </a:solidFill>
                <a:effectLst>
                  <a:outerShdw blurRad="38100" dist="38100" dir="2700000" algn="tl">
                    <a:srgbClr val="000000">
                      <a:alpha val="43137"/>
                    </a:srgbClr>
                  </a:outerShdw>
                </a:effectLst>
                <a:latin typeface="+mn-lt"/>
                <a:ea typeface="+mn-ea"/>
                <a:cs typeface="+mn-cs"/>
                <a:sym typeface="Symbol"/>
              </a:rPr>
              <a:t></a:t>
            </a:r>
            <a:endParaRPr lang="en-US" sz="2800" dirty="0">
              <a:solidFill>
                <a:srgbClr val="FF0000"/>
              </a:solidFill>
              <a:effectLst>
                <a:outerShdw blurRad="38100" dist="38100" dir="2700000" algn="tl">
                  <a:srgbClr val="000000">
                    <a:alpha val="43137"/>
                  </a:srgbClr>
                </a:outerShdw>
              </a:effectLst>
              <a:latin typeface="+mn-lt"/>
              <a:ea typeface="+mn-ea"/>
              <a:cs typeface="+mn-cs"/>
            </a:endParaRPr>
          </a:p>
        </p:txBody>
      </p:sp>
      <p:pic>
        <p:nvPicPr>
          <p:cNvPr id="14349"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l="12851" t="17873" r="10406" b="7336"/>
          <a:stretch>
            <a:fillRect/>
          </a:stretch>
        </p:blipFill>
        <p:spPr bwMode="auto">
          <a:xfrm>
            <a:off x="1127125" y="3810000"/>
            <a:ext cx="625475" cy="4238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Tm="383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3.48143E-6 3.3102E-6 L -0.93769 -0.1839 " pathEditMode="relative" rAng="0" ptsTypes="AA">
                                      <p:cBhvr>
                                        <p:cTn id="6" dur="2000" fill="hold"/>
                                        <p:tgtEl>
                                          <p:spTgt spid="21"/>
                                        </p:tgtEl>
                                        <p:attrNameLst>
                                          <p:attrName>ppt_x</p:attrName>
                                          <p:attrName>ppt_y</p:attrName>
                                        </p:attrNameLst>
                                      </p:cBhvr>
                                      <p:rCtr x="-46893" y="-92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6200"/>
            <a:ext cx="8229600" cy="1143000"/>
          </a:xfrm>
        </p:spPr>
        <p:txBody>
          <a:bodyPr/>
          <a:lstStyle/>
          <a:p>
            <a:pPr eaLnBrk="1" hangingPunct="1"/>
            <a:r>
              <a:rPr lang="en-US" sz="3200" dirty="0" smtClean="0">
                <a:latin typeface="Calibri" charset="0"/>
              </a:rPr>
              <a:t>Well-Advanced, Realistic Plans</a:t>
            </a:r>
            <a:endParaRPr lang="en-US" sz="3200" dirty="0">
              <a:latin typeface="Calibri" charset="0"/>
            </a:endParaRPr>
          </a:p>
        </p:txBody>
      </p:sp>
      <p:sp>
        <p:nvSpPr>
          <p:cNvPr id="3" name="Content Placeholder 2"/>
          <p:cNvSpPr>
            <a:spLocks noGrp="1"/>
          </p:cNvSpPr>
          <p:nvPr>
            <p:ph idx="1"/>
          </p:nvPr>
        </p:nvSpPr>
        <p:spPr>
          <a:xfrm>
            <a:off x="457200" y="1371600"/>
            <a:ext cx="8229600" cy="3505200"/>
          </a:xfrm>
        </p:spPr>
        <p:txBody>
          <a:bodyPr>
            <a:normAutofit fontScale="70000" lnSpcReduction="20000"/>
          </a:bodyPr>
          <a:lstStyle/>
          <a:p>
            <a:pPr marL="274320" indent="-274320" eaLnBrk="1" fontAlgn="auto" hangingPunct="1">
              <a:spcAft>
                <a:spcPts val="0"/>
              </a:spcAft>
              <a:buClr>
                <a:schemeClr val="accent3"/>
              </a:buClr>
              <a:buFont typeface="Wingdings 2"/>
              <a:buChar char=""/>
              <a:defRPr/>
            </a:pPr>
            <a:r>
              <a:rPr lang="en-US" sz="2800" b="1" dirty="0" smtClean="0">
                <a:latin typeface="+mj-lt"/>
                <a:ea typeface="+mn-ea"/>
                <a:cs typeface="+mn-cs"/>
              </a:rPr>
              <a:t>CD-0 approval, Jan. 2010</a:t>
            </a:r>
            <a:endParaRPr lang="en-US" sz="2800" dirty="0" smtClean="0">
              <a:latin typeface="+mj-lt"/>
              <a:ea typeface="+mn-ea"/>
              <a:cs typeface="+mn-cs"/>
            </a:endParaRPr>
          </a:p>
          <a:p>
            <a:pPr marL="273367" indent="-246888" eaLnBrk="1" fontAlgn="auto" hangingPunct="1">
              <a:spcAft>
                <a:spcPts val="0"/>
              </a:spcAft>
              <a:buFont typeface="Wingdings 2"/>
              <a:buChar char=""/>
              <a:defRPr/>
            </a:pPr>
            <a:r>
              <a:rPr lang="en-US" sz="2800" dirty="0" smtClean="0">
                <a:latin typeface="+mj-lt"/>
                <a:ea typeface="+mn-ea"/>
              </a:rPr>
              <a:t>DOE requests phased approach, spring 2012</a:t>
            </a:r>
            <a:endParaRPr lang="en-US" sz="2800" dirty="0">
              <a:latin typeface="+mj-lt"/>
              <a:ea typeface="+mn-ea"/>
            </a:endParaRPr>
          </a:p>
          <a:p>
            <a:pPr marL="640080" lvl="1" indent="-246888" eaLnBrk="1" fontAlgn="auto" hangingPunct="1">
              <a:spcAft>
                <a:spcPts val="0"/>
              </a:spcAft>
              <a:buFont typeface="Wingdings 2"/>
              <a:buChar char=""/>
              <a:defRPr/>
            </a:pPr>
            <a:r>
              <a:rPr lang="en-US" dirty="0" smtClean="0">
                <a:latin typeface="+mj-lt"/>
                <a:ea typeface="+mn-ea"/>
              </a:rPr>
              <a:t>Reconfiguration process endorses 1300 km baseline</a:t>
            </a:r>
          </a:p>
          <a:p>
            <a:pPr marL="274320" indent="-274320" eaLnBrk="1" fontAlgn="auto" hangingPunct="1">
              <a:spcAft>
                <a:spcPts val="0"/>
              </a:spcAft>
              <a:buClr>
                <a:schemeClr val="accent3"/>
              </a:buClr>
              <a:buFont typeface="Wingdings 2"/>
              <a:buChar char=""/>
              <a:defRPr/>
            </a:pPr>
            <a:r>
              <a:rPr lang="en-US" sz="2800" b="1" dirty="0" smtClean="0">
                <a:latin typeface="+mj-lt"/>
                <a:ea typeface="+mn-ea"/>
                <a:cs typeface="+mn-cs"/>
              </a:rPr>
              <a:t>CD-1 approval, Dec. 2012</a:t>
            </a:r>
            <a:endParaRPr lang="en-US" sz="2800" b="1" dirty="0">
              <a:latin typeface="+mj-lt"/>
              <a:ea typeface="+mn-ea"/>
              <a:cs typeface="+mn-cs"/>
            </a:endParaRPr>
          </a:p>
          <a:p>
            <a:pPr marL="640080" lvl="1" indent="-246888" eaLnBrk="1" fontAlgn="auto" hangingPunct="1">
              <a:spcAft>
                <a:spcPts val="0"/>
              </a:spcAft>
              <a:buFont typeface="Wingdings 2"/>
              <a:buChar char=""/>
              <a:defRPr/>
            </a:pPr>
            <a:r>
              <a:rPr lang="en-US" dirty="0" smtClean="0">
                <a:latin typeface="+mj-lt"/>
                <a:ea typeface="+mn-ea"/>
              </a:rPr>
              <a:t>Phase 1: 700 kW beam, 10 </a:t>
            </a:r>
            <a:r>
              <a:rPr lang="en-US" dirty="0" err="1" smtClean="0">
                <a:latin typeface="+mj-lt"/>
                <a:ea typeface="+mn-ea"/>
              </a:rPr>
              <a:t>kt</a:t>
            </a:r>
            <a:r>
              <a:rPr lang="en-US" dirty="0" smtClean="0">
                <a:latin typeface="+mj-lt"/>
                <a:ea typeface="+mn-ea"/>
              </a:rPr>
              <a:t> surface detector at Homestake</a:t>
            </a:r>
          </a:p>
          <a:p>
            <a:pPr marL="640080" lvl="1" indent="-246888" eaLnBrk="1" fontAlgn="auto" hangingPunct="1">
              <a:spcAft>
                <a:spcPts val="0"/>
              </a:spcAft>
              <a:buFont typeface="Wingdings 2"/>
              <a:buChar char=""/>
              <a:defRPr/>
            </a:pPr>
            <a:r>
              <a:rPr lang="en-US" dirty="0" smtClean="0">
                <a:latin typeface="+mj-lt"/>
                <a:ea typeface="+mn-ea"/>
              </a:rPr>
              <a:t>Many parts beyond CD-1 level</a:t>
            </a:r>
          </a:p>
          <a:p>
            <a:pPr marL="640080" lvl="1" indent="-246888" eaLnBrk="1" fontAlgn="auto" hangingPunct="1">
              <a:spcAft>
                <a:spcPts val="0"/>
              </a:spcAft>
              <a:buFont typeface="Wingdings 2"/>
              <a:buChar char=""/>
              <a:defRPr/>
            </a:pPr>
            <a:r>
              <a:rPr lang="en-US" dirty="0" smtClean="0">
                <a:latin typeface="+mj-lt"/>
                <a:ea typeface="+mn-ea"/>
              </a:rPr>
              <a:t>Detailed cost estimates for Phase 1; cost for full-LBNE program well-developed</a:t>
            </a:r>
            <a:endParaRPr lang="en-US" dirty="0">
              <a:latin typeface="+mj-lt"/>
              <a:ea typeface="+mn-ea"/>
            </a:endParaRPr>
          </a:p>
          <a:p>
            <a:pPr marL="274320" indent="-274320" eaLnBrk="1" fontAlgn="auto" hangingPunct="1">
              <a:spcAft>
                <a:spcPts val="0"/>
              </a:spcAft>
              <a:buClr>
                <a:schemeClr val="accent3"/>
              </a:buClr>
              <a:buFont typeface="Wingdings 2"/>
              <a:buChar char=""/>
              <a:defRPr/>
            </a:pPr>
            <a:r>
              <a:rPr lang="en-US" sz="2800" b="1" dirty="0" smtClean="0">
                <a:latin typeface="+mj-lt"/>
                <a:ea typeface="+mn-ea"/>
                <a:cs typeface="+mn-cs"/>
              </a:rPr>
              <a:t>CD-2 planned for 2015</a:t>
            </a:r>
          </a:p>
          <a:p>
            <a:pPr marL="641033" lvl="1" indent="-274320" eaLnBrk="1" fontAlgn="auto" hangingPunct="1">
              <a:spcAft>
                <a:spcPts val="0"/>
              </a:spcAft>
              <a:buClr>
                <a:schemeClr val="accent3"/>
              </a:buClr>
              <a:buFont typeface="Wingdings 2"/>
              <a:buChar char=""/>
              <a:defRPr/>
            </a:pPr>
            <a:r>
              <a:rPr lang="en-US" b="1" dirty="0" smtClean="0">
                <a:solidFill>
                  <a:srgbClr val="0000FF"/>
                </a:solidFill>
                <a:latin typeface="+mj-lt"/>
                <a:ea typeface="+mn-ea"/>
              </a:rPr>
              <a:t>Additional international contributions could be accommodated in the plan with modest changes to the schedule</a:t>
            </a:r>
          </a:p>
          <a:p>
            <a:pPr marL="274320" indent="-274320" eaLnBrk="1" fontAlgn="auto" hangingPunct="1">
              <a:spcAft>
                <a:spcPts val="0"/>
              </a:spcAft>
              <a:buClr>
                <a:schemeClr val="accent3"/>
              </a:buClr>
              <a:buFont typeface="Wingdings 2"/>
              <a:buChar char=""/>
              <a:defRPr/>
            </a:pPr>
            <a:r>
              <a:rPr lang="en-US" sz="2800" b="1" dirty="0" smtClean="0">
                <a:solidFill>
                  <a:srgbClr val="FF0000"/>
                </a:solidFill>
                <a:latin typeface="+mj-lt"/>
                <a:ea typeface="+mn-ea"/>
                <a:cs typeface="+mn-cs"/>
              </a:rPr>
              <a:t>Experienced project team in place</a:t>
            </a:r>
          </a:p>
          <a:p>
            <a:pPr marL="274320" indent="-274320" eaLnBrk="1" fontAlgn="auto" hangingPunct="1">
              <a:spcAft>
                <a:spcPts val="0"/>
              </a:spcAft>
              <a:buClr>
                <a:schemeClr val="accent3"/>
              </a:buClr>
              <a:buFont typeface="Wingdings 2"/>
              <a:buChar char=""/>
              <a:defRPr/>
            </a:pPr>
            <a:r>
              <a:rPr lang="en-US" sz="2800" b="1" dirty="0">
                <a:solidFill>
                  <a:srgbClr val="FF0000"/>
                </a:solidFill>
                <a:latin typeface="+mj-lt"/>
              </a:rPr>
              <a:t>Science collaboration ~350 members, &gt;55 institutions (4 </a:t>
            </a:r>
            <a:r>
              <a:rPr lang="en-US" sz="2800" b="1" dirty="0" smtClean="0">
                <a:solidFill>
                  <a:srgbClr val="FF0000"/>
                </a:solidFill>
                <a:latin typeface="+mj-lt"/>
              </a:rPr>
              <a:t>int’l)</a:t>
            </a:r>
          </a:p>
        </p:txBody>
      </p:sp>
      <p:sp>
        <p:nvSpPr>
          <p:cNvPr id="5" name="Slide Number Placeholder 4"/>
          <p:cNvSpPr>
            <a:spLocks noGrp="1"/>
          </p:cNvSpPr>
          <p:nvPr>
            <p:ph type="sldNum" sz="quarter" idx="12"/>
          </p:nvPr>
        </p:nvSpPr>
        <p:spPr/>
        <p:txBody>
          <a:bodyPr/>
          <a:lstStyle/>
          <a:p>
            <a:pPr>
              <a:defRPr/>
            </a:pPr>
            <a:fld id="{F0FEA898-FD29-074F-ADCA-C9C21C1C6B78}" type="slidenum">
              <a:rPr lang="en-US"/>
              <a:pPr>
                <a:defRPr/>
              </a:pPr>
              <a:t>10</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7" name="Content Placeholder 2"/>
          <p:cNvSpPr txBox="1">
            <a:spLocks/>
          </p:cNvSpPr>
          <p:nvPr/>
        </p:nvSpPr>
        <p:spPr>
          <a:xfrm>
            <a:off x="3657600" y="3962400"/>
            <a:ext cx="8229600" cy="1828800"/>
          </a:xfrm>
          <a:prstGeom prst="rect">
            <a:avLst/>
          </a:prstGeom>
        </p:spPr>
        <p:txBody>
          <a:bodyPr>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defRPr/>
            </a:pPr>
            <a:endParaRPr lang="en-US" dirty="0" smtClean="0">
              <a:solidFill>
                <a:schemeClr val="accent1"/>
              </a:solidFill>
              <a:latin typeface="+mj-lt"/>
            </a:endParaRPr>
          </a:p>
        </p:txBody>
      </p:sp>
      <p:pic>
        <p:nvPicPr>
          <p:cNvPr id="2" name="Picture 1"/>
          <p:cNvPicPr>
            <a:picLocks noChangeAspect="1"/>
          </p:cNvPicPr>
          <p:nvPr/>
        </p:nvPicPr>
        <p:blipFill>
          <a:blip r:embed="rId3"/>
          <a:stretch>
            <a:fillRect/>
          </a:stretch>
        </p:blipFill>
        <p:spPr>
          <a:xfrm>
            <a:off x="152400" y="4800600"/>
            <a:ext cx="8585899" cy="1981362"/>
          </a:xfrm>
          <a:prstGeom prst="rect">
            <a:avLst/>
          </a:prstGeom>
        </p:spPr>
      </p:pic>
    </p:spTree>
    <p:custDataLst>
      <p:tags r:id="rId1"/>
    </p:custDataLst>
  </p:cSld>
  <p:clrMapOvr>
    <a:masterClrMapping/>
  </p:clrMapOvr>
  <p:transition spd="slow" advTm="63445"/>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76200"/>
            <a:ext cx="8229600" cy="1143000"/>
          </a:xfrm>
        </p:spPr>
        <p:txBody>
          <a:bodyPr/>
          <a:lstStyle/>
          <a:p>
            <a:r>
              <a:rPr lang="en-US" sz="3200" dirty="0">
                <a:latin typeface="Calibri" charset="0"/>
              </a:rPr>
              <a:t>First Phase Project Status</a:t>
            </a:r>
          </a:p>
        </p:txBody>
      </p:sp>
      <p:sp>
        <p:nvSpPr>
          <p:cNvPr id="3" name="Content Placeholder 2"/>
          <p:cNvSpPr>
            <a:spLocks noGrp="1"/>
          </p:cNvSpPr>
          <p:nvPr>
            <p:ph idx="1"/>
          </p:nvPr>
        </p:nvSpPr>
        <p:spPr>
          <a:xfrm>
            <a:off x="533400" y="1524000"/>
            <a:ext cx="8229600" cy="5126038"/>
          </a:xfrm>
        </p:spPr>
        <p:txBody>
          <a:bodyPr>
            <a:normAutofit fontScale="92500" lnSpcReduction="20000"/>
          </a:bodyPr>
          <a:lstStyle/>
          <a:p>
            <a:pPr>
              <a:defRPr/>
            </a:pPr>
            <a:r>
              <a:rPr lang="en-US" dirty="0" smtClean="0">
                <a:latin typeface="Calibri"/>
                <a:cs typeface="Calibri"/>
              </a:rPr>
              <a:t>1</a:t>
            </a:r>
            <a:r>
              <a:rPr lang="en-US" baseline="30000" dirty="0" smtClean="0">
                <a:latin typeface="Calibri"/>
                <a:cs typeface="Calibri"/>
              </a:rPr>
              <a:t>st</a:t>
            </a:r>
            <a:r>
              <a:rPr lang="en-US" dirty="0" smtClean="0">
                <a:latin typeface="Calibri"/>
                <a:cs typeface="Calibri"/>
              </a:rPr>
              <a:t> Phase LBNE CD-1 DOE review comments</a:t>
            </a:r>
          </a:p>
          <a:p>
            <a:pPr lvl="1">
              <a:defRPr/>
            </a:pPr>
            <a:r>
              <a:rPr lang="en-US" sz="2100" i="1" dirty="0" smtClean="0">
                <a:latin typeface="Calibri"/>
                <a:cs typeface="Calibri"/>
              </a:rPr>
              <a:t>“The </a:t>
            </a:r>
            <a:r>
              <a:rPr lang="en-US" sz="2100" i="1" dirty="0">
                <a:latin typeface="Calibri"/>
                <a:cs typeface="Calibri"/>
              </a:rPr>
              <a:t>beamline scope is developed with a high level of </a:t>
            </a:r>
            <a:r>
              <a:rPr lang="en-US" sz="2100" i="1" dirty="0" smtClean="0">
                <a:latin typeface="Calibri"/>
                <a:cs typeface="Calibri"/>
              </a:rPr>
              <a:t>detail beyond </a:t>
            </a:r>
            <a:r>
              <a:rPr lang="en-US" sz="2100" i="1" dirty="0">
                <a:latin typeface="Calibri"/>
                <a:cs typeface="Calibri"/>
              </a:rPr>
              <a:t>what is required at CD-1</a:t>
            </a:r>
            <a:r>
              <a:rPr lang="en-US" sz="2100" i="1" dirty="0" smtClean="0">
                <a:latin typeface="Calibri"/>
                <a:cs typeface="Calibri"/>
              </a:rPr>
              <a:t>.”</a:t>
            </a:r>
          </a:p>
          <a:p>
            <a:pPr lvl="1">
              <a:defRPr/>
            </a:pPr>
            <a:r>
              <a:rPr lang="en-US" sz="2100" i="1" dirty="0" smtClean="0">
                <a:latin typeface="Calibri"/>
                <a:cs typeface="Calibri"/>
              </a:rPr>
              <a:t>“The </a:t>
            </a:r>
            <a:r>
              <a:rPr lang="en-US" sz="2100" i="1" dirty="0">
                <a:latin typeface="Calibri"/>
                <a:cs typeface="Calibri"/>
              </a:rPr>
              <a:t>cryogenics and cryostat design is quite mature for CD-1</a:t>
            </a:r>
            <a:r>
              <a:rPr lang="en-US" sz="2100" i="1" dirty="0" smtClean="0">
                <a:latin typeface="Calibri"/>
                <a:cs typeface="Calibri"/>
              </a:rPr>
              <a:t>.”</a:t>
            </a:r>
          </a:p>
          <a:p>
            <a:pPr lvl="1">
              <a:defRPr/>
            </a:pPr>
            <a:r>
              <a:rPr lang="en-US" sz="2100" i="1" dirty="0">
                <a:latin typeface="Calibri"/>
                <a:cs typeface="Calibri"/>
              </a:rPr>
              <a:t>The Time Projection Chamber effort is proceeding well toward final design</a:t>
            </a:r>
            <a:r>
              <a:rPr lang="en-US" sz="2100" i="1" dirty="0" smtClean="0">
                <a:latin typeface="Calibri"/>
                <a:cs typeface="Calibri"/>
              </a:rPr>
              <a:t>.”</a:t>
            </a:r>
          </a:p>
          <a:p>
            <a:pPr lvl="1">
              <a:defRPr/>
            </a:pPr>
            <a:r>
              <a:rPr lang="en-US" sz="2100" i="1" dirty="0" smtClean="0">
                <a:latin typeface="Calibri"/>
                <a:cs typeface="Calibri"/>
              </a:rPr>
              <a:t>“Development </a:t>
            </a:r>
            <a:r>
              <a:rPr lang="en-US" sz="2100" i="1" dirty="0">
                <a:latin typeface="Calibri"/>
                <a:cs typeface="Calibri"/>
              </a:rPr>
              <a:t>of the LArSoft package is making good progress</a:t>
            </a:r>
            <a:r>
              <a:rPr lang="en-US" sz="2100" i="1" dirty="0" smtClean="0">
                <a:latin typeface="Calibri"/>
                <a:cs typeface="Calibri"/>
              </a:rPr>
              <a:t>.”</a:t>
            </a:r>
          </a:p>
          <a:p>
            <a:pPr lvl="1">
              <a:defRPr/>
            </a:pPr>
            <a:r>
              <a:rPr lang="en-US" sz="2100" i="1" dirty="0" smtClean="0">
                <a:latin typeface="Calibri"/>
                <a:cs typeface="Calibri"/>
              </a:rPr>
              <a:t>“The </a:t>
            </a:r>
            <a:r>
              <a:rPr lang="en-US" sz="2100" i="1" dirty="0">
                <a:latin typeface="Calibri"/>
                <a:cs typeface="Calibri"/>
              </a:rPr>
              <a:t>35t LAr test cryostat effort has yielded insights into cryostat construction. The </a:t>
            </a:r>
            <a:r>
              <a:rPr lang="en-US" sz="2100" i="1" dirty="0" smtClean="0">
                <a:latin typeface="Calibri"/>
                <a:cs typeface="Calibri"/>
              </a:rPr>
              <a:t>FD team </a:t>
            </a:r>
            <a:r>
              <a:rPr lang="en-US" sz="2100" i="1" dirty="0">
                <a:latin typeface="Calibri"/>
                <a:cs typeface="Calibri"/>
              </a:rPr>
              <a:t>intends to test many detector elements in this cryostat, with work to be completed a </a:t>
            </a:r>
            <a:r>
              <a:rPr lang="en-US" sz="2100" i="1" dirty="0" smtClean="0">
                <a:latin typeface="Calibri"/>
                <a:cs typeface="Calibri"/>
              </a:rPr>
              <a:t>year before </a:t>
            </a:r>
            <a:r>
              <a:rPr lang="en-US" sz="2100" i="1" dirty="0">
                <a:latin typeface="Calibri"/>
                <a:cs typeface="Calibri"/>
              </a:rPr>
              <a:t>CD-2</a:t>
            </a:r>
            <a:r>
              <a:rPr lang="en-US" sz="2100" i="1" dirty="0" smtClean="0">
                <a:latin typeface="Calibri"/>
                <a:cs typeface="Calibri"/>
              </a:rPr>
              <a:t>.”</a:t>
            </a:r>
          </a:p>
          <a:p>
            <a:pPr lvl="1">
              <a:defRPr/>
            </a:pPr>
            <a:r>
              <a:rPr lang="en-US" sz="2100" i="1" dirty="0" smtClean="0">
                <a:latin typeface="Calibri"/>
                <a:cs typeface="Calibri"/>
              </a:rPr>
              <a:t>“The [Conventional Facilities] conceptual design documents</a:t>
            </a:r>
            <a:r>
              <a:rPr lang="en-US" sz="2100" i="1" dirty="0">
                <a:latin typeface="Calibri"/>
                <a:cs typeface="Calibri"/>
              </a:rPr>
              <a:t>, drawings, and estimates are comprehensive and mature for this stage of design</a:t>
            </a:r>
            <a:r>
              <a:rPr lang="en-US" sz="2100" i="1" dirty="0" smtClean="0">
                <a:latin typeface="Calibri"/>
                <a:cs typeface="Calibri"/>
              </a:rPr>
              <a:t>.”</a:t>
            </a:r>
          </a:p>
          <a:p>
            <a:pPr lvl="1">
              <a:defRPr/>
            </a:pPr>
            <a:r>
              <a:rPr lang="en-US" sz="2100" i="1" dirty="0" smtClean="0">
                <a:latin typeface="Calibri"/>
                <a:cs typeface="Calibri"/>
              </a:rPr>
              <a:t>“The </a:t>
            </a:r>
            <a:r>
              <a:rPr lang="en-US" sz="2100" i="1" dirty="0">
                <a:latin typeface="Calibri"/>
                <a:cs typeface="Calibri"/>
              </a:rPr>
              <a:t>project has an impressive amount of material supporting the cost and schedule </a:t>
            </a:r>
            <a:r>
              <a:rPr lang="en-US" sz="2100" i="1" dirty="0" smtClean="0">
                <a:latin typeface="Calibri"/>
                <a:cs typeface="Calibri"/>
              </a:rPr>
              <a:t>range and </a:t>
            </a:r>
            <a:r>
              <a:rPr lang="en-US" sz="2100" i="1" dirty="0">
                <a:latin typeface="Calibri"/>
                <a:cs typeface="Calibri"/>
              </a:rPr>
              <a:t>should be commended for the level of detail available at this point</a:t>
            </a:r>
            <a:r>
              <a:rPr lang="en-US" sz="2100" i="1" dirty="0" smtClean="0">
                <a:latin typeface="Calibri"/>
                <a:cs typeface="Calibri"/>
              </a:rPr>
              <a:t>.”</a:t>
            </a:r>
          </a:p>
          <a:p>
            <a:pPr lvl="1">
              <a:defRPr/>
            </a:pPr>
            <a:endParaRPr lang="en-US" sz="2100" i="1" dirty="0" smtClean="0">
              <a:latin typeface="Calibri"/>
              <a:cs typeface="Calibri"/>
            </a:endParaRPr>
          </a:p>
          <a:p>
            <a:pPr>
              <a:defRPr/>
            </a:pPr>
            <a:r>
              <a:rPr lang="en-US" dirty="0" smtClean="0">
                <a:latin typeface="Calibri"/>
                <a:cs typeface="Calibri"/>
              </a:rPr>
              <a:t>CD-1 approval released funding to continue design and prototyping work across the project to support an early construction start (CD-3a) and baselining (CD-2) in 2-3 years.</a:t>
            </a:r>
          </a:p>
          <a:p>
            <a:pPr lvl="1">
              <a:defRPr/>
            </a:pPr>
            <a:endParaRPr lang="en-US" i="1"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52400"/>
            <a:ext cx="8229600" cy="1143000"/>
          </a:xfrm>
        </p:spPr>
        <p:txBody>
          <a:bodyPr/>
          <a:lstStyle/>
          <a:p>
            <a:pPr eaLnBrk="1" hangingPunct="1"/>
            <a:r>
              <a:rPr lang="en-US" sz="3600" dirty="0">
                <a:latin typeface="Calibri" charset="0"/>
              </a:rPr>
              <a:t>Conclusions</a:t>
            </a:r>
          </a:p>
        </p:txBody>
      </p:sp>
      <p:sp>
        <p:nvSpPr>
          <p:cNvPr id="3" name="Content Placeholder 2"/>
          <p:cNvSpPr>
            <a:spLocks noGrp="1"/>
          </p:cNvSpPr>
          <p:nvPr>
            <p:ph idx="1"/>
          </p:nvPr>
        </p:nvSpPr>
        <p:spPr>
          <a:xfrm>
            <a:off x="304800" y="1630363"/>
            <a:ext cx="8382000" cy="5075237"/>
          </a:xfrm>
        </p:spPr>
        <p:txBody>
          <a:bodyPr>
            <a:noAutofit/>
          </a:bodyPr>
          <a:lstStyle/>
          <a:p>
            <a:pPr marL="274320" indent="-274320" eaLnBrk="1" fontAlgn="auto" hangingPunct="1">
              <a:spcAft>
                <a:spcPts val="1200"/>
              </a:spcAft>
              <a:buClr>
                <a:schemeClr val="accent3"/>
              </a:buClr>
              <a:buFont typeface="Wingdings 2"/>
              <a:buChar char=""/>
              <a:defRPr/>
            </a:pPr>
            <a:r>
              <a:rPr lang="en-US" sz="2200" dirty="0" smtClean="0">
                <a:latin typeface="+mj-lt"/>
                <a:ea typeface="+mn-ea"/>
                <a:cs typeface="+mn-cs"/>
              </a:rPr>
              <a:t>An new intense neutrino beam from Fermilab will enable, </a:t>
            </a:r>
            <a:r>
              <a:rPr lang="en-US" sz="2200" i="1" dirty="0">
                <a:latin typeface="+mj-lt"/>
                <a:ea typeface="+mn-ea"/>
                <a:cs typeface="+mn-cs"/>
              </a:rPr>
              <a:t>in a single </a:t>
            </a:r>
            <a:r>
              <a:rPr lang="en-US" sz="2200" i="1" dirty="0" smtClean="0">
                <a:latin typeface="+mj-lt"/>
                <a:ea typeface="+mn-ea"/>
                <a:cs typeface="+mn-cs"/>
              </a:rPr>
              <a:t>experiment</a:t>
            </a:r>
            <a:r>
              <a:rPr lang="en-US" sz="2200" dirty="0" smtClean="0">
                <a:latin typeface="+mj-lt"/>
                <a:ea typeface="+mn-ea"/>
                <a:cs typeface="+mn-cs"/>
              </a:rPr>
              <a:t>, unequalled measurements of mass hierarchy, evidence of CP violation in the lepton sector, and the potential to reveal new physics</a:t>
            </a:r>
          </a:p>
          <a:p>
            <a:pPr marL="274320" indent="-274320" eaLnBrk="1" fontAlgn="auto" hangingPunct="1">
              <a:spcAft>
                <a:spcPts val="1200"/>
              </a:spcAft>
              <a:buClr>
                <a:schemeClr val="accent3"/>
              </a:buClr>
              <a:buFont typeface="Wingdings 2"/>
              <a:buChar char=""/>
              <a:defRPr/>
            </a:pPr>
            <a:r>
              <a:rPr lang="en-US" sz="2200" dirty="0" smtClean="0">
                <a:latin typeface="+mj-lt"/>
                <a:ea typeface="+mn-ea"/>
                <a:cs typeface="+mn-cs"/>
              </a:rPr>
              <a:t>Due to funding availability LBNE will be divided into phases</a:t>
            </a:r>
          </a:p>
          <a:p>
            <a:pPr marL="274320" lvl="1" indent="-274320" eaLnBrk="1" fontAlgn="auto" hangingPunct="1">
              <a:spcAft>
                <a:spcPts val="1200"/>
              </a:spcAft>
              <a:buClr>
                <a:schemeClr val="accent3"/>
              </a:buClr>
              <a:buSzPct val="95000"/>
              <a:buFont typeface="Wingdings 2"/>
              <a:buChar char=""/>
              <a:defRPr/>
            </a:pPr>
            <a:r>
              <a:rPr lang="en-US" sz="2200" dirty="0" smtClean="0">
                <a:solidFill>
                  <a:srgbClr val="FF0000"/>
                </a:solidFill>
                <a:latin typeface="+mj-lt"/>
                <a:ea typeface="+mn-ea"/>
              </a:rPr>
              <a:t>Phase 1 of LBNE will deliver world-leading neutrino science</a:t>
            </a:r>
          </a:p>
          <a:p>
            <a:pPr marL="274320" lvl="1" indent="-274320" eaLnBrk="1" fontAlgn="auto" hangingPunct="1">
              <a:spcAft>
                <a:spcPts val="1200"/>
              </a:spcAft>
              <a:buClr>
                <a:schemeClr val="accent3"/>
              </a:buClr>
              <a:buSzPct val="95000"/>
              <a:buFont typeface="Wingdings 2"/>
              <a:buChar char=""/>
              <a:defRPr/>
            </a:pPr>
            <a:r>
              <a:rPr lang="en-US" sz="2200" dirty="0">
                <a:latin typeface="+mj-lt"/>
              </a:rPr>
              <a:t>Increased international interest since CD-1 and </a:t>
            </a:r>
            <a:r>
              <a:rPr lang="en-US" sz="2200" dirty="0" smtClean="0">
                <a:latin typeface="+mj-lt"/>
              </a:rPr>
              <a:t>the European </a:t>
            </a:r>
            <a:r>
              <a:rPr lang="en-US" sz="2200" dirty="0">
                <a:latin typeface="+mj-lt"/>
              </a:rPr>
              <a:t>Strategy draft </a:t>
            </a:r>
            <a:r>
              <a:rPr lang="en-US" sz="2200" dirty="0" smtClean="0">
                <a:latin typeface="+mj-lt"/>
              </a:rPr>
              <a:t>report may result in non-DOE contributions that would accelerate the progress toward the full LBNE program</a:t>
            </a:r>
            <a:endParaRPr lang="en-US" sz="2200" dirty="0">
              <a:latin typeface="+mj-lt"/>
            </a:endParaRPr>
          </a:p>
          <a:p>
            <a:pPr marL="274320" lvl="1" indent="-274320" eaLnBrk="1" fontAlgn="auto" hangingPunct="1">
              <a:spcAft>
                <a:spcPts val="1200"/>
              </a:spcAft>
              <a:buClr>
                <a:schemeClr val="accent3"/>
              </a:buClr>
              <a:buSzPct val="95000"/>
              <a:buFont typeface="Wingdings 2"/>
              <a:buChar char=""/>
              <a:defRPr/>
            </a:pPr>
            <a:endParaRPr lang="en-US" sz="2200" dirty="0" smtClean="0">
              <a:solidFill>
                <a:srgbClr val="FF0000"/>
              </a:solidFill>
              <a:latin typeface="+mj-lt"/>
              <a:ea typeface="+mn-ea"/>
            </a:endParaRPr>
          </a:p>
          <a:p>
            <a:pPr marL="0" indent="0" eaLnBrk="1" fontAlgn="auto" hangingPunct="1">
              <a:spcAft>
                <a:spcPts val="1200"/>
              </a:spcAft>
              <a:buClr>
                <a:schemeClr val="accent3"/>
              </a:buClr>
              <a:buFont typeface="Wingdings 2" charset="0"/>
              <a:buNone/>
              <a:defRPr/>
            </a:pPr>
            <a:endParaRPr lang="en-US" sz="2200" dirty="0" smtClean="0">
              <a:latin typeface="+mj-lt"/>
              <a:ea typeface="+mn-ea"/>
              <a:cs typeface="+mn-cs"/>
            </a:endParaRPr>
          </a:p>
          <a:p>
            <a:pPr marL="274320" indent="-274320" eaLnBrk="1" fontAlgn="auto" hangingPunct="1">
              <a:spcAft>
                <a:spcPts val="1200"/>
              </a:spcAft>
              <a:buClr>
                <a:schemeClr val="accent3"/>
              </a:buClr>
              <a:buFont typeface="Wingdings 2"/>
              <a:buChar char=""/>
              <a:defRPr/>
            </a:pPr>
            <a:endParaRPr lang="en-US" sz="2200" dirty="0" smtClean="0">
              <a:latin typeface="+mj-lt"/>
              <a:ea typeface="+mn-ea"/>
              <a:cs typeface="+mn-cs"/>
            </a:endParaRPr>
          </a:p>
        </p:txBody>
      </p:sp>
      <p:sp>
        <p:nvSpPr>
          <p:cNvPr id="4" name="Slide Number Placeholder 3"/>
          <p:cNvSpPr>
            <a:spLocks noGrp="1"/>
          </p:cNvSpPr>
          <p:nvPr>
            <p:ph type="sldNum" sz="quarter" idx="12"/>
          </p:nvPr>
        </p:nvSpPr>
        <p:spPr/>
        <p:txBody>
          <a:bodyPr/>
          <a:lstStyle/>
          <a:p>
            <a:pPr>
              <a:defRPr/>
            </a:pPr>
            <a:fld id="{D158CF19-14A6-6744-A500-EA2E900CCC88}" type="slidenum">
              <a:rPr lang="en-US"/>
              <a:pPr>
                <a:defRPr/>
              </a:pPr>
              <a:t>12</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custDataLst>
      <p:tags r:id="rId1"/>
    </p:custDataLst>
  </p:cSld>
  <p:clrMapOvr>
    <a:masterClrMapping/>
  </p:clrMapOvr>
  <p:transition spd="slow" advTm="67321"/>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20767F8-AD4B-854C-80BC-FF692E693715}" type="slidenum">
              <a:rPr lang="en-US"/>
              <a:pPr>
                <a:defRPr/>
              </a:pPr>
              <a:t>13</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26627" name="Title 1"/>
          <p:cNvSpPr>
            <a:spLocks noGrp="1"/>
          </p:cNvSpPr>
          <p:nvPr>
            <p:ph type="title"/>
          </p:nvPr>
        </p:nvSpPr>
        <p:spPr>
          <a:xfrm>
            <a:off x="0" y="2286000"/>
            <a:ext cx="7543800" cy="1676400"/>
          </a:xfrm>
        </p:spPr>
        <p:txBody>
          <a:bodyPr/>
          <a:lstStyle/>
          <a:p>
            <a:pPr algn="r" eaLnBrk="1" hangingPunct="1"/>
            <a:r>
              <a:rPr lang="en-US" sz="3200" dirty="0" smtClean="0">
                <a:latin typeface="Calibri" charset="0"/>
              </a:rPr>
              <a:t>Addressing Considerations for Facility Categorization</a:t>
            </a:r>
            <a:br>
              <a:rPr lang="en-US" sz="3200" dirty="0" smtClean="0">
                <a:latin typeface="Calibri" charset="0"/>
              </a:rPr>
            </a:br>
            <a:r>
              <a:rPr lang="en-US" sz="2800" dirty="0" smtClean="0">
                <a:latin typeface="Calibri" charset="0"/>
              </a:rPr>
              <a:t>(from the Charge Letter)</a:t>
            </a:r>
            <a:endParaRPr lang="en-US" sz="2800" dirty="0">
              <a:latin typeface="Calibri" charset="0"/>
            </a:endParaRPr>
          </a:p>
        </p:txBody>
      </p:sp>
    </p:spTree>
    <p:extLst>
      <p:ext uri="{BB962C8B-B14F-4D97-AF65-F5344CB8AC3E}">
        <p14:creationId xmlns:p14="http://schemas.microsoft.com/office/powerpoint/2010/main" val="580669088"/>
      </p:ext>
    </p:extLst>
  </p:cSld>
  <p:clrMapOvr>
    <a:masterClrMapping/>
  </p:clrMapOvr>
  <p:transition spd="slow" advTm="1428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534400" cy="1143000"/>
          </a:xfrm>
        </p:spPr>
        <p:txBody>
          <a:bodyPr/>
          <a:lstStyle/>
          <a:p>
            <a:r>
              <a:rPr lang="en-US" sz="2000" b="1" dirty="0" smtClean="0"/>
              <a:t>1) The ability of the facility to contribute to world-leading science in the next decade (2014-2024)</a:t>
            </a:r>
            <a:br>
              <a:rPr lang="en-US" sz="2000" b="1" dirty="0" smtClean="0"/>
            </a:br>
            <a:r>
              <a:rPr lang="en-US" sz="1800" i="1" dirty="0"/>
              <a:t>LBNE phase I is planned in this period, and will take initial data indicating the value of the CP phase and the mass ordering. No other facility is expected to perform such a measurement over this period.   If underground, LBNE phase I will have the first data on </a:t>
            </a:r>
            <a:r>
              <a:rPr lang="en-US" sz="1800" i="1" dirty="0" err="1"/>
              <a:t>supersymmetric</a:t>
            </a:r>
            <a:r>
              <a:rPr lang="en-US" sz="1800" i="1" dirty="0"/>
              <a:t> nucleon decay with full reconstruction of events.</a:t>
            </a:r>
            <a:endParaRPr lang="en-US" sz="1800" dirty="0"/>
          </a:p>
        </p:txBody>
      </p:sp>
      <p:sp>
        <p:nvSpPr>
          <p:cNvPr id="3" name="Content Placeholder 2"/>
          <p:cNvSpPr>
            <a:spLocks noGrp="1"/>
          </p:cNvSpPr>
          <p:nvPr>
            <p:ph idx="1"/>
          </p:nvPr>
        </p:nvSpPr>
        <p:spPr>
          <a:xfrm>
            <a:off x="457200" y="2544763"/>
            <a:ext cx="8458200" cy="4237037"/>
          </a:xfrm>
        </p:spPr>
        <p:txBody>
          <a:bodyPr/>
          <a:lstStyle/>
          <a:p>
            <a:pPr marL="0" indent="0">
              <a:buNone/>
            </a:pPr>
            <a:r>
              <a:rPr lang="en-US" sz="1600" b="1" dirty="0" smtClean="0">
                <a:latin typeface="+mj-lt"/>
              </a:rPr>
              <a:t>A</a:t>
            </a:r>
            <a:r>
              <a:rPr lang="en-US" sz="1600" b="1" dirty="0">
                <a:latin typeface="+mj-lt"/>
              </a:rPr>
              <a:t>)  Please include both existing and proposed facilities/upgrades </a:t>
            </a:r>
            <a:r>
              <a:rPr lang="en-US" sz="1600" b="1" dirty="0" smtClean="0">
                <a:latin typeface="+mj-lt"/>
              </a:rPr>
              <a:t>and consider</a:t>
            </a:r>
            <a:r>
              <a:rPr lang="en-US" sz="1600" b="1" dirty="0">
                <a:latin typeface="+mj-lt"/>
              </a:rPr>
              <a:t>, for example, the extent </a:t>
            </a:r>
            <a:r>
              <a:rPr lang="en-US" sz="1600" b="1" dirty="0" smtClean="0">
                <a:latin typeface="+mj-lt"/>
              </a:rPr>
              <a:t>to which </a:t>
            </a:r>
            <a:r>
              <a:rPr lang="en-US" sz="1600" b="1" dirty="0">
                <a:latin typeface="+mj-lt"/>
              </a:rPr>
              <a:t>the proposed  or existing facility or upgrade would answer </a:t>
            </a:r>
            <a:r>
              <a:rPr lang="en-US" sz="1600" b="1" dirty="0" smtClean="0">
                <a:latin typeface="+mj-lt"/>
              </a:rPr>
              <a:t>the most </a:t>
            </a:r>
            <a:r>
              <a:rPr lang="en-US" sz="1600" b="1" dirty="0">
                <a:latin typeface="+mj-lt"/>
              </a:rPr>
              <a:t>important scientific questions</a:t>
            </a:r>
            <a:r>
              <a:rPr lang="en-US" sz="1600" dirty="0" smtClean="0">
                <a:latin typeface="+mj-lt"/>
              </a:rPr>
              <a:t>.</a:t>
            </a:r>
          </a:p>
          <a:p>
            <a:r>
              <a:rPr lang="en-US" sz="1800" i="1" dirty="0"/>
              <a:t>The LBNE (all phases) is the only facility that will address </a:t>
            </a:r>
            <a:r>
              <a:rPr lang="en-US" sz="1800" i="1" dirty="0" err="1"/>
              <a:t>leptonic</a:t>
            </a:r>
            <a:r>
              <a:rPr lang="en-US" sz="1800" i="1" dirty="0"/>
              <a:t> CP violation, mass ordering, and precision measurements. It is also the only facility to address proton decay and supernova neutrinos (water detectors are sensitive to anti-neutrinos)</a:t>
            </a:r>
            <a:r>
              <a:rPr lang="en-US" sz="1800" i="1" dirty="0" smtClean="0"/>
              <a:t>.</a:t>
            </a:r>
            <a:endParaRPr lang="en-US" sz="1800" i="1" dirty="0">
              <a:latin typeface="+mj-lt"/>
            </a:endParaRPr>
          </a:p>
          <a:p>
            <a:pPr marL="0" indent="0">
              <a:buNone/>
            </a:pPr>
            <a:r>
              <a:rPr lang="en-US" sz="1600" b="1" dirty="0">
                <a:latin typeface="+mj-lt"/>
              </a:rPr>
              <a:t>B) Whether there are other ways or other facilities that would be </a:t>
            </a:r>
            <a:r>
              <a:rPr lang="en-US" sz="1600" b="1" dirty="0" smtClean="0">
                <a:latin typeface="+mj-lt"/>
              </a:rPr>
              <a:t>able to </a:t>
            </a:r>
            <a:r>
              <a:rPr lang="en-US" sz="1600" b="1" dirty="0">
                <a:latin typeface="+mj-lt"/>
              </a:rPr>
              <a:t>answer these questions</a:t>
            </a:r>
            <a:r>
              <a:rPr lang="en-US" sz="1600" b="1" dirty="0" smtClean="0">
                <a:latin typeface="+mj-lt"/>
              </a:rPr>
              <a:t>.</a:t>
            </a:r>
          </a:p>
          <a:p>
            <a:r>
              <a:rPr lang="en-US" sz="1800" i="1" dirty="0"/>
              <a:t>The LBNE facility is optimized for accelerator neutrino research with the best sensitivity for  CP violation.   The optimization is based on the known oscillation parameters, and reasonable assumptions about the beam. There is no other way to measure neutrino CP violation except with a long-baseline high energy neutrino beam </a:t>
            </a:r>
            <a:r>
              <a:rPr lang="en-US" sz="1800" i="1" dirty="0" smtClean="0"/>
              <a:t>experiment. Other </a:t>
            </a:r>
            <a:r>
              <a:rPr lang="en-US" sz="1800" i="1" dirty="0"/>
              <a:t>existing facilities fall short because of fundamental </a:t>
            </a:r>
            <a:r>
              <a:rPr lang="en-US" sz="1800" i="1" dirty="0" smtClean="0"/>
              <a:t>limitations to </a:t>
            </a:r>
            <a:r>
              <a:rPr lang="en-US" sz="1800" i="1" dirty="0"/>
              <a:t>their design, especially with respect to the length of the </a:t>
            </a:r>
            <a:r>
              <a:rPr lang="en-US" sz="1800" i="1" dirty="0" smtClean="0"/>
              <a:t>neutrino flight</a:t>
            </a:r>
            <a:r>
              <a:rPr lang="en-US" sz="1800" i="1" dirty="0"/>
              <a:t>-path</a:t>
            </a:r>
            <a:r>
              <a:rPr lang="en-US" sz="1800" i="1" dirty="0" smtClean="0"/>
              <a:t>.</a:t>
            </a:r>
            <a:endParaRPr lang="en-US" sz="1800" i="1" dirty="0">
              <a:latin typeface="+mj-lt"/>
            </a:endParaRPr>
          </a:p>
        </p:txBody>
      </p:sp>
      <p:sp>
        <p:nvSpPr>
          <p:cNvPr id="6"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14</a:t>
            </a:fld>
            <a:endParaRPr lang="en-US"/>
          </a:p>
        </p:txBody>
      </p:sp>
    </p:spTree>
    <p:extLst>
      <p:ext uri="{BB962C8B-B14F-4D97-AF65-F5344CB8AC3E}">
        <p14:creationId xmlns:p14="http://schemas.microsoft.com/office/powerpoint/2010/main" val="140311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389437"/>
          </a:xfrm>
        </p:spPr>
        <p:txBody>
          <a:bodyPr/>
          <a:lstStyle/>
          <a:p>
            <a:pPr marL="0" indent="0">
              <a:buNone/>
            </a:pPr>
            <a:r>
              <a:rPr lang="en-US" sz="1600" b="1" dirty="0" smtClean="0">
                <a:latin typeface="+mj-lt"/>
              </a:rPr>
              <a:t>C</a:t>
            </a:r>
            <a:r>
              <a:rPr lang="en-US" sz="1600" b="1" dirty="0">
                <a:latin typeface="+mj-lt"/>
              </a:rPr>
              <a:t>) Whether the facility would contribute to many or few areas of research.</a:t>
            </a:r>
          </a:p>
          <a:p>
            <a:r>
              <a:rPr lang="en-US" sz="1800" i="1" dirty="0"/>
              <a:t>The full scale LBNE facility will contribute to the science of </a:t>
            </a:r>
            <a:r>
              <a:rPr lang="en-US" sz="1800" i="1" dirty="0" smtClean="0"/>
              <a:t>grand unification </a:t>
            </a:r>
            <a:r>
              <a:rPr lang="en-US" sz="1800" i="1" dirty="0"/>
              <a:t>in particle physics through </a:t>
            </a:r>
            <a:r>
              <a:rPr lang="en-US" sz="1800" i="1" dirty="0" smtClean="0"/>
              <a:t>both investigation </a:t>
            </a:r>
            <a:r>
              <a:rPr lang="en-US" sz="1800" i="1" dirty="0"/>
              <a:t>in the neutrino sector as well as the search for </a:t>
            </a:r>
            <a:r>
              <a:rPr lang="en-US" sz="1800" i="1" dirty="0" smtClean="0"/>
              <a:t>proton decay</a:t>
            </a:r>
            <a:r>
              <a:rPr lang="en-US" sz="1800" i="1" dirty="0"/>
              <a:t>.  The measurement of supernova </a:t>
            </a:r>
            <a:r>
              <a:rPr lang="en-US" sz="1800" i="1" dirty="0" smtClean="0"/>
              <a:t>and atmospheric </a:t>
            </a:r>
            <a:r>
              <a:rPr lang="en-US" sz="1800" i="1" dirty="0"/>
              <a:t>neutrinos in the same detector also allows contribution </a:t>
            </a:r>
            <a:r>
              <a:rPr lang="en-US" sz="1800" i="1" dirty="0" smtClean="0"/>
              <a:t>to astrophysics</a:t>
            </a:r>
            <a:r>
              <a:rPr lang="en-US" sz="1800" i="1" dirty="0"/>
              <a:t>.  The near neutrino detector </a:t>
            </a:r>
            <a:r>
              <a:rPr lang="en-US" sz="1800" i="1" dirty="0" smtClean="0"/>
              <a:t>will collect </a:t>
            </a:r>
            <a:r>
              <a:rPr lang="en-US" sz="1800" i="1" dirty="0"/>
              <a:t>a very high statistics sample of neutrino events </a:t>
            </a:r>
            <a:r>
              <a:rPr lang="en-US" sz="1800" i="1" dirty="0" smtClean="0"/>
              <a:t>opening precision </a:t>
            </a:r>
            <a:r>
              <a:rPr lang="en-US" sz="1800" i="1" dirty="0"/>
              <a:t>measurements of neutrino interactions</a:t>
            </a:r>
            <a:r>
              <a:rPr lang="en-US" sz="1800" i="1" dirty="0" smtClean="0"/>
              <a:t>.</a:t>
            </a:r>
          </a:p>
          <a:p>
            <a:endParaRPr lang="en-US" sz="1600" i="1" dirty="0">
              <a:latin typeface="+mj-lt"/>
            </a:endParaRPr>
          </a:p>
          <a:p>
            <a:pPr marL="0" indent="0">
              <a:buNone/>
            </a:pPr>
            <a:r>
              <a:rPr lang="en-US" sz="1600" b="1" dirty="0">
                <a:latin typeface="+mj-lt"/>
              </a:rPr>
              <a:t>D) Whether facility will address the needs of the broad community </a:t>
            </a:r>
            <a:r>
              <a:rPr lang="en-US" sz="1600" b="1" dirty="0" smtClean="0">
                <a:latin typeface="+mj-lt"/>
              </a:rPr>
              <a:t>of users </a:t>
            </a:r>
            <a:r>
              <a:rPr lang="en-US" sz="1600" b="1" dirty="0">
                <a:latin typeface="+mj-lt"/>
              </a:rPr>
              <a:t>including those supported </a:t>
            </a:r>
            <a:r>
              <a:rPr lang="en-US" sz="1600" b="1" dirty="0" smtClean="0">
                <a:latin typeface="+mj-lt"/>
              </a:rPr>
              <a:t>by other </a:t>
            </a:r>
            <a:r>
              <a:rPr lang="en-US" sz="1600" b="1" dirty="0">
                <a:latin typeface="+mj-lt"/>
              </a:rPr>
              <a:t>Federal agencies.</a:t>
            </a:r>
          </a:p>
          <a:p>
            <a:r>
              <a:rPr lang="en-US" sz="1800" i="1" dirty="0"/>
              <a:t>Besides the particle physics community the facility will address </a:t>
            </a:r>
            <a:r>
              <a:rPr lang="en-US" sz="1800" i="1" dirty="0" smtClean="0"/>
              <a:t>two other </a:t>
            </a:r>
            <a:r>
              <a:rPr lang="en-US" sz="1800" i="1" dirty="0"/>
              <a:t>scientific communities: nuclear physics</a:t>
            </a:r>
            <a:r>
              <a:rPr lang="en-US" sz="1800" i="1" dirty="0" smtClean="0"/>
              <a:t>, astrophysics</a:t>
            </a:r>
            <a:r>
              <a:rPr lang="en-US" sz="1800" i="1" dirty="0"/>
              <a:t>. The technology of the neutrino beam and the </a:t>
            </a:r>
            <a:r>
              <a:rPr lang="en-US" sz="1800" i="1" dirty="0" smtClean="0"/>
              <a:t>cryogenic liquid</a:t>
            </a:r>
            <a:r>
              <a:rPr lang="en-US" sz="1800" i="1" dirty="0"/>
              <a:t>  detector will serve the accelerator physics</a:t>
            </a:r>
            <a:r>
              <a:rPr lang="en-US" sz="1800" i="1" dirty="0" smtClean="0"/>
              <a:t>, advanced </a:t>
            </a:r>
            <a:r>
              <a:rPr lang="en-US" sz="1800" i="1" dirty="0"/>
              <a:t>instrumentation physics, and the cryogenic </a:t>
            </a:r>
            <a:r>
              <a:rPr lang="en-US" sz="1800" i="1" dirty="0" smtClean="0"/>
              <a:t>engineering communities.</a:t>
            </a:r>
            <a:endParaRPr lang="en-US" sz="1800" i="1" dirty="0">
              <a:latin typeface="+mj-lt"/>
            </a:endParaRPr>
          </a:p>
        </p:txBody>
      </p:sp>
      <p:sp>
        <p:nvSpPr>
          <p:cNvPr id="6"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15</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151066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229600" cy="4389437"/>
          </a:xfrm>
        </p:spPr>
        <p:txBody>
          <a:bodyPr/>
          <a:lstStyle/>
          <a:p>
            <a:pPr marL="0" indent="0">
              <a:buNone/>
            </a:pPr>
            <a:r>
              <a:rPr lang="en-US" sz="1600" b="1" dirty="0" smtClean="0">
                <a:latin typeface="+mj-lt"/>
              </a:rPr>
              <a:t>E</a:t>
            </a:r>
            <a:r>
              <a:rPr lang="en-US" sz="1600" b="1" dirty="0">
                <a:latin typeface="+mj-lt"/>
              </a:rPr>
              <a:t>) Whether construction will create synergies within a field or </a:t>
            </a:r>
            <a:r>
              <a:rPr lang="en-US" sz="1600" b="1" dirty="0" smtClean="0">
                <a:latin typeface="+mj-lt"/>
              </a:rPr>
              <a:t>among fields </a:t>
            </a:r>
            <a:r>
              <a:rPr lang="en-US" sz="1600" b="1" dirty="0">
                <a:latin typeface="+mj-lt"/>
              </a:rPr>
              <a:t>of research.</a:t>
            </a:r>
          </a:p>
          <a:p>
            <a:r>
              <a:rPr lang="en-US" sz="1800" i="1" dirty="0"/>
              <a:t>Yes. The site selected for the LBNE far detector is at the </a:t>
            </a:r>
            <a:r>
              <a:rPr lang="en-US" sz="1800" i="1" dirty="0" smtClean="0"/>
              <a:t>optimum distance and it </a:t>
            </a:r>
            <a:r>
              <a:rPr lang="en-US" sz="1800" i="1" dirty="0"/>
              <a:t>is also at the location </a:t>
            </a:r>
            <a:r>
              <a:rPr lang="en-US" sz="1800" i="1" dirty="0" smtClean="0"/>
              <a:t>of the </a:t>
            </a:r>
            <a:r>
              <a:rPr lang="en-US" sz="1800" i="1" dirty="0"/>
              <a:t>Sanford Underground Research </a:t>
            </a:r>
            <a:r>
              <a:rPr lang="en-US" sz="1800" i="1" dirty="0" smtClean="0"/>
              <a:t>Facility (SURF),</a:t>
            </a:r>
            <a:r>
              <a:rPr lang="en-US" sz="1800" i="1" dirty="0"/>
              <a:t>  which has been considered </a:t>
            </a:r>
            <a:r>
              <a:rPr lang="en-US" sz="1800" i="1" dirty="0" smtClean="0"/>
              <a:t>by many </a:t>
            </a:r>
            <a:r>
              <a:rPr lang="en-US" sz="1800" i="1" dirty="0"/>
              <a:t>committees of the NSF and </a:t>
            </a:r>
            <a:r>
              <a:rPr lang="en-US" sz="1800" i="1" dirty="0" smtClean="0"/>
              <a:t>DOE for </a:t>
            </a:r>
            <a:r>
              <a:rPr lang="en-US" sz="1800" i="1" dirty="0"/>
              <a:t>a deep underground laboratory.  LBNE will benefit from </a:t>
            </a:r>
            <a:r>
              <a:rPr lang="en-US" sz="1800" i="1" dirty="0" smtClean="0"/>
              <a:t>the investment </a:t>
            </a:r>
            <a:r>
              <a:rPr lang="en-US" sz="1800" i="1" dirty="0"/>
              <a:t>made in SURF by the state and </a:t>
            </a:r>
            <a:r>
              <a:rPr lang="en-US" sz="1800" i="1" dirty="0" smtClean="0"/>
              <a:t>federal agencies </a:t>
            </a:r>
            <a:r>
              <a:rPr lang="en-US" sz="1800" i="1" dirty="0"/>
              <a:t>and it will also allow new synergies with other science </a:t>
            </a:r>
            <a:r>
              <a:rPr lang="en-US" sz="1800" i="1" dirty="0" smtClean="0"/>
              <a:t>that would benefit from underground siting.</a:t>
            </a:r>
          </a:p>
          <a:p>
            <a:endParaRPr lang="en-US" sz="1600" dirty="0">
              <a:latin typeface="+mj-lt"/>
            </a:endParaRPr>
          </a:p>
          <a:p>
            <a:pPr marL="0" indent="0">
              <a:buNone/>
            </a:pPr>
            <a:r>
              <a:rPr lang="en-US" sz="1600" b="1" dirty="0">
                <a:latin typeface="+mj-lt"/>
              </a:rPr>
              <a:t>F) What level of demand exists within the scientific communities </a:t>
            </a:r>
            <a:r>
              <a:rPr lang="en-US" sz="1600" b="1" dirty="0" smtClean="0">
                <a:latin typeface="+mj-lt"/>
              </a:rPr>
              <a:t>that use </a:t>
            </a:r>
            <a:r>
              <a:rPr lang="en-US" sz="1600" b="1" dirty="0">
                <a:latin typeface="+mj-lt"/>
              </a:rPr>
              <a:t>the facility</a:t>
            </a:r>
            <a:r>
              <a:rPr lang="en-US" sz="1600" b="1" dirty="0" smtClean="0">
                <a:latin typeface="+mj-lt"/>
              </a:rPr>
              <a:t>.</a:t>
            </a:r>
          </a:p>
          <a:p>
            <a:r>
              <a:rPr lang="en-US" sz="1800" i="1" dirty="0"/>
              <a:t>The LBNE collaboration with over 350 members will be the main users </a:t>
            </a:r>
            <a:r>
              <a:rPr lang="en-US" sz="1800" i="1" dirty="0" smtClean="0"/>
              <a:t>of the facility. The </a:t>
            </a:r>
            <a:r>
              <a:rPr lang="en-US" sz="1800" i="1" dirty="0"/>
              <a:t>size of the collaboration is expected to grow to twice the size </a:t>
            </a:r>
            <a:r>
              <a:rPr lang="en-US" sz="1800" i="1" dirty="0" smtClean="0"/>
              <a:t>as the </a:t>
            </a:r>
            <a:r>
              <a:rPr lang="en-US" sz="1800" i="1" dirty="0"/>
              <a:t>project gets constructed</a:t>
            </a:r>
            <a:r>
              <a:rPr lang="en-US" sz="1800" i="1" dirty="0" smtClean="0"/>
              <a:t>. </a:t>
            </a:r>
            <a:r>
              <a:rPr lang="en-US" sz="1800" i="1" dirty="0"/>
              <a:t>The science collaboration is expected to have members from all the communities identified above. </a:t>
            </a:r>
            <a:endParaRPr lang="en-US" sz="1800" b="1" i="1" dirty="0" smtClean="0">
              <a:latin typeface="+mj-lt"/>
            </a:endParaRPr>
          </a:p>
          <a:p>
            <a:pPr marL="0" indent="0">
              <a:buNone/>
            </a:pPr>
            <a:endParaRPr lang="en-US" sz="1800" i="1" dirty="0">
              <a:latin typeface="+mj-lt"/>
            </a:endParaRPr>
          </a:p>
        </p:txBody>
      </p:sp>
      <p:sp>
        <p:nvSpPr>
          <p:cNvPr id="6"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16</a:t>
            </a:fld>
            <a:endParaRPr lang="en-US"/>
          </a:p>
        </p:txBody>
      </p:sp>
      <p:sp>
        <p:nvSpPr>
          <p:cNvPr id="7"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38242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sz="2400" b="1" dirty="0" smtClean="0"/>
              <a:t>2</a:t>
            </a:r>
            <a:r>
              <a:rPr lang="en-US" sz="2400" b="1" dirty="0"/>
              <a:t>) The readiness of the facility for </a:t>
            </a:r>
            <a:r>
              <a:rPr lang="en-US" sz="2400" b="1" dirty="0" smtClean="0"/>
              <a:t>construction</a:t>
            </a:r>
            <a:br>
              <a:rPr lang="en-US" sz="2400" b="1" dirty="0" smtClean="0"/>
            </a:br>
            <a:r>
              <a:rPr lang="en-US" sz="1800" i="1" dirty="0"/>
              <a:t>The facility has passed the CD1 review with the finding that much of </a:t>
            </a:r>
            <a:r>
              <a:rPr lang="en-US" sz="1800" i="1" dirty="0" smtClean="0"/>
              <a:t>the design </a:t>
            </a:r>
            <a:r>
              <a:rPr lang="en-US" sz="1800" i="1" dirty="0"/>
              <a:t>is well beyond </a:t>
            </a:r>
            <a:r>
              <a:rPr lang="en-US" sz="1800" i="1" dirty="0" smtClean="0"/>
              <a:t>the CD1 </a:t>
            </a:r>
            <a:r>
              <a:rPr lang="en-US" sz="1800" i="1" dirty="0"/>
              <a:t>level of expectation.</a:t>
            </a:r>
            <a:endParaRPr lang="en-US" sz="1800" b="1" i="1" dirty="0"/>
          </a:p>
        </p:txBody>
      </p:sp>
      <p:sp>
        <p:nvSpPr>
          <p:cNvPr id="3" name="Content Placeholder 2"/>
          <p:cNvSpPr>
            <a:spLocks noGrp="1"/>
          </p:cNvSpPr>
          <p:nvPr>
            <p:ph idx="1"/>
          </p:nvPr>
        </p:nvSpPr>
        <p:spPr>
          <a:xfrm>
            <a:off x="457200" y="1828800"/>
            <a:ext cx="8229600" cy="4389437"/>
          </a:xfrm>
        </p:spPr>
        <p:txBody>
          <a:bodyPr/>
          <a:lstStyle/>
          <a:p>
            <a:pPr marL="0" indent="0">
              <a:buNone/>
            </a:pPr>
            <a:r>
              <a:rPr lang="en-US" sz="1600" b="1" dirty="0" smtClean="0">
                <a:latin typeface="+mj-lt"/>
              </a:rPr>
              <a:t>A</a:t>
            </a:r>
            <a:r>
              <a:rPr lang="en-US" sz="1600" b="1" dirty="0">
                <a:latin typeface="+mj-lt"/>
              </a:rPr>
              <a:t>) Whether the concept of the facility has been formally studied</a:t>
            </a:r>
          </a:p>
          <a:p>
            <a:r>
              <a:rPr lang="en-US" sz="1800" i="1" dirty="0"/>
              <a:t>The </a:t>
            </a:r>
            <a:r>
              <a:rPr lang="en-US" sz="1800" i="1" dirty="0" smtClean="0"/>
              <a:t>facility concept and alternatives have </a:t>
            </a:r>
            <a:r>
              <a:rPr lang="en-US" sz="1800" i="1" dirty="0"/>
              <a:t>been </a:t>
            </a:r>
            <a:r>
              <a:rPr lang="en-US" sz="1800" i="1" dirty="0" smtClean="0"/>
              <a:t>studied for more than a decade. </a:t>
            </a:r>
            <a:r>
              <a:rPr lang="en-US" sz="1800" i="1" dirty="0">
                <a:solidFill>
                  <a:prstClr val="black"/>
                </a:solidFill>
              </a:rPr>
              <a:t>The documentation from a  large number of review panels can be provided. </a:t>
            </a:r>
            <a:r>
              <a:rPr lang="en-US" sz="1800" i="1" dirty="0" smtClean="0">
                <a:solidFill>
                  <a:prstClr val="black"/>
                </a:solidFill>
              </a:rPr>
              <a:t>The </a:t>
            </a:r>
            <a:r>
              <a:rPr lang="en-US" sz="1800" i="1" dirty="0">
                <a:solidFill>
                  <a:prstClr val="black"/>
                </a:solidFill>
              </a:rPr>
              <a:t>technical and facility designs have been developed, revised, and refined for several years through work with the former DUSEL Project and then the Reconfiguration effort, and now </a:t>
            </a:r>
            <a:r>
              <a:rPr lang="en-US" sz="1800" i="1" dirty="0" smtClean="0">
                <a:solidFill>
                  <a:prstClr val="black"/>
                </a:solidFill>
              </a:rPr>
              <a:t>are moving </a:t>
            </a:r>
            <a:r>
              <a:rPr lang="en-US" sz="1800" i="1" dirty="0">
                <a:solidFill>
                  <a:prstClr val="black"/>
                </a:solidFill>
              </a:rPr>
              <a:t>beyond the Phase 1 LBNE Project CD-1 approval.  </a:t>
            </a:r>
            <a:endParaRPr lang="en-US" sz="1800" i="1" dirty="0">
              <a:latin typeface="+mj-lt"/>
            </a:endParaRPr>
          </a:p>
          <a:p>
            <a:pPr marL="0" indent="0">
              <a:buNone/>
            </a:pPr>
            <a:r>
              <a:rPr lang="en-US" sz="1600" b="1" dirty="0">
                <a:latin typeface="+mj-lt"/>
              </a:rPr>
              <a:t>B) The level of confidence that the technical challenges can be met</a:t>
            </a:r>
          </a:p>
          <a:p>
            <a:pPr lvl="0"/>
            <a:r>
              <a:rPr lang="en-US" sz="1800" i="1" dirty="0" smtClean="0">
                <a:solidFill>
                  <a:prstClr val="black"/>
                </a:solidFill>
              </a:rPr>
              <a:t>As </a:t>
            </a:r>
            <a:r>
              <a:rPr lang="en-US" sz="1800" i="1" dirty="0">
                <a:solidFill>
                  <a:prstClr val="black"/>
                </a:solidFill>
              </a:rPr>
              <a:t>confirmed by the DOE CD-1 Review, the design is mature for a project at this phase, and a plan is in place to resolve the remaining technical issues, mainly through simulations and prototyping in the next 2-3 years.</a:t>
            </a:r>
          </a:p>
          <a:p>
            <a:pPr lvl="0"/>
            <a:r>
              <a:rPr lang="en-US" sz="1800" i="1" dirty="0">
                <a:solidFill>
                  <a:prstClr val="black"/>
                </a:solidFill>
              </a:rPr>
              <a:t>Potential expanded scope does not present significant challenges beyond the Phase 1 scope</a:t>
            </a:r>
            <a:r>
              <a:rPr lang="en-US" sz="1800" i="1" dirty="0" smtClean="0">
                <a:solidFill>
                  <a:prstClr val="black"/>
                </a:solidFill>
              </a:rPr>
              <a:t>.</a:t>
            </a:r>
            <a:endParaRPr lang="en-US" sz="1800" i="1" dirty="0">
              <a:latin typeface="+mj-lt"/>
            </a:endParaRPr>
          </a:p>
          <a:p>
            <a:pPr marL="0" indent="0">
              <a:buNone/>
            </a:pPr>
            <a:endParaRPr lang="en-US" sz="1600" b="1" i="1" dirty="0">
              <a:latin typeface="+mj-lt"/>
            </a:endParaRPr>
          </a:p>
        </p:txBody>
      </p:sp>
      <p:sp>
        <p:nvSpPr>
          <p:cNvPr id="7"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17</a:t>
            </a:fld>
            <a:endParaRPr lang="en-US"/>
          </a:p>
        </p:txBody>
      </p:sp>
      <p:sp>
        <p:nvSpPr>
          <p:cNvPr id="8"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121309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389437"/>
          </a:xfrm>
        </p:spPr>
        <p:txBody>
          <a:bodyPr/>
          <a:lstStyle/>
          <a:p>
            <a:pPr marL="0" indent="0">
              <a:buNone/>
            </a:pPr>
            <a:r>
              <a:rPr lang="en-US" sz="1600" b="1" dirty="0" smtClean="0">
                <a:latin typeface="+mj-lt"/>
              </a:rPr>
              <a:t>C</a:t>
            </a:r>
            <a:r>
              <a:rPr lang="en-US" sz="1600" b="1" dirty="0">
                <a:latin typeface="+mj-lt"/>
              </a:rPr>
              <a:t>) Sufficiency of R&amp;D performed to date.</a:t>
            </a:r>
          </a:p>
          <a:p>
            <a:r>
              <a:rPr lang="en-US" sz="1800" i="1" dirty="0" smtClean="0"/>
              <a:t>The majority </a:t>
            </a:r>
            <a:r>
              <a:rPr lang="en-US" sz="1800" i="1" dirty="0"/>
              <a:t>of R&amp;D </a:t>
            </a:r>
            <a:r>
              <a:rPr lang="en-US" sz="1800" i="1" dirty="0" smtClean="0"/>
              <a:t>is complete;  </a:t>
            </a:r>
            <a:r>
              <a:rPr lang="en-US" sz="1800" i="1" dirty="0">
                <a:solidFill>
                  <a:prstClr val="black"/>
                </a:solidFill>
              </a:rPr>
              <a:t>m</a:t>
            </a:r>
            <a:r>
              <a:rPr lang="en-US" sz="1800" i="1" dirty="0" smtClean="0">
                <a:solidFill>
                  <a:prstClr val="black"/>
                </a:solidFill>
              </a:rPr>
              <a:t>ost </a:t>
            </a:r>
            <a:r>
              <a:rPr lang="en-US" sz="1800" i="1" dirty="0">
                <a:solidFill>
                  <a:prstClr val="black"/>
                </a:solidFill>
              </a:rPr>
              <a:t>of what remains is engineering </a:t>
            </a:r>
            <a:r>
              <a:rPr lang="en-US" sz="1800" i="1" dirty="0" smtClean="0">
                <a:solidFill>
                  <a:prstClr val="black"/>
                </a:solidFill>
              </a:rPr>
              <a:t>development.</a:t>
            </a:r>
          </a:p>
          <a:p>
            <a:endParaRPr lang="en-US" sz="1800" i="1" dirty="0">
              <a:latin typeface="+mj-lt"/>
            </a:endParaRPr>
          </a:p>
          <a:p>
            <a:pPr marL="0" indent="0">
              <a:buNone/>
            </a:pPr>
            <a:r>
              <a:rPr lang="en-US" sz="1600" b="1" dirty="0">
                <a:latin typeface="+mj-lt"/>
              </a:rPr>
              <a:t>D) The extent to which the cost to build and operate is understood</a:t>
            </a:r>
            <a:r>
              <a:rPr lang="en-US" sz="1600" b="1" dirty="0" smtClean="0">
                <a:latin typeface="+mj-lt"/>
              </a:rPr>
              <a:t>.</a:t>
            </a:r>
          </a:p>
          <a:p>
            <a:pPr lvl="0"/>
            <a:r>
              <a:rPr lang="en-US" sz="1800" i="1" dirty="0" smtClean="0">
                <a:solidFill>
                  <a:prstClr val="black"/>
                </a:solidFill>
              </a:rPr>
              <a:t>The </a:t>
            </a:r>
            <a:r>
              <a:rPr lang="en-US" sz="1800" i="1" dirty="0">
                <a:solidFill>
                  <a:prstClr val="black"/>
                </a:solidFill>
              </a:rPr>
              <a:t>cost of Phase 1 LBNE is at CD-1 level or beyond. The operating costs were documented as part of the CD-1 review </a:t>
            </a:r>
            <a:r>
              <a:rPr lang="en-US" sz="1800" i="1" dirty="0" smtClean="0">
                <a:solidFill>
                  <a:prstClr val="black"/>
                </a:solidFill>
              </a:rPr>
              <a:t>process.  The </a:t>
            </a:r>
            <a:r>
              <a:rPr lang="en-US" sz="1800" i="1" dirty="0">
                <a:solidFill>
                  <a:prstClr val="black"/>
                </a:solidFill>
              </a:rPr>
              <a:t>cost of expanded scope is being developed to CD-1 level to facilitate discussion with non-DOE partners.</a:t>
            </a:r>
          </a:p>
          <a:p>
            <a:endParaRPr lang="en-US" sz="1600" b="1" i="1" dirty="0">
              <a:latin typeface="+mj-lt"/>
            </a:endParaRPr>
          </a:p>
        </p:txBody>
      </p:sp>
      <p:sp>
        <p:nvSpPr>
          <p:cNvPr id="7"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18</a:t>
            </a:fld>
            <a:endParaRPr lang="en-US"/>
          </a:p>
        </p:txBody>
      </p:sp>
      <p:sp>
        <p:nvSpPr>
          <p:cNvPr id="8"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1535023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20767F8-AD4B-854C-80BC-FF692E693715}" type="slidenum">
              <a:rPr lang="en-US"/>
              <a:pPr>
                <a:defRPr/>
              </a:pPr>
              <a:t>19</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26627" name="Title 1"/>
          <p:cNvSpPr>
            <a:spLocks noGrp="1"/>
          </p:cNvSpPr>
          <p:nvPr>
            <p:ph type="title"/>
          </p:nvPr>
        </p:nvSpPr>
        <p:spPr>
          <a:xfrm>
            <a:off x="2133600" y="2743200"/>
            <a:ext cx="4648200" cy="762000"/>
          </a:xfrm>
        </p:spPr>
        <p:txBody>
          <a:bodyPr/>
          <a:lstStyle/>
          <a:p>
            <a:pPr eaLnBrk="1" hangingPunct="1"/>
            <a:r>
              <a:rPr lang="en-US" sz="4400">
                <a:latin typeface="Calibri" charset="0"/>
              </a:rPr>
              <a:t>Backup</a:t>
            </a:r>
          </a:p>
        </p:txBody>
      </p:sp>
    </p:spTree>
  </p:cSld>
  <p:clrMapOvr>
    <a:masterClrMapping/>
  </p:clrMapOvr>
  <p:transition spd="slow" advTm="1428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FAF4C3F-43C0-2F44-A0AF-C2C439D9B567}" type="slidenum">
              <a:rPr lang="en-US"/>
              <a:pPr>
                <a:defRPr/>
              </a:pPr>
              <a:t>2</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16387" name="Title 12"/>
          <p:cNvSpPr>
            <a:spLocks noGrp="1"/>
          </p:cNvSpPr>
          <p:nvPr>
            <p:ph type="title"/>
          </p:nvPr>
        </p:nvSpPr>
        <p:spPr>
          <a:xfrm>
            <a:off x="457200" y="2362200"/>
            <a:ext cx="8229600" cy="1143000"/>
          </a:xfrm>
        </p:spPr>
        <p:txBody>
          <a:bodyPr/>
          <a:lstStyle/>
          <a:p>
            <a:pPr eaLnBrk="1" hangingPunct="1"/>
            <a:r>
              <a:rPr lang="en-US" sz="4400">
                <a:latin typeface="Calibri" charset="0"/>
              </a:rPr>
              <a:t>World-Leading Science</a:t>
            </a:r>
          </a:p>
        </p:txBody>
      </p:sp>
    </p:spTree>
  </p:cSld>
  <p:clrMapOvr>
    <a:masterClrMapping/>
  </p:clrMapOvr>
  <p:transition spd="slow" advTm="1710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Neutrino/Anti-Neutrino Asymmetry</a:t>
            </a:r>
            <a:endParaRPr lang="en-US" sz="3600" dirty="0"/>
          </a:p>
        </p:txBody>
      </p:sp>
      <p:pic>
        <p:nvPicPr>
          <p:cNvPr id="6" name="Picture 5"/>
          <p:cNvPicPr>
            <a:picLocks noChangeAspect="1"/>
          </p:cNvPicPr>
          <p:nvPr/>
        </p:nvPicPr>
        <p:blipFill>
          <a:blip r:embed="rId2"/>
          <a:stretch>
            <a:fillRect/>
          </a:stretch>
        </p:blipFill>
        <p:spPr>
          <a:xfrm>
            <a:off x="2057400" y="1676400"/>
            <a:ext cx="4275007" cy="4038600"/>
          </a:xfrm>
          <a:prstGeom prst="rect">
            <a:avLst/>
          </a:prstGeom>
        </p:spPr>
      </p:pic>
      <p:sp>
        <p:nvSpPr>
          <p:cNvPr id="7"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20</a:t>
            </a:fld>
            <a:endParaRPr lang="en-US"/>
          </a:p>
        </p:txBody>
      </p:sp>
      <p:sp>
        <p:nvSpPr>
          <p:cNvPr id="8"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3867164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Optimal Baseline</a:t>
            </a:r>
            <a:endParaRPr lang="en-US" sz="3600" dirty="0"/>
          </a:p>
        </p:txBody>
      </p:sp>
      <p:pic>
        <p:nvPicPr>
          <p:cNvPr id="6" name="Picture 5"/>
          <p:cNvPicPr>
            <a:picLocks noChangeAspect="1"/>
          </p:cNvPicPr>
          <p:nvPr/>
        </p:nvPicPr>
        <p:blipFill>
          <a:blip r:embed="rId2"/>
          <a:stretch>
            <a:fillRect/>
          </a:stretch>
        </p:blipFill>
        <p:spPr>
          <a:xfrm>
            <a:off x="152400" y="1905000"/>
            <a:ext cx="4241800" cy="2946331"/>
          </a:xfrm>
          <a:prstGeom prst="rect">
            <a:avLst/>
          </a:prstGeom>
        </p:spPr>
      </p:pic>
      <p:pic>
        <p:nvPicPr>
          <p:cNvPr id="7" name="Picture 6"/>
          <p:cNvPicPr>
            <a:picLocks noChangeAspect="1"/>
          </p:cNvPicPr>
          <p:nvPr/>
        </p:nvPicPr>
        <p:blipFill>
          <a:blip r:embed="rId3"/>
          <a:stretch>
            <a:fillRect/>
          </a:stretch>
        </p:blipFill>
        <p:spPr>
          <a:xfrm>
            <a:off x="4572000" y="1981200"/>
            <a:ext cx="4335033" cy="3003895"/>
          </a:xfrm>
          <a:prstGeom prst="rect">
            <a:avLst/>
          </a:prstGeom>
        </p:spPr>
      </p:pic>
      <p:sp>
        <p:nvSpPr>
          <p:cNvPr id="9" name="Content Placeholder 2"/>
          <p:cNvSpPr>
            <a:spLocks noGrp="1"/>
          </p:cNvSpPr>
          <p:nvPr>
            <p:ph idx="1"/>
          </p:nvPr>
        </p:nvSpPr>
        <p:spPr>
          <a:xfrm>
            <a:off x="228600" y="5257800"/>
            <a:ext cx="8458200" cy="1143000"/>
          </a:xfrm>
        </p:spPr>
        <p:txBody>
          <a:bodyPr>
            <a:normAutofit/>
          </a:bodyPr>
          <a:lstStyle/>
          <a:p>
            <a:pPr>
              <a:defRPr/>
            </a:pPr>
            <a:r>
              <a:rPr lang="en-US" sz="2000" dirty="0" smtClean="0">
                <a:latin typeface="+mj-lt"/>
              </a:rPr>
              <a:t>Left: Fraction of </a:t>
            </a:r>
            <a:r>
              <a:rPr lang="en-US" sz="2000" dirty="0" err="1" smtClean="0">
                <a:latin typeface="Symbol" charset="2"/>
                <a:cs typeface="Symbol" charset="2"/>
              </a:rPr>
              <a:t>d</a:t>
            </a:r>
            <a:r>
              <a:rPr lang="en-US" sz="2000" baseline="-25000" dirty="0" err="1" smtClean="0">
                <a:latin typeface="+mj-lt"/>
              </a:rPr>
              <a:t>CP</a:t>
            </a:r>
            <a:r>
              <a:rPr lang="en-US" sz="2000" dirty="0" smtClean="0">
                <a:latin typeface="+mj-lt"/>
              </a:rPr>
              <a:t> for which MH can be determined at 5 </a:t>
            </a:r>
            <a:r>
              <a:rPr lang="en-US" sz="2000" dirty="0" smtClean="0">
                <a:latin typeface="Symbol" charset="2"/>
                <a:cs typeface="Symbol" charset="2"/>
              </a:rPr>
              <a:t>s</a:t>
            </a:r>
            <a:r>
              <a:rPr lang="en-US" sz="2000" dirty="0" smtClean="0">
                <a:latin typeface="+mj-lt"/>
              </a:rPr>
              <a:t> level or greater</a:t>
            </a:r>
          </a:p>
          <a:p>
            <a:pPr>
              <a:defRPr/>
            </a:pPr>
            <a:r>
              <a:rPr lang="en-US" sz="2000" dirty="0" smtClean="0">
                <a:latin typeface="+mj-lt"/>
              </a:rPr>
              <a:t>Right: </a:t>
            </a:r>
            <a:r>
              <a:rPr lang="en-US" sz="2000" dirty="0">
                <a:latin typeface="+mj-lt"/>
              </a:rPr>
              <a:t>Fraction of </a:t>
            </a:r>
            <a:r>
              <a:rPr lang="en-US" sz="2000" dirty="0" err="1">
                <a:latin typeface="Symbol" charset="2"/>
                <a:cs typeface="Symbol" charset="2"/>
              </a:rPr>
              <a:t>d</a:t>
            </a:r>
            <a:r>
              <a:rPr lang="en-US" sz="2000" baseline="-25000" dirty="0" err="1" smtClean="0">
                <a:latin typeface="+mj-lt"/>
              </a:rPr>
              <a:t>CP</a:t>
            </a:r>
            <a:r>
              <a:rPr lang="en-US" sz="2000" dirty="0" smtClean="0">
                <a:latin typeface="+mj-lt"/>
              </a:rPr>
              <a:t> </a:t>
            </a:r>
            <a:r>
              <a:rPr lang="en-US" sz="2000" dirty="0">
                <a:latin typeface="+mj-lt"/>
              </a:rPr>
              <a:t>for which </a:t>
            </a:r>
            <a:r>
              <a:rPr lang="en-US" sz="2000" dirty="0" smtClean="0">
                <a:latin typeface="+mj-lt"/>
              </a:rPr>
              <a:t>CPV can </a:t>
            </a:r>
            <a:r>
              <a:rPr lang="en-US" sz="2000" dirty="0">
                <a:latin typeface="+mj-lt"/>
              </a:rPr>
              <a:t>be determined at </a:t>
            </a:r>
            <a:r>
              <a:rPr lang="en-US" sz="2000" dirty="0" smtClean="0">
                <a:latin typeface="+mj-lt"/>
              </a:rPr>
              <a:t>3 </a:t>
            </a:r>
            <a:r>
              <a:rPr lang="en-US" sz="2000" dirty="0">
                <a:latin typeface="Symbol" charset="2"/>
                <a:cs typeface="Symbol" charset="2"/>
              </a:rPr>
              <a:t>s</a:t>
            </a:r>
            <a:r>
              <a:rPr lang="en-US" sz="2000" dirty="0">
                <a:latin typeface="+mj-lt"/>
              </a:rPr>
              <a:t> level </a:t>
            </a:r>
            <a:r>
              <a:rPr lang="en-US" sz="2000" dirty="0"/>
              <a:t>or greater</a:t>
            </a:r>
          </a:p>
          <a:p>
            <a:pPr>
              <a:defRPr/>
            </a:pPr>
            <a:endParaRPr lang="en-US" sz="2000" dirty="0" smtClean="0">
              <a:latin typeface="+mj-lt"/>
            </a:endParaRPr>
          </a:p>
        </p:txBody>
      </p:sp>
      <p:sp>
        <p:nvSpPr>
          <p:cNvPr id="10" name="Rectangle 9"/>
          <p:cNvSpPr/>
          <p:nvPr/>
        </p:nvSpPr>
        <p:spPr>
          <a:xfrm>
            <a:off x="2590800" y="3276600"/>
            <a:ext cx="609600" cy="228600"/>
          </a:xfrm>
          <a:prstGeom prst="rect">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21</a:t>
            </a:fld>
            <a:endParaRPr lang="en-US"/>
          </a:p>
        </p:txBody>
      </p:sp>
      <p:sp>
        <p:nvSpPr>
          <p:cNvPr id="12"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1664657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28800" y="1219200"/>
            <a:ext cx="5207000" cy="4872606"/>
          </a:xfrm>
          <a:prstGeom prst="rect">
            <a:avLst/>
          </a:prstGeom>
        </p:spPr>
      </p:pic>
      <p:sp>
        <p:nvSpPr>
          <p:cNvPr id="2" name="Title 1"/>
          <p:cNvSpPr>
            <a:spLocks noGrp="1"/>
          </p:cNvSpPr>
          <p:nvPr>
            <p:ph type="title"/>
          </p:nvPr>
        </p:nvSpPr>
        <p:spPr>
          <a:xfrm>
            <a:off x="457200" y="152400"/>
            <a:ext cx="8229600" cy="1143000"/>
          </a:xfrm>
        </p:spPr>
        <p:txBody>
          <a:bodyPr/>
          <a:lstStyle/>
          <a:p>
            <a:r>
              <a:rPr lang="en-US" sz="3600" dirty="0" smtClean="0"/>
              <a:t>CP Sensitivity vs. Exposure</a:t>
            </a:r>
            <a:endParaRPr lang="en-US" sz="3600" dirty="0"/>
          </a:p>
        </p:txBody>
      </p:sp>
      <p:cxnSp>
        <p:nvCxnSpPr>
          <p:cNvPr id="10" name="Straight Connector 9"/>
          <p:cNvCxnSpPr/>
          <p:nvPr/>
        </p:nvCxnSpPr>
        <p:spPr>
          <a:xfrm>
            <a:off x="2667000" y="4337050"/>
            <a:ext cx="4038600" cy="0"/>
          </a:xfrm>
          <a:prstGeom prst="line">
            <a:avLst/>
          </a:prstGeom>
          <a:ln w="1905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55761" y="4044950"/>
            <a:ext cx="797439" cy="307777"/>
          </a:xfrm>
          <a:prstGeom prst="rect">
            <a:avLst/>
          </a:prstGeom>
          <a:noFill/>
        </p:spPr>
        <p:txBody>
          <a:bodyPr wrap="none" rtlCol="0">
            <a:spAutoFit/>
          </a:bodyPr>
          <a:lstStyle/>
          <a:p>
            <a:r>
              <a:rPr lang="en-US" sz="1400" dirty="0" smtClean="0">
                <a:solidFill>
                  <a:schemeClr val="accent1"/>
                </a:solidFill>
                <a:latin typeface="+mj-lt"/>
              </a:rPr>
              <a:t>99% C.L.</a:t>
            </a:r>
            <a:endParaRPr lang="en-US" sz="1400" dirty="0">
              <a:solidFill>
                <a:schemeClr val="accent1"/>
              </a:solidFill>
              <a:latin typeface="+mj-lt"/>
            </a:endParaRPr>
          </a:p>
        </p:txBody>
      </p:sp>
      <p:cxnSp>
        <p:nvCxnSpPr>
          <p:cNvPr id="12" name="Straight Connector 11"/>
          <p:cNvCxnSpPr/>
          <p:nvPr/>
        </p:nvCxnSpPr>
        <p:spPr>
          <a:xfrm flipV="1">
            <a:off x="3810000" y="3712276"/>
            <a:ext cx="0" cy="17526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810000" y="5105400"/>
            <a:ext cx="1306367" cy="338554"/>
          </a:xfrm>
          <a:prstGeom prst="rect">
            <a:avLst/>
          </a:prstGeom>
          <a:noFill/>
        </p:spPr>
        <p:txBody>
          <a:bodyPr wrap="none" rtlCol="0">
            <a:spAutoFit/>
          </a:bodyPr>
          <a:lstStyle/>
          <a:p>
            <a:r>
              <a:rPr lang="en-US" sz="1600" dirty="0" smtClean="0">
                <a:solidFill>
                  <a:srgbClr val="FF0000"/>
                </a:solidFill>
                <a:latin typeface="+mj-lt"/>
              </a:rPr>
              <a:t>LBNE Phase 1</a:t>
            </a:r>
            <a:endParaRPr lang="en-US" sz="1600" dirty="0">
              <a:solidFill>
                <a:srgbClr val="FF0000"/>
              </a:solidFill>
              <a:latin typeface="+mj-lt"/>
            </a:endParaRPr>
          </a:p>
        </p:txBody>
      </p:sp>
      <p:sp>
        <p:nvSpPr>
          <p:cNvPr id="17" name="TextBox 16"/>
          <p:cNvSpPr txBox="1"/>
          <p:nvPr/>
        </p:nvSpPr>
        <p:spPr>
          <a:xfrm>
            <a:off x="304800" y="5867400"/>
            <a:ext cx="4403770" cy="923330"/>
          </a:xfrm>
          <a:prstGeom prst="rect">
            <a:avLst/>
          </a:prstGeom>
          <a:noFill/>
        </p:spPr>
        <p:txBody>
          <a:bodyPr wrap="none" rtlCol="0">
            <a:spAutoFit/>
          </a:bodyPr>
          <a:lstStyle/>
          <a:p>
            <a:r>
              <a:rPr lang="en-US" dirty="0" smtClean="0">
                <a:latin typeface="+mj-lt"/>
              </a:rPr>
              <a:t>Blue band: </a:t>
            </a:r>
            <a:br>
              <a:rPr lang="en-US" dirty="0" smtClean="0">
                <a:latin typeface="+mj-lt"/>
              </a:rPr>
            </a:br>
            <a:r>
              <a:rPr lang="en-US" dirty="0" smtClean="0">
                <a:latin typeface="+mj-lt"/>
              </a:rPr>
              <a:t>Lower line nominal Phase 1 configuration</a:t>
            </a:r>
          </a:p>
          <a:p>
            <a:r>
              <a:rPr lang="en-US" dirty="0" smtClean="0">
                <a:latin typeface="+mj-lt"/>
              </a:rPr>
              <a:t>Upper line with modest beam improvements </a:t>
            </a:r>
            <a:endParaRPr lang="en-US" dirty="0">
              <a:latin typeface="+mj-lt"/>
            </a:endParaRPr>
          </a:p>
        </p:txBody>
      </p:sp>
      <p:sp>
        <p:nvSpPr>
          <p:cNvPr id="18" name="TextBox 17"/>
          <p:cNvSpPr txBox="1"/>
          <p:nvPr/>
        </p:nvSpPr>
        <p:spPr>
          <a:xfrm>
            <a:off x="3886200" y="2133600"/>
            <a:ext cx="2056973" cy="338554"/>
          </a:xfrm>
          <a:prstGeom prst="rect">
            <a:avLst/>
          </a:prstGeom>
          <a:noFill/>
        </p:spPr>
        <p:txBody>
          <a:bodyPr wrap="none" rtlCol="0">
            <a:spAutoFit/>
          </a:bodyPr>
          <a:lstStyle/>
          <a:p>
            <a:r>
              <a:rPr lang="en-US" sz="1600" dirty="0" smtClean="0"/>
              <a:t>700 kW beam source</a:t>
            </a:r>
            <a:endParaRPr lang="en-US" sz="1600" dirty="0"/>
          </a:p>
        </p:txBody>
      </p:sp>
      <p:sp>
        <p:nvSpPr>
          <p:cNvPr id="13"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22</a:t>
            </a:fld>
            <a:endParaRPr lang="en-US"/>
          </a:p>
        </p:txBody>
      </p:sp>
    </p:spTree>
    <p:extLst>
      <p:ext uri="{BB962C8B-B14F-4D97-AF65-F5344CB8AC3E}">
        <p14:creationId xmlns:p14="http://schemas.microsoft.com/office/powerpoint/2010/main" val="2204195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Oscillation Probability &amp; Baseline</a:t>
            </a:r>
            <a:endParaRPr lang="en-US" sz="3600" dirty="0"/>
          </a:p>
        </p:txBody>
      </p:sp>
      <p:sp>
        <p:nvSpPr>
          <p:cNvPr id="13"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23</a:t>
            </a:fld>
            <a:endParaRPr lang="en-US"/>
          </a:p>
        </p:txBody>
      </p:sp>
      <p:pic>
        <p:nvPicPr>
          <p:cNvPr id="4" name="Picture 3"/>
          <p:cNvPicPr>
            <a:picLocks noChangeAspect="1"/>
          </p:cNvPicPr>
          <p:nvPr/>
        </p:nvPicPr>
        <p:blipFill>
          <a:blip r:embed="rId3"/>
          <a:stretch>
            <a:fillRect/>
          </a:stretch>
        </p:blipFill>
        <p:spPr>
          <a:xfrm>
            <a:off x="609600" y="1905000"/>
            <a:ext cx="3378200" cy="3293745"/>
          </a:xfrm>
          <a:prstGeom prst="rect">
            <a:avLst/>
          </a:prstGeom>
        </p:spPr>
      </p:pic>
      <p:pic>
        <p:nvPicPr>
          <p:cNvPr id="5" name="Picture 4"/>
          <p:cNvPicPr>
            <a:picLocks noChangeAspect="1"/>
          </p:cNvPicPr>
          <p:nvPr/>
        </p:nvPicPr>
        <p:blipFill>
          <a:blip r:embed="rId4"/>
          <a:stretch>
            <a:fillRect/>
          </a:stretch>
        </p:blipFill>
        <p:spPr>
          <a:xfrm>
            <a:off x="4495800" y="1676400"/>
            <a:ext cx="3385358" cy="3469466"/>
          </a:xfrm>
          <a:prstGeom prst="rect">
            <a:avLst/>
          </a:prstGeom>
        </p:spPr>
      </p:pic>
      <p:sp>
        <p:nvSpPr>
          <p:cNvPr id="14"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42801307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MH and CPV Sensitivity</a:t>
            </a:r>
            <a:endParaRPr lang="en-US" sz="3600" dirty="0"/>
          </a:p>
        </p:txBody>
      </p:sp>
      <p:sp>
        <p:nvSpPr>
          <p:cNvPr id="13"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24</a:t>
            </a:fld>
            <a:endParaRPr lang="en-US"/>
          </a:p>
        </p:txBody>
      </p:sp>
      <p:pic>
        <p:nvPicPr>
          <p:cNvPr id="6" name="Picture 5"/>
          <p:cNvPicPr>
            <a:picLocks noChangeAspect="1"/>
          </p:cNvPicPr>
          <p:nvPr/>
        </p:nvPicPr>
        <p:blipFill>
          <a:blip r:embed="rId3"/>
          <a:stretch>
            <a:fillRect/>
          </a:stretch>
        </p:blipFill>
        <p:spPr>
          <a:xfrm>
            <a:off x="1587500" y="1447800"/>
            <a:ext cx="2451100" cy="2685282"/>
          </a:xfrm>
          <a:prstGeom prst="rect">
            <a:avLst/>
          </a:prstGeom>
        </p:spPr>
      </p:pic>
      <p:pic>
        <p:nvPicPr>
          <p:cNvPr id="7" name="Picture 6"/>
          <p:cNvPicPr>
            <a:picLocks noChangeAspect="1"/>
          </p:cNvPicPr>
          <p:nvPr/>
        </p:nvPicPr>
        <p:blipFill>
          <a:blip r:embed="rId4"/>
          <a:stretch>
            <a:fillRect/>
          </a:stretch>
        </p:blipFill>
        <p:spPr>
          <a:xfrm>
            <a:off x="4579974" y="1447799"/>
            <a:ext cx="2430426" cy="2714501"/>
          </a:xfrm>
          <a:prstGeom prst="rect">
            <a:avLst/>
          </a:prstGeom>
        </p:spPr>
      </p:pic>
      <p:pic>
        <p:nvPicPr>
          <p:cNvPr id="8" name="Picture 7"/>
          <p:cNvPicPr>
            <a:picLocks noChangeAspect="1"/>
          </p:cNvPicPr>
          <p:nvPr/>
        </p:nvPicPr>
        <p:blipFill>
          <a:blip r:embed="rId5"/>
          <a:stretch>
            <a:fillRect/>
          </a:stretch>
        </p:blipFill>
        <p:spPr>
          <a:xfrm>
            <a:off x="1600200" y="4000500"/>
            <a:ext cx="2438400" cy="2672862"/>
          </a:xfrm>
          <a:prstGeom prst="rect">
            <a:avLst/>
          </a:prstGeom>
        </p:spPr>
      </p:pic>
      <p:pic>
        <p:nvPicPr>
          <p:cNvPr id="9" name="Picture 8"/>
          <p:cNvPicPr>
            <a:picLocks noChangeAspect="1"/>
          </p:cNvPicPr>
          <p:nvPr/>
        </p:nvPicPr>
        <p:blipFill>
          <a:blip r:embed="rId6"/>
          <a:stretch>
            <a:fillRect/>
          </a:stretch>
        </p:blipFill>
        <p:spPr>
          <a:xfrm>
            <a:off x="4447674" y="3962400"/>
            <a:ext cx="2486526" cy="2743200"/>
          </a:xfrm>
          <a:prstGeom prst="rect">
            <a:avLst/>
          </a:prstGeom>
        </p:spPr>
      </p:pic>
      <p:sp>
        <p:nvSpPr>
          <p:cNvPr id="11"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2511607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latin typeface="Symbol" charset="2"/>
                <a:cs typeface="Symbol" charset="2"/>
              </a:rPr>
              <a:t>n</a:t>
            </a:r>
            <a:r>
              <a:rPr lang="en-US" sz="3600" baseline="-25000" dirty="0" smtClean="0">
                <a:latin typeface="Symbol" charset="2"/>
                <a:cs typeface="Symbol" charset="2"/>
              </a:rPr>
              <a:t>m</a:t>
            </a:r>
            <a:r>
              <a:rPr lang="en-US" sz="3600" dirty="0" smtClean="0"/>
              <a:t> Disappearance</a:t>
            </a:r>
            <a:endParaRPr lang="en-US" sz="3600" dirty="0"/>
          </a:p>
        </p:txBody>
      </p:sp>
      <p:sp>
        <p:nvSpPr>
          <p:cNvPr id="13"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25</a:t>
            </a:fld>
            <a:endParaRPr lang="en-US"/>
          </a:p>
        </p:txBody>
      </p:sp>
      <p:pic>
        <p:nvPicPr>
          <p:cNvPr id="3" name="Picture 2"/>
          <p:cNvPicPr>
            <a:picLocks noChangeAspect="1"/>
          </p:cNvPicPr>
          <p:nvPr/>
        </p:nvPicPr>
        <p:blipFill>
          <a:blip r:embed="rId3"/>
          <a:stretch>
            <a:fillRect/>
          </a:stretch>
        </p:blipFill>
        <p:spPr>
          <a:xfrm>
            <a:off x="0" y="1917700"/>
            <a:ext cx="9144000" cy="2997724"/>
          </a:xfrm>
          <a:prstGeom prst="rect">
            <a:avLst/>
          </a:prstGeom>
        </p:spPr>
      </p:pic>
      <p:sp>
        <p:nvSpPr>
          <p:cNvPr id="6" name="TextBox 5"/>
          <p:cNvSpPr txBox="1"/>
          <p:nvPr/>
        </p:nvSpPr>
        <p:spPr>
          <a:xfrm>
            <a:off x="271456" y="358914"/>
            <a:ext cx="612342" cy="707886"/>
          </a:xfrm>
          <a:prstGeom prst="rect">
            <a:avLst/>
          </a:prstGeom>
          <a:noFill/>
        </p:spPr>
        <p:txBody>
          <a:bodyPr wrap="none" rtlCol="0">
            <a:spAutoFit/>
          </a:bodyPr>
          <a:lstStyle/>
          <a:p>
            <a:r>
              <a:rPr lang="en-US" dirty="0" smtClean="0">
                <a:solidFill>
                  <a:schemeClr val="tx2"/>
                </a:solidFill>
              </a:rPr>
              <a:t>(</a:t>
            </a:r>
            <a:r>
              <a:rPr lang="en-US" sz="4000" dirty="0" smtClean="0">
                <a:solidFill>
                  <a:schemeClr val="tx2"/>
                </a:solidFill>
              </a:rPr>
              <a:t>  </a:t>
            </a:r>
            <a:r>
              <a:rPr lang="en-US" dirty="0" smtClean="0">
                <a:solidFill>
                  <a:schemeClr val="tx2"/>
                </a:solidFill>
              </a:rPr>
              <a:t>)</a:t>
            </a:r>
            <a:endParaRPr lang="en-US" dirty="0">
              <a:solidFill>
                <a:schemeClr val="tx2"/>
              </a:solidFill>
            </a:endParaRPr>
          </a:p>
        </p:txBody>
      </p:sp>
      <p:sp>
        <p:nvSpPr>
          <p:cNvPr id="7" name="TextBox 6"/>
          <p:cNvSpPr txBox="1"/>
          <p:nvPr/>
        </p:nvSpPr>
        <p:spPr>
          <a:xfrm>
            <a:off x="381000" y="381000"/>
            <a:ext cx="389850" cy="584776"/>
          </a:xfrm>
          <a:prstGeom prst="rect">
            <a:avLst/>
          </a:prstGeom>
          <a:noFill/>
        </p:spPr>
        <p:txBody>
          <a:bodyPr wrap="none" rtlCol="0">
            <a:spAutoFit/>
          </a:bodyPr>
          <a:lstStyle/>
          <a:p>
            <a:r>
              <a:rPr lang="en-US" sz="3200" b="1" dirty="0" smtClean="0"/>
              <a:t>_</a:t>
            </a:r>
            <a:endParaRPr lang="en-US" sz="3200" b="1" dirty="0"/>
          </a:p>
        </p:txBody>
      </p:sp>
      <p:sp>
        <p:nvSpPr>
          <p:cNvPr id="9"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1628850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 Sensitivity</a:t>
            </a:r>
            <a:endParaRPr lang="en-US" dirty="0"/>
          </a:p>
        </p:txBody>
      </p:sp>
      <p:pic>
        <p:nvPicPr>
          <p:cNvPr id="6" name="Picture 5"/>
          <p:cNvPicPr>
            <a:picLocks noChangeAspect="1"/>
          </p:cNvPicPr>
          <p:nvPr/>
        </p:nvPicPr>
        <p:blipFill>
          <a:blip r:embed="rId2"/>
          <a:stretch>
            <a:fillRect/>
          </a:stretch>
        </p:blipFill>
        <p:spPr>
          <a:xfrm rot="16200000">
            <a:off x="3266622" y="-371021"/>
            <a:ext cx="2099900" cy="8175943"/>
          </a:xfrm>
          <a:prstGeom prst="rect">
            <a:avLst/>
          </a:prstGeom>
        </p:spPr>
      </p:pic>
      <p:sp>
        <p:nvSpPr>
          <p:cNvPr id="7"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26</a:t>
            </a:fld>
            <a:endParaRPr lang="en-US"/>
          </a:p>
        </p:txBody>
      </p:sp>
      <p:sp>
        <p:nvSpPr>
          <p:cNvPr id="8" name="Footer Placeholder 5"/>
          <p:cNvSpPr>
            <a:spLocks noGrp="1"/>
          </p:cNvSpPr>
          <p:nvPr>
            <p:ph type="ftr" sz="quarter" idx="11"/>
          </p:nvPr>
        </p:nvSpPr>
        <p:spPr>
          <a:xfrm>
            <a:off x="533400" y="6340475"/>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3731324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LBNE Phase 1 Parameters</a:t>
            </a:r>
            <a:endParaRPr lang="en-US" sz="3600" dirty="0"/>
          </a:p>
        </p:txBody>
      </p:sp>
      <p:pic>
        <p:nvPicPr>
          <p:cNvPr id="6" name="Picture 5"/>
          <p:cNvPicPr>
            <a:picLocks noChangeAspect="1"/>
          </p:cNvPicPr>
          <p:nvPr/>
        </p:nvPicPr>
        <p:blipFill>
          <a:blip r:embed="rId2"/>
          <a:stretch>
            <a:fillRect/>
          </a:stretch>
        </p:blipFill>
        <p:spPr>
          <a:xfrm>
            <a:off x="137159" y="2286000"/>
            <a:ext cx="8854441" cy="3162300"/>
          </a:xfrm>
          <a:prstGeom prst="rect">
            <a:avLst/>
          </a:prstGeom>
        </p:spPr>
      </p:pic>
      <p:sp>
        <p:nvSpPr>
          <p:cNvPr id="7" name="Slide Number Placeholder 3"/>
          <p:cNvSpPr>
            <a:spLocks noGrp="1"/>
          </p:cNvSpPr>
          <p:nvPr>
            <p:ph type="sldNum" sz="quarter" idx="12"/>
          </p:nvPr>
        </p:nvSpPr>
        <p:spPr>
          <a:xfrm>
            <a:off x="7924800" y="6356350"/>
            <a:ext cx="762000" cy="365125"/>
          </a:xfrm>
        </p:spPr>
        <p:txBody>
          <a:bodyPr/>
          <a:lstStyle/>
          <a:p>
            <a:pPr>
              <a:defRPr/>
            </a:pPr>
            <a:fld id="{120767F8-AD4B-854C-80BC-FF692E693715}" type="slidenum">
              <a:rPr lang="en-US"/>
              <a:pPr>
                <a:defRPr/>
              </a:pPr>
              <a:t>27</a:t>
            </a:fld>
            <a:endParaRPr lang="en-US"/>
          </a:p>
        </p:txBody>
      </p:sp>
      <p:sp>
        <p:nvSpPr>
          <p:cNvPr id="8"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extLst>
      <p:ext uri="{BB962C8B-B14F-4D97-AF65-F5344CB8AC3E}">
        <p14:creationId xmlns:p14="http://schemas.microsoft.com/office/powerpoint/2010/main" val="36261968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p:cNvSpPr/>
          <p:nvPr/>
        </p:nvSpPr>
        <p:spPr>
          <a:xfrm>
            <a:off x="7712075" y="3844925"/>
            <a:ext cx="296863" cy="1682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graphicFrame>
        <p:nvGraphicFramePr>
          <p:cNvPr id="62" name="Diagram 61"/>
          <p:cNvGraphicFramePr/>
          <p:nvPr/>
        </p:nvGraphicFramePr>
        <p:xfrm>
          <a:off x="19483" y="5421079"/>
          <a:ext cx="88392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1" name="Straight Connector 30"/>
          <p:cNvCxnSpPr/>
          <p:nvPr/>
        </p:nvCxnSpPr>
        <p:spPr>
          <a:xfrm>
            <a:off x="658813"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a:off x="1227138"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a:off x="4637088"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a:off x="1795463"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a:off x="2363788"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a:xfrm>
            <a:off x="2932113"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a:xfrm>
            <a:off x="3500438"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a:off x="4068763"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a:xfrm>
            <a:off x="5205413"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a:xfrm>
            <a:off x="5773738"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a:xfrm>
            <a:off x="6353175"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a:xfrm>
            <a:off x="6908800"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a:xfrm>
            <a:off x="7477125"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8045450" y="5799138"/>
            <a:ext cx="0" cy="606425"/>
          </a:xfrm>
          <a:prstGeom prst="line">
            <a:avLst/>
          </a:prstGeom>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flipH="1">
            <a:off x="776288" y="2665413"/>
            <a:ext cx="9525" cy="3133725"/>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2536825" y="2673350"/>
            <a:ext cx="6350" cy="3125788"/>
          </a:xfrm>
          <a:prstGeom prst="line">
            <a:avLst/>
          </a:prstGeom>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a:off x="4286250" y="2708275"/>
            <a:ext cx="0" cy="3090863"/>
          </a:xfrm>
          <a:prstGeom prst="line">
            <a:avLst/>
          </a:prstGeom>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4632325" y="2665413"/>
            <a:ext cx="34925" cy="3209925"/>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a:endCxn id="61" idx="0"/>
          </p:cNvCxnSpPr>
          <p:nvPr/>
        </p:nvCxnSpPr>
        <p:spPr>
          <a:xfrm>
            <a:off x="7977188" y="3005138"/>
            <a:ext cx="31750" cy="2881312"/>
          </a:xfrm>
          <a:prstGeom prst="line">
            <a:avLst/>
          </a:prstGeom>
        </p:spPr>
        <p:style>
          <a:lnRef idx="1">
            <a:schemeClr val="dk1"/>
          </a:lnRef>
          <a:fillRef idx="0">
            <a:schemeClr val="dk1"/>
          </a:fillRef>
          <a:effectRef idx="0">
            <a:schemeClr val="dk1"/>
          </a:effectRef>
          <a:fontRef idx="minor">
            <a:schemeClr val="tx1"/>
          </a:fontRef>
        </p:style>
      </p:cxnSp>
      <p:sp>
        <p:nvSpPr>
          <p:cNvPr id="57" name="4-Point Star 56"/>
          <p:cNvSpPr/>
          <p:nvPr/>
        </p:nvSpPr>
        <p:spPr>
          <a:xfrm>
            <a:off x="720725" y="5875338"/>
            <a:ext cx="152400" cy="15240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58" name="4-Point Star 57"/>
          <p:cNvSpPr/>
          <p:nvPr/>
        </p:nvSpPr>
        <p:spPr>
          <a:xfrm>
            <a:off x="2466975" y="5875338"/>
            <a:ext cx="152400" cy="15240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59" name="4-Point Star 58"/>
          <p:cNvSpPr/>
          <p:nvPr/>
        </p:nvSpPr>
        <p:spPr>
          <a:xfrm>
            <a:off x="4210050" y="5872163"/>
            <a:ext cx="152400" cy="15240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60" name="4-Point Star 59"/>
          <p:cNvSpPr/>
          <p:nvPr/>
        </p:nvSpPr>
        <p:spPr>
          <a:xfrm>
            <a:off x="4600575" y="5875338"/>
            <a:ext cx="152400" cy="15240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61" name="4-Point Star 60"/>
          <p:cNvSpPr/>
          <p:nvPr/>
        </p:nvSpPr>
        <p:spPr>
          <a:xfrm>
            <a:off x="7932738" y="5886450"/>
            <a:ext cx="152400" cy="15240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63" name="Rectangle 62"/>
          <p:cNvSpPr/>
          <p:nvPr/>
        </p:nvSpPr>
        <p:spPr>
          <a:xfrm>
            <a:off x="19050" y="4884738"/>
            <a:ext cx="625475" cy="606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a:cs typeface="Calibri"/>
            </a:endParaRPr>
          </a:p>
        </p:txBody>
      </p:sp>
      <p:cxnSp>
        <p:nvCxnSpPr>
          <p:cNvPr id="89" name="Straight Connector 88"/>
          <p:cNvCxnSpPr/>
          <p:nvPr/>
        </p:nvCxnSpPr>
        <p:spPr>
          <a:xfrm>
            <a:off x="8553450" y="5878513"/>
            <a:ext cx="0" cy="457200"/>
          </a:xfrm>
          <a:prstGeom prst="line">
            <a:avLst/>
          </a:prstGeom>
        </p:spPr>
        <p:style>
          <a:lnRef idx="2">
            <a:schemeClr val="dk1"/>
          </a:lnRef>
          <a:fillRef idx="0">
            <a:schemeClr val="dk1"/>
          </a:fillRef>
          <a:effectRef idx="1">
            <a:schemeClr val="dk1"/>
          </a:effectRef>
          <a:fontRef idx="minor">
            <a:schemeClr val="tx1"/>
          </a:fontRef>
        </p:style>
      </p:cxnSp>
      <p:grpSp>
        <p:nvGrpSpPr>
          <p:cNvPr id="46109" name="Group 54"/>
          <p:cNvGrpSpPr>
            <a:grpSpLocks/>
          </p:cNvGrpSpPr>
          <p:nvPr/>
        </p:nvGrpSpPr>
        <p:grpSpPr bwMode="auto">
          <a:xfrm>
            <a:off x="198438" y="1681163"/>
            <a:ext cx="8659812" cy="1173162"/>
            <a:chOff x="246017" y="957806"/>
            <a:chExt cx="8659495" cy="1173932"/>
          </a:xfrm>
        </p:grpSpPr>
        <p:sp>
          <p:nvSpPr>
            <p:cNvPr id="46157" name="TextBox 65"/>
            <p:cNvSpPr txBox="1">
              <a:spLocks noChangeArrowheads="1"/>
            </p:cNvSpPr>
            <p:nvPr/>
          </p:nvSpPr>
          <p:spPr bwMode="auto">
            <a:xfrm>
              <a:off x="2979064" y="957806"/>
              <a:ext cx="10472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eaLnBrk="1" hangingPunct="1"/>
              <a:r>
                <a:rPr lang="en-US" sz="1000" b="1">
                  <a:latin typeface="Calibri" charset="0"/>
                  <a:cs typeface="Calibri" charset="0"/>
                </a:rPr>
                <a:t>Mar-15</a:t>
              </a:r>
            </a:p>
            <a:p>
              <a:pPr algn="ctr" eaLnBrk="1" hangingPunct="1"/>
              <a:r>
                <a:rPr lang="en-US" sz="1000" b="1">
                  <a:latin typeface="Calibri" charset="0"/>
                  <a:cs typeface="Calibri" charset="0"/>
                </a:rPr>
                <a:t>CD-3a</a:t>
              </a:r>
            </a:p>
            <a:p>
              <a:pPr algn="ctr" eaLnBrk="1" hangingPunct="1"/>
              <a:r>
                <a:rPr lang="en-US" sz="1000" b="1">
                  <a:latin typeface="Calibri" charset="0"/>
                  <a:cs typeface="Calibri" charset="0"/>
                </a:rPr>
                <a:t>Approve </a:t>
              </a:r>
            </a:p>
            <a:p>
              <a:pPr algn="ctr" eaLnBrk="1" hangingPunct="1"/>
              <a:r>
                <a:rPr lang="en-US" sz="1000" b="1">
                  <a:latin typeface="Calibri" charset="0"/>
                  <a:cs typeface="Calibri" charset="0"/>
                </a:rPr>
                <a:t>Long </a:t>
              </a:r>
            </a:p>
            <a:p>
              <a:pPr algn="ctr" eaLnBrk="1" hangingPunct="1"/>
              <a:r>
                <a:rPr lang="en-US" sz="1000" b="1">
                  <a:latin typeface="Calibri" charset="0"/>
                  <a:cs typeface="Calibri" charset="0"/>
                </a:rPr>
                <a:t>Lead Item Procurement </a:t>
              </a:r>
            </a:p>
          </p:txBody>
        </p:sp>
        <p:sp>
          <p:nvSpPr>
            <p:cNvPr id="68" name="TextBox 67"/>
            <p:cNvSpPr txBox="1"/>
            <p:nvPr/>
          </p:nvSpPr>
          <p:spPr>
            <a:xfrm>
              <a:off x="246017" y="1057884"/>
              <a:ext cx="1076286" cy="738673"/>
            </a:xfrm>
            <a:prstGeom prst="rect">
              <a:avLst/>
            </a:prstGeom>
            <a:noFill/>
          </p:spPr>
          <p:txBody>
            <a:bodyPr>
              <a:spAutoFit/>
            </a:bodyPr>
            <a:lstStyle/>
            <a:p>
              <a:pPr algn="ctr">
                <a:defRPr/>
              </a:pPr>
              <a:r>
                <a:rPr lang="en-US" sz="1050" b="1" dirty="0">
                  <a:latin typeface="Calibri"/>
                  <a:cs typeface="Calibri"/>
                </a:rPr>
                <a:t>Jan-10</a:t>
              </a:r>
            </a:p>
            <a:p>
              <a:pPr algn="ctr">
                <a:defRPr/>
              </a:pPr>
              <a:r>
                <a:rPr lang="en-US" sz="1050" b="1" dirty="0">
                  <a:latin typeface="Calibri"/>
                  <a:cs typeface="Calibri"/>
                </a:rPr>
                <a:t>CD-0</a:t>
              </a:r>
            </a:p>
            <a:p>
              <a:pPr algn="ctr">
                <a:defRPr/>
              </a:pPr>
              <a:r>
                <a:rPr lang="en-US" sz="1050" b="1" dirty="0">
                  <a:latin typeface="Calibri"/>
                  <a:cs typeface="Calibri"/>
                </a:rPr>
                <a:t>Approve Mission Need</a:t>
              </a:r>
            </a:p>
          </p:txBody>
        </p:sp>
        <p:sp>
          <p:nvSpPr>
            <p:cNvPr id="69" name="TextBox 68"/>
            <p:cNvSpPr txBox="1"/>
            <p:nvPr/>
          </p:nvSpPr>
          <p:spPr>
            <a:xfrm>
              <a:off x="1914418" y="1049941"/>
              <a:ext cx="1219155" cy="899115"/>
            </a:xfrm>
            <a:prstGeom prst="rect">
              <a:avLst/>
            </a:prstGeom>
            <a:noFill/>
          </p:spPr>
          <p:txBody>
            <a:bodyPr>
              <a:spAutoFit/>
            </a:bodyPr>
            <a:lstStyle/>
            <a:p>
              <a:pPr algn="ctr">
                <a:defRPr/>
              </a:pPr>
              <a:r>
                <a:rPr lang="en-US" sz="1050" b="1" dirty="0">
                  <a:latin typeface="Calibri"/>
                  <a:cs typeface="Calibri"/>
                </a:rPr>
                <a:t>Dec-12</a:t>
              </a:r>
            </a:p>
            <a:p>
              <a:pPr algn="ctr">
                <a:defRPr/>
              </a:pPr>
              <a:r>
                <a:rPr lang="en-US" sz="1050" b="1" dirty="0">
                  <a:latin typeface="Calibri"/>
                  <a:cs typeface="Calibri"/>
                </a:rPr>
                <a:t>CD-1</a:t>
              </a:r>
            </a:p>
            <a:p>
              <a:pPr algn="ctr">
                <a:defRPr/>
              </a:pPr>
              <a:r>
                <a:rPr lang="en-US" sz="1050" b="1" dirty="0">
                  <a:latin typeface="Calibri"/>
                  <a:cs typeface="Calibri"/>
                </a:rPr>
                <a:t>Approve Alternate Selection &amp; Cost Range</a:t>
              </a:r>
            </a:p>
          </p:txBody>
        </p:sp>
        <p:sp>
          <p:nvSpPr>
            <p:cNvPr id="46160" name="TextBox 69"/>
            <p:cNvSpPr txBox="1">
              <a:spLocks noChangeArrowheads="1"/>
            </p:cNvSpPr>
            <p:nvPr/>
          </p:nvSpPr>
          <p:spPr bwMode="auto">
            <a:xfrm>
              <a:off x="7696198" y="1423852"/>
              <a:ext cx="12093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eaLnBrk="1" hangingPunct="1"/>
              <a:r>
                <a:rPr lang="en-US" sz="1000" b="1">
                  <a:latin typeface="Calibri" charset="0"/>
                  <a:cs typeface="Calibri" charset="0"/>
                </a:rPr>
                <a:t>Sep-22</a:t>
              </a:r>
            </a:p>
            <a:p>
              <a:pPr algn="ctr" eaLnBrk="1" hangingPunct="1"/>
              <a:r>
                <a:rPr lang="en-US" sz="1000" b="1">
                  <a:latin typeface="Calibri" charset="0"/>
                  <a:cs typeface="Calibri" charset="0"/>
                </a:rPr>
                <a:t>Far Site</a:t>
              </a:r>
            </a:p>
            <a:p>
              <a:pPr algn="ctr" eaLnBrk="1" hangingPunct="1"/>
              <a:r>
                <a:rPr lang="en-US" sz="1000" b="1">
                  <a:latin typeface="Calibri" charset="0"/>
                  <a:cs typeface="Calibri" charset="0"/>
                </a:rPr>
                <a:t>KPPs Met</a:t>
              </a:r>
            </a:p>
            <a:p>
              <a:pPr algn="ctr" eaLnBrk="1" hangingPunct="1"/>
              <a:r>
                <a:rPr lang="en-US" sz="1000" b="1">
                  <a:latin typeface="Calibri" charset="0"/>
                  <a:cs typeface="Calibri" charset="0"/>
                </a:rPr>
                <a:t>Complete</a:t>
              </a:r>
            </a:p>
          </p:txBody>
        </p:sp>
        <p:sp>
          <p:nvSpPr>
            <p:cNvPr id="46161" name="TextBox 77"/>
            <p:cNvSpPr txBox="1">
              <a:spLocks noChangeArrowheads="1"/>
            </p:cNvSpPr>
            <p:nvPr/>
          </p:nvSpPr>
          <p:spPr bwMode="auto">
            <a:xfrm>
              <a:off x="4333512" y="1123781"/>
              <a:ext cx="109728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eaLnBrk="1" hangingPunct="1"/>
              <a:r>
                <a:rPr lang="en-US" sz="1000" b="1">
                  <a:latin typeface="Calibri" charset="0"/>
                  <a:cs typeface="Calibri" charset="0"/>
                </a:rPr>
                <a:t>Sep-16</a:t>
              </a:r>
            </a:p>
            <a:p>
              <a:pPr algn="ctr" eaLnBrk="1" hangingPunct="1"/>
              <a:r>
                <a:rPr lang="en-US" sz="1000" b="1">
                  <a:latin typeface="Calibri" charset="0"/>
                  <a:cs typeface="Calibri" charset="0"/>
                </a:rPr>
                <a:t>CD-3b</a:t>
              </a:r>
            </a:p>
            <a:p>
              <a:pPr algn="ctr" eaLnBrk="1" hangingPunct="1"/>
              <a:r>
                <a:rPr lang="en-US" sz="1000" b="1">
                  <a:latin typeface="Calibri" charset="0"/>
                  <a:cs typeface="Calibri" charset="0"/>
                </a:rPr>
                <a:t>Approve </a:t>
              </a:r>
            </a:p>
            <a:p>
              <a:pPr algn="ctr" eaLnBrk="1" hangingPunct="1"/>
              <a:r>
                <a:rPr lang="en-US" sz="1000" b="1">
                  <a:latin typeface="Calibri" charset="0"/>
                  <a:cs typeface="Calibri" charset="0"/>
                </a:rPr>
                <a:t>Start of Construction</a:t>
              </a:r>
            </a:p>
          </p:txBody>
        </p:sp>
        <p:sp>
          <p:nvSpPr>
            <p:cNvPr id="46162" name="TextBox 78"/>
            <p:cNvSpPr txBox="1">
              <a:spLocks noChangeArrowheads="1"/>
            </p:cNvSpPr>
            <p:nvPr/>
          </p:nvSpPr>
          <p:spPr bwMode="auto">
            <a:xfrm>
              <a:off x="3713009" y="1123781"/>
              <a:ext cx="104720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eaLnBrk="1" hangingPunct="1"/>
              <a:r>
                <a:rPr lang="en-US" sz="1000" b="1">
                  <a:latin typeface="Calibri" charset="0"/>
                  <a:cs typeface="Calibri" charset="0"/>
                </a:rPr>
                <a:t>Dec-15</a:t>
              </a:r>
            </a:p>
            <a:p>
              <a:pPr algn="ctr" eaLnBrk="1" hangingPunct="1"/>
              <a:r>
                <a:rPr lang="en-US" sz="1000" b="1">
                  <a:latin typeface="Calibri" charset="0"/>
                  <a:cs typeface="Calibri" charset="0"/>
                </a:rPr>
                <a:t>CD-2</a:t>
              </a:r>
            </a:p>
            <a:p>
              <a:pPr algn="ctr" eaLnBrk="1" hangingPunct="1"/>
              <a:r>
                <a:rPr lang="en-US" sz="1000" b="1">
                  <a:latin typeface="Calibri" charset="0"/>
                  <a:cs typeface="Calibri" charset="0"/>
                </a:rPr>
                <a:t>Approve </a:t>
              </a:r>
            </a:p>
            <a:p>
              <a:pPr algn="ctr" eaLnBrk="1" hangingPunct="1"/>
              <a:r>
                <a:rPr lang="en-US" sz="1000" b="1">
                  <a:latin typeface="Calibri" charset="0"/>
                  <a:cs typeface="Calibri" charset="0"/>
                </a:rPr>
                <a:t>Performance</a:t>
              </a:r>
            </a:p>
            <a:p>
              <a:pPr algn="ctr" eaLnBrk="1" hangingPunct="1"/>
              <a:r>
                <a:rPr lang="en-US" sz="1000" b="1">
                  <a:latin typeface="Calibri" charset="0"/>
                  <a:cs typeface="Calibri" charset="0"/>
                </a:rPr>
                <a:t>Baseline</a:t>
              </a:r>
            </a:p>
          </p:txBody>
        </p:sp>
      </p:grpSp>
      <p:cxnSp>
        <p:nvCxnSpPr>
          <p:cNvPr id="84" name="Straight Connector 83"/>
          <p:cNvCxnSpPr>
            <a:endCxn id="85" idx="0"/>
          </p:cNvCxnSpPr>
          <p:nvPr/>
        </p:nvCxnSpPr>
        <p:spPr>
          <a:xfrm flipH="1">
            <a:off x="3746500" y="2708275"/>
            <a:ext cx="3175" cy="3165475"/>
          </a:xfrm>
          <a:prstGeom prst="line">
            <a:avLst/>
          </a:prstGeom>
        </p:spPr>
        <p:style>
          <a:lnRef idx="1">
            <a:schemeClr val="dk1"/>
          </a:lnRef>
          <a:fillRef idx="0">
            <a:schemeClr val="dk1"/>
          </a:fillRef>
          <a:effectRef idx="0">
            <a:schemeClr val="dk1"/>
          </a:effectRef>
          <a:fontRef idx="minor">
            <a:schemeClr val="tx1"/>
          </a:fontRef>
        </p:style>
      </p:cxnSp>
      <p:sp>
        <p:nvSpPr>
          <p:cNvPr id="85" name="4-Point Star 84"/>
          <p:cNvSpPr/>
          <p:nvPr/>
        </p:nvSpPr>
        <p:spPr>
          <a:xfrm>
            <a:off x="3670300" y="5873750"/>
            <a:ext cx="152400" cy="15240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cxnSp>
        <p:nvCxnSpPr>
          <p:cNvPr id="72" name="Straight Connector 71"/>
          <p:cNvCxnSpPr>
            <a:endCxn id="73" idx="0"/>
          </p:cNvCxnSpPr>
          <p:nvPr/>
        </p:nvCxnSpPr>
        <p:spPr>
          <a:xfrm>
            <a:off x="7835900" y="3013075"/>
            <a:ext cx="20638" cy="2870200"/>
          </a:xfrm>
          <a:prstGeom prst="line">
            <a:avLst/>
          </a:prstGeom>
        </p:spPr>
        <p:style>
          <a:lnRef idx="1">
            <a:schemeClr val="dk1"/>
          </a:lnRef>
          <a:fillRef idx="0">
            <a:schemeClr val="dk1"/>
          </a:fillRef>
          <a:effectRef idx="0">
            <a:schemeClr val="dk1"/>
          </a:effectRef>
          <a:fontRef idx="minor">
            <a:schemeClr val="tx1"/>
          </a:fontRef>
        </p:style>
      </p:cxnSp>
      <p:sp>
        <p:nvSpPr>
          <p:cNvPr id="73" name="4-Point Star 72"/>
          <p:cNvSpPr/>
          <p:nvPr/>
        </p:nvSpPr>
        <p:spPr>
          <a:xfrm>
            <a:off x="7780338" y="5883275"/>
            <a:ext cx="152400" cy="15240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46114" name="TextBox 73"/>
          <p:cNvSpPr txBox="1">
            <a:spLocks noChangeArrowheads="1"/>
          </p:cNvSpPr>
          <p:nvPr/>
        </p:nvSpPr>
        <p:spPr bwMode="auto">
          <a:xfrm>
            <a:off x="7023100" y="2133600"/>
            <a:ext cx="12096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eaLnBrk="1" hangingPunct="1"/>
            <a:r>
              <a:rPr lang="en-US" sz="1000" b="1">
                <a:latin typeface="Calibri" charset="0"/>
                <a:cs typeface="Calibri" charset="0"/>
              </a:rPr>
              <a:t>Jul-22</a:t>
            </a:r>
          </a:p>
          <a:p>
            <a:pPr algn="ctr" eaLnBrk="1" hangingPunct="1"/>
            <a:r>
              <a:rPr lang="en-US" sz="1000" b="1">
                <a:latin typeface="Calibri" charset="0"/>
                <a:cs typeface="Calibri" charset="0"/>
              </a:rPr>
              <a:t>Near Site</a:t>
            </a:r>
          </a:p>
          <a:p>
            <a:pPr algn="ctr" eaLnBrk="1" hangingPunct="1"/>
            <a:r>
              <a:rPr lang="en-US" sz="1000" b="1">
                <a:latin typeface="Calibri" charset="0"/>
                <a:cs typeface="Calibri" charset="0"/>
              </a:rPr>
              <a:t>KPPs Met</a:t>
            </a:r>
          </a:p>
          <a:p>
            <a:pPr algn="ctr" eaLnBrk="1" hangingPunct="1"/>
            <a:r>
              <a:rPr lang="en-US" sz="1000" b="1">
                <a:latin typeface="Calibri" charset="0"/>
                <a:cs typeface="Calibri" charset="0"/>
              </a:rPr>
              <a:t>Complete</a:t>
            </a:r>
          </a:p>
        </p:txBody>
      </p:sp>
      <p:cxnSp>
        <p:nvCxnSpPr>
          <p:cNvPr id="83" name="Straight Connector 82"/>
          <p:cNvCxnSpPr/>
          <p:nvPr/>
        </p:nvCxnSpPr>
        <p:spPr>
          <a:xfrm flipH="1">
            <a:off x="7983538" y="3005138"/>
            <a:ext cx="2174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7605713" y="3017838"/>
            <a:ext cx="2174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8201025" y="2820988"/>
            <a:ext cx="0" cy="1920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7613650" y="2825750"/>
            <a:ext cx="0" cy="192088"/>
          </a:xfrm>
          <a:prstGeom prst="line">
            <a:avLst/>
          </a:prstGeom>
        </p:spPr>
        <p:style>
          <a:lnRef idx="1">
            <a:schemeClr val="accent1"/>
          </a:lnRef>
          <a:fillRef idx="0">
            <a:schemeClr val="accent1"/>
          </a:fillRef>
          <a:effectRef idx="0">
            <a:schemeClr val="accent1"/>
          </a:effectRef>
          <a:fontRef idx="minor">
            <a:schemeClr val="tx1"/>
          </a:fontRef>
        </p:style>
      </p:cxnSp>
      <p:sp>
        <p:nvSpPr>
          <p:cNvPr id="114" name="Title 113"/>
          <p:cNvSpPr>
            <a:spLocks noGrp="1"/>
          </p:cNvSpPr>
          <p:nvPr>
            <p:ph type="title"/>
          </p:nvPr>
        </p:nvSpPr>
        <p:spPr>
          <a:xfrm>
            <a:off x="685800" y="742950"/>
            <a:ext cx="8091487" cy="822325"/>
          </a:xfrm>
        </p:spPr>
        <p:txBody>
          <a:bodyPr>
            <a:normAutofit fontScale="90000"/>
          </a:bodyPr>
          <a:lstStyle/>
          <a:p>
            <a:pPr>
              <a:defRPr/>
            </a:pPr>
            <a:r>
              <a:rPr lang="en-US" sz="4000" dirty="0" smtClean="0"/>
              <a:t>LBNE Critical Path Schedule Summary</a:t>
            </a:r>
            <a:r>
              <a:rPr lang="en-US" dirty="0" smtClean="0"/>
              <a:t/>
            </a:r>
            <a:br>
              <a:rPr lang="en-US" dirty="0" smtClean="0"/>
            </a:br>
            <a:r>
              <a:rPr lang="en-US" sz="2700" i="1" dirty="0" smtClean="0"/>
              <a:t>Two essentially independent schedules, optimized for funding</a:t>
            </a:r>
            <a:endParaRPr lang="en-US" sz="2700" i="1" dirty="0"/>
          </a:p>
        </p:txBody>
      </p:sp>
      <p:sp>
        <p:nvSpPr>
          <p:cNvPr id="54" name="Rectangle 53"/>
          <p:cNvSpPr/>
          <p:nvPr/>
        </p:nvSpPr>
        <p:spPr>
          <a:xfrm>
            <a:off x="804863" y="2924175"/>
            <a:ext cx="1738312" cy="176213"/>
          </a:xfrm>
          <a:prstGeom prst="rect">
            <a:avLst/>
          </a:prstGeom>
          <a:pattFill prst="dkDnDiag">
            <a:fgClr>
              <a:schemeClr val="bg1"/>
            </a:fgClr>
            <a:bgClr>
              <a:srgbClr val="FF0000"/>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21" name="TextBox 55"/>
          <p:cNvSpPr txBox="1">
            <a:spLocks noChangeArrowheads="1"/>
          </p:cNvSpPr>
          <p:nvPr/>
        </p:nvSpPr>
        <p:spPr bwMode="auto">
          <a:xfrm>
            <a:off x="-87313" y="2871788"/>
            <a:ext cx="1441451"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Conc Design</a:t>
            </a:r>
          </a:p>
        </p:txBody>
      </p:sp>
      <p:sp>
        <p:nvSpPr>
          <p:cNvPr id="67" name="Rectangle 66"/>
          <p:cNvSpPr/>
          <p:nvPr/>
        </p:nvSpPr>
        <p:spPr>
          <a:xfrm>
            <a:off x="4676775" y="3273425"/>
            <a:ext cx="1468438" cy="1968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23" name="TextBox 70"/>
          <p:cNvSpPr txBox="1">
            <a:spLocks noChangeArrowheads="1"/>
          </p:cNvSpPr>
          <p:nvPr/>
        </p:nvSpPr>
        <p:spPr bwMode="auto">
          <a:xfrm>
            <a:off x="3382963" y="3216275"/>
            <a:ext cx="18494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CF FS Construction</a:t>
            </a:r>
          </a:p>
        </p:txBody>
      </p:sp>
      <p:sp>
        <p:nvSpPr>
          <p:cNvPr id="75" name="Rectangle 74"/>
          <p:cNvSpPr/>
          <p:nvPr/>
        </p:nvSpPr>
        <p:spPr>
          <a:xfrm>
            <a:off x="6197600" y="3455988"/>
            <a:ext cx="711200" cy="1873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76" name="Rectangle 75"/>
          <p:cNvSpPr/>
          <p:nvPr/>
        </p:nvSpPr>
        <p:spPr>
          <a:xfrm>
            <a:off x="2566988" y="3105150"/>
            <a:ext cx="2082800" cy="15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26" name="TextBox 76"/>
          <p:cNvSpPr txBox="1">
            <a:spLocks noChangeArrowheads="1"/>
          </p:cNvSpPr>
          <p:nvPr/>
        </p:nvSpPr>
        <p:spPr bwMode="auto">
          <a:xfrm>
            <a:off x="-74613" y="3036888"/>
            <a:ext cx="37401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CF FS  Prelim &amp; Final Design &amp; Procurmt</a:t>
            </a:r>
          </a:p>
        </p:txBody>
      </p:sp>
      <p:sp>
        <p:nvSpPr>
          <p:cNvPr id="80" name="Rectangle 79"/>
          <p:cNvSpPr/>
          <p:nvPr/>
        </p:nvSpPr>
        <p:spPr>
          <a:xfrm>
            <a:off x="6908800" y="3659188"/>
            <a:ext cx="784225" cy="1587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28" name="TextBox 80"/>
          <p:cNvSpPr txBox="1">
            <a:spLocks noChangeArrowheads="1"/>
          </p:cNvSpPr>
          <p:nvPr/>
        </p:nvSpPr>
        <p:spPr bwMode="auto">
          <a:xfrm>
            <a:off x="5438775" y="3592513"/>
            <a:ext cx="1620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Install TPC, Test &amp; Fill</a:t>
            </a:r>
            <a:endParaRPr lang="en-US" sz="1200">
              <a:latin typeface="Calibri" charset="0"/>
              <a:cs typeface="Calibri" charset="0"/>
            </a:endParaRPr>
          </a:p>
        </p:txBody>
      </p:sp>
      <p:sp>
        <p:nvSpPr>
          <p:cNvPr id="46129" name="TextBox 81"/>
          <p:cNvSpPr txBox="1">
            <a:spLocks noChangeArrowheads="1"/>
          </p:cNvSpPr>
          <p:nvPr/>
        </p:nvSpPr>
        <p:spPr bwMode="auto">
          <a:xfrm>
            <a:off x="6002338" y="3789363"/>
            <a:ext cx="1751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Detector Commissioning</a:t>
            </a:r>
            <a:endParaRPr lang="en-US" sz="1200">
              <a:latin typeface="Calibri" charset="0"/>
              <a:cs typeface="Calibri" charset="0"/>
            </a:endParaRPr>
          </a:p>
        </p:txBody>
      </p:sp>
      <p:sp>
        <p:nvSpPr>
          <p:cNvPr id="46130" name="TextBox 98"/>
          <p:cNvSpPr txBox="1">
            <a:spLocks noChangeArrowheads="1"/>
          </p:cNvSpPr>
          <p:nvPr/>
        </p:nvSpPr>
        <p:spPr bwMode="auto">
          <a:xfrm>
            <a:off x="4659313" y="3405188"/>
            <a:ext cx="1665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Cryostat Construction</a:t>
            </a:r>
            <a:endParaRPr lang="en-US" sz="1200">
              <a:latin typeface="Calibri" charset="0"/>
              <a:cs typeface="Calibri" charset="0"/>
            </a:endParaRPr>
          </a:p>
        </p:txBody>
      </p:sp>
      <p:sp>
        <p:nvSpPr>
          <p:cNvPr id="104" name="Rectangle 103"/>
          <p:cNvSpPr/>
          <p:nvPr/>
        </p:nvSpPr>
        <p:spPr>
          <a:xfrm>
            <a:off x="776288" y="4076700"/>
            <a:ext cx="1738312" cy="176213"/>
          </a:xfrm>
          <a:prstGeom prst="rect">
            <a:avLst/>
          </a:prstGeom>
          <a:pattFill prst="dkDnDiag">
            <a:fgClr>
              <a:schemeClr val="bg1"/>
            </a:fgClr>
            <a:bgClr>
              <a:schemeClr val="accent2">
                <a:lumMod val="60000"/>
                <a:lumOff val="40000"/>
              </a:schemeClr>
            </a:bgClr>
          </a:patt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32" name="TextBox 104"/>
          <p:cNvSpPr txBox="1">
            <a:spLocks noChangeArrowheads="1"/>
          </p:cNvSpPr>
          <p:nvPr/>
        </p:nvSpPr>
        <p:spPr bwMode="auto">
          <a:xfrm>
            <a:off x="-88900" y="4024313"/>
            <a:ext cx="1441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Conc Design</a:t>
            </a:r>
          </a:p>
        </p:txBody>
      </p:sp>
      <p:sp>
        <p:nvSpPr>
          <p:cNvPr id="106" name="Rectangle 105"/>
          <p:cNvSpPr/>
          <p:nvPr/>
        </p:nvSpPr>
        <p:spPr>
          <a:xfrm>
            <a:off x="3749675" y="4425950"/>
            <a:ext cx="688975" cy="17462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34" name="TextBox 106"/>
          <p:cNvSpPr txBox="1">
            <a:spLocks noChangeArrowheads="1"/>
          </p:cNvSpPr>
          <p:nvPr/>
        </p:nvSpPr>
        <p:spPr bwMode="auto">
          <a:xfrm>
            <a:off x="1703388" y="4383088"/>
            <a:ext cx="2292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CF Embankment Construction</a:t>
            </a:r>
          </a:p>
        </p:txBody>
      </p:sp>
      <p:sp>
        <p:nvSpPr>
          <p:cNvPr id="109" name="Rectangle 108"/>
          <p:cNvSpPr/>
          <p:nvPr/>
        </p:nvSpPr>
        <p:spPr>
          <a:xfrm>
            <a:off x="4438650" y="4625975"/>
            <a:ext cx="1041400" cy="15716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110" name="Rectangle 109"/>
          <p:cNvSpPr/>
          <p:nvPr/>
        </p:nvSpPr>
        <p:spPr>
          <a:xfrm>
            <a:off x="2538413" y="4252913"/>
            <a:ext cx="1208087" cy="176212"/>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37" name="TextBox 110"/>
          <p:cNvSpPr txBox="1">
            <a:spLocks noChangeArrowheads="1"/>
          </p:cNvSpPr>
          <p:nvPr/>
        </p:nvSpPr>
        <p:spPr bwMode="auto">
          <a:xfrm>
            <a:off x="131763" y="4205288"/>
            <a:ext cx="27813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CF Embankment Design &amp; Procurmt</a:t>
            </a:r>
          </a:p>
        </p:txBody>
      </p:sp>
      <p:sp>
        <p:nvSpPr>
          <p:cNvPr id="112" name="Rectangle 111"/>
          <p:cNvSpPr/>
          <p:nvPr/>
        </p:nvSpPr>
        <p:spPr>
          <a:xfrm>
            <a:off x="5481638" y="4814888"/>
            <a:ext cx="1123950" cy="16033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39" name="TextBox 112"/>
          <p:cNvSpPr txBox="1">
            <a:spLocks noChangeArrowheads="1"/>
          </p:cNvSpPr>
          <p:nvPr/>
        </p:nvSpPr>
        <p:spPr bwMode="auto">
          <a:xfrm>
            <a:off x="3216275" y="4752975"/>
            <a:ext cx="2444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CF Primary Bm, Target Hall Constn</a:t>
            </a:r>
            <a:endParaRPr lang="en-US" sz="1200">
              <a:latin typeface="Calibri" charset="0"/>
              <a:cs typeface="Calibri" charset="0"/>
            </a:endParaRPr>
          </a:p>
        </p:txBody>
      </p:sp>
      <p:sp>
        <p:nvSpPr>
          <p:cNvPr id="115" name="Rectangle 114"/>
          <p:cNvSpPr/>
          <p:nvPr/>
        </p:nvSpPr>
        <p:spPr>
          <a:xfrm>
            <a:off x="6605588" y="4987925"/>
            <a:ext cx="1127125" cy="1762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41" name="TextBox 115"/>
          <p:cNvSpPr txBox="1">
            <a:spLocks noChangeArrowheads="1"/>
          </p:cNvSpPr>
          <p:nvPr/>
        </p:nvSpPr>
        <p:spPr bwMode="auto">
          <a:xfrm>
            <a:off x="2476500" y="4589463"/>
            <a:ext cx="2667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CF Embankment Settlement</a:t>
            </a:r>
            <a:endParaRPr lang="en-US" sz="1200">
              <a:latin typeface="Calibri" charset="0"/>
              <a:cs typeface="Calibri" charset="0"/>
            </a:endParaRPr>
          </a:p>
        </p:txBody>
      </p:sp>
      <p:sp>
        <p:nvSpPr>
          <p:cNvPr id="117" name="Rectangle 116"/>
          <p:cNvSpPr/>
          <p:nvPr/>
        </p:nvSpPr>
        <p:spPr>
          <a:xfrm>
            <a:off x="7748588" y="5181600"/>
            <a:ext cx="107950" cy="176213"/>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92D050"/>
              </a:solidFill>
              <a:latin typeface="Calibri"/>
              <a:cs typeface="Calibri"/>
            </a:endParaRPr>
          </a:p>
        </p:txBody>
      </p:sp>
      <p:sp>
        <p:nvSpPr>
          <p:cNvPr id="46143" name="TextBox 117"/>
          <p:cNvSpPr txBox="1">
            <a:spLocks noChangeArrowheads="1"/>
          </p:cNvSpPr>
          <p:nvPr/>
        </p:nvSpPr>
        <p:spPr bwMode="auto">
          <a:xfrm>
            <a:off x="5105400" y="4940300"/>
            <a:ext cx="218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Beamline Installation</a:t>
            </a:r>
            <a:endParaRPr lang="en-US" sz="1200">
              <a:latin typeface="Calibri" charset="0"/>
              <a:cs typeface="Calibri" charset="0"/>
            </a:endParaRPr>
          </a:p>
        </p:txBody>
      </p:sp>
      <p:sp>
        <p:nvSpPr>
          <p:cNvPr id="46144" name="TextBox 118"/>
          <p:cNvSpPr txBox="1">
            <a:spLocks noChangeArrowheads="1"/>
          </p:cNvSpPr>
          <p:nvPr/>
        </p:nvSpPr>
        <p:spPr bwMode="auto">
          <a:xfrm>
            <a:off x="5349875" y="5130800"/>
            <a:ext cx="24431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b="1">
                <a:latin typeface="Calibri" charset="0"/>
                <a:cs typeface="Calibri" charset="0"/>
              </a:rPr>
              <a:t>Beamline Hardware Commissioning</a:t>
            </a:r>
            <a:endParaRPr lang="en-US" sz="1200">
              <a:latin typeface="Calibri" charset="0"/>
              <a:cs typeface="Calibri" charset="0"/>
            </a:endParaRPr>
          </a:p>
        </p:txBody>
      </p:sp>
      <p:sp>
        <p:nvSpPr>
          <p:cNvPr id="46145" name="TextBox 12"/>
          <p:cNvSpPr txBox="1">
            <a:spLocks noChangeArrowheads="1"/>
          </p:cNvSpPr>
          <p:nvPr/>
        </p:nvSpPr>
        <p:spPr bwMode="auto">
          <a:xfrm>
            <a:off x="61913" y="5503863"/>
            <a:ext cx="7713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800" b="1">
                <a:latin typeface="Calibri" charset="0"/>
                <a:cs typeface="Calibri" charset="0"/>
              </a:rPr>
              <a:t>Far Site is critical, Near Site near critical, both go through CF</a:t>
            </a:r>
          </a:p>
        </p:txBody>
      </p:sp>
      <p:sp>
        <p:nvSpPr>
          <p:cNvPr id="46146" name="TextBox 119"/>
          <p:cNvSpPr txBox="1">
            <a:spLocks noChangeArrowheads="1"/>
          </p:cNvSpPr>
          <p:nvPr/>
        </p:nvSpPr>
        <p:spPr bwMode="auto">
          <a:xfrm>
            <a:off x="8162925" y="2932113"/>
            <a:ext cx="12096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algn="ctr" eaLnBrk="1" hangingPunct="1"/>
            <a:r>
              <a:rPr lang="en-US" sz="1000" b="1">
                <a:latin typeface="Calibri" charset="0"/>
                <a:cs typeface="Calibri" charset="0"/>
              </a:rPr>
              <a:t>Apr-23</a:t>
            </a:r>
          </a:p>
          <a:p>
            <a:pPr algn="ctr" eaLnBrk="1" hangingPunct="1"/>
            <a:r>
              <a:rPr lang="en-US" sz="1000" b="1">
                <a:latin typeface="Calibri" charset="0"/>
                <a:cs typeface="Calibri" charset="0"/>
              </a:rPr>
              <a:t>CD-4 Approval (Early Finish)</a:t>
            </a:r>
          </a:p>
        </p:txBody>
      </p:sp>
      <p:cxnSp>
        <p:nvCxnSpPr>
          <p:cNvPr id="121" name="Straight Connector 120"/>
          <p:cNvCxnSpPr/>
          <p:nvPr/>
        </p:nvCxnSpPr>
        <p:spPr>
          <a:xfrm>
            <a:off x="8375650" y="3844925"/>
            <a:ext cx="15875" cy="2041525"/>
          </a:xfrm>
          <a:prstGeom prst="line">
            <a:avLst/>
          </a:prstGeom>
        </p:spPr>
        <p:style>
          <a:lnRef idx="1">
            <a:schemeClr val="dk1"/>
          </a:lnRef>
          <a:fillRef idx="0">
            <a:schemeClr val="dk1"/>
          </a:fillRef>
          <a:effectRef idx="0">
            <a:schemeClr val="dk1"/>
          </a:effectRef>
          <a:fontRef idx="minor">
            <a:schemeClr val="tx1"/>
          </a:fontRef>
        </p:style>
      </p:cxnSp>
      <p:cxnSp>
        <p:nvCxnSpPr>
          <p:cNvPr id="122" name="Straight Connector 121"/>
          <p:cNvCxnSpPr/>
          <p:nvPr/>
        </p:nvCxnSpPr>
        <p:spPr>
          <a:xfrm flipH="1">
            <a:off x="8391525" y="3832225"/>
            <a:ext cx="2190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610600" y="3470275"/>
            <a:ext cx="0" cy="369888"/>
          </a:xfrm>
          <a:prstGeom prst="line">
            <a:avLst/>
          </a:prstGeom>
        </p:spPr>
        <p:style>
          <a:lnRef idx="1">
            <a:schemeClr val="accent1"/>
          </a:lnRef>
          <a:fillRef idx="0">
            <a:schemeClr val="accent1"/>
          </a:fillRef>
          <a:effectRef idx="0">
            <a:schemeClr val="accent1"/>
          </a:effectRef>
          <a:fontRef idx="minor">
            <a:schemeClr val="tx1"/>
          </a:fontRef>
        </p:style>
      </p:cxnSp>
      <p:sp>
        <p:nvSpPr>
          <p:cNvPr id="124" name="4-Point Star 123"/>
          <p:cNvSpPr/>
          <p:nvPr/>
        </p:nvSpPr>
        <p:spPr>
          <a:xfrm>
            <a:off x="8335963" y="5884863"/>
            <a:ext cx="152400" cy="152400"/>
          </a:xfrm>
          <a:prstGeom prst="star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Calibri"/>
              <a:cs typeface="Calibri"/>
            </a:endParaRPr>
          </a:p>
        </p:txBody>
      </p:sp>
      <p:sp>
        <p:nvSpPr>
          <p:cNvPr id="46151" name="TextBox 124"/>
          <p:cNvSpPr txBox="1">
            <a:spLocks noChangeArrowheads="1"/>
          </p:cNvSpPr>
          <p:nvPr/>
        </p:nvSpPr>
        <p:spPr bwMode="auto">
          <a:xfrm>
            <a:off x="4764088" y="6553200"/>
            <a:ext cx="3998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800">
                <a:latin typeface="Calibri" charset="0"/>
                <a:cs typeface="Calibri" charset="0"/>
              </a:rPr>
              <a:t>2 yr schedule contingency on early finish</a:t>
            </a:r>
          </a:p>
        </p:txBody>
      </p:sp>
      <p:sp>
        <p:nvSpPr>
          <p:cNvPr id="2" name="TextBox 1"/>
          <p:cNvSpPr txBox="1"/>
          <p:nvPr/>
        </p:nvSpPr>
        <p:spPr>
          <a:xfrm>
            <a:off x="5240338" y="1744663"/>
            <a:ext cx="2124075" cy="1477962"/>
          </a:xfrm>
          <a:prstGeom prst="rect">
            <a:avLst/>
          </a:prstGeom>
          <a:solidFill>
            <a:schemeClr val="accent5">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defRPr/>
            </a:pPr>
            <a:r>
              <a:rPr lang="en-US" dirty="0">
                <a:latin typeface="Calibri"/>
                <a:cs typeface="Calibri"/>
              </a:rPr>
              <a:t>Plan to start full construction has accelerated by 7 months since DOE Review in November</a:t>
            </a:r>
          </a:p>
        </p:txBody>
      </p:sp>
      <p:sp>
        <p:nvSpPr>
          <p:cNvPr id="3" name="TextBox 2"/>
          <p:cNvSpPr txBox="1"/>
          <p:nvPr/>
        </p:nvSpPr>
        <p:spPr>
          <a:xfrm>
            <a:off x="2246313" y="3422650"/>
            <a:ext cx="2238375" cy="64293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en-US" dirty="0">
                <a:latin typeface="Calibri"/>
                <a:cs typeface="Calibri"/>
              </a:rPr>
              <a:t>Design &amp; prototyping work proceeding </a:t>
            </a:r>
          </a:p>
        </p:txBody>
      </p:sp>
      <p:sp>
        <p:nvSpPr>
          <p:cNvPr id="4" name="TextBox 3"/>
          <p:cNvSpPr txBox="1"/>
          <p:nvPr/>
        </p:nvSpPr>
        <p:spPr>
          <a:xfrm>
            <a:off x="131763" y="4591050"/>
            <a:ext cx="2114550" cy="9239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defRPr/>
            </a:pPr>
            <a:r>
              <a:rPr lang="en-US" dirty="0">
                <a:latin typeface="Calibri"/>
                <a:cs typeface="Calibri"/>
              </a:rPr>
              <a:t>Preparing for 1</a:t>
            </a:r>
            <a:r>
              <a:rPr lang="en-US" baseline="30000" dirty="0">
                <a:latin typeface="Calibri"/>
                <a:cs typeface="Calibri"/>
              </a:rPr>
              <a:t>st</a:t>
            </a:r>
            <a:r>
              <a:rPr lang="en-US" dirty="0">
                <a:latin typeface="Calibri"/>
                <a:cs typeface="Calibri"/>
              </a:rPr>
              <a:t> construction work to start in 2 years</a:t>
            </a:r>
          </a:p>
        </p:txBody>
      </p:sp>
      <p:cxnSp>
        <p:nvCxnSpPr>
          <p:cNvPr id="7" name="Straight Arrow Connector 6"/>
          <p:cNvCxnSpPr>
            <a:stCxn id="4" idx="3"/>
            <a:endCxn id="46134" idx="3"/>
          </p:cNvCxnSpPr>
          <p:nvPr/>
        </p:nvCxnSpPr>
        <p:spPr>
          <a:xfrm flipV="1">
            <a:off x="2246313" y="4521200"/>
            <a:ext cx="1749425" cy="531813"/>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7" name="Elbow Connector 86"/>
          <p:cNvCxnSpPr/>
          <p:nvPr/>
        </p:nvCxnSpPr>
        <p:spPr>
          <a:xfrm rot="5400000" flipH="1" flipV="1">
            <a:off x="8484394" y="6198394"/>
            <a:ext cx="785812" cy="381000"/>
          </a:xfrm>
          <a:prstGeom prst="bentConnector3">
            <a:avLst>
              <a:gd name="adj1" fmla="val 124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2400"/>
            <a:ext cx="8229600" cy="1143000"/>
          </a:xfrm>
        </p:spPr>
        <p:txBody>
          <a:bodyPr/>
          <a:lstStyle/>
          <a:p>
            <a:r>
              <a:rPr lang="en-US" sz="3600" dirty="0">
                <a:latin typeface="Calibri" charset="0"/>
              </a:rPr>
              <a:t>Cost Estimates</a:t>
            </a:r>
          </a:p>
        </p:txBody>
      </p:sp>
      <p:sp>
        <p:nvSpPr>
          <p:cNvPr id="3" name="Content Placeholder 2"/>
          <p:cNvSpPr>
            <a:spLocks noGrp="1"/>
          </p:cNvSpPr>
          <p:nvPr>
            <p:ph idx="1"/>
          </p:nvPr>
        </p:nvSpPr>
        <p:spPr>
          <a:xfrm>
            <a:off x="457200" y="1371600"/>
            <a:ext cx="8229600" cy="5280025"/>
          </a:xfrm>
        </p:spPr>
        <p:txBody>
          <a:bodyPr>
            <a:normAutofit fontScale="77500" lnSpcReduction="20000"/>
          </a:bodyPr>
          <a:lstStyle/>
          <a:p>
            <a:pPr>
              <a:defRPr/>
            </a:pPr>
            <a:r>
              <a:rPr lang="en-US" dirty="0" smtClean="0">
                <a:latin typeface="+mj-lt"/>
              </a:rPr>
              <a:t>Detailed cost estimates have been completed for 1</a:t>
            </a:r>
            <a:r>
              <a:rPr lang="en-US" baseline="30000" dirty="0" smtClean="0">
                <a:latin typeface="+mj-lt"/>
              </a:rPr>
              <a:t>st</a:t>
            </a:r>
            <a:r>
              <a:rPr lang="en-US" dirty="0" smtClean="0">
                <a:latin typeface="+mj-lt"/>
              </a:rPr>
              <a:t> Phase</a:t>
            </a:r>
          </a:p>
          <a:p>
            <a:pPr>
              <a:defRPr/>
            </a:pPr>
            <a:endParaRPr lang="en-US" dirty="0">
              <a:latin typeface="+mj-lt"/>
            </a:endParaRPr>
          </a:p>
          <a:p>
            <a:pPr>
              <a:defRPr/>
            </a:pPr>
            <a:endParaRPr lang="en-US" dirty="0" smtClean="0">
              <a:latin typeface="+mj-lt"/>
            </a:endParaRPr>
          </a:p>
          <a:p>
            <a:pPr>
              <a:defRPr/>
            </a:pPr>
            <a:endParaRPr lang="en-US" dirty="0">
              <a:latin typeface="+mj-lt"/>
            </a:endParaRPr>
          </a:p>
          <a:p>
            <a:pPr>
              <a:defRPr/>
            </a:pPr>
            <a:endParaRPr lang="en-US" dirty="0" smtClean="0">
              <a:latin typeface="+mj-lt"/>
            </a:endParaRPr>
          </a:p>
          <a:p>
            <a:pPr>
              <a:defRPr/>
            </a:pPr>
            <a:endParaRPr lang="en-US" dirty="0">
              <a:latin typeface="+mj-lt"/>
            </a:endParaRPr>
          </a:p>
          <a:p>
            <a:pPr>
              <a:defRPr/>
            </a:pPr>
            <a:endParaRPr lang="en-US" dirty="0" smtClean="0">
              <a:latin typeface="+mj-lt"/>
            </a:endParaRPr>
          </a:p>
          <a:p>
            <a:pPr>
              <a:defRPr/>
            </a:pPr>
            <a:endParaRPr lang="en-US" dirty="0" smtClean="0">
              <a:latin typeface="+mj-lt"/>
            </a:endParaRPr>
          </a:p>
          <a:p>
            <a:pPr>
              <a:defRPr/>
            </a:pPr>
            <a:endParaRPr lang="en-US" dirty="0">
              <a:latin typeface="+mj-lt"/>
            </a:endParaRPr>
          </a:p>
          <a:p>
            <a:pPr>
              <a:defRPr/>
            </a:pPr>
            <a:endParaRPr lang="en-US" dirty="0" smtClean="0">
              <a:latin typeface="+mj-lt"/>
            </a:endParaRPr>
          </a:p>
          <a:p>
            <a:pPr>
              <a:defRPr/>
            </a:pPr>
            <a:endParaRPr lang="en-US" dirty="0">
              <a:latin typeface="+mj-lt"/>
            </a:endParaRPr>
          </a:p>
          <a:p>
            <a:pPr>
              <a:defRPr/>
            </a:pPr>
            <a:r>
              <a:rPr lang="en-US" dirty="0" smtClean="0">
                <a:latin typeface="+mj-lt"/>
              </a:rPr>
              <a:t>1</a:t>
            </a:r>
            <a:r>
              <a:rPr lang="en-US" baseline="30000" dirty="0" smtClean="0">
                <a:latin typeface="+mj-lt"/>
              </a:rPr>
              <a:t>st</a:t>
            </a:r>
            <a:r>
              <a:rPr lang="en-US" dirty="0" smtClean="0">
                <a:latin typeface="+mj-lt"/>
              </a:rPr>
              <a:t> Phase annual operating costs are estimated at $6.5M in FY12$, assuming these costs are incremental to existing operations at Fermilab &amp; SURF</a:t>
            </a:r>
          </a:p>
          <a:p>
            <a:pPr>
              <a:defRPr/>
            </a:pPr>
            <a:r>
              <a:rPr lang="en-US" dirty="0" smtClean="0">
                <a:latin typeface="+mj-lt"/>
              </a:rPr>
              <a:t>Estimates for expanded scope are being developed based on “CD-1 level” estimates prepared during Reconfiguration process during summer 2012.</a:t>
            </a:r>
          </a:p>
          <a:p>
            <a:pPr>
              <a:defRPr/>
            </a:pPr>
            <a:r>
              <a:rPr lang="en-US" dirty="0" smtClean="0">
                <a:latin typeface="+mj-lt"/>
              </a:rPr>
              <a:t>These estimates will be used in discussions with non-DOE partners toward expanding the scope.</a:t>
            </a:r>
            <a:endParaRPr lang="en-US" dirty="0">
              <a:latin typeface="+mj-lt"/>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28800"/>
            <a:ext cx="7260418" cy="261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52400"/>
            <a:ext cx="8229600" cy="1143000"/>
          </a:xfrm>
        </p:spPr>
        <p:txBody>
          <a:bodyPr/>
          <a:lstStyle/>
          <a:p>
            <a:pPr eaLnBrk="1" hangingPunct="1"/>
            <a:r>
              <a:rPr lang="en-US" sz="3600">
                <a:latin typeface="Calibri" charset="0"/>
              </a:rPr>
              <a:t>LBNE Science Objectives</a:t>
            </a:r>
          </a:p>
        </p:txBody>
      </p:sp>
      <p:sp>
        <p:nvSpPr>
          <p:cNvPr id="3" name="Content Placeholder 2"/>
          <p:cNvSpPr>
            <a:spLocks noGrp="1"/>
          </p:cNvSpPr>
          <p:nvPr>
            <p:ph idx="1"/>
          </p:nvPr>
        </p:nvSpPr>
        <p:spPr>
          <a:xfrm>
            <a:off x="457200" y="1554163"/>
            <a:ext cx="8077200" cy="4389437"/>
          </a:xfrm>
        </p:spPr>
        <p:txBody>
          <a:bodyPr>
            <a:normAutofit fontScale="92500"/>
          </a:bodyPr>
          <a:lstStyle/>
          <a:p>
            <a:pPr marL="274320" lvl="1" indent="-274320" eaLnBrk="1" fontAlgn="auto" hangingPunct="1">
              <a:spcAft>
                <a:spcPts val="0"/>
              </a:spcAft>
              <a:buClr>
                <a:schemeClr val="accent3"/>
              </a:buClr>
              <a:buSzPct val="95000"/>
              <a:buFont typeface="Wingdings 2"/>
              <a:buChar char=""/>
              <a:defRPr/>
            </a:pPr>
            <a:r>
              <a:rPr lang="en-US" b="1" cap="small" dirty="0" smtClean="0">
                <a:solidFill>
                  <a:srgbClr val="FF0000"/>
                </a:solidFill>
                <a:effectLst>
                  <a:outerShdw blurRad="38100" dist="38100" dir="2700000" algn="tl">
                    <a:srgbClr val="000000">
                      <a:alpha val="43137"/>
                    </a:srgbClr>
                  </a:outerShdw>
                </a:effectLst>
                <a:latin typeface="+mj-lt"/>
                <a:ea typeface="+mn-ea"/>
              </a:rPr>
              <a:t>Comprehensive program to measure neutrino oscillations</a:t>
            </a:r>
          </a:p>
          <a:p>
            <a:pPr marL="274320" lvl="1" indent="-274320" eaLnBrk="1" fontAlgn="auto" hangingPunct="1">
              <a:spcAft>
                <a:spcPts val="0"/>
              </a:spcAft>
              <a:buClr>
                <a:schemeClr val="accent3"/>
              </a:buClr>
              <a:buSzPct val="95000"/>
              <a:buFont typeface="Wingdings 2"/>
              <a:buChar char=""/>
              <a:defRPr/>
            </a:pPr>
            <a:r>
              <a:rPr lang="en-US" dirty="0" smtClean="0">
                <a:effectLst>
                  <a:outerShdw blurRad="38100" dist="38100" dir="2700000" algn="tl">
                    <a:srgbClr val="000000">
                      <a:alpha val="43137"/>
                    </a:srgbClr>
                  </a:outerShdw>
                </a:effectLst>
                <a:latin typeface="+mj-lt"/>
                <a:ea typeface="+mn-ea"/>
              </a:rPr>
              <a:t>Discover and characterize CP Violation in the neutrino sector</a:t>
            </a:r>
          </a:p>
          <a:p>
            <a:pPr marL="274320" indent="-274320" eaLnBrk="1" fontAlgn="auto" hangingPunct="1">
              <a:spcAft>
                <a:spcPts val="0"/>
              </a:spcAft>
              <a:buClr>
                <a:schemeClr val="accent3"/>
              </a:buClr>
              <a:buFont typeface="Wingdings 2"/>
              <a:buChar char=""/>
              <a:defRPr/>
            </a:pPr>
            <a:r>
              <a:rPr lang="en-US" sz="2400" dirty="0" smtClean="0">
                <a:effectLst>
                  <a:outerShdw blurRad="38100" dist="38100" dir="2700000" algn="tl">
                    <a:srgbClr val="000000">
                      <a:alpha val="43137"/>
                    </a:srgbClr>
                  </a:outerShdw>
                </a:effectLst>
                <a:latin typeface="+mj-lt"/>
                <a:ea typeface="+mn-ea"/>
                <a:cs typeface="+mn-cs"/>
              </a:rPr>
              <a:t>…and other missing pieces of the neutrino puzzle</a:t>
            </a:r>
          </a:p>
          <a:p>
            <a:pPr marL="640080" lvl="1" indent="-246888" eaLnBrk="1" fontAlgn="auto" hangingPunct="1">
              <a:spcAft>
                <a:spcPts val="0"/>
              </a:spcAft>
              <a:buFont typeface="Wingdings 2"/>
              <a:buChar char=""/>
              <a:defRPr/>
            </a:pPr>
            <a:r>
              <a:rPr lang="en-US" dirty="0" smtClean="0">
                <a:latin typeface="+mj-lt"/>
                <a:ea typeface="+mn-ea"/>
              </a:rPr>
              <a:t>Resolve the neutrino mass hierarchy unambiguously</a:t>
            </a:r>
          </a:p>
          <a:p>
            <a:pPr marL="640080" lvl="1" indent="-246888" eaLnBrk="1" fontAlgn="auto" hangingPunct="1">
              <a:spcAft>
                <a:spcPts val="0"/>
              </a:spcAft>
              <a:buFont typeface="Wingdings 2"/>
              <a:buChar char=""/>
              <a:defRPr/>
            </a:pPr>
            <a:r>
              <a:rPr lang="en-US" dirty="0" smtClean="0">
                <a:latin typeface="+mj-lt"/>
                <a:ea typeface="+mn-ea"/>
              </a:rPr>
              <a:t>Precision measurements of oscillation parameters (mixing angles, mass differences)</a:t>
            </a:r>
          </a:p>
          <a:p>
            <a:pPr marL="640080" lvl="1" indent="-246888" eaLnBrk="1" fontAlgn="auto" hangingPunct="1">
              <a:spcAft>
                <a:spcPts val="0"/>
              </a:spcAft>
              <a:buFont typeface="Wingdings 2"/>
              <a:buChar char=""/>
              <a:defRPr/>
            </a:pPr>
            <a:r>
              <a:rPr lang="en-US" dirty="0" smtClean="0">
                <a:latin typeface="+mj-lt"/>
                <a:ea typeface="+mn-ea"/>
              </a:rPr>
              <a:t>Precision neutrino interaction studies (near detector)</a:t>
            </a:r>
            <a:r>
              <a:rPr lang="en-US" dirty="0">
                <a:latin typeface="+mj-lt"/>
                <a:ea typeface="+mn-ea"/>
              </a:rPr>
              <a:t> </a:t>
            </a:r>
            <a:endParaRPr lang="en-US" dirty="0" smtClean="0">
              <a:latin typeface="+mj-lt"/>
              <a:ea typeface="+mn-ea"/>
            </a:endParaRPr>
          </a:p>
          <a:p>
            <a:pPr marL="640080" lvl="1" indent="-246888" eaLnBrk="1" fontAlgn="auto" hangingPunct="1">
              <a:spcAft>
                <a:spcPts val="0"/>
              </a:spcAft>
              <a:buFont typeface="Wingdings 2"/>
              <a:buChar char=""/>
              <a:defRPr/>
            </a:pPr>
            <a:r>
              <a:rPr lang="en-US" dirty="0" smtClean="0">
                <a:latin typeface="+mj-lt"/>
                <a:ea typeface="+mn-ea"/>
              </a:rPr>
              <a:t>New physics (non-standard interactions, sterile neutrinos)</a:t>
            </a:r>
          </a:p>
          <a:p>
            <a:pPr marL="274320" indent="-274320" eaLnBrk="1" fontAlgn="auto" hangingPunct="1">
              <a:spcAft>
                <a:spcPts val="0"/>
              </a:spcAft>
              <a:buClr>
                <a:schemeClr val="accent3"/>
              </a:buClr>
              <a:buFont typeface="Wingdings 2"/>
              <a:buChar char=""/>
              <a:defRPr/>
            </a:pPr>
            <a:r>
              <a:rPr lang="en-US" sz="2400" dirty="0">
                <a:effectLst>
                  <a:outerShdw blurRad="38100" dist="38100" dir="2700000" algn="tl">
                    <a:srgbClr val="000000">
                      <a:alpha val="43137"/>
                    </a:srgbClr>
                  </a:outerShdw>
                </a:effectLst>
                <a:latin typeface="+mj-lt"/>
                <a:ea typeface="+mn-ea"/>
                <a:cs typeface="+mn-cs"/>
              </a:rPr>
              <a:t>… and other fundamental physics enabled by massive detectors</a:t>
            </a:r>
          </a:p>
          <a:p>
            <a:pPr marL="640080" lvl="1" indent="-246888" eaLnBrk="1" fontAlgn="auto" hangingPunct="1">
              <a:spcAft>
                <a:spcPts val="0"/>
              </a:spcAft>
              <a:buFont typeface="Wingdings 2"/>
              <a:buChar char=""/>
              <a:defRPr/>
            </a:pPr>
            <a:r>
              <a:rPr lang="en-US" dirty="0">
                <a:latin typeface="+mj-lt"/>
                <a:ea typeface="+mn-ea"/>
              </a:rPr>
              <a:t>Proton decay measurement</a:t>
            </a:r>
          </a:p>
          <a:p>
            <a:pPr marL="640080" lvl="1" indent="-246888" eaLnBrk="1" fontAlgn="auto" hangingPunct="1">
              <a:spcAft>
                <a:spcPts val="0"/>
              </a:spcAft>
              <a:buFont typeface="Wingdings 2"/>
              <a:buChar char=""/>
              <a:defRPr/>
            </a:pPr>
            <a:r>
              <a:rPr lang="en-US" dirty="0">
                <a:latin typeface="+mj-lt"/>
                <a:ea typeface="+mn-ea"/>
              </a:rPr>
              <a:t>Astrophysics -- supernova </a:t>
            </a:r>
            <a:r>
              <a:rPr lang="en-US" dirty="0">
                <a:ea typeface="+mn-ea"/>
                <a:sym typeface="Symbol"/>
              </a:rPr>
              <a:t> </a:t>
            </a:r>
            <a:r>
              <a:rPr lang="en-US" dirty="0">
                <a:latin typeface="+mj-lt"/>
                <a:ea typeface="+mn-ea"/>
              </a:rPr>
              <a:t>burst</a:t>
            </a:r>
          </a:p>
          <a:p>
            <a:pPr marL="274320" indent="-274320" eaLnBrk="1" fontAlgn="auto" hangingPunct="1">
              <a:spcAft>
                <a:spcPts val="0"/>
              </a:spcAft>
              <a:buClr>
                <a:schemeClr val="accent3"/>
              </a:buClr>
              <a:buFont typeface="Wingdings 2"/>
              <a:buChar char=""/>
              <a:defRPr/>
            </a:pPr>
            <a:endParaRPr lang="en-US" sz="2200" dirty="0" smtClean="0">
              <a:latin typeface="+mj-lt"/>
              <a:ea typeface="+mn-ea"/>
              <a:cs typeface="+mn-cs"/>
            </a:endParaRPr>
          </a:p>
        </p:txBody>
      </p:sp>
      <p:sp>
        <p:nvSpPr>
          <p:cNvPr id="5" name="Slide Number Placeholder 4"/>
          <p:cNvSpPr>
            <a:spLocks noGrp="1"/>
          </p:cNvSpPr>
          <p:nvPr>
            <p:ph type="sldNum" sz="quarter" idx="12"/>
          </p:nvPr>
        </p:nvSpPr>
        <p:spPr/>
        <p:txBody>
          <a:bodyPr/>
          <a:lstStyle/>
          <a:p>
            <a:pPr>
              <a:defRPr/>
            </a:pPr>
            <a:fld id="{C283E7A3-B1D7-6041-9D4C-0537562F970D}" type="slidenum">
              <a:rPr lang="en-US"/>
              <a:pPr>
                <a:defRPr/>
              </a:pPr>
              <a:t>3</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custDataLst>
      <p:tags r:id="rId1"/>
    </p:custDataLst>
  </p:cSld>
  <p:clrMapOvr>
    <a:masterClrMapping/>
  </p:clrMapOvr>
  <p:transition spd="slow" advTm="634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152400"/>
            <a:ext cx="8229600" cy="1143000"/>
          </a:xfrm>
        </p:spPr>
        <p:txBody>
          <a:bodyPr/>
          <a:lstStyle/>
          <a:p>
            <a:r>
              <a:rPr lang="en-US" sz="3600" dirty="0">
                <a:latin typeface="Calibri" charset="0"/>
              </a:rPr>
              <a:t>Detailed Design is underway</a:t>
            </a:r>
          </a:p>
        </p:txBody>
      </p:sp>
      <p:sp>
        <p:nvSpPr>
          <p:cNvPr id="491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a:solidFill>
                  <a:srgbClr val="898989"/>
                </a:solidFill>
                <a:latin typeface="Calibri" charset="0"/>
              </a:rPr>
              <a:t>LBNE CD-1 DOE Review – 30 Oct - 1 Nov 2012</a:t>
            </a:r>
          </a:p>
        </p:txBody>
      </p:sp>
      <p:sp>
        <p:nvSpPr>
          <p:cNvPr id="491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91206CD4-DDD3-0941-A00C-AA1DC1C07776}" type="slidenum">
              <a:rPr lang="en-US" sz="1200">
                <a:solidFill>
                  <a:srgbClr val="898989"/>
                </a:solidFill>
                <a:latin typeface="Calibri" charset="0"/>
              </a:rPr>
              <a:pPr eaLnBrk="1" hangingPunct="1"/>
              <a:t>30</a:t>
            </a:fld>
            <a:endParaRPr lang="en-US" sz="1200">
              <a:solidFill>
                <a:srgbClr val="898989"/>
              </a:solidFill>
              <a:latin typeface="Calibri" charset="0"/>
            </a:endParaRPr>
          </a:p>
        </p:txBody>
      </p:sp>
      <p:pic>
        <p:nvPicPr>
          <p:cNvPr id="4915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 y="1447800"/>
            <a:ext cx="3968750" cy="2619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5738" y="4572000"/>
            <a:ext cx="4097337" cy="207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5588000" y="414338"/>
            <a:ext cx="2293937" cy="402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2" descr="M:\Active Projects\6\14\1\6 - Design Documents\6b - Drawings\LBNE CDR\Drawing Sets\DWG-MI10 Shallow, Reconfiguration\CDR\PDF_CDR_MI10 Shallow, Reconfiguration\Directors Review Slides\CDR20F_6-14-1 Target hall-Long Section.jpg"/>
          <p:cNvPicPr>
            <a:picLocks noChangeAspect="1" noChangeArrowheads="1"/>
          </p:cNvPicPr>
          <p:nvPr/>
        </p:nvPicPr>
        <p:blipFill>
          <a:blip r:embed="rId5" cstate="email">
            <a:extLst>
              <a:ext uri="{28A0092B-C50C-407E-A947-70E740481C1C}">
                <a14:useLocalDpi xmlns:a14="http://schemas.microsoft.com/office/drawing/2010/main" val="0"/>
              </a:ext>
            </a:extLst>
          </a:blip>
          <a:srcRect l="15044" t="21790" r="19391" b="18469"/>
          <a:stretch>
            <a:fillRect/>
          </a:stretch>
        </p:blipFill>
        <p:spPr bwMode="auto">
          <a:xfrm>
            <a:off x="4724400" y="4100513"/>
            <a:ext cx="4075113" cy="2384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5738" y="4100513"/>
            <a:ext cx="4005262" cy="369887"/>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cs typeface="+mn-cs"/>
              </a:rPr>
              <a:t>FAR SITE</a:t>
            </a:r>
          </a:p>
        </p:txBody>
      </p:sp>
      <p:sp>
        <p:nvSpPr>
          <p:cNvPr id="21" name="TextBox 20"/>
          <p:cNvSpPr txBox="1"/>
          <p:nvPr/>
        </p:nvSpPr>
        <p:spPr>
          <a:xfrm>
            <a:off x="4759325" y="3681413"/>
            <a:ext cx="4005263" cy="368300"/>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cs typeface="+mn-cs"/>
              </a:rPr>
              <a:t>NEAR SITE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85800" y="76200"/>
            <a:ext cx="8229600" cy="1143000"/>
          </a:xfrm>
        </p:spPr>
        <p:txBody>
          <a:bodyPr>
            <a:normAutofit/>
          </a:bodyPr>
          <a:lstStyle/>
          <a:p>
            <a:r>
              <a:rPr lang="en-US" sz="3600" dirty="0">
                <a:latin typeface="Calibri" charset="0"/>
              </a:rPr>
              <a:t>35 t prototype cryostat</a:t>
            </a:r>
          </a:p>
        </p:txBody>
      </p:sp>
      <p:pic>
        <p:nvPicPr>
          <p:cNvPr id="56322" name="Picture 6" descr="Cryostat Drawings 5-DM-Mar 15 2012.pd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2954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096000" y="1370885"/>
            <a:ext cx="2743200" cy="4801315"/>
          </a:xfrm>
          <a:prstGeom prst="rect">
            <a:avLst/>
          </a:prstGeom>
          <a:noFill/>
        </p:spPr>
        <p:txBody>
          <a:bodyPr>
            <a:spAutoFit/>
          </a:bodyPr>
          <a:lstStyle/>
          <a:p>
            <a:pPr fontAlgn="auto">
              <a:spcBef>
                <a:spcPts val="0"/>
              </a:spcBef>
              <a:spcAft>
                <a:spcPts val="0"/>
              </a:spcAft>
              <a:defRPr/>
            </a:pPr>
            <a:r>
              <a:rPr lang="en-US" dirty="0">
                <a:solidFill>
                  <a:prstClr val="black"/>
                </a:solidFill>
                <a:latin typeface="Calibri"/>
                <a:ea typeface="+mn-ea"/>
                <a:cs typeface="+mn-cs"/>
              </a:rPr>
              <a:t>Proof of principal in </a:t>
            </a:r>
            <a:r>
              <a:rPr lang="en-US" dirty="0" err="1">
                <a:solidFill>
                  <a:prstClr val="black"/>
                </a:solidFill>
                <a:latin typeface="Calibri"/>
                <a:ea typeface="+mn-ea"/>
                <a:cs typeface="+mn-cs"/>
              </a:rPr>
              <a:t>LAr</a:t>
            </a:r>
            <a:r>
              <a:rPr lang="en-US" dirty="0">
                <a:solidFill>
                  <a:prstClr val="black"/>
                </a:solidFill>
                <a:latin typeface="Calibri"/>
                <a:ea typeface="+mn-ea"/>
                <a:cs typeface="+mn-cs"/>
              </a:rPr>
              <a:t> applications</a:t>
            </a:r>
          </a:p>
          <a:p>
            <a:pPr fontAlgn="auto">
              <a:spcBef>
                <a:spcPts val="0"/>
              </a:spcBef>
              <a:spcAft>
                <a:spcPts val="0"/>
              </a:spcAft>
              <a:defRPr/>
            </a:pPr>
            <a:endParaRPr lang="en-US" dirty="0">
              <a:solidFill>
                <a:prstClr val="black"/>
              </a:solidFill>
              <a:latin typeface="Calibri"/>
              <a:ea typeface="+mn-ea"/>
              <a:cs typeface="+mn-cs"/>
            </a:endParaRPr>
          </a:p>
          <a:p>
            <a:pPr fontAlgn="auto">
              <a:spcBef>
                <a:spcPts val="0"/>
              </a:spcBef>
              <a:spcAft>
                <a:spcPts val="0"/>
              </a:spcAft>
              <a:defRPr/>
            </a:pPr>
            <a:r>
              <a:rPr lang="en-US" dirty="0">
                <a:solidFill>
                  <a:prstClr val="black"/>
                </a:solidFill>
                <a:latin typeface="Calibri"/>
                <a:ea typeface="+mn-ea"/>
                <a:cs typeface="+mn-cs"/>
              </a:rPr>
              <a:t>Benchmarks cryostat performance</a:t>
            </a:r>
          </a:p>
          <a:p>
            <a:pPr fontAlgn="auto">
              <a:spcBef>
                <a:spcPts val="0"/>
              </a:spcBef>
              <a:spcAft>
                <a:spcPts val="0"/>
              </a:spcAft>
              <a:defRPr/>
            </a:pPr>
            <a:endParaRPr lang="en-US" dirty="0">
              <a:solidFill>
                <a:prstClr val="black"/>
              </a:solidFill>
              <a:latin typeface="Calibri"/>
              <a:ea typeface="+mn-ea"/>
              <a:cs typeface="+mn-cs"/>
            </a:endParaRPr>
          </a:p>
          <a:p>
            <a:pPr fontAlgn="auto">
              <a:spcBef>
                <a:spcPts val="0"/>
              </a:spcBef>
              <a:spcAft>
                <a:spcPts val="0"/>
              </a:spcAft>
              <a:defRPr/>
            </a:pPr>
            <a:r>
              <a:rPr lang="en-US" dirty="0">
                <a:solidFill>
                  <a:prstClr val="black"/>
                </a:solidFill>
                <a:latin typeface="Calibri"/>
                <a:ea typeface="+mn-ea"/>
                <a:cs typeface="+mn-cs"/>
              </a:rPr>
              <a:t>Develops procedures</a:t>
            </a:r>
          </a:p>
          <a:p>
            <a:pPr fontAlgn="auto">
              <a:spcBef>
                <a:spcPts val="0"/>
              </a:spcBef>
              <a:spcAft>
                <a:spcPts val="0"/>
              </a:spcAft>
              <a:defRPr/>
            </a:pPr>
            <a:endParaRPr lang="en-US" dirty="0">
              <a:solidFill>
                <a:prstClr val="black"/>
              </a:solidFill>
              <a:latin typeface="Calibri"/>
              <a:ea typeface="+mn-ea"/>
              <a:cs typeface="+mn-cs"/>
            </a:endParaRPr>
          </a:p>
          <a:p>
            <a:pPr fontAlgn="auto">
              <a:spcBef>
                <a:spcPts val="0"/>
              </a:spcBef>
              <a:spcAft>
                <a:spcPts val="0"/>
              </a:spcAft>
              <a:defRPr/>
            </a:pPr>
            <a:r>
              <a:rPr lang="en-US" dirty="0">
                <a:solidFill>
                  <a:prstClr val="black"/>
                </a:solidFill>
                <a:latin typeface="Calibri"/>
                <a:ea typeface="+mn-ea"/>
                <a:cs typeface="+mn-cs"/>
              </a:rPr>
              <a:t>Develops purging and commissioning planning</a:t>
            </a:r>
          </a:p>
          <a:p>
            <a:pPr fontAlgn="auto">
              <a:spcBef>
                <a:spcPts val="0"/>
              </a:spcBef>
              <a:spcAft>
                <a:spcPts val="0"/>
              </a:spcAft>
              <a:defRPr/>
            </a:pPr>
            <a:endParaRPr lang="en-US" dirty="0">
              <a:solidFill>
                <a:prstClr val="black"/>
              </a:solidFill>
              <a:latin typeface="Calibri"/>
              <a:ea typeface="+mn-ea"/>
              <a:cs typeface="+mn-cs"/>
            </a:endParaRPr>
          </a:p>
          <a:p>
            <a:pPr fontAlgn="auto">
              <a:spcBef>
                <a:spcPts val="0"/>
              </a:spcBef>
              <a:spcAft>
                <a:spcPts val="0"/>
              </a:spcAft>
              <a:defRPr/>
            </a:pPr>
            <a:r>
              <a:rPr lang="en-US" dirty="0">
                <a:solidFill>
                  <a:prstClr val="black"/>
                </a:solidFill>
                <a:latin typeface="Calibri"/>
                <a:ea typeface="+mn-ea"/>
                <a:cs typeface="+mn-cs"/>
              </a:rPr>
              <a:t> Available for detector prototyping</a:t>
            </a:r>
          </a:p>
          <a:p>
            <a:pPr fontAlgn="auto">
              <a:spcBef>
                <a:spcPts val="0"/>
              </a:spcBef>
              <a:spcAft>
                <a:spcPts val="0"/>
              </a:spcAft>
              <a:defRPr/>
            </a:pPr>
            <a:endParaRPr lang="en-US" dirty="0">
              <a:solidFill>
                <a:prstClr val="black"/>
              </a:solidFill>
              <a:latin typeface="Calibri"/>
              <a:ea typeface="+mn-ea"/>
              <a:cs typeface="+mn-cs"/>
            </a:endParaRPr>
          </a:p>
          <a:p>
            <a:pPr fontAlgn="auto">
              <a:spcBef>
                <a:spcPts val="0"/>
              </a:spcBef>
              <a:spcAft>
                <a:spcPts val="0"/>
              </a:spcAft>
              <a:defRPr/>
            </a:pPr>
            <a:r>
              <a:rPr lang="en-US" dirty="0">
                <a:solidFill>
                  <a:prstClr val="black"/>
                </a:solidFill>
                <a:latin typeface="Calibri"/>
                <a:ea typeface="+mn-ea"/>
                <a:cs typeface="+mn-cs"/>
              </a:rPr>
              <a:t>Addresses recommendation CRYO-01</a:t>
            </a:r>
          </a:p>
          <a:p>
            <a:pPr fontAlgn="auto">
              <a:spcBef>
                <a:spcPts val="0"/>
              </a:spcBef>
              <a:spcAft>
                <a:spcPts val="0"/>
              </a:spcAft>
              <a:defRPr/>
            </a:pPr>
            <a:endParaRPr lang="en-US" dirty="0">
              <a:solidFill>
                <a:prstClr val="black"/>
              </a:solidFill>
              <a:latin typeface="Calibri"/>
              <a:ea typeface="+mn-ea"/>
              <a:cs typeface="+mn-cs"/>
            </a:endParaRPr>
          </a:p>
        </p:txBody>
      </p:sp>
      <p:sp>
        <p:nvSpPr>
          <p:cNvPr id="8" name="TextBox 7"/>
          <p:cNvSpPr txBox="1"/>
          <p:nvPr/>
        </p:nvSpPr>
        <p:spPr>
          <a:xfrm>
            <a:off x="73025" y="5715000"/>
            <a:ext cx="4498975" cy="708025"/>
          </a:xfrm>
          <a:prstGeom prst="rect">
            <a:avLst/>
          </a:prstGeom>
          <a:noFill/>
        </p:spPr>
        <p:txBody>
          <a:bodyPr wrap="none">
            <a:spAutoFit/>
          </a:bodyPr>
          <a:lstStyle/>
          <a:p>
            <a:pPr fontAlgn="auto">
              <a:spcBef>
                <a:spcPts val="0"/>
              </a:spcBef>
              <a:spcAft>
                <a:spcPts val="0"/>
              </a:spcAft>
              <a:defRPr/>
            </a:pPr>
            <a:r>
              <a:rPr lang="en-US" sz="2000" dirty="0">
                <a:solidFill>
                  <a:prstClr val="black"/>
                </a:solidFill>
                <a:latin typeface="Calibri"/>
                <a:ea typeface="+mn-ea"/>
                <a:cs typeface="+mn-cs"/>
              </a:rPr>
              <a:t>Cryostat Construction finished in October</a:t>
            </a:r>
          </a:p>
          <a:p>
            <a:pPr fontAlgn="auto">
              <a:spcBef>
                <a:spcPts val="0"/>
              </a:spcBef>
              <a:spcAft>
                <a:spcPts val="0"/>
              </a:spcAft>
              <a:defRPr/>
            </a:pPr>
            <a:r>
              <a:rPr lang="en-US" sz="2000" dirty="0">
                <a:solidFill>
                  <a:prstClr val="black"/>
                </a:solidFill>
                <a:latin typeface="Calibri"/>
                <a:ea typeface="+mn-ea"/>
                <a:cs typeface="+mn-cs"/>
              </a:rPr>
              <a:t>Cryogenics finished in March</a:t>
            </a:r>
          </a:p>
        </p:txBody>
      </p:sp>
      <p:sp>
        <p:nvSpPr>
          <p:cNvPr id="56326" name="Slide Number Placeholder 9"/>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E63881C3-E834-CE4F-B52D-C8C4098B2FAF}" type="slidenum">
              <a:rPr lang="en-US" sz="1200">
                <a:solidFill>
                  <a:srgbClr val="898989"/>
                </a:solidFill>
                <a:latin typeface="Calibri" charset="0"/>
              </a:rPr>
              <a:pPr eaLnBrk="1" hangingPunct="1"/>
              <a:t>31</a:t>
            </a:fld>
            <a:endParaRPr lang="en-US" sz="1200">
              <a:solidFill>
                <a:srgbClr val="898989"/>
              </a:solidFill>
              <a:latin typeface="Calibri" charset="0"/>
            </a:endParaRPr>
          </a:p>
        </p:txBody>
      </p:sp>
      <p:sp>
        <p:nvSpPr>
          <p:cNvPr id="56327" name="Footer Placeholder 3"/>
          <p:cNvSpPr>
            <a:spLocks noGrp="1"/>
          </p:cNvSpPr>
          <p:nvPr>
            <p:ph type="ftr" sz="quarter" idx="11"/>
          </p:nvPr>
        </p:nvSpPr>
        <p:spPr bwMode="auto">
          <a:xfrm>
            <a:off x="2438400" y="6477000"/>
            <a:ext cx="3581400" cy="349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a:solidFill>
                  <a:srgbClr val="898989"/>
                </a:solidFill>
                <a:latin typeface="Calibri" charset="0"/>
              </a:rPr>
              <a:t>LBNE CD-1 DOE Review – 30 Oct - 1 Nov 2012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762000" y="76200"/>
            <a:ext cx="8229600" cy="1143000"/>
          </a:xfrm>
        </p:spPr>
        <p:txBody>
          <a:bodyPr>
            <a:normAutofit/>
          </a:bodyPr>
          <a:lstStyle/>
          <a:p>
            <a:r>
              <a:rPr lang="en-US" sz="3600" dirty="0">
                <a:latin typeface="Calibri" charset="0"/>
              </a:rPr>
              <a:t>Detector Overview</a:t>
            </a:r>
          </a:p>
        </p:txBody>
      </p:sp>
      <p:sp>
        <p:nvSpPr>
          <p:cNvPr id="57346"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a:solidFill>
                  <a:srgbClr val="898989"/>
                </a:solidFill>
                <a:latin typeface="Calibri" charset="0"/>
              </a:rPr>
              <a:t>LBNE CD-1 DOE Review – 30 Oct - 1 Nov 2012</a:t>
            </a:r>
          </a:p>
        </p:txBody>
      </p:sp>
      <p:sp>
        <p:nvSpPr>
          <p:cNvPr id="573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B8C89448-532B-A944-8370-F47FFE6B2D06}" type="slidenum">
              <a:rPr lang="en-US" sz="1200">
                <a:solidFill>
                  <a:srgbClr val="898989"/>
                </a:solidFill>
                <a:latin typeface="Calibri" charset="0"/>
              </a:rPr>
              <a:pPr eaLnBrk="1" hangingPunct="1"/>
              <a:t>32</a:t>
            </a:fld>
            <a:endParaRPr lang="en-US" sz="1200">
              <a:solidFill>
                <a:srgbClr val="898989"/>
              </a:solidFill>
              <a:latin typeface="Calibri" charset="0"/>
            </a:endParaRPr>
          </a:p>
        </p:txBody>
      </p:sp>
      <p:pic>
        <p:nvPicPr>
          <p:cNvPr id="5734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196975"/>
            <a:ext cx="3033713" cy="200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r="4474"/>
          <a:stretch>
            <a:fillRect/>
          </a:stretch>
        </p:blipFill>
        <p:spPr bwMode="auto">
          <a:xfrm>
            <a:off x="5002213" y="1577975"/>
            <a:ext cx="4113212"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28600" y="3695700"/>
            <a:ext cx="2209800" cy="923925"/>
          </a:xfrm>
          <a:prstGeom prst="rect">
            <a:avLst/>
          </a:prstGeom>
          <a:solidFill>
            <a:schemeClr val="bg1"/>
          </a:solidFill>
          <a:ln>
            <a:solidFill>
              <a:schemeClr val="tx1"/>
            </a:solidFill>
          </a:ln>
        </p:spPr>
        <p:txBody>
          <a:bodyPr>
            <a:spAutoFit/>
          </a:bodyPr>
          <a:lstStyle/>
          <a:p>
            <a:pPr algn="ctr" fontAlgn="auto">
              <a:spcBef>
                <a:spcPts val="0"/>
              </a:spcBef>
              <a:spcAft>
                <a:spcPts val="0"/>
              </a:spcAft>
              <a:defRPr/>
            </a:pPr>
            <a:r>
              <a:rPr lang="en-US" dirty="0">
                <a:solidFill>
                  <a:prstClr val="black"/>
                </a:solidFill>
                <a:latin typeface="Calibri"/>
                <a:ea typeface="+mn-ea"/>
                <a:cs typeface="+mn-cs"/>
              </a:rPr>
              <a:t>Cryogenics and Cryostat</a:t>
            </a:r>
          </a:p>
          <a:p>
            <a:pPr algn="ctr" fontAlgn="auto">
              <a:spcBef>
                <a:spcPts val="0"/>
              </a:spcBef>
              <a:spcAft>
                <a:spcPts val="0"/>
              </a:spcAft>
              <a:defRPr/>
            </a:pPr>
            <a:r>
              <a:rPr lang="en-US" dirty="0">
                <a:solidFill>
                  <a:prstClr val="black"/>
                </a:solidFill>
                <a:latin typeface="Calibri"/>
                <a:ea typeface="+mn-ea"/>
                <a:cs typeface="+mn-cs"/>
              </a:rPr>
              <a:t>130.05.02</a:t>
            </a:r>
          </a:p>
        </p:txBody>
      </p:sp>
      <p:pic>
        <p:nvPicPr>
          <p:cNvPr id="57351"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4600" y="4038600"/>
            <a:ext cx="325755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52" name="Picture 5" descr="DSCF1349 pump tower in membrane crysotat.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8600" y="46863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9" descr="LAr5 PFD image.png"/>
          <p:cNvPicPr>
            <a:picLocks noChangeAspect="1"/>
          </p:cNvPicPr>
          <p:nvPr/>
        </p:nvPicPr>
        <p:blipFill>
          <a:blip r:embed="rId6" cstate="email">
            <a:extLst>
              <a:ext uri="{28A0092B-C50C-407E-A947-70E740481C1C}">
                <a14:useLocalDpi xmlns:a14="http://schemas.microsoft.com/office/drawing/2010/main" val="0"/>
              </a:ext>
            </a:extLst>
          </a:blip>
          <a:srcRect t="2185" b="2710"/>
          <a:stretch>
            <a:fillRect/>
          </a:stretch>
        </p:blipFill>
        <p:spPr bwMode="auto">
          <a:xfrm>
            <a:off x="5715000" y="4244975"/>
            <a:ext cx="3130550" cy="192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4267200" y="3101975"/>
            <a:ext cx="1981200" cy="1219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4648200" y="3025775"/>
            <a:ext cx="430213"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505200" y="1854200"/>
            <a:ext cx="1524000" cy="1200150"/>
          </a:xfrm>
          <a:prstGeom prst="rect">
            <a:avLst/>
          </a:prstGeom>
          <a:noFill/>
        </p:spPr>
        <p:txBody>
          <a:bodyPr>
            <a:spAutoFit/>
          </a:bodyPr>
          <a:lstStyle/>
          <a:p>
            <a:pPr fontAlgn="auto">
              <a:spcBef>
                <a:spcPts val="0"/>
              </a:spcBef>
              <a:spcAft>
                <a:spcPts val="0"/>
              </a:spcAft>
              <a:defRPr/>
            </a:pPr>
            <a:r>
              <a:rPr lang="en-US" dirty="0" err="1">
                <a:solidFill>
                  <a:prstClr val="black"/>
                </a:solidFill>
                <a:latin typeface="Calibri"/>
                <a:ea typeface="+mn-ea"/>
                <a:cs typeface="+mn-cs"/>
              </a:rPr>
              <a:t>LAr</a:t>
            </a:r>
            <a:r>
              <a:rPr lang="en-US" dirty="0">
                <a:solidFill>
                  <a:prstClr val="black"/>
                </a:solidFill>
                <a:latin typeface="Calibri"/>
                <a:ea typeface="+mn-ea"/>
                <a:cs typeface="+mn-cs"/>
              </a:rPr>
              <a:t> filling, purification, and re-condensing</a:t>
            </a:r>
          </a:p>
        </p:txBody>
      </p:sp>
      <p:sp>
        <p:nvSpPr>
          <p:cNvPr id="21" name="TextBox 20"/>
          <p:cNvSpPr txBox="1"/>
          <p:nvPr/>
        </p:nvSpPr>
        <p:spPr>
          <a:xfrm>
            <a:off x="0" y="3059112"/>
            <a:ext cx="3884613" cy="369888"/>
          </a:xfrm>
          <a:prstGeom prst="rect">
            <a:avLst/>
          </a:prstGeom>
          <a:noFill/>
        </p:spPr>
        <p:txBody>
          <a:bodyPr wrap="none">
            <a:spAutoFit/>
          </a:bodyPr>
          <a:lstStyle/>
          <a:p>
            <a:pPr fontAlgn="auto">
              <a:spcBef>
                <a:spcPts val="0"/>
              </a:spcBef>
              <a:spcAft>
                <a:spcPts val="0"/>
              </a:spcAft>
              <a:defRPr/>
            </a:pPr>
            <a:r>
              <a:rPr lang="en-US" dirty="0">
                <a:solidFill>
                  <a:prstClr val="black"/>
                </a:solidFill>
                <a:latin typeface="Calibri"/>
                <a:ea typeface="+mn-ea"/>
                <a:cs typeface="+mn-cs"/>
              </a:rPr>
              <a:t>CF delivers buildings with basic services</a:t>
            </a:r>
          </a:p>
        </p:txBody>
      </p:sp>
      <p:sp>
        <p:nvSpPr>
          <p:cNvPr id="24" name="Rectangle 23"/>
          <p:cNvSpPr/>
          <p:nvPr/>
        </p:nvSpPr>
        <p:spPr>
          <a:xfrm>
            <a:off x="838200" y="2187575"/>
            <a:ext cx="1524000" cy="8382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err="1">
                <a:solidFill>
                  <a:prstClr val="white"/>
                </a:solidFill>
                <a:latin typeface="Calibri"/>
              </a:rPr>
              <a:t>LAr</a:t>
            </a:r>
            <a:endParaRPr lang="en-US" dirty="0">
              <a:solidFill>
                <a:prstClr val="white"/>
              </a:solidFill>
              <a:latin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r>
              <a:rPr lang="en-US" sz="1200">
                <a:solidFill>
                  <a:srgbClr val="898989"/>
                </a:solidFill>
                <a:latin typeface="Calibri" charset="0"/>
              </a:rPr>
              <a:t>LBNE CD-1 DOE Review – 30 Oct - 1 Nov 2012</a:t>
            </a:r>
          </a:p>
        </p:txBody>
      </p:sp>
      <p:sp>
        <p:nvSpPr>
          <p:cNvPr id="583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fld id="{F816F0D4-3059-0E42-86DF-8A3D074B3427}" type="slidenum">
              <a:rPr lang="en-US" sz="1200">
                <a:solidFill>
                  <a:srgbClr val="898989"/>
                </a:solidFill>
                <a:latin typeface="Calibri" charset="0"/>
              </a:rPr>
              <a:pPr eaLnBrk="1" hangingPunct="1"/>
              <a:t>33</a:t>
            </a:fld>
            <a:endParaRPr lang="en-US" sz="1200">
              <a:solidFill>
                <a:srgbClr val="898989"/>
              </a:solidFill>
              <a:latin typeface="Calibri" charset="0"/>
            </a:endParaRPr>
          </a:p>
        </p:txBody>
      </p:sp>
      <p:pic>
        <p:nvPicPr>
          <p:cNvPr id="58371"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4191000"/>
            <a:ext cx="3276600"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l="11731" t="18568" r="28638" b="5830"/>
          <a:stretch>
            <a:fillRect/>
          </a:stretch>
        </p:blipFill>
        <p:spPr bwMode="auto">
          <a:xfrm>
            <a:off x="762000" y="1730375"/>
            <a:ext cx="19812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2" descr="C:\Users\yubo\Documents\LBNE\CDR\volume-5\figures\v5c3-tpc-partial-assembly.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81600" y="1514475"/>
            <a:ext cx="2328862" cy="131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762000" y="1371600"/>
            <a:ext cx="1981200" cy="369888"/>
          </a:xfrm>
          <a:prstGeom prst="rect">
            <a:avLst/>
          </a:prstGeom>
          <a:solidFill>
            <a:schemeClr val="bg1"/>
          </a:solidFill>
          <a:ln>
            <a:solidFill>
              <a:schemeClr val="tx1"/>
            </a:solidFill>
          </a:ln>
        </p:spPr>
        <p:txBody>
          <a:bodyPr>
            <a:spAutoFit/>
          </a:bodyPr>
          <a:lstStyle/>
          <a:p>
            <a:pPr algn="ctr" fontAlgn="auto">
              <a:spcBef>
                <a:spcPts val="0"/>
              </a:spcBef>
              <a:spcAft>
                <a:spcPts val="0"/>
              </a:spcAft>
              <a:defRPr/>
            </a:pPr>
            <a:r>
              <a:rPr lang="en-US" dirty="0">
                <a:solidFill>
                  <a:prstClr val="black"/>
                </a:solidFill>
                <a:latin typeface="Calibri"/>
                <a:ea typeface="+mn-ea"/>
                <a:cs typeface="+mn-cs"/>
              </a:rPr>
              <a:t>TPC  130.05.04</a:t>
            </a:r>
          </a:p>
        </p:txBody>
      </p:sp>
      <p:sp>
        <p:nvSpPr>
          <p:cNvPr id="11" name="TextBox 10"/>
          <p:cNvSpPr txBox="1"/>
          <p:nvPr/>
        </p:nvSpPr>
        <p:spPr>
          <a:xfrm>
            <a:off x="2819400" y="2057400"/>
            <a:ext cx="1638300" cy="923925"/>
          </a:xfrm>
          <a:prstGeom prst="rect">
            <a:avLst/>
          </a:prstGeom>
          <a:solidFill>
            <a:srgbClr val="FFFFFF"/>
          </a:solidFill>
        </p:spPr>
        <p:txBody>
          <a:bodyPr wrap="none">
            <a:spAutoFit/>
          </a:bodyPr>
          <a:lstStyle/>
          <a:p>
            <a:pPr fontAlgn="auto">
              <a:spcBef>
                <a:spcPts val="0"/>
              </a:spcBef>
              <a:spcAft>
                <a:spcPts val="0"/>
              </a:spcAft>
              <a:defRPr/>
            </a:pPr>
            <a:r>
              <a:rPr lang="en-US" dirty="0">
                <a:solidFill>
                  <a:prstClr val="black"/>
                </a:solidFill>
                <a:latin typeface="Calibri"/>
                <a:ea typeface="+mn-ea"/>
                <a:cs typeface="+mn-cs"/>
              </a:rPr>
              <a:t>Anode planes</a:t>
            </a:r>
          </a:p>
          <a:p>
            <a:pPr fontAlgn="auto">
              <a:spcBef>
                <a:spcPts val="0"/>
              </a:spcBef>
              <a:spcAft>
                <a:spcPts val="0"/>
              </a:spcAft>
              <a:defRPr/>
            </a:pPr>
            <a:r>
              <a:rPr lang="en-US" dirty="0">
                <a:solidFill>
                  <a:prstClr val="black"/>
                </a:solidFill>
                <a:latin typeface="Calibri"/>
                <a:ea typeface="+mn-ea"/>
                <a:cs typeface="+mn-cs"/>
              </a:rPr>
              <a:t>Cathode planes</a:t>
            </a:r>
          </a:p>
          <a:p>
            <a:pPr fontAlgn="auto">
              <a:spcBef>
                <a:spcPts val="0"/>
              </a:spcBef>
              <a:spcAft>
                <a:spcPts val="0"/>
              </a:spcAft>
              <a:defRPr/>
            </a:pPr>
            <a:r>
              <a:rPr lang="en-US" dirty="0">
                <a:solidFill>
                  <a:prstClr val="black"/>
                </a:solidFill>
                <a:latin typeface="Calibri"/>
                <a:ea typeface="+mn-ea"/>
                <a:cs typeface="+mn-cs"/>
              </a:rPr>
              <a:t>Field cage</a:t>
            </a:r>
          </a:p>
        </p:txBody>
      </p:sp>
      <p:pic>
        <p:nvPicPr>
          <p:cNvPr id="58376" name="Picture 2" descr="C:\Users\yubo\Documents\LBNE\TPC\APA_corner_view.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800600" y="4419600"/>
            <a:ext cx="3824288" cy="204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7318375" y="5791200"/>
            <a:ext cx="1825625" cy="646113"/>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US" dirty="0">
                <a:solidFill>
                  <a:prstClr val="black"/>
                </a:solidFill>
                <a:latin typeface="Calibri"/>
                <a:ea typeface="+mn-ea"/>
                <a:cs typeface="+mn-cs"/>
              </a:rPr>
              <a:t>Photon Detectors</a:t>
            </a:r>
          </a:p>
          <a:p>
            <a:pPr algn="ctr" fontAlgn="auto">
              <a:spcBef>
                <a:spcPts val="0"/>
              </a:spcBef>
              <a:spcAft>
                <a:spcPts val="0"/>
              </a:spcAft>
              <a:defRPr/>
            </a:pPr>
            <a:r>
              <a:rPr lang="en-US" dirty="0">
                <a:solidFill>
                  <a:prstClr val="black"/>
                </a:solidFill>
                <a:latin typeface="Calibri"/>
                <a:ea typeface="+mn-ea"/>
                <a:cs typeface="+mn-cs"/>
              </a:rPr>
              <a:t>130.05.07</a:t>
            </a:r>
          </a:p>
        </p:txBody>
      </p:sp>
      <p:cxnSp>
        <p:nvCxnSpPr>
          <p:cNvPr id="14" name="Straight Arrow Connector 13"/>
          <p:cNvCxnSpPr/>
          <p:nvPr/>
        </p:nvCxnSpPr>
        <p:spPr>
          <a:xfrm flipH="1" flipV="1">
            <a:off x="6324600" y="5029200"/>
            <a:ext cx="1371600" cy="83820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3657600" y="5715000"/>
            <a:ext cx="1676400" cy="646113"/>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US" dirty="0">
                <a:solidFill>
                  <a:prstClr val="black"/>
                </a:solidFill>
                <a:latin typeface="Calibri"/>
                <a:ea typeface="+mn-ea"/>
                <a:cs typeface="+mn-cs"/>
              </a:rPr>
              <a:t>Cold Electronics</a:t>
            </a:r>
          </a:p>
          <a:p>
            <a:pPr algn="ctr" fontAlgn="auto">
              <a:spcBef>
                <a:spcPts val="0"/>
              </a:spcBef>
              <a:spcAft>
                <a:spcPts val="0"/>
              </a:spcAft>
              <a:defRPr/>
            </a:pPr>
            <a:r>
              <a:rPr lang="en-US" dirty="0">
                <a:solidFill>
                  <a:prstClr val="black"/>
                </a:solidFill>
                <a:latin typeface="Calibri"/>
                <a:ea typeface="+mn-ea"/>
                <a:cs typeface="+mn-cs"/>
              </a:rPr>
              <a:t>130.05.08</a:t>
            </a:r>
          </a:p>
        </p:txBody>
      </p:sp>
      <p:cxnSp>
        <p:nvCxnSpPr>
          <p:cNvPr id="25" name="Straight Arrow Connector 24"/>
          <p:cNvCxnSpPr>
            <a:stCxn id="24" idx="3"/>
          </p:cNvCxnSpPr>
          <p:nvPr/>
        </p:nvCxnSpPr>
        <p:spPr>
          <a:xfrm flipV="1">
            <a:off x="5334000" y="5867400"/>
            <a:ext cx="1371600" cy="170657"/>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828800" y="3733800"/>
            <a:ext cx="1905000" cy="368300"/>
          </a:xfrm>
          <a:prstGeom prst="rect">
            <a:avLst/>
          </a:prstGeom>
          <a:noFill/>
          <a:ln>
            <a:solidFill>
              <a:schemeClr val="tx1"/>
            </a:solidFill>
          </a:ln>
        </p:spPr>
        <p:txBody>
          <a:bodyPr>
            <a:spAutoFit/>
          </a:bodyPr>
          <a:lstStyle/>
          <a:p>
            <a:pPr algn="ctr" fontAlgn="auto">
              <a:spcBef>
                <a:spcPts val="0"/>
              </a:spcBef>
              <a:spcAft>
                <a:spcPts val="0"/>
              </a:spcAft>
              <a:defRPr/>
            </a:pPr>
            <a:r>
              <a:rPr lang="en-US" dirty="0">
                <a:solidFill>
                  <a:prstClr val="black"/>
                </a:solidFill>
                <a:latin typeface="Calibri"/>
                <a:ea typeface="+mn-ea"/>
                <a:cs typeface="+mn-cs"/>
              </a:rPr>
              <a:t>DAQ 130.05.05</a:t>
            </a:r>
          </a:p>
        </p:txBody>
      </p:sp>
      <p:cxnSp>
        <p:nvCxnSpPr>
          <p:cNvPr id="29" name="Straight Arrow Connector 28"/>
          <p:cNvCxnSpPr>
            <a:stCxn id="28" idx="2"/>
          </p:cNvCxnSpPr>
          <p:nvPr/>
        </p:nvCxnSpPr>
        <p:spPr>
          <a:xfrm flipH="1">
            <a:off x="2362200" y="4102100"/>
            <a:ext cx="419100" cy="546100"/>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692775" y="3114675"/>
            <a:ext cx="1589087" cy="923925"/>
          </a:xfrm>
          <a:prstGeom prst="rect">
            <a:avLst/>
          </a:prstGeom>
          <a:solidFill>
            <a:schemeClr val="bg1"/>
          </a:solidFill>
          <a:ln>
            <a:solidFill>
              <a:schemeClr val="tx1"/>
            </a:solidFill>
          </a:ln>
        </p:spPr>
        <p:txBody>
          <a:bodyPr wrap="none">
            <a:spAutoFit/>
          </a:bodyPr>
          <a:lstStyle/>
          <a:p>
            <a:pPr fontAlgn="auto">
              <a:spcBef>
                <a:spcPts val="0"/>
              </a:spcBef>
              <a:spcAft>
                <a:spcPts val="0"/>
              </a:spcAft>
              <a:defRPr/>
            </a:pPr>
            <a:r>
              <a:rPr lang="en-US" dirty="0">
                <a:solidFill>
                  <a:prstClr val="black"/>
                </a:solidFill>
                <a:latin typeface="Calibri"/>
                <a:ea typeface="+mn-ea"/>
                <a:cs typeface="+mn-cs"/>
              </a:rPr>
              <a:t>Installation</a:t>
            </a:r>
          </a:p>
          <a:p>
            <a:pPr fontAlgn="auto">
              <a:spcBef>
                <a:spcPts val="0"/>
              </a:spcBef>
              <a:spcAft>
                <a:spcPts val="0"/>
              </a:spcAft>
              <a:defRPr/>
            </a:pPr>
            <a:r>
              <a:rPr lang="en-US" dirty="0">
                <a:solidFill>
                  <a:prstClr val="black"/>
                </a:solidFill>
                <a:latin typeface="Calibri"/>
                <a:ea typeface="+mn-ea"/>
                <a:cs typeface="+mn-cs"/>
              </a:rPr>
              <a:t>Mounting Rails</a:t>
            </a:r>
          </a:p>
          <a:p>
            <a:pPr algn="ctr" fontAlgn="auto">
              <a:spcBef>
                <a:spcPts val="0"/>
              </a:spcBef>
              <a:spcAft>
                <a:spcPts val="0"/>
              </a:spcAft>
              <a:defRPr/>
            </a:pPr>
            <a:r>
              <a:rPr lang="en-US" dirty="0">
                <a:solidFill>
                  <a:prstClr val="black"/>
                </a:solidFill>
                <a:latin typeface="Calibri"/>
                <a:ea typeface="+mn-ea"/>
                <a:cs typeface="+mn-cs"/>
              </a:rPr>
              <a:t>130.05.06</a:t>
            </a:r>
          </a:p>
        </p:txBody>
      </p:sp>
      <p:cxnSp>
        <p:nvCxnSpPr>
          <p:cNvPr id="32" name="Straight Arrow Connector 31"/>
          <p:cNvCxnSpPr/>
          <p:nvPr/>
        </p:nvCxnSpPr>
        <p:spPr>
          <a:xfrm flipV="1">
            <a:off x="6748462" y="2657475"/>
            <a:ext cx="76200" cy="533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81600" y="4495800"/>
            <a:ext cx="699831" cy="461665"/>
          </a:xfrm>
          <a:prstGeom prst="rect">
            <a:avLst/>
          </a:prstGeom>
          <a:noFill/>
        </p:spPr>
        <p:txBody>
          <a:bodyPr wrap="none">
            <a:spAutoFit/>
          </a:bodyPr>
          <a:lstStyle/>
          <a:p>
            <a:pPr fontAlgn="auto">
              <a:spcBef>
                <a:spcPts val="0"/>
              </a:spcBef>
              <a:spcAft>
                <a:spcPts val="0"/>
              </a:spcAft>
              <a:defRPr/>
            </a:pPr>
            <a:r>
              <a:rPr lang="en-US" sz="2400" dirty="0">
                <a:solidFill>
                  <a:prstClr val="black"/>
                </a:solidFill>
                <a:latin typeface="Calibri"/>
                <a:ea typeface="+mn-ea"/>
                <a:cs typeface="+mn-cs"/>
              </a:rPr>
              <a:t>APA</a:t>
            </a:r>
          </a:p>
        </p:txBody>
      </p:sp>
      <p:sp>
        <p:nvSpPr>
          <p:cNvPr id="58386" name="Title 1"/>
          <p:cNvSpPr>
            <a:spLocks noGrp="1"/>
          </p:cNvSpPr>
          <p:nvPr>
            <p:ph type="title"/>
          </p:nvPr>
        </p:nvSpPr>
        <p:spPr>
          <a:xfrm>
            <a:off x="685800" y="76200"/>
            <a:ext cx="8229600" cy="1143000"/>
          </a:xfrm>
        </p:spPr>
        <p:txBody>
          <a:bodyPr>
            <a:normAutofit/>
          </a:bodyPr>
          <a:lstStyle/>
          <a:p>
            <a:r>
              <a:rPr lang="en-US" sz="3600" dirty="0">
                <a:latin typeface="Calibri" charset="0"/>
              </a:rPr>
              <a:t>Detector Overview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564238-0DE3-D54C-AD65-09D295484940}" type="slidenum">
              <a:rPr lang="en-US"/>
              <a:pPr>
                <a:defRPr/>
              </a:pPr>
              <a:t>4</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18435" name="TextBox 6"/>
          <p:cNvSpPr txBox="1">
            <a:spLocks noChangeArrowheads="1"/>
          </p:cNvSpPr>
          <p:nvPr/>
        </p:nvSpPr>
        <p:spPr bwMode="auto">
          <a:xfrm>
            <a:off x="1524000" y="1524000"/>
            <a:ext cx="5410200" cy="1354138"/>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onstantia" charset="0"/>
                <a:ea typeface="ＭＳ Ｐゴシック" charset="0"/>
                <a:cs typeface="ＭＳ Ｐゴシック" charset="0"/>
              </a:defRPr>
            </a:lvl1pPr>
            <a:lvl2pPr marL="742950" indent="-285750" eaLnBrk="0" hangingPunct="0">
              <a:defRPr sz="2400">
                <a:solidFill>
                  <a:schemeClr val="tx1"/>
                </a:solidFill>
                <a:latin typeface="Constantia" charset="0"/>
                <a:ea typeface="ＭＳ Ｐゴシック" charset="0"/>
              </a:defRPr>
            </a:lvl2pPr>
            <a:lvl3pPr marL="1143000" indent="-228600" eaLnBrk="0" hangingPunct="0">
              <a:defRPr sz="2400">
                <a:solidFill>
                  <a:schemeClr val="tx1"/>
                </a:solidFill>
                <a:latin typeface="Constantia" charset="0"/>
                <a:ea typeface="ＭＳ Ｐゴシック" charset="0"/>
              </a:defRPr>
            </a:lvl3pPr>
            <a:lvl4pPr marL="1600200" indent="-228600" eaLnBrk="0" hangingPunct="0">
              <a:defRPr sz="2400">
                <a:solidFill>
                  <a:schemeClr val="tx1"/>
                </a:solidFill>
                <a:latin typeface="Constantia" charset="0"/>
                <a:ea typeface="ＭＳ Ｐゴシック" charset="0"/>
              </a:defRPr>
            </a:lvl4pPr>
            <a:lvl5pPr marL="2057400" indent="-228600" eaLnBrk="0" hangingPunct="0">
              <a:defRPr sz="2400">
                <a:solidFill>
                  <a:schemeClr val="tx1"/>
                </a:solidFill>
                <a:latin typeface="Constantia" charset="0"/>
                <a:ea typeface="ＭＳ Ｐゴシック" charset="0"/>
              </a:defRPr>
            </a:lvl5pPr>
            <a:lvl6pPr marL="2514600" indent="-228600" eaLnBrk="0" fontAlgn="base" hangingPunct="0">
              <a:spcBef>
                <a:spcPct val="0"/>
              </a:spcBef>
              <a:spcAft>
                <a:spcPct val="0"/>
              </a:spcAft>
              <a:defRPr sz="2400">
                <a:solidFill>
                  <a:schemeClr val="tx1"/>
                </a:solidFill>
                <a:latin typeface="Constantia" charset="0"/>
                <a:ea typeface="ＭＳ Ｐゴシック" charset="0"/>
              </a:defRPr>
            </a:lvl6pPr>
            <a:lvl7pPr marL="2971800" indent="-228600" eaLnBrk="0" fontAlgn="base" hangingPunct="0">
              <a:spcBef>
                <a:spcPct val="0"/>
              </a:spcBef>
              <a:spcAft>
                <a:spcPct val="0"/>
              </a:spcAft>
              <a:defRPr sz="2400">
                <a:solidFill>
                  <a:schemeClr val="tx1"/>
                </a:solidFill>
                <a:latin typeface="Constantia" charset="0"/>
                <a:ea typeface="ＭＳ Ｐゴシック" charset="0"/>
              </a:defRPr>
            </a:lvl7pPr>
            <a:lvl8pPr marL="3429000" indent="-228600" eaLnBrk="0" fontAlgn="base" hangingPunct="0">
              <a:spcBef>
                <a:spcPct val="0"/>
              </a:spcBef>
              <a:spcAft>
                <a:spcPct val="0"/>
              </a:spcAft>
              <a:defRPr sz="2400">
                <a:solidFill>
                  <a:schemeClr val="tx1"/>
                </a:solidFill>
                <a:latin typeface="Constantia" charset="0"/>
                <a:ea typeface="ＭＳ Ｐゴシック" charset="0"/>
              </a:defRPr>
            </a:lvl8pPr>
            <a:lvl9pPr marL="3886200" indent="-228600" eaLnBrk="0" fontAlgn="base" hangingPunct="0">
              <a:spcBef>
                <a:spcPct val="0"/>
              </a:spcBef>
              <a:spcAft>
                <a:spcPct val="0"/>
              </a:spcAft>
              <a:defRPr sz="2400">
                <a:solidFill>
                  <a:schemeClr val="tx1"/>
                </a:solidFill>
                <a:latin typeface="Constantia" charset="0"/>
                <a:ea typeface="ＭＳ Ｐゴシック" charset="0"/>
              </a:defRPr>
            </a:lvl9pPr>
          </a:lstStyle>
          <a:p>
            <a:pPr eaLnBrk="1" hangingPunct="1">
              <a:defRPr/>
            </a:pPr>
            <a:r>
              <a:rPr lang="en-US" dirty="0" smtClean="0">
                <a:solidFill>
                  <a:schemeClr val="tx2"/>
                </a:solidFill>
                <a:latin typeface="+mj-lt"/>
                <a:sym typeface="Symbol" charset="0"/>
              </a:rPr>
              <a:t>Measurements:</a:t>
            </a:r>
          </a:p>
          <a:p>
            <a:pPr eaLnBrk="1" hangingPunct="1">
              <a:defRPr/>
            </a:pPr>
            <a:r>
              <a:rPr lang="en-US" dirty="0" smtClean="0">
                <a:solidFill>
                  <a:schemeClr val="tx2"/>
                </a:solidFill>
                <a:sym typeface="Symbol" charset="0"/>
              </a:rPr>
              <a:t>	</a:t>
            </a:r>
            <a:r>
              <a:rPr lang="en-US" baseline="-25000" dirty="0" smtClean="0">
                <a:solidFill>
                  <a:schemeClr val="tx2"/>
                </a:solidFill>
                <a:sym typeface="Symbol" charset="0"/>
              </a:rPr>
              <a:t>e</a:t>
            </a:r>
            <a:r>
              <a:rPr lang="en-US" dirty="0" smtClean="0">
                <a:solidFill>
                  <a:schemeClr val="tx2"/>
                </a:solidFill>
                <a:sym typeface="Symbol" charset="0"/>
              </a:rPr>
              <a:t> </a:t>
            </a:r>
            <a:r>
              <a:rPr lang="en-US" dirty="0">
                <a:solidFill>
                  <a:schemeClr val="tx2"/>
                </a:solidFill>
                <a:sym typeface="Symbol" charset="0"/>
              </a:rPr>
              <a:t>(</a:t>
            </a:r>
            <a:r>
              <a:rPr lang="en-US" dirty="0" smtClean="0">
                <a:solidFill>
                  <a:schemeClr val="tx2"/>
                </a:solidFill>
                <a:sym typeface="Symbol" charset="0"/>
              </a:rPr>
              <a:t></a:t>
            </a:r>
            <a:r>
              <a:rPr lang="en-US" baseline="-25000" dirty="0" smtClean="0">
                <a:solidFill>
                  <a:schemeClr val="tx2"/>
                </a:solidFill>
                <a:latin typeface="Symbol" charset="2"/>
                <a:cs typeface="Symbol" charset="2"/>
                <a:sym typeface="Symbol" charset="0"/>
              </a:rPr>
              <a:t>t</a:t>
            </a:r>
            <a:r>
              <a:rPr lang="en-US" dirty="0" smtClean="0">
                <a:solidFill>
                  <a:schemeClr val="tx2"/>
                </a:solidFill>
                <a:sym typeface="Symbol" charset="0"/>
              </a:rPr>
              <a:t>) </a:t>
            </a:r>
            <a:r>
              <a:rPr lang="en-US" dirty="0" smtClean="0">
                <a:solidFill>
                  <a:schemeClr val="tx2"/>
                </a:solidFill>
                <a:latin typeface="+mj-lt"/>
                <a:sym typeface="Symbol" charset="0"/>
              </a:rPr>
              <a:t>a</a:t>
            </a:r>
            <a:r>
              <a:rPr lang="en-US" dirty="0" smtClean="0">
                <a:solidFill>
                  <a:schemeClr val="tx2"/>
                </a:solidFill>
                <a:latin typeface="+mj-lt"/>
              </a:rPr>
              <a:t>ppearance in a </a:t>
            </a:r>
            <a:r>
              <a:rPr lang="en-US" dirty="0" smtClean="0">
                <a:solidFill>
                  <a:schemeClr val="tx2"/>
                </a:solidFill>
                <a:sym typeface="Symbol" charset="0"/>
              </a:rPr>
              <a:t></a:t>
            </a:r>
            <a:r>
              <a:rPr lang="en-US" baseline="-25000" dirty="0" smtClean="0">
                <a:solidFill>
                  <a:schemeClr val="tx2"/>
                </a:solidFill>
                <a:sym typeface="Symbol" charset="0"/>
              </a:rPr>
              <a:t></a:t>
            </a:r>
            <a:r>
              <a:rPr lang="en-US" dirty="0" smtClean="0">
                <a:solidFill>
                  <a:schemeClr val="tx2"/>
                </a:solidFill>
                <a:sym typeface="Symbol" charset="0"/>
              </a:rPr>
              <a:t> </a:t>
            </a:r>
            <a:r>
              <a:rPr lang="en-US" dirty="0" smtClean="0">
                <a:solidFill>
                  <a:schemeClr val="tx2"/>
                </a:solidFill>
                <a:latin typeface="+mj-lt"/>
                <a:sym typeface="Symbol" charset="0"/>
              </a:rPr>
              <a:t>b</a:t>
            </a:r>
            <a:r>
              <a:rPr lang="en-US" dirty="0" smtClean="0">
                <a:solidFill>
                  <a:schemeClr val="tx2"/>
                </a:solidFill>
                <a:latin typeface="+mj-lt"/>
              </a:rPr>
              <a:t>eam</a:t>
            </a:r>
          </a:p>
          <a:p>
            <a:pPr eaLnBrk="1" hangingPunct="1">
              <a:defRPr/>
            </a:pPr>
            <a:r>
              <a:rPr lang="en-US" dirty="0" smtClean="0">
                <a:solidFill>
                  <a:schemeClr val="tx2"/>
                </a:solidFill>
                <a:sym typeface="Symbol" charset="0"/>
              </a:rPr>
              <a:t>	</a:t>
            </a:r>
            <a:r>
              <a:rPr lang="en-US" baseline="-25000" dirty="0" smtClean="0">
                <a:solidFill>
                  <a:schemeClr val="tx2"/>
                </a:solidFill>
                <a:sym typeface="Symbol" charset="0"/>
              </a:rPr>
              <a:t></a:t>
            </a:r>
            <a:r>
              <a:rPr lang="en-US" dirty="0" smtClean="0">
                <a:solidFill>
                  <a:schemeClr val="tx2"/>
                </a:solidFill>
                <a:sym typeface="Symbol" charset="0"/>
              </a:rPr>
              <a:t> </a:t>
            </a:r>
            <a:r>
              <a:rPr lang="en-US" dirty="0" smtClean="0">
                <a:solidFill>
                  <a:schemeClr val="tx2"/>
                </a:solidFill>
                <a:latin typeface="+mj-lt"/>
                <a:sym typeface="Symbol" charset="0"/>
              </a:rPr>
              <a:t>disa</a:t>
            </a:r>
            <a:r>
              <a:rPr lang="en-US" dirty="0" smtClean="0">
                <a:solidFill>
                  <a:schemeClr val="tx2"/>
                </a:solidFill>
                <a:latin typeface="+mj-lt"/>
              </a:rPr>
              <a:t>ppearance from a </a:t>
            </a:r>
            <a:r>
              <a:rPr lang="en-US" dirty="0" smtClean="0">
                <a:solidFill>
                  <a:schemeClr val="tx2"/>
                </a:solidFill>
                <a:sym typeface="Symbol" charset="0"/>
              </a:rPr>
              <a:t></a:t>
            </a:r>
            <a:r>
              <a:rPr lang="en-US" baseline="-25000" dirty="0" smtClean="0">
                <a:solidFill>
                  <a:schemeClr val="tx2"/>
                </a:solidFill>
                <a:sym typeface="Symbol" charset="0"/>
              </a:rPr>
              <a:t></a:t>
            </a:r>
            <a:r>
              <a:rPr lang="en-US" dirty="0" smtClean="0">
                <a:solidFill>
                  <a:schemeClr val="tx2"/>
                </a:solidFill>
                <a:sym typeface="Symbol" charset="0"/>
              </a:rPr>
              <a:t> </a:t>
            </a:r>
            <a:r>
              <a:rPr lang="en-US" dirty="0" smtClean="0">
                <a:solidFill>
                  <a:schemeClr val="tx2"/>
                </a:solidFill>
                <a:latin typeface="+mj-lt"/>
                <a:sym typeface="Symbol" charset="0"/>
              </a:rPr>
              <a:t>b</a:t>
            </a:r>
            <a:r>
              <a:rPr lang="en-US" dirty="0" smtClean="0">
                <a:solidFill>
                  <a:schemeClr val="tx2"/>
                </a:solidFill>
                <a:latin typeface="+mj-lt"/>
              </a:rPr>
              <a:t>eam</a:t>
            </a:r>
            <a:endParaRPr lang="en-US" sz="1000" dirty="0" smtClean="0">
              <a:solidFill>
                <a:schemeClr val="tx2"/>
              </a:solidFill>
              <a:latin typeface="+mj-lt"/>
            </a:endParaRPr>
          </a:p>
          <a:p>
            <a:pPr eaLnBrk="1" hangingPunct="1">
              <a:defRPr/>
            </a:pPr>
            <a:endParaRPr lang="en-US" sz="1000" dirty="0" smtClean="0">
              <a:solidFill>
                <a:schemeClr val="tx2"/>
              </a:solidFill>
            </a:endParaRPr>
          </a:p>
        </p:txBody>
      </p:sp>
      <p:sp>
        <p:nvSpPr>
          <p:cNvPr id="9" name="Content Placeholder 2"/>
          <p:cNvSpPr>
            <a:spLocks noGrp="1"/>
          </p:cNvSpPr>
          <p:nvPr>
            <p:ph idx="1"/>
          </p:nvPr>
        </p:nvSpPr>
        <p:spPr>
          <a:xfrm>
            <a:off x="304800" y="3124200"/>
            <a:ext cx="8382000" cy="3200400"/>
          </a:xfrm>
        </p:spPr>
        <p:txBody>
          <a:bodyPr>
            <a:normAutofit fontScale="92500" lnSpcReduction="10000"/>
          </a:bodyPr>
          <a:lstStyle/>
          <a:p>
            <a:pPr marL="274320" lvl="1" indent="-274320" eaLnBrk="1" fontAlgn="auto" hangingPunct="1">
              <a:spcAft>
                <a:spcPts val="0"/>
              </a:spcAft>
              <a:buClr>
                <a:schemeClr val="accent3"/>
              </a:buClr>
              <a:buSzPct val="95000"/>
              <a:buFont typeface="Wingdings 2"/>
              <a:buChar char=""/>
              <a:defRPr/>
            </a:pPr>
            <a:r>
              <a:rPr lang="en-US" dirty="0" smtClean="0">
                <a:latin typeface="+mj-lt"/>
                <a:ea typeface="+mn-ea"/>
              </a:rPr>
              <a:t>Next generation(s) of neutrino experiments cannot simply focus on single parameter measurements – even </a:t>
            </a:r>
            <a:r>
              <a:rPr lang="en-US" dirty="0" err="1" smtClean="0">
                <a:latin typeface="Symbol" charset="2"/>
                <a:ea typeface="+mn-ea"/>
                <a:cs typeface="Symbol" charset="2"/>
              </a:rPr>
              <a:t>d</a:t>
            </a:r>
            <a:r>
              <a:rPr lang="en-US" baseline="-25000" dirty="0" err="1" smtClean="0">
                <a:latin typeface="+mj-lt"/>
                <a:ea typeface="+mn-ea"/>
              </a:rPr>
              <a:t>CP</a:t>
            </a:r>
            <a:endParaRPr lang="en-US" dirty="0" smtClean="0">
              <a:latin typeface="+mj-lt"/>
              <a:ea typeface="+mn-ea"/>
            </a:endParaRPr>
          </a:p>
          <a:p>
            <a:pPr marL="274320" lvl="1" indent="-274320" eaLnBrk="1" fontAlgn="auto" hangingPunct="1">
              <a:spcAft>
                <a:spcPts val="0"/>
              </a:spcAft>
              <a:buClr>
                <a:schemeClr val="accent3"/>
              </a:buClr>
              <a:buSzPct val="95000"/>
              <a:buFont typeface="Wingdings 2"/>
              <a:buChar char=""/>
              <a:defRPr/>
            </a:pPr>
            <a:r>
              <a:rPr lang="en-US" dirty="0" smtClean="0">
                <a:latin typeface="+mj-lt"/>
                <a:ea typeface="+mn-ea"/>
              </a:rPr>
              <a:t>A </a:t>
            </a:r>
            <a:r>
              <a:rPr lang="en-US" u="sng" dirty="0" smtClean="0">
                <a:latin typeface="+mj-lt"/>
                <a:ea typeface="+mn-ea"/>
              </a:rPr>
              <a:t>comprehensive</a:t>
            </a:r>
            <a:r>
              <a:rPr lang="en-US" dirty="0" smtClean="0">
                <a:latin typeface="+mj-lt"/>
                <a:ea typeface="+mn-ea"/>
              </a:rPr>
              <a:t> world-leading program, must have the ability to</a:t>
            </a:r>
          </a:p>
          <a:p>
            <a:pPr marL="548957" lvl="2" indent="-274320" eaLnBrk="1" fontAlgn="auto" hangingPunct="1">
              <a:spcAft>
                <a:spcPts val="0"/>
              </a:spcAft>
              <a:buClr>
                <a:schemeClr val="accent3"/>
              </a:buClr>
              <a:buSzPct val="95000"/>
              <a:buFont typeface="Wingdings 2"/>
              <a:buChar char=""/>
              <a:defRPr/>
            </a:pPr>
            <a:r>
              <a:rPr lang="en-US" sz="2400" dirty="0">
                <a:solidFill>
                  <a:srgbClr val="FF0000"/>
                </a:solidFill>
                <a:latin typeface="+mj-lt"/>
                <a:ea typeface="+mn-ea"/>
              </a:rPr>
              <a:t>o</a:t>
            </a:r>
            <a:r>
              <a:rPr lang="en-US" sz="2400" dirty="0" smtClean="0">
                <a:solidFill>
                  <a:srgbClr val="FF0000"/>
                </a:solidFill>
                <a:latin typeface="+mj-lt"/>
                <a:ea typeface="+mn-ea"/>
              </a:rPr>
              <a:t>bserve spectral distortion due to oscillations – peak and valley</a:t>
            </a:r>
          </a:p>
          <a:p>
            <a:pPr marL="548957" lvl="2" indent="-274320" eaLnBrk="1" fontAlgn="auto" hangingPunct="1">
              <a:spcAft>
                <a:spcPts val="0"/>
              </a:spcAft>
              <a:buClr>
                <a:schemeClr val="accent3"/>
              </a:buClr>
              <a:buSzPct val="95000"/>
              <a:buFont typeface="Wingdings 2"/>
              <a:buChar char=""/>
              <a:defRPr/>
            </a:pPr>
            <a:r>
              <a:rPr lang="en-US" sz="2400" dirty="0">
                <a:solidFill>
                  <a:srgbClr val="FF0000"/>
                </a:solidFill>
                <a:latin typeface="+mj-lt"/>
                <a:ea typeface="+mn-ea"/>
              </a:rPr>
              <a:t>o</a:t>
            </a:r>
            <a:r>
              <a:rPr lang="en-US" sz="2400" dirty="0" smtClean="0">
                <a:solidFill>
                  <a:srgbClr val="FF0000"/>
                </a:solidFill>
                <a:latin typeface="+mj-lt"/>
                <a:ea typeface="+mn-ea"/>
              </a:rPr>
              <a:t>bserve different behavior for neutrinos and antineutrinos – direct evidence of CP Violation</a:t>
            </a:r>
          </a:p>
          <a:p>
            <a:pPr marL="274320" lvl="1" indent="-274320" eaLnBrk="1" fontAlgn="auto" hangingPunct="1">
              <a:spcAft>
                <a:spcPts val="0"/>
              </a:spcAft>
              <a:buClr>
                <a:schemeClr val="accent3"/>
              </a:buClr>
              <a:buSzPct val="95000"/>
              <a:buFont typeface="Wingdings 2"/>
              <a:buChar char=""/>
              <a:defRPr/>
            </a:pPr>
            <a:endParaRPr lang="en-US" sz="1300" dirty="0">
              <a:latin typeface="+mj-lt"/>
              <a:ea typeface="+mn-ea"/>
            </a:endParaRPr>
          </a:p>
          <a:p>
            <a:pPr marL="274320" lvl="1" indent="-274320" eaLnBrk="1" fontAlgn="auto" hangingPunct="1">
              <a:spcAft>
                <a:spcPts val="0"/>
              </a:spcAft>
              <a:buClr>
                <a:schemeClr val="accent3"/>
              </a:buClr>
              <a:buSzPct val="95000"/>
              <a:buFont typeface="Wingdings 2"/>
              <a:buChar char=""/>
              <a:defRPr/>
            </a:pPr>
            <a:r>
              <a:rPr lang="en-US" b="1" dirty="0" smtClean="0">
                <a:solidFill>
                  <a:srgbClr val="FF0000"/>
                </a:solidFill>
                <a:latin typeface="+mj-lt"/>
                <a:ea typeface="+mn-ea"/>
              </a:rPr>
              <a:t>Known non-zero and large  </a:t>
            </a:r>
            <a:r>
              <a:rPr lang="en-US" b="1" dirty="0" smtClean="0">
                <a:solidFill>
                  <a:srgbClr val="FF0000"/>
                </a:solidFill>
                <a:latin typeface="Symbol" charset="2"/>
                <a:ea typeface="+mn-ea"/>
                <a:cs typeface="Symbol" charset="2"/>
              </a:rPr>
              <a:t>q</a:t>
            </a:r>
            <a:r>
              <a:rPr lang="en-US" b="1" baseline="-25000" dirty="0" smtClean="0">
                <a:solidFill>
                  <a:srgbClr val="FF0000"/>
                </a:solidFill>
                <a:latin typeface="Symbol" charset="2"/>
                <a:ea typeface="+mn-ea"/>
                <a:cs typeface="Symbol" charset="2"/>
              </a:rPr>
              <a:t>13</a:t>
            </a:r>
            <a:r>
              <a:rPr lang="en-US" b="1" dirty="0" smtClean="0">
                <a:solidFill>
                  <a:srgbClr val="FF0000"/>
                </a:solidFill>
                <a:latin typeface="+mj-lt"/>
                <a:ea typeface="+mn-ea"/>
              </a:rPr>
              <a:t>=&gt; </a:t>
            </a:r>
            <a:r>
              <a:rPr lang="en-US" b="1" dirty="0" smtClean="0">
                <a:solidFill>
                  <a:srgbClr val="FF0000"/>
                </a:solidFill>
                <a:latin typeface="+mj-lt"/>
                <a:ea typeface="+mn-ea"/>
                <a:sym typeface="Wingdings"/>
              </a:rPr>
              <a:t>event rate is high enough to achieve this with a long-baseline experiment</a:t>
            </a:r>
            <a:endParaRPr lang="en-US" b="1" dirty="0" smtClean="0">
              <a:solidFill>
                <a:srgbClr val="FF0000"/>
              </a:solidFill>
              <a:latin typeface="+mj-lt"/>
              <a:ea typeface="+mn-ea"/>
            </a:endParaRPr>
          </a:p>
        </p:txBody>
      </p:sp>
      <p:sp>
        <p:nvSpPr>
          <p:cNvPr id="11" name="Title 1"/>
          <p:cNvSpPr txBox="1">
            <a:spLocks/>
          </p:cNvSpPr>
          <p:nvPr/>
        </p:nvSpPr>
        <p:spPr>
          <a:xfrm>
            <a:off x="457200" y="152400"/>
            <a:ext cx="8229600" cy="1143000"/>
          </a:xfrm>
          <a:prstGeom prst="rect">
            <a:avLst/>
          </a:prstGeom>
        </p:spPr>
        <p:txBody>
          <a:bodyPr lIns="0" rIns="0" bIns="0" anchor="b">
            <a:normAutofit/>
          </a:bodyPr>
          <a:lstStyle/>
          <a:p>
            <a:pPr fontAlgn="auto">
              <a:spcAft>
                <a:spcPts val="0"/>
              </a:spcAft>
              <a:defRPr/>
            </a:pPr>
            <a:r>
              <a:rPr lang="en-US" sz="3600" dirty="0">
                <a:solidFill>
                  <a:schemeClr val="tx2"/>
                </a:solidFill>
                <a:latin typeface="+mj-lt"/>
                <a:ea typeface="+mj-ea"/>
                <a:cs typeface="+mj-cs"/>
              </a:rPr>
              <a:t>Neutrino Oscillations</a:t>
            </a:r>
          </a:p>
        </p:txBody>
      </p:sp>
    </p:spTree>
    <p:custDataLst>
      <p:tags r:id="rId1"/>
    </p:custDataLst>
  </p:cSld>
  <p:clrMapOvr>
    <a:masterClrMapping/>
  </p:clrMapOvr>
  <p:transition spd="slow" advTm="8181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9"/>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228600"/>
            <a:ext cx="8229600" cy="1143000"/>
          </a:xfrm>
        </p:spPr>
        <p:txBody>
          <a:bodyPr/>
          <a:lstStyle/>
          <a:p>
            <a:pPr eaLnBrk="1" hangingPunct="1"/>
            <a:r>
              <a:rPr lang="en-US" sz="3600">
                <a:latin typeface="Calibri" charset="0"/>
              </a:rPr>
              <a:t>Science Importance and Facility Concept</a:t>
            </a:r>
          </a:p>
        </p:txBody>
      </p:sp>
      <p:sp>
        <p:nvSpPr>
          <p:cNvPr id="3" name="Content Placeholder 2"/>
          <p:cNvSpPr>
            <a:spLocks noGrp="1"/>
          </p:cNvSpPr>
          <p:nvPr>
            <p:ph idx="1"/>
          </p:nvPr>
        </p:nvSpPr>
        <p:spPr>
          <a:xfrm>
            <a:off x="457200" y="1477963"/>
            <a:ext cx="8077200" cy="4846637"/>
          </a:xfrm>
        </p:spPr>
        <p:txBody>
          <a:bodyPr>
            <a:noAutofit/>
          </a:bodyPr>
          <a:lstStyle/>
          <a:p>
            <a:pPr eaLnBrk="1" hangingPunct="1"/>
            <a:r>
              <a:rPr lang="en-US" sz="2000" dirty="0">
                <a:latin typeface="Calibri" charset="0"/>
              </a:rPr>
              <a:t>The Long-Baseline Neutrino Experiment concept has been developed and importance of the science has been validated over more than </a:t>
            </a:r>
            <a:r>
              <a:rPr lang="en-US" sz="2000" dirty="0" smtClean="0">
                <a:latin typeface="Calibri" charset="0"/>
              </a:rPr>
              <a:t>a decade</a:t>
            </a:r>
            <a:endParaRPr lang="en-US" sz="2000" dirty="0">
              <a:latin typeface="Calibri" charset="0"/>
            </a:endParaRPr>
          </a:p>
          <a:p>
            <a:pPr eaLnBrk="1" hangingPunct="1"/>
            <a:r>
              <a:rPr lang="en-US" sz="2000" dirty="0">
                <a:latin typeface="Calibri" charset="0"/>
              </a:rPr>
              <a:t>2003 High-Energy Physics Facilities…Twenty-Year Year Roadmap</a:t>
            </a:r>
          </a:p>
          <a:p>
            <a:pPr lvl="1"/>
            <a:r>
              <a:rPr lang="en-US" sz="1400" i="1" dirty="0">
                <a:latin typeface="Calibri" charset="0"/>
              </a:rPr>
              <a:t>“Coupled with </a:t>
            </a:r>
            <a:r>
              <a:rPr lang="en-US" sz="1400" i="1" dirty="0">
                <a:solidFill>
                  <a:srgbClr val="FF0000"/>
                </a:solidFill>
                <a:latin typeface="Calibri" charset="0"/>
              </a:rPr>
              <a:t>a long baseline </a:t>
            </a:r>
            <a:r>
              <a:rPr lang="en-US" sz="1400" i="1" dirty="0">
                <a:latin typeface="Calibri" charset="0"/>
              </a:rPr>
              <a:t>and a </a:t>
            </a:r>
            <a:r>
              <a:rPr lang="en-US" sz="1400" i="1" dirty="0">
                <a:solidFill>
                  <a:srgbClr val="FF0000"/>
                </a:solidFill>
                <a:latin typeface="Calibri" charset="0"/>
              </a:rPr>
              <a:t>large detector </a:t>
            </a:r>
            <a:r>
              <a:rPr lang="en-US" sz="1400" i="1" dirty="0">
                <a:latin typeface="Calibri" charset="0"/>
              </a:rPr>
              <a:t>… </a:t>
            </a:r>
            <a:r>
              <a:rPr lang="en-US" sz="1400" i="1" dirty="0">
                <a:solidFill>
                  <a:srgbClr val="FF0000"/>
                </a:solidFill>
                <a:latin typeface="Calibri" charset="0"/>
              </a:rPr>
              <a:t>the neutrino super beam </a:t>
            </a:r>
            <a:r>
              <a:rPr lang="en-US" sz="1400" i="1" dirty="0">
                <a:latin typeface="Calibri" charset="0"/>
              </a:rPr>
              <a:t>would permit a </a:t>
            </a:r>
            <a:r>
              <a:rPr lang="en-US" sz="1400" i="1" dirty="0">
                <a:solidFill>
                  <a:srgbClr val="FF0000"/>
                </a:solidFill>
                <a:latin typeface="Calibri" charset="0"/>
              </a:rPr>
              <a:t>comprehensive</a:t>
            </a:r>
            <a:r>
              <a:rPr lang="en-US" sz="1400" i="1" dirty="0">
                <a:latin typeface="Calibri" charset="0"/>
              </a:rPr>
              <a:t> neutrino science program over a decade or more that would include the precision measurement of neutrino mass differences and oscillation parameters, plus very possibly the measurement of matter-antimatter asymmetries (CP violation) that could connect the neutrino sector to </a:t>
            </a:r>
            <a:r>
              <a:rPr lang="en-US" sz="1400" i="1" dirty="0" err="1">
                <a:latin typeface="Calibri" charset="0"/>
              </a:rPr>
              <a:t>leptogenesis</a:t>
            </a:r>
            <a:r>
              <a:rPr lang="en-US" sz="1400" i="1" dirty="0">
                <a:latin typeface="Calibri" charset="0"/>
              </a:rPr>
              <a:t> as a source of the baryon asymmetry of the universe.”</a:t>
            </a:r>
          </a:p>
          <a:p>
            <a:pPr lvl="1"/>
            <a:r>
              <a:rPr lang="en-US" sz="1400" dirty="0">
                <a:latin typeface="Calibri" charset="0"/>
              </a:rPr>
              <a:t>“</a:t>
            </a:r>
            <a:r>
              <a:rPr lang="en-US" altLang="ja-JP" sz="1400" i="1" dirty="0">
                <a:latin typeface="Calibri" charset="0"/>
              </a:rPr>
              <a:t>The underlying neutrino physics is of </a:t>
            </a:r>
            <a:r>
              <a:rPr lang="en-US" altLang="ja-JP" sz="1400" i="1" u="sng" dirty="0">
                <a:latin typeface="Calibri" charset="0"/>
              </a:rPr>
              <a:t>absolutely central</a:t>
            </a:r>
            <a:r>
              <a:rPr lang="en-US" altLang="ja-JP" sz="1400" dirty="0">
                <a:latin typeface="Calibri" charset="0"/>
              </a:rPr>
              <a:t>  </a:t>
            </a:r>
            <a:r>
              <a:rPr lang="en-US" altLang="ja-JP" sz="1400" i="1" dirty="0">
                <a:latin typeface="Calibri" charset="0"/>
              </a:rPr>
              <a:t>scientific potential.</a:t>
            </a:r>
            <a:r>
              <a:rPr lang="en-US" sz="1400" dirty="0">
                <a:latin typeface="Calibri" charset="0"/>
              </a:rPr>
              <a:t>”</a:t>
            </a:r>
            <a:endParaRPr lang="en-US" altLang="ja-JP" sz="1400" dirty="0">
              <a:latin typeface="Calibri" charset="0"/>
            </a:endParaRPr>
          </a:p>
          <a:p>
            <a:pPr eaLnBrk="1" hangingPunct="1"/>
            <a:r>
              <a:rPr lang="en-US" sz="2000" dirty="0">
                <a:latin typeface="Calibri" charset="0"/>
              </a:rPr>
              <a:t>2008 P5 Roadmap</a:t>
            </a:r>
          </a:p>
          <a:p>
            <a:pPr lvl="1"/>
            <a:r>
              <a:rPr lang="en-US" sz="1400" i="1" dirty="0">
                <a:latin typeface="Calibri" charset="0"/>
                <a:cs typeface="Calibri" charset="0"/>
              </a:rPr>
              <a:t>“</a:t>
            </a:r>
            <a:r>
              <a:rPr lang="en-US" altLang="ja-JP" sz="1400" i="1" dirty="0">
                <a:solidFill>
                  <a:srgbClr val="FF0000"/>
                </a:solidFill>
                <a:latin typeface="Calibri" charset="0"/>
                <a:cs typeface="Calibri" charset="0"/>
              </a:rPr>
              <a:t>Full exploration </a:t>
            </a:r>
            <a:r>
              <a:rPr lang="en-US" altLang="ja-JP" sz="1400" i="1" dirty="0">
                <a:latin typeface="Calibri" charset="0"/>
                <a:cs typeface="Calibri" charset="0"/>
              </a:rPr>
              <a:t>of the mass hierarchy and discovery and study of CP violation present an </a:t>
            </a:r>
            <a:r>
              <a:rPr lang="en-US" altLang="ja-JP" sz="1400" i="1" dirty="0">
                <a:solidFill>
                  <a:srgbClr val="FF0000"/>
                </a:solidFill>
                <a:latin typeface="Calibri" charset="0"/>
                <a:cs typeface="Calibri" charset="0"/>
              </a:rPr>
              <a:t>extraordinary scientific opportunity for the US program</a:t>
            </a:r>
            <a:r>
              <a:rPr lang="en-US" altLang="ja-JP" sz="1400" i="1" dirty="0">
                <a:latin typeface="Calibri" charset="0"/>
                <a:cs typeface="Calibri" charset="0"/>
              </a:rPr>
              <a:t>. A high-power neutrino beam from Fermilab to the proposed Deep Underground Science and Engineering Laboratory, DUSEL, represents an </a:t>
            </a:r>
            <a:r>
              <a:rPr lang="en-US" altLang="ja-JP" sz="1400" i="1" dirty="0">
                <a:solidFill>
                  <a:srgbClr val="FF0000"/>
                </a:solidFill>
                <a:latin typeface="Calibri" charset="0"/>
                <a:cs typeface="Calibri" charset="0"/>
              </a:rPr>
              <a:t>excellent chance for the US to establish clear leadership </a:t>
            </a:r>
            <a:r>
              <a:rPr lang="en-US" altLang="ja-JP" sz="1400" i="1" dirty="0">
                <a:latin typeface="Calibri" charset="0"/>
                <a:cs typeface="Calibri" charset="0"/>
              </a:rPr>
              <a:t>in these two measurements that would begin to unlock the secret of the matter dominance in the universe …, the Fermilab-DUSEL long baseline experiment would firmly establish the US as the leader in neutrino science.</a:t>
            </a:r>
            <a:r>
              <a:rPr lang="en-US" sz="1400" i="1" dirty="0">
                <a:latin typeface="Calibri" charset="0"/>
                <a:cs typeface="Calibri" charset="0"/>
              </a:rPr>
              <a:t>”</a:t>
            </a:r>
            <a:endParaRPr lang="en-US" altLang="ja-JP" sz="1400" i="1" dirty="0">
              <a:latin typeface="Calibri" charset="0"/>
              <a:cs typeface="Calibri" charset="0"/>
            </a:endParaRPr>
          </a:p>
          <a:p>
            <a:pPr eaLnBrk="1" hangingPunct="1"/>
            <a:r>
              <a:rPr lang="en-US" sz="2000" dirty="0">
                <a:latin typeface="Calibri" charset="0"/>
              </a:rPr>
              <a:t>2010 Reconvened P5 (for </a:t>
            </a:r>
            <a:r>
              <a:rPr lang="en-US" sz="2000" dirty="0" err="1">
                <a:latin typeface="Calibri" charset="0"/>
              </a:rPr>
              <a:t>TeVatron</a:t>
            </a:r>
            <a:r>
              <a:rPr lang="en-US" sz="2000" dirty="0">
                <a:latin typeface="Calibri" charset="0"/>
              </a:rPr>
              <a:t> </a:t>
            </a:r>
            <a:r>
              <a:rPr lang="en-US" sz="2000" dirty="0" smtClean="0">
                <a:latin typeface="Calibri" charset="0"/>
              </a:rPr>
              <a:t>run extension) </a:t>
            </a:r>
            <a:r>
              <a:rPr lang="en-US" sz="2000" dirty="0">
                <a:latin typeface="Calibri" charset="0"/>
              </a:rPr>
              <a:t>reaffirmed the Roadmap</a:t>
            </a:r>
          </a:p>
        </p:txBody>
      </p:sp>
      <p:sp>
        <p:nvSpPr>
          <p:cNvPr id="5" name="Slide Number Placeholder 4"/>
          <p:cNvSpPr>
            <a:spLocks noGrp="1"/>
          </p:cNvSpPr>
          <p:nvPr>
            <p:ph type="sldNum" sz="quarter" idx="12"/>
          </p:nvPr>
        </p:nvSpPr>
        <p:spPr/>
        <p:txBody>
          <a:bodyPr/>
          <a:lstStyle/>
          <a:p>
            <a:pPr>
              <a:defRPr/>
            </a:pPr>
            <a:fld id="{E7D01C80-6647-894E-A5FD-DCF1543C7180}" type="slidenum">
              <a:rPr lang="en-US"/>
              <a:pPr>
                <a:defRPr/>
              </a:pPr>
              <a:t>5</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Tree>
    <p:custDataLst>
      <p:tags r:id="rId1"/>
    </p:custDataLst>
  </p:cSld>
  <p:clrMapOvr>
    <a:masterClrMapping/>
  </p:clrMapOvr>
  <p:transition spd="slow" advTm="634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28600"/>
            <a:ext cx="8229600" cy="1143000"/>
          </a:xfrm>
        </p:spPr>
        <p:txBody>
          <a:bodyPr/>
          <a:lstStyle/>
          <a:p>
            <a:pPr eaLnBrk="1" hangingPunct="1"/>
            <a:r>
              <a:rPr lang="en-US" sz="3600">
                <a:latin typeface="Calibri" charset="0"/>
              </a:rPr>
              <a:t>Science Importance and Facility Concept</a:t>
            </a:r>
          </a:p>
        </p:txBody>
      </p:sp>
      <p:sp>
        <p:nvSpPr>
          <p:cNvPr id="3" name="Content Placeholder 2"/>
          <p:cNvSpPr>
            <a:spLocks noGrp="1"/>
          </p:cNvSpPr>
          <p:nvPr>
            <p:ph idx="1"/>
          </p:nvPr>
        </p:nvSpPr>
        <p:spPr>
          <a:xfrm>
            <a:off x="457200" y="1554163"/>
            <a:ext cx="8077200" cy="4389437"/>
          </a:xfrm>
        </p:spPr>
        <p:txBody>
          <a:bodyPr>
            <a:noAutofit/>
          </a:bodyPr>
          <a:lstStyle/>
          <a:p>
            <a:pPr>
              <a:defRPr/>
            </a:pPr>
            <a:r>
              <a:rPr lang="en-US" sz="2000" dirty="0" smtClean="0">
                <a:latin typeface="+mj-lt"/>
              </a:rPr>
              <a:t>2011 NRC study: An </a:t>
            </a:r>
            <a:r>
              <a:rPr lang="en-US" sz="2000" dirty="0">
                <a:latin typeface="+mj-lt"/>
              </a:rPr>
              <a:t>Assessment of </a:t>
            </a:r>
            <a:r>
              <a:rPr lang="en-US" sz="2000" dirty="0" smtClean="0">
                <a:latin typeface="+mj-lt"/>
              </a:rPr>
              <a:t>the Science </a:t>
            </a:r>
            <a:r>
              <a:rPr lang="en-US" sz="2000" dirty="0">
                <a:latin typeface="+mj-lt"/>
              </a:rPr>
              <a:t>Proposed </a:t>
            </a:r>
            <a:r>
              <a:rPr lang="en-US" sz="2000" dirty="0" smtClean="0">
                <a:latin typeface="+mj-lt"/>
              </a:rPr>
              <a:t>for the </a:t>
            </a:r>
            <a:r>
              <a:rPr lang="en-US" sz="2000" dirty="0">
                <a:latin typeface="+mj-lt"/>
              </a:rPr>
              <a:t>Deep </a:t>
            </a:r>
            <a:r>
              <a:rPr lang="en-US" sz="2000" dirty="0" smtClean="0">
                <a:latin typeface="+mj-lt"/>
              </a:rPr>
              <a:t>Underground Science </a:t>
            </a:r>
            <a:r>
              <a:rPr lang="en-US" sz="2000" dirty="0">
                <a:latin typeface="+mj-lt"/>
              </a:rPr>
              <a:t>and </a:t>
            </a:r>
            <a:r>
              <a:rPr lang="en-US" sz="2000" dirty="0" smtClean="0">
                <a:latin typeface="+mj-lt"/>
              </a:rPr>
              <a:t>Engineering Laboratory </a:t>
            </a:r>
            <a:r>
              <a:rPr lang="en-US" sz="2000" dirty="0">
                <a:latin typeface="+mj-lt"/>
              </a:rPr>
              <a:t>(DUSEL</a:t>
            </a:r>
            <a:r>
              <a:rPr lang="en-US" sz="2000" dirty="0" smtClean="0">
                <a:latin typeface="+mj-lt"/>
              </a:rPr>
              <a:t>)</a:t>
            </a:r>
          </a:p>
          <a:p>
            <a:pPr lvl="1">
              <a:defRPr/>
            </a:pPr>
            <a:r>
              <a:rPr lang="en-US" sz="1400" i="1" dirty="0" smtClean="0">
                <a:latin typeface="+mj-lt"/>
              </a:rPr>
              <a:t>“</a:t>
            </a:r>
            <a:r>
              <a:rPr lang="en-US" sz="1400" i="1" dirty="0">
                <a:latin typeface="+mj-lt"/>
              </a:rPr>
              <a:t>Conclusion: </a:t>
            </a:r>
            <a:r>
              <a:rPr lang="en-US" sz="1400" i="1" dirty="0" smtClean="0">
                <a:solidFill>
                  <a:srgbClr val="FF0000"/>
                </a:solidFill>
                <a:latin typeface="+mj-lt"/>
              </a:rPr>
              <a:t>The long-baseline neutrino oscillation experiment is of paramount scientific importance </a:t>
            </a:r>
            <a:r>
              <a:rPr lang="en-US" sz="1400" i="1" dirty="0" smtClean="0">
                <a:latin typeface="+mj-lt"/>
              </a:rPr>
              <a:t>and </a:t>
            </a:r>
            <a:r>
              <a:rPr lang="en-US" sz="1400" i="1" dirty="0">
                <a:latin typeface="+mj-lt"/>
              </a:rPr>
              <a:t>will address crucial questions upon </a:t>
            </a:r>
            <a:r>
              <a:rPr lang="en-US" sz="1400" i="1" dirty="0" smtClean="0">
                <a:latin typeface="+mj-lt"/>
              </a:rPr>
              <a:t>whose answers </a:t>
            </a:r>
            <a:r>
              <a:rPr lang="en-US" sz="1400" i="1" dirty="0">
                <a:latin typeface="+mj-lt"/>
              </a:rPr>
              <a:t>the tenets of our understanding of the Universe depend. This </a:t>
            </a:r>
            <a:r>
              <a:rPr lang="en-US" sz="1400" i="1" dirty="0" smtClean="0">
                <a:latin typeface="+mj-lt"/>
              </a:rPr>
              <a:t>experiment would </a:t>
            </a:r>
            <a:r>
              <a:rPr lang="en-US" sz="1400" i="1" dirty="0">
                <a:latin typeface="+mj-lt"/>
              </a:rPr>
              <a:t>not only provide an exceptional opportunity to address </a:t>
            </a:r>
            <a:r>
              <a:rPr lang="en-US" sz="1400" i="1" dirty="0" smtClean="0">
                <a:latin typeface="+mj-lt"/>
              </a:rPr>
              <a:t>scientific questions </a:t>
            </a:r>
            <a:r>
              <a:rPr lang="en-US" sz="1400" i="1" dirty="0">
                <a:latin typeface="+mj-lt"/>
              </a:rPr>
              <a:t>of paramount importance, it would also have a </a:t>
            </a:r>
            <a:r>
              <a:rPr lang="en-US" sz="1400" i="1" dirty="0" smtClean="0">
                <a:latin typeface="+mj-lt"/>
              </a:rPr>
              <a:t>significant positive </a:t>
            </a:r>
            <a:r>
              <a:rPr lang="en-US" sz="1400" i="1" dirty="0">
                <a:latin typeface="+mj-lt"/>
              </a:rPr>
              <a:t>impact upon the stewardship of the particle physics and </a:t>
            </a:r>
            <a:r>
              <a:rPr lang="en-US" sz="1400" i="1" dirty="0" smtClean="0">
                <a:latin typeface="+mj-lt"/>
              </a:rPr>
              <a:t>nuclear physics </a:t>
            </a:r>
            <a:r>
              <a:rPr lang="en-US" sz="1400" i="1" dirty="0">
                <a:latin typeface="+mj-lt"/>
              </a:rPr>
              <a:t>research communities and have the United States assume a </a:t>
            </a:r>
            <a:r>
              <a:rPr lang="en-US" sz="1400" i="1" dirty="0" smtClean="0">
                <a:latin typeface="+mj-lt"/>
              </a:rPr>
              <a:t>visible leadership </a:t>
            </a:r>
            <a:r>
              <a:rPr lang="en-US" sz="1400" i="1" dirty="0">
                <a:latin typeface="+mj-lt"/>
              </a:rPr>
              <a:t>role in the expanding field of underground science. The </a:t>
            </a:r>
            <a:r>
              <a:rPr lang="en-US" sz="1400" i="1" dirty="0">
                <a:solidFill>
                  <a:srgbClr val="FF0000"/>
                </a:solidFill>
                <a:latin typeface="+mj-lt"/>
              </a:rPr>
              <a:t>U.S. </a:t>
            </a:r>
            <a:r>
              <a:rPr lang="en-US" sz="1400" i="1" dirty="0" smtClean="0">
                <a:solidFill>
                  <a:srgbClr val="FF0000"/>
                </a:solidFill>
                <a:latin typeface="+mj-lt"/>
              </a:rPr>
              <a:t>particle physics </a:t>
            </a:r>
            <a:r>
              <a:rPr lang="en-US" sz="1400" i="1" dirty="0">
                <a:solidFill>
                  <a:srgbClr val="FF0000"/>
                </a:solidFill>
                <a:latin typeface="+mj-lt"/>
              </a:rPr>
              <a:t>program is especially well positioned to build a world-</a:t>
            </a:r>
            <a:r>
              <a:rPr lang="en-US" sz="1400" i="1" dirty="0" smtClean="0">
                <a:solidFill>
                  <a:srgbClr val="FF0000"/>
                </a:solidFill>
                <a:latin typeface="+mj-lt"/>
              </a:rPr>
              <a:t>leading long</a:t>
            </a:r>
            <a:r>
              <a:rPr lang="en-US" sz="1400" i="1" dirty="0">
                <a:solidFill>
                  <a:srgbClr val="FF0000"/>
                </a:solidFill>
                <a:latin typeface="+mj-lt"/>
              </a:rPr>
              <a:t>-baseline neutrino experiment due to the combined availability of </a:t>
            </a:r>
            <a:r>
              <a:rPr lang="en-US" sz="1400" i="1" dirty="0" smtClean="0">
                <a:solidFill>
                  <a:srgbClr val="FF0000"/>
                </a:solidFill>
                <a:latin typeface="+mj-lt"/>
              </a:rPr>
              <a:t>an intense </a:t>
            </a:r>
            <a:r>
              <a:rPr lang="en-US" sz="1400" i="1" dirty="0">
                <a:solidFill>
                  <a:srgbClr val="FF0000"/>
                </a:solidFill>
                <a:latin typeface="+mj-lt"/>
              </a:rPr>
              <a:t>neutrino beam from Fermilab and a suitably long baseline from </a:t>
            </a:r>
            <a:r>
              <a:rPr lang="en-US" sz="1400" i="1" dirty="0" smtClean="0">
                <a:solidFill>
                  <a:srgbClr val="FF0000"/>
                </a:solidFill>
                <a:latin typeface="+mj-lt"/>
              </a:rPr>
              <a:t>the neutrino </a:t>
            </a:r>
            <a:r>
              <a:rPr lang="en-US" sz="1400" i="1" dirty="0">
                <a:solidFill>
                  <a:srgbClr val="FF0000"/>
                </a:solidFill>
                <a:latin typeface="+mj-lt"/>
              </a:rPr>
              <a:t>source to an appropriate underground site such as the </a:t>
            </a:r>
            <a:r>
              <a:rPr lang="en-US" sz="1400" i="1" dirty="0" smtClean="0">
                <a:solidFill>
                  <a:srgbClr val="FF0000"/>
                </a:solidFill>
                <a:latin typeface="+mj-lt"/>
              </a:rPr>
              <a:t>proposed DUSEL</a:t>
            </a:r>
            <a:r>
              <a:rPr lang="en-US" sz="1400" i="1" dirty="0" smtClean="0">
                <a:latin typeface="+mj-lt"/>
              </a:rPr>
              <a:t>.”</a:t>
            </a:r>
          </a:p>
          <a:p>
            <a:pPr>
              <a:defRPr/>
            </a:pPr>
            <a:r>
              <a:rPr lang="en-US" sz="2000" dirty="0" smtClean="0">
                <a:latin typeface="+mj-lt"/>
              </a:rPr>
              <a:t>2013 Proposed Update of the European Strategy for Particle Physics (DRAFT*)</a:t>
            </a:r>
          </a:p>
          <a:p>
            <a:pPr lvl="1">
              <a:defRPr/>
            </a:pPr>
            <a:r>
              <a:rPr lang="en-US" sz="1400" i="1" dirty="0" smtClean="0">
                <a:latin typeface="+mj-lt"/>
              </a:rPr>
              <a:t>“CERN </a:t>
            </a:r>
            <a:r>
              <a:rPr lang="en-US" sz="1400" i="1" dirty="0">
                <a:latin typeface="+mj-lt"/>
              </a:rPr>
              <a:t>should develop a neutrino </a:t>
            </a:r>
            <a:r>
              <a:rPr lang="en-US" sz="1400" i="1" dirty="0" err="1">
                <a:latin typeface="+mj-lt"/>
              </a:rPr>
              <a:t>programme</a:t>
            </a:r>
            <a:r>
              <a:rPr lang="en-US" sz="1400" i="1" dirty="0">
                <a:latin typeface="+mj-lt"/>
              </a:rPr>
              <a:t> to pave </a:t>
            </a:r>
            <a:r>
              <a:rPr lang="en-US" sz="1400" i="1" dirty="0" smtClean="0">
                <a:latin typeface="+mj-lt"/>
              </a:rPr>
              <a:t>the way </a:t>
            </a:r>
            <a:r>
              <a:rPr lang="en-US" sz="1400" i="1" dirty="0">
                <a:latin typeface="+mj-lt"/>
              </a:rPr>
              <a:t>for a substantial European role in future long-baseline experiments. Europe should explore </a:t>
            </a:r>
            <a:r>
              <a:rPr lang="en-US" sz="1400" i="1" dirty="0" smtClean="0">
                <a:latin typeface="+mj-lt"/>
              </a:rPr>
              <a:t>the possibility </a:t>
            </a:r>
            <a:r>
              <a:rPr lang="en-US" sz="1400" i="1" dirty="0">
                <a:latin typeface="+mj-lt"/>
              </a:rPr>
              <a:t>of major participation in leading neutrino projects in the US and Japan</a:t>
            </a:r>
            <a:r>
              <a:rPr lang="en-US" sz="1400" i="1" dirty="0" smtClean="0">
                <a:latin typeface="+mj-lt"/>
              </a:rPr>
              <a:t>.”</a:t>
            </a:r>
          </a:p>
        </p:txBody>
      </p:sp>
      <p:sp>
        <p:nvSpPr>
          <p:cNvPr id="5" name="Slide Number Placeholder 4"/>
          <p:cNvSpPr>
            <a:spLocks noGrp="1"/>
          </p:cNvSpPr>
          <p:nvPr>
            <p:ph type="sldNum" sz="quarter" idx="12"/>
          </p:nvPr>
        </p:nvSpPr>
        <p:spPr/>
        <p:txBody>
          <a:bodyPr/>
          <a:lstStyle/>
          <a:p>
            <a:pPr>
              <a:defRPr/>
            </a:pPr>
            <a:fld id="{9F960DC3-66B8-224F-A639-E8FC20412158}" type="slidenum">
              <a:rPr lang="en-US"/>
              <a:pPr>
                <a:defRPr/>
              </a:pPr>
              <a:t>6</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2" name="Rectangle 1"/>
          <p:cNvSpPr/>
          <p:nvPr/>
        </p:nvSpPr>
        <p:spPr>
          <a:xfrm>
            <a:off x="2514600" y="6093023"/>
            <a:ext cx="6400800" cy="307777"/>
          </a:xfrm>
          <a:prstGeom prst="rect">
            <a:avLst/>
          </a:prstGeom>
        </p:spPr>
        <p:txBody>
          <a:bodyPr wrap="square">
            <a:spAutoFit/>
          </a:bodyPr>
          <a:lstStyle/>
          <a:p>
            <a:r>
              <a:rPr lang="en-US" sz="1400" dirty="0" smtClean="0"/>
              <a:t>*https</a:t>
            </a:r>
            <a:r>
              <a:rPr lang="en-US" sz="1400" dirty="0"/>
              <a:t>://</a:t>
            </a:r>
            <a:r>
              <a:rPr lang="en-US" sz="1400" dirty="0" err="1"/>
              <a:t>indico.cern.ch</a:t>
            </a:r>
            <a:r>
              <a:rPr lang="en-US" sz="1400" dirty="0"/>
              <a:t>/</a:t>
            </a:r>
            <a:r>
              <a:rPr lang="en-US" sz="1400" dirty="0" err="1"/>
              <a:t>getFile.py</a:t>
            </a:r>
            <a:r>
              <a:rPr lang="en-US" sz="1400" dirty="0"/>
              <a:t>/</a:t>
            </a:r>
            <a:r>
              <a:rPr lang="en-US" sz="1400" dirty="0" err="1"/>
              <a:t>access?resId</a:t>
            </a:r>
            <a:r>
              <a:rPr lang="en-US" sz="1400" dirty="0"/>
              <a:t>=0&amp;materialId=0&amp;confId=217656</a:t>
            </a:r>
          </a:p>
        </p:txBody>
      </p:sp>
    </p:spTree>
    <p:custDataLst>
      <p:tags r:id="rId1"/>
    </p:custDataLst>
  </p:cSld>
  <p:clrMapOvr>
    <a:masterClrMapping/>
  </p:clrMapOvr>
  <p:transition spd="slow" advTm="63445"/>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29AE0D7A-A490-834E-923A-7C9E9777503A}" type="slidenum">
              <a:rPr lang="en-US"/>
              <a:pPr>
                <a:defRPr/>
              </a:pPr>
              <a:t>7</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7" name="Content Placeholder 2"/>
          <p:cNvSpPr txBox="1">
            <a:spLocks/>
          </p:cNvSpPr>
          <p:nvPr/>
        </p:nvSpPr>
        <p:spPr>
          <a:xfrm>
            <a:off x="4572000" y="19050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8" name="Content Placeholder 2"/>
          <p:cNvSpPr txBox="1">
            <a:spLocks/>
          </p:cNvSpPr>
          <p:nvPr/>
        </p:nvSpPr>
        <p:spPr>
          <a:xfrm>
            <a:off x="4572000" y="19812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10" name="Title 1"/>
          <p:cNvSpPr txBox="1">
            <a:spLocks/>
          </p:cNvSpPr>
          <p:nvPr/>
        </p:nvSpPr>
        <p:spPr>
          <a:xfrm>
            <a:off x="609600" y="152400"/>
            <a:ext cx="8229600" cy="1143000"/>
          </a:xfrm>
          <a:prstGeom prst="rect">
            <a:avLst/>
          </a:prstGeom>
        </p:spPr>
        <p:txBody>
          <a:bodyPr lIns="0" rIns="0" bIns="0" anchor="b">
            <a:normAutofit/>
          </a:bodyPr>
          <a:lstStyle/>
          <a:p>
            <a:pPr fontAlgn="auto">
              <a:spcAft>
                <a:spcPts val="0"/>
              </a:spcAft>
              <a:defRPr/>
            </a:pPr>
            <a:r>
              <a:rPr lang="en-US" sz="3600" dirty="0">
                <a:solidFill>
                  <a:schemeClr val="tx2"/>
                </a:solidFill>
                <a:latin typeface="+mj-lt"/>
                <a:ea typeface="+mj-ea"/>
                <a:cs typeface="+mj-cs"/>
              </a:rPr>
              <a:t>LBNE Project	</a:t>
            </a:r>
          </a:p>
        </p:txBody>
      </p:sp>
      <p:sp>
        <p:nvSpPr>
          <p:cNvPr id="38" name="Content Placeholder 2"/>
          <p:cNvSpPr>
            <a:spLocks noGrp="1"/>
          </p:cNvSpPr>
          <p:nvPr>
            <p:ph idx="1"/>
          </p:nvPr>
        </p:nvSpPr>
        <p:spPr>
          <a:xfrm>
            <a:off x="685800" y="1371600"/>
            <a:ext cx="8077200" cy="5486400"/>
          </a:xfrm>
        </p:spPr>
        <p:txBody>
          <a:bodyPr>
            <a:normAutofit fontScale="92500" lnSpcReduction="10000"/>
          </a:bodyPr>
          <a:lstStyle/>
          <a:p>
            <a:pPr marL="274320" lvl="1" indent="-274320" eaLnBrk="1" fontAlgn="auto" hangingPunct="1">
              <a:spcAft>
                <a:spcPts val="0"/>
              </a:spcAft>
              <a:buClr>
                <a:schemeClr val="accent3"/>
              </a:buClr>
              <a:buSzPct val="95000"/>
              <a:buFont typeface="Wingdings 2"/>
              <a:buChar char=""/>
              <a:defRPr/>
            </a:pPr>
            <a:r>
              <a:rPr lang="en-US" dirty="0" smtClean="0">
                <a:latin typeface="+mj-lt"/>
                <a:ea typeface="+mn-ea"/>
              </a:rPr>
              <a:t>New neutrino beam line</a:t>
            </a:r>
          </a:p>
          <a:p>
            <a:pPr marL="548957" lvl="2" indent="-274320" eaLnBrk="1" fontAlgn="auto" hangingPunct="1">
              <a:spcAft>
                <a:spcPts val="0"/>
              </a:spcAft>
              <a:buClr>
                <a:schemeClr val="accent3"/>
              </a:buClr>
              <a:buSzPct val="95000"/>
              <a:buFont typeface="Wingdings 2"/>
              <a:buChar char=""/>
              <a:defRPr/>
            </a:pPr>
            <a:r>
              <a:rPr lang="en-US" dirty="0" smtClean="0">
                <a:latin typeface="+mj-lt"/>
                <a:ea typeface="+mn-ea"/>
              </a:rPr>
              <a:t>Leverages existing Fermilab proton beam infrastructure to provide high-intensity 700 kW beam</a:t>
            </a:r>
          </a:p>
          <a:p>
            <a:pPr marL="548957" lvl="2" indent="-274320" eaLnBrk="1" fontAlgn="auto" hangingPunct="1">
              <a:spcAft>
                <a:spcPts val="0"/>
              </a:spcAft>
              <a:buClr>
                <a:schemeClr val="accent3"/>
              </a:buClr>
              <a:buSzPct val="95000"/>
              <a:buFont typeface="Wingdings 2"/>
              <a:buChar char=""/>
              <a:defRPr/>
            </a:pPr>
            <a:r>
              <a:rPr lang="en-US" dirty="0" smtClean="0">
                <a:latin typeface="+mj-lt"/>
                <a:ea typeface="+mn-ea"/>
              </a:rPr>
              <a:t>Allows for future higher power beam  (Project X -&gt; 2.3 MW)</a:t>
            </a:r>
          </a:p>
          <a:p>
            <a:pPr marL="548957" lvl="2" indent="-274320" eaLnBrk="1" fontAlgn="auto" hangingPunct="1">
              <a:spcAft>
                <a:spcPts val="0"/>
              </a:spcAft>
              <a:buClr>
                <a:schemeClr val="accent3"/>
              </a:buClr>
              <a:buSzPct val="95000"/>
              <a:buFont typeface="Wingdings 2"/>
              <a:buChar char=""/>
              <a:defRPr/>
            </a:pPr>
            <a:r>
              <a:rPr lang="en-US" sz="2000" dirty="0">
                <a:solidFill>
                  <a:srgbClr val="FF0000"/>
                </a:solidFill>
                <a:latin typeface="+mj-lt"/>
              </a:rPr>
              <a:t>First phase</a:t>
            </a:r>
            <a:r>
              <a:rPr lang="en-US" sz="2000" dirty="0">
                <a:latin typeface="+mj-lt"/>
              </a:rPr>
              <a:t>, </a:t>
            </a:r>
            <a:r>
              <a:rPr lang="en-US" sz="2000" dirty="0" smtClean="0">
                <a:latin typeface="+mj-lt"/>
              </a:rPr>
              <a:t>sophisticated </a:t>
            </a:r>
            <a:r>
              <a:rPr lang="en-US" dirty="0" smtClean="0">
                <a:latin typeface="+mj-lt"/>
                <a:ea typeface="+mn-ea"/>
              </a:rPr>
              <a:t>beam monitoring; near neutrino detector a valuable addition</a:t>
            </a:r>
          </a:p>
          <a:p>
            <a:pPr marL="274320" lvl="1" indent="-274320" eaLnBrk="1" fontAlgn="auto" hangingPunct="1">
              <a:spcAft>
                <a:spcPts val="0"/>
              </a:spcAft>
              <a:buClr>
                <a:schemeClr val="accent3"/>
              </a:buClr>
              <a:buSzPct val="95000"/>
              <a:buFont typeface="Wingdings 2"/>
              <a:buChar char=""/>
              <a:defRPr/>
            </a:pPr>
            <a:r>
              <a:rPr lang="en-US" dirty="0" smtClean="0">
                <a:latin typeface="+mj-lt"/>
              </a:rPr>
              <a:t>Homestake Far Site</a:t>
            </a:r>
          </a:p>
          <a:p>
            <a:pPr marL="548957" lvl="2" indent="-274320" eaLnBrk="1" fontAlgn="auto" hangingPunct="1">
              <a:spcAft>
                <a:spcPts val="0"/>
              </a:spcAft>
              <a:buClr>
                <a:schemeClr val="accent3"/>
              </a:buClr>
              <a:buSzPct val="95000"/>
              <a:buFont typeface="Wingdings 2"/>
              <a:buChar char=""/>
              <a:defRPr/>
            </a:pPr>
            <a:r>
              <a:rPr lang="en-US" u="sng" dirty="0" smtClean="0">
                <a:latin typeface="+mj-lt"/>
              </a:rPr>
              <a:t>Optimal</a:t>
            </a:r>
            <a:r>
              <a:rPr lang="en-US" dirty="0" smtClean="0">
                <a:latin typeface="+mj-lt"/>
              </a:rPr>
              <a:t> </a:t>
            </a:r>
            <a:r>
              <a:rPr lang="en-US" dirty="0">
                <a:latin typeface="+mj-lt"/>
              </a:rPr>
              <a:t>1300 km baseline for oscillation parameter measurements independent of other </a:t>
            </a:r>
            <a:r>
              <a:rPr lang="en-US" dirty="0" smtClean="0">
                <a:latin typeface="+mj-lt"/>
              </a:rPr>
              <a:t>experiments</a:t>
            </a:r>
          </a:p>
          <a:p>
            <a:pPr marL="548957" lvl="2" indent="-274320" eaLnBrk="1" fontAlgn="auto" hangingPunct="1">
              <a:spcAft>
                <a:spcPts val="0"/>
              </a:spcAft>
              <a:buClr>
                <a:schemeClr val="accent3"/>
              </a:buClr>
              <a:buSzPct val="95000"/>
              <a:buFont typeface="Wingdings 2"/>
              <a:buChar char=""/>
              <a:defRPr/>
            </a:pPr>
            <a:r>
              <a:rPr lang="en-US" u="sng" dirty="0" smtClean="0">
                <a:latin typeface="+mj-lt"/>
              </a:rPr>
              <a:t>On-axis</a:t>
            </a:r>
            <a:r>
              <a:rPr lang="en-US" dirty="0" smtClean="0">
                <a:latin typeface="+mj-lt"/>
              </a:rPr>
              <a:t> for broadband beam for neutrino spectral information</a:t>
            </a:r>
          </a:p>
          <a:p>
            <a:pPr marL="548957" lvl="2" indent="-274320" eaLnBrk="1" fontAlgn="auto" hangingPunct="1">
              <a:spcAft>
                <a:spcPts val="0"/>
              </a:spcAft>
              <a:buClr>
                <a:schemeClr val="accent3"/>
              </a:buClr>
              <a:buSzPct val="95000"/>
              <a:buFont typeface="Wingdings 2"/>
              <a:buChar char=""/>
              <a:defRPr/>
            </a:pPr>
            <a:r>
              <a:rPr lang="en-US" u="sng" dirty="0">
                <a:latin typeface="+mj-lt"/>
              </a:rPr>
              <a:t>C</a:t>
            </a:r>
            <a:r>
              <a:rPr lang="en-US" u="sng" dirty="0" smtClean="0">
                <a:latin typeface="+mj-lt"/>
              </a:rPr>
              <a:t>ost effective</a:t>
            </a:r>
            <a:r>
              <a:rPr lang="en-US" dirty="0" smtClean="0">
                <a:latin typeface="+mj-lt"/>
              </a:rPr>
              <a:t> underground far detector at optimal baseline in future phases due to Homestake/SURF infrastructure</a:t>
            </a:r>
          </a:p>
          <a:p>
            <a:pPr marL="274320" lvl="1" indent="-274320" eaLnBrk="1" fontAlgn="auto" hangingPunct="1">
              <a:spcAft>
                <a:spcPts val="0"/>
              </a:spcAft>
              <a:buClr>
                <a:schemeClr val="accent3"/>
              </a:buClr>
              <a:buSzPct val="95000"/>
              <a:buFont typeface="Wingdings 2"/>
              <a:buChar char=""/>
              <a:defRPr/>
            </a:pPr>
            <a:r>
              <a:rPr lang="en-US" dirty="0" smtClean="0">
                <a:latin typeface="+mj-lt"/>
              </a:rPr>
              <a:t>High-Sensitivity Far Detector – liquid argon TPC</a:t>
            </a:r>
          </a:p>
          <a:p>
            <a:pPr marL="548957" lvl="2" indent="-274320" eaLnBrk="1" fontAlgn="auto" hangingPunct="1">
              <a:spcAft>
                <a:spcPts val="0"/>
              </a:spcAft>
              <a:buClr>
                <a:schemeClr val="accent3"/>
              </a:buClr>
              <a:buSzPct val="95000"/>
              <a:buFont typeface="Wingdings 2"/>
              <a:buChar char=""/>
              <a:defRPr/>
            </a:pPr>
            <a:r>
              <a:rPr lang="en-US" dirty="0" smtClean="0">
                <a:solidFill>
                  <a:srgbClr val="FF0000"/>
                </a:solidFill>
                <a:latin typeface="+mj-lt"/>
                <a:ea typeface="+mn-ea"/>
              </a:rPr>
              <a:t>First phase</a:t>
            </a:r>
            <a:r>
              <a:rPr lang="en-US" dirty="0" smtClean="0">
                <a:latin typeface="+mj-lt"/>
                <a:ea typeface="+mn-ea"/>
              </a:rPr>
              <a:t>, 10 </a:t>
            </a:r>
            <a:r>
              <a:rPr lang="en-US" dirty="0" err="1" smtClean="0">
                <a:latin typeface="+mj-lt"/>
                <a:ea typeface="+mn-ea"/>
              </a:rPr>
              <a:t>kt</a:t>
            </a:r>
            <a:r>
              <a:rPr lang="en-US" dirty="0" smtClean="0">
                <a:latin typeface="+mj-lt"/>
                <a:ea typeface="+mn-ea"/>
              </a:rPr>
              <a:t> (fiducial) surface – world-leading sensitivity to </a:t>
            </a:r>
            <a:r>
              <a:rPr lang="en-US" dirty="0" err="1" smtClean="0">
                <a:latin typeface="Symbol" charset="2"/>
                <a:ea typeface="+mn-ea"/>
                <a:cs typeface="Symbol" charset="2"/>
              </a:rPr>
              <a:t>d</a:t>
            </a:r>
            <a:r>
              <a:rPr lang="en-US" baseline="-25000" dirty="0" err="1" smtClean="0">
                <a:latin typeface="+mj-lt"/>
                <a:ea typeface="+mn-ea"/>
              </a:rPr>
              <a:t>CP</a:t>
            </a:r>
            <a:r>
              <a:rPr lang="en-US" dirty="0" smtClean="0">
                <a:latin typeface="+mj-lt"/>
                <a:ea typeface="+mn-ea"/>
              </a:rPr>
              <a:t> and resolution of Mass Hierarchy</a:t>
            </a:r>
          </a:p>
          <a:p>
            <a:pPr marL="548957" lvl="2" indent="-274320" eaLnBrk="1" fontAlgn="auto" hangingPunct="1">
              <a:spcAft>
                <a:spcPts val="0"/>
              </a:spcAft>
              <a:buClr>
                <a:schemeClr val="accent3"/>
              </a:buClr>
              <a:buSzPct val="95000"/>
              <a:buFont typeface="Wingdings 2"/>
              <a:buChar char=""/>
              <a:defRPr/>
            </a:pPr>
            <a:r>
              <a:rPr lang="en-US" dirty="0" smtClean="0">
                <a:latin typeface="+mj-lt"/>
                <a:ea typeface="+mn-ea"/>
              </a:rPr>
              <a:t>Modular design allows easy expandability; alternate designs; non-DOE contributions</a:t>
            </a:r>
          </a:p>
        </p:txBody>
      </p:sp>
    </p:spTree>
  </p:cSld>
  <p:clrMapOvr>
    <a:masterClrMapping/>
  </p:clrMapOvr>
  <p:transition spd="slow" advTm="567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a:latin typeface="Calibri" charset="0"/>
              </a:rPr>
              <a:t>	</a:t>
            </a:r>
          </a:p>
        </p:txBody>
      </p:sp>
      <p:sp>
        <p:nvSpPr>
          <p:cNvPr id="5" name="Slide Number Placeholder 4"/>
          <p:cNvSpPr>
            <a:spLocks noGrp="1"/>
          </p:cNvSpPr>
          <p:nvPr>
            <p:ph type="sldNum" sz="quarter" idx="12"/>
          </p:nvPr>
        </p:nvSpPr>
        <p:spPr/>
        <p:txBody>
          <a:bodyPr/>
          <a:lstStyle/>
          <a:p>
            <a:pPr>
              <a:defRPr/>
            </a:pPr>
            <a:fld id="{F19D3B53-A497-284A-9B0F-EDB624FB8317}" type="slidenum">
              <a:rPr lang="en-US"/>
              <a:pPr>
                <a:defRPr/>
              </a:pPr>
              <a:t>8</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7" name="Content Placeholder 2"/>
          <p:cNvSpPr txBox="1">
            <a:spLocks/>
          </p:cNvSpPr>
          <p:nvPr/>
        </p:nvSpPr>
        <p:spPr>
          <a:xfrm>
            <a:off x="4572000" y="19050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8" name="Content Placeholder 2"/>
          <p:cNvSpPr txBox="1">
            <a:spLocks/>
          </p:cNvSpPr>
          <p:nvPr/>
        </p:nvSpPr>
        <p:spPr>
          <a:xfrm>
            <a:off x="4572000" y="1981200"/>
            <a:ext cx="3962400" cy="4389438"/>
          </a:xfrm>
          <a:prstGeom prst="rect">
            <a:avLst/>
          </a:prstGeom>
        </p:spPr>
        <p:txBody>
          <a:bodyPr>
            <a:normAutofit/>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a typeface="+mn-ea"/>
              <a:cs typeface="+mn-cs"/>
            </a:endParaRPr>
          </a:p>
        </p:txBody>
      </p:sp>
      <p:sp>
        <p:nvSpPr>
          <p:cNvPr id="10" name="Title 1"/>
          <p:cNvSpPr txBox="1">
            <a:spLocks/>
          </p:cNvSpPr>
          <p:nvPr/>
        </p:nvSpPr>
        <p:spPr>
          <a:xfrm>
            <a:off x="609600" y="152400"/>
            <a:ext cx="8229600" cy="1143000"/>
          </a:xfrm>
          <a:prstGeom prst="rect">
            <a:avLst/>
          </a:prstGeom>
        </p:spPr>
        <p:txBody>
          <a:bodyPr lIns="0" rIns="0" bIns="0" anchor="b">
            <a:normAutofit/>
          </a:bodyPr>
          <a:lstStyle/>
          <a:p>
            <a:pPr fontAlgn="auto">
              <a:spcAft>
                <a:spcPts val="0"/>
              </a:spcAft>
              <a:defRPr/>
            </a:pPr>
            <a:r>
              <a:rPr lang="en-US" sz="3600" dirty="0">
                <a:solidFill>
                  <a:schemeClr val="tx2"/>
                </a:solidFill>
                <a:latin typeface="+mj-lt"/>
                <a:ea typeface="+mj-ea"/>
                <a:cs typeface="+mj-cs"/>
              </a:rPr>
              <a:t>Unique Capability	</a:t>
            </a:r>
          </a:p>
        </p:txBody>
      </p:sp>
      <p:sp>
        <p:nvSpPr>
          <p:cNvPr id="38" name="Content Placeholder 2"/>
          <p:cNvSpPr>
            <a:spLocks noGrp="1"/>
          </p:cNvSpPr>
          <p:nvPr>
            <p:ph idx="1"/>
          </p:nvPr>
        </p:nvSpPr>
        <p:spPr>
          <a:xfrm>
            <a:off x="685800" y="1524000"/>
            <a:ext cx="8077200" cy="4648200"/>
          </a:xfrm>
        </p:spPr>
        <p:txBody>
          <a:bodyPr>
            <a:normAutofit/>
          </a:bodyPr>
          <a:lstStyle/>
          <a:p>
            <a:pPr marL="274320" lvl="1" indent="-274320" eaLnBrk="1" fontAlgn="auto" hangingPunct="1">
              <a:spcAft>
                <a:spcPts val="0"/>
              </a:spcAft>
              <a:buClr>
                <a:schemeClr val="accent3"/>
              </a:buClr>
              <a:buSzPct val="95000"/>
              <a:buFont typeface="Wingdings 2"/>
              <a:buChar char=""/>
              <a:defRPr/>
            </a:pPr>
            <a:r>
              <a:rPr lang="en-US" sz="2200" u="sng" dirty="0" smtClean="0">
                <a:latin typeface="+mj-lt"/>
              </a:rPr>
              <a:t>Existing neutrino facilities </a:t>
            </a:r>
            <a:r>
              <a:rPr lang="en-US" sz="2200" dirty="0">
                <a:latin typeface="+mj-lt"/>
              </a:rPr>
              <a:t>(worldwide) </a:t>
            </a:r>
            <a:r>
              <a:rPr lang="en-US" sz="2200" dirty="0" smtClean="0">
                <a:latin typeface="+mj-lt"/>
              </a:rPr>
              <a:t>have limited, to no, sensitivity to CP violation, CP phase and Mass Hierarchy and cannot make convincing measurements even with extended running or reasonable beam upgrades</a:t>
            </a:r>
          </a:p>
          <a:p>
            <a:pPr marL="548957" lvl="2" indent="-274320" eaLnBrk="1" fontAlgn="auto" hangingPunct="1">
              <a:spcAft>
                <a:spcPts val="0"/>
              </a:spcAft>
              <a:buClr>
                <a:schemeClr val="accent3"/>
              </a:buClr>
              <a:buSzPct val="95000"/>
              <a:buFont typeface="Wingdings 2"/>
              <a:buChar char=""/>
              <a:defRPr/>
            </a:pPr>
            <a:r>
              <a:rPr lang="en-US" sz="2000" dirty="0" smtClean="0">
                <a:latin typeface="+mj-lt"/>
              </a:rPr>
              <a:t>e.g. </a:t>
            </a:r>
            <a:r>
              <a:rPr lang="en-US" sz="2000" dirty="0" err="1" smtClean="0">
                <a:latin typeface="+mj-lt"/>
              </a:rPr>
              <a:t>NOvA</a:t>
            </a:r>
            <a:r>
              <a:rPr lang="en-US" sz="2000" dirty="0" smtClean="0">
                <a:latin typeface="+mj-lt"/>
              </a:rPr>
              <a:t>  needs ~4.5 times nominal exposure to get similar CPV measurement as Phase 1 LBNE in 1.5 years</a:t>
            </a:r>
          </a:p>
          <a:p>
            <a:pPr marL="274320" lvl="1" indent="-274320" eaLnBrk="1" fontAlgn="auto" hangingPunct="1">
              <a:spcAft>
                <a:spcPts val="0"/>
              </a:spcAft>
              <a:buClr>
                <a:schemeClr val="accent3"/>
              </a:buClr>
              <a:buSzPct val="95000"/>
              <a:buFont typeface="Wingdings 2"/>
              <a:buChar char=""/>
              <a:defRPr/>
            </a:pPr>
            <a:r>
              <a:rPr lang="en-US" sz="2200" u="sng" dirty="0" smtClean="0">
                <a:latin typeface="+mj-lt"/>
              </a:rPr>
              <a:t>Proposed facilities </a:t>
            </a:r>
            <a:r>
              <a:rPr lang="en-US" sz="2200" dirty="0" smtClean="0">
                <a:latin typeface="+mj-lt"/>
              </a:rPr>
              <a:t>(worldwide) have scope limitations, particularly associated with non-optimal baseline</a:t>
            </a:r>
          </a:p>
          <a:p>
            <a:pPr marL="548957" lvl="2" indent="-274320" eaLnBrk="1" fontAlgn="auto" hangingPunct="1">
              <a:spcAft>
                <a:spcPts val="0"/>
              </a:spcAft>
              <a:buClr>
                <a:schemeClr val="accent3"/>
              </a:buClr>
              <a:buSzPct val="95000"/>
              <a:buFont typeface="Wingdings 2"/>
              <a:buChar char=""/>
              <a:defRPr/>
            </a:pPr>
            <a:r>
              <a:rPr lang="en-US" sz="2000" dirty="0" smtClean="0">
                <a:latin typeface="+mj-lt"/>
              </a:rPr>
              <a:t>e.g. </a:t>
            </a:r>
            <a:r>
              <a:rPr lang="en-US" sz="2000" dirty="0" err="1" smtClean="0">
                <a:latin typeface="+mj-lt"/>
              </a:rPr>
              <a:t>HyperK</a:t>
            </a:r>
            <a:r>
              <a:rPr lang="en-US" sz="2000" dirty="0" smtClean="0">
                <a:latin typeface="+mj-lt"/>
              </a:rPr>
              <a:t> assumes MH determined elsewhere previously</a:t>
            </a:r>
          </a:p>
          <a:p>
            <a:pPr marL="0" lvl="1" indent="0" eaLnBrk="1" fontAlgn="auto" hangingPunct="1">
              <a:spcAft>
                <a:spcPts val="0"/>
              </a:spcAft>
              <a:buClr>
                <a:schemeClr val="accent3"/>
              </a:buClr>
              <a:buSzPct val="95000"/>
              <a:buFont typeface="Wingdings 2" charset="0"/>
              <a:buNone/>
              <a:defRPr/>
            </a:pPr>
            <a:endParaRPr lang="en-US" b="1" dirty="0" smtClean="0">
              <a:latin typeface="+mj-lt"/>
            </a:endParaRPr>
          </a:p>
          <a:p>
            <a:pPr marL="274320" lvl="1" indent="-274320" eaLnBrk="1" fontAlgn="auto" hangingPunct="1">
              <a:spcAft>
                <a:spcPts val="0"/>
              </a:spcAft>
              <a:buClr>
                <a:schemeClr val="accent3"/>
              </a:buClr>
              <a:buSzPct val="95000"/>
              <a:buFont typeface="Wingdings 2"/>
              <a:buChar char=""/>
              <a:defRPr/>
            </a:pPr>
            <a:r>
              <a:rPr lang="en-US" b="1" dirty="0" smtClean="0">
                <a:solidFill>
                  <a:srgbClr val="FF0000"/>
                </a:solidFill>
                <a:latin typeface="+mj-lt"/>
              </a:rPr>
              <a:t>No other proposed facility has all the features necessary for a comprehensive long-term neutrino program</a:t>
            </a:r>
          </a:p>
          <a:p>
            <a:pPr marL="548957" lvl="2" indent="-274320" eaLnBrk="1" fontAlgn="auto" hangingPunct="1">
              <a:spcAft>
                <a:spcPts val="0"/>
              </a:spcAft>
              <a:buClr>
                <a:schemeClr val="accent3"/>
              </a:buClr>
              <a:buSzPct val="95000"/>
              <a:buFont typeface="Wingdings 2"/>
              <a:buChar char=""/>
              <a:defRPr/>
            </a:pPr>
            <a:endParaRPr lang="en-US" b="1" dirty="0">
              <a:solidFill>
                <a:srgbClr val="FF0000"/>
              </a:solidFill>
              <a:latin typeface="+mj-lt"/>
            </a:endParaRPr>
          </a:p>
          <a:p>
            <a:pPr marL="274320" lvl="1" indent="-274320" eaLnBrk="1" fontAlgn="auto" hangingPunct="1">
              <a:spcAft>
                <a:spcPts val="0"/>
              </a:spcAft>
              <a:buClr>
                <a:schemeClr val="accent3"/>
              </a:buClr>
              <a:buSzPct val="95000"/>
              <a:buFont typeface="Wingdings 2"/>
              <a:buChar char=""/>
              <a:defRPr/>
            </a:pPr>
            <a:endParaRPr lang="en-US" dirty="0" smtClean="0">
              <a:latin typeface="+mj-lt"/>
              <a:ea typeface="+mn-ea"/>
            </a:endParaRPr>
          </a:p>
        </p:txBody>
      </p:sp>
    </p:spTree>
  </p:cSld>
  <p:clrMapOvr>
    <a:masterClrMapping/>
  </p:clrMapOvr>
  <p:transition spd="slow" advTm="5672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BED2A7DA-D3E2-A24E-963C-5DAF84AA76B6}" type="slidenum">
              <a:rPr lang="en-US"/>
              <a:pPr>
                <a:defRPr/>
              </a:pPr>
              <a:t>9</a:t>
            </a:fld>
            <a:endParaRPr lang="en-US"/>
          </a:p>
        </p:txBody>
      </p:sp>
      <p:sp>
        <p:nvSpPr>
          <p:cNvPr id="6" name="Footer Placeholder 5"/>
          <p:cNvSpPr>
            <a:spLocks noGrp="1"/>
          </p:cNvSpPr>
          <p:nvPr>
            <p:ph type="ftr" sz="quarter" idx="11"/>
          </p:nvPr>
        </p:nvSpPr>
        <p:spPr>
          <a:xfrm>
            <a:off x="533400" y="6356350"/>
            <a:ext cx="3352800" cy="365125"/>
          </a:xfrm>
        </p:spPr>
        <p:txBody>
          <a:bodyPr/>
          <a:lstStyle/>
          <a:p>
            <a:pPr>
              <a:defRPr/>
            </a:pPr>
            <a:r>
              <a:rPr lang="en-US" dirty="0" err="1"/>
              <a:t>R.J.Wilson</a:t>
            </a:r>
            <a:r>
              <a:rPr lang="en-US" dirty="0"/>
              <a:t>/Colorado State University</a:t>
            </a:r>
          </a:p>
        </p:txBody>
      </p:sp>
      <p:sp>
        <p:nvSpPr>
          <p:cNvPr id="23555" name="Title 12"/>
          <p:cNvSpPr>
            <a:spLocks noGrp="1"/>
          </p:cNvSpPr>
          <p:nvPr>
            <p:ph type="title"/>
          </p:nvPr>
        </p:nvSpPr>
        <p:spPr>
          <a:xfrm>
            <a:off x="457200" y="2362200"/>
            <a:ext cx="8229600" cy="1143000"/>
          </a:xfrm>
        </p:spPr>
        <p:txBody>
          <a:bodyPr/>
          <a:lstStyle/>
          <a:p>
            <a:pPr eaLnBrk="1" hangingPunct="1"/>
            <a:r>
              <a:rPr lang="en-US" sz="4400">
                <a:latin typeface="Calibri" charset="0"/>
              </a:rPr>
              <a:t>Readiness for Construction</a:t>
            </a:r>
          </a:p>
        </p:txBody>
      </p:sp>
    </p:spTree>
  </p:cSld>
  <p:clrMapOvr>
    <a:masterClrMapping/>
  </p:clrMapOvr>
  <p:transition spd="slow" advTm="1710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16.9|25"/>
</p:tagLst>
</file>

<file path=ppt/tags/tag2.xml><?xml version="1.0" encoding="utf-8"?>
<p:tagLst xmlns:a="http://schemas.openxmlformats.org/drawingml/2006/main" xmlns:r="http://schemas.openxmlformats.org/officeDocument/2006/relationships" xmlns:p="http://schemas.openxmlformats.org/presentationml/2006/main">
  <p:tag name="TIMING" val="|14.4|40.2"/>
</p:tagLst>
</file>

<file path=ppt/tags/tag3.xml><?xml version="1.0" encoding="utf-8"?>
<p:tagLst xmlns:a="http://schemas.openxmlformats.org/drawingml/2006/main" xmlns:r="http://schemas.openxmlformats.org/officeDocument/2006/relationships" xmlns:p="http://schemas.openxmlformats.org/presentationml/2006/main">
  <p:tag name="TIMING" val="|12|16.9|25"/>
</p:tagLst>
</file>

<file path=ppt/tags/tag4.xml><?xml version="1.0" encoding="utf-8"?>
<p:tagLst xmlns:a="http://schemas.openxmlformats.org/drawingml/2006/main" xmlns:r="http://schemas.openxmlformats.org/officeDocument/2006/relationships" xmlns:p="http://schemas.openxmlformats.org/presentationml/2006/main">
  <p:tag name="TIMING" val="|12|16.9|25"/>
</p:tagLst>
</file>

<file path=ppt/tags/tag5.xml><?xml version="1.0" encoding="utf-8"?>
<p:tagLst xmlns:a="http://schemas.openxmlformats.org/drawingml/2006/main" xmlns:r="http://schemas.openxmlformats.org/officeDocument/2006/relationships" xmlns:p="http://schemas.openxmlformats.org/presentationml/2006/main">
  <p:tag name="TIMING" val="|12|16.9|25"/>
</p:tagLst>
</file>

<file path=ppt/tags/tag6.xml><?xml version="1.0" encoding="utf-8"?>
<p:tagLst xmlns:a="http://schemas.openxmlformats.org/drawingml/2006/main" xmlns:r="http://schemas.openxmlformats.org/officeDocument/2006/relationships" xmlns:p="http://schemas.openxmlformats.org/presentationml/2006/main">
  <p:tag name="TIMING" val="|20.3|7|12.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Paper</Template>
  <TotalTime>33892</TotalTime>
  <Words>2122</Words>
  <Application>Microsoft Office PowerPoint</Application>
  <PresentationFormat>On-screen Show (4:3)</PresentationFormat>
  <Paragraphs>334</Paragraphs>
  <Slides>33</Slides>
  <Notes>6</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Long-Baseline Neutrino Experiment: The Punchlines</vt:lpstr>
      <vt:lpstr>World-Leading Science</vt:lpstr>
      <vt:lpstr>LBNE Science Objectives</vt:lpstr>
      <vt:lpstr>PowerPoint Presentation</vt:lpstr>
      <vt:lpstr>Science Importance and Facility Concept</vt:lpstr>
      <vt:lpstr>Science Importance and Facility Concept</vt:lpstr>
      <vt:lpstr>PowerPoint Presentation</vt:lpstr>
      <vt:lpstr> </vt:lpstr>
      <vt:lpstr>Readiness for Construction</vt:lpstr>
      <vt:lpstr>Well-Advanced, Realistic Plans</vt:lpstr>
      <vt:lpstr>First Phase Project Status</vt:lpstr>
      <vt:lpstr>Conclusions</vt:lpstr>
      <vt:lpstr>Addressing Considerations for Facility Categorization (from the Charge Letter)</vt:lpstr>
      <vt:lpstr>1) The ability of the facility to contribute to world-leading science in the next decade (2014-2024) LBNE phase I is planned in this period, and will take initial data indicating the value of the CP phase and the mass ordering. No other facility is expected to perform such a measurement over this period.   If underground, LBNE phase I will have the first data on supersymmetric nucleon decay with full reconstruction of events.</vt:lpstr>
      <vt:lpstr>PowerPoint Presentation</vt:lpstr>
      <vt:lpstr>PowerPoint Presentation</vt:lpstr>
      <vt:lpstr>2) The readiness of the facility for construction The facility has passed the CD1 review with the finding that much of the design is well beyond the CD1 level of expectation.</vt:lpstr>
      <vt:lpstr>PowerPoint Presentation</vt:lpstr>
      <vt:lpstr>Backup</vt:lpstr>
      <vt:lpstr>Neutrino/Anti-Neutrino Asymmetry</vt:lpstr>
      <vt:lpstr>Optimal Baseline</vt:lpstr>
      <vt:lpstr>CP Sensitivity vs. Exposure</vt:lpstr>
      <vt:lpstr>Oscillation Probability &amp; Baseline</vt:lpstr>
      <vt:lpstr>MH and CPV Sensitivity</vt:lpstr>
      <vt:lpstr>nm Disappearance</vt:lpstr>
      <vt:lpstr>Configurations Sensitivity</vt:lpstr>
      <vt:lpstr>LBNE Phase 1 Parameters</vt:lpstr>
      <vt:lpstr>LBNE Critical Path Schedule Summary Two essentially independent schedules, optimized for funding</vt:lpstr>
      <vt:lpstr>Cost Estimates</vt:lpstr>
      <vt:lpstr>Detailed Design is underway</vt:lpstr>
      <vt:lpstr>35 t prototype cryostat</vt:lpstr>
      <vt:lpstr>Detector Overview</vt:lpstr>
      <vt:lpstr>Detector Overview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BobW</dc:creator>
  <cp:lastModifiedBy>Mary-ellyn Mccollum x6650 15799N</cp:lastModifiedBy>
  <cp:revision>818</cp:revision>
  <dcterms:created xsi:type="dcterms:W3CDTF">2006-08-16T00:00:00Z</dcterms:created>
  <dcterms:modified xsi:type="dcterms:W3CDTF">2013-02-13T13:33:41Z</dcterms:modified>
</cp:coreProperties>
</file>