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82" r:id="rId2"/>
  </p:sldMasterIdLst>
  <p:notesMasterIdLst>
    <p:notesMasterId r:id="rId34"/>
  </p:notesMasterIdLst>
  <p:handoutMasterIdLst>
    <p:handoutMasterId r:id="rId35"/>
  </p:handoutMasterIdLst>
  <p:sldIdLst>
    <p:sldId id="265" r:id="rId3"/>
    <p:sldId id="306" r:id="rId4"/>
    <p:sldId id="268" r:id="rId5"/>
    <p:sldId id="294" r:id="rId6"/>
    <p:sldId id="307" r:id="rId7"/>
    <p:sldId id="270" r:id="rId8"/>
    <p:sldId id="295" r:id="rId9"/>
    <p:sldId id="309" r:id="rId10"/>
    <p:sldId id="308" r:id="rId11"/>
    <p:sldId id="313" r:id="rId12"/>
    <p:sldId id="311" r:id="rId13"/>
    <p:sldId id="312" r:id="rId14"/>
    <p:sldId id="279" r:id="rId15"/>
    <p:sldId id="281" r:id="rId16"/>
    <p:sldId id="272" r:id="rId17"/>
    <p:sldId id="275" r:id="rId18"/>
    <p:sldId id="315" r:id="rId19"/>
    <p:sldId id="316" r:id="rId20"/>
    <p:sldId id="321" r:id="rId21"/>
    <p:sldId id="318" r:id="rId22"/>
    <p:sldId id="320" r:id="rId23"/>
    <p:sldId id="304" r:id="rId24"/>
    <p:sldId id="269" r:id="rId25"/>
    <p:sldId id="305" r:id="rId26"/>
    <p:sldId id="267" r:id="rId27"/>
    <p:sldId id="277" r:id="rId28"/>
    <p:sldId id="278" r:id="rId29"/>
    <p:sldId id="273" r:id="rId30"/>
    <p:sldId id="274" r:id="rId31"/>
    <p:sldId id="276" r:id="rId32"/>
    <p:sldId id="301" r:id="rId33"/>
  </p:sldIdLst>
  <p:sldSz cx="9144000" cy="6858000" type="screen4x3"/>
  <p:notesSz cx="6858000" cy="9144000"/>
  <p:defaultTextStyle>
    <a:defPPr>
      <a:defRPr lang="en-US"/>
    </a:defPPr>
    <a:lvl1pPr algn="l" defTabSz="457200" rtl="0" eaLnBrk="0" fontAlgn="base" hangingPunct="0">
      <a:spcBef>
        <a:spcPct val="0"/>
      </a:spcBef>
      <a:spcAft>
        <a:spcPct val="0"/>
      </a:spcAft>
      <a:defRPr sz="2400" kern="1200">
        <a:solidFill>
          <a:schemeClr val="tx1"/>
        </a:solidFill>
        <a:latin typeface="Calibri" charset="0"/>
        <a:ea typeface="ＭＳ Ｐゴシック" charset="-128"/>
        <a:cs typeface="+mn-cs"/>
      </a:defRPr>
    </a:lvl1pPr>
    <a:lvl2pPr marL="457200" algn="l" defTabSz="457200" rtl="0" eaLnBrk="0" fontAlgn="base" hangingPunct="0">
      <a:spcBef>
        <a:spcPct val="0"/>
      </a:spcBef>
      <a:spcAft>
        <a:spcPct val="0"/>
      </a:spcAft>
      <a:defRPr sz="2400" kern="1200">
        <a:solidFill>
          <a:schemeClr val="tx1"/>
        </a:solidFill>
        <a:latin typeface="Calibri" charset="0"/>
        <a:ea typeface="ＭＳ Ｐゴシック" charset="-128"/>
        <a:cs typeface="+mn-cs"/>
      </a:defRPr>
    </a:lvl2pPr>
    <a:lvl3pPr marL="914400" algn="l" defTabSz="457200" rtl="0" eaLnBrk="0" fontAlgn="base" hangingPunct="0">
      <a:spcBef>
        <a:spcPct val="0"/>
      </a:spcBef>
      <a:spcAft>
        <a:spcPct val="0"/>
      </a:spcAft>
      <a:defRPr sz="2400" kern="1200">
        <a:solidFill>
          <a:schemeClr val="tx1"/>
        </a:solidFill>
        <a:latin typeface="Calibri" charset="0"/>
        <a:ea typeface="ＭＳ Ｐゴシック" charset="-128"/>
        <a:cs typeface="+mn-cs"/>
      </a:defRPr>
    </a:lvl3pPr>
    <a:lvl4pPr marL="1371600" algn="l" defTabSz="457200" rtl="0" eaLnBrk="0" fontAlgn="base" hangingPunct="0">
      <a:spcBef>
        <a:spcPct val="0"/>
      </a:spcBef>
      <a:spcAft>
        <a:spcPct val="0"/>
      </a:spcAft>
      <a:defRPr sz="2400" kern="1200">
        <a:solidFill>
          <a:schemeClr val="tx1"/>
        </a:solidFill>
        <a:latin typeface="Calibri" charset="0"/>
        <a:ea typeface="ＭＳ Ｐゴシック" charset="-128"/>
        <a:cs typeface="+mn-cs"/>
      </a:defRPr>
    </a:lvl4pPr>
    <a:lvl5pPr marL="1828800" algn="l" defTabSz="457200" rtl="0" eaLnBrk="0" fontAlgn="base" hangingPunct="0">
      <a:spcBef>
        <a:spcPct val="0"/>
      </a:spcBef>
      <a:spcAft>
        <a:spcPct val="0"/>
      </a:spcAft>
      <a:defRPr sz="2400" kern="1200">
        <a:solidFill>
          <a:schemeClr val="tx1"/>
        </a:solidFill>
        <a:latin typeface="Calibri" charset="0"/>
        <a:ea typeface="ＭＳ Ｐゴシック" charset="-128"/>
        <a:cs typeface="+mn-cs"/>
      </a:defRPr>
    </a:lvl5pPr>
    <a:lvl6pPr marL="2286000" algn="l" defTabSz="914400" rtl="0" eaLnBrk="1" latinLnBrk="0" hangingPunct="1">
      <a:defRPr sz="2400" kern="1200">
        <a:solidFill>
          <a:schemeClr val="tx1"/>
        </a:solidFill>
        <a:latin typeface="Calibri" charset="0"/>
        <a:ea typeface="ＭＳ Ｐゴシック" charset="-128"/>
        <a:cs typeface="+mn-cs"/>
      </a:defRPr>
    </a:lvl6pPr>
    <a:lvl7pPr marL="2743200" algn="l" defTabSz="914400" rtl="0" eaLnBrk="1" latinLnBrk="0" hangingPunct="1">
      <a:defRPr sz="2400" kern="1200">
        <a:solidFill>
          <a:schemeClr val="tx1"/>
        </a:solidFill>
        <a:latin typeface="Calibri" charset="0"/>
        <a:ea typeface="ＭＳ Ｐゴシック" charset="-128"/>
        <a:cs typeface="+mn-cs"/>
      </a:defRPr>
    </a:lvl7pPr>
    <a:lvl8pPr marL="3200400" algn="l" defTabSz="914400" rtl="0" eaLnBrk="1" latinLnBrk="0" hangingPunct="1">
      <a:defRPr sz="2400" kern="1200">
        <a:solidFill>
          <a:schemeClr val="tx1"/>
        </a:solidFill>
        <a:latin typeface="Calibri" charset="0"/>
        <a:ea typeface="ＭＳ Ｐゴシック" charset="-128"/>
        <a:cs typeface="+mn-cs"/>
      </a:defRPr>
    </a:lvl8pPr>
    <a:lvl9pPr marL="3657600" algn="l" defTabSz="914400" rtl="0" eaLnBrk="1" latinLnBrk="0" hangingPunct="1">
      <a:defRPr sz="2400"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04040"/>
    <a:srgbClr val="505050"/>
    <a:srgbClr val="004C97"/>
    <a:srgbClr val="63666A"/>
    <a:srgbClr val="A7A8AA"/>
    <a:srgbClr val="003087"/>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96"/>
    <p:restoredTop sz="86541"/>
  </p:normalViewPr>
  <p:slideViewPr>
    <p:cSldViewPr snapToGrid="0" snapToObjects="1">
      <p:cViewPr>
        <p:scale>
          <a:sx n="150" d="100"/>
          <a:sy n="150" d="100"/>
        </p:scale>
        <p:origin x="624" y="264"/>
      </p:cViewPr>
      <p:guideLst/>
    </p:cSldViewPr>
  </p:slideViewPr>
  <p:outlineViewPr>
    <p:cViewPr>
      <p:scale>
        <a:sx n="33" d="100"/>
        <a:sy n="33" d="100"/>
      </p:scale>
      <p:origin x="0" y="-25352"/>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esProps" Target="pres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Helvetica" charset="0"/>
              </a:defRPr>
            </a:lvl1pPr>
          </a:lstStyle>
          <a:p>
            <a:pPr>
              <a:defRPr/>
            </a:pPr>
            <a:fld id="{86AB3BDA-A06A-B044-A9D0-C97133CFAF2B}" type="datetimeFigureOut">
              <a:rPr lang="en-US" altLang="en-US"/>
              <a:pPr>
                <a:defRPr/>
              </a:pPr>
              <a:t>6/27/17</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Helvetica" charset="0"/>
              </a:defRPr>
            </a:lvl1pPr>
          </a:lstStyle>
          <a:p>
            <a:pPr>
              <a:defRPr/>
            </a:pPr>
            <a:fld id="{5A455E52-D7D6-9943-91E6-DB4DC96C3C12}" type="slidenum">
              <a:rPr lang="en-US" altLang="en-US"/>
              <a:pPr>
                <a:defRPr/>
              </a:pPr>
              <a:t>‹#›</a:t>
            </a:fld>
            <a:endParaRPr lang="en-US" altLang="en-US"/>
          </a:p>
        </p:txBody>
      </p:sp>
    </p:spTree>
    <p:extLst>
      <p:ext uri="{BB962C8B-B14F-4D97-AF65-F5344CB8AC3E}">
        <p14:creationId xmlns:p14="http://schemas.microsoft.com/office/powerpoint/2010/main" val="16040646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Helvetica" charset="0"/>
              </a:defRPr>
            </a:lvl1pPr>
          </a:lstStyle>
          <a:p>
            <a:pPr>
              <a:defRPr/>
            </a:pPr>
            <a:fld id="{BACCB301-D85A-744A-811B-962B6CC7FF61}" type="datetimeFigureOut">
              <a:rPr lang="en-US" altLang="en-US"/>
              <a:pPr>
                <a:defRPr/>
              </a:pPr>
              <a:t>6/27/17</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Helvetica" charset="0"/>
              </a:defRPr>
            </a:lvl1pPr>
          </a:lstStyle>
          <a:p>
            <a:pPr>
              <a:defRPr/>
            </a:pPr>
            <a:fld id="{33571EA3-28AA-8040-9C3F-61EF2BE5C670}" type="slidenum">
              <a:rPr lang="en-US" altLang="en-US"/>
              <a:pPr>
                <a:defRPr/>
              </a:pPr>
              <a:t>‹#›</a:t>
            </a:fld>
            <a:endParaRPr lang="en-US" altLang="en-US"/>
          </a:p>
        </p:txBody>
      </p:sp>
    </p:spTree>
    <p:extLst>
      <p:ext uri="{BB962C8B-B14F-4D97-AF65-F5344CB8AC3E}">
        <p14:creationId xmlns:p14="http://schemas.microsoft.com/office/powerpoint/2010/main" val="46633973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571EA3-28AA-8040-9C3F-61EF2BE5C670}" type="slidenum">
              <a:rPr lang="en-US" altLang="en-US" smtClean="0"/>
              <a:pPr>
                <a:defRPr/>
              </a:pPr>
              <a:t>1</a:t>
            </a:fld>
            <a:endParaRPr lang="en-US" altLang="en-US"/>
          </a:p>
        </p:txBody>
      </p:sp>
    </p:spTree>
    <p:extLst>
      <p:ext uri="{BB962C8B-B14F-4D97-AF65-F5344CB8AC3E}">
        <p14:creationId xmlns:p14="http://schemas.microsoft.com/office/powerpoint/2010/main" val="629521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3571EA3-28AA-8040-9C3F-61EF2BE5C670}" type="slidenum">
              <a:rPr lang="en-US" altLang="en-US" smtClean="0"/>
              <a:pPr>
                <a:defRPr/>
              </a:pPr>
              <a:t>2</a:t>
            </a:fld>
            <a:endParaRPr lang="en-US" altLang="en-US"/>
          </a:p>
        </p:txBody>
      </p:sp>
    </p:spTree>
    <p:extLst>
      <p:ext uri="{BB962C8B-B14F-4D97-AF65-F5344CB8AC3E}">
        <p14:creationId xmlns:p14="http://schemas.microsoft.com/office/powerpoint/2010/main" val="1655636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571EA3-28AA-8040-9C3F-61EF2BE5C670}" type="slidenum">
              <a:rPr lang="en-US" altLang="en-US" smtClean="0"/>
              <a:pPr>
                <a:defRPr/>
              </a:pPr>
              <a:t>3</a:t>
            </a:fld>
            <a:endParaRPr lang="en-US" altLang="en-US"/>
          </a:p>
        </p:txBody>
      </p:sp>
    </p:spTree>
    <p:extLst>
      <p:ext uri="{BB962C8B-B14F-4D97-AF65-F5344CB8AC3E}">
        <p14:creationId xmlns:p14="http://schemas.microsoft.com/office/powerpoint/2010/main" val="51437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083543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571EA3-28AA-8040-9C3F-61EF2BE5C670}" type="slidenum">
              <a:rPr lang="en-US" altLang="en-US" smtClean="0"/>
              <a:pPr>
                <a:defRPr/>
              </a:pPr>
              <a:t>8</a:t>
            </a:fld>
            <a:endParaRPr lang="en-US" altLang="en-US"/>
          </a:p>
        </p:txBody>
      </p:sp>
    </p:spTree>
    <p:extLst>
      <p:ext uri="{BB962C8B-B14F-4D97-AF65-F5344CB8AC3E}">
        <p14:creationId xmlns:p14="http://schemas.microsoft.com/office/powerpoint/2010/main" val="1229334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571EA3-28AA-8040-9C3F-61EF2BE5C670}" type="slidenum">
              <a:rPr lang="en-US" altLang="en-US" smtClean="0"/>
              <a:pPr>
                <a:defRPr/>
              </a:pPr>
              <a:t>9</a:t>
            </a:fld>
            <a:endParaRPr lang="en-US" altLang="en-US"/>
          </a:p>
        </p:txBody>
      </p:sp>
    </p:spTree>
    <p:extLst>
      <p:ext uri="{BB962C8B-B14F-4D97-AF65-F5344CB8AC3E}">
        <p14:creationId xmlns:p14="http://schemas.microsoft.com/office/powerpoint/2010/main" val="1713933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571EA3-28AA-8040-9C3F-61EF2BE5C670}" type="slidenum">
              <a:rPr lang="en-US" altLang="en-US" smtClean="0"/>
              <a:pPr>
                <a:defRPr/>
              </a:pPr>
              <a:t>19</a:t>
            </a:fld>
            <a:endParaRPr lang="en-US" altLang="en-US"/>
          </a:p>
        </p:txBody>
      </p:sp>
    </p:spTree>
    <p:extLst>
      <p:ext uri="{BB962C8B-B14F-4D97-AF65-F5344CB8AC3E}">
        <p14:creationId xmlns:p14="http://schemas.microsoft.com/office/powerpoint/2010/main" val="898356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571EA3-28AA-8040-9C3F-61EF2BE5C670}" type="slidenum">
              <a:rPr lang="en-US" altLang="en-US" smtClean="0"/>
              <a:pPr>
                <a:defRPr/>
              </a:pPr>
              <a:t>20</a:t>
            </a:fld>
            <a:endParaRPr lang="en-US" altLang="en-US"/>
          </a:p>
        </p:txBody>
      </p:sp>
    </p:spTree>
    <p:extLst>
      <p:ext uri="{BB962C8B-B14F-4D97-AF65-F5344CB8AC3E}">
        <p14:creationId xmlns:p14="http://schemas.microsoft.com/office/powerpoint/2010/main" val="1836691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571EA3-28AA-8040-9C3F-61EF2BE5C670}" type="slidenum">
              <a:rPr lang="en-US" altLang="en-US" smtClean="0"/>
              <a:pPr>
                <a:defRPr/>
              </a:pPr>
              <a:t>31</a:t>
            </a:fld>
            <a:endParaRPr lang="en-US" altLang="en-US"/>
          </a:p>
        </p:txBody>
      </p:sp>
    </p:spTree>
    <p:extLst>
      <p:ext uri="{BB962C8B-B14F-4D97-AF65-F5344CB8AC3E}">
        <p14:creationId xmlns:p14="http://schemas.microsoft.com/office/powerpoint/2010/main" val="1090519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0" y="1149350"/>
            <a:ext cx="32670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smtClean="0"/>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smtClean="0"/>
              <a:t>Click to edit Master text styles</a:t>
            </a:r>
          </a:p>
        </p:txBody>
      </p:sp>
    </p:spTree>
    <p:extLst>
      <p:ext uri="{BB962C8B-B14F-4D97-AF65-F5344CB8AC3E}">
        <p14:creationId xmlns:p14="http://schemas.microsoft.com/office/powerpoint/2010/main" val="112894367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3"/>
          <p:cNvSpPr>
            <a:spLocks noGrp="1"/>
          </p:cNvSpPr>
          <p:nvPr>
            <p:ph type="dt" sz="half" idx="20"/>
          </p:nvPr>
        </p:nvSpPr>
        <p:spPr>
          <a:ln/>
        </p:spPr>
        <p:txBody>
          <a:bodyPr/>
          <a:lstStyle>
            <a:lvl1pPr>
              <a:defRPr/>
            </a:lvl1pPr>
          </a:lstStyle>
          <a:p>
            <a:pPr>
              <a:defRPr/>
            </a:pPr>
            <a:r>
              <a:rPr lang="en-US" altLang="en-US" smtClean="0"/>
              <a:t>6/29/17</a:t>
            </a:r>
            <a:endParaRPr lang="en-US" altLang="en-US"/>
          </a:p>
        </p:txBody>
      </p:sp>
      <p:sp>
        <p:nvSpPr>
          <p:cNvPr id="11" name="Footer Placeholder 4"/>
          <p:cNvSpPr>
            <a:spLocks noGrp="1"/>
          </p:cNvSpPr>
          <p:nvPr>
            <p:ph type="ftr" sz="quarter" idx="21"/>
          </p:nvPr>
        </p:nvSpPr>
        <p:spPr>
          <a:ln/>
        </p:spPr>
        <p:txBody>
          <a:bodyPr/>
          <a:lstStyle>
            <a:lvl1pPr>
              <a:defRPr/>
            </a:lvl1pPr>
          </a:lstStyle>
          <a:p>
            <a:pPr>
              <a:defRPr/>
            </a:pPr>
            <a:r>
              <a:rPr lang="en-US" smtClean="0"/>
              <a:t>Margaret Votava | SCPMT at Preparatory PAC Meeting</a:t>
            </a:r>
            <a:endParaRPr lang="en-US" b="1"/>
          </a:p>
        </p:txBody>
      </p:sp>
      <p:sp>
        <p:nvSpPr>
          <p:cNvPr id="12" name="Slide Number Placeholder 5"/>
          <p:cNvSpPr>
            <a:spLocks noGrp="1"/>
          </p:cNvSpPr>
          <p:nvPr>
            <p:ph type="sldNum" sz="quarter" idx="22"/>
          </p:nvPr>
        </p:nvSpPr>
        <p:spPr>
          <a:ln/>
        </p:spPr>
        <p:txBody>
          <a:bodyPr/>
          <a:lstStyle>
            <a:lvl1pPr>
              <a:defRPr/>
            </a:lvl1pPr>
          </a:lstStyle>
          <a:p>
            <a:pPr>
              <a:defRPr/>
            </a:pPr>
            <a:fld id="{9DF4600D-A9F3-5248-841A-E42A72F99CD9}" type="slidenum">
              <a:rPr lang="en-US" altLang="en-US"/>
              <a:pPr>
                <a:defRPr/>
              </a:pPr>
              <a:t>‹#›</a:t>
            </a:fld>
            <a:endParaRPr lang="en-US" altLang="en-US"/>
          </a:p>
        </p:txBody>
      </p:sp>
    </p:spTree>
    <p:extLst>
      <p:ext uri="{BB962C8B-B14F-4D97-AF65-F5344CB8AC3E}">
        <p14:creationId xmlns:p14="http://schemas.microsoft.com/office/powerpoint/2010/main" val="173407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1" y="971552"/>
            <a:ext cx="8672513" cy="5059363"/>
          </a:xfrm>
          <a:prstGeom prst="rect">
            <a:avLst/>
          </a:prstGeom>
        </p:spPr>
        <p:txBody>
          <a:bodyPr lIns="0" tIns="0" rIns="0" bIns="0"/>
          <a:lstStyle>
            <a:lvl1pPr>
              <a:defRPr sz="1800">
                <a:solidFill>
                  <a:srgbClr val="505050"/>
                </a:solidFill>
              </a:defRPr>
            </a:lvl1pPr>
            <a:lvl2pPr>
              <a:defRPr sz="1650">
                <a:solidFill>
                  <a:srgbClr val="505050"/>
                </a:solidFill>
              </a:defRPr>
            </a:lvl2pPr>
            <a:lvl3pPr>
              <a:defRPr sz="1500">
                <a:solidFill>
                  <a:srgbClr val="505050"/>
                </a:solidFill>
              </a:defRPr>
            </a:lvl3pPr>
            <a:lvl4pPr>
              <a:defRPr sz="1350">
                <a:solidFill>
                  <a:srgbClr val="505050"/>
                </a:solidFill>
              </a:defRPr>
            </a:lvl4pPr>
            <a:lvl5pPr marL="1543050" indent="-171450">
              <a:buFont typeface="Arial"/>
              <a:buChar char="•"/>
              <a:defRPr sz="135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4"/>
            <a:ext cx="8686800" cy="427877"/>
          </a:xfrm>
          <a:prstGeom prst="rect">
            <a:avLst/>
          </a:prstGeom>
        </p:spPr>
        <p:txBody>
          <a:bodyPr lIns="0" tIns="0" rIns="0" bIns="0" anchor="b" anchorCtr="0"/>
          <a:lstStyle>
            <a:lvl1pPr>
              <a:defRPr sz="21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8" y="6504213"/>
            <a:ext cx="675368" cy="241300"/>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smtClean="0"/>
              <a:t>6/29/17</a:t>
            </a:r>
            <a:endParaRPr lang="en-US" dirty="0"/>
          </a:p>
        </p:txBody>
      </p:sp>
      <p:sp>
        <p:nvSpPr>
          <p:cNvPr id="9" name="Footer Placeholder 4"/>
          <p:cNvSpPr>
            <a:spLocks noGrp="1"/>
          </p:cNvSpPr>
          <p:nvPr>
            <p:ph type="ftr" sz="quarter" idx="3"/>
          </p:nvPr>
        </p:nvSpPr>
        <p:spPr>
          <a:xfrm>
            <a:off x="1530604" y="6504215"/>
            <a:ext cx="6262118" cy="242873"/>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smtClean="0"/>
              <a:t>Margaret Votava | SCPMT at Preparatory PAC Meeting</a:t>
            </a:r>
            <a:endParaRPr lang="en-US" b="1" dirty="0"/>
          </a:p>
        </p:txBody>
      </p:sp>
      <p:sp>
        <p:nvSpPr>
          <p:cNvPr id="10" name="Slide Number Placeholder 5"/>
          <p:cNvSpPr>
            <a:spLocks noGrp="1"/>
          </p:cNvSpPr>
          <p:nvPr>
            <p:ph type="sldNum" sz="quarter" idx="4"/>
          </p:nvPr>
        </p:nvSpPr>
        <p:spPr>
          <a:xfrm>
            <a:off x="222250" y="6504215"/>
            <a:ext cx="414338" cy="237285"/>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1267733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mtClean="0"/>
            </a:lvl1pPr>
          </a:lstStyle>
          <a:p>
            <a:pPr>
              <a:defRPr/>
            </a:pPr>
            <a:r>
              <a:rPr lang="en-US" altLang="en-US" smtClean="0"/>
              <a:t>6/29/17</a:t>
            </a:r>
            <a:endParaRPr lang="en-US" altLang="en-US" dirty="0"/>
          </a:p>
        </p:txBody>
      </p:sp>
      <p:sp>
        <p:nvSpPr>
          <p:cNvPr id="5" name="Footer Placeholder 4"/>
          <p:cNvSpPr>
            <a:spLocks noGrp="1"/>
          </p:cNvSpPr>
          <p:nvPr>
            <p:ph type="ftr" sz="quarter" idx="11"/>
          </p:nvPr>
        </p:nvSpPr>
        <p:spPr/>
        <p:txBody>
          <a:bodyPr/>
          <a:lstStyle>
            <a:lvl1pPr>
              <a:defRPr sz="900">
                <a:solidFill>
                  <a:srgbClr val="004C97"/>
                </a:solidFill>
              </a:defRPr>
            </a:lvl1pPr>
          </a:lstStyle>
          <a:p>
            <a:pPr>
              <a:defRPr/>
            </a:pPr>
            <a:r>
              <a:rPr lang="en-US" smtClean="0"/>
              <a:t>Margaret Votava | SCPMT at Preparatory PAC Meeting</a:t>
            </a:r>
            <a:endParaRPr lang="en-US" b="1" dirty="0"/>
          </a:p>
        </p:txBody>
      </p:sp>
      <p:sp>
        <p:nvSpPr>
          <p:cNvPr id="6" name="Slide Number Placeholder 5"/>
          <p:cNvSpPr>
            <a:spLocks noGrp="1"/>
          </p:cNvSpPr>
          <p:nvPr>
            <p:ph type="sldNum" sz="quarter" idx="12"/>
          </p:nvPr>
        </p:nvSpPr>
        <p:spPr/>
        <p:txBody>
          <a:bodyPr/>
          <a:lstStyle>
            <a:lvl1pPr>
              <a:defRPr smtClean="0"/>
            </a:lvl1pPr>
          </a:lstStyle>
          <a:p>
            <a:pPr>
              <a:defRPr/>
            </a:pPr>
            <a:fld id="{D00F4E98-C795-3448-9E3B-B08F31381985}" type="slidenum">
              <a:rPr lang="en-US" altLang="en-US"/>
              <a:pPr>
                <a:defRPr/>
              </a:pPr>
              <a:t>‹#›</a:t>
            </a:fld>
            <a:endParaRPr lang="en-US" altLang="en-US"/>
          </a:p>
        </p:txBody>
      </p:sp>
    </p:spTree>
    <p:extLst>
      <p:ext uri="{BB962C8B-B14F-4D97-AF65-F5344CB8AC3E}">
        <p14:creationId xmlns:p14="http://schemas.microsoft.com/office/powerpoint/2010/main" val="1138257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7" name="Date Placeholder 3"/>
          <p:cNvSpPr>
            <a:spLocks noGrp="1"/>
          </p:cNvSpPr>
          <p:nvPr>
            <p:ph type="dt" sz="half" idx="19"/>
          </p:nvPr>
        </p:nvSpPr>
        <p:spPr/>
        <p:txBody>
          <a:bodyPr/>
          <a:lstStyle>
            <a:lvl1pPr>
              <a:defRPr/>
            </a:lvl1pPr>
          </a:lstStyle>
          <a:p>
            <a:pPr>
              <a:defRPr/>
            </a:pPr>
            <a:r>
              <a:rPr lang="en-US" altLang="en-US" smtClean="0"/>
              <a:t>6/29/17</a:t>
            </a:r>
            <a:endParaRPr lang="en-US" altLang="en-US"/>
          </a:p>
        </p:txBody>
      </p:sp>
      <p:sp>
        <p:nvSpPr>
          <p:cNvPr id="8" name="Footer Placeholder 4"/>
          <p:cNvSpPr>
            <a:spLocks noGrp="1"/>
          </p:cNvSpPr>
          <p:nvPr>
            <p:ph type="ftr" sz="quarter" idx="20"/>
          </p:nvPr>
        </p:nvSpPr>
        <p:spPr/>
        <p:txBody>
          <a:bodyPr/>
          <a:lstStyle>
            <a:lvl1pPr>
              <a:defRPr/>
            </a:lvl1pPr>
          </a:lstStyle>
          <a:p>
            <a:pPr>
              <a:defRPr/>
            </a:pPr>
            <a:r>
              <a:rPr lang="en-US" smtClean="0"/>
              <a:t>Margaret Votava | SCPMT at Preparatory PAC Meeting</a:t>
            </a:r>
            <a:endParaRPr lang="en-US" b="1"/>
          </a:p>
        </p:txBody>
      </p:sp>
      <p:sp>
        <p:nvSpPr>
          <p:cNvPr id="9" name="Slide Number Placeholder 5"/>
          <p:cNvSpPr>
            <a:spLocks noGrp="1"/>
          </p:cNvSpPr>
          <p:nvPr>
            <p:ph type="sldNum" sz="quarter" idx="21"/>
          </p:nvPr>
        </p:nvSpPr>
        <p:spPr/>
        <p:txBody>
          <a:bodyPr/>
          <a:lstStyle>
            <a:lvl1pPr>
              <a:defRPr/>
            </a:lvl1pPr>
          </a:lstStyle>
          <a:p>
            <a:pPr>
              <a:defRPr/>
            </a:pPr>
            <a:fld id="{55E12784-1FE9-AC44-993F-04CC013BE525}" type="slidenum">
              <a:rPr lang="en-US" altLang="en-US"/>
              <a:pPr>
                <a:defRPr/>
              </a:pPr>
              <a:t>‹#›</a:t>
            </a:fld>
            <a:endParaRPr lang="en-US" altLang="en-US"/>
          </a:p>
        </p:txBody>
      </p:sp>
    </p:spTree>
    <p:extLst>
      <p:ext uri="{BB962C8B-B14F-4D97-AF65-F5344CB8AC3E}">
        <p14:creationId xmlns:p14="http://schemas.microsoft.com/office/powerpoint/2010/main" val="44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5" name="Date Placeholder 3"/>
          <p:cNvSpPr>
            <a:spLocks noGrp="1"/>
          </p:cNvSpPr>
          <p:nvPr>
            <p:ph type="dt" sz="half" idx="16"/>
          </p:nvPr>
        </p:nvSpPr>
        <p:spPr/>
        <p:txBody>
          <a:bodyPr/>
          <a:lstStyle>
            <a:lvl1pPr>
              <a:defRPr/>
            </a:lvl1pPr>
          </a:lstStyle>
          <a:p>
            <a:pPr>
              <a:defRPr/>
            </a:pPr>
            <a:r>
              <a:rPr lang="en-US" altLang="en-US" smtClean="0"/>
              <a:t>6/29/17</a:t>
            </a:r>
            <a:endParaRPr lang="en-US" altLang="en-US"/>
          </a:p>
        </p:txBody>
      </p:sp>
      <p:sp>
        <p:nvSpPr>
          <p:cNvPr id="6" name="Footer Placeholder 4"/>
          <p:cNvSpPr>
            <a:spLocks noGrp="1"/>
          </p:cNvSpPr>
          <p:nvPr>
            <p:ph type="ftr" sz="quarter" idx="17"/>
          </p:nvPr>
        </p:nvSpPr>
        <p:spPr/>
        <p:txBody>
          <a:bodyPr/>
          <a:lstStyle>
            <a:lvl1pPr>
              <a:defRPr/>
            </a:lvl1pPr>
          </a:lstStyle>
          <a:p>
            <a:pPr>
              <a:defRPr/>
            </a:pPr>
            <a:r>
              <a:rPr lang="en-US" smtClean="0"/>
              <a:t>Margaret Votava | SCPMT at Preparatory PAC Meeting</a:t>
            </a:r>
            <a:endParaRPr lang="en-US" b="1"/>
          </a:p>
        </p:txBody>
      </p:sp>
      <p:sp>
        <p:nvSpPr>
          <p:cNvPr id="7" name="Slide Number Placeholder 5"/>
          <p:cNvSpPr>
            <a:spLocks noGrp="1"/>
          </p:cNvSpPr>
          <p:nvPr>
            <p:ph type="sldNum" sz="quarter" idx="18"/>
          </p:nvPr>
        </p:nvSpPr>
        <p:spPr/>
        <p:txBody>
          <a:bodyPr/>
          <a:lstStyle>
            <a:lvl1pPr>
              <a:defRPr/>
            </a:lvl1pPr>
          </a:lstStyle>
          <a:p>
            <a:pPr>
              <a:defRPr/>
            </a:pPr>
            <a:fld id="{8A692D0F-7450-7D45-BA7B-94302949A313}" type="slidenum">
              <a:rPr lang="en-US" altLang="en-US"/>
              <a:pPr>
                <a:defRPr/>
              </a:pPr>
              <a:t>‹#›</a:t>
            </a:fld>
            <a:endParaRPr lang="en-US" altLang="en-US"/>
          </a:p>
        </p:txBody>
      </p:sp>
    </p:spTree>
    <p:extLst>
      <p:ext uri="{BB962C8B-B14F-4D97-AF65-F5344CB8AC3E}">
        <p14:creationId xmlns:p14="http://schemas.microsoft.com/office/powerpoint/2010/main" val="44197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r>
              <a:rPr lang="en-US" altLang="en-US" smtClean="0"/>
              <a:t>6/29/17</a:t>
            </a: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smtClean="0"/>
              <a:t>Margaret Votava | SCPMT at Preparatory PAC Meeting</a:t>
            </a:r>
            <a:endParaRPr lang="en-US" b="1"/>
          </a:p>
        </p:txBody>
      </p:sp>
      <p:sp>
        <p:nvSpPr>
          <p:cNvPr id="7" name="Slide Number Placeholder 5"/>
          <p:cNvSpPr>
            <a:spLocks noGrp="1"/>
          </p:cNvSpPr>
          <p:nvPr>
            <p:ph type="sldNum" sz="quarter" idx="12"/>
          </p:nvPr>
        </p:nvSpPr>
        <p:spPr/>
        <p:txBody>
          <a:bodyPr/>
          <a:lstStyle>
            <a:lvl1pPr>
              <a:defRPr/>
            </a:lvl1pPr>
          </a:lstStyle>
          <a:p>
            <a:pPr>
              <a:defRPr/>
            </a:pPr>
            <a:fld id="{9596406A-9F07-DC40-B607-7BFB7C1689C2}" type="slidenum">
              <a:rPr lang="en-US" altLang="en-US"/>
              <a:pPr>
                <a:defRPr/>
              </a:pPr>
              <a:t>‹#›</a:t>
            </a:fld>
            <a:endParaRPr lang="en-US" altLang="en-US"/>
          </a:p>
        </p:txBody>
      </p:sp>
    </p:spTree>
    <p:extLst>
      <p:ext uri="{BB962C8B-B14F-4D97-AF65-F5344CB8AC3E}">
        <p14:creationId xmlns:p14="http://schemas.microsoft.com/office/powerpoint/2010/main" val="132276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1" y="971552"/>
            <a:ext cx="8672513" cy="5059363"/>
          </a:xfrm>
          <a:prstGeom prst="rect">
            <a:avLst/>
          </a:prstGeom>
        </p:spPr>
        <p:txBody>
          <a:bodyPr lIns="0" tIns="0" rIns="0" bIns="0"/>
          <a:lstStyle>
            <a:lvl1pPr>
              <a:defRPr sz="1800">
                <a:solidFill>
                  <a:srgbClr val="505050"/>
                </a:solidFill>
              </a:defRPr>
            </a:lvl1pPr>
            <a:lvl2pPr>
              <a:defRPr sz="1650">
                <a:solidFill>
                  <a:srgbClr val="505050"/>
                </a:solidFill>
              </a:defRPr>
            </a:lvl2pPr>
            <a:lvl3pPr>
              <a:defRPr sz="1500">
                <a:solidFill>
                  <a:srgbClr val="505050"/>
                </a:solidFill>
              </a:defRPr>
            </a:lvl3pPr>
            <a:lvl4pPr>
              <a:defRPr sz="1350">
                <a:solidFill>
                  <a:srgbClr val="505050"/>
                </a:solidFill>
              </a:defRPr>
            </a:lvl4pPr>
            <a:lvl5pPr marL="1543050" indent="-171450">
              <a:buFont typeface="Arial"/>
              <a:buChar char="•"/>
              <a:defRPr sz="135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4"/>
            <a:ext cx="8686800" cy="427877"/>
          </a:xfrm>
          <a:prstGeom prst="rect">
            <a:avLst/>
          </a:prstGeom>
        </p:spPr>
        <p:txBody>
          <a:bodyPr lIns="0" tIns="0" rIns="0" bIns="0" anchor="b" anchorCtr="0"/>
          <a:lstStyle>
            <a:lvl1pPr>
              <a:defRPr sz="21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8" y="6504213"/>
            <a:ext cx="675368" cy="241300"/>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smtClean="0"/>
              <a:t>6/29/17</a:t>
            </a:r>
            <a:endParaRPr lang="en-US" dirty="0"/>
          </a:p>
        </p:txBody>
      </p:sp>
      <p:sp>
        <p:nvSpPr>
          <p:cNvPr id="9" name="Footer Placeholder 4"/>
          <p:cNvSpPr>
            <a:spLocks noGrp="1"/>
          </p:cNvSpPr>
          <p:nvPr>
            <p:ph type="ftr" sz="quarter" idx="3"/>
          </p:nvPr>
        </p:nvSpPr>
        <p:spPr>
          <a:xfrm>
            <a:off x="1530604" y="6504215"/>
            <a:ext cx="6262118" cy="242873"/>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smtClean="0"/>
              <a:t>Margaret Votava | SCPMT at Preparatory PAC Meeting</a:t>
            </a:r>
            <a:endParaRPr lang="en-US" b="1" dirty="0"/>
          </a:p>
        </p:txBody>
      </p:sp>
      <p:sp>
        <p:nvSpPr>
          <p:cNvPr id="10" name="Slide Number Placeholder 5"/>
          <p:cNvSpPr>
            <a:spLocks noGrp="1"/>
          </p:cNvSpPr>
          <p:nvPr>
            <p:ph type="sldNum" sz="quarter" idx="4"/>
          </p:nvPr>
        </p:nvSpPr>
        <p:spPr>
          <a:xfrm>
            <a:off x="222250" y="6504215"/>
            <a:ext cx="414338" cy="237285"/>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1197891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ln/>
        </p:spPr>
        <p:txBody>
          <a:bodyPr/>
          <a:lstStyle>
            <a:lvl1pPr>
              <a:defRPr/>
            </a:lvl1pPr>
          </a:lstStyle>
          <a:p>
            <a:pPr>
              <a:defRPr/>
            </a:pPr>
            <a:r>
              <a:rPr lang="en-US" altLang="en-US" smtClean="0"/>
              <a:t>6/29/17</a:t>
            </a:r>
            <a:endParaRPr lang="en-US" altLang="en-US"/>
          </a:p>
        </p:txBody>
      </p:sp>
      <p:sp>
        <p:nvSpPr>
          <p:cNvPr id="4" name="Footer Placeholder 4"/>
          <p:cNvSpPr>
            <a:spLocks noGrp="1"/>
          </p:cNvSpPr>
          <p:nvPr>
            <p:ph type="ftr" sz="quarter" idx="15"/>
          </p:nvPr>
        </p:nvSpPr>
        <p:spPr>
          <a:ln/>
        </p:spPr>
        <p:txBody>
          <a:bodyPr/>
          <a:lstStyle>
            <a:lvl1pPr>
              <a:defRPr/>
            </a:lvl1pPr>
          </a:lstStyle>
          <a:p>
            <a:pPr>
              <a:defRPr/>
            </a:pPr>
            <a:r>
              <a:rPr lang="en-US" smtClean="0"/>
              <a:t>Margaret Votava | SCPMT at Preparatory PAC Meeting</a:t>
            </a:r>
            <a:endParaRPr lang="en-US" b="1"/>
          </a:p>
        </p:txBody>
      </p:sp>
      <p:sp>
        <p:nvSpPr>
          <p:cNvPr id="5" name="Slide Number Placeholder 5"/>
          <p:cNvSpPr>
            <a:spLocks noGrp="1"/>
          </p:cNvSpPr>
          <p:nvPr>
            <p:ph type="sldNum" sz="quarter" idx="16"/>
          </p:nvPr>
        </p:nvSpPr>
        <p:spPr>
          <a:ln/>
        </p:spPr>
        <p:txBody>
          <a:bodyPr/>
          <a:lstStyle>
            <a:lvl1pPr>
              <a:defRPr/>
            </a:lvl1pPr>
          </a:lstStyle>
          <a:p>
            <a:pPr>
              <a:defRPr/>
            </a:pPr>
            <a:fld id="{E703E467-BC11-5743-89FA-7EA356DE9726}" type="slidenum">
              <a:rPr lang="en-US" altLang="en-US"/>
              <a:pPr>
                <a:defRPr/>
              </a:pPr>
              <a:t>‹#›</a:t>
            </a:fld>
            <a:endParaRPr lang="en-US" altLang="en-US"/>
          </a:p>
        </p:txBody>
      </p:sp>
    </p:spTree>
    <p:extLst>
      <p:ext uri="{BB962C8B-B14F-4D97-AF65-F5344CB8AC3E}">
        <p14:creationId xmlns:p14="http://schemas.microsoft.com/office/powerpoint/2010/main" val="528149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4" name="Date Placeholder 3"/>
          <p:cNvSpPr>
            <a:spLocks noGrp="1"/>
          </p:cNvSpPr>
          <p:nvPr>
            <p:ph type="dt" sz="half" idx="14"/>
          </p:nvPr>
        </p:nvSpPr>
        <p:spPr>
          <a:ln/>
        </p:spPr>
        <p:txBody>
          <a:bodyPr/>
          <a:lstStyle>
            <a:lvl1pPr>
              <a:defRPr/>
            </a:lvl1pPr>
          </a:lstStyle>
          <a:p>
            <a:pPr>
              <a:defRPr/>
            </a:pPr>
            <a:r>
              <a:rPr lang="en-US" altLang="en-US" smtClean="0"/>
              <a:t>6/29/17</a:t>
            </a:r>
            <a:endParaRPr lang="en-US" altLang="en-US"/>
          </a:p>
        </p:txBody>
      </p:sp>
      <p:sp>
        <p:nvSpPr>
          <p:cNvPr id="5" name="Footer Placeholder 4"/>
          <p:cNvSpPr>
            <a:spLocks noGrp="1"/>
          </p:cNvSpPr>
          <p:nvPr>
            <p:ph type="ftr" sz="quarter" idx="15"/>
          </p:nvPr>
        </p:nvSpPr>
        <p:spPr>
          <a:ln/>
        </p:spPr>
        <p:txBody>
          <a:bodyPr/>
          <a:lstStyle>
            <a:lvl1pPr>
              <a:defRPr/>
            </a:lvl1pPr>
          </a:lstStyle>
          <a:p>
            <a:pPr>
              <a:defRPr/>
            </a:pPr>
            <a:r>
              <a:rPr lang="en-US" smtClean="0"/>
              <a:t>Margaret Votava | SCPMT at Preparatory PAC Meeting</a:t>
            </a:r>
            <a:endParaRPr lang="en-US" b="1"/>
          </a:p>
        </p:txBody>
      </p:sp>
      <p:sp>
        <p:nvSpPr>
          <p:cNvPr id="6" name="Slide Number Placeholder 5"/>
          <p:cNvSpPr>
            <a:spLocks noGrp="1"/>
          </p:cNvSpPr>
          <p:nvPr>
            <p:ph type="sldNum" sz="quarter" idx="16"/>
          </p:nvPr>
        </p:nvSpPr>
        <p:spPr>
          <a:ln/>
        </p:spPr>
        <p:txBody>
          <a:bodyPr/>
          <a:lstStyle>
            <a:lvl1pPr>
              <a:defRPr/>
            </a:lvl1pPr>
          </a:lstStyle>
          <a:p>
            <a:pPr>
              <a:defRPr/>
            </a:pPr>
            <a:fld id="{3A952095-10A1-7742-BE03-3660C58CB0CE}" type="slidenum">
              <a:rPr lang="en-US" altLang="en-US"/>
              <a:pPr>
                <a:defRPr/>
              </a:pPr>
              <a:t>‹#›</a:t>
            </a:fld>
            <a:endParaRPr lang="en-US" altLang="en-US"/>
          </a:p>
        </p:txBody>
      </p:sp>
    </p:spTree>
    <p:extLst>
      <p:ext uri="{BB962C8B-B14F-4D97-AF65-F5344CB8AC3E}">
        <p14:creationId xmlns:p14="http://schemas.microsoft.com/office/powerpoint/2010/main" val="1052565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ln/>
        </p:spPr>
        <p:txBody>
          <a:bodyPr/>
          <a:lstStyle>
            <a:lvl1pPr>
              <a:defRPr/>
            </a:lvl1pPr>
          </a:lstStyle>
          <a:p>
            <a:pPr>
              <a:defRPr/>
            </a:pPr>
            <a:r>
              <a:rPr lang="en-US" altLang="en-US" smtClean="0"/>
              <a:t>6/29/17</a:t>
            </a:r>
            <a:endParaRPr lang="en-US" altLang="en-US"/>
          </a:p>
        </p:txBody>
      </p:sp>
      <p:sp>
        <p:nvSpPr>
          <p:cNvPr id="5" name="Footer Placeholder 4"/>
          <p:cNvSpPr>
            <a:spLocks noGrp="1"/>
          </p:cNvSpPr>
          <p:nvPr>
            <p:ph type="ftr" sz="quarter" idx="11"/>
          </p:nvPr>
        </p:nvSpPr>
        <p:spPr>
          <a:ln/>
        </p:spPr>
        <p:txBody>
          <a:bodyPr/>
          <a:lstStyle>
            <a:lvl1pPr>
              <a:defRPr/>
            </a:lvl1pPr>
          </a:lstStyle>
          <a:p>
            <a:pPr>
              <a:defRPr/>
            </a:pPr>
            <a:r>
              <a:rPr lang="en-US" smtClean="0"/>
              <a:t>Margaret Votava | SCPMT at Preparatory PAC Meeting</a:t>
            </a:r>
            <a:endParaRPr lang="en-US" b="1"/>
          </a:p>
        </p:txBody>
      </p:sp>
      <p:sp>
        <p:nvSpPr>
          <p:cNvPr id="8" name="Slide Number Placeholder 5"/>
          <p:cNvSpPr>
            <a:spLocks noGrp="1"/>
          </p:cNvSpPr>
          <p:nvPr>
            <p:ph type="sldNum" sz="quarter" idx="12"/>
          </p:nvPr>
        </p:nvSpPr>
        <p:spPr>
          <a:ln/>
        </p:spPr>
        <p:txBody>
          <a:bodyPr/>
          <a:lstStyle>
            <a:lvl1pPr>
              <a:defRPr/>
            </a:lvl1pPr>
          </a:lstStyle>
          <a:p>
            <a:pPr>
              <a:defRPr/>
            </a:pPr>
            <a:fld id="{9B26FF8A-3D6A-EC47-BF66-68959A329373}" type="slidenum">
              <a:rPr lang="en-US" altLang="en-US"/>
              <a:pPr>
                <a:defRPr/>
              </a:pPr>
              <a:t>‹#›</a:t>
            </a:fld>
            <a:endParaRPr lang="en-US" altLang="en-US"/>
          </a:p>
        </p:txBody>
      </p:sp>
    </p:spTree>
    <p:extLst>
      <p:ext uri="{BB962C8B-B14F-4D97-AF65-F5344CB8AC3E}">
        <p14:creationId xmlns:p14="http://schemas.microsoft.com/office/powerpoint/2010/main" val="16418606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theme" Target="../theme/theme2.xml"/><Relationship Id="rId7"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vert="horz" wrap="square" lIns="0" tIns="0" rIns="0" bIns="0" numCol="1" anchor="t" anchorCtr="0" compatLnSpc="1">
            <a:prstTxWarp prst="textNoShape">
              <a:avLst/>
            </a:prstTxWarp>
          </a:bodyPr>
          <a:lstStyle>
            <a:lvl1pPr algn="r" eaLnBrk="1" hangingPunct="1">
              <a:defRPr sz="900" smtClean="0">
                <a:solidFill>
                  <a:srgbClr val="004C97"/>
                </a:solidFill>
                <a:latin typeface="Helvetica" charset="0"/>
              </a:defRPr>
            </a:lvl1pPr>
          </a:lstStyle>
          <a:p>
            <a:pPr>
              <a:defRPr/>
            </a:pPr>
            <a:r>
              <a:rPr lang="en-US" altLang="en-US" smtClean="0"/>
              <a:t>6/29/17</a:t>
            </a:r>
            <a:endParaRPr lang="en-US" altLang="en-US"/>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eaLnBrk="1" hangingPunct="1">
              <a:defRPr sz="900">
                <a:solidFill>
                  <a:srgbClr val="004C97"/>
                </a:solidFill>
                <a:latin typeface="Helvetica"/>
                <a:ea typeface="ＭＳ Ｐゴシック" charset="0"/>
                <a:cs typeface="ＭＳ Ｐゴシック" charset="0"/>
              </a:defRPr>
            </a:lvl1pPr>
          </a:lstStyle>
          <a:p>
            <a:pPr>
              <a:defRPr/>
            </a:pPr>
            <a:r>
              <a:rPr lang="en-US" smtClean="0"/>
              <a:t>Margaret Votava | SCPMT at Preparatory PAC Meeting</a:t>
            </a:r>
            <a:endParaRPr lang="en-US" b="1"/>
          </a:p>
        </p:txBody>
      </p:sp>
      <p:sp>
        <p:nvSpPr>
          <p:cNvPr id="13" name="Slide Number Placeholder 5"/>
          <p:cNvSpPr>
            <a:spLocks noGrp="1"/>
          </p:cNvSpPr>
          <p:nvPr>
            <p:ph type="sldNum" sz="quarter" idx="4"/>
          </p:nvPr>
        </p:nvSpPr>
        <p:spPr>
          <a:xfrm>
            <a:off x="228600" y="6515100"/>
            <a:ext cx="447675" cy="241300"/>
          </a:xfrm>
          <a:prstGeom prst="rect">
            <a:avLst/>
          </a:prstGeom>
        </p:spPr>
        <p:txBody>
          <a:bodyPr vert="horz" wrap="square" lIns="0" tIns="0" rIns="0" bIns="0" numCol="1" anchor="t" anchorCtr="0" compatLnSpc="1">
            <a:prstTxWarp prst="textNoShape">
              <a:avLst/>
            </a:prstTxWarp>
          </a:bodyPr>
          <a:lstStyle>
            <a:lvl1pPr eaLnBrk="1" hangingPunct="1">
              <a:defRPr sz="900" smtClean="0">
                <a:solidFill>
                  <a:srgbClr val="004C97"/>
                </a:solidFill>
                <a:latin typeface="Helvetica" charset="0"/>
              </a:defRPr>
            </a:lvl1pPr>
          </a:lstStyle>
          <a:p>
            <a:pPr>
              <a:defRPr/>
            </a:pPr>
            <a:fld id="{17277296-7F87-7E4C-881A-7F3FB399E7E2}" type="slidenum">
              <a:rPr lang="en-US" altLang="en-US"/>
              <a:pPr>
                <a:defRPr/>
              </a:pPr>
              <a:t>‹#›</a:t>
            </a:fld>
            <a:endParaRPr lang="en-US" altLang="en-US"/>
          </a:p>
        </p:txBody>
      </p:sp>
      <p:pic>
        <p:nvPicPr>
          <p:cNvPr id="1029" name="Picture 2" descr="HeaderFooter_0060314.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8" r:id="rId1"/>
    <p:sldLayoutId id="2147484109" r:id="rId2"/>
    <p:sldLayoutId id="2147484101" r:id="rId3"/>
    <p:sldLayoutId id="2147484102" r:id="rId4"/>
    <p:sldLayoutId id="2147484103" r:id="rId5"/>
    <p:sldLayoutId id="2147484110" r:id="rId6"/>
  </p:sldLayoutIdLst>
  <p:timing>
    <p:tnLst>
      <p:par>
        <p:cTn id="1" dur="indefinite" restart="never" nodeType="tmRoot"/>
      </p:par>
    </p:tnLst>
  </p:timing>
  <p:hf hdr="0"/>
  <p:txStyles>
    <p:titleStyle>
      <a:lvl1pPr algn="l" defTabSz="457200" rtl="0" eaLnBrk="1" fontAlgn="base" hangingPunct="1">
        <a:spcBef>
          <a:spcPct val="0"/>
        </a:spcBef>
        <a:spcAft>
          <a:spcPct val="0"/>
        </a:spcAft>
        <a:defRPr sz="1700" b="1" kern="1200">
          <a:solidFill>
            <a:srgbClr val="074184"/>
          </a:solidFill>
          <a:latin typeface="Helvetica"/>
          <a:ea typeface="ＭＳ Ｐゴシック"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FAA26D3D-D897-4be2-8F04-BA451C77F1D7}">
              <ma14:placeholderFlag xmlns:ma14="http://schemas.microsoft.com/office/mac/drawingml/2011/main" val="1"/>
            </a:ext>
            <a:ext uri="{909E8E84-426E-40dd-AFC4-6F175D3DCCD1}"/>
            <a:ext uri="{91240B29-F687-4f45-9708-019B960494DF}"/>
          </a:extLst>
        </p:spPr>
        <p:txBody>
          <a:bodyPr vert="horz" wrap="square" lIns="0" tIns="0" rIns="0" bIns="0" numCol="1" anchor="t" anchorCtr="0" compatLnSpc="1">
            <a:prstTxWarp prst="textNoShape">
              <a:avLst/>
            </a:prstTxWarp>
          </a:bodyPr>
          <a:lstStyle>
            <a:lvl1pPr algn="r" defTabSz="914400" eaLnBrk="1" hangingPunct="1">
              <a:defRPr sz="900" smtClean="0">
                <a:solidFill>
                  <a:srgbClr val="004C97"/>
                </a:solidFill>
                <a:latin typeface="Helvetica" charset="0"/>
              </a:defRPr>
            </a:lvl1pPr>
          </a:lstStyle>
          <a:p>
            <a:pPr>
              <a:defRPr/>
            </a:pPr>
            <a:r>
              <a:rPr lang="en-US" altLang="en-US" smtClean="0"/>
              <a:t>6/29/17</a:t>
            </a:r>
            <a:endParaRPr lang="en-US" altLang="en-US"/>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FAA26D3D-D897-4be2-8F04-BA451C77F1D7}">
              <ma14:placeholderFlag xmlns:ma14="http://schemas.microsoft.com/office/mac/drawingml/2011/main" val="1"/>
            </a:ext>
            <a:ext uri="{909E8E84-426E-40dd-AFC4-6F175D3DCCD1}"/>
            <a:ext uri="{91240B29-F687-4f45-9708-019B960494DF}"/>
          </a:extLst>
        </p:spPr>
        <p:txBody>
          <a:bodyPr vert="horz" wrap="square" lIns="0" tIns="0" rIns="0" bIns="0" numCol="1" anchor="t" anchorCtr="0" compatLnSpc="1">
            <a:prstTxWarp prst="textNoShape">
              <a:avLst/>
            </a:prstTxWarp>
          </a:bodyPr>
          <a:lstStyle>
            <a:lvl1pPr defTabSz="914400" eaLnBrk="1" hangingPunct="1">
              <a:defRPr sz="900">
                <a:solidFill>
                  <a:srgbClr val="004C97"/>
                </a:solidFill>
                <a:latin typeface="Helvetica" charset="0"/>
                <a:ea typeface="ＭＳ Ｐゴシック" charset="0"/>
                <a:cs typeface="ＭＳ Ｐゴシック" charset="0"/>
              </a:defRPr>
            </a:lvl1pPr>
          </a:lstStyle>
          <a:p>
            <a:pPr>
              <a:defRPr/>
            </a:pPr>
            <a:r>
              <a:rPr lang="en-US" smtClean="0"/>
              <a:t>Margaret Votava | SCPMT at Preparatory PAC Meeting</a:t>
            </a:r>
            <a:endParaRPr lang="en-US" b="1"/>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FAA26D3D-D897-4be2-8F04-BA451C77F1D7}">
              <ma14:placeholderFlag xmlns:ma14="http://schemas.microsoft.com/office/mac/drawingml/2011/main" val="1"/>
            </a:ext>
            <a:ext uri="{909E8E84-426E-40dd-AFC4-6F175D3DCCD1}"/>
            <a:ext uri="{91240B29-F687-4f45-9708-019B960494DF}"/>
          </a:extLst>
        </p:spPr>
        <p:txBody>
          <a:bodyPr vert="horz" wrap="square" lIns="0" tIns="0" rIns="0" bIns="0" numCol="1" anchor="t" anchorCtr="0" compatLnSpc="1">
            <a:prstTxWarp prst="textNoShape">
              <a:avLst/>
            </a:prstTxWarp>
          </a:bodyPr>
          <a:lstStyle>
            <a:lvl1pPr defTabSz="914400" eaLnBrk="1" hangingPunct="1">
              <a:defRPr sz="900" smtClean="0">
                <a:solidFill>
                  <a:srgbClr val="004C97"/>
                </a:solidFill>
                <a:latin typeface="Helvetica" charset="0"/>
              </a:defRPr>
            </a:lvl1pPr>
          </a:lstStyle>
          <a:p>
            <a:pPr>
              <a:defRPr/>
            </a:pPr>
            <a:fld id="{009889AF-237C-6C4D-916E-C243008BEF89}" type="slidenum">
              <a:rPr lang="en-US" altLang="en-US"/>
              <a:pPr>
                <a:defRPr/>
              </a:pPr>
              <a:t>‹#›</a:t>
            </a:fld>
            <a:endParaRPr lang="en-US" altLang="en-US"/>
          </a:p>
        </p:txBody>
      </p:sp>
      <p:pic>
        <p:nvPicPr>
          <p:cNvPr id="7173" name="Picture 1" descr="Footer_060314.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11" r:id="rId5"/>
  </p:sldLayoutIdLst>
  <p:timing>
    <p:tnLst>
      <p:par>
        <p:cTn id="1" dur="indefinite" restart="never" nodeType="tmRoot"/>
      </p:par>
    </p:tnLst>
  </p:timing>
  <p:hf hdr="0"/>
  <p:txStyles>
    <p:titleStyle>
      <a:lvl1pPr algn="l" defTabSz="457200" rtl="0" eaLnBrk="0" fontAlgn="base" hangingPunct="0">
        <a:spcBef>
          <a:spcPct val="0"/>
        </a:spcBef>
        <a:spcAft>
          <a:spcPct val="0"/>
        </a:spcAft>
        <a:defRPr sz="1700" b="1" kern="1200">
          <a:solidFill>
            <a:srgbClr val="2E5286"/>
          </a:solidFill>
          <a:latin typeface="Helvetica"/>
          <a:ea typeface="ＭＳ Ｐゴシック" charset="0"/>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7F7F7F"/>
          </a:solidFill>
          <a:latin typeface="Helvetica"/>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0" fontAlgn="base" hangingPunct="0">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0" fontAlgn="base" hangingPunct="0">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0" fontAlgn="base" hangingPunct="0">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 Id="rId3" Type="http://schemas.openxmlformats.org/officeDocument/2006/relationships/image" Target="../media/image1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NULL" TargetMode="External"/><Relationship Id="rId3" Type="http://schemas.openxmlformats.org/officeDocument/2006/relationships/hyperlink" Target="NUL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hyperlink" Target="NULL" TargetMode="External"/><Relationship Id="rId5" Type="http://schemas.openxmlformats.org/officeDocument/2006/relationships/hyperlink" Target="NULL" TargetMode="External"/><Relationship Id="rId6" Type="http://schemas.openxmlformats.org/officeDocument/2006/relationships/hyperlink" Target="NULL" TargetMode="External"/><Relationship Id="rId1" Type="http://schemas.openxmlformats.org/officeDocument/2006/relationships/slideLayout" Target="../slideLayouts/slideLayout2.xml"/><Relationship Id="rId2" Type="http://schemas.openxmlformats.org/officeDocument/2006/relationships/hyperlink" Target="http://indico.fnal.gov/event/SCPMT2017"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 Id="rId3" Type="http://schemas.openxmlformats.org/officeDocument/2006/relationships/image" Target="../media/image20.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 Id="rId3" Type="http://schemas.openxmlformats.org/officeDocument/2006/relationships/image" Target="../media/image22.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NULL" TargetMode="External"/><Relationship Id="rId3" Type="http://schemas.openxmlformats.org/officeDocument/2006/relationships/hyperlink" Target="NUL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xfrm>
            <a:off x="806450" y="3559175"/>
            <a:ext cx="7526338"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p>
            <a:r>
              <a:rPr lang="en-US" b="0" dirty="0"/>
              <a:t>Report on 2017 Scientific </a:t>
            </a:r>
            <a:r>
              <a:rPr lang="en-US" b="0" dirty="0" err="1" smtClean="0"/>
              <a:t>ComputingPortfolio</a:t>
            </a:r>
            <a:r>
              <a:rPr lang="en-US" b="0" dirty="0" smtClean="0"/>
              <a:t> </a:t>
            </a:r>
            <a:r>
              <a:rPr lang="en-US" b="0" dirty="0"/>
              <a:t>Management Team</a:t>
            </a:r>
            <a:endParaRPr lang="en-US" altLang="en-US" dirty="0">
              <a:latin typeface="Helvetica" charset="0"/>
              <a:ea typeface="ＭＳ Ｐゴシック" charset="-128"/>
            </a:endParaRPr>
          </a:p>
        </p:txBody>
      </p:sp>
      <p:sp>
        <p:nvSpPr>
          <p:cNvPr id="14338" name="Text Placeholder 2"/>
          <p:cNvSpPr>
            <a:spLocks noGrp="1"/>
          </p:cNvSpPr>
          <p:nvPr>
            <p:ph type="body" sz="quarter" idx="10"/>
          </p:nvPr>
        </p:nvSpPr>
        <p:spPr bwMode="auto">
          <a:xfrm>
            <a:off x="806450" y="4841875"/>
            <a:ext cx="7526338" cy="148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smtClean="0">
                <a:latin typeface="Helvetica" charset="0"/>
                <a:ea typeface="ＭＳ Ｐゴシック" charset="-128"/>
              </a:rPr>
              <a:t>Margaret </a:t>
            </a:r>
            <a:r>
              <a:rPr lang="en-US" altLang="en-US" dirty="0" err="1" smtClean="0">
                <a:latin typeface="Helvetica" charset="0"/>
                <a:ea typeface="ＭＳ Ｐゴシック" charset="-128"/>
              </a:rPr>
              <a:t>Votava</a:t>
            </a:r>
            <a:r>
              <a:rPr lang="en-US" altLang="en-US" dirty="0" smtClean="0">
                <a:latin typeface="Helvetica" charset="0"/>
                <a:ea typeface="ＭＳ Ｐゴシック" charset="-128"/>
              </a:rPr>
              <a:t> </a:t>
            </a:r>
          </a:p>
          <a:p>
            <a:pPr eaLnBrk="1" hangingPunct="1"/>
            <a:r>
              <a:rPr lang="en-US" altLang="en-US" dirty="0" smtClean="0">
                <a:latin typeface="Helvetica" charset="0"/>
                <a:ea typeface="ＭＳ Ｐゴシック" charset="-128"/>
              </a:rPr>
              <a:t>June 29th, 2017</a:t>
            </a:r>
            <a:endParaRPr lang="en-US" altLang="en-US" dirty="0">
              <a:latin typeface="Helvetica" charset="0"/>
              <a:ea typeface="ＭＳ Ｐゴシック" charset="-128"/>
            </a:endParaRPr>
          </a:p>
          <a:p>
            <a:pPr eaLnBrk="1" hangingPunct="1"/>
            <a:endParaRPr lang="en-US" altLang="en-US" dirty="0">
              <a:latin typeface="Helvetica" charset="0"/>
              <a:ea typeface="ＭＳ Ｐゴシック"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a:p>
          <a:p>
            <a:r>
              <a:rPr lang="en-US" dirty="0" smtClean="0"/>
              <a:t/>
            </a:r>
            <a:br>
              <a:rPr lang="en-US" dirty="0" smtClean="0"/>
            </a:br>
            <a:r>
              <a:rPr lang="en-US" dirty="0" smtClean="0"/>
              <a:t>CMS is data is also about 40 PB</a:t>
            </a:r>
            <a:endParaRPr lang="en-US" dirty="0" smtClean="0"/>
          </a:p>
          <a:p>
            <a:r>
              <a:rPr lang="en-US" dirty="0" smtClean="0"/>
              <a:t>SCD is not responsible for the importance of the data</a:t>
            </a:r>
            <a:r>
              <a:rPr lang="en-US" dirty="0" smtClean="0"/>
              <a:t>. It’s up to the experiments to manage</a:t>
            </a:r>
            <a:r>
              <a:rPr lang="en-US" dirty="0" smtClean="0"/>
              <a:t>.</a:t>
            </a:r>
          </a:p>
          <a:p>
            <a:pPr lvl="1"/>
            <a:r>
              <a:rPr lang="en-US" dirty="0" smtClean="0"/>
              <a:t>CMS actively cleans </a:t>
            </a:r>
            <a:r>
              <a:rPr lang="en-US" smtClean="0"/>
              <a:t>up PB-sized </a:t>
            </a:r>
            <a:r>
              <a:rPr lang="en-US" dirty="0" smtClean="0"/>
              <a:t>datasets as part of operations [with help from SCD]</a:t>
            </a:r>
          </a:p>
          <a:p>
            <a:pPr lvl="1"/>
            <a:r>
              <a:rPr lang="en-US" dirty="0" smtClean="0"/>
              <a:t>Other experiments do not. </a:t>
            </a:r>
            <a:endParaRPr lang="en-US" dirty="0" smtClean="0"/>
          </a:p>
          <a:p>
            <a:pPr lvl="1"/>
            <a:endParaRPr lang="en-US" dirty="0"/>
          </a:p>
          <a:p>
            <a:pPr lvl="1"/>
            <a:endParaRPr lang="en-US" dirty="0" smtClean="0"/>
          </a:p>
          <a:p>
            <a:pPr lvl="1"/>
            <a:endParaRPr lang="en-US" dirty="0"/>
          </a:p>
          <a:p>
            <a:pPr lvl="1"/>
            <a:endParaRPr lang="en-US" dirty="0" smtClean="0"/>
          </a:p>
        </p:txBody>
      </p:sp>
      <p:sp>
        <p:nvSpPr>
          <p:cNvPr id="3" name="Title 2"/>
          <p:cNvSpPr>
            <a:spLocks noGrp="1"/>
          </p:cNvSpPr>
          <p:nvPr>
            <p:ph type="title"/>
          </p:nvPr>
        </p:nvSpPr>
        <p:spPr/>
        <p:txBody>
          <a:bodyPr/>
          <a:lstStyle/>
          <a:p>
            <a:r>
              <a:rPr lang="en-US" dirty="0" smtClean="0"/>
              <a:t>Current tape storage</a:t>
            </a:r>
            <a:endParaRPr lang="en-US" dirty="0"/>
          </a:p>
        </p:txBody>
      </p:sp>
      <p:sp>
        <p:nvSpPr>
          <p:cNvPr id="4" name="Date Placeholder 3"/>
          <p:cNvSpPr>
            <a:spLocks noGrp="1"/>
          </p:cNvSpPr>
          <p:nvPr>
            <p:ph type="dt" sz="half" idx="2"/>
          </p:nvPr>
        </p:nvSpPr>
        <p:spPr/>
        <p:txBody>
          <a:bodyPr/>
          <a:lstStyle/>
          <a:p>
            <a:pPr>
              <a:defRPr/>
            </a:pPr>
            <a:r>
              <a:rPr lang="en-US" dirty="0" smtClean="0"/>
              <a:t>6/29/17</a:t>
            </a:r>
            <a:endParaRPr lang="en-US" dirty="0"/>
          </a:p>
        </p:txBody>
      </p:sp>
      <p:sp>
        <p:nvSpPr>
          <p:cNvPr id="5" name="Footer Placeholder 4"/>
          <p:cNvSpPr>
            <a:spLocks noGrp="1"/>
          </p:cNvSpPr>
          <p:nvPr>
            <p:ph type="ftr" sz="quarter" idx="3"/>
          </p:nvPr>
        </p:nvSpPr>
        <p:spPr/>
        <p:txBody>
          <a:bodyPr/>
          <a:lstStyle/>
          <a:p>
            <a:pPr>
              <a:defRPr/>
            </a:pPr>
            <a:r>
              <a:rPr lang="en-US" dirty="0" smtClean="0"/>
              <a:t>Margaret </a:t>
            </a:r>
            <a:r>
              <a:rPr lang="en-US" dirty="0" err="1" smtClean="0"/>
              <a:t>Votava</a:t>
            </a:r>
            <a:r>
              <a:rPr lang="en-US" dirty="0" smtClean="0"/>
              <a:t> | SCPMT at Preparatory PAC Meeting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4359" y="1169804"/>
            <a:ext cx="4334974" cy="3153833"/>
          </a:xfrm>
          <a:prstGeom prst="rect">
            <a:avLst/>
          </a:prstGeom>
        </p:spPr>
      </p:pic>
      <p:sp>
        <p:nvSpPr>
          <p:cNvPr id="8" name="TextBox 7"/>
          <p:cNvSpPr txBox="1"/>
          <p:nvPr/>
        </p:nvSpPr>
        <p:spPr>
          <a:xfrm>
            <a:off x="4151958" y="2443649"/>
            <a:ext cx="1151466" cy="377736"/>
          </a:xfrm>
          <a:prstGeom prst="rect">
            <a:avLst/>
          </a:prstGeom>
          <a:noFill/>
        </p:spPr>
        <p:txBody>
          <a:bodyPr wrap="square" rtlCol="0">
            <a:spAutoFit/>
          </a:bodyPr>
          <a:lstStyle/>
          <a:p>
            <a:r>
              <a:rPr lang="en-US" sz="1800" dirty="0" smtClean="0"/>
              <a:t>NOVA</a:t>
            </a:r>
            <a:endParaRPr lang="en-US" sz="1800" dirty="0"/>
          </a:p>
        </p:txBody>
      </p:sp>
      <p:sp>
        <p:nvSpPr>
          <p:cNvPr id="10" name="TextBox 9"/>
          <p:cNvSpPr txBox="1"/>
          <p:nvPr/>
        </p:nvSpPr>
        <p:spPr>
          <a:xfrm>
            <a:off x="2936050" y="3198977"/>
            <a:ext cx="1415796" cy="369332"/>
          </a:xfrm>
          <a:prstGeom prst="rect">
            <a:avLst/>
          </a:prstGeom>
          <a:noFill/>
        </p:spPr>
        <p:txBody>
          <a:bodyPr wrap="square" rtlCol="0">
            <a:spAutoFit/>
          </a:bodyPr>
          <a:lstStyle/>
          <a:p>
            <a:r>
              <a:rPr lang="en-US" sz="1800" smtClean="0"/>
              <a:t>MicroBooNE</a:t>
            </a:r>
            <a:endParaRPr lang="en-US" sz="1800" dirty="0"/>
          </a:p>
        </p:txBody>
      </p:sp>
      <p:sp>
        <p:nvSpPr>
          <p:cNvPr id="11" name="TextBox 10"/>
          <p:cNvSpPr txBox="1"/>
          <p:nvPr/>
        </p:nvSpPr>
        <p:spPr>
          <a:xfrm>
            <a:off x="2936050" y="2408329"/>
            <a:ext cx="1151466" cy="369332"/>
          </a:xfrm>
          <a:prstGeom prst="rect">
            <a:avLst/>
          </a:prstGeom>
          <a:noFill/>
        </p:spPr>
        <p:txBody>
          <a:bodyPr wrap="square" rtlCol="0">
            <a:spAutoFit/>
          </a:bodyPr>
          <a:lstStyle/>
          <a:p>
            <a:r>
              <a:rPr lang="en-US" sz="1800" dirty="0" smtClean="0"/>
              <a:t>LQCD</a:t>
            </a:r>
          </a:p>
        </p:txBody>
      </p:sp>
    </p:spTree>
    <p:extLst>
      <p:ext uri="{BB962C8B-B14F-4D97-AF65-F5344CB8AC3E}">
        <p14:creationId xmlns:p14="http://schemas.microsoft.com/office/powerpoint/2010/main" val="784157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Stability of FY17 Request: last year vs now</a:t>
            </a:r>
          </a:p>
        </p:txBody>
      </p:sp>
      <p:sp>
        <p:nvSpPr>
          <p:cNvPr id="4" name="Date Placeholder 3"/>
          <p:cNvSpPr>
            <a:spLocks noGrp="1"/>
          </p:cNvSpPr>
          <p:nvPr>
            <p:ph type="dt" sz="half" idx="2"/>
          </p:nvPr>
        </p:nvSpPr>
        <p:spPr/>
        <p:txBody>
          <a:bodyPr/>
          <a:lstStyle/>
          <a:p>
            <a:pPr>
              <a:defRPr/>
            </a:pPr>
            <a:r>
              <a:rPr lang="en-US" smtClean="0"/>
              <a:t>6/29/17</a:t>
            </a:r>
            <a:endParaRPr lang="en-US" dirty="0"/>
          </a:p>
        </p:txBody>
      </p:sp>
      <p:sp>
        <p:nvSpPr>
          <p:cNvPr id="5" name="Footer Placeholder 4"/>
          <p:cNvSpPr>
            <a:spLocks noGrp="1"/>
          </p:cNvSpPr>
          <p:nvPr>
            <p:ph type="ftr" sz="quarter" idx="3"/>
          </p:nvPr>
        </p:nvSpPr>
        <p:spPr/>
        <p:txBody>
          <a:bodyPr/>
          <a:lstStyle/>
          <a:p>
            <a:pPr>
              <a:defRPr/>
            </a:pPr>
            <a:r>
              <a:rPr lang="en-US" smtClean="0"/>
              <a:t>Margaret Votava | SCPMT at Preparatory PAC Meeting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pic>
        <p:nvPicPr>
          <p:cNvPr id="7" name="Picture 6"/>
          <p:cNvPicPr>
            <a:picLocks noChangeAspect="1"/>
          </p:cNvPicPr>
          <p:nvPr/>
        </p:nvPicPr>
        <p:blipFill>
          <a:blip r:embed="rId2"/>
          <a:stretch>
            <a:fillRect/>
          </a:stretch>
        </p:blipFill>
        <p:spPr>
          <a:xfrm>
            <a:off x="2010025" y="1523157"/>
            <a:ext cx="4988484" cy="3859103"/>
          </a:xfrm>
          <a:prstGeom prst="rect">
            <a:avLst/>
          </a:prstGeom>
        </p:spPr>
      </p:pic>
      <p:sp>
        <p:nvSpPr>
          <p:cNvPr id="8" name="TextBox 7"/>
          <p:cNvSpPr txBox="1"/>
          <p:nvPr/>
        </p:nvSpPr>
        <p:spPr>
          <a:xfrm>
            <a:off x="4282160" y="4188504"/>
            <a:ext cx="1187633" cy="646331"/>
          </a:xfrm>
          <a:prstGeom prst="rect">
            <a:avLst/>
          </a:prstGeom>
          <a:solidFill>
            <a:schemeClr val="bg2"/>
          </a:solidFill>
        </p:spPr>
        <p:txBody>
          <a:bodyPr wrap="none" rtlCol="0">
            <a:spAutoFit/>
          </a:bodyPr>
          <a:lstStyle/>
          <a:p>
            <a:pPr algn="ctr"/>
            <a:r>
              <a:rPr lang="en-US" sz="1200" dirty="0"/>
              <a:t>Perhaps g-2 and</a:t>
            </a:r>
          </a:p>
          <a:p>
            <a:pPr algn="ctr"/>
            <a:r>
              <a:rPr lang="en-US" sz="1200" dirty="0"/>
              <a:t>Minerva being</a:t>
            </a:r>
          </a:p>
          <a:p>
            <a:pPr algn="ctr"/>
            <a:r>
              <a:rPr lang="en-US" sz="1200" dirty="0"/>
              <a:t>more realistic</a:t>
            </a:r>
          </a:p>
        </p:txBody>
      </p:sp>
      <p:sp>
        <p:nvSpPr>
          <p:cNvPr id="9" name="TextBox 8"/>
          <p:cNvSpPr txBox="1"/>
          <p:nvPr/>
        </p:nvSpPr>
        <p:spPr>
          <a:xfrm>
            <a:off x="3903730" y="1851397"/>
            <a:ext cx="1578830" cy="1015663"/>
          </a:xfrm>
          <a:prstGeom prst="rect">
            <a:avLst/>
          </a:prstGeom>
          <a:solidFill>
            <a:schemeClr val="bg2"/>
          </a:solidFill>
        </p:spPr>
        <p:txBody>
          <a:bodyPr wrap="none" rtlCol="0">
            <a:spAutoFit/>
          </a:bodyPr>
          <a:lstStyle/>
          <a:p>
            <a:pPr algn="ctr"/>
            <a:r>
              <a:rPr lang="en-US" sz="1200" dirty="0"/>
              <a:t>Nova and </a:t>
            </a:r>
            <a:r>
              <a:rPr lang="en-US" sz="1200" dirty="0" err="1"/>
              <a:t>MicroBoone</a:t>
            </a:r>
            <a:endParaRPr lang="en-US" sz="1200" dirty="0"/>
          </a:p>
          <a:p>
            <a:pPr algn="ctr"/>
            <a:r>
              <a:rPr lang="en-US" sz="1200" dirty="0"/>
              <a:t>haven’t changed –</a:t>
            </a:r>
          </a:p>
          <a:p>
            <a:pPr algn="ctr"/>
            <a:r>
              <a:rPr lang="en-US" sz="1200" dirty="0"/>
              <a:t>though </a:t>
            </a:r>
            <a:r>
              <a:rPr lang="en-US" sz="1200" dirty="0" err="1"/>
              <a:t>MicroBoone</a:t>
            </a:r>
            <a:endParaRPr lang="en-US" sz="1200" dirty="0"/>
          </a:p>
          <a:p>
            <a:pPr algn="ctr"/>
            <a:r>
              <a:rPr lang="en-US" sz="1200" dirty="0"/>
              <a:t>still large compared</a:t>
            </a:r>
          </a:p>
          <a:p>
            <a:pPr algn="ctr"/>
            <a:r>
              <a:rPr lang="en-US" sz="1200" dirty="0"/>
              <a:t>to FY16 actual</a:t>
            </a:r>
          </a:p>
        </p:txBody>
      </p:sp>
      <p:sp>
        <p:nvSpPr>
          <p:cNvPr id="10" name="TextBox 9"/>
          <p:cNvSpPr txBox="1"/>
          <p:nvPr/>
        </p:nvSpPr>
        <p:spPr>
          <a:xfrm>
            <a:off x="3090927" y="3297276"/>
            <a:ext cx="788229" cy="276999"/>
          </a:xfrm>
          <a:prstGeom prst="rect">
            <a:avLst/>
          </a:prstGeom>
          <a:solidFill>
            <a:schemeClr val="bg2"/>
          </a:solidFill>
        </p:spPr>
        <p:txBody>
          <a:bodyPr wrap="none" rtlCol="0">
            <a:spAutoFit/>
          </a:bodyPr>
          <a:lstStyle/>
          <a:p>
            <a:pPr algn="ctr"/>
            <a:r>
              <a:rPr lang="en-US" sz="1200" dirty="0"/>
              <a:t>DES pays!</a:t>
            </a:r>
          </a:p>
        </p:txBody>
      </p:sp>
      <p:sp>
        <p:nvSpPr>
          <p:cNvPr id="11" name="Oval 10"/>
          <p:cNvSpPr/>
          <p:nvPr/>
        </p:nvSpPr>
        <p:spPr>
          <a:xfrm flipH="1">
            <a:off x="6096000" y="2142070"/>
            <a:ext cx="59268" cy="6773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flipH="1">
            <a:off x="5054598" y="3200394"/>
            <a:ext cx="59268" cy="6773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5105396" y="3141123"/>
            <a:ext cx="685800" cy="215444"/>
          </a:xfrm>
          <a:prstGeom prst="rect">
            <a:avLst/>
          </a:prstGeom>
          <a:noFill/>
        </p:spPr>
        <p:txBody>
          <a:bodyPr wrap="square" rtlCol="0">
            <a:spAutoFit/>
          </a:bodyPr>
          <a:lstStyle/>
          <a:p>
            <a:r>
              <a:rPr lang="en-US" sz="800" dirty="0" smtClean="0"/>
              <a:t>Nova today</a:t>
            </a:r>
            <a:endParaRPr lang="en-US" sz="800" dirty="0"/>
          </a:p>
        </p:txBody>
      </p:sp>
      <p:sp>
        <p:nvSpPr>
          <p:cNvPr id="15" name="TextBox 14"/>
          <p:cNvSpPr txBox="1"/>
          <p:nvPr/>
        </p:nvSpPr>
        <p:spPr>
          <a:xfrm>
            <a:off x="5698064" y="1888046"/>
            <a:ext cx="990600" cy="215444"/>
          </a:xfrm>
          <a:prstGeom prst="rect">
            <a:avLst/>
          </a:prstGeom>
          <a:noFill/>
        </p:spPr>
        <p:txBody>
          <a:bodyPr wrap="square" rtlCol="0">
            <a:spAutoFit/>
          </a:bodyPr>
          <a:lstStyle/>
          <a:p>
            <a:r>
              <a:rPr lang="en-US" sz="800" dirty="0" err="1" smtClean="0"/>
              <a:t>MicroBoone</a:t>
            </a:r>
            <a:r>
              <a:rPr lang="en-US" sz="800" dirty="0" smtClean="0"/>
              <a:t>  today</a:t>
            </a:r>
            <a:endParaRPr lang="en-US" sz="800" dirty="0"/>
          </a:p>
        </p:txBody>
      </p:sp>
    </p:spTree>
    <p:extLst>
      <p:ext uri="{BB962C8B-B14F-4D97-AF65-F5344CB8AC3E}">
        <p14:creationId xmlns:p14="http://schemas.microsoft.com/office/powerpoint/2010/main" val="1734646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Stability of FY18 Request: last year vs now</a:t>
            </a:r>
          </a:p>
        </p:txBody>
      </p:sp>
      <p:sp>
        <p:nvSpPr>
          <p:cNvPr id="4" name="Date Placeholder 3"/>
          <p:cNvSpPr>
            <a:spLocks noGrp="1"/>
          </p:cNvSpPr>
          <p:nvPr>
            <p:ph type="dt" sz="half" idx="2"/>
          </p:nvPr>
        </p:nvSpPr>
        <p:spPr/>
        <p:txBody>
          <a:bodyPr/>
          <a:lstStyle/>
          <a:p>
            <a:pPr>
              <a:defRPr/>
            </a:pPr>
            <a:r>
              <a:rPr lang="en-US" smtClean="0"/>
              <a:t>6/29/17</a:t>
            </a:r>
            <a:endParaRPr lang="en-US" dirty="0"/>
          </a:p>
        </p:txBody>
      </p:sp>
      <p:sp>
        <p:nvSpPr>
          <p:cNvPr id="5" name="Footer Placeholder 4"/>
          <p:cNvSpPr>
            <a:spLocks noGrp="1"/>
          </p:cNvSpPr>
          <p:nvPr>
            <p:ph type="ftr" sz="quarter" idx="3"/>
          </p:nvPr>
        </p:nvSpPr>
        <p:spPr/>
        <p:txBody>
          <a:bodyPr/>
          <a:lstStyle/>
          <a:p>
            <a:pPr>
              <a:defRPr/>
            </a:pPr>
            <a:r>
              <a:rPr lang="en-US" smtClean="0"/>
              <a:t>Margaret Votava | SCPMT at Preparatory PAC Meeting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pic>
        <p:nvPicPr>
          <p:cNvPr id="7" name="Picture 6"/>
          <p:cNvPicPr>
            <a:picLocks noChangeAspect="1"/>
          </p:cNvPicPr>
          <p:nvPr/>
        </p:nvPicPr>
        <p:blipFill>
          <a:blip r:embed="rId2"/>
          <a:stretch>
            <a:fillRect/>
          </a:stretch>
        </p:blipFill>
        <p:spPr>
          <a:xfrm>
            <a:off x="2077758" y="1499449"/>
            <a:ext cx="4988484" cy="3859103"/>
          </a:xfrm>
          <a:prstGeom prst="rect">
            <a:avLst/>
          </a:prstGeom>
        </p:spPr>
      </p:pic>
      <p:sp>
        <p:nvSpPr>
          <p:cNvPr id="8" name="TextBox 7"/>
          <p:cNvSpPr txBox="1"/>
          <p:nvPr/>
        </p:nvSpPr>
        <p:spPr>
          <a:xfrm>
            <a:off x="3267008" y="2302787"/>
            <a:ext cx="1893403" cy="276999"/>
          </a:xfrm>
          <a:prstGeom prst="rect">
            <a:avLst/>
          </a:prstGeom>
          <a:solidFill>
            <a:srgbClr val="FFFF00"/>
          </a:solidFill>
        </p:spPr>
        <p:txBody>
          <a:bodyPr wrap="none" rtlCol="0">
            <a:spAutoFit/>
          </a:bodyPr>
          <a:lstStyle/>
          <a:p>
            <a:pPr algn="ctr"/>
            <a:r>
              <a:rPr lang="en-US" sz="1200" dirty="0">
                <a:solidFill>
                  <a:srgbClr val="FF0000"/>
                </a:solidFill>
              </a:rPr>
              <a:t>Sizable increase in requests</a:t>
            </a:r>
          </a:p>
        </p:txBody>
      </p:sp>
      <p:sp>
        <p:nvSpPr>
          <p:cNvPr id="9" name="TextBox 8"/>
          <p:cNvSpPr txBox="1"/>
          <p:nvPr/>
        </p:nvSpPr>
        <p:spPr>
          <a:xfrm>
            <a:off x="315328" y="1759102"/>
            <a:ext cx="1518365" cy="276999"/>
          </a:xfrm>
          <a:prstGeom prst="rect">
            <a:avLst/>
          </a:prstGeom>
          <a:solidFill>
            <a:schemeClr val="bg2"/>
          </a:solidFill>
        </p:spPr>
        <p:txBody>
          <a:bodyPr wrap="none" rtlCol="0">
            <a:spAutoFit/>
          </a:bodyPr>
          <a:lstStyle/>
          <a:p>
            <a:pPr algn="ctr"/>
            <a:r>
              <a:rPr lang="en-US" sz="1200" dirty="0">
                <a:solidFill>
                  <a:srgbClr val="FF0000"/>
                </a:solidFill>
              </a:rPr>
              <a:t>Note Scale is now 2x!</a:t>
            </a:r>
          </a:p>
        </p:txBody>
      </p:sp>
      <p:sp>
        <p:nvSpPr>
          <p:cNvPr id="10" name="TextBox 9"/>
          <p:cNvSpPr txBox="1"/>
          <p:nvPr/>
        </p:nvSpPr>
        <p:spPr>
          <a:xfrm>
            <a:off x="6107432" y="4052248"/>
            <a:ext cx="2693110" cy="646331"/>
          </a:xfrm>
          <a:prstGeom prst="rect">
            <a:avLst/>
          </a:prstGeom>
          <a:solidFill>
            <a:schemeClr val="bg2"/>
          </a:solidFill>
          <a:ln>
            <a:solidFill>
              <a:srgbClr val="FF0000"/>
            </a:solidFill>
          </a:ln>
        </p:spPr>
        <p:txBody>
          <a:bodyPr wrap="none" rtlCol="0">
            <a:spAutoFit/>
          </a:bodyPr>
          <a:lstStyle/>
          <a:p>
            <a:r>
              <a:rPr lang="en-US" sz="1200" dirty="0">
                <a:solidFill>
                  <a:srgbClr val="FF0000"/>
                </a:solidFill>
              </a:rPr>
              <a:t>Conclude:</a:t>
            </a:r>
          </a:p>
          <a:p>
            <a:pPr marL="214313" indent="-214313">
              <a:buFont typeface="Arial" panose="020B0604020202020204" pitchFamily="34" charset="0"/>
              <a:buChar char="•"/>
            </a:pPr>
            <a:r>
              <a:rPr lang="en-US" sz="1200" dirty="0" err="1">
                <a:solidFill>
                  <a:srgbClr val="FF0000"/>
                </a:solidFill>
              </a:rPr>
              <a:t>MicroBoone</a:t>
            </a:r>
            <a:r>
              <a:rPr lang="en-US" sz="1200" dirty="0">
                <a:solidFill>
                  <a:srgbClr val="FF0000"/>
                </a:solidFill>
              </a:rPr>
              <a:t> may overestimate again</a:t>
            </a:r>
          </a:p>
          <a:p>
            <a:pPr marL="214313" indent="-214313">
              <a:buFont typeface="Arial" panose="020B0604020202020204" pitchFamily="34" charset="0"/>
              <a:buChar char="•"/>
            </a:pPr>
            <a:r>
              <a:rPr lang="en-US" sz="1200" dirty="0">
                <a:solidFill>
                  <a:srgbClr val="FF0000"/>
                </a:solidFill>
              </a:rPr>
              <a:t>Other “out year” estimations poor? </a:t>
            </a:r>
          </a:p>
        </p:txBody>
      </p:sp>
    </p:spTree>
    <p:extLst>
      <p:ext uri="{BB962C8B-B14F-4D97-AF65-F5344CB8AC3E}">
        <p14:creationId xmlns:p14="http://schemas.microsoft.com/office/powerpoint/2010/main" val="2109788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1" y="263293"/>
            <a:ext cx="8686800" cy="427877"/>
          </a:xfrm>
        </p:spPr>
        <p:txBody>
          <a:bodyPr/>
          <a:lstStyle/>
          <a:p>
            <a:r>
              <a:rPr lang="en-US" dirty="0" smtClean="0">
                <a:solidFill>
                  <a:schemeClr val="tx1"/>
                </a:solidFill>
              </a:rPr>
              <a:t>Issue #2: CPU</a:t>
            </a:r>
            <a:endParaRPr lang="en-US" dirty="0">
              <a:solidFill>
                <a:schemeClr val="tx1"/>
              </a:solidFill>
            </a:endParaRPr>
          </a:p>
        </p:txBody>
      </p:sp>
      <p:sp>
        <p:nvSpPr>
          <p:cNvPr id="4" name="Date Placeholder 3"/>
          <p:cNvSpPr>
            <a:spLocks noGrp="1"/>
          </p:cNvSpPr>
          <p:nvPr>
            <p:ph type="dt" sz="half" idx="2"/>
          </p:nvPr>
        </p:nvSpPr>
        <p:spPr/>
        <p:txBody>
          <a:bodyPr/>
          <a:lstStyle/>
          <a:p>
            <a:pPr>
              <a:defRPr/>
            </a:pPr>
            <a:r>
              <a:rPr lang="en-US" smtClean="0"/>
              <a:t>6/29/17</a:t>
            </a:r>
            <a:endParaRPr lang="en-US" dirty="0"/>
          </a:p>
        </p:txBody>
      </p:sp>
      <p:sp>
        <p:nvSpPr>
          <p:cNvPr id="5" name="Footer Placeholder 4"/>
          <p:cNvSpPr>
            <a:spLocks noGrp="1"/>
          </p:cNvSpPr>
          <p:nvPr>
            <p:ph type="ftr" sz="quarter" idx="3"/>
          </p:nvPr>
        </p:nvSpPr>
        <p:spPr/>
        <p:txBody>
          <a:bodyPr/>
          <a:lstStyle/>
          <a:p>
            <a:pPr>
              <a:defRPr/>
            </a:pPr>
            <a:r>
              <a:rPr lang="en-US" smtClean="0"/>
              <a:t>Margaret Votava | SCPMT at Preparatory PAC Meeting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pic>
        <p:nvPicPr>
          <p:cNvPr id="7" name="Picture 6"/>
          <p:cNvPicPr>
            <a:picLocks noChangeAspect="1"/>
          </p:cNvPicPr>
          <p:nvPr/>
        </p:nvPicPr>
        <p:blipFill>
          <a:blip r:embed="rId2"/>
          <a:stretch>
            <a:fillRect/>
          </a:stretch>
        </p:blipFill>
        <p:spPr>
          <a:xfrm>
            <a:off x="1" y="2361520"/>
            <a:ext cx="5496020" cy="3218967"/>
          </a:xfrm>
          <a:prstGeom prst="rect">
            <a:avLst/>
          </a:prstGeom>
        </p:spPr>
      </p:pic>
      <p:pic>
        <p:nvPicPr>
          <p:cNvPr id="8" name="Picture 7"/>
          <p:cNvPicPr>
            <a:picLocks noChangeAspect="1"/>
          </p:cNvPicPr>
          <p:nvPr/>
        </p:nvPicPr>
        <p:blipFill>
          <a:blip r:embed="rId3"/>
          <a:stretch>
            <a:fillRect/>
          </a:stretch>
        </p:blipFill>
        <p:spPr>
          <a:xfrm>
            <a:off x="4661662" y="1366972"/>
            <a:ext cx="4405325" cy="1615838"/>
          </a:xfrm>
          <a:prstGeom prst="rect">
            <a:avLst/>
          </a:prstGeom>
          <a:solidFill>
            <a:schemeClr val="bg1"/>
          </a:solidFill>
        </p:spPr>
      </p:pic>
      <p:pic>
        <p:nvPicPr>
          <p:cNvPr id="9" name="Picture 8"/>
          <p:cNvPicPr>
            <a:picLocks noChangeAspect="1"/>
          </p:cNvPicPr>
          <p:nvPr/>
        </p:nvPicPr>
        <p:blipFill>
          <a:blip r:embed="rId4"/>
          <a:stretch>
            <a:fillRect/>
          </a:stretch>
        </p:blipFill>
        <p:spPr>
          <a:xfrm>
            <a:off x="5433249" y="3768415"/>
            <a:ext cx="3696510" cy="1181391"/>
          </a:xfrm>
          <a:prstGeom prst="rect">
            <a:avLst/>
          </a:prstGeom>
          <a:solidFill>
            <a:schemeClr val="bg1"/>
          </a:solidFill>
          <a:ln w="38100">
            <a:solidFill>
              <a:srgbClr val="FF0000"/>
            </a:solidFill>
          </a:ln>
        </p:spPr>
      </p:pic>
      <p:sp>
        <p:nvSpPr>
          <p:cNvPr id="10" name="TextBox 9"/>
          <p:cNvSpPr txBox="1"/>
          <p:nvPr/>
        </p:nvSpPr>
        <p:spPr>
          <a:xfrm>
            <a:off x="5467114" y="5064396"/>
            <a:ext cx="3686843" cy="369332"/>
          </a:xfrm>
          <a:prstGeom prst="rect">
            <a:avLst/>
          </a:prstGeom>
          <a:noFill/>
        </p:spPr>
        <p:txBody>
          <a:bodyPr wrap="none" rtlCol="0">
            <a:spAutoFit/>
          </a:bodyPr>
          <a:lstStyle/>
          <a:p>
            <a:r>
              <a:rPr lang="en-US" sz="1800" dirty="0"/>
              <a:t>19.7K cores = 172M core hours / year</a:t>
            </a:r>
          </a:p>
        </p:txBody>
      </p:sp>
      <p:sp>
        <p:nvSpPr>
          <p:cNvPr id="2" name="TextBox 1"/>
          <p:cNvSpPr txBox="1"/>
          <p:nvPr/>
        </p:nvSpPr>
        <p:spPr>
          <a:xfrm>
            <a:off x="429419" y="3372472"/>
            <a:ext cx="1856149" cy="276999"/>
          </a:xfrm>
          <a:prstGeom prst="rect">
            <a:avLst/>
          </a:prstGeom>
          <a:solidFill>
            <a:schemeClr val="accent3">
              <a:lumMod val="60000"/>
              <a:lumOff val="40000"/>
            </a:schemeClr>
          </a:solidFill>
        </p:spPr>
        <p:txBody>
          <a:bodyPr wrap="none" rtlCol="0">
            <a:spAutoFit/>
          </a:bodyPr>
          <a:lstStyle/>
          <a:p>
            <a:r>
              <a:rPr lang="en-US" sz="1200" dirty="0"/>
              <a:t>FY17,FY18 level = 172M </a:t>
            </a:r>
            <a:r>
              <a:rPr lang="en-US" sz="1200" dirty="0">
                <a:sym typeface="Wingdings" panose="05000000000000000000" pitchFamily="2" charset="2"/>
              </a:rPr>
              <a:t></a:t>
            </a:r>
            <a:endParaRPr lang="en-US" sz="1200" dirty="0"/>
          </a:p>
        </p:txBody>
      </p:sp>
      <p:sp>
        <p:nvSpPr>
          <p:cNvPr id="11" name="TextBox 10"/>
          <p:cNvSpPr txBox="1"/>
          <p:nvPr/>
        </p:nvSpPr>
        <p:spPr>
          <a:xfrm>
            <a:off x="228601" y="1531499"/>
            <a:ext cx="1635319" cy="715581"/>
          </a:xfrm>
          <a:prstGeom prst="rect">
            <a:avLst/>
          </a:prstGeom>
          <a:solidFill>
            <a:srgbClr val="FFFF00"/>
          </a:solidFill>
        </p:spPr>
        <p:txBody>
          <a:bodyPr wrap="none" rtlCol="0">
            <a:spAutoFit/>
          </a:bodyPr>
          <a:lstStyle/>
          <a:p>
            <a:r>
              <a:rPr lang="en-US" sz="1350" dirty="0">
                <a:solidFill>
                  <a:srgbClr val="FF0000"/>
                </a:solidFill>
              </a:rPr>
              <a:t>50M hours/year is</a:t>
            </a:r>
          </a:p>
          <a:p>
            <a:r>
              <a:rPr lang="en-US" sz="1350" dirty="0">
                <a:solidFill>
                  <a:srgbClr val="FF0000"/>
                </a:solidFill>
              </a:rPr>
              <a:t>~ 5000 cores, or</a:t>
            </a:r>
          </a:p>
          <a:p>
            <a:r>
              <a:rPr lang="en-US" sz="1350" dirty="0">
                <a:solidFill>
                  <a:srgbClr val="FF0000"/>
                </a:solidFill>
              </a:rPr>
              <a:t>~ $450K at FY16 cost</a:t>
            </a:r>
          </a:p>
        </p:txBody>
      </p:sp>
      <p:cxnSp>
        <p:nvCxnSpPr>
          <p:cNvPr id="13" name="Straight Arrow Connector 12"/>
          <p:cNvCxnSpPr/>
          <p:nvPr/>
        </p:nvCxnSpPr>
        <p:spPr>
          <a:xfrm flipV="1">
            <a:off x="1331300" y="2721769"/>
            <a:ext cx="0" cy="500063"/>
          </a:xfrm>
          <a:prstGeom prst="straightConnector1">
            <a:avLst/>
          </a:prstGeom>
          <a:ln>
            <a:solidFill>
              <a:srgbClr val="FF0000"/>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1" idx="2"/>
          </p:cNvCxnSpPr>
          <p:nvPr/>
        </p:nvCxnSpPr>
        <p:spPr>
          <a:xfrm>
            <a:off x="1046261" y="2247080"/>
            <a:ext cx="218183" cy="735731"/>
          </a:xfrm>
          <a:prstGeom prst="straightConnector1">
            <a:avLst/>
          </a:prstGeom>
          <a:ln w="9525">
            <a:tailEnd type="triangle"/>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228601" y="886095"/>
            <a:ext cx="7873999" cy="461665"/>
          </a:xfrm>
          <a:prstGeom prst="rect">
            <a:avLst/>
          </a:prstGeom>
        </p:spPr>
        <p:txBody>
          <a:bodyPr wrap="square">
            <a:spAutoFit/>
          </a:bodyPr>
          <a:lstStyle/>
          <a:p>
            <a:r>
              <a:rPr lang="en-US">
                <a:solidFill>
                  <a:srgbClr val="FF0000"/>
                </a:solidFill>
              </a:rPr>
              <a:t>Current (2017) SCPMT: 2017/18/19 GP Grid Requests</a:t>
            </a:r>
            <a:endParaRPr lang="en-US"/>
          </a:p>
        </p:txBody>
      </p:sp>
    </p:spTree>
    <p:extLst>
      <p:ext uri="{BB962C8B-B14F-4D97-AF65-F5344CB8AC3E}">
        <p14:creationId xmlns:p14="http://schemas.microsoft.com/office/powerpoint/2010/main" val="16351716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OSG Requests (more appropriately “hope”)</a:t>
            </a:r>
          </a:p>
        </p:txBody>
      </p:sp>
      <p:sp>
        <p:nvSpPr>
          <p:cNvPr id="4" name="Date Placeholder 3"/>
          <p:cNvSpPr>
            <a:spLocks noGrp="1"/>
          </p:cNvSpPr>
          <p:nvPr>
            <p:ph type="dt" sz="half" idx="2"/>
          </p:nvPr>
        </p:nvSpPr>
        <p:spPr/>
        <p:txBody>
          <a:bodyPr/>
          <a:lstStyle/>
          <a:p>
            <a:pPr>
              <a:defRPr/>
            </a:pPr>
            <a:r>
              <a:rPr lang="en-US" smtClean="0"/>
              <a:t>6/29/17</a:t>
            </a:r>
            <a:endParaRPr lang="en-US" dirty="0"/>
          </a:p>
        </p:txBody>
      </p:sp>
      <p:sp>
        <p:nvSpPr>
          <p:cNvPr id="5" name="Footer Placeholder 4"/>
          <p:cNvSpPr>
            <a:spLocks noGrp="1"/>
          </p:cNvSpPr>
          <p:nvPr>
            <p:ph type="ftr" sz="quarter" idx="3"/>
          </p:nvPr>
        </p:nvSpPr>
        <p:spPr/>
        <p:txBody>
          <a:bodyPr/>
          <a:lstStyle/>
          <a:p>
            <a:pPr>
              <a:defRPr/>
            </a:pPr>
            <a:r>
              <a:rPr lang="en-US" smtClean="0"/>
              <a:t>Margaret Votava | SCPMT at Preparatory PAC Meeting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pic>
        <p:nvPicPr>
          <p:cNvPr id="8" name="Picture 7"/>
          <p:cNvPicPr>
            <a:picLocks noChangeAspect="1"/>
          </p:cNvPicPr>
          <p:nvPr/>
        </p:nvPicPr>
        <p:blipFill>
          <a:blip r:embed="rId2"/>
          <a:stretch>
            <a:fillRect/>
          </a:stretch>
        </p:blipFill>
        <p:spPr>
          <a:xfrm>
            <a:off x="1823990" y="1235725"/>
            <a:ext cx="5496020" cy="4041998"/>
          </a:xfrm>
          <a:prstGeom prst="rect">
            <a:avLst/>
          </a:prstGeom>
        </p:spPr>
      </p:pic>
      <p:pic>
        <p:nvPicPr>
          <p:cNvPr id="9" name="Picture 8"/>
          <p:cNvPicPr>
            <a:picLocks noChangeAspect="1"/>
          </p:cNvPicPr>
          <p:nvPr/>
        </p:nvPicPr>
        <p:blipFill>
          <a:blip r:embed="rId3"/>
          <a:stretch>
            <a:fillRect/>
          </a:stretch>
        </p:blipFill>
        <p:spPr>
          <a:xfrm>
            <a:off x="7465173" y="1799854"/>
            <a:ext cx="1450227" cy="915209"/>
          </a:xfrm>
          <a:prstGeom prst="rect">
            <a:avLst/>
          </a:prstGeom>
        </p:spPr>
      </p:pic>
      <p:sp>
        <p:nvSpPr>
          <p:cNvPr id="14" name="TextBox 13"/>
          <p:cNvSpPr txBox="1"/>
          <p:nvPr/>
        </p:nvSpPr>
        <p:spPr>
          <a:xfrm>
            <a:off x="7677760" y="2870236"/>
            <a:ext cx="1206118" cy="738664"/>
          </a:xfrm>
          <a:prstGeom prst="rect">
            <a:avLst/>
          </a:prstGeom>
          <a:noFill/>
        </p:spPr>
        <p:txBody>
          <a:bodyPr wrap="square" rtlCol="0">
            <a:spAutoFit/>
          </a:bodyPr>
          <a:lstStyle/>
          <a:p>
            <a:pPr algn="ctr"/>
            <a:r>
              <a:rPr lang="en-US" sz="1400" dirty="0"/>
              <a:t>Up to 50% of </a:t>
            </a:r>
          </a:p>
          <a:p>
            <a:pPr algn="ctr"/>
            <a:r>
              <a:rPr lang="en-US" sz="1400" dirty="0"/>
              <a:t>local resource</a:t>
            </a:r>
          </a:p>
          <a:p>
            <a:pPr algn="ctr"/>
            <a:r>
              <a:rPr lang="en-US" sz="1400" dirty="0"/>
              <a:t>size</a:t>
            </a:r>
          </a:p>
        </p:txBody>
      </p:sp>
      <p:sp>
        <p:nvSpPr>
          <p:cNvPr id="2" name="TextBox 1"/>
          <p:cNvSpPr txBox="1"/>
          <p:nvPr/>
        </p:nvSpPr>
        <p:spPr>
          <a:xfrm>
            <a:off x="222250" y="5357234"/>
            <a:ext cx="8661627" cy="1141917"/>
          </a:xfrm>
          <a:prstGeom prst="rect">
            <a:avLst/>
          </a:prstGeom>
          <a:noFill/>
        </p:spPr>
        <p:txBody>
          <a:bodyPr wrap="square" rtlCol="0">
            <a:normAutofit lnSpcReduction="10000"/>
          </a:bodyPr>
          <a:lstStyle/>
          <a:p>
            <a:r>
              <a:rPr lang="en-US" dirty="0" smtClean="0"/>
              <a:t>DOE funding for OSG ops ends this month; NSF will continue funding infrastructure for another year → gap in our ability to operate, overall uncertainty on future</a:t>
            </a:r>
            <a:endParaRPr lang="en-US" dirty="0"/>
          </a:p>
        </p:txBody>
      </p:sp>
      <p:sp>
        <p:nvSpPr>
          <p:cNvPr id="7" name="TextBox 6"/>
          <p:cNvSpPr txBox="1"/>
          <p:nvPr/>
        </p:nvSpPr>
        <p:spPr>
          <a:xfrm>
            <a:off x="4182534" y="4995333"/>
            <a:ext cx="651934" cy="307777"/>
          </a:xfrm>
          <a:prstGeom prst="rect">
            <a:avLst/>
          </a:prstGeom>
          <a:solidFill>
            <a:schemeClr val="bg1"/>
          </a:solidFill>
        </p:spPr>
        <p:txBody>
          <a:bodyPr wrap="square" rtlCol="0">
            <a:spAutoFit/>
          </a:bodyPr>
          <a:lstStyle/>
          <a:p>
            <a:r>
              <a:rPr lang="en-US" sz="1400" smtClean="0"/>
              <a:t>FY17</a:t>
            </a:r>
            <a:endParaRPr lang="en-US" sz="1400" dirty="0"/>
          </a:p>
        </p:txBody>
      </p:sp>
      <p:sp>
        <p:nvSpPr>
          <p:cNvPr id="11" name="TextBox 10"/>
          <p:cNvSpPr txBox="1"/>
          <p:nvPr/>
        </p:nvSpPr>
        <p:spPr>
          <a:xfrm>
            <a:off x="4978401" y="5024070"/>
            <a:ext cx="651934" cy="307777"/>
          </a:xfrm>
          <a:prstGeom prst="rect">
            <a:avLst/>
          </a:prstGeom>
          <a:solidFill>
            <a:schemeClr val="bg1"/>
          </a:solidFill>
        </p:spPr>
        <p:txBody>
          <a:bodyPr wrap="square" rtlCol="0">
            <a:spAutoFit/>
          </a:bodyPr>
          <a:lstStyle/>
          <a:p>
            <a:r>
              <a:rPr lang="en-US" sz="1400" dirty="0" smtClean="0"/>
              <a:t>FY18</a:t>
            </a:r>
            <a:endParaRPr lang="en-US" sz="1400" dirty="0"/>
          </a:p>
        </p:txBody>
      </p:sp>
      <p:sp>
        <p:nvSpPr>
          <p:cNvPr id="12" name="TextBox 11"/>
          <p:cNvSpPr txBox="1"/>
          <p:nvPr/>
        </p:nvSpPr>
        <p:spPr>
          <a:xfrm>
            <a:off x="5823238" y="5029785"/>
            <a:ext cx="651934" cy="307777"/>
          </a:xfrm>
          <a:prstGeom prst="rect">
            <a:avLst/>
          </a:prstGeom>
          <a:solidFill>
            <a:schemeClr val="bg1"/>
          </a:solidFill>
        </p:spPr>
        <p:txBody>
          <a:bodyPr wrap="square" rtlCol="0">
            <a:spAutoFit/>
          </a:bodyPr>
          <a:lstStyle/>
          <a:p>
            <a:r>
              <a:rPr lang="en-US" sz="1400" dirty="0" smtClean="0"/>
              <a:t>FY19</a:t>
            </a:r>
            <a:endParaRPr lang="en-US" sz="1400" dirty="0"/>
          </a:p>
        </p:txBody>
      </p:sp>
    </p:spTree>
    <p:extLst>
      <p:ext uri="{BB962C8B-B14F-4D97-AF65-F5344CB8AC3E}">
        <p14:creationId xmlns:p14="http://schemas.microsoft.com/office/powerpoint/2010/main" val="560097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639951" y="1312819"/>
            <a:ext cx="5864099" cy="4259187"/>
          </a:xfrm>
          <a:prstGeom prst="rect">
            <a:avLst/>
          </a:prstGeom>
        </p:spPr>
      </p:pic>
      <p:sp>
        <p:nvSpPr>
          <p:cNvPr id="3" name="Title 2"/>
          <p:cNvSpPr>
            <a:spLocks noGrp="1"/>
          </p:cNvSpPr>
          <p:nvPr>
            <p:ph type="title"/>
          </p:nvPr>
        </p:nvSpPr>
        <p:spPr/>
        <p:txBody>
          <a:bodyPr/>
          <a:lstStyle/>
          <a:p>
            <a:r>
              <a:rPr lang="en-US" dirty="0" smtClean="0"/>
              <a:t>Fleet is aging</a:t>
            </a:r>
            <a:endParaRPr lang="en-US" dirty="0"/>
          </a:p>
        </p:txBody>
      </p:sp>
      <p:sp>
        <p:nvSpPr>
          <p:cNvPr id="4" name="Date Placeholder 3"/>
          <p:cNvSpPr>
            <a:spLocks noGrp="1"/>
          </p:cNvSpPr>
          <p:nvPr>
            <p:ph type="dt" sz="half" idx="2"/>
          </p:nvPr>
        </p:nvSpPr>
        <p:spPr/>
        <p:txBody>
          <a:bodyPr/>
          <a:lstStyle/>
          <a:p>
            <a:pPr>
              <a:defRPr/>
            </a:pPr>
            <a:r>
              <a:rPr lang="en-US" smtClean="0"/>
              <a:t>6/29/17</a:t>
            </a:r>
            <a:endParaRPr lang="en-US" dirty="0"/>
          </a:p>
        </p:txBody>
      </p:sp>
      <p:sp>
        <p:nvSpPr>
          <p:cNvPr id="5" name="Footer Placeholder 4"/>
          <p:cNvSpPr>
            <a:spLocks noGrp="1"/>
          </p:cNvSpPr>
          <p:nvPr>
            <p:ph type="ftr" sz="quarter" idx="3"/>
          </p:nvPr>
        </p:nvSpPr>
        <p:spPr/>
        <p:txBody>
          <a:bodyPr/>
          <a:lstStyle/>
          <a:p>
            <a:pPr>
              <a:defRPr/>
            </a:pPr>
            <a:r>
              <a:rPr lang="en-US" smtClean="0"/>
              <a:t>Margaret Votava | SCPMT at Preparatory PAC Meeting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sp>
        <p:nvSpPr>
          <p:cNvPr id="2" name="TextBox 1"/>
          <p:cNvSpPr txBox="1"/>
          <p:nvPr/>
        </p:nvSpPr>
        <p:spPr>
          <a:xfrm>
            <a:off x="5390394" y="1536871"/>
            <a:ext cx="2159566" cy="784830"/>
          </a:xfrm>
          <a:prstGeom prst="rect">
            <a:avLst/>
          </a:prstGeom>
          <a:noFill/>
        </p:spPr>
        <p:txBody>
          <a:bodyPr wrap="none" rtlCol="0">
            <a:spAutoFit/>
          </a:bodyPr>
          <a:lstStyle/>
          <a:p>
            <a:r>
              <a:rPr lang="en-US" sz="1500" dirty="0">
                <a:solidFill>
                  <a:srgbClr val="FF0000"/>
                </a:solidFill>
              </a:rPr>
              <a:t>Current number of</a:t>
            </a:r>
          </a:p>
          <a:p>
            <a:r>
              <a:rPr lang="en-US" sz="1500" dirty="0">
                <a:solidFill>
                  <a:srgbClr val="FF0000"/>
                </a:solidFill>
              </a:rPr>
              <a:t>cores = 19,664</a:t>
            </a:r>
          </a:p>
          <a:p>
            <a:r>
              <a:rPr lang="en-US" sz="1500" dirty="0">
                <a:solidFill>
                  <a:srgbClr val="FF0000"/>
                </a:solidFill>
                <a:sym typeface="Wingdings" panose="05000000000000000000" pitchFamily="2" charset="2"/>
              </a:rPr>
              <a:t> 172M core hours/year</a:t>
            </a:r>
            <a:endParaRPr lang="en-US" sz="1500" dirty="0">
              <a:solidFill>
                <a:srgbClr val="FF0000"/>
              </a:solidFill>
            </a:endParaRPr>
          </a:p>
        </p:txBody>
      </p:sp>
      <p:grpSp>
        <p:nvGrpSpPr>
          <p:cNvPr id="17" name="Group 16"/>
          <p:cNvGrpSpPr/>
          <p:nvPr/>
        </p:nvGrpSpPr>
        <p:grpSpPr>
          <a:xfrm>
            <a:off x="3857624" y="1820049"/>
            <a:ext cx="989991" cy="523101"/>
            <a:chOff x="5143500" y="1283732"/>
            <a:chExt cx="1319989" cy="697468"/>
          </a:xfrm>
        </p:grpSpPr>
        <p:sp>
          <p:nvSpPr>
            <p:cNvPr id="12" name="TextBox 11"/>
            <p:cNvSpPr txBox="1"/>
            <p:nvPr/>
          </p:nvSpPr>
          <p:spPr>
            <a:xfrm>
              <a:off x="5143500" y="1283732"/>
              <a:ext cx="701475" cy="400109"/>
            </a:xfrm>
            <a:prstGeom prst="rect">
              <a:avLst/>
            </a:prstGeom>
            <a:noFill/>
          </p:spPr>
          <p:txBody>
            <a:bodyPr wrap="none" rtlCol="0">
              <a:spAutoFit/>
            </a:bodyPr>
            <a:lstStyle/>
            <a:p>
              <a:r>
                <a:rPr lang="en-US" sz="1350" dirty="0">
                  <a:solidFill>
                    <a:srgbClr val="FF0000"/>
                  </a:solidFill>
                </a:rPr>
                <a:t>FY17</a:t>
              </a:r>
            </a:p>
          </p:txBody>
        </p:sp>
        <p:cxnSp>
          <p:nvCxnSpPr>
            <p:cNvPr id="14" name="Straight Arrow Connector 13"/>
            <p:cNvCxnSpPr/>
            <p:nvPr/>
          </p:nvCxnSpPr>
          <p:spPr>
            <a:xfrm>
              <a:off x="5457825" y="1653064"/>
              <a:ext cx="0" cy="32813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305425" y="1981200"/>
              <a:ext cx="90487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762014" y="1283732"/>
              <a:ext cx="701475" cy="400109"/>
            </a:xfrm>
            <a:prstGeom prst="rect">
              <a:avLst/>
            </a:prstGeom>
            <a:noFill/>
          </p:spPr>
          <p:txBody>
            <a:bodyPr wrap="none" rtlCol="0">
              <a:spAutoFit/>
            </a:bodyPr>
            <a:lstStyle/>
            <a:p>
              <a:r>
                <a:rPr lang="en-US" sz="1350" dirty="0">
                  <a:solidFill>
                    <a:srgbClr val="FF0000"/>
                  </a:solidFill>
                </a:rPr>
                <a:t>FY18</a:t>
              </a:r>
            </a:p>
          </p:txBody>
        </p:sp>
        <p:cxnSp>
          <p:nvCxnSpPr>
            <p:cNvPr id="15" name="Straight Arrow Connector 14"/>
            <p:cNvCxnSpPr/>
            <p:nvPr/>
          </p:nvCxnSpPr>
          <p:spPr>
            <a:xfrm>
              <a:off x="6076338" y="1653064"/>
              <a:ext cx="0" cy="32813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11" name="TextBox 10"/>
          <p:cNvSpPr txBox="1"/>
          <p:nvPr/>
        </p:nvSpPr>
        <p:spPr>
          <a:xfrm>
            <a:off x="7537776" y="3749322"/>
            <a:ext cx="1635319" cy="923330"/>
          </a:xfrm>
          <a:prstGeom prst="rect">
            <a:avLst/>
          </a:prstGeom>
          <a:solidFill>
            <a:srgbClr val="FFFF00"/>
          </a:solidFill>
        </p:spPr>
        <p:txBody>
          <a:bodyPr wrap="none" rtlCol="0">
            <a:spAutoFit/>
          </a:bodyPr>
          <a:lstStyle/>
          <a:p>
            <a:r>
              <a:rPr lang="en-US" sz="1350" dirty="0">
                <a:solidFill>
                  <a:srgbClr val="FF0000"/>
                </a:solidFill>
              </a:rPr>
              <a:t>Remember for later:</a:t>
            </a:r>
          </a:p>
          <a:p>
            <a:r>
              <a:rPr lang="en-US" sz="1350" dirty="0">
                <a:solidFill>
                  <a:srgbClr val="FF0000"/>
                </a:solidFill>
              </a:rPr>
              <a:t>50M hours/year is</a:t>
            </a:r>
          </a:p>
          <a:p>
            <a:r>
              <a:rPr lang="en-US" sz="1350" dirty="0">
                <a:solidFill>
                  <a:srgbClr val="FF0000"/>
                </a:solidFill>
              </a:rPr>
              <a:t>~ 5000 cores, or</a:t>
            </a:r>
          </a:p>
          <a:p>
            <a:r>
              <a:rPr lang="en-US" sz="1350" dirty="0">
                <a:solidFill>
                  <a:srgbClr val="FF0000"/>
                </a:solidFill>
              </a:rPr>
              <a:t>~ $400K at FY16 cost</a:t>
            </a:r>
          </a:p>
        </p:txBody>
      </p:sp>
      <p:sp>
        <p:nvSpPr>
          <p:cNvPr id="16" name="TextBox 15"/>
          <p:cNvSpPr txBox="1"/>
          <p:nvPr/>
        </p:nvSpPr>
        <p:spPr>
          <a:xfrm>
            <a:off x="33154" y="1820050"/>
            <a:ext cx="2039276" cy="1131079"/>
          </a:xfrm>
          <a:prstGeom prst="rect">
            <a:avLst/>
          </a:prstGeom>
          <a:solidFill>
            <a:srgbClr val="FFFF00"/>
          </a:solidFill>
        </p:spPr>
        <p:txBody>
          <a:bodyPr wrap="none" rtlCol="0">
            <a:spAutoFit/>
          </a:bodyPr>
          <a:lstStyle/>
          <a:p>
            <a:r>
              <a:rPr lang="en-US" sz="1350" dirty="0"/>
              <a:t>Key:</a:t>
            </a:r>
          </a:p>
          <a:p>
            <a:r>
              <a:rPr lang="en-US" sz="1350" dirty="0"/>
              <a:t>  Bars = Cores available</a:t>
            </a:r>
          </a:p>
          <a:p>
            <a:r>
              <a:rPr lang="en-US" sz="1350" dirty="0"/>
              <a:t>  Color = Age of servers</a:t>
            </a:r>
          </a:p>
          <a:p>
            <a:r>
              <a:rPr lang="en-US" sz="1350" dirty="0"/>
              <a:t>  Shading = Lo/Hi Requests</a:t>
            </a:r>
          </a:p>
          <a:p>
            <a:r>
              <a:rPr lang="en-US" sz="1350" dirty="0"/>
              <a:t>  (more on Requests later)</a:t>
            </a:r>
          </a:p>
        </p:txBody>
      </p:sp>
      <p:sp>
        <p:nvSpPr>
          <p:cNvPr id="18" name="TextBox 17"/>
          <p:cNvSpPr txBox="1"/>
          <p:nvPr/>
        </p:nvSpPr>
        <p:spPr>
          <a:xfrm>
            <a:off x="7537776" y="2270173"/>
            <a:ext cx="1585755" cy="1338828"/>
          </a:xfrm>
          <a:prstGeom prst="rect">
            <a:avLst/>
          </a:prstGeom>
          <a:solidFill>
            <a:srgbClr val="FFFF00"/>
          </a:solidFill>
        </p:spPr>
        <p:txBody>
          <a:bodyPr wrap="none" rtlCol="0">
            <a:spAutoFit/>
          </a:bodyPr>
          <a:lstStyle/>
          <a:p>
            <a:r>
              <a:rPr lang="en-US" sz="1350" dirty="0"/>
              <a:t>Replaced 5K cores</a:t>
            </a:r>
          </a:p>
          <a:p>
            <a:r>
              <a:rPr lang="en-US" sz="1350" dirty="0"/>
              <a:t>at end of </a:t>
            </a:r>
            <a:r>
              <a:rPr lang="en-US" sz="1350" dirty="0" smtClean="0"/>
              <a:t>FY16*</a:t>
            </a:r>
            <a:endParaRPr lang="en-US" sz="1350" dirty="0"/>
          </a:p>
          <a:p>
            <a:endParaRPr lang="en-US" sz="1350" dirty="0"/>
          </a:p>
          <a:p>
            <a:r>
              <a:rPr lang="en-US" sz="1350" dirty="0">
                <a:solidFill>
                  <a:srgbClr val="FF0000"/>
                </a:solidFill>
              </a:rPr>
              <a:t>We have no budget</a:t>
            </a:r>
          </a:p>
          <a:p>
            <a:r>
              <a:rPr lang="en-US" sz="1350" dirty="0">
                <a:solidFill>
                  <a:srgbClr val="FF0000"/>
                </a:solidFill>
              </a:rPr>
              <a:t>to add CPUs in FY17</a:t>
            </a:r>
          </a:p>
          <a:p>
            <a:r>
              <a:rPr lang="en-US" sz="1350" dirty="0">
                <a:solidFill>
                  <a:srgbClr val="FF0000"/>
                </a:solidFill>
              </a:rPr>
              <a:t>(for use in FY18)</a:t>
            </a:r>
          </a:p>
        </p:txBody>
      </p:sp>
      <p:cxnSp>
        <p:nvCxnSpPr>
          <p:cNvPr id="9" name="Straight Connector 8"/>
          <p:cNvCxnSpPr/>
          <p:nvPr/>
        </p:nvCxnSpPr>
        <p:spPr>
          <a:xfrm flipV="1">
            <a:off x="6636544" y="4089572"/>
            <a:ext cx="0" cy="559997"/>
          </a:xfrm>
          <a:prstGeom prst="line">
            <a:avLst/>
          </a:prstGeom>
          <a:ln>
            <a:solidFill>
              <a:srgbClr val="FF0000"/>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1" idx="1"/>
          </p:cNvCxnSpPr>
          <p:nvPr/>
        </p:nvCxnSpPr>
        <p:spPr>
          <a:xfrm flipH="1">
            <a:off x="6686552" y="4210987"/>
            <a:ext cx="851224" cy="132413"/>
          </a:xfrm>
          <a:prstGeom prst="straightConnector1">
            <a:avLst/>
          </a:prstGeom>
          <a:ln w="9525">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870092" y="5813398"/>
            <a:ext cx="5236818" cy="338554"/>
          </a:xfrm>
          <a:prstGeom prst="rect">
            <a:avLst/>
          </a:prstGeom>
          <a:solidFill>
            <a:srgbClr val="FFFF00"/>
          </a:solidFill>
        </p:spPr>
        <p:txBody>
          <a:bodyPr wrap="none" rtlCol="0">
            <a:spAutoFit/>
          </a:bodyPr>
          <a:lstStyle/>
          <a:p>
            <a:r>
              <a:rPr lang="en-US" sz="1600" dirty="0" smtClean="0"/>
              <a:t>*”borrowing” CCD funds, stretching CCD project deliverables</a:t>
            </a:r>
            <a:endParaRPr lang="en-US" sz="1600" dirty="0"/>
          </a:p>
        </p:txBody>
      </p:sp>
      <p:sp>
        <p:nvSpPr>
          <p:cNvPr id="19" name="TextBox 18"/>
          <p:cNvSpPr txBox="1"/>
          <p:nvPr/>
        </p:nvSpPr>
        <p:spPr>
          <a:xfrm>
            <a:off x="543339" y="848139"/>
            <a:ext cx="4961679" cy="461665"/>
          </a:xfrm>
          <a:prstGeom prst="rect">
            <a:avLst/>
          </a:prstGeom>
          <a:noFill/>
        </p:spPr>
        <p:txBody>
          <a:bodyPr wrap="none" rtlCol="0">
            <a:spAutoFit/>
          </a:bodyPr>
          <a:lstStyle/>
          <a:p>
            <a:r>
              <a:rPr lang="en-US" dirty="0"/>
              <a:t>CPU Resource vs Year, by age of server</a:t>
            </a:r>
          </a:p>
        </p:txBody>
      </p:sp>
    </p:spTree>
    <p:extLst>
      <p:ext uri="{BB962C8B-B14F-4D97-AF65-F5344CB8AC3E}">
        <p14:creationId xmlns:p14="http://schemas.microsoft.com/office/powerpoint/2010/main" val="187090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929991" y="1366975"/>
            <a:ext cx="7127299" cy="4281329"/>
          </a:xfrm>
          <a:prstGeom prst="rect">
            <a:avLst/>
          </a:prstGeom>
        </p:spPr>
      </p:pic>
      <p:sp>
        <p:nvSpPr>
          <p:cNvPr id="3" name="Title 2"/>
          <p:cNvSpPr>
            <a:spLocks noGrp="1"/>
          </p:cNvSpPr>
          <p:nvPr>
            <p:ph type="title"/>
          </p:nvPr>
        </p:nvSpPr>
        <p:spPr/>
        <p:txBody>
          <a:bodyPr/>
          <a:lstStyle/>
          <a:p>
            <a:r>
              <a:rPr lang="en-US" dirty="0"/>
              <a:t>Historical review: how well did experiments predict CPU needs?</a:t>
            </a:r>
          </a:p>
        </p:txBody>
      </p:sp>
      <p:sp>
        <p:nvSpPr>
          <p:cNvPr id="4" name="Date Placeholder 3"/>
          <p:cNvSpPr>
            <a:spLocks noGrp="1"/>
          </p:cNvSpPr>
          <p:nvPr>
            <p:ph type="dt" sz="half" idx="2"/>
          </p:nvPr>
        </p:nvSpPr>
        <p:spPr/>
        <p:txBody>
          <a:bodyPr/>
          <a:lstStyle/>
          <a:p>
            <a:pPr>
              <a:defRPr/>
            </a:pPr>
            <a:r>
              <a:rPr lang="en-US" smtClean="0"/>
              <a:t>6/29/17</a:t>
            </a:r>
            <a:endParaRPr lang="en-US" dirty="0"/>
          </a:p>
        </p:txBody>
      </p:sp>
      <p:sp>
        <p:nvSpPr>
          <p:cNvPr id="5" name="Footer Placeholder 4"/>
          <p:cNvSpPr>
            <a:spLocks noGrp="1"/>
          </p:cNvSpPr>
          <p:nvPr>
            <p:ph type="ftr" sz="quarter" idx="3"/>
          </p:nvPr>
        </p:nvSpPr>
        <p:spPr/>
        <p:txBody>
          <a:bodyPr/>
          <a:lstStyle/>
          <a:p>
            <a:pPr>
              <a:defRPr/>
            </a:pPr>
            <a:r>
              <a:rPr lang="en-US" smtClean="0"/>
              <a:t>Margaret Votava | SCPMT at Preparatory PAC Meeting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sp>
        <p:nvSpPr>
          <p:cNvPr id="13" name="TextBox 12"/>
          <p:cNvSpPr txBox="1"/>
          <p:nvPr/>
        </p:nvSpPr>
        <p:spPr>
          <a:xfrm>
            <a:off x="5214937" y="4207902"/>
            <a:ext cx="2371162" cy="415498"/>
          </a:xfrm>
          <a:prstGeom prst="rect">
            <a:avLst/>
          </a:prstGeom>
          <a:solidFill>
            <a:schemeClr val="bg2"/>
          </a:solidFill>
        </p:spPr>
        <p:txBody>
          <a:bodyPr wrap="none" rtlCol="0">
            <a:spAutoFit/>
          </a:bodyPr>
          <a:lstStyle/>
          <a:p>
            <a:r>
              <a:rPr lang="en-US" sz="1050" dirty="0"/>
              <a:t>Other than Minos, doesn’t look</a:t>
            </a:r>
          </a:p>
          <a:p>
            <a:r>
              <a:rPr lang="en-US" sz="1050" dirty="0"/>
              <a:t>like experiments grossly over-requested</a:t>
            </a:r>
          </a:p>
        </p:txBody>
      </p:sp>
      <p:sp>
        <p:nvSpPr>
          <p:cNvPr id="14" name="TextBox 13"/>
          <p:cNvSpPr txBox="1"/>
          <p:nvPr/>
        </p:nvSpPr>
        <p:spPr>
          <a:xfrm>
            <a:off x="1974164" y="1904733"/>
            <a:ext cx="2422458" cy="253916"/>
          </a:xfrm>
          <a:prstGeom prst="rect">
            <a:avLst/>
          </a:prstGeom>
          <a:solidFill>
            <a:schemeClr val="bg2"/>
          </a:solidFill>
        </p:spPr>
        <p:txBody>
          <a:bodyPr wrap="none" rtlCol="0">
            <a:spAutoFit/>
          </a:bodyPr>
          <a:lstStyle/>
          <a:p>
            <a:r>
              <a:rPr lang="en-US" sz="1050" dirty="0">
                <a:solidFill>
                  <a:srgbClr val="FF0000"/>
                </a:solidFill>
              </a:rPr>
              <a:t>This is using the “Lo” form of the request</a:t>
            </a:r>
          </a:p>
        </p:txBody>
      </p:sp>
      <p:grpSp>
        <p:nvGrpSpPr>
          <p:cNvPr id="7" name="Group 6"/>
          <p:cNvGrpSpPr/>
          <p:nvPr/>
        </p:nvGrpSpPr>
        <p:grpSpPr>
          <a:xfrm>
            <a:off x="212555" y="934233"/>
            <a:ext cx="758541" cy="634436"/>
            <a:chOff x="228600" y="679633"/>
            <a:chExt cx="1011388" cy="845915"/>
          </a:xfrm>
        </p:grpSpPr>
        <p:sp>
          <p:nvSpPr>
            <p:cNvPr id="16" name="TextBox 15"/>
            <p:cNvSpPr txBox="1"/>
            <p:nvPr/>
          </p:nvSpPr>
          <p:spPr>
            <a:xfrm>
              <a:off x="228600" y="971551"/>
              <a:ext cx="1011388" cy="553997"/>
            </a:xfrm>
            <a:prstGeom prst="rect">
              <a:avLst/>
            </a:prstGeom>
            <a:noFill/>
          </p:spPr>
          <p:txBody>
            <a:bodyPr wrap="none" rtlCol="0">
              <a:spAutoFit/>
            </a:bodyPr>
            <a:lstStyle/>
            <a:p>
              <a:r>
                <a:rPr lang="en-US" sz="1050" dirty="0">
                  <a:solidFill>
                    <a:srgbClr val="FF0000"/>
                  </a:solidFill>
                </a:rPr>
                <a:t>Last year’s</a:t>
              </a:r>
            </a:p>
            <a:p>
              <a:r>
                <a:rPr lang="en-US" sz="1050" dirty="0">
                  <a:solidFill>
                    <a:srgbClr val="FF0000"/>
                  </a:solidFill>
                </a:rPr>
                <a:t>SCPMT</a:t>
              </a:r>
            </a:p>
          </p:txBody>
        </p:sp>
        <p:cxnSp>
          <p:nvCxnSpPr>
            <p:cNvPr id="18" name="Straight Arrow Connector 17"/>
            <p:cNvCxnSpPr>
              <a:cxnSpLocks/>
              <a:stCxn id="16" idx="0"/>
            </p:cNvCxnSpPr>
            <p:nvPr/>
          </p:nvCxnSpPr>
          <p:spPr>
            <a:xfrm flipV="1">
              <a:off x="734295" y="679633"/>
              <a:ext cx="248141" cy="29191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2" name="Rectangle 1"/>
          <p:cNvSpPr/>
          <p:nvPr/>
        </p:nvSpPr>
        <p:spPr>
          <a:xfrm>
            <a:off x="2964184" y="1419858"/>
            <a:ext cx="3052303" cy="297622"/>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47228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CPU efficiency is a continued concern</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8734" y="1022664"/>
            <a:ext cx="7267886" cy="5056404"/>
          </a:xfrm>
        </p:spPr>
      </p:pic>
      <p:sp>
        <p:nvSpPr>
          <p:cNvPr id="4" name="Date Placeholder 3"/>
          <p:cNvSpPr>
            <a:spLocks noGrp="1"/>
          </p:cNvSpPr>
          <p:nvPr>
            <p:ph type="dt" sz="half" idx="10"/>
          </p:nvPr>
        </p:nvSpPr>
        <p:spPr/>
        <p:txBody>
          <a:bodyPr/>
          <a:lstStyle/>
          <a:p>
            <a:pPr>
              <a:defRPr/>
            </a:pPr>
            <a:r>
              <a:rPr lang="en-US" altLang="en-US" smtClean="0"/>
              <a:t>6/29/17</a:t>
            </a:r>
            <a:endParaRPr lang="en-US" altLang="en-US"/>
          </a:p>
        </p:txBody>
      </p:sp>
      <p:sp>
        <p:nvSpPr>
          <p:cNvPr id="5" name="Footer Placeholder 4"/>
          <p:cNvSpPr>
            <a:spLocks noGrp="1"/>
          </p:cNvSpPr>
          <p:nvPr>
            <p:ph type="ftr" sz="quarter" idx="11"/>
          </p:nvPr>
        </p:nvSpPr>
        <p:spPr/>
        <p:txBody>
          <a:bodyPr/>
          <a:lstStyle/>
          <a:p>
            <a:pPr>
              <a:defRPr/>
            </a:pPr>
            <a:r>
              <a:rPr lang="en-US" smtClean="0"/>
              <a:t>Margaret Votava | SCPMT at Preparatory PAC Meeting</a:t>
            </a:r>
            <a:endParaRPr lang="en-US" b="1" dirty="0"/>
          </a:p>
        </p:txBody>
      </p:sp>
      <p:sp>
        <p:nvSpPr>
          <p:cNvPr id="6" name="Slide Number Placeholder 5"/>
          <p:cNvSpPr>
            <a:spLocks noGrp="1"/>
          </p:cNvSpPr>
          <p:nvPr>
            <p:ph type="sldNum" sz="quarter" idx="12"/>
          </p:nvPr>
        </p:nvSpPr>
        <p:spPr/>
        <p:txBody>
          <a:bodyPr/>
          <a:lstStyle/>
          <a:p>
            <a:pPr>
              <a:defRPr/>
            </a:pPr>
            <a:fld id="{D00F4E98-C795-3448-9E3B-B08F31381985}" type="slidenum">
              <a:rPr lang="en-US" altLang="en-US" smtClean="0"/>
              <a:pPr>
                <a:defRPr/>
              </a:pPr>
              <a:t>17</a:t>
            </a:fld>
            <a:endParaRPr lang="en-US" altLang="en-US"/>
          </a:p>
        </p:txBody>
      </p:sp>
    </p:spTree>
    <p:extLst>
      <p:ext uri="{BB962C8B-B14F-4D97-AF65-F5344CB8AC3E}">
        <p14:creationId xmlns:p14="http://schemas.microsoft.com/office/powerpoint/2010/main" val="720694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Actual unused hours</a:t>
            </a:r>
            <a:endParaRPr lang="en-US" dirty="0"/>
          </a:p>
        </p:txBody>
      </p:sp>
      <p:sp>
        <p:nvSpPr>
          <p:cNvPr id="4" name="Date Placeholder 3"/>
          <p:cNvSpPr>
            <a:spLocks noGrp="1"/>
          </p:cNvSpPr>
          <p:nvPr>
            <p:ph type="dt" sz="half" idx="10"/>
          </p:nvPr>
        </p:nvSpPr>
        <p:spPr/>
        <p:txBody>
          <a:bodyPr/>
          <a:lstStyle/>
          <a:p>
            <a:pPr>
              <a:defRPr/>
            </a:pPr>
            <a:r>
              <a:rPr lang="en-US" altLang="en-US" smtClean="0"/>
              <a:t>6/29/17</a:t>
            </a:r>
            <a:endParaRPr lang="en-US" altLang="en-US"/>
          </a:p>
        </p:txBody>
      </p:sp>
      <p:sp>
        <p:nvSpPr>
          <p:cNvPr id="5" name="Footer Placeholder 4"/>
          <p:cNvSpPr>
            <a:spLocks noGrp="1"/>
          </p:cNvSpPr>
          <p:nvPr>
            <p:ph type="ftr" sz="quarter" idx="11"/>
          </p:nvPr>
        </p:nvSpPr>
        <p:spPr/>
        <p:txBody>
          <a:bodyPr/>
          <a:lstStyle/>
          <a:p>
            <a:pPr>
              <a:defRPr/>
            </a:pPr>
            <a:r>
              <a:rPr lang="en-US" smtClean="0"/>
              <a:t>Margaret Votava | SCPMT at Preparatory PAC Meeting</a:t>
            </a:r>
            <a:endParaRPr lang="en-US" b="1" dirty="0"/>
          </a:p>
        </p:txBody>
      </p:sp>
      <p:sp>
        <p:nvSpPr>
          <p:cNvPr id="6" name="Slide Number Placeholder 5"/>
          <p:cNvSpPr>
            <a:spLocks noGrp="1"/>
          </p:cNvSpPr>
          <p:nvPr>
            <p:ph type="sldNum" sz="quarter" idx="12"/>
          </p:nvPr>
        </p:nvSpPr>
        <p:spPr/>
        <p:txBody>
          <a:bodyPr/>
          <a:lstStyle/>
          <a:p>
            <a:pPr>
              <a:defRPr/>
            </a:pPr>
            <a:fld id="{D00F4E98-C795-3448-9E3B-B08F31381985}" type="slidenum">
              <a:rPr lang="en-US" altLang="en-US" smtClean="0"/>
              <a:pPr>
                <a:defRPr/>
              </a:pPr>
              <a:t>18</a:t>
            </a:fld>
            <a:endParaRPr lang="en-US" alt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9466" y="930625"/>
            <a:ext cx="6835797" cy="4228221"/>
          </a:xfrm>
        </p:spPr>
      </p:pic>
      <p:sp>
        <p:nvSpPr>
          <p:cNvPr id="3" name="TextBox 2"/>
          <p:cNvSpPr txBox="1"/>
          <p:nvPr/>
        </p:nvSpPr>
        <p:spPr>
          <a:xfrm>
            <a:off x="3945467" y="5249333"/>
            <a:ext cx="4834466" cy="830997"/>
          </a:xfrm>
          <a:prstGeom prst="rect">
            <a:avLst/>
          </a:prstGeom>
          <a:noFill/>
        </p:spPr>
        <p:txBody>
          <a:bodyPr wrap="square" rtlCol="0">
            <a:spAutoFit/>
          </a:bodyPr>
          <a:lstStyle/>
          <a:p>
            <a:r>
              <a:rPr lang="en-US" dirty="0" smtClean="0"/>
              <a:t>Over 30M hours of inefficiency in the last year. (20% of farm) </a:t>
            </a:r>
            <a:endParaRPr lang="en-US" dirty="0"/>
          </a:p>
        </p:txBody>
      </p:sp>
    </p:spTree>
    <p:extLst>
      <p:ext uri="{BB962C8B-B14F-4D97-AF65-F5344CB8AC3E}">
        <p14:creationId xmlns:p14="http://schemas.microsoft.com/office/powerpoint/2010/main" val="1389385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0201" y="999379"/>
            <a:ext cx="7823200" cy="3856857"/>
          </a:xfrm>
        </p:spPr>
      </p:pic>
      <p:sp>
        <p:nvSpPr>
          <p:cNvPr id="3" name="Title 2"/>
          <p:cNvSpPr>
            <a:spLocks noGrp="1"/>
          </p:cNvSpPr>
          <p:nvPr>
            <p:ph type="title"/>
          </p:nvPr>
        </p:nvSpPr>
        <p:spPr/>
        <p:txBody>
          <a:bodyPr/>
          <a:lstStyle/>
          <a:p>
            <a:r>
              <a:rPr lang="en-US" dirty="0" smtClean="0"/>
              <a:t>Intensity Frontier CPU Usage so far in FY17</a:t>
            </a:r>
            <a:endParaRPr lang="en-US" dirty="0"/>
          </a:p>
        </p:txBody>
      </p:sp>
      <p:sp>
        <p:nvSpPr>
          <p:cNvPr id="4" name="Date Placeholder 3"/>
          <p:cNvSpPr>
            <a:spLocks noGrp="1"/>
          </p:cNvSpPr>
          <p:nvPr>
            <p:ph type="dt" sz="half" idx="2"/>
          </p:nvPr>
        </p:nvSpPr>
        <p:spPr/>
        <p:txBody>
          <a:bodyPr/>
          <a:lstStyle/>
          <a:p>
            <a:pPr>
              <a:defRPr/>
            </a:pPr>
            <a:r>
              <a:rPr lang="en-US" smtClean="0"/>
              <a:t>6/29/17</a:t>
            </a:r>
            <a:endParaRPr lang="en-US" dirty="0"/>
          </a:p>
        </p:txBody>
      </p:sp>
      <p:sp>
        <p:nvSpPr>
          <p:cNvPr id="5" name="Footer Placeholder 4"/>
          <p:cNvSpPr>
            <a:spLocks noGrp="1"/>
          </p:cNvSpPr>
          <p:nvPr>
            <p:ph type="ftr" sz="quarter" idx="3"/>
          </p:nvPr>
        </p:nvSpPr>
        <p:spPr/>
        <p:txBody>
          <a:bodyPr/>
          <a:lstStyle/>
          <a:p>
            <a:pPr>
              <a:defRPr/>
            </a:pPr>
            <a:r>
              <a:rPr lang="en-US" smtClean="0"/>
              <a:t>Margaret Votava | SCPMT at Preparatory PAC Meeting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sp>
        <p:nvSpPr>
          <p:cNvPr id="9" name="Rectangle 8"/>
          <p:cNvSpPr/>
          <p:nvPr/>
        </p:nvSpPr>
        <p:spPr>
          <a:xfrm>
            <a:off x="397934" y="5037668"/>
            <a:ext cx="7958666" cy="830997"/>
          </a:xfrm>
          <a:prstGeom prst="rect">
            <a:avLst/>
          </a:prstGeom>
        </p:spPr>
        <p:txBody>
          <a:bodyPr wrap="square">
            <a:spAutoFit/>
          </a:bodyPr>
          <a:lstStyle/>
          <a:p>
            <a:pPr marL="342900" indent="-342900">
              <a:buFont typeface="Arial" charset="0"/>
              <a:buChar char="•"/>
            </a:pPr>
            <a:r>
              <a:rPr lang="en-US" dirty="0" smtClean="0"/>
              <a:t>LHC down Jan - May, </a:t>
            </a:r>
            <a:r>
              <a:rPr lang="en-US" dirty="0"/>
              <a:t>so more offsite slots </a:t>
            </a:r>
            <a:r>
              <a:rPr lang="en-US" dirty="0" smtClean="0"/>
              <a:t>available in spring. </a:t>
            </a:r>
          </a:p>
        </p:txBody>
      </p:sp>
      <p:sp>
        <p:nvSpPr>
          <p:cNvPr id="10" name="TextBox 9"/>
          <p:cNvSpPr txBox="1"/>
          <p:nvPr/>
        </p:nvSpPr>
        <p:spPr>
          <a:xfrm>
            <a:off x="3564465" y="1496613"/>
            <a:ext cx="2768601" cy="1200329"/>
          </a:xfrm>
          <a:prstGeom prst="rect">
            <a:avLst/>
          </a:prstGeom>
          <a:noFill/>
        </p:spPr>
        <p:txBody>
          <a:bodyPr wrap="square" rtlCol="0">
            <a:spAutoFit/>
          </a:bodyPr>
          <a:lstStyle/>
          <a:p>
            <a:r>
              <a:rPr lang="en-US" dirty="0" smtClean="0">
                <a:solidFill>
                  <a:srgbClr val="FFFF00"/>
                </a:solidFill>
              </a:rPr>
              <a:t>Offsite </a:t>
            </a:r>
            <a:r>
              <a:rPr lang="mr-IN" dirty="0" smtClean="0">
                <a:solidFill>
                  <a:srgbClr val="FFFF00"/>
                </a:solidFill>
              </a:rPr>
              <a:t>–</a:t>
            </a:r>
            <a:r>
              <a:rPr lang="en-US" dirty="0" smtClean="0">
                <a:solidFill>
                  <a:srgbClr val="FFFF00"/>
                </a:solidFill>
              </a:rPr>
              <a:t> 18M hours</a:t>
            </a:r>
          </a:p>
          <a:p>
            <a:r>
              <a:rPr lang="en-US" dirty="0" smtClean="0">
                <a:solidFill>
                  <a:schemeClr val="accent3">
                    <a:lumMod val="60000"/>
                    <a:lumOff val="40000"/>
                  </a:schemeClr>
                </a:solidFill>
              </a:rPr>
              <a:t>Onsite </a:t>
            </a:r>
            <a:r>
              <a:rPr lang="mr-IN" dirty="0" smtClean="0">
                <a:solidFill>
                  <a:schemeClr val="accent3">
                    <a:lumMod val="60000"/>
                    <a:lumOff val="40000"/>
                  </a:schemeClr>
                </a:solidFill>
              </a:rPr>
              <a:t>–</a:t>
            </a:r>
            <a:r>
              <a:rPr lang="en-US" dirty="0" smtClean="0">
                <a:solidFill>
                  <a:schemeClr val="accent3">
                    <a:lumMod val="60000"/>
                    <a:lumOff val="40000"/>
                  </a:schemeClr>
                </a:solidFill>
              </a:rPr>
              <a:t> 80M hours</a:t>
            </a:r>
            <a:endParaRPr lang="en-US" dirty="0">
              <a:solidFill>
                <a:schemeClr val="accent3">
                  <a:lumMod val="60000"/>
                  <a:lumOff val="40000"/>
                </a:schemeClr>
              </a:solidFill>
            </a:endParaRPr>
          </a:p>
          <a:p>
            <a:endParaRPr lang="en-US" dirty="0">
              <a:solidFill>
                <a:srgbClr val="FFFF00"/>
              </a:solidFill>
            </a:endParaRPr>
          </a:p>
        </p:txBody>
      </p:sp>
    </p:spTree>
    <p:extLst>
      <p:ext uri="{BB962C8B-B14F-4D97-AF65-F5344CB8AC3E}">
        <p14:creationId xmlns:p14="http://schemas.microsoft.com/office/powerpoint/2010/main" val="317824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Background of process </a:t>
            </a:r>
            <a:r>
              <a:rPr lang="mr-IN" dirty="0" smtClean="0"/>
              <a:t>–</a:t>
            </a:r>
            <a:r>
              <a:rPr lang="en-US" dirty="0" smtClean="0"/>
              <a:t> what is SCPMT?</a:t>
            </a:r>
          </a:p>
          <a:p>
            <a:r>
              <a:rPr lang="en-US" dirty="0" smtClean="0"/>
              <a:t>Summary of Big Issues </a:t>
            </a:r>
            <a:r>
              <a:rPr lang="mr-IN" dirty="0" smtClean="0"/>
              <a:t>–</a:t>
            </a:r>
            <a:r>
              <a:rPr lang="en-US" dirty="0" smtClean="0"/>
              <a:t> Tape and CPU</a:t>
            </a:r>
          </a:p>
          <a:p>
            <a:endParaRPr lang="en-US" dirty="0"/>
          </a:p>
        </p:txBody>
      </p:sp>
      <p:sp>
        <p:nvSpPr>
          <p:cNvPr id="4" name="Date Placeholder 3"/>
          <p:cNvSpPr>
            <a:spLocks noGrp="1"/>
          </p:cNvSpPr>
          <p:nvPr>
            <p:ph type="dt" sz="half" idx="10"/>
          </p:nvPr>
        </p:nvSpPr>
        <p:spPr/>
        <p:txBody>
          <a:bodyPr/>
          <a:lstStyle/>
          <a:p>
            <a:pPr>
              <a:defRPr/>
            </a:pPr>
            <a:r>
              <a:rPr lang="en-US" altLang="en-US" smtClean="0"/>
              <a:t>6/29/17</a:t>
            </a:r>
            <a:endParaRPr lang="en-US" altLang="en-US"/>
          </a:p>
        </p:txBody>
      </p:sp>
      <p:sp>
        <p:nvSpPr>
          <p:cNvPr id="5" name="Footer Placeholder 4"/>
          <p:cNvSpPr>
            <a:spLocks noGrp="1"/>
          </p:cNvSpPr>
          <p:nvPr>
            <p:ph type="ftr" sz="quarter" idx="11"/>
          </p:nvPr>
        </p:nvSpPr>
        <p:spPr/>
        <p:txBody>
          <a:bodyPr/>
          <a:lstStyle/>
          <a:p>
            <a:pPr>
              <a:defRPr/>
            </a:pPr>
            <a:r>
              <a:rPr lang="en-US" smtClean="0"/>
              <a:t>Margaret Votava | SCPMT at Preparatory PAC Meeting</a:t>
            </a:r>
            <a:endParaRPr lang="en-US" b="1" dirty="0"/>
          </a:p>
        </p:txBody>
      </p:sp>
      <p:sp>
        <p:nvSpPr>
          <p:cNvPr id="6" name="Slide Number Placeholder 5"/>
          <p:cNvSpPr>
            <a:spLocks noGrp="1"/>
          </p:cNvSpPr>
          <p:nvPr>
            <p:ph type="sldNum" sz="quarter" idx="12"/>
          </p:nvPr>
        </p:nvSpPr>
        <p:spPr/>
        <p:txBody>
          <a:bodyPr/>
          <a:lstStyle/>
          <a:p>
            <a:pPr>
              <a:defRPr/>
            </a:pPr>
            <a:fld id="{D00F4E98-C795-3448-9E3B-B08F31381985}" type="slidenum">
              <a:rPr lang="en-US" altLang="en-US" smtClean="0"/>
              <a:pPr>
                <a:defRPr/>
              </a:pPr>
              <a:t>2</a:t>
            </a:fld>
            <a:endParaRPr lang="en-US" altLang="en-US"/>
          </a:p>
        </p:txBody>
      </p:sp>
    </p:spTree>
    <p:extLst>
      <p:ext uri="{BB962C8B-B14F-4D97-AF65-F5344CB8AC3E}">
        <p14:creationId xmlns:p14="http://schemas.microsoft.com/office/powerpoint/2010/main" val="1466631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3267" y="971552"/>
            <a:ext cx="8587847" cy="5361515"/>
          </a:xfrm>
        </p:spPr>
        <p:txBody>
          <a:bodyPr/>
          <a:lstStyle/>
          <a:p>
            <a:endParaRPr lang="en-US" dirty="0"/>
          </a:p>
        </p:txBody>
      </p:sp>
      <p:sp>
        <p:nvSpPr>
          <p:cNvPr id="3" name="Title 2"/>
          <p:cNvSpPr>
            <a:spLocks noGrp="1"/>
          </p:cNvSpPr>
          <p:nvPr>
            <p:ph type="title"/>
          </p:nvPr>
        </p:nvSpPr>
        <p:spPr/>
        <p:txBody>
          <a:bodyPr/>
          <a:lstStyle/>
          <a:p>
            <a:r>
              <a:rPr lang="en-US" dirty="0" smtClean="0"/>
              <a:t>Summary of FY18 </a:t>
            </a:r>
            <a:r>
              <a:rPr lang="en-US" dirty="0" smtClean="0"/>
              <a:t>shortfall</a:t>
            </a:r>
            <a:endParaRPr lang="en-US" dirty="0"/>
          </a:p>
        </p:txBody>
      </p:sp>
      <p:sp>
        <p:nvSpPr>
          <p:cNvPr id="4" name="Date Placeholder 3"/>
          <p:cNvSpPr>
            <a:spLocks noGrp="1"/>
          </p:cNvSpPr>
          <p:nvPr>
            <p:ph type="dt" sz="half" idx="2"/>
          </p:nvPr>
        </p:nvSpPr>
        <p:spPr/>
        <p:txBody>
          <a:bodyPr/>
          <a:lstStyle/>
          <a:p>
            <a:pPr>
              <a:defRPr/>
            </a:pPr>
            <a:r>
              <a:rPr lang="en-US" smtClean="0"/>
              <a:t>6/29/17</a:t>
            </a:r>
            <a:endParaRPr lang="en-US" dirty="0"/>
          </a:p>
        </p:txBody>
      </p:sp>
      <p:sp>
        <p:nvSpPr>
          <p:cNvPr id="5" name="Footer Placeholder 4"/>
          <p:cNvSpPr>
            <a:spLocks noGrp="1"/>
          </p:cNvSpPr>
          <p:nvPr>
            <p:ph type="ftr" sz="quarter" idx="3"/>
          </p:nvPr>
        </p:nvSpPr>
        <p:spPr/>
        <p:txBody>
          <a:bodyPr/>
          <a:lstStyle/>
          <a:p>
            <a:pPr>
              <a:defRPr/>
            </a:pPr>
            <a:r>
              <a:rPr lang="en-US" smtClean="0"/>
              <a:t>Margaret Votava | SCPMT at Preparatory PAC Meeting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822968488"/>
              </p:ext>
            </p:extLst>
          </p:nvPr>
        </p:nvGraphicFramePr>
        <p:xfrm>
          <a:off x="313267" y="1052715"/>
          <a:ext cx="8423345" cy="2867606"/>
        </p:xfrm>
        <a:graphic>
          <a:graphicData uri="http://schemas.openxmlformats.org/drawingml/2006/table">
            <a:tbl>
              <a:tblPr firstRow="1" bandRow="1">
                <a:tableStyleId>{5C22544A-7EE6-4342-B048-85BDC9FD1C3A}</a:tableStyleId>
              </a:tblPr>
              <a:tblGrid>
                <a:gridCol w="1192376"/>
                <a:gridCol w="1063070"/>
                <a:gridCol w="1218441"/>
                <a:gridCol w="1384393"/>
                <a:gridCol w="1126066"/>
                <a:gridCol w="1109134"/>
                <a:gridCol w="1329865"/>
              </a:tblGrid>
              <a:tr h="794610">
                <a:tc>
                  <a:txBody>
                    <a:bodyPr/>
                    <a:lstStyle/>
                    <a:p>
                      <a:pPr algn="ctr"/>
                      <a:r>
                        <a:rPr lang="en-US" sz="1400" dirty="0" smtClean="0"/>
                        <a:t>Resource</a:t>
                      </a:r>
                      <a:r>
                        <a:rPr lang="en-US" sz="1400" baseline="0" dirty="0" smtClean="0"/>
                        <a:t> type</a:t>
                      </a:r>
                      <a:endParaRPr lang="en-US" sz="1400" dirty="0"/>
                    </a:p>
                  </a:txBody>
                  <a:tcPr/>
                </a:tc>
                <a:tc>
                  <a:txBody>
                    <a:bodyPr/>
                    <a:lstStyle/>
                    <a:p>
                      <a:pPr algn="ctr"/>
                      <a:r>
                        <a:rPr lang="en-US" sz="1400" dirty="0" smtClean="0"/>
                        <a:t>FY18</a:t>
                      </a:r>
                      <a:r>
                        <a:rPr lang="en-US" sz="1400" baseline="0" dirty="0" smtClean="0"/>
                        <a:t> </a:t>
                      </a:r>
                      <a:r>
                        <a:rPr lang="en-US" sz="1400" dirty="0" smtClean="0"/>
                        <a:t>request</a:t>
                      </a:r>
                      <a:endParaRPr lang="en-US" sz="1400" dirty="0" smtClean="0"/>
                    </a:p>
                    <a:p>
                      <a:pPr algn="ctr"/>
                      <a:r>
                        <a:rPr lang="en-US" sz="1400" dirty="0" smtClean="0"/>
                        <a:t>(new)</a:t>
                      </a:r>
                      <a:endParaRPr lang="en-US" sz="1400" dirty="0"/>
                    </a:p>
                  </a:txBody>
                  <a:tcPr/>
                </a:tc>
                <a:tc>
                  <a:txBody>
                    <a:bodyPr/>
                    <a:lstStyle/>
                    <a:p>
                      <a:pPr algn="ctr"/>
                      <a:r>
                        <a:rPr lang="en-US" sz="1400" dirty="0" smtClean="0"/>
                        <a:t>FY18 reduced running </a:t>
                      </a:r>
                      <a:r>
                        <a:rPr lang="en-US" sz="1400" dirty="0" smtClean="0"/>
                        <a:t>request</a:t>
                      </a:r>
                      <a:endParaRPr lang="en-US" sz="1400" dirty="0"/>
                    </a:p>
                  </a:txBody>
                  <a:tcPr/>
                </a:tc>
                <a:tc>
                  <a:txBody>
                    <a:bodyPr/>
                    <a:lstStyle/>
                    <a:p>
                      <a:pPr algn="ctr"/>
                      <a:r>
                        <a:rPr lang="en-US" sz="1400" dirty="0" smtClean="0"/>
                        <a:t>FY18</a:t>
                      </a:r>
                      <a:r>
                        <a:rPr lang="en-US" sz="1400" baseline="0" dirty="0" smtClean="0"/>
                        <a:t> Technology Refresh </a:t>
                      </a:r>
                      <a:endParaRPr lang="en-US" sz="1400" dirty="0"/>
                    </a:p>
                  </a:txBody>
                  <a:tcPr/>
                </a:tc>
                <a:tc>
                  <a:txBody>
                    <a:bodyPr/>
                    <a:lstStyle/>
                    <a:p>
                      <a:pPr algn="ctr"/>
                      <a:r>
                        <a:rPr lang="en-US" sz="1400" dirty="0" smtClean="0"/>
                        <a:t>FY18 needs</a:t>
                      </a:r>
                    </a:p>
                    <a:p>
                      <a:pPr algn="ctr"/>
                      <a:r>
                        <a:rPr lang="en-US" sz="1400" dirty="0" smtClean="0"/>
                        <a:t>(total)</a:t>
                      </a:r>
                      <a:endParaRPr lang="en-US" sz="1400" dirty="0"/>
                    </a:p>
                  </a:txBody>
                  <a:tcPr/>
                </a:tc>
                <a:tc>
                  <a:txBody>
                    <a:bodyPr/>
                    <a:lstStyle/>
                    <a:p>
                      <a:pPr algn="ctr"/>
                      <a:r>
                        <a:rPr lang="en-US" sz="1400" dirty="0" smtClean="0"/>
                        <a:t>FY18 Planned Funding</a:t>
                      </a:r>
                      <a:endParaRPr lang="en-US" sz="1400" dirty="0"/>
                    </a:p>
                  </a:txBody>
                  <a:tcPr/>
                </a:tc>
                <a:tc>
                  <a:txBody>
                    <a:bodyPr/>
                    <a:lstStyle/>
                    <a:p>
                      <a:pPr algn="ctr"/>
                      <a:r>
                        <a:rPr lang="en-US" sz="1400" dirty="0" smtClean="0"/>
                        <a:t>Deficit</a:t>
                      </a:r>
                      <a:endParaRPr lang="en-US" sz="1400" dirty="0"/>
                    </a:p>
                  </a:txBody>
                  <a:tcPr/>
                </a:tc>
              </a:tr>
              <a:tr h="486019">
                <a:tc>
                  <a:txBody>
                    <a:bodyPr/>
                    <a:lstStyle/>
                    <a:p>
                      <a:pPr algn="ctr"/>
                      <a:r>
                        <a:rPr lang="en-US" sz="1400" dirty="0" smtClean="0"/>
                        <a:t>Tape</a:t>
                      </a:r>
                      <a:endParaRPr lang="en-US" sz="1400" dirty="0"/>
                    </a:p>
                  </a:txBody>
                  <a:tcPr/>
                </a:tc>
                <a:tc>
                  <a:txBody>
                    <a:bodyPr/>
                    <a:lstStyle/>
                    <a:p>
                      <a:pPr algn="ctr"/>
                      <a:r>
                        <a:rPr lang="en-US" sz="1400" dirty="0" smtClean="0"/>
                        <a:t>$</a:t>
                      </a:r>
                      <a:r>
                        <a:rPr lang="en-US" sz="1400" dirty="0" smtClean="0"/>
                        <a:t>1.5M media</a:t>
                      </a:r>
                      <a:endParaRPr lang="en-US" sz="1400" dirty="0"/>
                    </a:p>
                  </a:txBody>
                  <a:tcPr/>
                </a:tc>
                <a:tc>
                  <a:txBody>
                    <a:bodyPr/>
                    <a:lstStyle/>
                    <a:p>
                      <a:pPr algn="ctr"/>
                      <a:r>
                        <a:rPr lang="en-US" sz="1400" dirty="0" smtClean="0"/>
                        <a:t>$</a:t>
                      </a:r>
                      <a:r>
                        <a:rPr lang="en-US" sz="1400" dirty="0" smtClean="0"/>
                        <a:t>0.6M media</a:t>
                      </a:r>
                      <a:endParaRPr lang="en-US" sz="1400" dirty="0"/>
                    </a:p>
                  </a:txBody>
                  <a:tcPr/>
                </a:tc>
                <a:tc>
                  <a:txBody>
                    <a:bodyPr/>
                    <a:lstStyle/>
                    <a:p>
                      <a:pPr algn="ctr"/>
                      <a:r>
                        <a:rPr lang="en-US" sz="1400" baseline="0" dirty="0" smtClean="0"/>
                        <a:t>$1M</a:t>
                      </a:r>
                      <a:endParaRPr lang="en-US" sz="1400" dirty="0"/>
                    </a:p>
                  </a:txBody>
                  <a:tcPr/>
                </a:tc>
                <a:tc>
                  <a:txBody>
                    <a:bodyPr/>
                    <a:lstStyle/>
                    <a:p>
                      <a:pPr algn="ctr"/>
                      <a:r>
                        <a:rPr lang="en-US" sz="1400" dirty="0" smtClean="0">
                          <a:solidFill>
                            <a:srgbClr val="C00000"/>
                          </a:solidFill>
                        </a:rPr>
                        <a:t>$1.6M</a:t>
                      </a:r>
                      <a:r>
                        <a:rPr lang="en-US" sz="1400" baseline="0" dirty="0" smtClean="0">
                          <a:solidFill>
                            <a:srgbClr val="C00000"/>
                          </a:solidFill>
                        </a:rPr>
                        <a:t> - $2.5M</a:t>
                      </a:r>
                      <a:endParaRPr lang="en-US" sz="1400" dirty="0">
                        <a:solidFill>
                          <a:srgbClr val="C00000"/>
                        </a:solidFill>
                      </a:endParaRPr>
                    </a:p>
                  </a:txBody>
                  <a:tcPr/>
                </a:tc>
                <a:tc>
                  <a:txBody>
                    <a:bodyPr/>
                    <a:lstStyle/>
                    <a:p>
                      <a:pPr algn="ctr"/>
                      <a:r>
                        <a:rPr lang="en-US" sz="1400" dirty="0" smtClean="0"/>
                        <a:t>$</a:t>
                      </a:r>
                      <a:r>
                        <a:rPr lang="en-US" sz="1400" dirty="0" smtClean="0"/>
                        <a:t>0.5M + $1M?</a:t>
                      </a:r>
                      <a:r>
                        <a:rPr lang="en-US" sz="1400" baseline="0" dirty="0" smtClean="0"/>
                        <a:t> </a:t>
                      </a:r>
                      <a:endParaRPr lang="en-US" sz="1400" dirty="0"/>
                    </a:p>
                  </a:txBody>
                  <a:tcPr/>
                </a:tc>
                <a:tc>
                  <a:txBody>
                    <a:bodyPr/>
                    <a:lstStyle/>
                    <a:p>
                      <a:pPr algn="ctr"/>
                      <a:r>
                        <a:rPr lang="en-US" sz="1400" dirty="0" smtClean="0">
                          <a:solidFill>
                            <a:srgbClr val="C00000"/>
                          </a:solidFill>
                        </a:rPr>
                        <a:t>$0.1M</a:t>
                      </a:r>
                      <a:r>
                        <a:rPr lang="en-US" sz="1400" baseline="0" dirty="0" smtClean="0">
                          <a:solidFill>
                            <a:srgbClr val="C00000"/>
                          </a:solidFill>
                        </a:rPr>
                        <a:t> - $2M</a:t>
                      </a:r>
                      <a:endParaRPr lang="en-US" sz="1400" dirty="0">
                        <a:solidFill>
                          <a:srgbClr val="C00000"/>
                        </a:solidFill>
                      </a:endParaRPr>
                    </a:p>
                  </a:txBody>
                  <a:tcPr/>
                </a:tc>
              </a:tr>
              <a:tr h="702283">
                <a:tc>
                  <a:txBody>
                    <a:bodyPr/>
                    <a:lstStyle/>
                    <a:p>
                      <a:pPr algn="ctr"/>
                      <a:r>
                        <a:rPr lang="en-US" sz="1400" dirty="0" smtClean="0"/>
                        <a:t>CPU onsite</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$400K </a:t>
                      </a:r>
                    </a:p>
                    <a:p>
                      <a:pPr algn="ctr"/>
                      <a:r>
                        <a:rPr lang="en-US" sz="1400" dirty="0" smtClean="0"/>
                        <a:t>(50M hours)</a:t>
                      </a:r>
                      <a:endParaRPr lang="en-US" sz="1400" dirty="0"/>
                    </a:p>
                  </a:txBody>
                  <a:tcPr/>
                </a:tc>
                <a:tc>
                  <a:txBody>
                    <a:bodyPr/>
                    <a:lstStyle/>
                    <a:p>
                      <a:pPr algn="ctr"/>
                      <a:r>
                        <a:rPr lang="en-US" sz="1400" dirty="0" smtClean="0">
                          <a:solidFill>
                            <a:srgbClr val="C00000"/>
                          </a:solidFill>
                        </a:rPr>
                        <a:t>$400K</a:t>
                      </a:r>
                      <a:endParaRPr lang="en-US" sz="1400" dirty="0">
                        <a:solidFill>
                          <a:srgbClr val="C00000"/>
                        </a:solidFill>
                      </a:endParaRPr>
                    </a:p>
                  </a:txBody>
                  <a:tcPr/>
                </a:tc>
                <a:tc>
                  <a:txBody>
                    <a:bodyPr/>
                    <a:lstStyle/>
                    <a:p>
                      <a:pPr algn="ctr"/>
                      <a:r>
                        <a:rPr lang="en-US" sz="1400" dirty="0" smtClean="0"/>
                        <a:t>N/A</a:t>
                      </a:r>
                    </a:p>
                  </a:txBody>
                  <a:tcPr/>
                </a:tc>
                <a:tc>
                  <a:txBody>
                    <a:bodyPr/>
                    <a:lstStyle/>
                    <a:p>
                      <a:pPr algn="ctr"/>
                      <a:r>
                        <a:rPr lang="en-US" sz="1400" dirty="0" smtClean="0">
                          <a:solidFill>
                            <a:srgbClr val="C00000"/>
                          </a:solidFill>
                        </a:rPr>
                        <a:t>$400K</a:t>
                      </a:r>
                      <a:endParaRPr lang="en-US" sz="1400" dirty="0" smtClean="0">
                        <a:solidFill>
                          <a:srgbClr val="C00000"/>
                        </a:solidFill>
                      </a:endParaRPr>
                    </a:p>
                  </a:txBody>
                  <a:tcPr/>
                </a:tc>
              </a:tr>
              <a:tr h="702283">
                <a:tc>
                  <a:txBody>
                    <a:bodyPr/>
                    <a:lstStyle/>
                    <a:p>
                      <a:pPr algn="ctr"/>
                      <a:r>
                        <a:rPr lang="en-US" sz="1400" dirty="0" smtClean="0"/>
                        <a:t>CPU opportunistic</a:t>
                      </a:r>
                      <a:endParaRPr lang="en-US" sz="1400" dirty="0"/>
                    </a:p>
                  </a:txBody>
                  <a:tcPr/>
                </a:tc>
                <a:tc>
                  <a:txBody>
                    <a:bodyPr/>
                    <a:lstStyle/>
                    <a:p>
                      <a:pPr algn="ctr"/>
                      <a:r>
                        <a:rPr lang="en-US" sz="1400" dirty="0" smtClean="0"/>
                        <a:t>90M hours</a:t>
                      </a: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r>
                        <a:rPr lang="en-US" sz="1400" dirty="0" smtClean="0">
                          <a:solidFill>
                            <a:srgbClr val="C00000"/>
                          </a:solidFill>
                        </a:rPr>
                        <a:t>($720K)</a:t>
                      </a:r>
                      <a:endParaRPr lang="en-US" sz="1400" dirty="0">
                        <a:solidFill>
                          <a:srgbClr val="C00000"/>
                        </a:solidFill>
                      </a:endParaRPr>
                    </a:p>
                  </a:txBody>
                  <a:tcPr/>
                </a:tc>
                <a:tc>
                  <a:txBody>
                    <a:bodyPr/>
                    <a:lstStyle/>
                    <a:p>
                      <a:pPr algn="ctr"/>
                      <a:r>
                        <a:rPr lang="en-US" sz="1400" dirty="0" smtClean="0"/>
                        <a:t>N/A</a:t>
                      </a:r>
                    </a:p>
                  </a:txBody>
                  <a:tcPr/>
                </a:tc>
                <a:tc>
                  <a:txBody>
                    <a:bodyPr/>
                    <a:lstStyle/>
                    <a:p>
                      <a:pPr algn="ctr"/>
                      <a:r>
                        <a:rPr lang="en-US" sz="1400" dirty="0" smtClean="0">
                          <a:solidFill>
                            <a:srgbClr val="C00000"/>
                          </a:solidFill>
                        </a:rPr>
                        <a:t>$0k</a:t>
                      </a:r>
                      <a:r>
                        <a:rPr lang="en-US" sz="1400" baseline="0" dirty="0" smtClean="0">
                          <a:solidFill>
                            <a:srgbClr val="C00000"/>
                          </a:solidFill>
                        </a:rPr>
                        <a:t> - $720K</a:t>
                      </a:r>
                      <a:endParaRPr lang="en-US" sz="1400" dirty="0" smtClean="0">
                        <a:solidFill>
                          <a:srgbClr val="C00000"/>
                        </a:solidFill>
                      </a:endParaRPr>
                    </a:p>
                  </a:txBody>
                  <a:tcPr/>
                </a:tc>
              </a:tr>
            </a:tbl>
          </a:graphicData>
        </a:graphic>
      </p:graphicFrame>
      <p:sp>
        <p:nvSpPr>
          <p:cNvPr id="8" name="TextBox 7"/>
          <p:cNvSpPr txBox="1"/>
          <p:nvPr/>
        </p:nvSpPr>
        <p:spPr>
          <a:xfrm>
            <a:off x="736828" y="4597401"/>
            <a:ext cx="8076971" cy="1200329"/>
          </a:xfrm>
          <a:prstGeom prst="rect">
            <a:avLst/>
          </a:prstGeom>
          <a:noFill/>
        </p:spPr>
        <p:txBody>
          <a:bodyPr wrap="square" rtlCol="0">
            <a:spAutoFit/>
          </a:bodyPr>
          <a:lstStyle/>
          <a:p>
            <a:pPr marL="342900" indent="-342900">
              <a:buFont typeface="Arial" charset="0"/>
              <a:buChar char="•"/>
            </a:pPr>
            <a:r>
              <a:rPr lang="en-US" dirty="0" smtClean="0"/>
              <a:t>Hoping for $1M of director’s funds for technology refresh </a:t>
            </a:r>
          </a:p>
          <a:p>
            <a:pPr marL="342900" indent="-342900">
              <a:buFont typeface="Arial" charset="0"/>
              <a:buChar char="•"/>
            </a:pPr>
            <a:r>
              <a:rPr lang="en-US" dirty="0" smtClean="0"/>
              <a:t>Availability of opportunistic hours is a risk. </a:t>
            </a:r>
          </a:p>
          <a:p>
            <a:pPr marL="800100" lvl="1" indent="-342900">
              <a:buFont typeface="Arial" charset="0"/>
              <a:buChar char="•"/>
            </a:pPr>
            <a:r>
              <a:rPr lang="en-US" dirty="0" smtClean="0"/>
              <a:t>Can [partially?] purchase for onsite to reduce risk</a:t>
            </a:r>
            <a:endParaRPr lang="en-US" dirty="0"/>
          </a:p>
        </p:txBody>
      </p:sp>
    </p:spTree>
    <p:extLst>
      <p:ext uri="{BB962C8B-B14F-4D97-AF65-F5344CB8AC3E}">
        <p14:creationId xmlns:p14="http://schemas.microsoft.com/office/powerpoint/2010/main" val="1147512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228600" y="1066800"/>
            <a:ext cx="8672513" cy="5147734"/>
          </a:xfrm>
        </p:spPr>
        <p:txBody>
          <a:bodyPr>
            <a:normAutofit/>
          </a:bodyPr>
          <a:lstStyle/>
          <a:p>
            <a:r>
              <a:rPr lang="en-US" dirty="0" smtClean="0"/>
              <a:t>SCD </a:t>
            </a:r>
            <a:r>
              <a:rPr lang="en-US" dirty="0" smtClean="0"/>
              <a:t>has managed the computing requests to the best of our ability as confirmed by SCPMT. The requests don’t fit in the budget. </a:t>
            </a:r>
          </a:p>
          <a:p>
            <a:endParaRPr lang="en-US" dirty="0" smtClean="0"/>
          </a:p>
          <a:p>
            <a:r>
              <a:rPr lang="en-US" b="1" dirty="0" smtClean="0"/>
              <a:t>We need the PAC to prioritize/filter requests based on  the physics objectives. </a:t>
            </a:r>
            <a:endParaRPr lang="en-US" b="1" dirty="0" smtClean="0"/>
          </a:p>
          <a:p>
            <a:endParaRPr lang="en-US" dirty="0" smtClean="0"/>
          </a:p>
          <a:p>
            <a:endParaRPr lang="en-US" dirty="0" smtClean="0">
              <a:hlinkClick r:id="rId2" invalidUrl="https://fermipoint.fnal.gov/project/sppm/Working Group Documents/SC-PM"/>
            </a:endParaRPr>
          </a:p>
          <a:p>
            <a:endParaRPr lang="en-US" dirty="0">
              <a:hlinkClick r:id="rId3" invalidUrl="https://fermipoint.fnal.gov/project/sppm/Working Group Documents/SC-PM"/>
            </a:endParaRPr>
          </a:p>
        </p:txBody>
      </p:sp>
      <p:sp>
        <p:nvSpPr>
          <p:cNvPr id="4" name="Date Placeholder 3"/>
          <p:cNvSpPr>
            <a:spLocks noGrp="1"/>
          </p:cNvSpPr>
          <p:nvPr>
            <p:ph type="dt" sz="half" idx="10"/>
          </p:nvPr>
        </p:nvSpPr>
        <p:spPr/>
        <p:txBody>
          <a:bodyPr/>
          <a:lstStyle/>
          <a:p>
            <a:pPr>
              <a:defRPr/>
            </a:pPr>
            <a:r>
              <a:rPr lang="en-US" altLang="en-US" smtClean="0"/>
              <a:t>6/29/17</a:t>
            </a:r>
            <a:endParaRPr lang="en-US" altLang="en-US"/>
          </a:p>
        </p:txBody>
      </p:sp>
      <p:sp>
        <p:nvSpPr>
          <p:cNvPr id="5" name="Footer Placeholder 4"/>
          <p:cNvSpPr>
            <a:spLocks noGrp="1"/>
          </p:cNvSpPr>
          <p:nvPr>
            <p:ph type="ftr" sz="quarter" idx="11"/>
          </p:nvPr>
        </p:nvSpPr>
        <p:spPr/>
        <p:txBody>
          <a:bodyPr/>
          <a:lstStyle/>
          <a:p>
            <a:pPr>
              <a:defRPr/>
            </a:pPr>
            <a:r>
              <a:rPr lang="en-US" smtClean="0"/>
              <a:t>Margaret Votava | SCPMT at Preparatory PAC Meeting</a:t>
            </a:r>
            <a:endParaRPr lang="en-US" b="1" dirty="0"/>
          </a:p>
        </p:txBody>
      </p:sp>
      <p:sp>
        <p:nvSpPr>
          <p:cNvPr id="6" name="Slide Number Placeholder 5"/>
          <p:cNvSpPr>
            <a:spLocks noGrp="1"/>
          </p:cNvSpPr>
          <p:nvPr>
            <p:ph type="sldNum" sz="quarter" idx="12"/>
          </p:nvPr>
        </p:nvSpPr>
        <p:spPr/>
        <p:txBody>
          <a:bodyPr/>
          <a:lstStyle/>
          <a:p>
            <a:pPr>
              <a:defRPr/>
            </a:pPr>
            <a:fld id="{D00F4E98-C795-3448-9E3B-B08F31381985}" type="slidenum">
              <a:rPr lang="en-US" altLang="en-US" smtClean="0"/>
              <a:pPr>
                <a:defRPr/>
              </a:pPr>
              <a:t>21</a:t>
            </a:fld>
            <a:endParaRPr lang="en-US" altLang="en-US"/>
          </a:p>
        </p:txBody>
      </p:sp>
    </p:spTree>
    <p:extLst>
      <p:ext uri="{BB962C8B-B14F-4D97-AF65-F5344CB8AC3E}">
        <p14:creationId xmlns:p14="http://schemas.microsoft.com/office/powerpoint/2010/main" val="1468930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br>
              <a:rPr lang="en-US" dirty="0" smtClean="0"/>
            </a:b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altLang="en-US" smtClean="0"/>
              <a:t>6/29/17</a:t>
            </a:r>
            <a:endParaRPr lang="en-US" altLang="en-US"/>
          </a:p>
        </p:txBody>
      </p:sp>
      <p:sp>
        <p:nvSpPr>
          <p:cNvPr id="5" name="Footer Placeholder 4"/>
          <p:cNvSpPr>
            <a:spLocks noGrp="1"/>
          </p:cNvSpPr>
          <p:nvPr>
            <p:ph type="ftr" sz="quarter" idx="11"/>
          </p:nvPr>
        </p:nvSpPr>
        <p:spPr/>
        <p:txBody>
          <a:bodyPr/>
          <a:lstStyle/>
          <a:p>
            <a:pPr>
              <a:defRPr/>
            </a:pPr>
            <a:r>
              <a:rPr lang="en-US" smtClean="0"/>
              <a:t>Margaret Votava | SCPMT at Preparatory PAC Meeting</a:t>
            </a:r>
            <a:endParaRPr lang="en-US" b="1" dirty="0"/>
          </a:p>
        </p:txBody>
      </p:sp>
      <p:sp>
        <p:nvSpPr>
          <p:cNvPr id="6" name="Slide Number Placeholder 5"/>
          <p:cNvSpPr>
            <a:spLocks noGrp="1"/>
          </p:cNvSpPr>
          <p:nvPr>
            <p:ph type="sldNum" sz="quarter" idx="12"/>
          </p:nvPr>
        </p:nvSpPr>
        <p:spPr/>
        <p:txBody>
          <a:bodyPr/>
          <a:lstStyle/>
          <a:p>
            <a:pPr>
              <a:defRPr/>
            </a:pPr>
            <a:fld id="{D00F4E98-C795-3448-9E3B-B08F31381985}" type="slidenum">
              <a:rPr lang="en-US" altLang="en-US" smtClean="0"/>
              <a:pPr>
                <a:defRPr/>
              </a:pPr>
              <a:t>22</a:t>
            </a:fld>
            <a:endParaRPr lang="en-US" altLang="en-US"/>
          </a:p>
        </p:txBody>
      </p:sp>
    </p:spTree>
    <p:extLst>
      <p:ext uri="{BB962C8B-B14F-4D97-AF65-F5344CB8AC3E}">
        <p14:creationId xmlns:p14="http://schemas.microsoft.com/office/powerpoint/2010/main" val="1972931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endParaRPr lang="en-US" dirty="0" smtClean="0"/>
          </a:p>
          <a:p>
            <a:r>
              <a:rPr lang="en-US" dirty="0" smtClean="0"/>
              <a:t>SCD </a:t>
            </a:r>
            <a:r>
              <a:rPr lang="en-US" dirty="0"/>
              <a:t>queries experiments / projects for their FY17 / FY18 / FY19 needs</a:t>
            </a:r>
          </a:p>
          <a:p>
            <a:pPr lvl="1"/>
            <a:r>
              <a:rPr lang="en-US" dirty="0"/>
              <a:t>Experiments provide service needs, “hard numbers”, and general </a:t>
            </a:r>
            <a:r>
              <a:rPr lang="en-US" dirty="0" smtClean="0"/>
              <a:t>concerns</a:t>
            </a:r>
          </a:p>
          <a:p>
            <a:pPr lvl="1"/>
            <a:endParaRPr lang="en-US" dirty="0"/>
          </a:p>
          <a:p>
            <a:r>
              <a:rPr lang="en-US" dirty="0"/>
              <a:t>We also </a:t>
            </a:r>
            <a:r>
              <a:rPr lang="en-US" dirty="0" smtClean="0"/>
              <a:t>take into account </a:t>
            </a:r>
            <a:r>
              <a:rPr lang="en-US" dirty="0"/>
              <a:t>the longer term </a:t>
            </a:r>
            <a:r>
              <a:rPr lang="en-US" dirty="0" smtClean="0"/>
              <a:t>program changes (new experiments, projects)</a:t>
            </a:r>
          </a:p>
          <a:p>
            <a:pPr lvl="1"/>
            <a:endParaRPr lang="en-US" dirty="0" smtClean="0"/>
          </a:p>
          <a:p>
            <a:r>
              <a:rPr lang="en-US" dirty="0" smtClean="0"/>
              <a:t>And the </a:t>
            </a:r>
            <a:r>
              <a:rPr lang="en-US" dirty="0"/>
              <a:t>impact of technology changes</a:t>
            </a:r>
          </a:p>
          <a:p>
            <a:pPr lvl="1"/>
            <a:r>
              <a:rPr lang="en-US" dirty="0"/>
              <a:t>Evolution of compute engines and required software </a:t>
            </a:r>
            <a:r>
              <a:rPr lang="en-US" dirty="0" smtClean="0"/>
              <a:t>changes, networks</a:t>
            </a:r>
            <a:r>
              <a:rPr lang="en-US" dirty="0"/>
              <a:t>, storage systems, </a:t>
            </a:r>
            <a:r>
              <a:rPr lang="en-US" dirty="0" smtClean="0"/>
              <a:t>…</a:t>
            </a:r>
          </a:p>
          <a:p>
            <a:pPr lvl="1"/>
            <a:endParaRPr lang="en-US" dirty="0"/>
          </a:p>
          <a:p>
            <a:r>
              <a:rPr lang="en-US" dirty="0"/>
              <a:t>SCD </a:t>
            </a:r>
            <a:r>
              <a:rPr lang="en-US" dirty="0" smtClean="0"/>
              <a:t>presents </a:t>
            </a:r>
            <a:r>
              <a:rPr lang="en-US" dirty="0"/>
              <a:t>an analysis on Services and </a:t>
            </a:r>
            <a:r>
              <a:rPr lang="en-US" dirty="0" smtClean="0"/>
              <a:t>Resources (based on requests, capacity, and previous utilization)</a:t>
            </a:r>
          </a:p>
          <a:p>
            <a:pPr lvl="1"/>
            <a:r>
              <a:rPr lang="en-US" dirty="0" smtClean="0"/>
              <a:t>Capturing our understanding of the </a:t>
            </a:r>
            <a:r>
              <a:rPr lang="en-US" dirty="0"/>
              <a:t>effort needed to meet </a:t>
            </a:r>
            <a:r>
              <a:rPr lang="en-US" dirty="0" smtClean="0"/>
              <a:t>the </a:t>
            </a:r>
            <a:r>
              <a:rPr lang="en-US" dirty="0"/>
              <a:t>program needs and </a:t>
            </a:r>
            <a:r>
              <a:rPr lang="en-US" dirty="0" smtClean="0"/>
              <a:t>priorities, within </a:t>
            </a:r>
            <a:r>
              <a:rPr lang="en-US" dirty="0"/>
              <a:t>the context of </a:t>
            </a:r>
            <a:r>
              <a:rPr lang="en-US" dirty="0" smtClean="0"/>
              <a:t>the overall HEP and computing strategy</a:t>
            </a:r>
          </a:p>
          <a:p>
            <a:pPr lvl="1"/>
            <a:endParaRPr lang="en-US" dirty="0"/>
          </a:p>
          <a:p>
            <a:r>
              <a:rPr lang="en-US" dirty="0" smtClean="0"/>
              <a:t>The committee examines </a:t>
            </a:r>
            <a:r>
              <a:rPr lang="en-US" dirty="0"/>
              <a:t>and </a:t>
            </a:r>
            <a:r>
              <a:rPr lang="en-US" dirty="0" smtClean="0"/>
              <a:t>evaluates the experiment requests as well as our analysis on </a:t>
            </a:r>
            <a:r>
              <a:rPr lang="en-US" dirty="0"/>
              <a:t>the directions and allocations </a:t>
            </a:r>
            <a:r>
              <a:rPr lang="en-US" dirty="0" smtClean="0"/>
              <a:t>required</a:t>
            </a:r>
          </a:p>
          <a:p>
            <a:endParaRPr lang="en-US" dirty="0" smtClean="0"/>
          </a:p>
          <a:p>
            <a:r>
              <a:rPr lang="en-US" dirty="0" smtClean="0"/>
              <a:t>With the exception of tape media, current year funds are used to by the computing needed for the following fiscal year. I.e., SCD purchase CPU, drives, servers, and disk and the end of FY17 for use in FY18. </a:t>
            </a:r>
            <a:endParaRPr lang="en-US" dirty="0"/>
          </a:p>
        </p:txBody>
      </p:sp>
      <p:sp>
        <p:nvSpPr>
          <p:cNvPr id="3" name="Title 2"/>
          <p:cNvSpPr>
            <a:spLocks noGrp="1"/>
          </p:cNvSpPr>
          <p:nvPr>
            <p:ph type="title"/>
          </p:nvPr>
        </p:nvSpPr>
        <p:spPr/>
        <p:txBody>
          <a:bodyPr/>
          <a:lstStyle/>
          <a:p>
            <a:r>
              <a:rPr lang="en-US" dirty="0" smtClean="0"/>
              <a:t>Process</a:t>
            </a:r>
            <a:endParaRPr lang="en-US" dirty="0"/>
          </a:p>
        </p:txBody>
      </p:sp>
      <p:sp>
        <p:nvSpPr>
          <p:cNvPr id="4" name="Date Placeholder 3"/>
          <p:cNvSpPr>
            <a:spLocks noGrp="1"/>
          </p:cNvSpPr>
          <p:nvPr>
            <p:ph type="dt" sz="half" idx="2"/>
          </p:nvPr>
        </p:nvSpPr>
        <p:spPr/>
        <p:txBody>
          <a:bodyPr/>
          <a:lstStyle/>
          <a:p>
            <a:pPr>
              <a:defRPr/>
            </a:pPr>
            <a:r>
              <a:rPr lang="en-US" smtClean="0"/>
              <a:t>6/29/17</a:t>
            </a:r>
            <a:endParaRPr lang="en-US" dirty="0"/>
          </a:p>
        </p:txBody>
      </p:sp>
      <p:sp>
        <p:nvSpPr>
          <p:cNvPr id="5" name="Footer Placeholder 4"/>
          <p:cNvSpPr>
            <a:spLocks noGrp="1"/>
          </p:cNvSpPr>
          <p:nvPr>
            <p:ph type="ftr" sz="quarter" idx="3"/>
          </p:nvPr>
        </p:nvSpPr>
        <p:spPr/>
        <p:txBody>
          <a:bodyPr/>
          <a:lstStyle/>
          <a:p>
            <a:pPr>
              <a:defRPr/>
            </a:pPr>
            <a:r>
              <a:rPr lang="en-US" smtClean="0"/>
              <a:t>Margaret Votava | SCPMT at Preparatory PAC Meeting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23</a:t>
            </a:fld>
            <a:endParaRPr lang="en-US" dirty="0"/>
          </a:p>
        </p:txBody>
      </p:sp>
    </p:spTree>
    <p:extLst>
      <p:ext uri="{BB962C8B-B14F-4D97-AF65-F5344CB8AC3E}">
        <p14:creationId xmlns:p14="http://schemas.microsoft.com/office/powerpoint/2010/main" val="1600870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SCPMT  - Reference information</a:t>
            </a:r>
            <a:endParaRPr lang="en-US" dirty="0"/>
          </a:p>
        </p:txBody>
      </p:sp>
      <p:sp>
        <p:nvSpPr>
          <p:cNvPr id="3" name="Content Placeholder 2"/>
          <p:cNvSpPr>
            <a:spLocks noGrp="1"/>
          </p:cNvSpPr>
          <p:nvPr>
            <p:ph idx="1"/>
          </p:nvPr>
        </p:nvSpPr>
        <p:spPr>
          <a:xfrm>
            <a:off x="228600" y="857518"/>
            <a:ext cx="8672513" cy="5323150"/>
          </a:xfrm>
        </p:spPr>
        <p:txBody>
          <a:bodyPr>
            <a:normAutofit lnSpcReduction="10000"/>
          </a:bodyPr>
          <a:lstStyle/>
          <a:p>
            <a:r>
              <a:rPr lang="en-US" sz="2100" dirty="0" smtClean="0"/>
              <a:t>Meeting </a:t>
            </a:r>
            <a:r>
              <a:rPr lang="en-US" sz="2100" dirty="0"/>
              <a:t>agenda and presentations can be found at </a:t>
            </a:r>
            <a:r>
              <a:rPr lang="en-US" sz="2100" dirty="0">
                <a:hlinkClick r:id="rId2"/>
              </a:rPr>
              <a:t>http://</a:t>
            </a:r>
            <a:r>
              <a:rPr lang="en-US" sz="2100" dirty="0" smtClean="0">
                <a:hlinkClick r:id="rId2"/>
              </a:rPr>
              <a:t>indico.fnal.gov/event/SCPMT2017</a:t>
            </a:r>
            <a:endParaRPr lang="en-US" sz="2100" dirty="0" smtClean="0"/>
          </a:p>
          <a:p>
            <a:r>
              <a:rPr lang="en-US" sz="2100" dirty="0"/>
              <a:t>Report at </a:t>
            </a:r>
            <a:r>
              <a:rPr lang="en-US" sz="2100" dirty="0">
                <a:hlinkClick r:id="rId3" invalidUrl="https://fermipoint.fnal.gov/project/sppm/Working Group Documents/SC-PMT2017Report.pdf"/>
              </a:rPr>
              <a:t>https://</a:t>
            </a:r>
            <a:r>
              <a:rPr lang="en-US" sz="2100" dirty="0" smtClean="0">
                <a:hlinkClick r:id="rId4" invalidUrl="https://fermipoint.fnal.gov/project/sppm/Working Group Documents/SC-PMT2017Report.pdf"/>
              </a:rPr>
              <a:t>fermipoint.fnal.gov/project/sppm/Working%20Group%20Documents/SC-PMT2017Report.pdf</a:t>
            </a:r>
            <a:endParaRPr lang="en-US" sz="2100" dirty="0"/>
          </a:p>
          <a:p>
            <a:r>
              <a:rPr lang="en-US" sz="2100" dirty="0" smtClean="0"/>
              <a:t>Executive Summary</a:t>
            </a:r>
          </a:p>
          <a:p>
            <a:pPr lvl="1"/>
            <a:r>
              <a:rPr lang="en-US" sz="1300" i="1" dirty="0" smtClean="0"/>
              <a:t>The </a:t>
            </a:r>
            <a:r>
              <a:rPr lang="en-US" sz="1300" i="1" dirty="0"/>
              <a:t>Scientific Computing-Portfolio Management Team (SC-PMT) review for 2017 was held on February 23 and 24, 2017 to examine computing requests from </a:t>
            </a:r>
            <a:r>
              <a:rPr lang="en-US" sz="1300" i="1" dirty="0" err="1"/>
              <a:t>Fermilab</a:t>
            </a:r>
            <a:r>
              <a:rPr lang="en-US" sz="1300" i="1" dirty="0"/>
              <a:t> suite of experiments and projects.  </a:t>
            </a:r>
            <a:r>
              <a:rPr lang="en-US" sz="1300" i="1" dirty="0">
                <a:solidFill>
                  <a:schemeClr val="accent6"/>
                </a:solidFill>
              </a:rPr>
              <a:t>The committee found that lab and P5 priorities are being supported very well in terms of facility operations, scientific computing services, and user support of this diverse experimental program.  Currently the needs of major experiments are being met, although with the projected funding guidance this appears to be in jeopardy in FY18 and beyond. The overall storage request in FY18 is nearly a factor of 3 larger than that of FY17</a:t>
            </a:r>
            <a:r>
              <a:rPr lang="en-US" sz="1300" i="1" dirty="0"/>
              <a:t>.  Thus, while the existing facility can sustain this year’s computational and storage demands it won’t be able to meet the requests in 2018 without an investment appropriate to match the requests.  Funds are urgently needed to replace aging computers for FY17 and FY18.   Furthermore, a significant one-time investment in tape storage systems will be required in FY18 to establish a long term scalable and cost effective storage capability. (This is a result of Oracle’s recent decision to stop evolving its tape storage solutions and depart the tape storage business).    The Open Science Grid is a critical component of the lab’s computing strategy and the lab must continue full participation to ensure its success.   Finally, </a:t>
            </a:r>
            <a:r>
              <a:rPr lang="en-US" sz="1300" i="1" dirty="0" err="1"/>
              <a:t>Fermilab</a:t>
            </a:r>
            <a:r>
              <a:rPr lang="en-US" sz="1300" i="1" dirty="0"/>
              <a:t>, through the CRO needs to develop a process, in addition to the SC-PMT, to scrutinize and review operating experiment changes that result in significant increases in computing, to ensure that the overall  data production fits within an expected budget envelope for data storage, according to </a:t>
            </a:r>
            <a:r>
              <a:rPr lang="en-US" sz="1300" i="1" dirty="0" err="1"/>
              <a:t>Fermilab</a:t>
            </a:r>
            <a:r>
              <a:rPr lang="en-US" sz="1300" i="1" dirty="0"/>
              <a:t> and P5 priorities.</a:t>
            </a:r>
            <a:endParaRPr lang="en-US" dirty="0"/>
          </a:p>
          <a:p>
            <a:endParaRPr lang="en-US" dirty="0" smtClean="0"/>
          </a:p>
          <a:p>
            <a:endParaRPr lang="en-US" dirty="0" smtClean="0">
              <a:hlinkClick r:id="rId5" invalidUrl="https://fermipoint.fnal.gov/project/sppm/Working Group Documents/SC-PM"/>
            </a:endParaRPr>
          </a:p>
          <a:p>
            <a:endParaRPr lang="en-US" dirty="0">
              <a:hlinkClick r:id="rId6" invalidUrl="https://fermipoint.fnal.gov/project/sppm/Working Group Documents/SC-PM"/>
            </a:endParaRPr>
          </a:p>
        </p:txBody>
      </p:sp>
      <p:sp>
        <p:nvSpPr>
          <p:cNvPr id="4" name="Date Placeholder 3"/>
          <p:cNvSpPr>
            <a:spLocks noGrp="1"/>
          </p:cNvSpPr>
          <p:nvPr>
            <p:ph type="dt" sz="half" idx="10"/>
          </p:nvPr>
        </p:nvSpPr>
        <p:spPr/>
        <p:txBody>
          <a:bodyPr/>
          <a:lstStyle/>
          <a:p>
            <a:pPr>
              <a:defRPr/>
            </a:pPr>
            <a:r>
              <a:rPr lang="en-US" altLang="en-US" smtClean="0"/>
              <a:t>6/29/17</a:t>
            </a:r>
            <a:endParaRPr lang="en-US" altLang="en-US"/>
          </a:p>
        </p:txBody>
      </p:sp>
      <p:sp>
        <p:nvSpPr>
          <p:cNvPr id="5" name="Footer Placeholder 4"/>
          <p:cNvSpPr>
            <a:spLocks noGrp="1"/>
          </p:cNvSpPr>
          <p:nvPr>
            <p:ph type="ftr" sz="quarter" idx="11"/>
          </p:nvPr>
        </p:nvSpPr>
        <p:spPr/>
        <p:txBody>
          <a:bodyPr/>
          <a:lstStyle/>
          <a:p>
            <a:pPr>
              <a:defRPr/>
            </a:pPr>
            <a:r>
              <a:rPr lang="en-US" smtClean="0"/>
              <a:t>Margaret Votava | SCPMT at Preparatory PAC Meeting</a:t>
            </a:r>
            <a:endParaRPr lang="en-US" b="1" dirty="0"/>
          </a:p>
        </p:txBody>
      </p:sp>
      <p:sp>
        <p:nvSpPr>
          <p:cNvPr id="6" name="Slide Number Placeholder 5"/>
          <p:cNvSpPr>
            <a:spLocks noGrp="1"/>
          </p:cNvSpPr>
          <p:nvPr>
            <p:ph type="sldNum" sz="quarter" idx="12"/>
          </p:nvPr>
        </p:nvSpPr>
        <p:spPr/>
        <p:txBody>
          <a:bodyPr/>
          <a:lstStyle/>
          <a:p>
            <a:pPr>
              <a:defRPr/>
            </a:pPr>
            <a:fld id="{D00F4E98-C795-3448-9E3B-B08F31381985}" type="slidenum">
              <a:rPr lang="en-US" altLang="en-US" smtClean="0"/>
              <a:pPr>
                <a:defRPr/>
              </a:pPr>
              <a:t>24</a:t>
            </a:fld>
            <a:endParaRPr lang="en-US" altLang="en-US"/>
          </a:p>
        </p:txBody>
      </p:sp>
    </p:spTree>
    <p:extLst>
      <p:ext uri="{BB962C8B-B14F-4D97-AF65-F5344CB8AC3E}">
        <p14:creationId xmlns:p14="http://schemas.microsoft.com/office/powerpoint/2010/main" val="1525892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r>
              <a:rPr lang="en-US" altLang="en-US" dirty="0" smtClean="0">
                <a:latin typeface="Helvetica" charset="0"/>
                <a:ea typeface="ＭＳ Ｐゴシック" charset="-128"/>
              </a:rPr>
              <a:t>Committee Membership</a:t>
            </a:r>
            <a:endParaRPr lang="en-US" altLang="en-US" dirty="0">
              <a:latin typeface="Helvetica" charset="0"/>
              <a:ea typeface="ＭＳ Ｐゴシック" charset="-128"/>
            </a:endParaRPr>
          </a:p>
        </p:txBody>
      </p:sp>
      <p:sp>
        <p:nvSpPr>
          <p:cNvPr id="15362" name="Content Placeholder 2"/>
          <p:cNvSpPr>
            <a:spLocks noGrp="1"/>
          </p:cNvSpPr>
          <p:nvPr>
            <p:ph idx="1"/>
          </p:nvPr>
        </p:nvSpPr>
        <p:spPr bwMode="auto">
          <a:xfrm>
            <a:off x="228600" y="1042988"/>
            <a:ext cx="8672513" cy="4987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anchor="t" anchorCtr="0" compatLnSpc="1">
            <a:prstTxWarp prst="textNoShape">
              <a:avLst/>
            </a:prstTxWarp>
            <a:normAutofit lnSpcReduction="10000"/>
          </a:bodyPr>
          <a:lstStyle/>
          <a:p>
            <a:pPr marL="0" indent="0">
              <a:buNone/>
            </a:pPr>
            <a:r>
              <a:rPr lang="en-US" dirty="0"/>
              <a:t>Maria </a:t>
            </a:r>
            <a:r>
              <a:rPr lang="en-US" dirty="0" err="1"/>
              <a:t>Spiropulu</a:t>
            </a:r>
            <a:r>
              <a:rPr lang="en-US" dirty="0"/>
              <a:t/>
            </a:r>
            <a:br>
              <a:rPr lang="en-US" dirty="0"/>
            </a:br>
            <a:r>
              <a:rPr lang="en-US" dirty="0" smtClean="0">
                <a:solidFill>
                  <a:schemeClr val="tx1"/>
                </a:solidFill>
              </a:rPr>
              <a:t>Daniel </a:t>
            </a:r>
            <a:r>
              <a:rPr lang="en-US" dirty="0">
                <a:solidFill>
                  <a:schemeClr val="tx1"/>
                </a:solidFill>
              </a:rPr>
              <a:t>A Bauer</a:t>
            </a:r>
            <a:br>
              <a:rPr lang="en-US" dirty="0">
                <a:solidFill>
                  <a:schemeClr val="tx1"/>
                </a:solidFill>
              </a:rPr>
            </a:br>
            <a:r>
              <a:rPr lang="en-US" dirty="0" err="1" smtClean="0">
                <a:solidFill>
                  <a:schemeClr val="tx1"/>
                </a:solidFill>
              </a:rPr>
              <a:t>Lothar</a:t>
            </a:r>
            <a:r>
              <a:rPr lang="en-US" dirty="0" smtClean="0">
                <a:solidFill>
                  <a:schemeClr val="tx1"/>
                </a:solidFill>
              </a:rPr>
              <a:t> </a:t>
            </a:r>
            <a:r>
              <a:rPr lang="en-US" dirty="0" err="1" smtClean="0">
                <a:solidFill>
                  <a:schemeClr val="tx1"/>
                </a:solidFill>
              </a:rPr>
              <a:t>Bauerdick</a:t>
            </a:r>
            <a:r>
              <a:rPr lang="en-US" dirty="0" smtClean="0">
                <a:solidFill>
                  <a:schemeClr val="tx1"/>
                </a:solidFill>
              </a:rPr>
              <a:t>$</a:t>
            </a:r>
            <a:r>
              <a:rPr lang="en-US" dirty="0">
                <a:solidFill>
                  <a:schemeClr val="tx1"/>
                </a:solidFill>
              </a:rPr>
              <a:t/>
            </a:r>
            <a:br>
              <a:rPr lang="en-US" dirty="0">
                <a:solidFill>
                  <a:schemeClr val="tx1"/>
                </a:solidFill>
              </a:rPr>
            </a:br>
            <a:r>
              <a:rPr lang="en-US" dirty="0" smtClean="0">
                <a:solidFill>
                  <a:schemeClr val="tx1"/>
                </a:solidFill>
              </a:rPr>
              <a:t>Gregory Bock&amp;</a:t>
            </a:r>
            <a:r>
              <a:rPr lang="en-US" dirty="0"/>
              <a:t/>
            </a:r>
            <a:br>
              <a:rPr lang="en-US" dirty="0"/>
            </a:br>
            <a:r>
              <a:rPr lang="en-US" dirty="0" smtClean="0"/>
              <a:t>Sam </a:t>
            </a:r>
            <a:r>
              <a:rPr lang="en-US" dirty="0"/>
              <a:t>Zeller</a:t>
            </a:r>
            <a:br>
              <a:rPr lang="en-US" dirty="0"/>
            </a:br>
            <a:r>
              <a:rPr lang="en-US" dirty="0" smtClean="0">
                <a:solidFill>
                  <a:schemeClr val="tx1"/>
                </a:solidFill>
              </a:rPr>
              <a:t>Ian </a:t>
            </a:r>
            <a:r>
              <a:rPr lang="en-US" dirty="0">
                <a:solidFill>
                  <a:schemeClr val="tx1"/>
                </a:solidFill>
              </a:rPr>
              <a:t>Fisk</a:t>
            </a:r>
            <a:br>
              <a:rPr lang="en-US" dirty="0">
                <a:solidFill>
                  <a:schemeClr val="tx1"/>
                </a:solidFill>
              </a:rPr>
            </a:br>
            <a:r>
              <a:rPr lang="en-US" dirty="0" smtClean="0">
                <a:solidFill>
                  <a:schemeClr val="tx1"/>
                </a:solidFill>
              </a:rPr>
              <a:t>Joseph </a:t>
            </a:r>
            <a:r>
              <a:rPr lang="en-US" dirty="0" err="1" smtClean="0">
                <a:solidFill>
                  <a:schemeClr val="tx1"/>
                </a:solidFill>
              </a:rPr>
              <a:t>Lykken</a:t>
            </a:r>
            <a:r>
              <a:rPr lang="en-US" dirty="0" smtClean="0">
                <a:solidFill>
                  <a:schemeClr val="tx1"/>
                </a:solidFill>
              </a:rPr>
              <a:t>*</a:t>
            </a:r>
            <a:r>
              <a:rPr lang="en-US" dirty="0">
                <a:solidFill>
                  <a:schemeClr val="tx1"/>
                </a:solidFill>
              </a:rPr>
              <a:t/>
            </a:r>
            <a:br>
              <a:rPr lang="en-US" dirty="0">
                <a:solidFill>
                  <a:schemeClr val="tx1"/>
                </a:solidFill>
              </a:rPr>
            </a:br>
            <a:r>
              <a:rPr lang="en-US" dirty="0" smtClean="0">
                <a:solidFill>
                  <a:schemeClr val="tx1"/>
                </a:solidFill>
              </a:rPr>
              <a:t>Patty </a:t>
            </a:r>
            <a:r>
              <a:rPr lang="en-US" dirty="0">
                <a:solidFill>
                  <a:schemeClr val="tx1"/>
                </a:solidFill>
              </a:rPr>
              <a:t>McBride</a:t>
            </a:r>
            <a:r>
              <a:rPr lang="en-US" dirty="0"/>
              <a:t/>
            </a:r>
            <a:br>
              <a:rPr lang="en-US" dirty="0"/>
            </a:br>
            <a:r>
              <a:rPr lang="en-US" dirty="0" smtClean="0"/>
              <a:t>Mike </a:t>
            </a:r>
            <a:r>
              <a:rPr lang="en-US" dirty="0"/>
              <a:t>Lindgren</a:t>
            </a:r>
            <a:br>
              <a:rPr lang="en-US" dirty="0"/>
            </a:br>
            <a:r>
              <a:rPr lang="en-US" dirty="0" smtClean="0">
                <a:solidFill>
                  <a:schemeClr val="tx1"/>
                </a:solidFill>
              </a:rPr>
              <a:t>Robert </a:t>
            </a:r>
            <a:r>
              <a:rPr lang="en-US" dirty="0" err="1" smtClean="0">
                <a:solidFill>
                  <a:schemeClr val="tx1"/>
                </a:solidFill>
              </a:rPr>
              <a:t>Roser</a:t>
            </a:r>
            <a:endParaRPr lang="en-US" dirty="0" smtClean="0">
              <a:solidFill>
                <a:schemeClr val="tx1"/>
              </a:solidFill>
            </a:endParaRPr>
          </a:p>
          <a:p>
            <a:pPr marL="0" indent="0">
              <a:buNone/>
            </a:pPr>
            <a:r>
              <a:rPr lang="en-US" dirty="0" smtClean="0">
                <a:solidFill>
                  <a:schemeClr val="tx1"/>
                </a:solidFill>
              </a:rPr>
              <a:t>Tom </a:t>
            </a:r>
            <a:r>
              <a:rPr lang="en-US" dirty="0">
                <a:solidFill>
                  <a:schemeClr val="tx1"/>
                </a:solidFill>
              </a:rPr>
              <a:t>Junk</a:t>
            </a:r>
            <a:r>
              <a:rPr lang="en-US" dirty="0"/>
              <a:t/>
            </a:r>
            <a:br>
              <a:rPr lang="en-US" dirty="0"/>
            </a:br>
            <a:endParaRPr lang="en-US" dirty="0" smtClean="0"/>
          </a:p>
          <a:p>
            <a:pPr marL="0" indent="0">
              <a:buNone/>
            </a:pPr>
            <a:r>
              <a:rPr lang="en-US" dirty="0" smtClean="0"/>
              <a:t>Margaret </a:t>
            </a:r>
            <a:r>
              <a:rPr lang="en-US" dirty="0" err="1" smtClean="0"/>
              <a:t>Votava</a:t>
            </a:r>
            <a:r>
              <a:rPr lang="en-US" dirty="0" smtClean="0"/>
              <a:t>*, Stu </a:t>
            </a:r>
            <a:r>
              <a:rPr lang="en-US" dirty="0" err="1" smtClean="0"/>
              <a:t>Fuess</a:t>
            </a:r>
            <a:r>
              <a:rPr lang="en-US" dirty="0" smtClean="0"/>
              <a:t>; SCD facilitators</a:t>
            </a:r>
          </a:p>
          <a:p>
            <a:pPr marL="0" indent="0">
              <a:buNone/>
            </a:pPr>
            <a:r>
              <a:rPr lang="en-US" altLang="en-US" dirty="0" smtClean="0">
                <a:latin typeface="Helvetica" charset="0"/>
                <a:ea typeface="ＭＳ Ｐゴシック" charset="-128"/>
              </a:rPr>
              <a:t>* organizer</a:t>
            </a:r>
            <a:endParaRPr lang="en-US" altLang="en-US" dirty="0">
              <a:latin typeface="Helvetica" charset="0"/>
              <a:ea typeface="ＭＳ Ｐゴシック" charset="-128"/>
            </a:endParaRPr>
          </a:p>
        </p:txBody>
      </p:sp>
      <p:sp>
        <p:nvSpPr>
          <p:cNvPr id="15363"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r>
              <a:rPr lang="en-US" altLang="en-US" sz="900" smtClean="0">
                <a:solidFill>
                  <a:srgbClr val="004C97"/>
                </a:solidFill>
                <a:latin typeface="Helvetica" charset="0"/>
              </a:rPr>
              <a:t>6/29/17</a:t>
            </a:r>
            <a:endParaRPr lang="en-US" altLang="en-US" sz="900">
              <a:solidFill>
                <a:srgbClr val="004C97"/>
              </a:solidFill>
              <a:latin typeface="Helvetica" charset="0"/>
            </a:endParaRPr>
          </a:p>
        </p:txBody>
      </p:sp>
      <p:sp>
        <p:nvSpPr>
          <p:cNvPr id="1536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r>
              <a:rPr lang="en-US" altLang="en-US" sz="900" smtClean="0">
                <a:solidFill>
                  <a:srgbClr val="004C97"/>
                </a:solidFill>
                <a:latin typeface="Helvetica" charset="0"/>
              </a:rPr>
              <a:t>Margaret Votava | SCPMT at Preparatory PAC Meeting</a:t>
            </a:r>
            <a:endParaRPr lang="en-US" altLang="en-US" sz="900" b="1">
              <a:solidFill>
                <a:srgbClr val="004C97"/>
              </a:solidFill>
              <a:latin typeface="Helvetica" charset="0"/>
            </a:endParaRPr>
          </a:p>
        </p:txBody>
      </p:sp>
      <p:sp>
        <p:nvSpPr>
          <p:cNvPr id="1536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fld id="{52570691-71D4-C14B-AD6D-1CF183740341}" type="slidenum">
              <a:rPr lang="en-US" altLang="en-US" sz="900">
                <a:solidFill>
                  <a:srgbClr val="004C97"/>
                </a:solidFill>
                <a:latin typeface="Helvetica" charset="0"/>
              </a:rPr>
              <a:pPr/>
              <a:t>25</a:t>
            </a:fld>
            <a:endParaRPr lang="en-US" altLang="en-US" sz="900">
              <a:solidFill>
                <a:srgbClr val="004C97"/>
              </a:solidFill>
              <a:latin typeface="Helvetica" charset="0"/>
            </a:endParaRPr>
          </a:p>
        </p:txBody>
      </p:sp>
      <p:sp>
        <p:nvSpPr>
          <p:cNvPr id="2" name="TextBox 1"/>
          <p:cNvSpPr txBox="1"/>
          <p:nvPr/>
        </p:nvSpPr>
        <p:spPr>
          <a:xfrm>
            <a:off x="5724938" y="1497496"/>
            <a:ext cx="1142364" cy="1569660"/>
          </a:xfrm>
          <a:prstGeom prst="rect">
            <a:avLst/>
          </a:prstGeom>
          <a:solidFill>
            <a:schemeClr val="accent1"/>
          </a:solidFill>
        </p:spPr>
        <p:txBody>
          <a:bodyPr wrap="none" rtlCol="0">
            <a:spAutoFit/>
          </a:bodyPr>
          <a:lstStyle/>
          <a:p>
            <a:r>
              <a:rPr lang="en-US" dirty="0" smtClean="0"/>
              <a:t>Present</a:t>
            </a:r>
          </a:p>
          <a:p>
            <a:r>
              <a:rPr lang="en-US" dirty="0" smtClean="0"/>
              <a:t>*owner</a:t>
            </a:r>
          </a:p>
          <a:p>
            <a:r>
              <a:rPr lang="en-US" dirty="0" smtClean="0"/>
              <a:t>&amp;chair</a:t>
            </a:r>
          </a:p>
          <a:p>
            <a:r>
              <a:rPr lang="en-US" dirty="0" smtClean="0"/>
              <a:t>$editor</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 y="1819517"/>
            <a:ext cx="5496020" cy="3218967"/>
          </a:xfrm>
          <a:prstGeom prst="rect">
            <a:avLst/>
          </a:prstGeom>
        </p:spPr>
      </p:pic>
      <p:sp>
        <p:nvSpPr>
          <p:cNvPr id="3" name="Title 2"/>
          <p:cNvSpPr>
            <a:spLocks noGrp="1"/>
          </p:cNvSpPr>
          <p:nvPr>
            <p:ph type="title"/>
          </p:nvPr>
        </p:nvSpPr>
        <p:spPr/>
        <p:txBody>
          <a:bodyPr/>
          <a:lstStyle/>
          <a:p>
            <a:r>
              <a:rPr lang="en-US" dirty="0"/>
              <a:t>Requests for 2017 GP Grid: Last year’s SCPMT vs Now</a:t>
            </a:r>
          </a:p>
        </p:txBody>
      </p:sp>
      <p:sp>
        <p:nvSpPr>
          <p:cNvPr id="4" name="Date Placeholder 3"/>
          <p:cNvSpPr>
            <a:spLocks noGrp="1"/>
          </p:cNvSpPr>
          <p:nvPr>
            <p:ph type="dt" sz="half" idx="2"/>
          </p:nvPr>
        </p:nvSpPr>
        <p:spPr/>
        <p:txBody>
          <a:bodyPr/>
          <a:lstStyle/>
          <a:p>
            <a:pPr>
              <a:defRPr/>
            </a:pPr>
            <a:r>
              <a:rPr lang="en-US" smtClean="0"/>
              <a:t>6/29/17</a:t>
            </a:r>
            <a:endParaRPr lang="en-US" dirty="0"/>
          </a:p>
        </p:txBody>
      </p:sp>
      <p:sp>
        <p:nvSpPr>
          <p:cNvPr id="5" name="Footer Placeholder 4"/>
          <p:cNvSpPr>
            <a:spLocks noGrp="1"/>
          </p:cNvSpPr>
          <p:nvPr>
            <p:ph type="ftr" sz="quarter" idx="3"/>
          </p:nvPr>
        </p:nvSpPr>
        <p:spPr/>
        <p:txBody>
          <a:bodyPr/>
          <a:lstStyle/>
          <a:p>
            <a:pPr>
              <a:defRPr/>
            </a:pPr>
            <a:r>
              <a:rPr lang="en-US" smtClean="0"/>
              <a:t>Margaret Votava | SCPMT at Preparatory PAC Meeting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26</a:t>
            </a:fld>
            <a:endParaRPr lang="en-US" dirty="0"/>
          </a:p>
        </p:txBody>
      </p:sp>
      <p:sp>
        <p:nvSpPr>
          <p:cNvPr id="8" name="TextBox 7"/>
          <p:cNvSpPr txBox="1"/>
          <p:nvPr/>
        </p:nvSpPr>
        <p:spPr>
          <a:xfrm>
            <a:off x="1295173" y="5034064"/>
            <a:ext cx="2067938" cy="461665"/>
          </a:xfrm>
          <a:prstGeom prst="rect">
            <a:avLst/>
          </a:prstGeom>
          <a:noFill/>
        </p:spPr>
        <p:txBody>
          <a:bodyPr wrap="none" rtlCol="0">
            <a:spAutoFit/>
          </a:bodyPr>
          <a:lstStyle/>
          <a:p>
            <a:pPr algn="ctr"/>
            <a:r>
              <a:rPr lang="en-US" sz="1200" dirty="0">
                <a:solidFill>
                  <a:srgbClr val="FF0000"/>
                </a:solidFill>
              </a:rPr>
              <a:t>CDF went up</a:t>
            </a:r>
          </a:p>
          <a:p>
            <a:r>
              <a:rPr lang="en-US" sz="1200" dirty="0">
                <a:solidFill>
                  <a:srgbClr val="FF0000"/>
                </a:solidFill>
              </a:rPr>
              <a:t>Nova and Minerva went down</a:t>
            </a:r>
          </a:p>
        </p:txBody>
      </p:sp>
      <p:sp>
        <p:nvSpPr>
          <p:cNvPr id="9" name="TextBox 8"/>
          <p:cNvSpPr txBox="1"/>
          <p:nvPr/>
        </p:nvSpPr>
        <p:spPr>
          <a:xfrm>
            <a:off x="3319060" y="5034063"/>
            <a:ext cx="1552477" cy="461665"/>
          </a:xfrm>
          <a:prstGeom prst="rect">
            <a:avLst/>
          </a:prstGeom>
          <a:noFill/>
        </p:spPr>
        <p:txBody>
          <a:bodyPr wrap="none" rtlCol="0">
            <a:spAutoFit/>
          </a:bodyPr>
          <a:lstStyle/>
          <a:p>
            <a:pPr algn="ctr"/>
            <a:r>
              <a:rPr lang="en-US" sz="1200" dirty="0">
                <a:solidFill>
                  <a:srgbClr val="FF0000"/>
                </a:solidFill>
              </a:rPr>
              <a:t>Minerva reduced high</a:t>
            </a:r>
          </a:p>
          <a:p>
            <a:pPr algn="ctr"/>
            <a:r>
              <a:rPr lang="en-US" sz="1200" dirty="0">
                <a:solidFill>
                  <a:srgbClr val="FF0000"/>
                </a:solidFill>
              </a:rPr>
              <a:t>memory request</a:t>
            </a:r>
          </a:p>
        </p:txBody>
      </p:sp>
      <p:pic>
        <p:nvPicPr>
          <p:cNvPr id="10" name="Picture 9"/>
          <p:cNvPicPr>
            <a:picLocks noChangeAspect="1"/>
          </p:cNvPicPr>
          <p:nvPr/>
        </p:nvPicPr>
        <p:blipFill>
          <a:blip r:embed="rId3"/>
          <a:stretch>
            <a:fillRect/>
          </a:stretch>
        </p:blipFill>
        <p:spPr>
          <a:xfrm>
            <a:off x="5399212" y="2465342"/>
            <a:ext cx="3731963" cy="2171700"/>
          </a:xfrm>
          <a:prstGeom prst="rect">
            <a:avLst/>
          </a:prstGeom>
          <a:solidFill>
            <a:schemeClr val="bg1"/>
          </a:solidFill>
        </p:spPr>
      </p:pic>
      <p:sp>
        <p:nvSpPr>
          <p:cNvPr id="11" name="TextBox 10"/>
          <p:cNvSpPr txBox="1"/>
          <p:nvPr/>
        </p:nvSpPr>
        <p:spPr>
          <a:xfrm>
            <a:off x="834619" y="2475249"/>
            <a:ext cx="1431802" cy="230832"/>
          </a:xfrm>
          <a:prstGeom prst="rect">
            <a:avLst/>
          </a:prstGeom>
          <a:solidFill>
            <a:schemeClr val="accent3">
              <a:lumMod val="60000"/>
              <a:lumOff val="40000"/>
            </a:schemeClr>
          </a:solidFill>
        </p:spPr>
        <p:txBody>
          <a:bodyPr wrap="none" rtlCol="0">
            <a:spAutoFit/>
          </a:bodyPr>
          <a:lstStyle/>
          <a:p>
            <a:r>
              <a:rPr lang="en-US" sz="900" dirty="0"/>
              <a:t>FY17,FY18 level = 172M </a:t>
            </a:r>
            <a:r>
              <a:rPr lang="en-US" sz="900" dirty="0">
                <a:sym typeface="Wingdings" panose="05000000000000000000" pitchFamily="2" charset="2"/>
              </a:rPr>
              <a:t></a:t>
            </a:r>
            <a:endParaRPr lang="en-US" sz="900" dirty="0"/>
          </a:p>
        </p:txBody>
      </p:sp>
      <p:sp>
        <p:nvSpPr>
          <p:cNvPr id="12" name="TextBox 11"/>
          <p:cNvSpPr txBox="1"/>
          <p:nvPr/>
        </p:nvSpPr>
        <p:spPr>
          <a:xfrm>
            <a:off x="3735424" y="1415353"/>
            <a:ext cx="3682098" cy="323165"/>
          </a:xfrm>
          <a:prstGeom prst="rect">
            <a:avLst/>
          </a:prstGeom>
          <a:noFill/>
        </p:spPr>
        <p:txBody>
          <a:bodyPr wrap="none" rtlCol="0">
            <a:spAutoFit/>
          </a:bodyPr>
          <a:lstStyle/>
          <a:p>
            <a:r>
              <a:rPr lang="en-US" sz="1500" dirty="0"/>
              <a:t>What do predictions look like one year later?</a:t>
            </a:r>
          </a:p>
        </p:txBody>
      </p:sp>
    </p:spTree>
    <p:extLst>
      <p:ext uri="{BB962C8B-B14F-4D97-AF65-F5344CB8AC3E}">
        <p14:creationId xmlns:p14="http://schemas.microsoft.com/office/powerpoint/2010/main" val="351173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Requests for 2018 GP Grid: Last year’s SCPMT vs Now</a:t>
            </a:r>
          </a:p>
        </p:txBody>
      </p:sp>
      <p:sp>
        <p:nvSpPr>
          <p:cNvPr id="4" name="Date Placeholder 3"/>
          <p:cNvSpPr>
            <a:spLocks noGrp="1"/>
          </p:cNvSpPr>
          <p:nvPr>
            <p:ph type="dt" sz="half" idx="2"/>
          </p:nvPr>
        </p:nvSpPr>
        <p:spPr/>
        <p:txBody>
          <a:bodyPr/>
          <a:lstStyle/>
          <a:p>
            <a:pPr>
              <a:defRPr/>
            </a:pPr>
            <a:r>
              <a:rPr lang="en-US" smtClean="0"/>
              <a:t>6/29/17</a:t>
            </a:r>
            <a:endParaRPr lang="en-US" dirty="0"/>
          </a:p>
        </p:txBody>
      </p:sp>
      <p:sp>
        <p:nvSpPr>
          <p:cNvPr id="5" name="Footer Placeholder 4"/>
          <p:cNvSpPr>
            <a:spLocks noGrp="1"/>
          </p:cNvSpPr>
          <p:nvPr>
            <p:ph type="ftr" sz="quarter" idx="3"/>
          </p:nvPr>
        </p:nvSpPr>
        <p:spPr/>
        <p:txBody>
          <a:bodyPr/>
          <a:lstStyle/>
          <a:p>
            <a:pPr>
              <a:defRPr/>
            </a:pPr>
            <a:r>
              <a:rPr lang="en-US" smtClean="0"/>
              <a:t>Margaret Votava | SCPMT at Preparatory PAC Meeting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27</a:t>
            </a:fld>
            <a:endParaRPr lang="en-US" dirty="0"/>
          </a:p>
        </p:txBody>
      </p:sp>
      <p:sp>
        <p:nvSpPr>
          <p:cNvPr id="8" name="TextBox 7"/>
          <p:cNvSpPr txBox="1"/>
          <p:nvPr/>
        </p:nvSpPr>
        <p:spPr>
          <a:xfrm>
            <a:off x="1385774" y="5034064"/>
            <a:ext cx="2067938" cy="461665"/>
          </a:xfrm>
          <a:prstGeom prst="rect">
            <a:avLst/>
          </a:prstGeom>
          <a:noFill/>
        </p:spPr>
        <p:txBody>
          <a:bodyPr wrap="none" rtlCol="0">
            <a:spAutoFit/>
          </a:bodyPr>
          <a:lstStyle/>
          <a:p>
            <a:pPr algn="ctr"/>
            <a:r>
              <a:rPr lang="en-US" sz="1200" dirty="0">
                <a:solidFill>
                  <a:srgbClr val="FF0000"/>
                </a:solidFill>
              </a:rPr>
              <a:t>ICARUS now appears</a:t>
            </a:r>
          </a:p>
          <a:p>
            <a:r>
              <a:rPr lang="en-US" sz="1200" dirty="0">
                <a:solidFill>
                  <a:srgbClr val="FF0000"/>
                </a:solidFill>
              </a:rPr>
              <a:t>Nova and Minerva went down</a:t>
            </a:r>
          </a:p>
        </p:txBody>
      </p:sp>
      <p:sp>
        <p:nvSpPr>
          <p:cNvPr id="9" name="TextBox 8"/>
          <p:cNvSpPr txBox="1"/>
          <p:nvPr/>
        </p:nvSpPr>
        <p:spPr>
          <a:xfrm>
            <a:off x="3409662" y="5034063"/>
            <a:ext cx="1552477" cy="461665"/>
          </a:xfrm>
          <a:prstGeom prst="rect">
            <a:avLst/>
          </a:prstGeom>
          <a:noFill/>
        </p:spPr>
        <p:txBody>
          <a:bodyPr wrap="none" rtlCol="0">
            <a:spAutoFit/>
          </a:bodyPr>
          <a:lstStyle/>
          <a:p>
            <a:pPr algn="ctr"/>
            <a:r>
              <a:rPr lang="en-US" sz="1200" dirty="0">
                <a:solidFill>
                  <a:srgbClr val="FF0000"/>
                </a:solidFill>
              </a:rPr>
              <a:t>Minerva reduced high</a:t>
            </a:r>
          </a:p>
          <a:p>
            <a:pPr algn="ctr"/>
            <a:r>
              <a:rPr lang="en-US" sz="1200" dirty="0">
                <a:solidFill>
                  <a:srgbClr val="FF0000"/>
                </a:solidFill>
              </a:rPr>
              <a:t>memory request</a:t>
            </a:r>
          </a:p>
        </p:txBody>
      </p:sp>
      <p:pic>
        <p:nvPicPr>
          <p:cNvPr id="2" name="Picture 1"/>
          <p:cNvPicPr>
            <a:picLocks noChangeAspect="1"/>
          </p:cNvPicPr>
          <p:nvPr/>
        </p:nvPicPr>
        <p:blipFill>
          <a:blip r:embed="rId2"/>
          <a:stretch>
            <a:fillRect/>
          </a:stretch>
        </p:blipFill>
        <p:spPr>
          <a:xfrm>
            <a:off x="1" y="1819517"/>
            <a:ext cx="5496020" cy="3218967"/>
          </a:xfrm>
          <a:prstGeom prst="rect">
            <a:avLst/>
          </a:prstGeom>
        </p:spPr>
      </p:pic>
      <p:pic>
        <p:nvPicPr>
          <p:cNvPr id="11" name="Picture 10"/>
          <p:cNvPicPr>
            <a:picLocks noChangeAspect="1"/>
          </p:cNvPicPr>
          <p:nvPr/>
        </p:nvPicPr>
        <p:blipFill>
          <a:blip r:embed="rId3"/>
          <a:stretch>
            <a:fillRect/>
          </a:stretch>
        </p:blipFill>
        <p:spPr>
          <a:xfrm>
            <a:off x="5412037" y="2343150"/>
            <a:ext cx="3731963" cy="2171700"/>
          </a:xfrm>
          <a:prstGeom prst="rect">
            <a:avLst/>
          </a:prstGeom>
          <a:solidFill>
            <a:schemeClr val="bg1"/>
          </a:solidFill>
        </p:spPr>
      </p:pic>
      <p:sp>
        <p:nvSpPr>
          <p:cNvPr id="10" name="TextBox 9"/>
          <p:cNvSpPr txBox="1"/>
          <p:nvPr/>
        </p:nvSpPr>
        <p:spPr>
          <a:xfrm>
            <a:off x="378526" y="2837625"/>
            <a:ext cx="1431802" cy="230832"/>
          </a:xfrm>
          <a:prstGeom prst="rect">
            <a:avLst/>
          </a:prstGeom>
          <a:solidFill>
            <a:schemeClr val="accent3">
              <a:lumMod val="60000"/>
              <a:lumOff val="40000"/>
            </a:schemeClr>
          </a:solidFill>
        </p:spPr>
        <p:txBody>
          <a:bodyPr wrap="none" rtlCol="0">
            <a:spAutoFit/>
          </a:bodyPr>
          <a:lstStyle/>
          <a:p>
            <a:r>
              <a:rPr lang="en-US" sz="900" dirty="0"/>
              <a:t>FY17,FY18 level = 172M </a:t>
            </a:r>
            <a:r>
              <a:rPr lang="en-US" sz="900" dirty="0">
                <a:sym typeface="Wingdings" panose="05000000000000000000" pitchFamily="2" charset="2"/>
              </a:rPr>
              <a:t></a:t>
            </a:r>
            <a:endParaRPr lang="en-US" sz="900" dirty="0"/>
          </a:p>
        </p:txBody>
      </p:sp>
      <p:sp>
        <p:nvSpPr>
          <p:cNvPr id="12" name="TextBox 11"/>
          <p:cNvSpPr txBox="1"/>
          <p:nvPr/>
        </p:nvSpPr>
        <p:spPr>
          <a:xfrm>
            <a:off x="3735424" y="1415353"/>
            <a:ext cx="3682098" cy="323165"/>
          </a:xfrm>
          <a:prstGeom prst="rect">
            <a:avLst/>
          </a:prstGeom>
          <a:noFill/>
        </p:spPr>
        <p:txBody>
          <a:bodyPr wrap="none" rtlCol="0">
            <a:spAutoFit/>
          </a:bodyPr>
          <a:lstStyle/>
          <a:p>
            <a:r>
              <a:rPr lang="en-US" sz="1500" dirty="0"/>
              <a:t>What do predictions look like one year later?</a:t>
            </a:r>
          </a:p>
        </p:txBody>
      </p:sp>
    </p:spTree>
    <p:extLst>
      <p:ext uri="{BB962C8B-B14F-4D97-AF65-F5344CB8AC3E}">
        <p14:creationId xmlns:p14="http://schemas.microsoft.com/office/powerpoint/2010/main" val="887481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Power consumption vs Year, by age of server</a:t>
            </a:r>
          </a:p>
        </p:txBody>
      </p:sp>
      <p:sp>
        <p:nvSpPr>
          <p:cNvPr id="4" name="Date Placeholder 3"/>
          <p:cNvSpPr>
            <a:spLocks noGrp="1"/>
          </p:cNvSpPr>
          <p:nvPr>
            <p:ph type="dt" sz="half" idx="2"/>
          </p:nvPr>
        </p:nvSpPr>
        <p:spPr/>
        <p:txBody>
          <a:bodyPr/>
          <a:lstStyle/>
          <a:p>
            <a:pPr>
              <a:defRPr/>
            </a:pPr>
            <a:r>
              <a:rPr lang="en-US" smtClean="0"/>
              <a:t>6/29/17</a:t>
            </a:r>
            <a:endParaRPr lang="en-US" dirty="0"/>
          </a:p>
        </p:txBody>
      </p:sp>
      <p:sp>
        <p:nvSpPr>
          <p:cNvPr id="5" name="Footer Placeholder 4"/>
          <p:cNvSpPr>
            <a:spLocks noGrp="1"/>
          </p:cNvSpPr>
          <p:nvPr>
            <p:ph type="ftr" sz="quarter" idx="3"/>
          </p:nvPr>
        </p:nvSpPr>
        <p:spPr/>
        <p:txBody>
          <a:bodyPr/>
          <a:lstStyle/>
          <a:p>
            <a:pPr>
              <a:defRPr/>
            </a:pPr>
            <a:r>
              <a:rPr lang="en-US" smtClean="0"/>
              <a:t>Margaret Votava | SCPMT at Preparatory PAC Meeting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28</a:t>
            </a:fld>
            <a:endParaRPr lang="en-US" dirty="0"/>
          </a:p>
        </p:txBody>
      </p:sp>
      <p:pic>
        <p:nvPicPr>
          <p:cNvPr id="8" name="Picture 7"/>
          <p:cNvPicPr>
            <a:picLocks noChangeAspect="1"/>
          </p:cNvPicPr>
          <p:nvPr/>
        </p:nvPicPr>
        <p:blipFill>
          <a:blip r:embed="rId2"/>
          <a:stretch>
            <a:fillRect/>
          </a:stretch>
        </p:blipFill>
        <p:spPr>
          <a:xfrm>
            <a:off x="1648181" y="1366973"/>
            <a:ext cx="5847638" cy="4250957"/>
          </a:xfrm>
          <a:prstGeom prst="rect">
            <a:avLst/>
          </a:prstGeom>
        </p:spPr>
      </p:pic>
      <p:sp>
        <p:nvSpPr>
          <p:cNvPr id="9" name="TextBox 8"/>
          <p:cNvSpPr txBox="1"/>
          <p:nvPr/>
        </p:nvSpPr>
        <p:spPr>
          <a:xfrm>
            <a:off x="57843" y="2383396"/>
            <a:ext cx="1638397" cy="2123658"/>
          </a:xfrm>
          <a:prstGeom prst="rect">
            <a:avLst/>
          </a:prstGeom>
          <a:solidFill>
            <a:srgbClr val="FFFF00"/>
          </a:solidFill>
        </p:spPr>
        <p:txBody>
          <a:bodyPr wrap="none" rtlCol="0">
            <a:spAutoFit/>
          </a:bodyPr>
          <a:lstStyle/>
          <a:p>
            <a:r>
              <a:rPr lang="en-US" sz="1200" dirty="0"/>
              <a:t>Up to 17 W per core</a:t>
            </a:r>
          </a:p>
          <a:p>
            <a:r>
              <a:rPr lang="en-US" sz="1200" dirty="0"/>
              <a:t>difference between</a:t>
            </a:r>
          </a:p>
          <a:p>
            <a:r>
              <a:rPr lang="en-US" sz="1200" dirty="0"/>
              <a:t>oldest &amp; newest nodes</a:t>
            </a:r>
          </a:p>
          <a:p>
            <a:endParaRPr lang="en-US" sz="1200" dirty="0"/>
          </a:p>
          <a:p>
            <a:r>
              <a:rPr lang="en-US" sz="1200" dirty="0"/>
              <a:t>Last purchase $78/core</a:t>
            </a:r>
          </a:p>
          <a:p>
            <a:endParaRPr lang="en-US" sz="1200" dirty="0"/>
          </a:p>
          <a:p>
            <a:r>
              <a:rPr lang="en-US" sz="1200" dirty="0"/>
              <a:t>1000 core purchase</a:t>
            </a:r>
          </a:p>
          <a:p>
            <a:r>
              <a:rPr lang="en-US" sz="1200" dirty="0"/>
              <a:t>costs $78K</a:t>
            </a:r>
          </a:p>
          <a:p>
            <a:r>
              <a:rPr lang="en-US" sz="1200" dirty="0"/>
              <a:t>saves 17kW</a:t>
            </a:r>
          </a:p>
          <a:p>
            <a:r>
              <a:rPr lang="en-US" sz="1200" dirty="0"/>
              <a:t>or $7.4K per year</a:t>
            </a:r>
          </a:p>
          <a:p>
            <a:r>
              <a:rPr lang="en-US" sz="1200" dirty="0"/>
              <a:t>10% cost savings/year</a:t>
            </a:r>
          </a:p>
        </p:txBody>
      </p:sp>
      <p:grpSp>
        <p:nvGrpSpPr>
          <p:cNvPr id="10" name="Group 9"/>
          <p:cNvGrpSpPr/>
          <p:nvPr/>
        </p:nvGrpSpPr>
        <p:grpSpPr>
          <a:xfrm>
            <a:off x="3857624" y="1860296"/>
            <a:ext cx="989991" cy="523101"/>
            <a:chOff x="5143500" y="1283732"/>
            <a:chExt cx="1319989" cy="697468"/>
          </a:xfrm>
        </p:grpSpPr>
        <p:sp>
          <p:nvSpPr>
            <p:cNvPr id="11" name="TextBox 10"/>
            <p:cNvSpPr txBox="1"/>
            <p:nvPr/>
          </p:nvSpPr>
          <p:spPr>
            <a:xfrm>
              <a:off x="5143500" y="1283732"/>
              <a:ext cx="701475" cy="400109"/>
            </a:xfrm>
            <a:prstGeom prst="rect">
              <a:avLst/>
            </a:prstGeom>
            <a:noFill/>
          </p:spPr>
          <p:txBody>
            <a:bodyPr wrap="none" rtlCol="0">
              <a:spAutoFit/>
            </a:bodyPr>
            <a:lstStyle/>
            <a:p>
              <a:r>
                <a:rPr lang="en-US" sz="1350" dirty="0">
                  <a:solidFill>
                    <a:srgbClr val="FF0000"/>
                  </a:solidFill>
                </a:rPr>
                <a:t>FY17</a:t>
              </a:r>
            </a:p>
          </p:txBody>
        </p:sp>
        <p:cxnSp>
          <p:nvCxnSpPr>
            <p:cNvPr id="12" name="Straight Arrow Connector 11"/>
            <p:cNvCxnSpPr/>
            <p:nvPr/>
          </p:nvCxnSpPr>
          <p:spPr>
            <a:xfrm>
              <a:off x="5457825" y="1653064"/>
              <a:ext cx="0" cy="32813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305425" y="1981200"/>
              <a:ext cx="90487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762014" y="1283732"/>
              <a:ext cx="701475" cy="400109"/>
            </a:xfrm>
            <a:prstGeom prst="rect">
              <a:avLst/>
            </a:prstGeom>
            <a:noFill/>
          </p:spPr>
          <p:txBody>
            <a:bodyPr wrap="none" rtlCol="0">
              <a:spAutoFit/>
            </a:bodyPr>
            <a:lstStyle/>
            <a:p>
              <a:r>
                <a:rPr lang="en-US" sz="1350" dirty="0">
                  <a:solidFill>
                    <a:srgbClr val="FF0000"/>
                  </a:solidFill>
                </a:rPr>
                <a:t>FY18</a:t>
              </a:r>
            </a:p>
          </p:txBody>
        </p:sp>
        <p:cxnSp>
          <p:nvCxnSpPr>
            <p:cNvPr id="15" name="Straight Arrow Connector 14"/>
            <p:cNvCxnSpPr/>
            <p:nvPr/>
          </p:nvCxnSpPr>
          <p:spPr>
            <a:xfrm>
              <a:off x="6076338" y="1653064"/>
              <a:ext cx="0" cy="32813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16" name="TextBox 15"/>
          <p:cNvSpPr txBox="1"/>
          <p:nvPr/>
        </p:nvSpPr>
        <p:spPr>
          <a:xfrm>
            <a:off x="7500317" y="2273674"/>
            <a:ext cx="1578637" cy="461665"/>
          </a:xfrm>
          <a:prstGeom prst="rect">
            <a:avLst/>
          </a:prstGeom>
          <a:solidFill>
            <a:srgbClr val="FFFF00"/>
          </a:solidFill>
        </p:spPr>
        <p:txBody>
          <a:bodyPr wrap="none" rtlCol="0">
            <a:spAutoFit/>
          </a:bodyPr>
          <a:lstStyle/>
          <a:p>
            <a:r>
              <a:rPr lang="en-US" sz="1200" dirty="0"/>
              <a:t>Old hardware is at risk</a:t>
            </a:r>
          </a:p>
          <a:p>
            <a:r>
              <a:rPr lang="en-US" sz="1200" dirty="0"/>
              <a:t>to fail, also inefficient</a:t>
            </a:r>
          </a:p>
        </p:txBody>
      </p:sp>
    </p:spTree>
    <p:extLst>
      <p:ext uri="{BB962C8B-B14F-4D97-AF65-F5344CB8AC3E}">
        <p14:creationId xmlns:p14="http://schemas.microsoft.com/office/powerpoint/2010/main" val="510041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Which processing metric – CPU hours or Wall hours?</a:t>
            </a:r>
          </a:p>
        </p:txBody>
      </p:sp>
      <p:sp>
        <p:nvSpPr>
          <p:cNvPr id="4" name="Date Placeholder 3"/>
          <p:cNvSpPr>
            <a:spLocks noGrp="1"/>
          </p:cNvSpPr>
          <p:nvPr>
            <p:ph type="dt" sz="half" idx="2"/>
          </p:nvPr>
        </p:nvSpPr>
        <p:spPr/>
        <p:txBody>
          <a:bodyPr/>
          <a:lstStyle/>
          <a:p>
            <a:pPr>
              <a:defRPr/>
            </a:pPr>
            <a:r>
              <a:rPr lang="en-US" smtClean="0"/>
              <a:t>6/29/17</a:t>
            </a:r>
            <a:endParaRPr lang="en-US" dirty="0"/>
          </a:p>
        </p:txBody>
      </p:sp>
      <p:sp>
        <p:nvSpPr>
          <p:cNvPr id="5" name="Footer Placeholder 4"/>
          <p:cNvSpPr>
            <a:spLocks noGrp="1"/>
          </p:cNvSpPr>
          <p:nvPr>
            <p:ph type="ftr" sz="quarter" idx="3"/>
          </p:nvPr>
        </p:nvSpPr>
        <p:spPr/>
        <p:txBody>
          <a:bodyPr/>
          <a:lstStyle/>
          <a:p>
            <a:pPr>
              <a:defRPr/>
            </a:pPr>
            <a:r>
              <a:rPr lang="en-US" smtClean="0"/>
              <a:t>Margaret Votava | SCPMT at Preparatory PAC Meeting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29</a:t>
            </a:fld>
            <a:endParaRPr lang="en-US" dirty="0"/>
          </a:p>
        </p:txBody>
      </p:sp>
      <p:pic>
        <p:nvPicPr>
          <p:cNvPr id="7" name="Picture 6"/>
          <p:cNvPicPr>
            <a:picLocks noChangeAspect="1"/>
          </p:cNvPicPr>
          <p:nvPr/>
        </p:nvPicPr>
        <p:blipFill>
          <a:blip r:embed="rId2"/>
          <a:stretch>
            <a:fillRect/>
          </a:stretch>
        </p:blipFill>
        <p:spPr>
          <a:xfrm>
            <a:off x="1277589" y="1451439"/>
            <a:ext cx="6588823" cy="3955123"/>
          </a:xfrm>
          <a:prstGeom prst="rect">
            <a:avLst/>
          </a:prstGeom>
        </p:spPr>
      </p:pic>
      <p:sp>
        <p:nvSpPr>
          <p:cNvPr id="8" name="TextBox 7"/>
          <p:cNvSpPr txBox="1"/>
          <p:nvPr/>
        </p:nvSpPr>
        <p:spPr>
          <a:xfrm>
            <a:off x="2207419" y="2114550"/>
            <a:ext cx="1961755" cy="553998"/>
          </a:xfrm>
          <a:prstGeom prst="rect">
            <a:avLst/>
          </a:prstGeom>
          <a:solidFill>
            <a:schemeClr val="bg2"/>
          </a:solidFill>
        </p:spPr>
        <p:txBody>
          <a:bodyPr wrap="none" rtlCol="0">
            <a:spAutoFit/>
          </a:bodyPr>
          <a:lstStyle/>
          <a:p>
            <a:r>
              <a:rPr lang="en-US" sz="1500" dirty="0"/>
              <a:t>73% average efficiency</a:t>
            </a:r>
          </a:p>
          <a:p>
            <a:pPr algn="ctr"/>
            <a:r>
              <a:rPr lang="en-US" sz="1500" dirty="0"/>
              <a:t>(Waiting for I/O)</a:t>
            </a:r>
          </a:p>
        </p:txBody>
      </p:sp>
      <p:sp>
        <p:nvSpPr>
          <p:cNvPr id="15" name="TextBox 14"/>
          <p:cNvSpPr txBox="1"/>
          <p:nvPr/>
        </p:nvSpPr>
        <p:spPr>
          <a:xfrm>
            <a:off x="5493544" y="3879056"/>
            <a:ext cx="1971309" cy="553998"/>
          </a:xfrm>
          <a:prstGeom prst="rect">
            <a:avLst/>
          </a:prstGeom>
          <a:solidFill>
            <a:schemeClr val="bg2"/>
          </a:solidFill>
          <a:ln>
            <a:solidFill>
              <a:srgbClr val="FF0000"/>
            </a:solidFill>
          </a:ln>
        </p:spPr>
        <p:txBody>
          <a:bodyPr wrap="none" rtlCol="0">
            <a:spAutoFit/>
          </a:bodyPr>
          <a:lstStyle/>
          <a:p>
            <a:r>
              <a:rPr lang="en-US" sz="1500" dirty="0">
                <a:solidFill>
                  <a:srgbClr val="FF0000"/>
                </a:solidFill>
              </a:rPr>
              <a:t>We will use Wall Hours</a:t>
            </a:r>
          </a:p>
          <a:p>
            <a:r>
              <a:rPr lang="en-US" sz="1500" dirty="0">
                <a:solidFill>
                  <a:srgbClr val="FF0000"/>
                </a:solidFill>
              </a:rPr>
              <a:t>as metric for requests</a:t>
            </a:r>
          </a:p>
        </p:txBody>
      </p:sp>
    </p:spTree>
    <p:extLst>
      <p:ext uri="{BB962C8B-B14F-4D97-AF65-F5344CB8AC3E}">
        <p14:creationId xmlns:p14="http://schemas.microsoft.com/office/powerpoint/2010/main" val="1659482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971552"/>
            <a:ext cx="8672513" cy="5361515"/>
          </a:xfrm>
        </p:spPr>
        <p:txBody>
          <a:bodyPr/>
          <a:lstStyle/>
          <a:p>
            <a:r>
              <a:rPr lang="en-US" sz="1600" dirty="0" smtClean="0"/>
              <a:t>This </a:t>
            </a:r>
            <a:r>
              <a:rPr lang="en-US" sz="1600" dirty="0"/>
              <a:t>is the primary mechanism by which the Scientific Computing Division:</a:t>
            </a:r>
          </a:p>
          <a:p>
            <a:pPr lvl="1"/>
            <a:r>
              <a:rPr lang="en-US" sz="1600" dirty="0"/>
              <a:t>Aligns its efforts with Lab and P5 priorities</a:t>
            </a:r>
          </a:p>
          <a:p>
            <a:pPr lvl="1"/>
            <a:r>
              <a:rPr lang="en-US" sz="1600" dirty="0"/>
              <a:t>Receives, discusses, and responds to requests from the experiments</a:t>
            </a:r>
          </a:p>
          <a:p>
            <a:pPr lvl="1"/>
            <a:r>
              <a:rPr lang="en-US" sz="1600" dirty="0"/>
              <a:t>Sets </a:t>
            </a:r>
            <a:r>
              <a:rPr lang="en-US" sz="1600" dirty="0" smtClean="0"/>
              <a:t>targets </a:t>
            </a:r>
            <a:r>
              <a:rPr lang="en-US" sz="1600" dirty="0"/>
              <a:t>for </a:t>
            </a:r>
            <a:r>
              <a:rPr lang="en-US" sz="1600" dirty="0" smtClean="0"/>
              <a:t>service </a:t>
            </a:r>
            <a:r>
              <a:rPr lang="en-US" sz="1600" dirty="0"/>
              <a:t>and computing </a:t>
            </a:r>
            <a:r>
              <a:rPr lang="en-US" sz="1600" dirty="0" smtClean="0"/>
              <a:t>resource </a:t>
            </a:r>
            <a:r>
              <a:rPr lang="en-US" sz="1600" dirty="0" smtClean="0"/>
              <a:t>allocation</a:t>
            </a:r>
            <a:endParaRPr lang="en-US" sz="1600" dirty="0"/>
          </a:p>
          <a:p>
            <a:pPr lvl="1"/>
            <a:endParaRPr lang="en-US" sz="1600" dirty="0"/>
          </a:p>
          <a:p>
            <a:r>
              <a:rPr lang="en-US" sz="1600" dirty="0"/>
              <a:t>This is the crucial step for the SCD:</a:t>
            </a:r>
          </a:p>
          <a:p>
            <a:pPr lvl="1"/>
            <a:r>
              <a:rPr lang="en-US" sz="1600" dirty="0"/>
              <a:t>For planning for 3-year period</a:t>
            </a:r>
          </a:p>
          <a:p>
            <a:pPr lvl="1"/>
            <a:r>
              <a:rPr lang="en-US" sz="1600" dirty="0"/>
              <a:t>For </a:t>
            </a:r>
            <a:r>
              <a:rPr lang="en-US" sz="1600" dirty="0" smtClean="0"/>
              <a:t>feedback </a:t>
            </a:r>
            <a:r>
              <a:rPr lang="en-US" sz="1600" dirty="0"/>
              <a:t>on budget execution and future-year budget generation</a:t>
            </a:r>
          </a:p>
          <a:p>
            <a:pPr lvl="1"/>
            <a:r>
              <a:rPr lang="en-US" sz="1600" dirty="0"/>
              <a:t>For providing assurance to DOE/HEP that Fermilab computing is responsive to and aligned with </a:t>
            </a:r>
            <a:r>
              <a:rPr lang="en-US" sz="1600" dirty="0" smtClean="0"/>
              <a:t>HEP priorities</a:t>
            </a:r>
          </a:p>
          <a:p>
            <a:pPr lvl="1"/>
            <a:endParaRPr lang="en-US" sz="1600" dirty="0" smtClean="0"/>
          </a:p>
          <a:p>
            <a:r>
              <a:rPr lang="en-US" sz="1600" dirty="0"/>
              <a:t>SCD utilizes the process of annual (SC-PMT) review and a continual (SPPM) tracking of implementation and possible incremental </a:t>
            </a:r>
            <a:r>
              <a:rPr lang="en-US" sz="1600" dirty="0" smtClean="0"/>
              <a:t>requests</a:t>
            </a:r>
          </a:p>
          <a:p>
            <a:pPr lvl="1"/>
            <a:r>
              <a:rPr lang="en-US" sz="1600" dirty="0" smtClean="0"/>
              <a:t>SPPM provides weekly opportunity for experiments to requests resources in between the annual SCPMT review. </a:t>
            </a:r>
          </a:p>
          <a:p>
            <a:pPr lvl="1"/>
            <a:endParaRPr lang="en-US" sz="1600" dirty="0" smtClean="0"/>
          </a:p>
          <a:p>
            <a:r>
              <a:rPr lang="en-US" sz="1600" dirty="0" smtClean="0"/>
              <a:t>SCPMT does </a:t>
            </a:r>
            <a:r>
              <a:rPr lang="en-US" sz="1600" b="1" dirty="0" smtClean="0">
                <a:solidFill>
                  <a:srgbClr val="C00000"/>
                </a:solidFill>
              </a:rPr>
              <a:t>not</a:t>
            </a:r>
            <a:r>
              <a:rPr lang="en-US" sz="1600" dirty="0" smtClean="0"/>
              <a:t> evaluate the physics value of the computing requests. </a:t>
            </a:r>
            <a:endParaRPr lang="en-US" sz="1600" dirty="0"/>
          </a:p>
          <a:p>
            <a:pPr lvl="1"/>
            <a:endParaRPr lang="en-US" dirty="0"/>
          </a:p>
        </p:txBody>
      </p:sp>
      <p:sp>
        <p:nvSpPr>
          <p:cNvPr id="7" name="Title 6"/>
          <p:cNvSpPr>
            <a:spLocks noGrp="1"/>
          </p:cNvSpPr>
          <p:nvPr>
            <p:ph type="title"/>
          </p:nvPr>
        </p:nvSpPr>
        <p:spPr/>
        <p:txBody>
          <a:bodyPr/>
          <a:lstStyle/>
          <a:p>
            <a:r>
              <a:rPr lang="en-US" dirty="0"/>
              <a:t>Scientific Computing Portfolio Management Team </a:t>
            </a:r>
            <a:r>
              <a:rPr lang="en-US" dirty="0" smtClean="0"/>
              <a:t>(SC-PMT) Review</a:t>
            </a:r>
            <a:endParaRPr lang="en-US" dirty="0"/>
          </a:p>
        </p:txBody>
      </p:sp>
      <p:sp>
        <p:nvSpPr>
          <p:cNvPr id="4" name="Date Placeholder 3"/>
          <p:cNvSpPr>
            <a:spLocks noGrp="1"/>
          </p:cNvSpPr>
          <p:nvPr>
            <p:ph type="dt" sz="half" idx="2"/>
          </p:nvPr>
        </p:nvSpPr>
        <p:spPr/>
        <p:txBody>
          <a:bodyPr/>
          <a:lstStyle/>
          <a:p>
            <a:pPr>
              <a:defRPr/>
            </a:pPr>
            <a:r>
              <a:rPr lang="en-US" smtClean="0"/>
              <a:t>6/29/17</a:t>
            </a:r>
            <a:endParaRPr lang="en-US" dirty="0"/>
          </a:p>
        </p:txBody>
      </p:sp>
      <p:sp>
        <p:nvSpPr>
          <p:cNvPr id="5" name="Footer Placeholder 4"/>
          <p:cNvSpPr>
            <a:spLocks noGrp="1"/>
          </p:cNvSpPr>
          <p:nvPr>
            <p:ph type="ftr" sz="quarter" idx="3"/>
          </p:nvPr>
        </p:nvSpPr>
        <p:spPr/>
        <p:txBody>
          <a:bodyPr/>
          <a:lstStyle/>
          <a:p>
            <a:pPr>
              <a:defRPr/>
            </a:pPr>
            <a:r>
              <a:rPr lang="en-US" smtClean="0"/>
              <a:t>Margaret Votava | SCPMT at Preparatory PAC Meeting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304779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Hardware resources are (mostly) configured as multiples of (1-core, 2 GB memory, 35GB local disk) standard units</a:t>
            </a:r>
          </a:p>
          <a:p>
            <a:r>
              <a:rPr lang="en-US" dirty="0"/>
              <a:t>A “standard” grid job fits into one of such units</a:t>
            </a:r>
          </a:p>
          <a:p>
            <a:r>
              <a:rPr lang="en-US" dirty="0"/>
              <a:t>But some jobs don’t fit into this unit</a:t>
            </a:r>
          </a:p>
          <a:p>
            <a:pPr lvl="1"/>
            <a:r>
              <a:rPr lang="en-US" dirty="0"/>
              <a:t>Mostly jobs requiring &gt; 2GB memory</a:t>
            </a:r>
          </a:p>
          <a:p>
            <a:pPr lvl="1"/>
            <a:r>
              <a:rPr lang="en-US" dirty="0"/>
              <a:t>Do not see many multi-core jobs</a:t>
            </a:r>
          </a:p>
          <a:p>
            <a:r>
              <a:rPr lang="en-US" dirty="0"/>
              <a:t>When experiments generate resource requests we ask for needs for:</a:t>
            </a:r>
          </a:p>
          <a:p>
            <a:pPr lvl="1"/>
            <a:r>
              <a:rPr lang="en-US" dirty="0"/>
              <a:t>the standard 2GB unit	= X</a:t>
            </a:r>
          </a:p>
          <a:p>
            <a:pPr lvl="1"/>
            <a:r>
              <a:rPr lang="en-US" dirty="0"/>
              <a:t>2x the standard unit	= Y</a:t>
            </a:r>
          </a:p>
          <a:p>
            <a:pPr lvl="1"/>
            <a:r>
              <a:rPr lang="en-US" dirty="0"/>
              <a:t>&gt;2x the standard unit	= Z</a:t>
            </a:r>
          </a:p>
          <a:p>
            <a:r>
              <a:rPr lang="en-US" dirty="0"/>
              <a:t>We note the aggregate request as </a:t>
            </a:r>
            <a:r>
              <a:rPr lang="en-US" dirty="0">
                <a:solidFill>
                  <a:srgbClr val="FF0000"/>
                </a:solidFill>
              </a:rPr>
              <a:t>“Lo” = X+Y+Z</a:t>
            </a:r>
            <a:r>
              <a:rPr lang="en-US" dirty="0"/>
              <a:t>, or </a:t>
            </a:r>
            <a:r>
              <a:rPr lang="en-US" dirty="0">
                <a:solidFill>
                  <a:srgbClr val="FF0000"/>
                </a:solidFill>
              </a:rPr>
              <a:t>“Hi” = X+2Y+4Z</a:t>
            </a:r>
          </a:p>
          <a:p>
            <a:pPr lvl="1"/>
            <a:r>
              <a:rPr lang="en-US" dirty="0">
                <a:solidFill>
                  <a:srgbClr val="FF0000"/>
                </a:solidFill>
              </a:rPr>
              <a:t>We will show both Lo and Hi request </a:t>
            </a:r>
            <a:r>
              <a:rPr lang="en-US" dirty="0" smtClean="0">
                <a:solidFill>
                  <a:srgbClr val="FF0000"/>
                </a:solidFill>
              </a:rPr>
              <a:t>values</a:t>
            </a:r>
          </a:p>
          <a:p>
            <a:r>
              <a:rPr lang="en-US" dirty="0"/>
              <a:t>Try to optimize the ”packing” of jobs on a 32 core node with 64GB memory. </a:t>
            </a:r>
          </a:p>
          <a:p>
            <a:pPr lvl="1"/>
            <a:r>
              <a:rPr lang="en-US" dirty="0"/>
              <a:t>Jobs are measured both in terms of memory efficiency and CPU efficiency</a:t>
            </a:r>
          </a:p>
          <a:p>
            <a:pPr lvl="1"/>
            <a:r>
              <a:rPr lang="en-US" dirty="0"/>
              <a:t>Memory efficiency is the percentage of peak memory used / requested. </a:t>
            </a:r>
          </a:p>
          <a:p>
            <a:pPr lvl="1"/>
            <a:r>
              <a:rPr lang="en-US" dirty="0"/>
              <a:t>CPU efficiency is </a:t>
            </a:r>
            <a:r>
              <a:rPr lang="en-US" dirty="0" err="1"/>
              <a:t>cpu</a:t>
            </a:r>
            <a:r>
              <a:rPr lang="en-US" dirty="0"/>
              <a:t> time / wall clock time. </a:t>
            </a:r>
          </a:p>
          <a:p>
            <a:pPr lvl="1"/>
            <a:endParaRPr lang="en-US" dirty="0">
              <a:solidFill>
                <a:srgbClr val="FF0000"/>
              </a:solidFill>
            </a:endParaRPr>
          </a:p>
        </p:txBody>
      </p:sp>
      <p:sp>
        <p:nvSpPr>
          <p:cNvPr id="3" name="Title 2"/>
          <p:cNvSpPr>
            <a:spLocks noGrp="1"/>
          </p:cNvSpPr>
          <p:nvPr>
            <p:ph type="title"/>
          </p:nvPr>
        </p:nvSpPr>
        <p:spPr/>
        <p:txBody>
          <a:bodyPr/>
          <a:lstStyle/>
          <a:p>
            <a:r>
              <a:rPr lang="en-US" dirty="0"/>
              <a:t>Requests: “standard” or “non-standard” grid slot?</a:t>
            </a:r>
          </a:p>
        </p:txBody>
      </p:sp>
      <p:sp>
        <p:nvSpPr>
          <p:cNvPr id="4" name="Date Placeholder 3"/>
          <p:cNvSpPr>
            <a:spLocks noGrp="1"/>
          </p:cNvSpPr>
          <p:nvPr>
            <p:ph type="dt" sz="half" idx="2"/>
          </p:nvPr>
        </p:nvSpPr>
        <p:spPr/>
        <p:txBody>
          <a:bodyPr/>
          <a:lstStyle/>
          <a:p>
            <a:pPr>
              <a:defRPr/>
            </a:pPr>
            <a:r>
              <a:rPr lang="en-US" smtClean="0"/>
              <a:t>6/29/17</a:t>
            </a:r>
            <a:endParaRPr lang="en-US" dirty="0"/>
          </a:p>
        </p:txBody>
      </p:sp>
      <p:sp>
        <p:nvSpPr>
          <p:cNvPr id="5" name="Footer Placeholder 4"/>
          <p:cNvSpPr>
            <a:spLocks noGrp="1"/>
          </p:cNvSpPr>
          <p:nvPr>
            <p:ph type="ftr" sz="quarter" idx="3"/>
          </p:nvPr>
        </p:nvSpPr>
        <p:spPr/>
        <p:txBody>
          <a:bodyPr/>
          <a:lstStyle/>
          <a:p>
            <a:pPr>
              <a:defRPr/>
            </a:pPr>
            <a:r>
              <a:rPr lang="en-US" smtClean="0"/>
              <a:t>Margaret Votava | SCPMT at Preparatory PAC Meeting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30</a:t>
            </a:fld>
            <a:endParaRPr lang="en-US" dirty="0"/>
          </a:p>
        </p:txBody>
      </p:sp>
    </p:spTree>
    <p:extLst>
      <p:ext uri="{BB962C8B-B14F-4D97-AF65-F5344CB8AC3E}">
        <p14:creationId xmlns:p14="http://schemas.microsoft.com/office/powerpoint/2010/main" val="3919012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already worked to improve memory efficiency </a:t>
            </a:r>
            <a:endParaRPr lang="en-US" dirty="0"/>
          </a:p>
        </p:txBody>
      </p:sp>
      <p:sp>
        <p:nvSpPr>
          <p:cNvPr id="3" name="Content Placeholder 2"/>
          <p:cNvSpPr>
            <a:spLocks noGrp="1"/>
          </p:cNvSpPr>
          <p:nvPr>
            <p:ph idx="1"/>
          </p:nvPr>
        </p:nvSpPr>
        <p:spPr/>
        <p:txBody>
          <a:bodyPr/>
          <a:lstStyle/>
          <a:p>
            <a:r>
              <a:rPr lang="en-US" dirty="0" smtClean="0"/>
              <a:t>Reduced Memory footprints, but enough?</a:t>
            </a:r>
          </a:p>
          <a:p>
            <a:r>
              <a:rPr lang="en-US" dirty="0" smtClean="0"/>
              <a:t>OSG slots mostly 2Gb </a:t>
            </a:r>
          </a:p>
          <a:p>
            <a:endParaRPr lang="en-US" dirty="0"/>
          </a:p>
        </p:txBody>
      </p:sp>
      <p:sp>
        <p:nvSpPr>
          <p:cNvPr id="4" name="Date Placeholder 3"/>
          <p:cNvSpPr>
            <a:spLocks noGrp="1"/>
          </p:cNvSpPr>
          <p:nvPr>
            <p:ph type="dt" sz="half" idx="10"/>
          </p:nvPr>
        </p:nvSpPr>
        <p:spPr/>
        <p:txBody>
          <a:bodyPr/>
          <a:lstStyle/>
          <a:p>
            <a:pPr>
              <a:defRPr/>
            </a:pPr>
            <a:r>
              <a:rPr lang="en-US" smtClean="0"/>
              <a:t>6/29/17</a:t>
            </a:r>
            <a:endParaRPr lang="en-US"/>
          </a:p>
        </p:txBody>
      </p:sp>
      <p:sp>
        <p:nvSpPr>
          <p:cNvPr id="5" name="Footer Placeholder 4"/>
          <p:cNvSpPr>
            <a:spLocks noGrp="1"/>
          </p:cNvSpPr>
          <p:nvPr>
            <p:ph type="ftr" sz="quarter" idx="11"/>
          </p:nvPr>
        </p:nvSpPr>
        <p:spPr/>
        <p:txBody>
          <a:bodyPr/>
          <a:lstStyle/>
          <a:p>
            <a:pPr>
              <a:defRPr/>
            </a:pPr>
            <a:r>
              <a:rPr lang="en-US" smtClean="0"/>
              <a:t>Margaret Votava | SCPMT at Preparatory PAC Meeting</a:t>
            </a:r>
            <a:endParaRPr lang="en-US"/>
          </a:p>
        </p:txBody>
      </p:sp>
      <p:sp>
        <p:nvSpPr>
          <p:cNvPr id="6" name="Slide Number Placeholder 5"/>
          <p:cNvSpPr>
            <a:spLocks noGrp="1"/>
          </p:cNvSpPr>
          <p:nvPr>
            <p:ph type="sldNum" sz="quarter" idx="12"/>
          </p:nvPr>
        </p:nvSpPr>
        <p:spPr/>
        <p:txBody>
          <a:bodyPr/>
          <a:lstStyle/>
          <a:p>
            <a:pPr>
              <a:defRPr/>
            </a:pPr>
            <a:fld id="{C9771DAD-1329-1E47-9367-42E27C1DFAB1}" type="slidenum">
              <a:rPr lang="en-US" altLang="en-US" smtClean="0"/>
              <a:pPr>
                <a:defRPr/>
              </a:pPr>
              <a:t>31</a:t>
            </a:fld>
            <a:endParaRPr lang="en-US" alt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038" y="2308469"/>
            <a:ext cx="8346393" cy="3799254"/>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59579" y="1486758"/>
            <a:ext cx="23177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96270" y="1086338"/>
            <a:ext cx="3429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860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SCPMT 2017 Committee Conclusions</a:t>
            </a:r>
            <a:endParaRPr lang="en-US" dirty="0"/>
          </a:p>
        </p:txBody>
      </p:sp>
      <p:sp>
        <p:nvSpPr>
          <p:cNvPr id="3" name="Content Placeholder 2"/>
          <p:cNvSpPr>
            <a:spLocks noGrp="1"/>
          </p:cNvSpPr>
          <p:nvPr>
            <p:ph idx="1"/>
          </p:nvPr>
        </p:nvSpPr>
        <p:spPr>
          <a:xfrm>
            <a:off x="228600" y="1066800"/>
            <a:ext cx="8672513" cy="5147734"/>
          </a:xfrm>
        </p:spPr>
        <p:txBody>
          <a:bodyPr>
            <a:normAutofit fontScale="85000" lnSpcReduction="20000"/>
          </a:bodyPr>
          <a:lstStyle/>
          <a:p>
            <a:r>
              <a:rPr lang="en-US" dirty="0" smtClean="0"/>
              <a:t>SCD supports the lab program and P5 priorities very well, meeting current needs</a:t>
            </a:r>
          </a:p>
          <a:p>
            <a:pPr lvl="1"/>
            <a:endParaRPr lang="en-US" dirty="0" smtClean="0"/>
          </a:p>
          <a:p>
            <a:r>
              <a:rPr lang="en-US" dirty="0" smtClean="0"/>
              <a:t>Risks for the future (FY18 onwards), </a:t>
            </a:r>
          </a:p>
          <a:p>
            <a:pPr lvl="1"/>
            <a:r>
              <a:rPr lang="en-US" dirty="0" smtClean="0"/>
              <a:t>major increase in experiment requests significantly increases unmitigated risk of failing to provide operations support</a:t>
            </a:r>
          </a:p>
          <a:p>
            <a:pPr lvl="1"/>
            <a:r>
              <a:rPr lang="en-US" dirty="0" smtClean="0"/>
              <a:t>the accumulation of FY’s with insufficient investment in the facility</a:t>
            </a:r>
          </a:p>
          <a:p>
            <a:pPr lvl="1"/>
            <a:r>
              <a:rPr lang="en-US" dirty="0" smtClean="0"/>
              <a:t>OSG future uncertainty (overall) and the certainty of ending DOE/HEP funding</a:t>
            </a:r>
          </a:p>
          <a:p>
            <a:pPr lvl="2"/>
            <a:r>
              <a:rPr lang="en-US" dirty="0" smtClean="0"/>
              <a:t>A bigger discussion, affects long term planning for </a:t>
            </a:r>
            <a:r>
              <a:rPr lang="en-US" dirty="0" err="1" smtClean="0"/>
              <a:t>HEPCloud</a:t>
            </a:r>
            <a:r>
              <a:rPr lang="en-US" dirty="0" smtClean="0"/>
              <a:t> (increases scope)</a:t>
            </a:r>
          </a:p>
          <a:p>
            <a:pPr lvl="1"/>
            <a:r>
              <a:rPr lang="en-US" dirty="0" smtClean="0"/>
              <a:t>In the near future, tape technology change (necessary, Oracle pulling out of tape storage) compounds the problem</a:t>
            </a:r>
          </a:p>
          <a:p>
            <a:pPr lvl="1"/>
            <a:endParaRPr lang="en-US" dirty="0" smtClean="0"/>
          </a:p>
          <a:p>
            <a:r>
              <a:rPr lang="en-US" dirty="0" smtClean="0"/>
              <a:t>There are no additional mitigation measures within </a:t>
            </a:r>
            <a:r>
              <a:rPr lang="en-US" dirty="0" smtClean="0"/>
              <a:t> SCD</a:t>
            </a:r>
            <a:endParaRPr lang="en-US" dirty="0" smtClean="0"/>
          </a:p>
          <a:p>
            <a:pPr lvl="1"/>
            <a:r>
              <a:rPr lang="en-US" b="1" dirty="0" smtClean="0">
                <a:solidFill>
                  <a:srgbClr val="C00000"/>
                </a:solidFill>
              </a:rPr>
              <a:t>Need to either increase facility funding (consumables) or re-baseline the program, including additional scrutiny and restrictions on overall data taking</a:t>
            </a:r>
          </a:p>
          <a:p>
            <a:pPr lvl="1"/>
            <a:endParaRPr lang="en-US" dirty="0" smtClean="0"/>
          </a:p>
          <a:p>
            <a:endParaRPr lang="en-US" dirty="0" smtClean="0"/>
          </a:p>
          <a:p>
            <a:endParaRPr lang="en-US" dirty="0" smtClean="0">
              <a:hlinkClick r:id="rId2" invalidUrl="https://fermipoint.fnal.gov/project/sppm/Working Group Documents/SC-PM"/>
            </a:endParaRPr>
          </a:p>
          <a:p>
            <a:endParaRPr lang="en-US" dirty="0">
              <a:hlinkClick r:id="rId3" invalidUrl="https://fermipoint.fnal.gov/project/sppm/Working Group Documents/SC-PM"/>
            </a:endParaRPr>
          </a:p>
        </p:txBody>
      </p:sp>
      <p:sp>
        <p:nvSpPr>
          <p:cNvPr id="4" name="Date Placeholder 3"/>
          <p:cNvSpPr>
            <a:spLocks noGrp="1"/>
          </p:cNvSpPr>
          <p:nvPr>
            <p:ph type="dt" sz="half" idx="10"/>
          </p:nvPr>
        </p:nvSpPr>
        <p:spPr/>
        <p:txBody>
          <a:bodyPr/>
          <a:lstStyle/>
          <a:p>
            <a:pPr>
              <a:defRPr/>
            </a:pPr>
            <a:r>
              <a:rPr lang="en-US" altLang="en-US" smtClean="0"/>
              <a:t>6/29/17</a:t>
            </a:r>
            <a:endParaRPr lang="en-US" altLang="en-US"/>
          </a:p>
        </p:txBody>
      </p:sp>
      <p:sp>
        <p:nvSpPr>
          <p:cNvPr id="5" name="Footer Placeholder 4"/>
          <p:cNvSpPr>
            <a:spLocks noGrp="1"/>
          </p:cNvSpPr>
          <p:nvPr>
            <p:ph type="ftr" sz="quarter" idx="11"/>
          </p:nvPr>
        </p:nvSpPr>
        <p:spPr/>
        <p:txBody>
          <a:bodyPr/>
          <a:lstStyle/>
          <a:p>
            <a:pPr>
              <a:defRPr/>
            </a:pPr>
            <a:r>
              <a:rPr lang="en-US" smtClean="0"/>
              <a:t>Margaret Votava | SCPMT at Preparatory PAC Meeting</a:t>
            </a:r>
            <a:endParaRPr lang="en-US" b="1" dirty="0"/>
          </a:p>
        </p:txBody>
      </p:sp>
      <p:sp>
        <p:nvSpPr>
          <p:cNvPr id="6" name="Slide Number Placeholder 5"/>
          <p:cNvSpPr>
            <a:spLocks noGrp="1"/>
          </p:cNvSpPr>
          <p:nvPr>
            <p:ph type="sldNum" sz="quarter" idx="12"/>
          </p:nvPr>
        </p:nvSpPr>
        <p:spPr/>
        <p:txBody>
          <a:bodyPr/>
          <a:lstStyle/>
          <a:p>
            <a:pPr>
              <a:defRPr/>
            </a:pPr>
            <a:fld id="{D00F4E98-C795-3448-9E3B-B08F31381985}" type="slidenum">
              <a:rPr lang="en-US" altLang="en-US" smtClean="0"/>
              <a:pPr>
                <a:defRPr/>
              </a:pPr>
              <a:t>4</a:t>
            </a:fld>
            <a:endParaRPr lang="en-US" altLang="en-US"/>
          </a:p>
        </p:txBody>
      </p:sp>
    </p:spTree>
    <p:extLst>
      <p:ext uri="{BB962C8B-B14F-4D97-AF65-F5344CB8AC3E}">
        <p14:creationId xmlns:p14="http://schemas.microsoft.com/office/powerpoint/2010/main" val="796370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9525"/>
            <a:r>
              <a:rPr spc="-101" dirty="0"/>
              <a:t>O</a:t>
            </a:r>
            <a:r>
              <a:rPr spc="-68" dirty="0"/>
              <a:t>u</a:t>
            </a:r>
            <a:r>
              <a:rPr spc="165" dirty="0"/>
              <a:t>t</a:t>
            </a:r>
            <a:r>
              <a:rPr spc="-195" dirty="0"/>
              <a:t>l</a:t>
            </a:r>
            <a:r>
              <a:rPr spc="64" dirty="0"/>
              <a:t>oo</a:t>
            </a:r>
            <a:r>
              <a:rPr spc="-199" dirty="0"/>
              <a:t>k</a:t>
            </a:r>
          </a:p>
        </p:txBody>
      </p:sp>
      <p:sp>
        <p:nvSpPr>
          <p:cNvPr id="3" name="object 3"/>
          <p:cNvSpPr txBox="1"/>
          <p:nvPr/>
        </p:nvSpPr>
        <p:spPr>
          <a:xfrm>
            <a:off x="687704" y="2042162"/>
            <a:ext cx="7768590" cy="4429418"/>
          </a:xfrm>
          <a:prstGeom prst="rect">
            <a:avLst/>
          </a:prstGeom>
          <a:noFill/>
        </p:spPr>
        <p:txBody>
          <a:bodyPr vert="horz" wrap="square" lIns="0" tIns="0" rIns="0" bIns="0" rtlCol="0">
            <a:spAutoFit/>
          </a:bodyPr>
          <a:lstStyle/>
          <a:p>
            <a:pPr marL="180975" indent="-171450" defTabSz="685800" eaLnBrk="1" fontAlgn="auto" hangingPunct="1">
              <a:spcBef>
                <a:spcPts val="0"/>
              </a:spcBef>
              <a:spcAft>
                <a:spcPts val="0"/>
              </a:spcAft>
              <a:buFont typeface="Arial"/>
              <a:buChar char="•"/>
              <a:tabLst>
                <a:tab pos="180975" algn="l"/>
              </a:tabLst>
            </a:pPr>
            <a:r>
              <a:rPr sz="3200" spc="-176" dirty="0">
                <a:solidFill>
                  <a:prstClr val="black"/>
                </a:solidFill>
                <a:latin typeface="Times New Roman"/>
                <a:ea typeface=""/>
                <a:cs typeface="Times New Roman"/>
              </a:rPr>
              <a:t>I</a:t>
            </a:r>
            <a:r>
              <a:rPr sz="3200" spc="-53" dirty="0">
                <a:solidFill>
                  <a:prstClr val="black"/>
                </a:solidFill>
                <a:latin typeface="Times New Roman"/>
                <a:ea typeface=""/>
                <a:cs typeface="Times New Roman"/>
              </a:rPr>
              <a:t> </a:t>
            </a:r>
            <a:r>
              <a:rPr sz="3200" spc="53" dirty="0">
                <a:solidFill>
                  <a:prstClr val="black"/>
                </a:solidFill>
                <a:latin typeface="Times New Roman"/>
                <a:ea typeface=""/>
                <a:cs typeface="Times New Roman"/>
              </a:rPr>
              <a:t>d</a:t>
            </a:r>
            <a:r>
              <a:rPr sz="3200" spc="49" dirty="0">
                <a:solidFill>
                  <a:prstClr val="black"/>
                </a:solidFill>
                <a:latin typeface="Times New Roman"/>
                <a:ea typeface=""/>
                <a:cs typeface="Times New Roman"/>
              </a:rPr>
              <a:t>o</a:t>
            </a:r>
            <a:r>
              <a:rPr sz="3200" spc="53" dirty="0">
                <a:solidFill>
                  <a:prstClr val="black"/>
                </a:solidFill>
                <a:latin typeface="Times New Roman"/>
                <a:ea typeface=""/>
                <a:cs typeface="Times New Roman"/>
              </a:rPr>
              <a:t>n</a:t>
            </a:r>
            <a:r>
              <a:rPr sz="3200" spc="-34" dirty="0">
                <a:solidFill>
                  <a:prstClr val="black"/>
                </a:solidFill>
                <a:latin typeface="Times New Roman"/>
                <a:ea typeface=""/>
                <a:cs typeface="Times New Roman"/>
              </a:rPr>
              <a:t>’t</a:t>
            </a:r>
            <a:r>
              <a:rPr sz="3200" spc="-49" dirty="0">
                <a:solidFill>
                  <a:prstClr val="black"/>
                </a:solidFill>
                <a:latin typeface="Times New Roman"/>
                <a:ea typeface=""/>
                <a:cs typeface="Times New Roman"/>
              </a:rPr>
              <a:t> </a:t>
            </a:r>
            <a:r>
              <a:rPr sz="3200" spc="4" dirty="0">
                <a:solidFill>
                  <a:prstClr val="black"/>
                </a:solidFill>
                <a:latin typeface="Times New Roman"/>
                <a:ea typeface=""/>
                <a:cs typeface="Times New Roman"/>
              </a:rPr>
              <a:t>s</a:t>
            </a:r>
            <a:r>
              <a:rPr sz="3200" spc="101" dirty="0">
                <a:solidFill>
                  <a:prstClr val="black"/>
                </a:solidFill>
                <a:latin typeface="Times New Roman"/>
                <a:ea typeface=""/>
                <a:cs typeface="Times New Roman"/>
              </a:rPr>
              <a:t>e</a:t>
            </a:r>
            <a:r>
              <a:rPr sz="3200" spc="109" dirty="0">
                <a:solidFill>
                  <a:prstClr val="black"/>
                </a:solidFill>
                <a:latin typeface="Times New Roman"/>
                <a:ea typeface=""/>
                <a:cs typeface="Times New Roman"/>
              </a:rPr>
              <a:t>e</a:t>
            </a:r>
            <a:r>
              <a:rPr sz="3200" spc="-53" dirty="0">
                <a:solidFill>
                  <a:prstClr val="black"/>
                </a:solidFill>
                <a:latin typeface="Times New Roman"/>
                <a:ea typeface=""/>
                <a:cs typeface="Times New Roman"/>
              </a:rPr>
              <a:t> </a:t>
            </a:r>
            <a:r>
              <a:rPr sz="3200" spc="53" dirty="0">
                <a:solidFill>
                  <a:prstClr val="black"/>
                </a:solidFill>
                <a:latin typeface="Times New Roman"/>
                <a:ea typeface=""/>
                <a:cs typeface="Times New Roman"/>
              </a:rPr>
              <a:t>h</a:t>
            </a:r>
            <a:r>
              <a:rPr sz="3200" spc="41" dirty="0">
                <a:solidFill>
                  <a:prstClr val="black"/>
                </a:solidFill>
                <a:latin typeface="Times New Roman"/>
                <a:ea typeface=""/>
                <a:cs typeface="Times New Roman"/>
              </a:rPr>
              <a:t>o</a:t>
            </a:r>
            <a:r>
              <a:rPr sz="3200" spc="-19" dirty="0">
                <a:solidFill>
                  <a:prstClr val="black"/>
                </a:solidFill>
                <a:latin typeface="Times New Roman"/>
                <a:ea typeface=""/>
                <a:cs typeface="Times New Roman"/>
              </a:rPr>
              <a:t>w</a:t>
            </a:r>
            <a:r>
              <a:rPr sz="3200" spc="-49" dirty="0">
                <a:solidFill>
                  <a:prstClr val="black"/>
                </a:solidFill>
                <a:latin typeface="Times New Roman"/>
                <a:ea typeface=""/>
                <a:cs typeface="Times New Roman"/>
              </a:rPr>
              <a:t> </a:t>
            </a:r>
            <a:r>
              <a:rPr sz="3200" spc="113" dirty="0">
                <a:solidFill>
                  <a:prstClr val="black"/>
                </a:solidFill>
                <a:latin typeface="Times New Roman"/>
                <a:ea typeface=""/>
                <a:cs typeface="Times New Roman"/>
              </a:rPr>
              <a:t>t</a:t>
            </a:r>
            <a:r>
              <a:rPr sz="3200" spc="53" dirty="0">
                <a:solidFill>
                  <a:prstClr val="black"/>
                </a:solidFill>
                <a:latin typeface="Times New Roman"/>
                <a:ea typeface=""/>
                <a:cs typeface="Times New Roman"/>
              </a:rPr>
              <a:t>h</a:t>
            </a:r>
            <a:r>
              <a:rPr sz="3200" spc="-113" dirty="0">
                <a:solidFill>
                  <a:prstClr val="black"/>
                </a:solidFill>
                <a:latin typeface="Times New Roman"/>
                <a:ea typeface=""/>
                <a:cs typeface="Times New Roman"/>
              </a:rPr>
              <a:t>i</a:t>
            </a:r>
            <a:r>
              <a:rPr sz="3200" dirty="0">
                <a:solidFill>
                  <a:prstClr val="black"/>
                </a:solidFill>
                <a:latin typeface="Times New Roman"/>
                <a:ea typeface=""/>
                <a:cs typeface="Times New Roman"/>
              </a:rPr>
              <a:t>s</a:t>
            </a:r>
            <a:r>
              <a:rPr sz="3200" spc="-45" dirty="0">
                <a:solidFill>
                  <a:prstClr val="black"/>
                </a:solidFill>
                <a:latin typeface="Times New Roman"/>
                <a:ea typeface=""/>
                <a:cs typeface="Times New Roman"/>
              </a:rPr>
              <a:t> </a:t>
            </a:r>
            <a:r>
              <a:rPr sz="3200" spc="-68" dirty="0" smtClean="0">
                <a:solidFill>
                  <a:prstClr val="black"/>
                </a:solidFill>
                <a:latin typeface="Times New Roman"/>
                <a:ea typeface=""/>
                <a:cs typeface="Times New Roman"/>
              </a:rPr>
              <a:t>f</a:t>
            </a:r>
            <a:r>
              <a:rPr sz="3200" spc="-113" dirty="0" smtClean="0">
                <a:solidFill>
                  <a:prstClr val="black"/>
                </a:solidFill>
                <a:latin typeface="Times New Roman"/>
                <a:ea typeface=""/>
                <a:cs typeface="Times New Roman"/>
              </a:rPr>
              <a:t>i</a:t>
            </a:r>
            <a:r>
              <a:rPr sz="3200" spc="113" dirty="0" smtClean="0">
                <a:solidFill>
                  <a:prstClr val="black"/>
                </a:solidFill>
                <a:latin typeface="Times New Roman"/>
                <a:ea typeface=""/>
                <a:cs typeface="Times New Roman"/>
              </a:rPr>
              <a:t>t</a:t>
            </a:r>
            <a:r>
              <a:rPr sz="3200" dirty="0" smtClean="0">
                <a:solidFill>
                  <a:prstClr val="black"/>
                </a:solidFill>
                <a:latin typeface="Times New Roman"/>
                <a:ea typeface=""/>
                <a:cs typeface="Times New Roman"/>
              </a:rPr>
              <a:t>s</a:t>
            </a:r>
            <a:endParaRPr sz="3200" dirty="0">
              <a:solidFill>
                <a:prstClr val="black"/>
              </a:solidFill>
              <a:latin typeface="Times New Roman"/>
              <a:ea typeface=""/>
              <a:cs typeface="Times New Roman"/>
            </a:endParaRPr>
          </a:p>
          <a:p>
            <a:pPr marL="180975" marR="3810" indent="-171450" defTabSz="685800" eaLnBrk="1" fontAlgn="auto" hangingPunct="1">
              <a:spcBef>
                <a:spcPts val="761"/>
              </a:spcBef>
              <a:spcAft>
                <a:spcPts val="0"/>
              </a:spcAft>
              <a:buFont typeface="Arial"/>
              <a:buChar char="•"/>
              <a:tabLst>
                <a:tab pos="180975" algn="l"/>
              </a:tabLst>
            </a:pPr>
            <a:r>
              <a:rPr sz="3200" spc="-64" dirty="0">
                <a:solidFill>
                  <a:prstClr val="black"/>
                </a:solidFill>
                <a:latin typeface="Times New Roman"/>
                <a:ea typeface=""/>
                <a:cs typeface="Times New Roman"/>
              </a:rPr>
              <a:t>W</a:t>
            </a:r>
            <a:r>
              <a:rPr sz="3200" spc="-34" dirty="0">
                <a:solidFill>
                  <a:prstClr val="black"/>
                </a:solidFill>
                <a:latin typeface="Times New Roman"/>
                <a:ea typeface=""/>
                <a:cs typeface="Times New Roman"/>
              </a:rPr>
              <a:t>h</a:t>
            </a:r>
            <a:r>
              <a:rPr sz="3200" spc="41" dirty="0">
                <a:solidFill>
                  <a:prstClr val="black"/>
                </a:solidFill>
                <a:latin typeface="Times New Roman"/>
                <a:ea typeface=""/>
                <a:cs typeface="Times New Roman"/>
              </a:rPr>
              <a:t>a</a:t>
            </a:r>
            <a:r>
              <a:rPr sz="3200" spc="116" dirty="0">
                <a:solidFill>
                  <a:prstClr val="black"/>
                </a:solidFill>
                <a:latin typeface="Times New Roman"/>
                <a:ea typeface=""/>
                <a:cs typeface="Times New Roman"/>
              </a:rPr>
              <a:t>t</a:t>
            </a:r>
            <a:r>
              <a:rPr sz="3200" spc="-49" dirty="0">
                <a:solidFill>
                  <a:prstClr val="black"/>
                </a:solidFill>
                <a:latin typeface="Times New Roman"/>
                <a:ea typeface=""/>
                <a:cs typeface="Times New Roman"/>
              </a:rPr>
              <a:t> </a:t>
            </a:r>
            <a:r>
              <a:rPr sz="3200" spc="-135" dirty="0">
                <a:solidFill>
                  <a:prstClr val="black"/>
                </a:solidFill>
                <a:latin typeface="Times New Roman"/>
                <a:ea typeface=""/>
                <a:cs typeface="Times New Roman"/>
              </a:rPr>
              <a:t>y</a:t>
            </a:r>
            <a:r>
              <a:rPr sz="3200" spc="49" dirty="0">
                <a:solidFill>
                  <a:prstClr val="black"/>
                </a:solidFill>
                <a:latin typeface="Times New Roman"/>
                <a:ea typeface=""/>
                <a:cs typeface="Times New Roman"/>
              </a:rPr>
              <a:t>o</a:t>
            </a:r>
            <a:r>
              <a:rPr sz="3200" spc="53" dirty="0">
                <a:solidFill>
                  <a:prstClr val="black"/>
                </a:solidFill>
                <a:latin typeface="Times New Roman"/>
                <a:ea typeface=""/>
                <a:cs typeface="Times New Roman"/>
              </a:rPr>
              <a:t>u</a:t>
            </a:r>
            <a:r>
              <a:rPr sz="3200" spc="-49" dirty="0">
                <a:solidFill>
                  <a:prstClr val="black"/>
                </a:solidFill>
                <a:latin typeface="Times New Roman"/>
                <a:ea typeface=""/>
                <a:cs typeface="Times New Roman"/>
              </a:rPr>
              <a:t> </a:t>
            </a:r>
            <a:r>
              <a:rPr sz="3200" spc="-45" dirty="0">
                <a:solidFill>
                  <a:prstClr val="black"/>
                </a:solidFill>
                <a:latin typeface="Times New Roman"/>
                <a:ea typeface=""/>
                <a:cs typeface="Times New Roman"/>
              </a:rPr>
              <a:t>w</a:t>
            </a:r>
            <a:r>
              <a:rPr sz="3200" spc="49" dirty="0">
                <a:solidFill>
                  <a:prstClr val="black"/>
                </a:solidFill>
                <a:latin typeface="Times New Roman"/>
                <a:ea typeface=""/>
                <a:cs typeface="Times New Roman"/>
              </a:rPr>
              <a:t>a</a:t>
            </a:r>
            <a:r>
              <a:rPr sz="3200" spc="41" dirty="0">
                <a:solidFill>
                  <a:prstClr val="black"/>
                </a:solidFill>
                <a:latin typeface="Times New Roman"/>
                <a:ea typeface=""/>
                <a:cs typeface="Times New Roman"/>
              </a:rPr>
              <a:t>n</a:t>
            </a:r>
            <a:r>
              <a:rPr sz="3200" spc="94" dirty="0">
                <a:solidFill>
                  <a:prstClr val="black"/>
                </a:solidFill>
                <a:latin typeface="Times New Roman"/>
                <a:ea typeface=""/>
                <a:cs typeface="Times New Roman"/>
              </a:rPr>
              <a:t>t</a:t>
            </a:r>
            <a:r>
              <a:rPr sz="3200" spc="101" dirty="0">
                <a:solidFill>
                  <a:prstClr val="black"/>
                </a:solidFill>
                <a:latin typeface="Times New Roman"/>
                <a:ea typeface=""/>
                <a:cs typeface="Times New Roman"/>
              </a:rPr>
              <a:t>e</a:t>
            </a:r>
            <a:r>
              <a:rPr sz="3200" spc="53" dirty="0">
                <a:solidFill>
                  <a:prstClr val="black"/>
                </a:solidFill>
                <a:latin typeface="Times New Roman"/>
                <a:ea typeface=""/>
                <a:cs typeface="Times New Roman"/>
              </a:rPr>
              <a:t>d</a:t>
            </a:r>
            <a:r>
              <a:rPr sz="3200" spc="-49" dirty="0">
                <a:solidFill>
                  <a:prstClr val="black"/>
                </a:solidFill>
                <a:latin typeface="Times New Roman"/>
                <a:ea typeface=""/>
                <a:cs typeface="Times New Roman"/>
              </a:rPr>
              <a:t> </a:t>
            </a:r>
            <a:r>
              <a:rPr sz="3200" spc="-45" dirty="0">
                <a:solidFill>
                  <a:prstClr val="black"/>
                </a:solidFill>
                <a:latin typeface="Times New Roman"/>
                <a:ea typeface=""/>
                <a:cs typeface="Times New Roman"/>
              </a:rPr>
              <a:t>w</a:t>
            </a:r>
            <a:r>
              <a:rPr sz="3200" spc="30" dirty="0">
                <a:solidFill>
                  <a:prstClr val="black"/>
                </a:solidFill>
                <a:latin typeface="Times New Roman"/>
                <a:ea typeface=""/>
                <a:cs typeface="Times New Roman"/>
              </a:rPr>
              <a:t>as</a:t>
            </a:r>
            <a:r>
              <a:rPr sz="3200" spc="-45" dirty="0">
                <a:solidFill>
                  <a:prstClr val="black"/>
                </a:solidFill>
                <a:latin typeface="Times New Roman"/>
                <a:ea typeface=""/>
                <a:cs typeface="Times New Roman"/>
              </a:rPr>
              <a:t> </a:t>
            </a:r>
            <a:r>
              <a:rPr sz="3200" spc="30" dirty="0">
                <a:solidFill>
                  <a:prstClr val="black"/>
                </a:solidFill>
                <a:latin typeface="Times New Roman"/>
                <a:ea typeface=""/>
                <a:cs typeface="Times New Roman"/>
              </a:rPr>
              <a:t>as</a:t>
            </a:r>
            <a:r>
              <a:rPr sz="3200" spc="-45" dirty="0">
                <a:solidFill>
                  <a:prstClr val="black"/>
                </a:solidFill>
                <a:latin typeface="Times New Roman"/>
                <a:ea typeface=""/>
                <a:cs typeface="Times New Roman"/>
              </a:rPr>
              <a:t> </a:t>
            </a:r>
            <a:r>
              <a:rPr sz="3200" spc="4" dirty="0">
                <a:solidFill>
                  <a:prstClr val="black"/>
                </a:solidFill>
                <a:latin typeface="Times New Roman"/>
                <a:ea typeface=""/>
                <a:cs typeface="Times New Roman"/>
              </a:rPr>
              <a:t>s</a:t>
            </a:r>
            <a:r>
              <a:rPr sz="3200" spc="94" dirty="0">
                <a:solidFill>
                  <a:prstClr val="black"/>
                </a:solidFill>
                <a:latin typeface="Times New Roman"/>
                <a:ea typeface=""/>
                <a:cs typeface="Times New Roman"/>
              </a:rPr>
              <a:t>e</a:t>
            </a:r>
            <a:r>
              <a:rPr sz="3200" spc="116" dirty="0">
                <a:solidFill>
                  <a:prstClr val="black"/>
                </a:solidFill>
                <a:latin typeface="Times New Roman"/>
                <a:ea typeface=""/>
                <a:cs typeface="Times New Roman"/>
              </a:rPr>
              <a:t>t</a:t>
            </a:r>
            <a:r>
              <a:rPr sz="3200" spc="-49" dirty="0">
                <a:solidFill>
                  <a:prstClr val="black"/>
                </a:solidFill>
                <a:latin typeface="Times New Roman"/>
                <a:ea typeface=""/>
                <a:cs typeface="Times New Roman"/>
              </a:rPr>
              <a:t> </a:t>
            </a:r>
            <a:r>
              <a:rPr sz="3200" spc="49" dirty="0">
                <a:solidFill>
                  <a:prstClr val="black"/>
                </a:solidFill>
                <a:latin typeface="Times New Roman"/>
                <a:ea typeface=""/>
                <a:cs typeface="Times New Roman"/>
              </a:rPr>
              <a:t>o</a:t>
            </a:r>
            <a:r>
              <a:rPr sz="3200" spc="-64" dirty="0">
                <a:solidFill>
                  <a:prstClr val="black"/>
                </a:solidFill>
                <a:latin typeface="Times New Roman"/>
                <a:ea typeface=""/>
                <a:cs typeface="Times New Roman"/>
              </a:rPr>
              <a:t>f</a:t>
            </a:r>
            <a:r>
              <a:rPr sz="3200" spc="-53" dirty="0">
                <a:solidFill>
                  <a:prstClr val="black"/>
                </a:solidFill>
                <a:latin typeface="Times New Roman"/>
                <a:ea typeface=""/>
                <a:cs typeface="Times New Roman"/>
              </a:rPr>
              <a:t> </a:t>
            </a:r>
            <a:r>
              <a:rPr sz="3200" spc="53" dirty="0">
                <a:solidFill>
                  <a:prstClr val="black"/>
                </a:solidFill>
                <a:latin typeface="Times New Roman"/>
                <a:ea typeface=""/>
                <a:cs typeface="Times New Roman"/>
              </a:rPr>
              <a:t>p</a:t>
            </a:r>
            <a:r>
              <a:rPr sz="3200" spc="23" dirty="0">
                <a:solidFill>
                  <a:prstClr val="black"/>
                </a:solidFill>
                <a:latin typeface="Times New Roman"/>
                <a:ea typeface=""/>
                <a:cs typeface="Times New Roman"/>
              </a:rPr>
              <a:t>r</a:t>
            </a:r>
            <a:r>
              <a:rPr sz="3200" spc="-26" dirty="0">
                <a:solidFill>
                  <a:prstClr val="black"/>
                </a:solidFill>
                <a:latin typeface="Times New Roman"/>
                <a:ea typeface=""/>
                <a:cs typeface="Times New Roman"/>
              </a:rPr>
              <a:t>i</a:t>
            </a:r>
            <a:r>
              <a:rPr sz="3200" spc="-38" dirty="0">
                <a:solidFill>
                  <a:prstClr val="black"/>
                </a:solidFill>
                <a:latin typeface="Times New Roman"/>
                <a:ea typeface=""/>
                <a:cs typeface="Times New Roman"/>
              </a:rPr>
              <a:t>o</a:t>
            </a:r>
            <a:r>
              <a:rPr sz="3200" spc="23" dirty="0">
                <a:solidFill>
                  <a:prstClr val="black"/>
                </a:solidFill>
                <a:latin typeface="Times New Roman"/>
                <a:ea typeface=""/>
                <a:cs typeface="Times New Roman"/>
              </a:rPr>
              <a:t>r</a:t>
            </a:r>
            <a:r>
              <a:rPr sz="3200" spc="-4" dirty="0">
                <a:solidFill>
                  <a:prstClr val="black"/>
                </a:solidFill>
                <a:latin typeface="Times New Roman"/>
                <a:ea typeface=""/>
                <a:cs typeface="Times New Roman"/>
              </a:rPr>
              <a:t>i</a:t>
            </a:r>
            <a:r>
              <a:rPr sz="3200" dirty="0">
                <a:solidFill>
                  <a:prstClr val="black"/>
                </a:solidFill>
                <a:latin typeface="Times New Roman"/>
                <a:ea typeface=""/>
                <a:cs typeface="Times New Roman"/>
              </a:rPr>
              <a:t>t</a:t>
            </a:r>
            <a:r>
              <a:rPr sz="3200" spc="-8" dirty="0">
                <a:solidFill>
                  <a:prstClr val="black"/>
                </a:solidFill>
                <a:latin typeface="Times New Roman"/>
                <a:ea typeface=""/>
                <a:cs typeface="Times New Roman"/>
              </a:rPr>
              <a:t>ie</a:t>
            </a:r>
            <a:r>
              <a:rPr sz="3200" dirty="0">
                <a:solidFill>
                  <a:prstClr val="black"/>
                </a:solidFill>
                <a:latin typeface="Times New Roman"/>
                <a:ea typeface=""/>
                <a:cs typeface="Times New Roman"/>
              </a:rPr>
              <a:t>s</a:t>
            </a:r>
            <a:r>
              <a:rPr sz="3200" spc="-45" dirty="0">
                <a:solidFill>
                  <a:prstClr val="black"/>
                </a:solidFill>
                <a:latin typeface="Times New Roman"/>
                <a:ea typeface=""/>
                <a:cs typeface="Times New Roman"/>
              </a:rPr>
              <a:t> </a:t>
            </a:r>
            <a:r>
              <a:rPr sz="3200" spc="94" dirty="0">
                <a:solidFill>
                  <a:prstClr val="black"/>
                </a:solidFill>
                <a:latin typeface="Times New Roman"/>
                <a:ea typeface=""/>
                <a:cs typeface="Times New Roman"/>
              </a:rPr>
              <a:t>t</a:t>
            </a:r>
            <a:r>
              <a:rPr sz="3200" spc="53" dirty="0">
                <a:solidFill>
                  <a:prstClr val="black"/>
                </a:solidFill>
                <a:latin typeface="Times New Roman"/>
                <a:ea typeface=""/>
                <a:cs typeface="Times New Roman"/>
              </a:rPr>
              <a:t>o</a:t>
            </a:r>
            <a:r>
              <a:rPr sz="3200" spc="-53" dirty="0">
                <a:solidFill>
                  <a:prstClr val="black"/>
                </a:solidFill>
                <a:latin typeface="Times New Roman"/>
                <a:ea typeface=""/>
                <a:cs typeface="Times New Roman"/>
              </a:rPr>
              <a:t> </a:t>
            </a:r>
            <a:r>
              <a:rPr sz="3200" spc="30" dirty="0">
                <a:solidFill>
                  <a:prstClr val="black"/>
                </a:solidFill>
                <a:latin typeface="Times New Roman"/>
                <a:ea typeface=""/>
                <a:cs typeface="Times New Roman"/>
              </a:rPr>
              <a:t>m</a:t>
            </a:r>
            <a:r>
              <a:rPr sz="3200" spc="-23" dirty="0">
                <a:solidFill>
                  <a:prstClr val="black"/>
                </a:solidFill>
                <a:latin typeface="Times New Roman"/>
                <a:ea typeface=""/>
                <a:cs typeface="Times New Roman"/>
              </a:rPr>
              <a:t>a</a:t>
            </a:r>
            <a:r>
              <a:rPr sz="3200" spc="-90" dirty="0">
                <a:solidFill>
                  <a:prstClr val="black"/>
                </a:solidFill>
                <a:latin typeface="Times New Roman"/>
                <a:ea typeface=""/>
                <a:cs typeface="Times New Roman"/>
              </a:rPr>
              <a:t>k</a:t>
            </a:r>
            <a:r>
              <a:rPr sz="3200" spc="109" dirty="0">
                <a:solidFill>
                  <a:prstClr val="black"/>
                </a:solidFill>
                <a:latin typeface="Times New Roman"/>
                <a:ea typeface=""/>
                <a:cs typeface="Times New Roman"/>
              </a:rPr>
              <a:t>e</a:t>
            </a:r>
            <a:r>
              <a:rPr sz="3200" spc="-53" dirty="0">
                <a:solidFill>
                  <a:prstClr val="black"/>
                </a:solidFill>
                <a:latin typeface="Times New Roman"/>
                <a:ea typeface=""/>
                <a:cs typeface="Times New Roman"/>
              </a:rPr>
              <a:t> </a:t>
            </a:r>
            <a:r>
              <a:rPr sz="3200" spc="-4" dirty="0">
                <a:solidFill>
                  <a:prstClr val="black"/>
                </a:solidFill>
                <a:latin typeface="Times New Roman"/>
                <a:ea typeface=""/>
                <a:cs typeface="Times New Roman"/>
              </a:rPr>
              <a:t>i</a:t>
            </a:r>
            <a:r>
              <a:rPr sz="3200" spc="4" dirty="0">
                <a:solidFill>
                  <a:prstClr val="black"/>
                </a:solidFill>
                <a:latin typeface="Times New Roman"/>
                <a:ea typeface=""/>
                <a:cs typeface="Times New Roman"/>
              </a:rPr>
              <a:t>t</a:t>
            </a:r>
            <a:r>
              <a:rPr sz="3200" spc="-49" dirty="0">
                <a:solidFill>
                  <a:prstClr val="black"/>
                </a:solidFill>
                <a:latin typeface="Times New Roman"/>
                <a:ea typeface=""/>
                <a:cs typeface="Times New Roman"/>
              </a:rPr>
              <a:t> </a:t>
            </a:r>
            <a:r>
              <a:rPr sz="3200" spc="-41" dirty="0">
                <a:solidFill>
                  <a:prstClr val="black"/>
                </a:solidFill>
                <a:latin typeface="Times New Roman"/>
                <a:ea typeface=""/>
                <a:cs typeface="Times New Roman"/>
              </a:rPr>
              <a:t>w</a:t>
            </a:r>
            <a:r>
              <a:rPr sz="3200" spc="49" dirty="0">
                <a:solidFill>
                  <a:prstClr val="black"/>
                </a:solidFill>
                <a:latin typeface="Times New Roman"/>
                <a:ea typeface=""/>
                <a:cs typeface="Times New Roman"/>
              </a:rPr>
              <a:t>o</a:t>
            </a:r>
            <a:r>
              <a:rPr sz="3200" spc="23" dirty="0">
                <a:solidFill>
                  <a:prstClr val="black"/>
                </a:solidFill>
                <a:latin typeface="Times New Roman"/>
                <a:ea typeface=""/>
                <a:cs typeface="Times New Roman"/>
              </a:rPr>
              <a:t>r</a:t>
            </a:r>
            <a:r>
              <a:rPr sz="3200" spc="-105" dirty="0">
                <a:solidFill>
                  <a:prstClr val="black"/>
                </a:solidFill>
                <a:latin typeface="Times New Roman"/>
                <a:ea typeface=""/>
                <a:cs typeface="Times New Roman"/>
              </a:rPr>
              <a:t>k</a:t>
            </a:r>
            <a:r>
              <a:rPr sz="3200" spc="-49" dirty="0">
                <a:solidFill>
                  <a:prstClr val="black"/>
                </a:solidFill>
                <a:latin typeface="Times New Roman"/>
                <a:ea typeface=""/>
                <a:cs typeface="Times New Roman"/>
              </a:rPr>
              <a:t> </a:t>
            </a:r>
            <a:r>
              <a:rPr sz="3200" spc="-23" dirty="0">
                <a:solidFill>
                  <a:prstClr val="black"/>
                </a:solidFill>
                <a:latin typeface="Times New Roman"/>
                <a:ea typeface=""/>
                <a:cs typeface="Times New Roman"/>
              </a:rPr>
              <a:t>w</a:t>
            </a:r>
            <a:r>
              <a:rPr sz="3200" spc="-4" dirty="0">
                <a:solidFill>
                  <a:prstClr val="black"/>
                </a:solidFill>
                <a:latin typeface="Times New Roman"/>
                <a:ea typeface=""/>
                <a:cs typeface="Times New Roman"/>
              </a:rPr>
              <a:t>i</a:t>
            </a:r>
            <a:r>
              <a:rPr sz="3200" dirty="0">
                <a:solidFill>
                  <a:prstClr val="black"/>
                </a:solidFill>
                <a:latin typeface="Times New Roman"/>
                <a:ea typeface=""/>
                <a:cs typeface="Times New Roman"/>
              </a:rPr>
              <a:t>t</a:t>
            </a:r>
            <a:r>
              <a:rPr sz="3200" spc="53" dirty="0">
                <a:solidFill>
                  <a:prstClr val="black"/>
                </a:solidFill>
                <a:latin typeface="Times New Roman"/>
                <a:ea typeface=""/>
                <a:cs typeface="Times New Roman"/>
              </a:rPr>
              <a:t>h</a:t>
            </a:r>
            <a:r>
              <a:rPr sz="3200" spc="-26" dirty="0">
                <a:solidFill>
                  <a:prstClr val="black"/>
                </a:solidFill>
                <a:latin typeface="Times New Roman"/>
                <a:ea typeface=""/>
                <a:cs typeface="Times New Roman"/>
              </a:rPr>
              <a:t>i</a:t>
            </a:r>
            <a:r>
              <a:rPr sz="3200" spc="-34" dirty="0">
                <a:solidFill>
                  <a:prstClr val="black"/>
                </a:solidFill>
                <a:latin typeface="Times New Roman"/>
                <a:ea typeface=""/>
                <a:cs typeface="Times New Roman"/>
              </a:rPr>
              <a:t>n</a:t>
            </a:r>
            <a:r>
              <a:rPr sz="3200" spc="-49" dirty="0">
                <a:solidFill>
                  <a:prstClr val="black"/>
                </a:solidFill>
                <a:latin typeface="Times New Roman"/>
                <a:ea typeface=""/>
                <a:cs typeface="Times New Roman"/>
              </a:rPr>
              <a:t> </a:t>
            </a:r>
            <a:r>
              <a:rPr sz="3200" spc="64" dirty="0">
                <a:solidFill>
                  <a:prstClr val="black"/>
                </a:solidFill>
                <a:latin typeface="Times New Roman"/>
                <a:ea typeface=""/>
                <a:cs typeface="Times New Roman"/>
              </a:rPr>
              <a:t>a</a:t>
            </a:r>
            <a:r>
              <a:rPr sz="3200" spc="-53" dirty="0">
                <a:solidFill>
                  <a:prstClr val="black"/>
                </a:solidFill>
                <a:latin typeface="Times New Roman"/>
                <a:ea typeface=""/>
                <a:cs typeface="Times New Roman"/>
              </a:rPr>
              <a:t> </a:t>
            </a:r>
            <a:r>
              <a:rPr sz="3200" spc="-30" dirty="0">
                <a:solidFill>
                  <a:prstClr val="black"/>
                </a:solidFill>
                <a:latin typeface="Times New Roman"/>
                <a:ea typeface=""/>
                <a:cs typeface="Times New Roman"/>
              </a:rPr>
              <a:t>fl</a:t>
            </a:r>
            <a:r>
              <a:rPr sz="3200" spc="-64" dirty="0">
                <a:solidFill>
                  <a:prstClr val="black"/>
                </a:solidFill>
                <a:latin typeface="Times New Roman"/>
                <a:ea typeface=""/>
                <a:cs typeface="Times New Roman"/>
              </a:rPr>
              <a:t>a</a:t>
            </a:r>
            <a:r>
              <a:rPr sz="3200" spc="116" dirty="0">
                <a:solidFill>
                  <a:prstClr val="black"/>
                </a:solidFill>
                <a:latin typeface="Times New Roman"/>
                <a:ea typeface=""/>
                <a:cs typeface="Times New Roman"/>
              </a:rPr>
              <a:t>t</a:t>
            </a:r>
            <a:r>
              <a:rPr sz="3200" spc="105" dirty="0">
                <a:solidFill>
                  <a:prstClr val="black"/>
                </a:solidFill>
                <a:latin typeface="Times New Roman"/>
                <a:ea typeface=""/>
                <a:cs typeface="Times New Roman"/>
              </a:rPr>
              <a:t> </a:t>
            </a:r>
            <a:r>
              <a:rPr sz="3200" spc="-30" dirty="0">
                <a:solidFill>
                  <a:prstClr val="black"/>
                </a:solidFill>
                <a:latin typeface="Times New Roman"/>
                <a:ea typeface=""/>
                <a:cs typeface="Times New Roman"/>
              </a:rPr>
              <a:t>fl</a:t>
            </a:r>
            <a:r>
              <a:rPr sz="3200" spc="-60" dirty="0">
                <a:solidFill>
                  <a:prstClr val="black"/>
                </a:solidFill>
                <a:latin typeface="Times New Roman"/>
                <a:ea typeface=""/>
                <a:cs typeface="Times New Roman"/>
              </a:rPr>
              <a:t>a</a:t>
            </a:r>
            <a:r>
              <a:rPr sz="3200" spc="116" dirty="0">
                <a:solidFill>
                  <a:prstClr val="black"/>
                </a:solidFill>
                <a:latin typeface="Times New Roman"/>
                <a:ea typeface=""/>
                <a:cs typeface="Times New Roman"/>
              </a:rPr>
              <a:t>t</a:t>
            </a:r>
            <a:r>
              <a:rPr sz="3200" spc="-49" dirty="0">
                <a:solidFill>
                  <a:prstClr val="black"/>
                </a:solidFill>
                <a:latin typeface="Times New Roman"/>
                <a:ea typeface=""/>
                <a:cs typeface="Times New Roman"/>
              </a:rPr>
              <a:t> </a:t>
            </a:r>
            <a:r>
              <a:rPr sz="3200" spc="53" dirty="0">
                <a:solidFill>
                  <a:prstClr val="black"/>
                </a:solidFill>
                <a:latin typeface="Times New Roman"/>
                <a:ea typeface=""/>
                <a:cs typeface="Times New Roman"/>
              </a:rPr>
              <a:t>bud</a:t>
            </a:r>
            <a:r>
              <a:rPr sz="3200" spc="-86" dirty="0">
                <a:solidFill>
                  <a:prstClr val="black"/>
                </a:solidFill>
                <a:latin typeface="Times New Roman"/>
                <a:ea typeface=""/>
                <a:cs typeface="Times New Roman"/>
              </a:rPr>
              <a:t>g</a:t>
            </a:r>
            <a:r>
              <a:rPr sz="3200" spc="94" dirty="0">
                <a:solidFill>
                  <a:prstClr val="black"/>
                </a:solidFill>
                <a:latin typeface="Times New Roman"/>
                <a:ea typeface=""/>
                <a:cs typeface="Times New Roman"/>
              </a:rPr>
              <a:t>e</a:t>
            </a:r>
            <a:r>
              <a:rPr sz="3200" spc="116" dirty="0">
                <a:solidFill>
                  <a:prstClr val="black"/>
                </a:solidFill>
                <a:latin typeface="Times New Roman"/>
                <a:ea typeface=""/>
                <a:cs typeface="Times New Roman"/>
              </a:rPr>
              <a:t>t</a:t>
            </a:r>
            <a:endParaRPr sz="3200" dirty="0">
              <a:solidFill>
                <a:prstClr val="black"/>
              </a:solidFill>
              <a:latin typeface="Times New Roman"/>
              <a:ea typeface=""/>
              <a:cs typeface="Times New Roman"/>
            </a:endParaRPr>
          </a:p>
          <a:p>
            <a:pPr marL="523875" lvl="1" indent="-171450" defTabSz="685800" eaLnBrk="1" fontAlgn="auto" hangingPunct="1">
              <a:spcBef>
                <a:spcPts val="146"/>
              </a:spcBef>
              <a:spcAft>
                <a:spcPts val="0"/>
              </a:spcAft>
              <a:buFont typeface="Arial"/>
              <a:buChar char="•"/>
              <a:tabLst>
                <a:tab pos="523875" algn="l"/>
              </a:tabLst>
            </a:pPr>
            <a:r>
              <a:rPr sz="2800" spc="-153" dirty="0">
                <a:solidFill>
                  <a:prstClr val="black"/>
                </a:solidFill>
                <a:latin typeface="Times New Roman"/>
                <a:ea typeface=""/>
                <a:cs typeface="Times New Roman"/>
              </a:rPr>
              <a:t>I</a:t>
            </a:r>
            <a:r>
              <a:rPr sz="2800" spc="-188" dirty="0">
                <a:solidFill>
                  <a:prstClr val="black"/>
                </a:solidFill>
                <a:latin typeface="Times New Roman"/>
                <a:ea typeface=""/>
                <a:cs typeface="Times New Roman"/>
              </a:rPr>
              <a:t>’</a:t>
            </a:r>
            <a:r>
              <a:rPr sz="2800" spc="26" dirty="0">
                <a:solidFill>
                  <a:prstClr val="black"/>
                </a:solidFill>
                <a:latin typeface="Times New Roman"/>
                <a:ea typeface=""/>
                <a:cs typeface="Times New Roman"/>
              </a:rPr>
              <a:t>m</a:t>
            </a:r>
            <a:r>
              <a:rPr sz="2800" spc="-53" dirty="0">
                <a:solidFill>
                  <a:prstClr val="black"/>
                </a:solidFill>
                <a:latin typeface="Times New Roman"/>
                <a:ea typeface=""/>
                <a:cs typeface="Times New Roman"/>
              </a:rPr>
              <a:t> </a:t>
            </a:r>
            <a:r>
              <a:rPr sz="2800" spc="45" dirty="0">
                <a:solidFill>
                  <a:prstClr val="black"/>
                </a:solidFill>
                <a:latin typeface="Times New Roman"/>
                <a:ea typeface=""/>
                <a:cs typeface="Times New Roman"/>
              </a:rPr>
              <a:t>n</a:t>
            </a:r>
            <a:r>
              <a:rPr sz="2800" spc="41" dirty="0">
                <a:solidFill>
                  <a:prstClr val="black"/>
                </a:solidFill>
                <a:latin typeface="Times New Roman"/>
                <a:ea typeface=""/>
                <a:cs typeface="Times New Roman"/>
              </a:rPr>
              <a:t>o</a:t>
            </a:r>
            <a:r>
              <a:rPr sz="2800" spc="98" dirty="0">
                <a:solidFill>
                  <a:prstClr val="black"/>
                </a:solidFill>
                <a:latin typeface="Times New Roman"/>
                <a:ea typeface=""/>
                <a:cs typeface="Times New Roman"/>
              </a:rPr>
              <a:t>t</a:t>
            </a:r>
            <a:r>
              <a:rPr sz="2800" spc="-53" dirty="0">
                <a:solidFill>
                  <a:prstClr val="black"/>
                </a:solidFill>
                <a:latin typeface="Times New Roman"/>
                <a:ea typeface=""/>
                <a:cs typeface="Times New Roman"/>
              </a:rPr>
              <a:t> </a:t>
            </a:r>
            <a:r>
              <a:rPr sz="2800" spc="-4" dirty="0">
                <a:solidFill>
                  <a:prstClr val="black"/>
                </a:solidFill>
                <a:latin typeface="Times New Roman"/>
                <a:ea typeface=""/>
                <a:cs typeface="Times New Roman"/>
              </a:rPr>
              <a:t>s</a:t>
            </a:r>
            <a:r>
              <a:rPr sz="2800" spc="45" dirty="0">
                <a:solidFill>
                  <a:prstClr val="black"/>
                </a:solidFill>
                <a:latin typeface="Times New Roman"/>
                <a:ea typeface=""/>
                <a:cs typeface="Times New Roman"/>
              </a:rPr>
              <a:t>u</a:t>
            </a:r>
            <a:r>
              <a:rPr sz="2800" spc="-4" dirty="0">
                <a:solidFill>
                  <a:prstClr val="black"/>
                </a:solidFill>
                <a:latin typeface="Times New Roman"/>
                <a:ea typeface=""/>
                <a:cs typeface="Times New Roman"/>
              </a:rPr>
              <a:t>r</a:t>
            </a:r>
            <a:r>
              <a:rPr sz="2800" spc="94" dirty="0">
                <a:solidFill>
                  <a:prstClr val="black"/>
                </a:solidFill>
                <a:latin typeface="Times New Roman"/>
                <a:ea typeface=""/>
                <a:cs typeface="Times New Roman"/>
              </a:rPr>
              <a:t>e</a:t>
            </a:r>
            <a:r>
              <a:rPr sz="2800" spc="-45" dirty="0">
                <a:solidFill>
                  <a:prstClr val="black"/>
                </a:solidFill>
                <a:latin typeface="Times New Roman"/>
                <a:ea typeface=""/>
                <a:cs typeface="Times New Roman"/>
              </a:rPr>
              <a:t> </a:t>
            </a:r>
            <a:r>
              <a:rPr sz="2800" spc="45" dirty="0">
                <a:solidFill>
                  <a:prstClr val="black"/>
                </a:solidFill>
                <a:latin typeface="Times New Roman"/>
                <a:ea typeface=""/>
                <a:cs typeface="Times New Roman"/>
              </a:rPr>
              <a:t>t</a:t>
            </a:r>
            <a:r>
              <a:rPr sz="2800" spc="90" dirty="0">
                <a:solidFill>
                  <a:prstClr val="black"/>
                </a:solidFill>
                <a:latin typeface="Times New Roman"/>
                <a:ea typeface=""/>
                <a:cs typeface="Times New Roman"/>
              </a:rPr>
              <a:t>h</a:t>
            </a:r>
            <a:r>
              <a:rPr sz="2800" spc="-94" dirty="0">
                <a:solidFill>
                  <a:prstClr val="black"/>
                </a:solidFill>
                <a:latin typeface="Times New Roman"/>
                <a:ea typeface=""/>
                <a:cs typeface="Times New Roman"/>
              </a:rPr>
              <a:t>i</a:t>
            </a:r>
            <a:r>
              <a:rPr sz="2800" dirty="0">
                <a:solidFill>
                  <a:prstClr val="black"/>
                </a:solidFill>
                <a:latin typeface="Times New Roman"/>
                <a:ea typeface=""/>
                <a:cs typeface="Times New Roman"/>
              </a:rPr>
              <a:t>s</a:t>
            </a:r>
            <a:r>
              <a:rPr sz="2800" spc="-49" dirty="0">
                <a:solidFill>
                  <a:prstClr val="black"/>
                </a:solidFill>
                <a:latin typeface="Times New Roman"/>
                <a:ea typeface=""/>
                <a:cs typeface="Times New Roman"/>
              </a:rPr>
              <a:t> </a:t>
            </a:r>
            <a:r>
              <a:rPr sz="2800" spc="-94" dirty="0">
                <a:solidFill>
                  <a:prstClr val="black"/>
                </a:solidFill>
                <a:latin typeface="Times New Roman"/>
                <a:ea typeface=""/>
                <a:cs typeface="Times New Roman"/>
              </a:rPr>
              <a:t>i</a:t>
            </a:r>
            <a:r>
              <a:rPr sz="2800" dirty="0">
                <a:solidFill>
                  <a:prstClr val="black"/>
                </a:solidFill>
                <a:latin typeface="Times New Roman"/>
                <a:ea typeface=""/>
                <a:cs typeface="Times New Roman"/>
              </a:rPr>
              <a:t>s</a:t>
            </a:r>
            <a:r>
              <a:rPr sz="2800" spc="-49" dirty="0">
                <a:solidFill>
                  <a:prstClr val="black"/>
                </a:solidFill>
                <a:latin typeface="Times New Roman"/>
                <a:ea typeface=""/>
                <a:cs typeface="Times New Roman"/>
              </a:rPr>
              <a:t> </a:t>
            </a:r>
            <a:r>
              <a:rPr sz="2800" spc="45" dirty="0">
                <a:solidFill>
                  <a:prstClr val="black"/>
                </a:solidFill>
                <a:latin typeface="Times New Roman"/>
                <a:ea typeface=""/>
                <a:cs typeface="Times New Roman"/>
              </a:rPr>
              <a:t>h</a:t>
            </a:r>
            <a:r>
              <a:rPr sz="2800" spc="98" dirty="0">
                <a:solidFill>
                  <a:prstClr val="black"/>
                </a:solidFill>
                <a:latin typeface="Times New Roman"/>
                <a:ea typeface=""/>
                <a:cs typeface="Times New Roman"/>
              </a:rPr>
              <a:t>e</a:t>
            </a:r>
            <a:r>
              <a:rPr sz="2800" spc="-94" dirty="0">
                <a:solidFill>
                  <a:prstClr val="black"/>
                </a:solidFill>
                <a:latin typeface="Times New Roman"/>
                <a:ea typeface=""/>
                <a:cs typeface="Times New Roman"/>
              </a:rPr>
              <a:t>l</a:t>
            </a:r>
            <a:r>
              <a:rPr sz="2800" spc="30" dirty="0">
                <a:solidFill>
                  <a:prstClr val="black"/>
                </a:solidFill>
                <a:latin typeface="Times New Roman"/>
                <a:ea typeface=""/>
                <a:cs typeface="Times New Roman"/>
              </a:rPr>
              <a:t>p</a:t>
            </a:r>
            <a:r>
              <a:rPr sz="2800" spc="-56" dirty="0">
                <a:solidFill>
                  <a:prstClr val="black"/>
                </a:solidFill>
                <a:latin typeface="Times New Roman"/>
                <a:ea typeface=""/>
                <a:cs typeface="Times New Roman"/>
              </a:rPr>
              <a:t>f</a:t>
            </a:r>
            <a:r>
              <a:rPr sz="2800" spc="45" dirty="0">
                <a:solidFill>
                  <a:prstClr val="black"/>
                </a:solidFill>
                <a:latin typeface="Times New Roman"/>
                <a:ea typeface=""/>
                <a:cs typeface="Times New Roman"/>
              </a:rPr>
              <a:t>u</a:t>
            </a:r>
            <a:r>
              <a:rPr sz="2800" spc="-90" dirty="0">
                <a:solidFill>
                  <a:prstClr val="black"/>
                </a:solidFill>
                <a:latin typeface="Times New Roman"/>
                <a:ea typeface=""/>
                <a:cs typeface="Times New Roman"/>
              </a:rPr>
              <a:t>l</a:t>
            </a:r>
            <a:endParaRPr sz="2800" dirty="0">
              <a:solidFill>
                <a:prstClr val="black"/>
              </a:solidFill>
              <a:latin typeface="Times New Roman"/>
              <a:ea typeface=""/>
              <a:cs typeface="Times New Roman"/>
            </a:endParaRPr>
          </a:p>
          <a:p>
            <a:pPr marL="523875" lvl="1" indent="-171450" defTabSz="685800" eaLnBrk="1" fontAlgn="auto" hangingPunct="1">
              <a:spcBef>
                <a:spcPts val="164"/>
              </a:spcBef>
              <a:spcAft>
                <a:spcPts val="0"/>
              </a:spcAft>
              <a:buFont typeface="Arial"/>
              <a:buChar char="•"/>
              <a:tabLst>
                <a:tab pos="523875" algn="l"/>
                <a:tab pos="4533424" algn="l"/>
              </a:tabLst>
            </a:pPr>
            <a:r>
              <a:rPr sz="2800" spc="-124" dirty="0">
                <a:solidFill>
                  <a:prstClr val="black"/>
                </a:solidFill>
                <a:latin typeface="Times New Roman"/>
                <a:ea typeface=""/>
                <a:cs typeface="Times New Roman"/>
              </a:rPr>
              <a:t>P</a:t>
            </a:r>
            <a:r>
              <a:rPr sz="2800" spc="98" dirty="0">
                <a:solidFill>
                  <a:prstClr val="black"/>
                </a:solidFill>
                <a:latin typeface="Times New Roman"/>
                <a:ea typeface=""/>
                <a:cs typeface="Times New Roman"/>
              </a:rPr>
              <a:t>e</a:t>
            </a:r>
            <a:r>
              <a:rPr sz="2800" spc="30" dirty="0">
                <a:solidFill>
                  <a:prstClr val="black"/>
                </a:solidFill>
                <a:latin typeface="Times New Roman"/>
                <a:ea typeface=""/>
                <a:cs typeface="Times New Roman"/>
              </a:rPr>
              <a:t>rh</a:t>
            </a:r>
            <a:r>
              <a:rPr sz="2800" spc="53" dirty="0">
                <a:solidFill>
                  <a:prstClr val="black"/>
                </a:solidFill>
                <a:latin typeface="Times New Roman"/>
                <a:ea typeface=""/>
                <a:cs typeface="Times New Roman"/>
              </a:rPr>
              <a:t>a</a:t>
            </a:r>
            <a:r>
              <a:rPr sz="2800" spc="38" dirty="0">
                <a:solidFill>
                  <a:prstClr val="black"/>
                </a:solidFill>
                <a:latin typeface="Times New Roman"/>
                <a:ea typeface=""/>
                <a:cs typeface="Times New Roman"/>
              </a:rPr>
              <a:t>p</a:t>
            </a:r>
            <a:r>
              <a:rPr sz="2800" dirty="0">
                <a:solidFill>
                  <a:prstClr val="black"/>
                </a:solidFill>
                <a:latin typeface="Times New Roman"/>
                <a:ea typeface=""/>
                <a:cs typeface="Times New Roman"/>
              </a:rPr>
              <a:t>s</a:t>
            </a:r>
            <a:r>
              <a:rPr sz="2800" spc="-49" dirty="0">
                <a:solidFill>
                  <a:prstClr val="black"/>
                </a:solidFill>
                <a:latin typeface="Times New Roman"/>
                <a:ea typeface=""/>
                <a:cs typeface="Times New Roman"/>
              </a:rPr>
              <a:t> </a:t>
            </a:r>
            <a:r>
              <a:rPr sz="2800" spc="23" dirty="0">
                <a:solidFill>
                  <a:prstClr val="black"/>
                </a:solidFill>
                <a:latin typeface="Times New Roman"/>
                <a:ea typeface=""/>
                <a:cs typeface="Times New Roman"/>
              </a:rPr>
              <a:t>m</a:t>
            </a:r>
            <a:r>
              <a:rPr sz="2800" spc="41" dirty="0">
                <a:solidFill>
                  <a:prstClr val="black"/>
                </a:solidFill>
                <a:latin typeface="Times New Roman"/>
                <a:ea typeface=""/>
                <a:cs typeface="Times New Roman"/>
              </a:rPr>
              <a:t>o</a:t>
            </a:r>
            <a:r>
              <a:rPr sz="2800" spc="-4" dirty="0">
                <a:solidFill>
                  <a:prstClr val="black"/>
                </a:solidFill>
                <a:latin typeface="Times New Roman"/>
                <a:ea typeface=""/>
                <a:cs typeface="Times New Roman"/>
              </a:rPr>
              <a:t>r</a:t>
            </a:r>
            <a:r>
              <a:rPr sz="2800" spc="94" dirty="0">
                <a:solidFill>
                  <a:prstClr val="black"/>
                </a:solidFill>
                <a:latin typeface="Times New Roman"/>
                <a:ea typeface=""/>
                <a:cs typeface="Times New Roman"/>
              </a:rPr>
              <a:t>e</a:t>
            </a:r>
            <a:r>
              <a:rPr sz="2800" spc="-45" dirty="0">
                <a:solidFill>
                  <a:prstClr val="black"/>
                </a:solidFill>
                <a:latin typeface="Times New Roman"/>
                <a:ea typeface=""/>
                <a:cs typeface="Times New Roman"/>
              </a:rPr>
              <a:t> </a:t>
            </a:r>
            <a:r>
              <a:rPr sz="2800" spc="45" dirty="0">
                <a:solidFill>
                  <a:prstClr val="black"/>
                </a:solidFill>
                <a:latin typeface="Times New Roman"/>
                <a:ea typeface=""/>
                <a:cs typeface="Times New Roman"/>
              </a:rPr>
              <a:t>h</a:t>
            </a:r>
            <a:r>
              <a:rPr sz="2800" spc="98" dirty="0">
                <a:solidFill>
                  <a:prstClr val="black"/>
                </a:solidFill>
                <a:latin typeface="Times New Roman"/>
                <a:ea typeface=""/>
                <a:cs typeface="Times New Roman"/>
              </a:rPr>
              <a:t>e</a:t>
            </a:r>
            <a:r>
              <a:rPr sz="2800" spc="-94" dirty="0">
                <a:solidFill>
                  <a:prstClr val="black"/>
                </a:solidFill>
                <a:latin typeface="Times New Roman"/>
                <a:ea typeface=""/>
                <a:cs typeface="Times New Roman"/>
              </a:rPr>
              <a:t>l</a:t>
            </a:r>
            <a:r>
              <a:rPr sz="2800" spc="30" dirty="0">
                <a:solidFill>
                  <a:prstClr val="black"/>
                </a:solidFill>
                <a:latin typeface="Times New Roman"/>
                <a:ea typeface=""/>
                <a:cs typeface="Times New Roman"/>
              </a:rPr>
              <a:t>p</a:t>
            </a:r>
            <a:r>
              <a:rPr sz="2800" spc="-53" dirty="0">
                <a:solidFill>
                  <a:prstClr val="black"/>
                </a:solidFill>
                <a:latin typeface="Times New Roman"/>
                <a:ea typeface=""/>
                <a:cs typeface="Times New Roman"/>
              </a:rPr>
              <a:t>f</a:t>
            </a:r>
            <a:r>
              <a:rPr sz="2800" spc="45" dirty="0">
                <a:solidFill>
                  <a:prstClr val="black"/>
                </a:solidFill>
                <a:latin typeface="Times New Roman"/>
                <a:ea typeface=""/>
                <a:cs typeface="Times New Roman"/>
              </a:rPr>
              <a:t>u</a:t>
            </a:r>
            <a:r>
              <a:rPr sz="2800" spc="-90" dirty="0">
                <a:solidFill>
                  <a:prstClr val="black"/>
                </a:solidFill>
                <a:latin typeface="Times New Roman"/>
                <a:ea typeface=""/>
                <a:cs typeface="Times New Roman"/>
              </a:rPr>
              <a:t>l</a:t>
            </a:r>
            <a:r>
              <a:rPr sz="2800" spc="-49" dirty="0">
                <a:solidFill>
                  <a:prstClr val="black"/>
                </a:solidFill>
                <a:latin typeface="Times New Roman"/>
                <a:ea typeface=""/>
                <a:cs typeface="Times New Roman"/>
              </a:rPr>
              <a:t> </a:t>
            </a:r>
            <a:r>
              <a:rPr sz="2800" spc="-94" dirty="0">
                <a:solidFill>
                  <a:prstClr val="black"/>
                </a:solidFill>
                <a:latin typeface="Times New Roman"/>
                <a:ea typeface=""/>
                <a:cs typeface="Times New Roman"/>
              </a:rPr>
              <a:t>i</a:t>
            </a:r>
            <a:r>
              <a:rPr sz="2800" dirty="0">
                <a:solidFill>
                  <a:prstClr val="black"/>
                </a:solidFill>
                <a:latin typeface="Times New Roman"/>
                <a:ea typeface=""/>
                <a:cs typeface="Times New Roman"/>
              </a:rPr>
              <a:t>s</a:t>
            </a:r>
            <a:r>
              <a:rPr sz="2800" spc="-49" dirty="0">
                <a:solidFill>
                  <a:prstClr val="black"/>
                </a:solidFill>
                <a:latin typeface="Times New Roman"/>
                <a:ea typeface=""/>
                <a:cs typeface="Times New Roman"/>
              </a:rPr>
              <a:t> </a:t>
            </a:r>
            <a:r>
              <a:rPr sz="2800" spc="-11" dirty="0">
                <a:solidFill>
                  <a:prstClr val="black"/>
                </a:solidFill>
                <a:latin typeface="Times New Roman"/>
                <a:ea typeface=""/>
                <a:cs typeface="Times New Roman"/>
              </a:rPr>
              <a:t>m</a:t>
            </a:r>
            <a:r>
              <a:rPr sz="2800" spc="-90" dirty="0">
                <a:solidFill>
                  <a:prstClr val="black"/>
                </a:solidFill>
                <a:latin typeface="Times New Roman"/>
                <a:ea typeface=""/>
                <a:cs typeface="Times New Roman"/>
              </a:rPr>
              <a:t>y</a:t>
            </a:r>
            <a:r>
              <a:rPr sz="2800" spc="-49" dirty="0">
                <a:solidFill>
                  <a:prstClr val="black"/>
                </a:solidFill>
                <a:latin typeface="Times New Roman"/>
                <a:ea typeface=""/>
                <a:cs typeface="Times New Roman"/>
              </a:rPr>
              <a:t> </a:t>
            </a:r>
            <a:r>
              <a:rPr sz="2800" spc="-4" dirty="0">
                <a:solidFill>
                  <a:prstClr val="black"/>
                </a:solidFill>
                <a:latin typeface="Times New Roman"/>
                <a:ea typeface=""/>
                <a:cs typeface="Times New Roman"/>
              </a:rPr>
              <a:t>s</a:t>
            </a:r>
            <a:r>
              <a:rPr sz="2800" spc="-94" dirty="0">
                <a:solidFill>
                  <a:prstClr val="black"/>
                </a:solidFill>
                <a:latin typeface="Times New Roman"/>
                <a:ea typeface=""/>
                <a:cs typeface="Times New Roman"/>
              </a:rPr>
              <a:t>i</a:t>
            </a:r>
            <a:r>
              <a:rPr sz="2800" spc="45" dirty="0">
                <a:solidFill>
                  <a:prstClr val="black"/>
                </a:solidFill>
                <a:latin typeface="Times New Roman"/>
                <a:ea typeface=""/>
                <a:cs typeface="Times New Roman"/>
              </a:rPr>
              <a:t>n</a:t>
            </a:r>
            <a:r>
              <a:rPr sz="2800" spc="-45" dirty="0">
                <a:solidFill>
                  <a:prstClr val="black"/>
                </a:solidFill>
                <a:latin typeface="Times New Roman"/>
                <a:ea typeface=""/>
                <a:cs typeface="Times New Roman"/>
              </a:rPr>
              <a:t>c</a:t>
            </a:r>
            <a:r>
              <a:rPr sz="2800" spc="98" dirty="0">
                <a:solidFill>
                  <a:prstClr val="black"/>
                </a:solidFill>
                <a:latin typeface="Times New Roman"/>
                <a:ea typeface=""/>
                <a:cs typeface="Times New Roman"/>
              </a:rPr>
              <a:t>e</a:t>
            </a:r>
            <a:r>
              <a:rPr sz="2800" spc="-4" dirty="0">
                <a:solidFill>
                  <a:prstClr val="black"/>
                </a:solidFill>
                <a:latin typeface="Times New Roman"/>
                <a:ea typeface=""/>
                <a:cs typeface="Times New Roman"/>
              </a:rPr>
              <a:t>r</a:t>
            </a:r>
            <a:r>
              <a:rPr sz="2800" spc="94" dirty="0">
                <a:solidFill>
                  <a:prstClr val="black"/>
                </a:solidFill>
                <a:latin typeface="Times New Roman"/>
                <a:ea typeface=""/>
                <a:cs typeface="Times New Roman"/>
              </a:rPr>
              <a:t>e</a:t>
            </a:r>
            <a:r>
              <a:rPr sz="2800" spc="-45" dirty="0">
                <a:solidFill>
                  <a:prstClr val="black"/>
                </a:solidFill>
                <a:latin typeface="Times New Roman"/>
                <a:ea typeface=""/>
                <a:cs typeface="Times New Roman"/>
              </a:rPr>
              <a:t> </a:t>
            </a:r>
            <a:r>
              <a:rPr sz="2800" spc="-98" dirty="0" smtClean="0">
                <a:solidFill>
                  <a:prstClr val="black"/>
                </a:solidFill>
                <a:latin typeface="Times New Roman"/>
                <a:ea typeface=""/>
                <a:cs typeface="Times New Roman"/>
              </a:rPr>
              <a:t>f</a:t>
            </a:r>
            <a:r>
              <a:rPr sz="2800" spc="98" dirty="0" smtClean="0">
                <a:solidFill>
                  <a:prstClr val="black"/>
                </a:solidFill>
                <a:latin typeface="Times New Roman"/>
                <a:ea typeface=""/>
                <a:cs typeface="Times New Roman"/>
              </a:rPr>
              <a:t>ee</a:t>
            </a:r>
            <a:r>
              <a:rPr sz="2800" spc="-94" dirty="0" smtClean="0">
                <a:solidFill>
                  <a:prstClr val="black"/>
                </a:solidFill>
                <a:latin typeface="Times New Roman"/>
                <a:ea typeface=""/>
                <a:cs typeface="Times New Roman"/>
              </a:rPr>
              <a:t>li</a:t>
            </a:r>
            <a:r>
              <a:rPr sz="2800" spc="45" dirty="0" smtClean="0">
                <a:solidFill>
                  <a:prstClr val="black"/>
                </a:solidFill>
                <a:latin typeface="Times New Roman"/>
                <a:ea typeface=""/>
                <a:cs typeface="Times New Roman"/>
              </a:rPr>
              <a:t>n</a:t>
            </a:r>
            <a:r>
              <a:rPr sz="2800" spc="-56" dirty="0" smtClean="0">
                <a:solidFill>
                  <a:prstClr val="black"/>
                </a:solidFill>
                <a:latin typeface="Times New Roman"/>
                <a:ea typeface=""/>
                <a:cs typeface="Times New Roman"/>
              </a:rPr>
              <a:t>g</a:t>
            </a:r>
            <a:r>
              <a:rPr lang="en-US" sz="2800" dirty="0" smtClean="0">
                <a:solidFill>
                  <a:prstClr val="black"/>
                </a:solidFill>
                <a:latin typeface="Times New Roman"/>
                <a:ea typeface=""/>
                <a:cs typeface="Times New Roman"/>
              </a:rPr>
              <a:t> </a:t>
            </a:r>
            <a:r>
              <a:rPr sz="2800" spc="94" dirty="0" smtClean="0">
                <a:solidFill>
                  <a:prstClr val="black"/>
                </a:solidFill>
                <a:latin typeface="Times New Roman"/>
                <a:ea typeface=""/>
                <a:cs typeface="Times New Roman"/>
              </a:rPr>
              <a:t>t</a:t>
            </a:r>
            <a:r>
              <a:rPr sz="2800" spc="45" dirty="0" smtClean="0">
                <a:solidFill>
                  <a:prstClr val="black"/>
                </a:solidFill>
                <a:latin typeface="Times New Roman"/>
                <a:ea typeface=""/>
                <a:cs typeface="Times New Roman"/>
              </a:rPr>
              <a:t>h</a:t>
            </a:r>
            <a:r>
              <a:rPr sz="2800" spc="34" dirty="0" smtClean="0">
                <a:solidFill>
                  <a:prstClr val="black"/>
                </a:solidFill>
                <a:latin typeface="Times New Roman"/>
                <a:ea typeface=""/>
                <a:cs typeface="Times New Roman"/>
              </a:rPr>
              <a:t>a</a:t>
            </a:r>
            <a:r>
              <a:rPr sz="2800" spc="98" dirty="0" smtClean="0">
                <a:solidFill>
                  <a:prstClr val="black"/>
                </a:solidFill>
                <a:latin typeface="Times New Roman"/>
                <a:ea typeface=""/>
                <a:cs typeface="Times New Roman"/>
              </a:rPr>
              <a:t>t</a:t>
            </a:r>
            <a:r>
              <a:rPr sz="2800" spc="-53" dirty="0" smtClean="0">
                <a:solidFill>
                  <a:prstClr val="black"/>
                </a:solidFill>
                <a:latin typeface="Times New Roman"/>
                <a:ea typeface=""/>
                <a:cs typeface="Times New Roman"/>
              </a:rPr>
              <a:t> </a:t>
            </a:r>
            <a:r>
              <a:rPr sz="2800" spc="94" dirty="0">
                <a:solidFill>
                  <a:prstClr val="black"/>
                </a:solidFill>
                <a:latin typeface="Times New Roman"/>
                <a:ea typeface=""/>
                <a:cs typeface="Times New Roman"/>
              </a:rPr>
              <a:t>t</a:t>
            </a:r>
            <a:r>
              <a:rPr sz="2800" spc="45" dirty="0">
                <a:solidFill>
                  <a:prstClr val="black"/>
                </a:solidFill>
                <a:latin typeface="Times New Roman"/>
                <a:ea typeface=""/>
                <a:cs typeface="Times New Roman"/>
              </a:rPr>
              <a:t>h</a:t>
            </a:r>
            <a:r>
              <a:rPr sz="2800" spc="-94" dirty="0">
                <a:solidFill>
                  <a:prstClr val="black"/>
                </a:solidFill>
                <a:latin typeface="Times New Roman"/>
                <a:ea typeface=""/>
                <a:cs typeface="Times New Roman"/>
              </a:rPr>
              <a:t>i</a:t>
            </a:r>
            <a:r>
              <a:rPr sz="2800" dirty="0">
                <a:solidFill>
                  <a:prstClr val="black"/>
                </a:solidFill>
                <a:latin typeface="Times New Roman"/>
                <a:ea typeface=""/>
                <a:cs typeface="Times New Roman"/>
              </a:rPr>
              <a:t>s</a:t>
            </a:r>
            <a:r>
              <a:rPr sz="2800" spc="-49" dirty="0">
                <a:solidFill>
                  <a:prstClr val="black"/>
                </a:solidFill>
                <a:latin typeface="Times New Roman"/>
                <a:ea typeface=""/>
                <a:cs typeface="Times New Roman"/>
              </a:rPr>
              <a:t> </a:t>
            </a:r>
            <a:r>
              <a:rPr sz="2800" spc="-94" dirty="0">
                <a:solidFill>
                  <a:prstClr val="black"/>
                </a:solidFill>
                <a:latin typeface="Times New Roman"/>
                <a:ea typeface=""/>
                <a:cs typeface="Times New Roman"/>
              </a:rPr>
              <a:t>i</a:t>
            </a:r>
            <a:r>
              <a:rPr sz="2800" dirty="0">
                <a:solidFill>
                  <a:prstClr val="black"/>
                </a:solidFill>
                <a:latin typeface="Times New Roman"/>
                <a:ea typeface=""/>
                <a:cs typeface="Times New Roman"/>
              </a:rPr>
              <a:t>s</a:t>
            </a:r>
            <a:r>
              <a:rPr sz="2800" spc="-49" dirty="0">
                <a:solidFill>
                  <a:prstClr val="black"/>
                </a:solidFill>
                <a:latin typeface="Times New Roman"/>
                <a:ea typeface=""/>
                <a:cs typeface="Times New Roman"/>
              </a:rPr>
              <a:t> </a:t>
            </a:r>
            <a:r>
              <a:rPr sz="2800" spc="-94" dirty="0">
                <a:solidFill>
                  <a:prstClr val="black"/>
                </a:solidFill>
                <a:latin typeface="Times New Roman"/>
                <a:ea typeface=""/>
                <a:cs typeface="Times New Roman"/>
              </a:rPr>
              <a:t>i</a:t>
            </a:r>
            <a:r>
              <a:rPr sz="2800" spc="23" dirty="0">
                <a:solidFill>
                  <a:prstClr val="black"/>
                </a:solidFill>
                <a:latin typeface="Times New Roman"/>
                <a:ea typeface=""/>
                <a:cs typeface="Times New Roman"/>
              </a:rPr>
              <a:t>m</a:t>
            </a:r>
            <a:r>
              <a:rPr sz="2800" spc="45" dirty="0">
                <a:solidFill>
                  <a:prstClr val="black"/>
                </a:solidFill>
                <a:latin typeface="Times New Roman"/>
                <a:ea typeface=""/>
                <a:cs typeface="Times New Roman"/>
              </a:rPr>
              <a:t>p</a:t>
            </a:r>
            <a:r>
              <a:rPr sz="2800" spc="41" dirty="0">
                <a:solidFill>
                  <a:prstClr val="black"/>
                </a:solidFill>
                <a:latin typeface="Times New Roman"/>
                <a:ea typeface=""/>
                <a:cs typeface="Times New Roman"/>
              </a:rPr>
              <a:t>o</a:t>
            </a:r>
            <a:r>
              <a:rPr sz="2800" spc="-4" dirty="0">
                <a:solidFill>
                  <a:prstClr val="black"/>
                </a:solidFill>
                <a:latin typeface="Times New Roman"/>
                <a:ea typeface=""/>
                <a:cs typeface="Times New Roman"/>
              </a:rPr>
              <a:t>ss</a:t>
            </a:r>
            <a:r>
              <a:rPr sz="2800" spc="-94" dirty="0">
                <a:solidFill>
                  <a:prstClr val="black"/>
                </a:solidFill>
                <a:latin typeface="Times New Roman"/>
                <a:ea typeface=""/>
                <a:cs typeface="Times New Roman"/>
              </a:rPr>
              <a:t>i</a:t>
            </a:r>
            <a:r>
              <a:rPr sz="2800" spc="45" dirty="0">
                <a:solidFill>
                  <a:prstClr val="black"/>
                </a:solidFill>
                <a:latin typeface="Times New Roman"/>
                <a:ea typeface=""/>
                <a:cs typeface="Times New Roman"/>
              </a:rPr>
              <a:t>b</a:t>
            </a:r>
            <a:r>
              <a:rPr sz="2800" spc="-94" dirty="0">
                <a:solidFill>
                  <a:prstClr val="black"/>
                </a:solidFill>
                <a:latin typeface="Times New Roman"/>
                <a:ea typeface=""/>
                <a:cs typeface="Times New Roman"/>
              </a:rPr>
              <a:t>l</a:t>
            </a:r>
            <a:r>
              <a:rPr sz="2800" spc="94" dirty="0">
                <a:solidFill>
                  <a:prstClr val="black"/>
                </a:solidFill>
                <a:latin typeface="Times New Roman"/>
                <a:ea typeface=""/>
                <a:cs typeface="Times New Roman"/>
              </a:rPr>
              <a:t>e</a:t>
            </a:r>
            <a:r>
              <a:rPr sz="2800" spc="-45" dirty="0">
                <a:solidFill>
                  <a:prstClr val="black"/>
                </a:solidFill>
                <a:latin typeface="Times New Roman"/>
                <a:ea typeface=""/>
                <a:cs typeface="Times New Roman"/>
              </a:rPr>
              <a:t> </a:t>
            </a:r>
            <a:r>
              <a:rPr sz="2800" spc="53" dirty="0">
                <a:solidFill>
                  <a:prstClr val="black"/>
                </a:solidFill>
                <a:latin typeface="Times New Roman"/>
                <a:ea typeface=""/>
                <a:cs typeface="Times New Roman"/>
              </a:rPr>
              <a:t>a</a:t>
            </a:r>
            <a:r>
              <a:rPr sz="2800" dirty="0">
                <a:solidFill>
                  <a:prstClr val="black"/>
                </a:solidFill>
                <a:latin typeface="Times New Roman"/>
                <a:ea typeface=""/>
                <a:cs typeface="Times New Roman"/>
              </a:rPr>
              <a:t>s</a:t>
            </a:r>
            <a:r>
              <a:rPr sz="2800" spc="-49" dirty="0">
                <a:solidFill>
                  <a:prstClr val="black"/>
                </a:solidFill>
                <a:latin typeface="Times New Roman"/>
                <a:ea typeface=""/>
                <a:cs typeface="Times New Roman"/>
              </a:rPr>
              <a:t> </a:t>
            </a:r>
            <a:r>
              <a:rPr sz="2800" spc="-94" dirty="0">
                <a:solidFill>
                  <a:prstClr val="black"/>
                </a:solidFill>
                <a:latin typeface="Times New Roman"/>
                <a:ea typeface=""/>
                <a:cs typeface="Times New Roman"/>
              </a:rPr>
              <a:t>i</a:t>
            </a:r>
            <a:r>
              <a:rPr sz="2800" spc="98" dirty="0">
                <a:solidFill>
                  <a:prstClr val="black"/>
                </a:solidFill>
                <a:latin typeface="Times New Roman"/>
                <a:ea typeface=""/>
                <a:cs typeface="Times New Roman"/>
              </a:rPr>
              <a:t>t</a:t>
            </a:r>
            <a:r>
              <a:rPr sz="2800" spc="-53" dirty="0">
                <a:solidFill>
                  <a:prstClr val="black"/>
                </a:solidFill>
                <a:latin typeface="Times New Roman"/>
                <a:ea typeface=""/>
                <a:cs typeface="Times New Roman"/>
              </a:rPr>
              <a:t> </a:t>
            </a:r>
            <a:r>
              <a:rPr sz="2800" spc="-23" dirty="0">
                <a:solidFill>
                  <a:prstClr val="black"/>
                </a:solidFill>
                <a:latin typeface="Times New Roman"/>
                <a:ea typeface=""/>
                <a:cs typeface="Times New Roman"/>
              </a:rPr>
              <a:t>s</a:t>
            </a:r>
            <a:r>
              <a:rPr sz="2800" spc="71" dirty="0">
                <a:solidFill>
                  <a:prstClr val="black"/>
                </a:solidFill>
                <a:latin typeface="Times New Roman"/>
                <a:ea typeface=""/>
                <a:cs typeface="Times New Roman"/>
              </a:rPr>
              <a:t>t</a:t>
            </a:r>
            <a:r>
              <a:rPr sz="2800" spc="53" dirty="0">
                <a:solidFill>
                  <a:prstClr val="black"/>
                </a:solidFill>
                <a:latin typeface="Times New Roman"/>
                <a:ea typeface=""/>
                <a:cs typeface="Times New Roman"/>
              </a:rPr>
              <a:t>a</a:t>
            </a:r>
            <a:r>
              <a:rPr sz="2800" spc="45" dirty="0">
                <a:solidFill>
                  <a:prstClr val="black"/>
                </a:solidFill>
                <a:latin typeface="Times New Roman"/>
                <a:ea typeface=""/>
                <a:cs typeface="Times New Roman"/>
              </a:rPr>
              <a:t>nd</a:t>
            </a:r>
            <a:r>
              <a:rPr sz="2800" dirty="0">
                <a:solidFill>
                  <a:prstClr val="black"/>
                </a:solidFill>
                <a:latin typeface="Times New Roman"/>
                <a:ea typeface=""/>
                <a:cs typeface="Times New Roman"/>
              </a:rPr>
              <a:t>s</a:t>
            </a:r>
          </a:p>
          <a:p>
            <a:pPr marL="866775" lvl="2" indent="-171450" defTabSz="685800" eaLnBrk="1" fontAlgn="auto" hangingPunct="1">
              <a:spcBef>
                <a:spcPts val="214"/>
              </a:spcBef>
              <a:spcAft>
                <a:spcPts val="0"/>
              </a:spcAft>
              <a:buFont typeface="Arial"/>
              <a:buChar char="•"/>
              <a:tabLst>
                <a:tab pos="866775" algn="l"/>
              </a:tabLst>
            </a:pPr>
            <a:r>
              <a:rPr sz="2000" spc="-472" dirty="0">
                <a:solidFill>
                  <a:prstClr val="black"/>
                </a:solidFill>
                <a:latin typeface="Times New Roman"/>
                <a:ea typeface=""/>
                <a:cs typeface="Times New Roman"/>
              </a:rPr>
              <a:t>Y</a:t>
            </a:r>
            <a:r>
              <a:rPr sz="2000" spc="34" dirty="0">
                <a:solidFill>
                  <a:prstClr val="black"/>
                </a:solidFill>
                <a:latin typeface="Times New Roman"/>
                <a:ea typeface=""/>
                <a:cs typeface="Times New Roman"/>
              </a:rPr>
              <a:t>o</a:t>
            </a:r>
            <a:r>
              <a:rPr sz="2000" spc="38" dirty="0">
                <a:solidFill>
                  <a:prstClr val="black"/>
                </a:solidFill>
                <a:latin typeface="Times New Roman"/>
                <a:ea typeface=""/>
                <a:cs typeface="Times New Roman"/>
              </a:rPr>
              <a:t>u</a:t>
            </a:r>
            <a:r>
              <a:rPr sz="2000" spc="-41" dirty="0">
                <a:solidFill>
                  <a:prstClr val="black"/>
                </a:solidFill>
                <a:latin typeface="Times New Roman"/>
                <a:ea typeface=""/>
                <a:cs typeface="Times New Roman"/>
              </a:rPr>
              <a:t> </a:t>
            </a:r>
            <a:r>
              <a:rPr sz="2000" spc="56" dirty="0">
                <a:solidFill>
                  <a:prstClr val="black"/>
                </a:solidFill>
                <a:latin typeface="Times New Roman"/>
                <a:ea typeface=""/>
                <a:cs typeface="Times New Roman"/>
              </a:rPr>
              <a:t>n</a:t>
            </a:r>
            <a:r>
              <a:rPr sz="2000" spc="53" dirty="0">
                <a:solidFill>
                  <a:prstClr val="black"/>
                </a:solidFill>
                <a:latin typeface="Times New Roman"/>
                <a:ea typeface=""/>
                <a:cs typeface="Times New Roman"/>
              </a:rPr>
              <a:t>e</a:t>
            </a:r>
            <a:r>
              <a:rPr sz="2000" spc="79" dirty="0">
                <a:solidFill>
                  <a:prstClr val="black"/>
                </a:solidFill>
                <a:latin typeface="Times New Roman"/>
                <a:ea typeface=""/>
                <a:cs typeface="Times New Roman"/>
              </a:rPr>
              <a:t>e</a:t>
            </a:r>
            <a:r>
              <a:rPr sz="2000" spc="38" dirty="0">
                <a:solidFill>
                  <a:prstClr val="black"/>
                </a:solidFill>
                <a:latin typeface="Times New Roman"/>
                <a:ea typeface=""/>
                <a:cs typeface="Times New Roman"/>
              </a:rPr>
              <a:t>d</a:t>
            </a:r>
            <a:r>
              <a:rPr sz="2000" spc="-41" dirty="0">
                <a:solidFill>
                  <a:prstClr val="black"/>
                </a:solidFill>
                <a:latin typeface="Times New Roman"/>
                <a:ea typeface=""/>
                <a:cs typeface="Times New Roman"/>
              </a:rPr>
              <a:t> </a:t>
            </a:r>
            <a:r>
              <a:rPr sz="2000" spc="45" dirty="0">
                <a:solidFill>
                  <a:prstClr val="black"/>
                </a:solidFill>
                <a:latin typeface="Times New Roman"/>
                <a:ea typeface=""/>
                <a:cs typeface="Times New Roman"/>
              </a:rPr>
              <a:t>a</a:t>
            </a:r>
            <a:r>
              <a:rPr sz="2000" spc="-38" dirty="0">
                <a:solidFill>
                  <a:prstClr val="black"/>
                </a:solidFill>
                <a:latin typeface="Times New Roman"/>
                <a:ea typeface=""/>
                <a:cs typeface="Times New Roman"/>
              </a:rPr>
              <a:t> </a:t>
            </a:r>
            <a:r>
              <a:rPr sz="2000" spc="4" dirty="0">
                <a:solidFill>
                  <a:prstClr val="black"/>
                </a:solidFill>
                <a:latin typeface="Times New Roman"/>
                <a:ea typeface=""/>
                <a:cs typeface="Times New Roman"/>
              </a:rPr>
              <a:t>10</a:t>
            </a:r>
            <a:r>
              <a:rPr sz="2000" spc="-188" dirty="0">
                <a:solidFill>
                  <a:prstClr val="black"/>
                </a:solidFill>
                <a:latin typeface="Times New Roman"/>
                <a:ea typeface=""/>
                <a:cs typeface="Times New Roman"/>
              </a:rPr>
              <a:t>%</a:t>
            </a:r>
            <a:r>
              <a:rPr sz="2000" spc="-41" dirty="0">
                <a:solidFill>
                  <a:prstClr val="black"/>
                </a:solidFill>
                <a:latin typeface="Times New Roman"/>
                <a:ea typeface=""/>
                <a:cs typeface="Times New Roman"/>
              </a:rPr>
              <a:t> </a:t>
            </a:r>
            <a:r>
              <a:rPr sz="2000" dirty="0">
                <a:solidFill>
                  <a:prstClr val="black"/>
                </a:solidFill>
                <a:latin typeface="Times New Roman"/>
                <a:ea typeface=""/>
                <a:cs typeface="Times New Roman"/>
              </a:rPr>
              <a:t>r</a:t>
            </a:r>
            <a:r>
              <a:rPr sz="2000" spc="68" dirty="0">
                <a:solidFill>
                  <a:prstClr val="black"/>
                </a:solidFill>
                <a:latin typeface="Times New Roman"/>
                <a:ea typeface=""/>
                <a:cs typeface="Times New Roman"/>
              </a:rPr>
              <a:t>e</a:t>
            </a:r>
            <a:r>
              <a:rPr sz="2000" spc="-45" dirty="0">
                <a:solidFill>
                  <a:prstClr val="black"/>
                </a:solidFill>
                <a:latin typeface="Times New Roman"/>
                <a:ea typeface=""/>
                <a:cs typeface="Times New Roman"/>
              </a:rPr>
              <a:t>f</a:t>
            </a:r>
            <a:r>
              <a:rPr sz="2000" dirty="0">
                <a:solidFill>
                  <a:prstClr val="black"/>
                </a:solidFill>
                <a:latin typeface="Times New Roman"/>
                <a:ea typeface=""/>
                <a:cs typeface="Times New Roman"/>
              </a:rPr>
              <a:t>r</a:t>
            </a:r>
            <a:r>
              <a:rPr sz="2000" spc="79" dirty="0">
                <a:solidFill>
                  <a:prstClr val="black"/>
                </a:solidFill>
                <a:latin typeface="Times New Roman"/>
                <a:ea typeface=""/>
                <a:cs typeface="Times New Roman"/>
              </a:rPr>
              <a:t>e</a:t>
            </a:r>
            <a:r>
              <a:rPr sz="2000" spc="4" dirty="0">
                <a:solidFill>
                  <a:prstClr val="black"/>
                </a:solidFill>
                <a:latin typeface="Times New Roman"/>
                <a:ea typeface=""/>
                <a:cs typeface="Times New Roman"/>
              </a:rPr>
              <a:t>s</a:t>
            </a:r>
            <a:r>
              <a:rPr sz="2000" spc="38" dirty="0">
                <a:solidFill>
                  <a:prstClr val="black"/>
                </a:solidFill>
                <a:latin typeface="Times New Roman"/>
                <a:ea typeface=""/>
                <a:cs typeface="Times New Roman"/>
              </a:rPr>
              <a:t>h</a:t>
            </a:r>
            <a:r>
              <a:rPr sz="2000" spc="-41" dirty="0">
                <a:solidFill>
                  <a:prstClr val="black"/>
                </a:solidFill>
                <a:latin typeface="Times New Roman"/>
                <a:ea typeface=""/>
                <a:cs typeface="Times New Roman"/>
              </a:rPr>
              <a:t> </a:t>
            </a:r>
            <a:r>
              <a:rPr sz="2000" spc="34" dirty="0">
                <a:solidFill>
                  <a:prstClr val="black"/>
                </a:solidFill>
                <a:latin typeface="Times New Roman"/>
                <a:ea typeface=""/>
                <a:cs typeface="Times New Roman"/>
              </a:rPr>
              <a:t>o</a:t>
            </a:r>
            <a:r>
              <a:rPr sz="2000" spc="38" dirty="0">
                <a:solidFill>
                  <a:prstClr val="black"/>
                </a:solidFill>
                <a:latin typeface="Times New Roman"/>
                <a:ea typeface=""/>
                <a:cs typeface="Times New Roman"/>
              </a:rPr>
              <a:t>n</a:t>
            </a:r>
            <a:r>
              <a:rPr sz="2000" spc="-41" dirty="0">
                <a:solidFill>
                  <a:prstClr val="black"/>
                </a:solidFill>
                <a:latin typeface="Times New Roman"/>
                <a:ea typeface=""/>
                <a:cs typeface="Times New Roman"/>
              </a:rPr>
              <a:t> </a:t>
            </a:r>
            <a:r>
              <a:rPr sz="2000" spc="86" dirty="0">
                <a:solidFill>
                  <a:prstClr val="black"/>
                </a:solidFill>
                <a:latin typeface="Times New Roman"/>
                <a:ea typeface=""/>
                <a:cs typeface="Times New Roman"/>
              </a:rPr>
              <a:t>t</a:t>
            </a:r>
            <a:r>
              <a:rPr sz="2000" spc="56" dirty="0">
                <a:solidFill>
                  <a:prstClr val="black"/>
                </a:solidFill>
                <a:latin typeface="Times New Roman"/>
                <a:ea typeface=""/>
                <a:cs typeface="Times New Roman"/>
              </a:rPr>
              <a:t>h</a:t>
            </a:r>
            <a:r>
              <a:rPr sz="2000" spc="53" dirty="0">
                <a:solidFill>
                  <a:prstClr val="black"/>
                </a:solidFill>
                <a:latin typeface="Times New Roman"/>
                <a:ea typeface=""/>
                <a:cs typeface="Times New Roman"/>
              </a:rPr>
              <a:t>e</a:t>
            </a:r>
            <a:r>
              <a:rPr sz="2000" spc="-38" dirty="0">
                <a:solidFill>
                  <a:prstClr val="black"/>
                </a:solidFill>
                <a:latin typeface="Times New Roman"/>
                <a:ea typeface=""/>
                <a:cs typeface="Times New Roman"/>
              </a:rPr>
              <a:t> </a:t>
            </a:r>
            <a:r>
              <a:rPr sz="2000" spc="26" dirty="0">
                <a:solidFill>
                  <a:prstClr val="black"/>
                </a:solidFill>
                <a:latin typeface="Times New Roman"/>
                <a:ea typeface=""/>
                <a:cs typeface="Times New Roman"/>
              </a:rPr>
              <a:t>nu</a:t>
            </a:r>
            <a:r>
              <a:rPr sz="2000" spc="45" dirty="0">
                <a:solidFill>
                  <a:prstClr val="black"/>
                </a:solidFill>
                <a:latin typeface="Times New Roman"/>
                <a:ea typeface=""/>
                <a:cs typeface="Times New Roman"/>
              </a:rPr>
              <a:t>m</a:t>
            </a:r>
            <a:r>
              <a:rPr sz="2000" spc="56" dirty="0">
                <a:solidFill>
                  <a:prstClr val="black"/>
                </a:solidFill>
                <a:latin typeface="Times New Roman"/>
                <a:ea typeface=""/>
                <a:cs typeface="Times New Roman"/>
              </a:rPr>
              <a:t>b</a:t>
            </a:r>
            <a:r>
              <a:rPr sz="2000" spc="53" dirty="0">
                <a:solidFill>
                  <a:prstClr val="black"/>
                </a:solidFill>
                <a:latin typeface="Times New Roman"/>
                <a:ea typeface=""/>
                <a:cs typeface="Times New Roman"/>
              </a:rPr>
              <a:t>e</a:t>
            </a:r>
            <a:r>
              <a:rPr sz="2000" spc="19" dirty="0">
                <a:solidFill>
                  <a:prstClr val="black"/>
                </a:solidFill>
                <a:latin typeface="Times New Roman"/>
                <a:ea typeface=""/>
                <a:cs typeface="Times New Roman"/>
              </a:rPr>
              <a:t>r</a:t>
            </a:r>
            <a:r>
              <a:rPr sz="2000" spc="-38" dirty="0">
                <a:solidFill>
                  <a:prstClr val="black"/>
                </a:solidFill>
                <a:latin typeface="Times New Roman"/>
                <a:ea typeface=""/>
                <a:cs typeface="Times New Roman"/>
              </a:rPr>
              <a:t> </a:t>
            </a:r>
            <a:r>
              <a:rPr sz="2000" spc="34" dirty="0">
                <a:solidFill>
                  <a:prstClr val="black"/>
                </a:solidFill>
                <a:latin typeface="Times New Roman"/>
                <a:ea typeface=""/>
                <a:cs typeface="Times New Roman"/>
              </a:rPr>
              <a:t>o</a:t>
            </a:r>
            <a:r>
              <a:rPr sz="2000" spc="-45" dirty="0">
                <a:solidFill>
                  <a:prstClr val="black"/>
                </a:solidFill>
                <a:latin typeface="Times New Roman"/>
                <a:ea typeface=""/>
                <a:cs typeface="Times New Roman"/>
              </a:rPr>
              <a:t>f</a:t>
            </a:r>
            <a:r>
              <a:rPr sz="2000" spc="-38" dirty="0">
                <a:solidFill>
                  <a:prstClr val="black"/>
                </a:solidFill>
                <a:latin typeface="Times New Roman"/>
                <a:ea typeface=""/>
                <a:cs typeface="Times New Roman"/>
              </a:rPr>
              <a:t> </a:t>
            </a:r>
            <a:r>
              <a:rPr sz="2000" spc="-45" dirty="0">
                <a:solidFill>
                  <a:prstClr val="black"/>
                </a:solidFill>
                <a:latin typeface="Times New Roman"/>
                <a:ea typeface=""/>
                <a:cs typeface="Times New Roman"/>
              </a:rPr>
              <a:t>c</a:t>
            </a:r>
            <a:r>
              <a:rPr sz="2000" spc="34" dirty="0">
                <a:solidFill>
                  <a:prstClr val="black"/>
                </a:solidFill>
                <a:latin typeface="Times New Roman"/>
                <a:ea typeface=""/>
                <a:cs typeface="Times New Roman"/>
              </a:rPr>
              <a:t>o</a:t>
            </a:r>
            <a:r>
              <a:rPr sz="2000" dirty="0">
                <a:solidFill>
                  <a:prstClr val="black"/>
                </a:solidFill>
                <a:latin typeface="Times New Roman"/>
                <a:ea typeface=""/>
                <a:cs typeface="Times New Roman"/>
              </a:rPr>
              <a:t>r</a:t>
            </a:r>
            <a:r>
              <a:rPr sz="2000" spc="79" dirty="0">
                <a:solidFill>
                  <a:prstClr val="black"/>
                </a:solidFill>
                <a:latin typeface="Times New Roman"/>
                <a:ea typeface=""/>
                <a:cs typeface="Times New Roman"/>
              </a:rPr>
              <a:t>e</a:t>
            </a:r>
            <a:r>
              <a:rPr sz="2000" dirty="0">
                <a:solidFill>
                  <a:prstClr val="black"/>
                </a:solidFill>
                <a:latin typeface="Times New Roman"/>
                <a:ea typeface=""/>
                <a:cs typeface="Times New Roman"/>
              </a:rPr>
              <a:t>s</a:t>
            </a:r>
            <a:r>
              <a:rPr sz="2000" spc="-34" dirty="0">
                <a:solidFill>
                  <a:prstClr val="black"/>
                </a:solidFill>
                <a:latin typeface="Times New Roman"/>
                <a:ea typeface=""/>
                <a:cs typeface="Times New Roman"/>
              </a:rPr>
              <a:t> </a:t>
            </a:r>
            <a:r>
              <a:rPr sz="2000" spc="86" dirty="0">
                <a:solidFill>
                  <a:prstClr val="black"/>
                </a:solidFill>
                <a:latin typeface="Times New Roman"/>
                <a:ea typeface=""/>
                <a:cs typeface="Times New Roman"/>
              </a:rPr>
              <a:t>t</a:t>
            </a:r>
            <a:r>
              <a:rPr sz="2000" spc="-26" dirty="0">
                <a:solidFill>
                  <a:prstClr val="black"/>
                </a:solidFill>
                <a:latin typeface="Times New Roman"/>
                <a:ea typeface=""/>
                <a:cs typeface="Times New Roman"/>
              </a:rPr>
              <a:t>h</a:t>
            </a:r>
            <a:r>
              <a:rPr sz="2000" spc="-15" dirty="0">
                <a:solidFill>
                  <a:prstClr val="black"/>
                </a:solidFill>
                <a:latin typeface="Times New Roman"/>
                <a:ea typeface=""/>
                <a:cs typeface="Times New Roman"/>
              </a:rPr>
              <a:t>i</a:t>
            </a:r>
            <a:r>
              <a:rPr sz="2000" dirty="0">
                <a:solidFill>
                  <a:prstClr val="black"/>
                </a:solidFill>
                <a:latin typeface="Times New Roman"/>
                <a:ea typeface=""/>
                <a:cs typeface="Times New Roman"/>
              </a:rPr>
              <a:t>s</a:t>
            </a:r>
            <a:r>
              <a:rPr sz="2000" spc="-34" dirty="0">
                <a:solidFill>
                  <a:prstClr val="black"/>
                </a:solidFill>
                <a:latin typeface="Times New Roman"/>
                <a:ea typeface=""/>
                <a:cs typeface="Times New Roman"/>
              </a:rPr>
              <a:t> </a:t>
            </a:r>
            <a:r>
              <a:rPr sz="2000" spc="-98" dirty="0">
                <a:solidFill>
                  <a:prstClr val="black"/>
                </a:solidFill>
                <a:latin typeface="Times New Roman"/>
                <a:ea typeface=""/>
                <a:cs typeface="Times New Roman"/>
              </a:rPr>
              <a:t>y</a:t>
            </a:r>
            <a:r>
              <a:rPr sz="2000" spc="79" dirty="0">
                <a:solidFill>
                  <a:prstClr val="black"/>
                </a:solidFill>
                <a:latin typeface="Times New Roman"/>
                <a:ea typeface=""/>
                <a:cs typeface="Times New Roman"/>
              </a:rPr>
              <a:t>e</a:t>
            </a:r>
            <a:r>
              <a:rPr sz="2000" spc="45" dirty="0">
                <a:solidFill>
                  <a:prstClr val="black"/>
                </a:solidFill>
                <a:latin typeface="Times New Roman"/>
                <a:ea typeface=""/>
                <a:cs typeface="Times New Roman"/>
              </a:rPr>
              <a:t>a</a:t>
            </a:r>
            <a:r>
              <a:rPr sz="2000" spc="19" dirty="0">
                <a:solidFill>
                  <a:prstClr val="black"/>
                </a:solidFill>
                <a:latin typeface="Times New Roman"/>
                <a:ea typeface=""/>
                <a:cs typeface="Times New Roman"/>
              </a:rPr>
              <a:t>r</a:t>
            </a:r>
            <a:endParaRPr sz="2000" dirty="0">
              <a:solidFill>
                <a:prstClr val="black"/>
              </a:solidFill>
              <a:latin typeface="Times New Roman"/>
              <a:ea typeface=""/>
              <a:cs typeface="Times New Roman"/>
            </a:endParaRPr>
          </a:p>
          <a:p>
            <a:pPr marL="866775" lvl="2" indent="-171450" defTabSz="685800" eaLnBrk="1" fontAlgn="auto" hangingPunct="1">
              <a:spcBef>
                <a:spcPts val="172"/>
              </a:spcBef>
              <a:spcAft>
                <a:spcPts val="0"/>
              </a:spcAft>
              <a:buFont typeface="Arial"/>
              <a:buChar char="•"/>
              <a:tabLst>
                <a:tab pos="866775" algn="l"/>
              </a:tabLst>
            </a:pPr>
            <a:r>
              <a:rPr sz="2000" spc="-472" dirty="0">
                <a:solidFill>
                  <a:prstClr val="black"/>
                </a:solidFill>
                <a:latin typeface="Times New Roman"/>
                <a:ea typeface=""/>
                <a:cs typeface="Times New Roman"/>
              </a:rPr>
              <a:t>Y</a:t>
            </a:r>
            <a:r>
              <a:rPr sz="2000" spc="34" dirty="0">
                <a:solidFill>
                  <a:prstClr val="black"/>
                </a:solidFill>
                <a:latin typeface="Times New Roman"/>
                <a:ea typeface=""/>
                <a:cs typeface="Times New Roman"/>
              </a:rPr>
              <a:t>o</a:t>
            </a:r>
            <a:r>
              <a:rPr sz="2000" spc="38" dirty="0">
                <a:solidFill>
                  <a:prstClr val="black"/>
                </a:solidFill>
                <a:latin typeface="Times New Roman"/>
                <a:ea typeface=""/>
                <a:cs typeface="Times New Roman"/>
              </a:rPr>
              <a:t>u</a:t>
            </a:r>
            <a:r>
              <a:rPr sz="2000" spc="-41" dirty="0">
                <a:solidFill>
                  <a:prstClr val="black"/>
                </a:solidFill>
                <a:latin typeface="Times New Roman"/>
                <a:ea typeface=""/>
                <a:cs typeface="Times New Roman"/>
              </a:rPr>
              <a:t> </a:t>
            </a:r>
            <a:r>
              <a:rPr sz="2000" spc="56" dirty="0">
                <a:solidFill>
                  <a:prstClr val="black"/>
                </a:solidFill>
                <a:latin typeface="Times New Roman"/>
                <a:ea typeface=""/>
                <a:cs typeface="Times New Roman"/>
              </a:rPr>
              <a:t>n</a:t>
            </a:r>
            <a:r>
              <a:rPr sz="2000" spc="53" dirty="0">
                <a:solidFill>
                  <a:prstClr val="black"/>
                </a:solidFill>
                <a:latin typeface="Times New Roman"/>
                <a:ea typeface=""/>
                <a:cs typeface="Times New Roman"/>
              </a:rPr>
              <a:t>e</a:t>
            </a:r>
            <a:r>
              <a:rPr sz="2000" spc="79" dirty="0">
                <a:solidFill>
                  <a:prstClr val="black"/>
                </a:solidFill>
                <a:latin typeface="Times New Roman"/>
                <a:ea typeface=""/>
                <a:cs typeface="Times New Roman"/>
              </a:rPr>
              <a:t>e</a:t>
            </a:r>
            <a:r>
              <a:rPr sz="2000" spc="38" dirty="0">
                <a:solidFill>
                  <a:prstClr val="black"/>
                </a:solidFill>
                <a:latin typeface="Times New Roman"/>
                <a:ea typeface=""/>
                <a:cs typeface="Times New Roman"/>
              </a:rPr>
              <a:t>d</a:t>
            </a:r>
            <a:r>
              <a:rPr sz="2000" spc="-41" dirty="0">
                <a:solidFill>
                  <a:prstClr val="black"/>
                </a:solidFill>
                <a:latin typeface="Times New Roman"/>
                <a:ea typeface=""/>
                <a:cs typeface="Times New Roman"/>
              </a:rPr>
              <a:t> </a:t>
            </a:r>
            <a:r>
              <a:rPr sz="2000" spc="-26" dirty="0">
                <a:solidFill>
                  <a:prstClr val="black"/>
                </a:solidFill>
                <a:latin typeface="Times New Roman"/>
                <a:ea typeface=""/>
                <a:cs typeface="Times New Roman"/>
              </a:rPr>
              <a:t>d</a:t>
            </a:r>
            <a:r>
              <a:rPr sz="2000" spc="-15" dirty="0">
                <a:solidFill>
                  <a:prstClr val="black"/>
                </a:solidFill>
                <a:latin typeface="Times New Roman"/>
                <a:ea typeface=""/>
                <a:cs typeface="Times New Roman"/>
              </a:rPr>
              <a:t>i</a:t>
            </a:r>
            <a:r>
              <a:rPr sz="2000" spc="4" dirty="0">
                <a:solidFill>
                  <a:prstClr val="black"/>
                </a:solidFill>
                <a:latin typeface="Times New Roman"/>
                <a:ea typeface=""/>
                <a:cs typeface="Times New Roman"/>
              </a:rPr>
              <a:t>s</a:t>
            </a:r>
            <a:r>
              <a:rPr sz="2000" spc="-75" dirty="0">
                <a:solidFill>
                  <a:prstClr val="black"/>
                </a:solidFill>
                <a:latin typeface="Times New Roman"/>
                <a:ea typeface=""/>
                <a:cs typeface="Times New Roman"/>
              </a:rPr>
              <a:t>k</a:t>
            </a:r>
            <a:r>
              <a:rPr sz="2000" spc="-38" dirty="0">
                <a:solidFill>
                  <a:prstClr val="black"/>
                </a:solidFill>
                <a:latin typeface="Times New Roman"/>
                <a:ea typeface=""/>
                <a:cs typeface="Times New Roman"/>
              </a:rPr>
              <a:t> </a:t>
            </a:r>
            <a:r>
              <a:rPr sz="2000" spc="4" dirty="0">
                <a:solidFill>
                  <a:prstClr val="black"/>
                </a:solidFill>
                <a:latin typeface="Times New Roman"/>
                <a:ea typeface=""/>
                <a:cs typeface="Times New Roman"/>
              </a:rPr>
              <a:t>s</a:t>
            </a:r>
            <a:r>
              <a:rPr sz="2000" spc="41" dirty="0">
                <a:solidFill>
                  <a:prstClr val="black"/>
                </a:solidFill>
                <a:latin typeface="Times New Roman"/>
                <a:ea typeface=""/>
                <a:cs typeface="Times New Roman"/>
              </a:rPr>
              <a:t>p</a:t>
            </a:r>
            <a:r>
              <a:rPr sz="2000" spc="38" dirty="0">
                <a:solidFill>
                  <a:prstClr val="black"/>
                </a:solidFill>
                <a:latin typeface="Times New Roman"/>
                <a:ea typeface=""/>
                <a:cs typeface="Times New Roman"/>
              </a:rPr>
              <a:t>a</a:t>
            </a:r>
            <a:r>
              <a:rPr sz="2000" spc="-34" dirty="0">
                <a:solidFill>
                  <a:prstClr val="black"/>
                </a:solidFill>
                <a:latin typeface="Times New Roman"/>
                <a:ea typeface=""/>
                <a:cs typeface="Times New Roman"/>
              </a:rPr>
              <a:t>c</a:t>
            </a:r>
            <a:r>
              <a:rPr sz="2000" spc="79" dirty="0">
                <a:solidFill>
                  <a:prstClr val="black"/>
                </a:solidFill>
                <a:latin typeface="Times New Roman"/>
                <a:ea typeface=""/>
                <a:cs typeface="Times New Roman"/>
              </a:rPr>
              <a:t>e</a:t>
            </a:r>
            <a:r>
              <a:rPr sz="2000" spc="-38" dirty="0">
                <a:solidFill>
                  <a:prstClr val="black"/>
                </a:solidFill>
                <a:latin typeface="Times New Roman"/>
                <a:ea typeface=""/>
                <a:cs typeface="Times New Roman"/>
              </a:rPr>
              <a:t> </a:t>
            </a:r>
            <a:r>
              <a:rPr sz="2000" spc="45" dirty="0">
                <a:solidFill>
                  <a:prstClr val="black"/>
                </a:solidFill>
                <a:latin typeface="Times New Roman"/>
                <a:ea typeface=""/>
                <a:cs typeface="Times New Roman"/>
              </a:rPr>
              <a:t>a</a:t>
            </a:r>
            <a:r>
              <a:rPr sz="2000" spc="34" dirty="0">
                <a:solidFill>
                  <a:prstClr val="black"/>
                </a:solidFill>
                <a:latin typeface="Times New Roman"/>
                <a:ea typeface=""/>
                <a:cs typeface="Times New Roman"/>
              </a:rPr>
              <a:t>n</a:t>
            </a:r>
            <a:r>
              <a:rPr sz="2000" spc="38" dirty="0">
                <a:solidFill>
                  <a:prstClr val="black"/>
                </a:solidFill>
                <a:latin typeface="Times New Roman"/>
                <a:ea typeface=""/>
                <a:cs typeface="Times New Roman"/>
              </a:rPr>
              <a:t>d</a:t>
            </a:r>
            <a:r>
              <a:rPr sz="2000" spc="-38" dirty="0">
                <a:solidFill>
                  <a:prstClr val="black"/>
                </a:solidFill>
                <a:latin typeface="Times New Roman"/>
                <a:ea typeface=""/>
                <a:cs typeface="Times New Roman"/>
              </a:rPr>
              <a:t> </a:t>
            </a:r>
            <a:r>
              <a:rPr sz="2000" spc="68" dirty="0">
                <a:solidFill>
                  <a:prstClr val="black"/>
                </a:solidFill>
                <a:latin typeface="Times New Roman"/>
                <a:ea typeface=""/>
                <a:cs typeface="Times New Roman"/>
              </a:rPr>
              <a:t>t</a:t>
            </a:r>
            <a:r>
              <a:rPr sz="2000" spc="45" dirty="0">
                <a:solidFill>
                  <a:prstClr val="black"/>
                </a:solidFill>
                <a:latin typeface="Times New Roman"/>
                <a:ea typeface=""/>
                <a:cs typeface="Times New Roman"/>
              </a:rPr>
              <a:t>a</a:t>
            </a:r>
            <a:r>
              <a:rPr sz="2000" spc="53" dirty="0">
                <a:solidFill>
                  <a:prstClr val="black"/>
                </a:solidFill>
                <a:latin typeface="Times New Roman"/>
                <a:ea typeface=""/>
                <a:cs typeface="Times New Roman"/>
              </a:rPr>
              <a:t>pe</a:t>
            </a:r>
            <a:endParaRPr sz="2000" dirty="0">
              <a:solidFill>
                <a:prstClr val="black"/>
              </a:solidFill>
              <a:latin typeface="Times New Roman"/>
              <a:ea typeface=""/>
              <a:cs typeface="Times New Roman"/>
            </a:endParaRPr>
          </a:p>
          <a:p>
            <a:pPr marL="866775" lvl="2" indent="-171450" defTabSz="685800" eaLnBrk="1" fontAlgn="auto" hangingPunct="1">
              <a:spcBef>
                <a:spcPts val="199"/>
              </a:spcBef>
              <a:spcAft>
                <a:spcPts val="0"/>
              </a:spcAft>
              <a:buFont typeface="Arial"/>
              <a:buChar char="•"/>
              <a:tabLst>
                <a:tab pos="866775" algn="l"/>
              </a:tabLst>
            </a:pPr>
            <a:r>
              <a:rPr sz="2000" spc="-472" dirty="0">
                <a:solidFill>
                  <a:prstClr val="black"/>
                </a:solidFill>
                <a:latin typeface="Times New Roman"/>
                <a:ea typeface=""/>
                <a:cs typeface="Times New Roman"/>
              </a:rPr>
              <a:t>Y</a:t>
            </a:r>
            <a:r>
              <a:rPr sz="2000" spc="34" dirty="0">
                <a:solidFill>
                  <a:prstClr val="black"/>
                </a:solidFill>
                <a:latin typeface="Times New Roman"/>
                <a:ea typeface=""/>
                <a:cs typeface="Times New Roman"/>
              </a:rPr>
              <a:t>o</a:t>
            </a:r>
            <a:r>
              <a:rPr sz="2000" spc="38" dirty="0">
                <a:solidFill>
                  <a:prstClr val="black"/>
                </a:solidFill>
                <a:latin typeface="Times New Roman"/>
                <a:ea typeface=""/>
                <a:cs typeface="Times New Roman"/>
              </a:rPr>
              <a:t>u</a:t>
            </a:r>
            <a:r>
              <a:rPr sz="2000" spc="-41" dirty="0">
                <a:solidFill>
                  <a:prstClr val="black"/>
                </a:solidFill>
                <a:latin typeface="Times New Roman"/>
                <a:ea typeface=""/>
                <a:cs typeface="Times New Roman"/>
              </a:rPr>
              <a:t> </a:t>
            </a:r>
            <a:r>
              <a:rPr sz="2000" spc="56" dirty="0">
                <a:solidFill>
                  <a:prstClr val="black"/>
                </a:solidFill>
                <a:latin typeface="Times New Roman"/>
                <a:ea typeface=""/>
                <a:cs typeface="Times New Roman"/>
              </a:rPr>
              <a:t>n</a:t>
            </a:r>
            <a:r>
              <a:rPr sz="2000" spc="53" dirty="0">
                <a:solidFill>
                  <a:prstClr val="black"/>
                </a:solidFill>
                <a:latin typeface="Times New Roman"/>
                <a:ea typeface=""/>
                <a:cs typeface="Times New Roman"/>
              </a:rPr>
              <a:t>e</a:t>
            </a:r>
            <a:r>
              <a:rPr sz="2000" spc="79" dirty="0">
                <a:solidFill>
                  <a:prstClr val="black"/>
                </a:solidFill>
                <a:latin typeface="Times New Roman"/>
                <a:ea typeface=""/>
                <a:cs typeface="Times New Roman"/>
              </a:rPr>
              <a:t>e</a:t>
            </a:r>
            <a:r>
              <a:rPr sz="2000" spc="38" dirty="0">
                <a:solidFill>
                  <a:prstClr val="black"/>
                </a:solidFill>
                <a:latin typeface="Times New Roman"/>
                <a:ea typeface=""/>
                <a:cs typeface="Times New Roman"/>
              </a:rPr>
              <a:t>d</a:t>
            </a:r>
            <a:r>
              <a:rPr sz="2000" spc="-41" dirty="0">
                <a:solidFill>
                  <a:prstClr val="black"/>
                </a:solidFill>
                <a:latin typeface="Times New Roman"/>
                <a:ea typeface=""/>
                <a:cs typeface="Times New Roman"/>
              </a:rPr>
              <a:t> </a:t>
            </a:r>
            <a:r>
              <a:rPr sz="2000" spc="4" dirty="0">
                <a:solidFill>
                  <a:prstClr val="black"/>
                </a:solidFill>
                <a:latin typeface="Times New Roman"/>
                <a:ea typeface=""/>
                <a:cs typeface="Times New Roman"/>
              </a:rPr>
              <a:t>s</a:t>
            </a:r>
            <a:r>
              <a:rPr sz="2000" spc="34" dirty="0">
                <a:solidFill>
                  <a:prstClr val="black"/>
                </a:solidFill>
                <a:latin typeface="Times New Roman"/>
                <a:ea typeface=""/>
                <a:cs typeface="Times New Roman"/>
              </a:rPr>
              <a:t>o</a:t>
            </a:r>
            <a:r>
              <a:rPr sz="2000" spc="23" dirty="0">
                <a:solidFill>
                  <a:prstClr val="black"/>
                </a:solidFill>
                <a:latin typeface="Times New Roman"/>
                <a:ea typeface=""/>
                <a:cs typeface="Times New Roman"/>
              </a:rPr>
              <a:t>m</a:t>
            </a:r>
            <a:r>
              <a:rPr sz="2000" spc="79" dirty="0">
                <a:solidFill>
                  <a:prstClr val="black"/>
                </a:solidFill>
                <a:latin typeface="Times New Roman"/>
                <a:ea typeface=""/>
                <a:cs typeface="Times New Roman"/>
              </a:rPr>
              <a:t>e</a:t>
            </a:r>
            <a:r>
              <a:rPr sz="2000" spc="-38" dirty="0">
                <a:solidFill>
                  <a:prstClr val="black"/>
                </a:solidFill>
                <a:latin typeface="Times New Roman"/>
                <a:ea typeface=""/>
                <a:cs typeface="Times New Roman"/>
              </a:rPr>
              <a:t> </a:t>
            </a:r>
            <a:r>
              <a:rPr sz="2000" spc="56" dirty="0">
                <a:solidFill>
                  <a:prstClr val="black"/>
                </a:solidFill>
                <a:latin typeface="Times New Roman"/>
                <a:ea typeface=""/>
                <a:cs typeface="Times New Roman"/>
              </a:rPr>
              <a:t>p</a:t>
            </a:r>
            <a:r>
              <a:rPr sz="2000" spc="53" dirty="0">
                <a:solidFill>
                  <a:prstClr val="black"/>
                </a:solidFill>
                <a:latin typeface="Times New Roman"/>
                <a:ea typeface=""/>
                <a:cs typeface="Times New Roman"/>
              </a:rPr>
              <a:t>e</a:t>
            </a:r>
            <a:r>
              <a:rPr sz="2000" spc="34" dirty="0">
                <a:solidFill>
                  <a:prstClr val="black"/>
                </a:solidFill>
                <a:latin typeface="Times New Roman"/>
                <a:ea typeface=""/>
                <a:cs typeface="Times New Roman"/>
              </a:rPr>
              <a:t>o</a:t>
            </a:r>
            <a:r>
              <a:rPr sz="2000" spc="-26" dirty="0">
                <a:solidFill>
                  <a:prstClr val="black"/>
                </a:solidFill>
                <a:latin typeface="Times New Roman"/>
                <a:ea typeface=""/>
                <a:cs typeface="Times New Roman"/>
              </a:rPr>
              <a:t>p</a:t>
            </a:r>
            <a:r>
              <a:rPr sz="2000" spc="-15" dirty="0">
                <a:solidFill>
                  <a:prstClr val="black"/>
                </a:solidFill>
                <a:latin typeface="Times New Roman"/>
                <a:ea typeface=""/>
                <a:cs typeface="Times New Roman"/>
              </a:rPr>
              <a:t>l</a:t>
            </a:r>
            <a:r>
              <a:rPr sz="2000" spc="79" dirty="0">
                <a:solidFill>
                  <a:prstClr val="black"/>
                </a:solidFill>
                <a:latin typeface="Times New Roman"/>
                <a:ea typeface=""/>
                <a:cs typeface="Times New Roman"/>
              </a:rPr>
              <a:t>e</a:t>
            </a:r>
            <a:r>
              <a:rPr sz="2000" spc="-38" dirty="0">
                <a:solidFill>
                  <a:prstClr val="black"/>
                </a:solidFill>
                <a:latin typeface="Times New Roman"/>
                <a:ea typeface=""/>
                <a:cs typeface="Times New Roman"/>
              </a:rPr>
              <a:t> </a:t>
            </a:r>
            <a:r>
              <a:rPr sz="2000" spc="86" dirty="0">
                <a:solidFill>
                  <a:prstClr val="black"/>
                </a:solidFill>
                <a:latin typeface="Times New Roman"/>
                <a:ea typeface=""/>
                <a:cs typeface="Times New Roman"/>
              </a:rPr>
              <a:t>t</a:t>
            </a:r>
            <a:r>
              <a:rPr sz="2000" spc="-26" dirty="0">
                <a:solidFill>
                  <a:prstClr val="black"/>
                </a:solidFill>
                <a:latin typeface="Times New Roman"/>
                <a:ea typeface=""/>
                <a:cs typeface="Times New Roman"/>
              </a:rPr>
              <a:t>h</a:t>
            </a:r>
            <a:r>
              <a:rPr sz="2000" spc="-15" dirty="0">
                <a:solidFill>
                  <a:prstClr val="black"/>
                </a:solidFill>
                <a:latin typeface="Times New Roman"/>
                <a:ea typeface=""/>
                <a:cs typeface="Times New Roman"/>
              </a:rPr>
              <a:t>i</a:t>
            </a:r>
            <a:r>
              <a:rPr sz="2000" spc="-26" dirty="0">
                <a:solidFill>
                  <a:prstClr val="black"/>
                </a:solidFill>
                <a:latin typeface="Times New Roman"/>
                <a:ea typeface=""/>
                <a:cs typeface="Times New Roman"/>
              </a:rPr>
              <a:t>n</a:t>
            </a:r>
            <a:r>
              <a:rPr sz="2000" spc="-23" dirty="0">
                <a:solidFill>
                  <a:prstClr val="black"/>
                </a:solidFill>
                <a:latin typeface="Times New Roman"/>
                <a:ea typeface=""/>
                <a:cs typeface="Times New Roman"/>
              </a:rPr>
              <a:t>k</a:t>
            </a:r>
            <a:r>
              <a:rPr sz="2000" spc="-75" dirty="0">
                <a:solidFill>
                  <a:prstClr val="black"/>
                </a:solidFill>
                <a:latin typeface="Times New Roman"/>
                <a:ea typeface=""/>
                <a:cs typeface="Times New Roman"/>
              </a:rPr>
              <a:t>i</a:t>
            </a:r>
            <a:r>
              <a:rPr sz="2000" spc="-11" dirty="0">
                <a:solidFill>
                  <a:prstClr val="black"/>
                </a:solidFill>
                <a:latin typeface="Times New Roman"/>
                <a:ea typeface=""/>
                <a:cs typeface="Times New Roman"/>
              </a:rPr>
              <a:t>n</a:t>
            </a:r>
            <a:r>
              <a:rPr sz="2000" spc="-8" dirty="0">
                <a:solidFill>
                  <a:prstClr val="black"/>
                </a:solidFill>
                <a:latin typeface="Times New Roman"/>
                <a:ea typeface=""/>
                <a:cs typeface="Times New Roman"/>
              </a:rPr>
              <a:t>g</a:t>
            </a:r>
            <a:r>
              <a:rPr sz="2000" spc="-41" dirty="0">
                <a:solidFill>
                  <a:prstClr val="black"/>
                </a:solidFill>
                <a:latin typeface="Times New Roman"/>
                <a:ea typeface=""/>
                <a:cs typeface="Times New Roman"/>
              </a:rPr>
              <a:t> </a:t>
            </a:r>
            <a:r>
              <a:rPr sz="2000" spc="45" dirty="0">
                <a:solidFill>
                  <a:prstClr val="black"/>
                </a:solidFill>
                <a:latin typeface="Times New Roman"/>
                <a:ea typeface=""/>
                <a:cs typeface="Times New Roman"/>
              </a:rPr>
              <a:t>a</a:t>
            </a:r>
            <a:r>
              <a:rPr sz="2000" spc="34" dirty="0">
                <a:solidFill>
                  <a:prstClr val="black"/>
                </a:solidFill>
                <a:latin typeface="Times New Roman"/>
                <a:ea typeface=""/>
                <a:cs typeface="Times New Roman"/>
              </a:rPr>
              <a:t>bo</a:t>
            </a:r>
            <a:r>
              <a:rPr sz="2000" spc="71" dirty="0">
                <a:solidFill>
                  <a:prstClr val="black"/>
                </a:solidFill>
                <a:latin typeface="Times New Roman"/>
                <a:ea typeface=""/>
                <a:cs typeface="Times New Roman"/>
              </a:rPr>
              <a:t>u</a:t>
            </a:r>
            <a:r>
              <a:rPr sz="2000" spc="41" dirty="0">
                <a:solidFill>
                  <a:prstClr val="black"/>
                </a:solidFill>
                <a:latin typeface="Times New Roman"/>
                <a:ea typeface=""/>
                <a:cs typeface="Times New Roman"/>
              </a:rPr>
              <a:t>t</a:t>
            </a:r>
            <a:r>
              <a:rPr sz="2000" spc="-34" dirty="0">
                <a:solidFill>
                  <a:prstClr val="black"/>
                </a:solidFill>
                <a:latin typeface="Times New Roman"/>
                <a:ea typeface=""/>
                <a:cs typeface="Times New Roman"/>
              </a:rPr>
              <a:t> </a:t>
            </a:r>
            <a:r>
              <a:rPr sz="2000" spc="56" dirty="0">
                <a:solidFill>
                  <a:prstClr val="black"/>
                </a:solidFill>
                <a:latin typeface="Times New Roman"/>
                <a:ea typeface=""/>
                <a:cs typeface="Times New Roman"/>
              </a:rPr>
              <a:t>b</a:t>
            </a:r>
            <a:r>
              <a:rPr sz="2000" spc="45" dirty="0">
                <a:solidFill>
                  <a:prstClr val="black"/>
                </a:solidFill>
                <a:latin typeface="Times New Roman"/>
                <a:ea typeface=""/>
                <a:cs typeface="Times New Roman"/>
              </a:rPr>
              <a:t>e</a:t>
            </a:r>
            <a:r>
              <a:rPr sz="2000" spc="64" dirty="0">
                <a:solidFill>
                  <a:prstClr val="black"/>
                </a:solidFill>
                <a:latin typeface="Times New Roman"/>
                <a:ea typeface=""/>
                <a:cs typeface="Times New Roman"/>
              </a:rPr>
              <a:t>t</a:t>
            </a:r>
            <a:r>
              <a:rPr sz="2000" spc="71" dirty="0">
                <a:solidFill>
                  <a:prstClr val="black"/>
                </a:solidFill>
                <a:latin typeface="Times New Roman"/>
                <a:ea typeface=""/>
                <a:cs typeface="Times New Roman"/>
              </a:rPr>
              <a:t>t</a:t>
            </a:r>
            <a:r>
              <a:rPr sz="2000" spc="79" dirty="0">
                <a:solidFill>
                  <a:prstClr val="black"/>
                </a:solidFill>
                <a:latin typeface="Times New Roman"/>
                <a:ea typeface=""/>
                <a:cs typeface="Times New Roman"/>
              </a:rPr>
              <a:t>e</a:t>
            </a:r>
            <a:r>
              <a:rPr sz="2000" spc="19" dirty="0">
                <a:solidFill>
                  <a:prstClr val="black"/>
                </a:solidFill>
                <a:latin typeface="Times New Roman"/>
                <a:ea typeface=""/>
                <a:cs typeface="Times New Roman"/>
              </a:rPr>
              <a:t>r</a:t>
            </a:r>
            <a:r>
              <a:rPr sz="2000" spc="-38" dirty="0">
                <a:solidFill>
                  <a:prstClr val="black"/>
                </a:solidFill>
                <a:latin typeface="Times New Roman"/>
                <a:ea typeface=""/>
                <a:cs typeface="Times New Roman"/>
              </a:rPr>
              <a:t> </a:t>
            </a:r>
            <a:r>
              <a:rPr sz="2000" spc="41" dirty="0" smtClean="0">
                <a:solidFill>
                  <a:prstClr val="black"/>
                </a:solidFill>
                <a:latin typeface="Times New Roman"/>
                <a:ea typeface=""/>
                <a:cs typeface="Times New Roman"/>
              </a:rPr>
              <a:t>d</a:t>
            </a:r>
            <a:r>
              <a:rPr sz="2000" spc="11" dirty="0" smtClean="0">
                <a:solidFill>
                  <a:prstClr val="black"/>
                </a:solidFill>
                <a:latin typeface="Times New Roman"/>
                <a:ea typeface=""/>
                <a:cs typeface="Times New Roman"/>
              </a:rPr>
              <a:t>a</a:t>
            </a:r>
            <a:r>
              <a:rPr sz="2000" spc="-94" dirty="0" smtClean="0">
                <a:solidFill>
                  <a:prstClr val="black"/>
                </a:solidFill>
                <a:latin typeface="Times New Roman"/>
                <a:ea typeface=""/>
                <a:cs typeface="Times New Roman"/>
              </a:rPr>
              <a:t>y</a:t>
            </a:r>
            <a:r>
              <a:rPr sz="2000" dirty="0" smtClean="0">
                <a:solidFill>
                  <a:prstClr val="black"/>
                </a:solidFill>
                <a:latin typeface="Times New Roman"/>
                <a:ea typeface=""/>
                <a:cs typeface="Times New Roman"/>
              </a:rPr>
              <a:t>s</a:t>
            </a:r>
            <a:endParaRPr sz="2000" dirty="0">
              <a:solidFill>
                <a:prstClr val="black"/>
              </a:solidFill>
              <a:latin typeface="Times New Roman"/>
              <a:ea typeface=""/>
              <a:cs typeface="Times New Roman"/>
            </a:endParaRPr>
          </a:p>
          <a:p>
            <a:pPr marL="180975" indent="-171450" defTabSz="685800" eaLnBrk="1" fontAlgn="auto" hangingPunct="1">
              <a:spcBef>
                <a:spcPts val="150"/>
              </a:spcBef>
              <a:spcAft>
                <a:spcPts val="0"/>
              </a:spcAft>
              <a:buFont typeface="Arial"/>
              <a:buChar char="•"/>
              <a:tabLst>
                <a:tab pos="523875" algn="l"/>
              </a:tabLst>
            </a:pPr>
            <a:r>
              <a:rPr sz="3200" spc="-353" dirty="0">
                <a:solidFill>
                  <a:prstClr val="black"/>
                </a:solidFill>
                <a:latin typeface="Times New Roman"/>
                <a:ea typeface=""/>
                <a:cs typeface="Times New Roman"/>
              </a:rPr>
              <a:t>Y</a:t>
            </a:r>
            <a:r>
              <a:rPr sz="3200" spc="-158" dirty="0">
                <a:solidFill>
                  <a:prstClr val="black"/>
                </a:solidFill>
                <a:latin typeface="Times New Roman"/>
                <a:ea typeface=""/>
                <a:cs typeface="Times New Roman"/>
              </a:rPr>
              <a:t>o</a:t>
            </a:r>
            <a:r>
              <a:rPr sz="3200" spc="45" dirty="0">
                <a:solidFill>
                  <a:prstClr val="black"/>
                </a:solidFill>
                <a:latin typeface="Times New Roman"/>
                <a:ea typeface=""/>
                <a:cs typeface="Times New Roman"/>
              </a:rPr>
              <a:t>u</a:t>
            </a:r>
            <a:r>
              <a:rPr sz="3200" spc="-49" dirty="0">
                <a:solidFill>
                  <a:prstClr val="black"/>
                </a:solidFill>
                <a:latin typeface="Times New Roman"/>
                <a:ea typeface=""/>
                <a:cs typeface="Times New Roman"/>
              </a:rPr>
              <a:t> </a:t>
            </a:r>
            <a:r>
              <a:rPr sz="3200" spc="45" dirty="0">
                <a:solidFill>
                  <a:prstClr val="black"/>
                </a:solidFill>
                <a:latin typeface="Times New Roman"/>
                <a:ea typeface=""/>
                <a:cs typeface="Times New Roman"/>
              </a:rPr>
              <a:t>n</a:t>
            </a:r>
            <a:r>
              <a:rPr sz="3200" spc="94" dirty="0">
                <a:solidFill>
                  <a:prstClr val="black"/>
                </a:solidFill>
                <a:latin typeface="Times New Roman"/>
                <a:ea typeface=""/>
                <a:cs typeface="Times New Roman"/>
              </a:rPr>
              <a:t>ee</a:t>
            </a:r>
            <a:r>
              <a:rPr sz="3200" spc="45" dirty="0">
                <a:solidFill>
                  <a:prstClr val="black"/>
                </a:solidFill>
                <a:latin typeface="Times New Roman"/>
                <a:ea typeface=""/>
                <a:cs typeface="Times New Roman"/>
              </a:rPr>
              <a:t>d</a:t>
            </a:r>
            <a:r>
              <a:rPr sz="3200" spc="-49" dirty="0">
                <a:solidFill>
                  <a:prstClr val="black"/>
                </a:solidFill>
                <a:latin typeface="Times New Roman"/>
                <a:ea typeface=""/>
                <a:cs typeface="Times New Roman"/>
              </a:rPr>
              <a:t> </a:t>
            </a:r>
            <a:r>
              <a:rPr sz="3200" spc="-4" dirty="0">
                <a:solidFill>
                  <a:prstClr val="black"/>
                </a:solidFill>
                <a:latin typeface="Times New Roman"/>
                <a:ea typeface=""/>
                <a:cs typeface="Times New Roman"/>
              </a:rPr>
              <a:t>s</a:t>
            </a:r>
            <a:r>
              <a:rPr sz="3200" spc="41" dirty="0">
                <a:solidFill>
                  <a:prstClr val="black"/>
                </a:solidFill>
                <a:latin typeface="Times New Roman"/>
                <a:ea typeface=""/>
                <a:cs typeface="Times New Roman"/>
              </a:rPr>
              <a:t>o</a:t>
            </a:r>
            <a:r>
              <a:rPr sz="3200" spc="19" dirty="0">
                <a:solidFill>
                  <a:prstClr val="black"/>
                </a:solidFill>
                <a:latin typeface="Times New Roman"/>
                <a:ea typeface=""/>
                <a:cs typeface="Times New Roman"/>
              </a:rPr>
              <a:t>m</a:t>
            </a:r>
            <a:r>
              <a:rPr sz="3200" spc="94" dirty="0">
                <a:solidFill>
                  <a:prstClr val="black"/>
                </a:solidFill>
                <a:latin typeface="Times New Roman"/>
                <a:ea typeface=""/>
                <a:cs typeface="Times New Roman"/>
              </a:rPr>
              <a:t>e</a:t>
            </a:r>
            <a:r>
              <a:rPr sz="3200" spc="-45" dirty="0">
                <a:solidFill>
                  <a:prstClr val="black"/>
                </a:solidFill>
                <a:latin typeface="Times New Roman"/>
                <a:ea typeface=""/>
                <a:cs typeface="Times New Roman"/>
              </a:rPr>
              <a:t> </a:t>
            </a:r>
            <a:r>
              <a:rPr sz="3200" spc="19" dirty="0">
                <a:solidFill>
                  <a:prstClr val="black"/>
                </a:solidFill>
                <a:latin typeface="Times New Roman"/>
                <a:ea typeface=""/>
                <a:cs typeface="Times New Roman"/>
              </a:rPr>
              <a:t>m</a:t>
            </a:r>
            <a:r>
              <a:rPr sz="3200" spc="41" dirty="0">
                <a:solidFill>
                  <a:prstClr val="black"/>
                </a:solidFill>
                <a:latin typeface="Times New Roman"/>
                <a:ea typeface=""/>
                <a:cs typeface="Times New Roman"/>
              </a:rPr>
              <a:t>o</a:t>
            </a:r>
            <a:r>
              <a:rPr sz="3200" spc="45" dirty="0">
                <a:solidFill>
                  <a:prstClr val="black"/>
                </a:solidFill>
                <a:latin typeface="Times New Roman"/>
                <a:ea typeface=""/>
                <a:cs typeface="Times New Roman"/>
              </a:rPr>
              <a:t>n</a:t>
            </a:r>
            <a:r>
              <a:rPr sz="3200" spc="86" dirty="0">
                <a:solidFill>
                  <a:prstClr val="black"/>
                </a:solidFill>
                <a:latin typeface="Times New Roman"/>
                <a:ea typeface=""/>
                <a:cs typeface="Times New Roman"/>
              </a:rPr>
              <a:t>e</a:t>
            </a:r>
            <a:r>
              <a:rPr sz="3200" spc="-90" dirty="0">
                <a:solidFill>
                  <a:prstClr val="black"/>
                </a:solidFill>
                <a:latin typeface="Times New Roman"/>
                <a:ea typeface=""/>
                <a:cs typeface="Times New Roman"/>
              </a:rPr>
              <a:t>y</a:t>
            </a:r>
            <a:endParaRPr sz="3200" dirty="0">
              <a:solidFill>
                <a:prstClr val="black"/>
              </a:solidFill>
              <a:latin typeface="Times New Roman"/>
              <a:ea typeface=""/>
              <a:cs typeface="Times New Roman"/>
            </a:endParaRPr>
          </a:p>
        </p:txBody>
      </p:sp>
      <p:sp>
        <p:nvSpPr>
          <p:cNvPr id="4" name="TextBox 3"/>
          <p:cNvSpPr txBox="1"/>
          <p:nvPr/>
        </p:nvSpPr>
        <p:spPr>
          <a:xfrm>
            <a:off x="3538330" y="734790"/>
            <a:ext cx="5181611" cy="830997"/>
          </a:xfrm>
          <a:prstGeom prst="rect">
            <a:avLst/>
          </a:prstGeom>
          <a:solidFill>
            <a:schemeClr val="accent5"/>
          </a:solidFill>
        </p:spPr>
        <p:txBody>
          <a:bodyPr wrap="none" rtlCol="0">
            <a:spAutoFit/>
          </a:bodyPr>
          <a:lstStyle/>
          <a:p>
            <a:r>
              <a:rPr lang="en-US" dirty="0"/>
              <a:t>F</a:t>
            </a:r>
            <a:r>
              <a:rPr lang="en-US" dirty="0" smtClean="0"/>
              <a:t>rom Ian Fisk’s summary at the closeout</a:t>
            </a:r>
          </a:p>
          <a:p>
            <a:r>
              <a:rPr lang="en-US" dirty="0" smtClean="0"/>
              <a:t>discussion</a:t>
            </a:r>
            <a:endParaRPr lang="en-US" dirty="0"/>
          </a:p>
        </p:txBody>
      </p:sp>
      <p:sp>
        <p:nvSpPr>
          <p:cNvPr id="5" name="Date Placeholder 4"/>
          <p:cNvSpPr>
            <a:spLocks noGrp="1"/>
          </p:cNvSpPr>
          <p:nvPr>
            <p:ph type="dt" sz="half" idx="10"/>
          </p:nvPr>
        </p:nvSpPr>
        <p:spPr/>
        <p:txBody>
          <a:bodyPr/>
          <a:lstStyle/>
          <a:p>
            <a:pPr>
              <a:defRPr/>
            </a:pPr>
            <a:r>
              <a:rPr lang="en-US" altLang="en-US" smtClean="0"/>
              <a:t>6/29/17</a:t>
            </a:r>
            <a:endParaRPr lang="en-US" altLang="en-US" dirty="0"/>
          </a:p>
        </p:txBody>
      </p:sp>
      <p:sp>
        <p:nvSpPr>
          <p:cNvPr id="6" name="Footer Placeholder 5"/>
          <p:cNvSpPr>
            <a:spLocks noGrp="1"/>
          </p:cNvSpPr>
          <p:nvPr>
            <p:ph type="ftr" sz="quarter" idx="11"/>
          </p:nvPr>
        </p:nvSpPr>
        <p:spPr/>
        <p:txBody>
          <a:bodyPr/>
          <a:lstStyle/>
          <a:p>
            <a:pPr>
              <a:defRPr/>
            </a:pPr>
            <a:r>
              <a:rPr lang="en-US" smtClean="0"/>
              <a:t>Margaret Votava | SCPMT at Preparatory PAC Meeting</a:t>
            </a:r>
            <a:endParaRPr lang="en-US" b="1" dirty="0"/>
          </a:p>
        </p:txBody>
      </p:sp>
      <p:sp>
        <p:nvSpPr>
          <p:cNvPr id="7" name="Slide Number Placeholder 6"/>
          <p:cNvSpPr>
            <a:spLocks noGrp="1"/>
          </p:cNvSpPr>
          <p:nvPr>
            <p:ph type="sldNum" sz="quarter" idx="12"/>
          </p:nvPr>
        </p:nvSpPr>
        <p:spPr/>
        <p:txBody>
          <a:bodyPr/>
          <a:lstStyle/>
          <a:p>
            <a:pPr>
              <a:defRPr/>
            </a:pPr>
            <a:fld id="{D00F4E98-C795-3448-9E3B-B08F31381985}" type="slidenum">
              <a:rPr lang="en-US" altLang="en-US" smtClean="0"/>
              <a:pPr>
                <a:defRPr/>
              </a:pPr>
              <a:t>5</a:t>
            </a:fld>
            <a:endParaRPr lang="en-US" altLang="en-US"/>
          </a:p>
        </p:txBody>
      </p:sp>
    </p:spTree>
    <p:extLst>
      <p:ext uri="{BB962C8B-B14F-4D97-AF65-F5344CB8AC3E}">
        <p14:creationId xmlns:p14="http://schemas.microsoft.com/office/powerpoint/2010/main" val="588587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2131"/>
            <a:ext cx="8686800" cy="641739"/>
          </a:xfrm>
        </p:spPr>
        <p:txBody>
          <a:bodyPr/>
          <a:lstStyle/>
          <a:p>
            <a:r>
              <a:rPr lang="en-US" dirty="0" smtClean="0"/>
              <a:t>SCPMT 2017 Committee Recommendations [Responses]</a:t>
            </a:r>
            <a:endParaRPr lang="en-US" dirty="0"/>
          </a:p>
        </p:txBody>
      </p:sp>
      <p:sp>
        <p:nvSpPr>
          <p:cNvPr id="3" name="Content Placeholder 2"/>
          <p:cNvSpPr>
            <a:spLocks noGrp="1"/>
          </p:cNvSpPr>
          <p:nvPr>
            <p:ph idx="1"/>
          </p:nvPr>
        </p:nvSpPr>
        <p:spPr/>
        <p:txBody>
          <a:bodyPr/>
          <a:lstStyle/>
          <a:p>
            <a:pPr marL="457200" lvl="0" indent="-457200">
              <a:buFont typeface="+mj-lt"/>
              <a:buAutoNum type="arabicPeriod"/>
            </a:pPr>
            <a:r>
              <a:rPr lang="en-US" dirty="0"/>
              <a:t>SCD should identify a way to buy some equipment this year, even if it is less than replacing all 5-year old equipment. Another year must not pass without some refresh</a:t>
            </a:r>
            <a:r>
              <a:rPr lang="en-US" dirty="0" smtClean="0"/>
              <a:t>. </a:t>
            </a:r>
            <a:r>
              <a:rPr lang="en-US" dirty="0" smtClean="0">
                <a:solidFill>
                  <a:srgbClr val="C00000"/>
                </a:solidFill>
              </a:rPr>
              <a:t>[No </a:t>
            </a:r>
            <a:r>
              <a:rPr lang="en-US" dirty="0" smtClean="0">
                <a:solidFill>
                  <a:srgbClr val="C00000"/>
                </a:solidFill>
              </a:rPr>
              <a:t>baseline funding</a:t>
            </a:r>
            <a:r>
              <a:rPr lang="en-US" dirty="0" smtClean="0">
                <a:solidFill>
                  <a:srgbClr val="C00000"/>
                </a:solidFill>
              </a:rPr>
              <a:t>]</a:t>
            </a:r>
            <a:endParaRPr lang="en-US" dirty="0">
              <a:solidFill>
                <a:srgbClr val="C00000"/>
              </a:solidFill>
            </a:endParaRPr>
          </a:p>
          <a:p>
            <a:pPr marL="457200" lvl="0" indent="-457200">
              <a:buFont typeface="+mj-lt"/>
              <a:buAutoNum type="arabicPeriod"/>
            </a:pPr>
            <a:r>
              <a:rPr lang="en-US" dirty="0"/>
              <a:t>Fermilab should find resources necessary to continue the partnership and full participation in OSG. </a:t>
            </a:r>
          </a:p>
          <a:p>
            <a:pPr marL="457200" lvl="0" indent="-457200">
              <a:buFont typeface="+mj-lt"/>
              <a:buAutoNum type="arabicPeriod"/>
            </a:pPr>
            <a:r>
              <a:rPr lang="en-US" dirty="0" err="1" smtClean="0"/>
              <a:t>Fermilab</a:t>
            </a:r>
            <a:r>
              <a:rPr lang="en-US" dirty="0" smtClean="0"/>
              <a:t> </a:t>
            </a:r>
            <a:r>
              <a:rPr lang="en-US" dirty="0"/>
              <a:t>should develop a process, different from the SC-PMT annual comprehensive review (more thorough presentations of requests as well as more thorough review), where requests for </a:t>
            </a:r>
            <a:r>
              <a:rPr lang="en-US" dirty="0" smtClean="0"/>
              <a:t>significant </a:t>
            </a:r>
            <a:r>
              <a:rPr lang="en-US" dirty="0"/>
              <a:t>increases in support are ‘scrutinized’ appropriately.  There may be lessons to be learned from the LHC experiments.  SCD should work with the experiments to figure out a path forward</a:t>
            </a:r>
            <a:r>
              <a:rPr lang="en-US" dirty="0" smtClean="0"/>
              <a:t>. </a:t>
            </a:r>
            <a:r>
              <a:rPr lang="en-US" dirty="0" smtClean="0">
                <a:solidFill>
                  <a:srgbClr val="C00000"/>
                </a:solidFill>
              </a:rPr>
              <a:t>[This is why we are here.]</a:t>
            </a:r>
            <a:endParaRPr lang="en-US" dirty="0">
              <a:solidFill>
                <a:srgbClr val="C00000"/>
              </a:solidFill>
            </a:endParaRPr>
          </a:p>
        </p:txBody>
      </p:sp>
      <p:sp>
        <p:nvSpPr>
          <p:cNvPr id="4" name="Date Placeholder 3"/>
          <p:cNvSpPr>
            <a:spLocks noGrp="1"/>
          </p:cNvSpPr>
          <p:nvPr>
            <p:ph type="dt" sz="half" idx="10"/>
          </p:nvPr>
        </p:nvSpPr>
        <p:spPr/>
        <p:txBody>
          <a:bodyPr/>
          <a:lstStyle/>
          <a:p>
            <a:pPr>
              <a:defRPr/>
            </a:pPr>
            <a:r>
              <a:rPr lang="en-US" altLang="en-US" smtClean="0"/>
              <a:t>6/29/17</a:t>
            </a:r>
            <a:endParaRPr lang="en-US" altLang="en-US"/>
          </a:p>
        </p:txBody>
      </p:sp>
      <p:sp>
        <p:nvSpPr>
          <p:cNvPr id="5" name="Footer Placeholder 4"/>
          <p:cNvSpPr>
            <a:spLocks noGrp="1"/>
          </p:cNvSpPr>
          <p:nvPr>
            <p:ph type="ftr" sz="quarter" idx="11"/>
          </p:nvPr>
        </p:nvSpPr>
        <p:spPr/>
        <p:txBody>
          <a:bodyPr/>
          <a:lstStyle/>
          <a:p>
            <a:pPr>
              <a:defRPr/>
            </a:pPr>
            <a:r>
              <a:rPr lang="en-US" smtClean="0"/>
              <a:t>Margaret Votava | SCPMT at Preparatory PAC Meeting</a:t>
            </a:r>
            <a:endParaRPr lang="en-US" b="1" dirty="0"/>
          </a:p>
        </p:txBody>
      </p:sp>
      <p:sp>
        <p:nvSpPr>
          <p:cNvPr id="6" name="Slide Number Placeholder 5"/>
          <p:cNvSpPr>
            <a:spLocks noGrp="1"/>
          </p:cNvSpPr>
          <p:nvPr>
            <p:ph type="sldNum" sz="quarter" idx="12"/>
          </p:nvPr>
        </p:nvSpPr>
        <p:spPr/>
        <p:txBody>
          <a:bodyPr/>
          <a:lstStyle/>
          <a:p>
            <a:pPr>
              <a:defRPr/>
            </a:pPr>
            <a:fld id="{D00F4E98-C795-3448-9E3B-B08F31381985}" type="slidenum">
              <a:rPr lang="en-US" altLang="en-US" smtClean="0"/>
              <a:pPr>
                <a:defRPr/>
              </a:pPr>
              <a:t>6</a:t>
            </a:fld>
            <a:endParaRPr lang="en-US" altLang="en-US"/>
          </a:p>
        </p:txBody>
      </p:sp>
    </p:spTree>
    <p:extLst>
      <p:ext uri="{BB962C8B-B14F-4D97-AF65-F5344CB8AC3E}">
        <p14:creationId xmlns:p14="http://schemas.microsoft.com/office/powerpoint/2010/main" val="313707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228600" y="1253067"/>
            <a:ext cx="8700851" cy="3843866"/>
          </a:xfrm>
        </p:spPr>
        <p:txBody>
          <a:bodyPr/>
          <a:lstStyle/>
          <a:p>
            <a:r>
              <a:rPr lang="en-US" sz="2800" dirty="0" smtClean="0"/>
              <a:t>Summary of a couple of the most important issues, to illustrate problem for this discussion</a:t>
            </a:r>
          </a:p>
          <a:p>
            <a:pPr marL="514350" indent="-514350">
              <a:buFont typeface="+mj-lt"/>
              <a:buAutoNum type="arabicPeriod"/>
            </a:pPr>
            <a:r>
              <a:rPr lang="en-US" sz="2800" dirty="0" smtClean="0"/>
              <a:t>Tape Constraints</a:t>
            </a:r>
          </a:p>
          <a:p>
            <a:pPr marL="514350" indent="-514350">
              <a:buFont typeface="+mj-lt"/>
              <a:buAutoNum type="arabicPeriod"/>
            </a:pPr>
            <a:r>
              <a:rPr lang="en-US" sz="2800" dirty="0" smtClean="0"/>
              <a:t>CPU Constraints</a:t>
            </a:r>
          </a:p>
          <a:p>
            <a:r>
              <a:rPr lang="en-US" sz="2800" dirty="0" smtClean="0"/>
              <a:t>We have other  risks in the risk registry, but focusing on these. </a:t>
            </a:r>
          </a:p>
          <a:p>
            <a:endParaRPr lang="en-US" sz="2800" dirty="0"/>
          </a:p>
        </p:txBody>
      </p:sp>
      <p:sp>
        <p:nvSpPr>
          <p:cNvPr id="4" name="Date Placeholder 3"/>
          <p:cNvSpPr>
            <a:spLocks noGrp="1"/>
          </p:cNvSpPr>
          <p:nvPr>
            <p:ph type="dt" sz="half" idx="14"/>
          </p:nvPr>
        </p:nvSpPr>
        <p:spPr/>
        <p:txBody>
          <a:bodyPr/>
          <a:lstStyle/>
          <a:p>
            <a:pPr>
              <a:defRPr/>
            </a:pPr>
            <a:r>
              <a:rPr lang="en-US" altLang="en-US" smtClean="0"/>
              <a:t>6/29/17</a:t>
            </a:r>
            <a:endParaRPr lang="en-US" altLang="en-US"/>
          </a:p>
        </p:txBody>
      </p:sp>
      <p:sp>
        <p:nvSpPr>
          <p:cNvPr id="5" name="Footer Placeholder 4"/>
          <p:cNvSpPr>
            <a:spLocks noGrp="1"/>
          </p:cNvSpPr>
          <p:nvPr>
            <p:ph type="ftr" sz="quarter" idx="15"/>
          </p:nvPr>
        </p:nvSpPr>
        <p:spPr/>
        <p:txBody>
          <a:bodyPr/>
          <a:lstStyle/>
          <a:p>
            <a:pPr>
              <a:defRPr/>
            </a:pPr>
            <a:r>
              <a:rPr lang="en-US" smtClean="0"/>
              <a:t>Margaret Votava | SCPMT at Preparatory PAC Meeting</a:t>
            </a:r>
            <a:endParaRPr lang="en-US" b="1" dirty="0"/>
          </a:p>
        </p:txBody>
      </p:sp>
      <p:sp>
        <p:nvSpPr>
          <p:cNvPr id="6" name="Slide Number Placeholder 5"/>
          <p:cNvSpPr>
            <a:spLocks noGrp="1"/>
          </p:cNvSpPr>
          <p:nvPr>
            <p:ph type="sldNum" sz="quarter" idx="16"/>
          </p:nvPr>
        </p:nvSpPr>
        <p:spPr/>
        <p:txBody>
          <a:bodyPr/>
          <a:lstStyle/>
          <a:p>
            <a:pPr>
              <a:defRPr/>
            </a:pPr>
            <a:fld id="{D00F4E98-C795-3448-9E3B-B08F31381985}" type="slidenum">
              <a:rPr lang="en-US" altLang="en-US" smtClean="0"/>
              <a:pPr>
                <a:defRPr/>
              </a:pPr>
              <a:t>7</a:t>
            </a:fld>
            <a:endParaRPr lang="en-US" altLang="en-US"/>
          </a:p>
        </p:txBody>
      </p:sp>
    </p:spTree>
    <p:extLst>
      <p:ext uri="{BB962C8B-B14F-4D97-AF65-F5344CB8AC3E}">
        <p14:creationId xmlns:p14="http://schemas.microsoft.com/office/powerpoint/2010/main" val="471170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Issue #1: Tape Storage</a:t>
            </a:r>
            <a:endParaRPr lang="en-US" dirty="0"/>
          </a:p>
        </p:txBody>
      </p:sp>
      <p:sp>
        <p:nvSpPr>
          <p:cNvPr id="4" name="Date Placeholder 3"/>
          <p:cNvSpPr>
            <a:spLocks noGrp="1"/>
          </p:cNvSpPr>
          <p:nvPr>
            <p:ph type="dt" sz="half" idx="2"/>
          </p:nvPr>
        </p:nvSpPr>
        <p:spPr/>
        <p:txBody>
          <a:bodyPr/>
          <a:lstStyle/>
          <a:p>
            <a:pPr>
              <a:defRPr/>
            </a:pPr>
            <a:r>
              <a:rPr lang="en-US" smtClean="0"/>
              <a:t>6/29/17</a:t>
            </a:r>
            <a:endParaRPr lang="en-US" dirty="0"/>
          </a:p>
        </p:txBody>
      </p:sp>
      <p:sp>
        <p:nvSpPr>
          <p:cNvPr id="5" name="Footer Placeholder 4"/>
          <p:cNvSpPr>
            <a:spLocks noGrp="1"/>
          </p:cNvSpPr>
          <p:nvPr>
            <p:ph type="ftr" sz="quarter" idx="3"/>
          </p:nvPr>
        </p:nvSpPr>
        <p:spPr/>
        <p:txBody>
          <a:bodyPr/>
          <a:lstStyle/>
          <a:p>
            <a:pPr>
              <a:defRPr/>
            </a:pPr>
            <a:r>
              <a:rPr lang="en-US" smtClean="0"/>
              <a:t>Margaret Votava | SCPMT at Preparatory PAC Meeting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pic>
        <p:nvPicPr>
          <p:cNvPr id="7" name="Picture 6"/>
          <p:cNvPicPr>
            <a:picLocks noChangeAspect="1"/>
          </p:cNvPicPr>
          <p:nvPr/>
        </p:nvPicPr>
        <p:blipFill>
          <a:blip r:embed="rId3"/>
          <a:stretch>
            <a:fillRect/>
          </a:stretch>
        </p:blipFill>
        <p:spPr>
          <a:xfrm>
            <a:off x="1802843" y="1441409"/>
            <a:ext cx="5538315" cy="4022566"/>
          </a:xfrm>
          <a:prstGeom prst="rect">
            <a:avLst/>
          </a:prstGeom>
        </p:spPr>
      </p:pic>
      <p:cxnSp>
        <p:nvCxnSpPr>
          <p:cNvPr id="9" name="Straight Connector 8"/>
          <p:cNvCxnSpPr/>
          <p:nvPr/>
        </p:nvCxnSpPr>
        <p:spPr>
          <a:xfrm flipV="1">
            <a:off x="3314700" y="3479006"/>
            <a:ext cx="0" cy="771525"/>
          </a:xfrm>
          <a:prstGeom prst="line">
            <a:avLst/>
          </a:prstGeom>
          <a:ln>
            <a:solidFill>
              <a:srgbClr val="FF0000"/>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cxnSpLocks/>
          </p:cNvCxnSpPr>
          <p:nvPr/>
        </p:nvCxnSpPr>
        <p:spPr>
          <a:xfrm flipV="1">
            <a:off x="3750469" y="2100263"/>
            <a:ext cx="0" cy="2150269"/>
          </a:xfrm>
          <a:prstGeom prst="line">
            <a:avLst/>
          </a:prstGeom>
          <a:ln>
            <a:solidFill>
              <a:srgbClr val="FF0000"/>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50189" y="3378994"/>
            <a:ext cx="1303177" cy="646331"/>
          </a:xfrm>
          <a:prstGeom prst="rect">
            <a:avLst/>
          </a:prstGeom>
          <a:noFill/>
        </p:spPr>
        <p:txBody>
          <a:bodyPr wrap="none" rtlCol="0">
            <a:spAutoFit/>
          </a:bodyPr>
          <a:lstStyle/>
          <a:p>
            <a:pPr algn="ctr"/>
            <a:r>
              <a:rPr lang="en-US" sz="1200" dirty="0"/>
              <a:t>We budgeted</a:t>
            </a:r>
          </a:p>
          <a:p>
            <a:pPr algn="ctr"/>
            <a:r>
              <a:rPr lang="en-US" sz="1200" dirty="0"/>
              <a:t>funds to purchase</a:t>
            </a:r>
          </a:p>
          <a:p>
            <a:pPr algn="ctr"/>
            <a:r>
              <a:rPr lang="en-US" sz="1200" dirty="0"/>
              <a:t>16 PB in FY17</a:t>
            </a:r>
          </a:p>
        </p:txBody>
      </p:sp>
      <p:sp>
        <p:nvSpPr>
          <p:cNvPr id="13" name="TextBox 12"/>
          <p:cNvSpPr txBox="1"/>
          <p:nvPr/>
        </p:nvSpPr>
        <p:spPr>
          <a:xfrm>
            <a:off x="295682" y="2061360"/>
            <a:ext cx="1212191" cy="646331"/>
          </a:xfrm>
          <a:prstGeom prst="rect">
            <a:avLst/>
          </a:prstGeom>
          <a:noFill/>
          <a:ln>
            <a:solidFill>
              <a:srgbClr val="FF0000"/>
            </a:solidFill>
          </a:ln>
        </p:spPr>
        <p:txBody>
          <a:bodyPr wrap="none" rtlCol="0">
            <a:spAutoFit/>
          </a:bodyPr>
          <a:lstStyle/>
          <a:p>
            <a:pPr algn="ctr"/>
            <a:r>
              <a:rPr lang="en-US" sz="1200" dirty="0">
                <a:solidFill>
                  <a:srgbClr val="FF0000"/>
                </a:solidFill>
              </a:rPr>
              <a:t>We will need</a:t>
            </a:r>
          </a:p>
          <a:p>
            <a:pPr algn="ctr"/>
            <a:r>
              <a:rPr lang="en-US" sz="1200" dirty="0">
                <a:solidFill>
                  <a:srgbClr val="FF0000"/>
                </a:solidFill>
              </a:rPr>
              <a:t>~$1.5M for tape</a:t>
            </a:r>
          </a:p>
          <a:p>
            <a:pPr algn="ctr"/>
            <a:r>
              <a:rPr lang="en-US" sz="1200" dirty="0">
                <a:solidFill>
                  <a:srgbClr val="FF0000"/>
                </a:solidFill>
              </a:rPr>
              <a:t>media in FY18!!!</a:t>
            </a:r>
          </a:p>
        </p:txBody>
      </p:sp>
      <p:cxnSp>
        <p:nvCxnSpPr>
          <p:cNvPr id="15" name="Straight Arrow Connector 14"/>
          <p:cNvCxnSpPr>
            <a:stCxn id="13" idx="3"/>
          </p:cNvCxnSpPr>
          <p:nvPr/>
        </p:nvCxnSpPr>
        <p:spPr>
          <a:xfrm>
            <a:off x="1507873" y="2384526"/>
            <a:ext cx="2156871" cy="37206"/>
          </a:xfrm>
          <a:prstGeom prst="straightConnector1">
            <a:avLst/>
          </a:prstGeom>
          <a:ln w="9525">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12" idx="3"/>
          </p:cNvCxnSpPr>
          <p:nvPr/>
        </p:nvCxnSpPr>
        <p:spPr>
          <a:xfrm flipV="1">
            <a:off x="1553366" y="3657601"/>
            <a:ext cx="1711328" cy="44559"/>
          </a:xfrm>
          <a:prstGeom prst="straightConnector1">
            <a:avLst/>
          </a:prstGeom>
          <a:ln w="9525">
            <a:tailEnd type="triangle"/>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7390671" y="3505952"/>
            <a:ext cx="1672637" cy="1015663"/>
          </a:xfrm>
          <a:prstGeom prst="rect">
            <a:avLst/>
          </a:prstGeom>
          <a:solidFill>
            <a:srgbClr val="FFFF00"/>
          </a:solidFill>
        </p:spPr>
        <p:txBody>
          <a:bodyPr wrap="none" rtlCol="0">
            <a:spAutoFit/>
          </a:bodyPr>
          <a:lstStyle/>
          <a:p>
            <a:r>
              <a:rPr lang="en-US" sz="1200" dirty="0"/>
              <a:t>Experiments need to be</a:t>
            </a:r>
          </a:p>
          <a:p>
            <a:r>
              <a:rPr lang="en-US" sz="1200" dirty="0"/>
              <a:t>cognizant of costs, give</a:t>
            </a:r>
          </a:p>
          <a:p>
            <a:r>
              <a:rPr lang="en-US" sz="1200" dirty="0"/>
              <a:t>realistic estimates, and</a:t>
            </a:r>
          </a:p>
          <a:p>
            <a:r>
              <a:rPr lang="en-US" sz="1200" dirty="0"/>
              <a:t>perhaps minimize tape</a:t>
            </a:r>
          </a:p>
          <a:p>
            <a:r>
              <a:rPr lang="en-US" sz="1200" dirty="0"/>
              <a:t>storage.</a:t>
            </a:r>
          </a:p>
        </p:txBody>
      </p:sp>
      <p:sp>
        <p:nvSpPr>
          <p:cNvPr id="19" name="TextBox 18"/>
          <p:cNvSpPr txBox="1"/>
          <p:nvPr/>
        </p:nvSpPr>
        <p:spPr>
          <a:xfrm>
            <a:off x="7253111" y="1151117"/>
            <a:ext cx="1750287" cy="1200329"/>
          </a:xfrm>
          <a:prstGeom prst="rect">
            <a:avLst/>
          </a:prstGeom>
          <a:noFill/>
          <a:ln>
            <a:solidFill>
              <a:srgbClr val="FF0000"/>
            </a:solidFill>
          </a:ln>
        </p:spPr>
        <p:txBody>
          <a:bodyPr wrap="none" rtlCol="0">
            <a:spAutoFit/>
          </a:bodyPr>
          <a:lstStyle/>
          <a:p>
            <a:pPr algn="ctr"/>
            <a:r>
              <a:rPr lang="en-US" sz="1200" dirty="0">
                <a:solidFill>
                  <a:srgbClr val="FF0000"/>
                </a:solidFill>
              </a:rPr>
              <a:t>We hope media costs</a:t>
            </a:r>
          </a:p>
          <a:p>
            <a:pPr algn="ctr"/>
            <a:r>
              <a:rPr lang="en-US" sz="1200" dirty="0">
                <a:solidFill>
                  <a:srgbClr val="FF0000"/>
                </a:solidFill>
              </a:rPr>
              <a:t>drop by FY19, but we</a:t>
            </a:r>
          </a:p>
          <a:p>
            <a:pPr algn="ctr"/>
            <a:r>
              <a:rPr lang="en-US" sz="1200" dirty="0">
                <a:solidFill>
                  <a:srgbClr val="FF0000"/>
                </a:solidFill>
              </a:rPr>
              <a:t>need a $.5M to $1M</a:t>
            </a:r>
          </a:p>
          <a:p>
            <a:pPr algn="ctr"/>
            <a:r>
              <a:rPr lang="en-US" sz="1200" dirty="0">
                <a:solidFill>
                  <a:srgbClr val="FF0000"/>
                </a:solidFill>
              </a:rPr>
              <a:t>technology change,</a:t>
            </a:r>
          </a:p>
          <a:p>
            <a:pPr algn="ctr"/>
            <a:r>
              <a:rPr lang="en-US" sz="1200" dirty="0">
                <a:solidFill>
                  <a:srgbClr val="FF0000"/>
                </a:solidFill>
              </a:rPr>
              <a:t>followed by a migration</a:t>
            </a:r>
          </a:p>
          <a:p>
            <a:pPr algn="ctr"/>
            <a:r>
              <a:rPr lang="en-US" sz="1200" dirty="0">
                <a:solidFill>
                  <a:srgbClr val="FF0000"/>
                </a:solidFill>
              </a:rPr>
              <a:t>of old data to new media</a:t>
            </a:r>
          </a:p>
        </p:txBody>
      </p:sp>
      <p:cxnSp>
        <p:nvCxnSpPr>
          <p:cNvPr id="21" name="Straight Arrow Connector 20"/>
          <p:cNvCxnSpPr>
            <a:stCxn id="19" idx="1"/>
          </p:cNvCxnSpPr>
          <p:nvPr/>
        </p:nvCxnSpPr>
        <p:spPr>
          <a:xfrm flipH="1">
            <a:off x="6207922" y="1751282"/>
            <a:ext cx="1045189" cy="156099"/>
          </a:xfrm>
          <a:prstGeom prst="straightConnector1">
            <a:avLst/>
          </a:prstGeom>
          <a:ln w="9525">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537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971552"/>
            <a:ext cx="8672513" cy="5376239"/>
          </a:xfrm>
        </p:spPr>
        <p:txBody>
          <a:bodyPr>
            <a:normAutofit lnSpcReduction="10000"/>
          </a:bodyPr>
          <a:lstStyle/>
          <a:p>
            <a:r>
              <a:rPr lang="en-US" dirty="0"/>
              <a:t>Resources for Detector Operations supported experiments consist of:</a:t>
            </a:r>
          </a:p>
          <a:p>
            <a:pPr lvl="1"/>
            <a:r>
              <a:rPr lang="en-US" dirty="0"/>
              <a:t>4x 10K slot Oracle SL8500 robotic libraries </a:t>
            </a:r>
            <a:r>
              <a:rPr lang="en-US" dirty="0">
                <a:solidFill>
                  <a:schemeClr val="bg2">
                    <a:lumMod val="75000"/>
                  </a:schemeClr>
                </a:solidFill>
              </a:rPr>
              <a:t>(CMS has 3x additional libraries)</a:t>
            </a:r>
          </a:p>
          <a:p>
            <a:pPr lvl="1"/>
            <a:r>
              <a:rPr lang="en-US" dirty="0"/>
              <a:t>69 tape drives </a:t>
            </a:r>
            <a:r>
              <a:rPr lang="en-US" dirty="0">
                <a:solidFill>
                  <a:schemeClr val="bg2">
                    <a:lumMod val="75000"/>
                  </a:schemeClr>
                </a:solidFill>
              </a:rPr>
              <a:t>(31 T10Kc, 19 T10Kd, 19 LTO4)</a:t>
            </a:r>
          </a:p>
          <a:p>
            <a:pPr lvl="1"/>
            <a:r>
              <a:rPr lang="en-US" dirty="0"/>
              <a:t>~15K active media cartridges </a:t>
            </a:r>
            <a:r>
              <a:rPr lang="en-US" dirty="0">
                <a:solidFill>
                  <a:schemeClr val="bg2">
                    <a:lumMod val="75000"/>
                  </a:schemeClr>
                </a:solidFill>
              </a:rPr>
              <a:t>(another ~16K slots occupied by migrated data)</a:t>
            </a:r>
          </a:p>
          <a:p>
            <a:endParaRPr lang="en-US" dirty="0"/>
          </a:p>
          <a:p>
            <a:r>
              <a:rPr lang="en-US" dirty="0"/>
              <a:t>FY17 funding plans</a:t>
            </a:r>
          </a:p>
          <a:p>
            <a:pPr lvl="1"/>
            <a:r>
              <a:rPr lang="en-US" dirty="0"/>
              <a:t>$527K for media -&gt; 16 additional PB </a:t>
            </a:r>
            <a:r>
              <a:rPr lang="en-US" dirty="0">
                <a:solidFill>
                  <a:schemeClr val="bg2">
                    <a:lumMod val="75000"/>
                  </a:schemeClr>
                </a:solidFill>
              </a:rPr>
              <a:t>(mix of 5.3TB and 8.3TB cartridges)</a:t>
            </a:r>
          </a:p>
          <a:p>
            <a:pPr lvl="2"/>
            <a:r>
              <a:rPr lang="en-US" dirty="0"/>
              <a:t>$33K per PB with current mix of technologies	</a:t>
            </a:r>
            <a:r>
              <a:rPr lang="en-US" dirty="0">
                <a:sym typeface="Wingdings" panose="05000000000000000000" pitchFamily="2" charset="2"/>
              </a:rPr>
              <a:t> Best to use this number for FY18</a:t>
            </a:r>
            <a:endParaRPr lang="en-US" dirty="0"/>
          </a:p>
          <a:p>
            <a:pPr lvl="2"/>
            <a:r>
              <a:rPr lang="en-US" dirty="0"/>
              <a:t>$26K per PB with current densest possible technology</a:t>
            </a:r>
          </a:p>
          <a:p>
            <a:pPr lvl="2"/>
            <a:r>
              <a:rPr lang="en-US" dirty="0"/>
              <a:t>$11K per PB with future technology change (LTO8 – but requires new </a:t>
            </a:r>
            <a:r>
              <a:rPr lang="en-US" dirty="0" smtClean="0"/>
              <a:t>drives)</a:t>
            </a:r>
            <a:endParaRPr lang="en-US" dirty="0"/>
          </a:p>
          <a:p>
            <a:pPr lvl="1"/>
            <a:endParaRPr lang="en-US" dirty="0" smtClean="0"/>
          </a:p>
          <a:p>
            <a:r>
              <a:rPr lang="en-US" dirty="0" smtClean="0"/>
              <a:t>FY18 funding needed based on requests</a:t>
            </a:r>
          </a:p>
          <a:p>
            <a:pPr lvl="1"/>
            <a:r>
              <a:rPr lang="en-US" dirty="0" smtClean="0"/>
              <a:t>$1.5M </a:t>
            </a:r>
            <a:r>
              <a:rPr lang="en-US" b="1" dirty="0" smtClean="0"/>
              <a:t>for media </a:t>
            </a:r>
            <a:r>
              <a:rPr lang="en-US" dirty="0" smtClean="0"/>
              <a:t>(based on current technology)!  Even with empirical “form factor” extracted from analysis of past requests, </a:t>
            </a:r>
            <a:r>
              <a:rPr lang="en-US" b="1" dirty="0" smtClean="0"/>
              <a:t>$1M, double of FY17 budget</a:t>
            </a:r>
          </a:p>
          <a:p>
            <a:pPr lvl="1"/>
            <a:r>
              <a:rPr lang="en-US" b="1" dirty="0"/>
              <a:t>T</a:t>
            </a:r>
            <a:r>
              <a:rPr lang="en-US" b="1" dirty="0" smtClean="0"/>
              <a:t>echnology change </a:t>
            </a:r>
            <a:r>
              <a:rPr lang="en-US" dirty="0" smtClean="0"/>
              <a:t>adds $0.5M to $1M (drives; difference depends on deployment profile and other parameters); we do gain on media cost but benefit is inversely proportional to the investment on drives</a:t>
            </a:r>
          </a:p>
          <a:p>
            <a:pPr lvl="1"/>
            <a:r>
              <a:rPr lang="en-US" b="1" dirty="0" smtClean="0"/>
              <a:t>Bottom line, additional $1M needed </a:t>
            </a:r>
            <a:r>
              <a:rPr lang="en-US" dirty="0" smtClean="0"/>
              <a:t>(actually more, since buffer should be added to deal with rate, but let’s baseline with a degraded performance of service)</a:t>
            </a:r>
          </a:p>
          <a:p>
            <a:pPr lvl="1">
              <a:buFont typeface="Wingdings" charset="2"/>
              <a:buChar char="Ø"/>
            </a:pPr>
            <a:r>
              <a:rPr lang="en-US" b="1" dirty="0" smtClean="0"/>
              <a:t>Given FY18 budget forecast, we should start investing NOW</a:t>
            </a:r>
            <a:endParaRPr lang="en-US" b="1" dirty="0"/>
          </a:p>
        </p:txBody>
      </p:sp>
      <p:sp>
        <p:nvSpPr>
          <p:cNvPr id="3" name="Title 2"/>
          <p:cNvSpPr>
            <a:spLocks noGrp="1"/>
          </p:cNvSpPr>
          <p:nvPr>
            <p:ph type="title"/>
          </p:nvPr>
        </p:nvSpPr>
        <p:spPr/>
        <p:txBody>
          <a:bodyPr/>
          <a:lstStyle/>
          <a:p>
            <a:r>
              <a:rPr lang="en-US" dirty="0" smtClean="0"/>
              <a:t>Tape Storage Details</a:t>
            </a:r>
            <a:endParaRPr lang="en-US" dirty="0"/>
          </a:p>
        </p:txBody>
      </p:sp>
      <p:sp>
        <p:nvSpPr>
          <p:cNvPr id="4" name="Date Placeholder 3"/>
          <p:cNvSpPr>
            <a:spLocks noGrp="1"/>
          </p:cNvSpPr>
          <p:nvPr>
            <p:ph type="dt" sz="half" idx="2"/>
          </p:nvPr>
        </p:nvSpPr>
        <p:spPr/>
        <p:txBody>
          <a:bodyPr/>
          <a:lstStyle/>
          <a:p>
            <a:pPr>
              <a:defRPr/>
            </a:pPr>
            <a:r>
              <a:rPr lang="en-US" smtClean="0"/>
              <a:t>6/29/17</a:t>
            </a:r>
            <a:endParaRPr lang="en-US" dirty="0"/>
          </a:p>
        </p:txBody>
      </p:sp>
      <p:sp>
        <p:nvSpPr>
          <p:cNvPr id="5" name="Footer Placeholder 4"/>
          <p:cNvSpPr>
            <a:spLocks noGrp="1"/>
          </p:cNvSpPr>
          <p:nvPr>
            <p:ph type="ftr" sz="quarter" idx="3"/>
          </p:nvPr>
        </p:nvSpPr>
        <p:spPr/>
        <p:txBody>
          <a:bodyPr/>
          <a:lstStyle/>
          <a:p>
            <a:pPr>
              <a:defRPr/>
            </a:pPr>
            <a:r>
              <a:rPr lang="en-US" smtClean="0"/>
              <a:t>Margaret Votava | SCPMT at Preparatory PAC Meeting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Tree>
    <p:extLst>
      <p:ext uri="{BB962C8B-B14F-4D97-AF65-F5344CB8AC3E}">
        <p14:creationId xmlns:p14="http://schemas.microsoft.com/office/powerpoint/2010/main" val="1609319633"/>
      </p:ext>
    </p:extLst>
  </p:cSld>
  <p:clrMapOvr>
    <a:masterClrMapping/>
  </p:clrMapOvr>
</p:sld>
</file>

<file path=ppt/theme/theme1.xml><?xml version="1.0" encoding="utf-8"?>
<a:theme xmlns:a="http://schemas.openxmlformats.org/drawingml/2006/main" name="FNAL_TemplateMac_060514">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7869310F-D11C-FF47-B2F5-74ABF04A9226}" vid="{B60C10F8-F8EA-C541-A5A8-A17717751B52}"/>
    </a:ext>
  </a:extLst>
</a:theme>
</file>

<file path=ppt/theme/theme2.xml><?xml version="1.0" encoding="utf-8"?>
<a:theme xmlns:a="http://schemas.openxmlformats.org/drawingml/2006/main" name="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7869310F-D11C-FF47-B2F5-74ABF04A9226}" vid="{639550B0-1442-3546-85FF-6ECAF957671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FNAL2015</Template>
  <TotalTime>7029</TotalTime>
  <Words>2266</Words>
  <Application>Microsoft Macintosh PowerPoint</Application>
  <PresentationFormat>On-screen Show (4:3)</PresentationFormat>
  <Paragraphs>400</Paragraphs>
  <Slides>31</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Calibri</vt:lpstr>
      <vt:lpstr>Helvetica</vt:lpstr>
      <vt:lpstr>Mangal</vt:lpstr>
      <vt:lpstr>ＭＳ Ｐゴシック</vt:lpstr>
      <vt:lpstr>Times New Roman</vt:lpstr>
      <vt:lpstr>Wingdings</vt:lpstr>
      <vt:lpstr>Arial</vt:lpstr>
      <vt:lpstr>FNAL_TemplateMac_060514</vt:lpstr>
      <vt:lpstr>Fermilab: Footer Only</vt:lpstr>
      <vt:lpstr>Report on 2017 Scientific ComputingPortfolio Management Team</vt:lpstr>
      <vt:lpstr>Outline</vt:lpstr>
      <vt:lpstr>Scientific Computing Portfolio Management Team (SC-PMT) Review</vt:lpstr>
      <vt:lpstr>SCPMT 2017 Committee Conclusions</vt:lpstr>
      <vt:lpstr>Outlook</vt:lpstr>
      <vt:lpstr>SCPMT 2017 Committee Recommendations [Responses]</vt:lpstr>
      <vt:lpstr>PowerPoint Presentation</vt:lpstr>
      <vt:lpstr>Issue #1: Tape Storage</vt:lpstr>
      <vt:lpstr>Tape Storage Details</vt:lpstr>
      <vt:lpstr>Current tape storage</vt:lpstr>
      <vt:lpstr>Stability of FY17 Request: last year vs now</vt:lpstr>
      <vt:lpstr>Stability of FY18 Request: last year vs now</vt:lpstr>
      <vt:lpstr>Issue #2: CPU</vt:lpstr>
      <vt:lpstr>OSG Requests (more appropriately “hope”)</vt:lpstr>
      <vt:lpstr>Fleet is aging</vt:lpstr>
      <vt:lpstr>Historical review: how well did experiments predict CPU needs?</vt:lpstr>
      <vt:lpstr>CPU efficiency is a continued concern</vt:lpstr>
      <vt:lpstr>Actual unused hours</vt:lpstr>
      <vt:lpstr>Intensity Frontier CPU Usage so far in FY17</vt:lpstr>
      <vt:lpstr>Summary of FY18 shortfall</vt:lpstr>
      <vt:lpstr>Summary</vt:lpstr>
      <vt:lpstr>Backup Slides </vt:lpstr>
      <vt:lpstr>Process</vt:lpstr>
      <vt:lpstr>SCPMT  - Reference information</vt:lpstr>
      <vt:lpstr>Committee Membership</vt:lpstr>
      <vt:lpstr>Requests for 2017 GP Grid: Last year’s SCPMT vs Now</vt:lpstr>
      <vt:lpstr>Requests for 2018 GP Grid: Last year’s SCPMT vs Now</vt:lpstr>
      <vt:lpstr>Power consumption vs Year, by age of server</vt:lpstr>
      <vt:lpstr>Which processing metric – CPU hours or Wall hours?</vt:lpstr>
      <vt:lpstr>Requests: “standard” or “non-standard” grid slot?</vt:lpstr>
      <vt:lpstr>Have already worked to improve memory efficiency </vt:lpstr>
    </vt:vector>
  </TitlesOfParts>
  <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SC-PMT 2017 </dc:title>
  <dc:creator>Panagiotis Spentzouris</dc:creator>
  <cp:lastModifiedBy>Microsoft Office User</cp:lastModifiedBy>
  <cp:revision>90</cp:revision>
  <cp:lastPrinted>2017-06-23T22:02:14Z</cp:lastPrinted>
  <dcterms:created xsi:type="dcterms:W3CDTF">2017-03-25T22:33:48Z</dcterms:created>
  <dcterms:modified xsi:type="dcterms:W3CDTF">2017-06-29T16:49:53Z</dcterms:modified>
</cp:coreProperties>
</file>