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charts/chart4.xml" ContentType="application/vnd.openxmlformats-officedocument.drawingml.chart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charts/chart5.xml" ContentType="application/vnd.openxmlformats-officedocument.drawingml.chart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60" r:id="rId2"/>
    <p:sldId id="259" r:id="rId3"/>
    <p:sldId id="290" r:id="rId4"/>
    <p:sldId id="311" r:id="rId5"/>
    <p:sldId id="341" r:id="rId6"/>
    <p:sldId id="374" r:id="rId7"/>
    <p:sldId id="342" r:id="rId8"/>
    <p:sldId id="344" r:id="rId9"/>
    <p:sldId id="348" r:id="rId10"/>
    <p:sldId id="349" r:id="rId11"/>
    <p:sldId id="350" r:id="rId12"/>
    <p:sldId id="339" r:id="rId13"/>
    <p:sldId id="340" r:id="rId14"/>
    <p:sldId id="370" r:id="rId15"/>
    <p:sldId id="371" r:id="rId16"/>
    <p:sldId id="364" r:id="rId17"/>
    <p:sldId id="365" r:id="rId18"/>
    <p:sldId id="366" r:id="rId19"/>
    <p:sldId id="381" r:id="rId20"/>
    <p:sldId id="377" r:id="rId21"/>
    <p:sldId id="378" r:id="rId22"/>
    <p:sldId id="379" r:id="rId23"/>
    <p:sldId id="380" r:id="rId24"/>
    <p:sldId id="274" r:id="rId25"/>
    <p:sldId id="329" r:id="rId26"/>
    <p:sldId id="268" r:id="rId27"/>
    <p:sldId id="355" r:id="rId28"/>
    <p:sldId id="358" r:id="rId29"/>
    <p:sldId id="359" r:id="rId30"/>
    <p:sldId id="382" r:id="rId31"/>
    <p:sldId id="269" r:id="rId32"/>
    <p:sldId id="261" r:id="rId33"/>
    <p:sldId id="373" r:id="rId34"/>
    <p:sldId id="375" r:id="rId35"/>
    <p:sldId id="376" r:id="rId36"/>
    <p:sldId id="367" r:id="rId37"/>
    <p:sldId id="357" r:id="rId38"/>
    <p:sldId id="36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235591"/>
    <a:srgbClr val="17375E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89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Work\LARP%20QXF\ANSYS%20simulations\MQXFA\1st%20generation%20coil\1_MQXFA---production%20coils\Model%20with%20outer%20LHe%20shell\results\coil%20stress%20uniformit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Work\LARP%20QXF\ANSYS%20simulations\MQXFA\1st%20generation%20coil\1_MQXFA---production%20coils\Model%20with%20outer%20LHe%20shell\results\coil%20stress%20uniformit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Work\LARP%20QXF\ANSYS%20simulations\MQXFA\2D%20Full%20Size\Baseline%2005172016\results\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Work\LARP%20QXF\ANSYS%20simulations\MQXFA\2D%20Full%20Size\Baseline%2005172016\results\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Work\LARP%20QXF\ANSYS%20simulations\MQXFA\1st%20generation%20coil\1_MQXFA---production%20coils\Model%20with%20outer%20LHe%20shell\results\coil%20stress%20uniformit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135358057821248"/>
          <c:y val="0.0672227094979661"/>
          <c:w val="0.819743966981706"/>
          <c:h val="0.778972795705232"/>
        </c:manualLayout>
      </c:layout>
      <c:scatterChart>
        <c:scatterStyle val="smoothMarker"/>
        <c:ser>
          <c:idx val="0"/>
          <c:order val="0"/>
          <c:tx>
            <c:v>RT</c:v>
          </c:tx>
          <c:marker>
            <c:symbol val="none"/>
          </c:marker>
          <c:xVal>
            <c:numRef>
              <c:f>'with SS shell'!$A$2:$A$102</c:f>
              <c:numCache>
                <c:formatCode>0.00E+00</c:formatCode>
                <c:ptCount val="101"/>
                <c:pt idx="0" formatCode="General">
                  <c:v>0.0</c:v>
                </c:pt>
                <c:pt idx="1">
                  <c:v>0.020796</c:v>
                </c:pt>
                <c:pt idx="2">
                  <c:v>0.041592</c:v>
                </c:pt>
                <c:pt idx="3">
                  <c:v>0.062388</c:v>
                </c:pt>
                <c:pt idx="4">
                  <c:v>0.083184</c:v>
                </c:pt>
                <c:pt idx="5" formatCode="General">
                  <c:v>0.10398</c:v>
                </c:pt>
                <c:pt idx="6" formatCode="General">
                  <c:v>0.12478</c:v>
                </c:pt>
                <c:pt idx="7" formatCode="General">
                  <c:v>0.14557</c:v>
                </c:pt>
                <c:pt idx="8" formatCode="General">
                  <c:v>0.16637</c:v>
                </c:pt>
                <c:pt idx="9" formatCode="General">
                  <c:v>0.18716</c:v>
                </c:pt>
                <c:pt idx="10" formatCode="General">
                  <c:v>0.20796</c:v>
                </c:pt>
                <c:pt idx="11" formatCode="General">
                  <c:v>0.22876</c:v>
                </c:pt>
                <c:pt idx="12" formatCode="General">
                  <c:v>0.24955</c:v>
                </c:pt>
                <c:pt idx="13" formatCode="General">
                  <c:v>0.27035</c:v>
                </c:pt>
                <c:pt idx="14" formatCode="General">
                  <c:v>0.29114</c:v>
                </c:pt>
                <c:pt idx="15" formatCode="General">
                  <c:v>0.31194</c:v>
                </c:pt>
                <c:pt idx="16" formatCode="General">
                  <c:v>0.33274</c:v>
                </c:pt>
                <c:pt idx="17" formatCode="General">
                  <c:v>0.35353</c:v>
                </c:pt>
                <c:pt idx="18" formatCode="General">
                  <c:v>0.37433</c:v>
                </c:pt>
                <c:pt idx="19" formatCode="General">
                  <c:v>0.39513</c:v>
                </c:pt>
                <c:pt idx="20" formatCode="General">
                  <c:v>0.41592</c:v>
                </c:pt>
                <c:pt idx="21" formatCode="General">
                  <c:v>0.43672</c:v>
                </c:pt>
                <c:pt idx="22" formatCode="General">
                  <c:v>0.45751</c:v>
                </c:pt>
                <c:pt idx="23" formatCode="General">
                  <c:v>0.47831</c:v>
                </c:pt>
                <c:pt idx="24" formatCode="General">
                  <c:v>0.49911</c:v>
                </c:pt>
                <c:pt idx="25" formatCode="General">
                  <c:v>0.5199</c:v>
                </c:pt>
                <c:pt idx="26" formatCode="General">
                  <c:v>0.5407</c:v>
                </c:pt>
                <c:pt idx="27" formatCode="General">
                  <c:v>0.56149</c:v>
                </c:pt>
                <c:pt idx="28" formatCode="General">
                  <c:v>0.58229</c:v>
                </c:pt>
                <c:pt idx="29" formatCode="General">
                  <c:v>0.60309</c:v>
                </c:pt>
                <c:pt idx="30" formatCode="General">
                  <c:v>0.62388</c:v>
                </c:pt>
                <c:pt idx="31" formatCode="General">
                  <c:v>0.64468</c:v>
                </c:pt>
                <c:pt idx="32" formatCode="General">
                  <c:v>0.66547</c:v>
                </c:pt>
                <c:pt idx="33" formatCode="General">
                  <c:v>0.68627</c:v>
                </c:pt>
                <c:pt idx="34" formatCode="General">
                  <c:v>0.70707</c:v>
                </c:pt>
                <c:pt idx="35" formatCode="General">
                  <c:v>0.72786</c:v>
                </c:pt>
                <c:pt idx="36" formatCode="General">
                  <c:v>0.74866</c:v>
                </c:pt>
                <c:pt idx="37" formatCode="General">
                  <c:v>0.76945</c:v>
                </c:pt>
                <c:pt idx="38" formatCode="General">
                  <c:v>0.79025</c:v>
                </c:pt>
                <c:pt idx="39" formatCode="General">
                  <c:v>0.81105</c:v>
                </c:pt>
                <c:pt idx="40" formatCode="General">
                  <c:v>0.83184</c:v>
                </c:pt>
                <c:pt idx="41" formatCode="General">
                  <c:v>0.85264</c:v>
                </c:pt>
                <c:pt idx="42" formatCode="General">
                  <c:v>0.87343</c:v>
                </c:pt>
                <c:pt idx="43" formatCode="General">
                  <c:v>0.89423</c:v>
                </c:pt>
                <c:pt idx="44" formatCode="General">
                  <c:v>0.91503</c:v>
                </c:pt>
                <c:pt idx="45" formatCode="General">
                  <c:v>0.93582</c:v>
                </c:pt>
                <c:pt idx="46" formatCode="General">
                  <c:v>0.95662</c:v>
                </c:pt>
                <c:pt idx="47" formatCode="General">
                  <c:v>0.97741</c:v>
                </c:pt>
                <c:pt idx="48" formatCode="General">
                  <c:v>0.99821</c:v>
                </c:pt>
                <c:pt idx="49" formatCode="General">
                  <c:v>1.019</c:v>
                </c:pt>
                <c:pt idx="50" formatCode="General">
                  <c:v>1.0398</c:v>
                </c:pt>
                <c:pt idx="51" formatCode="General">
                  <c:v>1.0606</c:v>
                </c:pt>
                <c:pt idx="52" formatCode="General">
                  <c:v>1.0814</c:v>
                </c:pt>
                <c:pt idx="53" formatCode="General">
                  <c:v>1.1022</c:v>
                </c:pt>
                <c:pt idx="54" formatCode="General">
                  <c:v>1.123</c:v>
                </c:pt>
                <c:pt idx="55" formatCode="General">
                  <c:v>1.1438</c:v>
                </c:pt>
                <c:pt idx="56" formatCode="General">
                  <c:v>1.1646</c:v>
                </c:pt>
                <c:pt idx="57" formatCode="General">
                  <c:v>1.1854</c:v>
                </c:pt>
                <c:pt idx="58" formatCode="General">
                  <c:v>1.2062</c:v>
                </c:pt>
                <c:pt idx="59" formatCode="General">
                  <c:v>1.227</c:v>
                </c:pt>
                <c:pt idx="60" formatCode="General">
                  <c:v>1.2478</c:v>
                </c:pt>
                <c:pt idx="61" formatCode="General">
                  <c:v>1.2686</c:v>
                </c:pt>
                <c:pt idx="62" formatCode="General">
                  <c:v>1.2894</c:v>
                </c:pt>
                <c:pt idx="63" formatCode="General">
                  <c:v>1.3102</c:v>
                </c:pt>
                <c:pt idx="64" formatCode="General">
                  <c:v>1.3309</c:v>
                </c:pt>
                <c:pt idx="65" formatCode="General">
                  <c:v>1.3517</c:v>
                </c:pt>
                <c:pt idx="66" formatCode="General">
                  <c:v>1.3725</c:v>
                </c:pt>
                <c:pt idx="67" formatCode="General">
                  <c:v>1.3933</c:v>
                </c:pt>
                <c:pt idx="68" formatCode="General">
                  <c:v>1.4141</c:v>
                </c:pt>
                <c:pt idx="69" formatCode="General">
                  <c:v>1.4349</c:v>
                </c:pt>
                <c:pt idx="70" formatCode="General">
                  <c:v>1.4557</c:v>
                </c:pt>
                <c:pt idx="71" formatCode="General">
                  <c:v>1.4765</c:v>
                </c:pt>
                <c:pt idx="72" formatCode="General">
                  <c:v>1.4973</c:v>
                </c:pt>
                <c:pt idx="73" formatCode="General">
                  <c:v>1.5181</c:v>
                </c:pt>
                <c:pt idx="74" formatCode="General">
                  <c:v>1.5389</c:v>
                </c:pt>
                <c:pt idx="75" formatCode="General">
                  <c:v>1.5597</c:v>
                </c:pt>
                <c:pt idx="76" formatCode="General">
                  <c:v>1.5805</c:v>
                </c:pt>
                <c:pt idx="77" formatCode="General">
                  <c:v>1.6013</c:v>
                </c:pt>
                <c:pt idx="78" formatCode="General">
                  <c:v>1.6221</c:v>
                </c:pt>
                <c:pt idx="79" formatCode="General">
                  <c:v>1.6429</c:v>
                </c:pt>
                <c:pt idx="80" formatCode="General">
                  <c:v>1.6637</c:v>
                </c:pt>
                <c:pt idx="81" formatCode="General">
                  <c:v>1.6845</c:v>
                </c:pt>
                <c:pt idx="82" formatCode="General">
                  <c:v>1.7053</c:v>
                </c:pt>
                <c:pt idx="83" formatCode="General">
                  <c:v>1.7261</c:v>
                </c:pt>
                <c:pt idx="84" formatCode="General">
                  <c:v>1.7469</c:v>
                </c:pt>
                <c:pt idx="85" formatCode="General">
                  <c:v>1.7677</c:v>
                </c:pt>
                <c:pt idx="86" formatCode="General">
                  <c:v>1.7885</c:v>
                </c:pt>
                <c:pt idx="87" formatCode="General">
                  <c:v>1.8093</c:v>
                </c:pt>
                <c:pt idx="88" formatCode="General">
                  <c:v>1.8301</c:v>
                </c:pt>
                <c:pt idx="89" formatCode="General">
                  <c:v>1.8508</c:v>
                </c:pt>
                <c:pt idx="90" formatCode="General">
                  <c:v>1.8716</c:v>
                </c:pt>
                <c:pt idx="91" formatCode="General">
                  <c:v>1.8924</c:v>
                </c:pt>
                <c:pt idx="92" formatCode="General">
                  <c:v>1.9132</c:v>
                </c:pt>
                <c:pt idx="93" formatCode="General">
                  <c:v>1.933999999999999</c:v>
                </c:pt>
                <c:pt idx="94" formatCode="General">
                  <c:v>1.9548</c:v>
                </c:pt>
                <c:pt idx="95" formatCode="General">
                  <c:v>1.9756</c:v>
                </c:pt>
                <c:pt idx="96" formatCode="General">
                  <c:v>1.9964</c:v>
                </c:pt>
                <c:pt idx="97" formatCode="General">
                  <c:v>2.0172</c:v>
                </c:pt>
                <c:pt idx="98" formatCode="General">
                  <c:v>2.038</c:v>
                </c:pt>
                <c:pt idx="99" formatCode="General">
                  <c:v>2.0588</c:v>
                </c:pt>
                <c:pt idx="100" formatCode="General">
                  <c:v>2.0796</c:v>
                </c:pt>
              </c:numCache>
            </c:numRef>
          </c:xVal>
          <c:yVal>
            <c:numRef>
              <c:f>'with SS shell'!$G:$G</c:f>
              <c:numCache>
                <c:formatCode>0.00</c:formatCode>
                <c:ptCount val="1048576"/>
                <c:pt idx="1">
                  <c:v>-44.167</c:v>
                </c:pt>
                <c:pt idx="2">
                  <c:v>-44.234</c:v>
                </c:pt>
                <c:pt idx="3">
                  <c:v>-44.42100000000001</c:v>
                </c:pt>
                <c:pt idx="4">
                  <c:v>-44.708</c:v>
                </c:pt>
                <c:pt idx="5">
                  <c:v>-45.07400000000001</c:v>
                </c:pt>
                <c:pt idx="6">
                  <c:v>-45.494</c:v>
                </c:pt>
                <c:pt idx="7">
                  <c:v>-45.941</c:v>
                </c:pt>
                <c:pt idx="8">
                  <c:v>-46.393</c:v>
                </c:pt>
                <c:pt idx="9">
                  <c:v>-46.834</c:v>
                </c:pt>
                <c:pt idx="10">
                  <c:v>-47.249</c:v>
                </c:pt>
                <c:pt idx="11">
                  <c:v>-47.62600000000001</c:v>
                </c:pt>
                <c:pt idx="12">
                  <c:v>-47.956</c:v>
                </c:pt>
                <c:pt idx="13">
                  <c:v>-48.234</c:v>
                </c:pt>
                <c:pt idx="14">
                  <c:v>-48.451</c:v>
                </c:pt>
                <c:pt idx="15">
                  <c:v>-48.6</c:v>
                </c:pt>
                <c:pt idx="16">
                  <c:v>-48.681</c:v>
                </c:pt>
                <c:pt idx="17">
                  <c:v>-48.692</c:v>
                </c:pt>
                <c:pt idx="18">
                  <c:v>-48.632</c:v>
                </c:pt>
                <c:pt idx="19">
                  <c:v>-48.5</c:v>
                </c:pt>
                <c:pt idx="20">
                  <c:v>-48.301</c:v>
                </c:pt>
                <c:pt idx="21">
                  <c:v>-48.041</c:v>
                </c:pt>
                <c:pt idx="22">
                  <c:v>-47.725</c:v>
                </c:pt>
                <c:pt idx="23">
                  <c:v>-47.359</c:v>
                </c:pt>
                <c:pt idx="24">
                  <c:v>-46.952</c:v>
                </c:pt>
                <c:pt idx="25">
                  <c:v>-46.515</c:v>
                </c:pt>
                <c:pt idx="26">
                  <c:v>-46.062</c:v>
                </c:pt>
                <c:pt idx="27">
                  <c:v>-45.608</c:v>
                </c:pt>
                <c:pt idx="28">
                  <c:v>-45.175</c:v>
                </c:pt>
                <c:pt idx="29">
                  <c:v>-44.786</c:v>
                </c:pt>
                <c:pt idx="30">
                  <c:v>-44.465</c:v>
                </c:pt>
                <c:pt idx="31">
                  <c:v>-44.238</c:v>
                </c:pt>
                <c:pt idx="32">
                  <c:v>-44.134</c:v>
                </c:pt>
                <c:pt idx="33">
                  <c:v>-44.157</c:v>
                </c:pt>
                <c:pt idx="34">
                  <c:v>-44.302</c:v>
                </c:pt>
                <c:pt idx="35">
                  <c:v>-44.558</c:v>
                </c:pt>
                <c:pt idx="36">
                  <c:v>-44.90600000000001</c:v>
                </c:pt>
                <c:pt idx="37">
                  <c:v>-45.315</c:v>
                </c:pt>
                <c:pt idx="38">
                  <c:v>-45.758</c:v>
                </c:pt>
                <c:pt idx="39">
                  <c:v>-46.215</c:v>
                </c:pt>
                <c:pt idx="40">
                  <c:v>-46.66600000000001</c:v>
                </c:pt>
                <c:pt idx="41">
                  <c:v>-47.095</c:v>
                </c:pt>
                <c:pt idx="42">
                  <c:v>-47.49</c:v>
                </c:pt>
                <c:pt idx="43">
                  <c:v>-47.843</c:v>
                </c:pt>
                <c:pt idx="44">
                  <c:v>-48.145</c:v>
                </c:pt>
                <c:pt idx="45">
                  <c:v>-48.384</c:v>
                </c:pt>
                <c:pt idx="46">
                  <c:v>-48.561</c:v>
                </c:pt>
                <c:pt idx="47">
                  <c:v>-48.67</c:v>
                </c:pt>
                <c:pt idx="48">
                  <c:v>-48.71</c:v>
                </c:pt>
                <c:pt idx="49">
                  <c:v>-48.675</c:v>
                </c:pt>
                <c:pt idx="50">
                  <c:v>-48.57</c:v>
                </c:pt>
                <c:pt idx="51">
                  <c:v>-48.39700000000001</c:v>
                </c:pt>
                <c:pt idx="52">
                  <c:v>-48.161</c:v>
                </c:pt>
                <c:pt idx="53">
                  <c:v>-47.865</c:v>
                </c:pt>
                <c:pt idx="54">
                  <c:v>-47.517</c:v>
                </c:pt>
                <c:pt idx="55">
                  <c:v>-47.125</c:v>
                </c:pt>
                <c:pt idx="56">
                  <c:v>-46.701</c:v>
                </c:pt>
                <c:pt idx="57">
                  <c:v>-46.254</c:v>
                </c:pt>
                <c:pt idx="58">
                  <c:v>-45.801</c:v>
                </c:pt>
                <c:pt idx="59">
                  <c:v>-45.361</c:v>
                </c:pt>
                <c:pt idx="60">
                  <c:v>-44.955</c:v>
                </c:pt>
                <c:pt idx="61">
                  <c:v>-44.609</c:v>
                </c:pt>
                <c:pt idx="62">
                  <c:v>-44.355</c:v>
                </c:pt>
                <c:pt idx="63">
                  <c:v>-44.213</c:v>
                </c:pt>
                <c:pt idx="64">
                  <c:v>-44.194</c:v>
                </c:pt>
                <c:pt idx="65">
                  <c:v>-44.302</c:v>
                </c:pt>
                <c:pt idx="66">
                  <c:v>-44.533</c:v>
                </c:pt>
                <c:pt idx="67">
                  <c:v>-44.863</c:v>
                </c:pt>
                <c:pt idx="68">
                  <c:v>-45.265</c:v>
                </c:pt>
                <c:pt idx="69">
                  <c:v>-45.71400000000001</c:v>
                </c:pt>
                <c:pt idx="70">
                  <c:v>-46.187</c:v>
                </c:pt>
                <c:pt idx="71">
                  <c:v>-46.66300000000001</c:v>
                </c:pt>
                <c:pt idx="72">
                  <c:v>-47.12600000000001</c:v>
                </c:pt>
                <c:pt idx="73">
                  <c:v>-47.561</c:v>
                </c:pt>
                <c:pt idx="74">
                  <c:v>-47.94900000000001</c:v>
                </c:pt>
                <c:pt idx="75">
                  <c:v>-48.29900000000001</c:v>
                </c:pt>
                <c:pt idx="76">
                  <c:v>-48.614</c:v>
                </c:pt>
                <c:pt idx="77">
                  <c:v>-48.854</c:v>
                </c:pt>
                <c:pt idx="78">
                  <c:v>-49.03700000000001</c:v>
                </c:pt>
                <c:pt idx="79">
                  <c:v>-49.17400000000001</c:v>
                </c:pt>
                <c:pt idx="80">
                  <c:v>-49.231</c:v>
                </c:pt>
                <c:pt idx="81">
                  <c:v>-49.21700000000001</c:v>
                </c:pt>
                <c:pt idx="82">
                  <c:v>-49.16600000000001</c:v>
                </c:pt>
                <c:pt idx="83">
                  <c:v>-49.052</c:v>
                </c:pt>
                <c:pt idx="84">
                  <c:v>-48.866</c:v>
                </c:pt>
                <c:pt idx="85">
                  <c:v>-48.651</c:v>
                </c:pt>
                <c:pt idx="86">
                  <c:v>-48.405</c:v>
                </c:pt>
                <c:pt idx="87">
                  <c:v>-48.106</c:v>
                </c:pt>
                <c:pt idx="88">
                  <c:v>-47.783</c:v>
                </c:pt>
                <c:pt idx="89">
                  <c:v>-47.465</c:v>
                </c:pt>
                <c:pt idx="90">
                  <c:v>-47.131</c:v>
                </c:pt>
                <c:pt idx="91">
                  <c:v>-46.79700000000001</c:v>
                </c:pt>
                <c:pt idx="92">
                  <c:v>-46.509</c:v>
                </c:pt>
                <c:pt idx="93">
                  <c:v>-46.264</c:v>
                </c:pt>
                <c:pt idx="94">
                  <c:v>-46.061</c:v>
                </c:pt>
                <c:pt idx="95">
                  <c:v>-45.94</c:v>
                </c:pt>
                <c:pt idx="96">
                  <c:v>-45.901</c:v>
                </c:pt>
                <c:pt idx="97">
                  <c:v>-45.916</c:v>
                </c:pt>
                <c:pt idx="98">
                  <c:v>-46.04</c:v>
                </c:pt>
                <c:pt idx="99">
                  <c:v>-46.359</c:v>
                </c:pt>
                <c:pt idx="100">
                  <c:v>-46.427</c:v>
                </c:pt>
                <c:pt idx="101">
                  <c:v>-45.417</c:v>
                </c:pt>
              </c:numCache>
            </c:numRef>
          </c:yVal>
          <c:smooth val="1"/>
        </c:ser>
        <c:ser>
          <c:idx val="1"/>
          <c:order val="1"/>
          <c:tx>
            <c:v>4.2 K</c:v>
          </c:tx>
          <c:marker>
            <c:symbol val="none"/>
          </c:marker>
          <c:xVal>
            <c:numRef>
              <c:f>'with SS shell'!$A$2:$A$102</c:f>
              <c:numCache>
                <c:formatCode>0.00E+00</c:formatCode>
                <c:ptCount val="101"/>
                <c:pt idx="0" formatCode="General">
                  <c:v>0.0</c:v>
                </c:pt>
                <c:pt idx="1">
                  <c:v>0.020796</c:v>
                </c:pt>
                <c:pt idx="2">
                  <c:v>0.041592</c:v>
                </c:pt>
                <c:pt idx="3">
                  <c:v>0.062388</c:v>
                </c:pt>
                <c:pt idx="4">
                  <c:v>0.083184</c:v>
                </c:pt>
                <c:pt idx="5" formatCode="General">
                  <c:v>0.10398</c:v>
                </c:pt>
                <c:pt idx="6" formatCode="General">
                  <c:v>0.12478</c:v>
                </c:pt>
                <c:pt idx="7" formatCode="General">
                  <c:v>0.14557</c:v>
                </c:pt>
                <c:pt idx="8" formatCode="General">
                  <c:v>0.16637</c:v>
                </c:pt>
                <c:pt idx="9" formatCode="General">
                  <c:v>0.18716</c:v>
                </c:pt>
                <c:pt idx="10" formatCode="General">
                  <c:v>0.20796</c:v>
                </c:pt>
                <c:pt idx="11" formatCode="General">
                  <c:v>0.22876</c:v>
                </c:pt>
                <c:pt idx="12" formatCode="General">
                  <c:v>0.24955</c:v>
                </c:pt>
                <c:pt idx="13" formatCode="General">
                  <c:v>0.27035</c:v>
                </c:pt>
                <c:pt idx="14" formatCode="General">
                  <c:v>0.29114</c:v>
                </c:pt>
                <c:pt idx="15" formatCode="General">
                  <c:v>0.31194</c:v>
                </c:pt>
                <c:pt idx="16" formatCode="General">
                  <c:v>0.33274</c:v>
                </c:pt>
                <c:pt idx="17" formatCode="General">
                  <c:v>0.35353</c:v>
                </c:pt>
                <c:pt idx="18" formatCode="General">
                  <c:v>0.37433</c:v>
                </c:pt>
                <c:pt idx="19" formatCode="General">
                  <c:v>0.39513</c:v>
                </c:pt>
                <c:pt idx="20" formatCode="General">
                  <c:v>0.41592</c:v>
                </c:pt>
                <c:pt idx="21" formatCode="General">
                  <c:v>0.43672</c:v>
                </c:pt>
                <c:pt idx="22" formatCode="General">
                  <c:v>0.45751</c:v>
                </c:pt>
                <c:pt idx="23" formatCode="General">
                  <c:v>0.47831</c:v>
                </c:pt>
                <c:pt idx="24" formatCode="General">
                  <c:v>0.49911</c:v>
                </c:pt>
                <c:pt idx="25" formatCode="General">
                  <c:v>0.5199</c:v>
                </c:pt>
                <c:pt idx="26" formatCode="General">
                  <c:v>0.5407</c:v>
                </c:pt>
                <c:pt idx="27" formatCode="General">
                  <c:v>0.56149</c:v>
                </c:pt>
                <c:pt idx="28" formatCode="General">
                  <c:v>0.58229</c:v>
                </c:pt>
                <c:pt idx="29" formatCode="General">
                  <c:v>0.60309</c:v>
                </c:pt>
                <c:pt idx="30" formatCode="General">
                  <c:v>0.62388</c:v>
                </c:pt>
                <c:pt idx="31" formatCode="General">
                  <c:v>0.64468</c:v>
                </c:pt>
                <c:pt idx="32" formatCode="General">
                  <c:v>0.66547</c:v>
                </c:pt>
                <c:pt idx="33" formatCode="General">
                  <c:v>0.68627</c:v>
                </c:pt>
                <c:pt idx="34" formatCode="General">
                  <c:v>0.70707</c:v>
                </c:pt>
                <c:pt idx="35" formatCode="General">
                  <c:v>0.72786</c:v>
                </c:pt>
                <c:pt idx="36" formatCode="General">
                  <c:v>0.74866</c:v>
                </c:pt>
                <c:pt idx="37" formatCode="General">
                  <c:v>0.76945</c:v>
                </c:pt>
                <c:pt idx="38" formatCode="General">
                  <c:v>0.79025</c:v>
                </c:pt>
                <c:pt idx="39" formatCode="General">
                  <c:v>0.81105</c:v>
                </c:pt>
                <c:pt idx="40" formatCode="General">
                  <c:v>0.83184</c:v>
                </c:pt>
                <c:pt idx="41" formatCode="General">
                  <c:v>0.85264</c:v>
                </c:pt>
                <c:pt idx="42" formatCode="General">
                  <c:v>0.87343</c:v>
                </c:pt>
                <c:pt idx="43" formatCode="General">
                  <c:v>0.89423</c:v>
                </c:pt>
                <c:pt idx="44" formatCode="General">
                  <c:v>0.91503</c:v>
                </c:pt>
                <c:pt idx="45" formatCode="General">
                  <c:v>0.93582</c:v>
                </c:pt>
                <c:pt idx="46" formatCode="General">
                  <c:v>0.95662</c:v>
                </c:pt>
                <c:pt idx="47" formatCode="General">
                  <c:v>0.97741</c:v>
                </c:pt>
                <c:pt idx="48" formatCode="General">
                  <c:v>0.99821</c:v>
                </c:pt>
                <c:pt idx="49" formatCode="General">
                  <c:v>1.019</c:v>
                </c:pt>
                <c:pt idx="50" formatCode="General">
                  <c:v>1.0398</c:v>
                </c:pt>
                <c:pt idx="51" formatCode="General">
                  <c:v>1.0606</c:v>
                </c:pt>
                <c:pt idx="52" formatCode="General">
                  <c:v>1.0814</c:v>
                </c:pt>
                <c:pt idx="53" formatCode="General">
                  <c:v>1.1022</c:v>
                </c:pt>
                <c:pt idx="54" formatCode="General">
                  <c:v>1.123</c:v>
                </c:pt>
                <c:pt idx="55" formatCode="General">
                  <c:v>1.1438</c:v>
                </c:pt>
                <c:pt idx="56" formatCode="General">
                  <c:v>1.1646</c:v>
                </c:pt>
                <c:pt idx="57" formatCode="General">
                  <c:v>1.1854</c:v>
                </c:pt>
                <c:pt idx="58" formatCode="General">
                  <c:v>1.2062</c:v>
                </c:pt>
                <c:pt idx="59" formatCode="General">
                  <c:v>1.227</c:v>
                </c:pt>
                <c:pt idx="60" formatCode="General">
                  <c:v>1.2478</c:v>
                </c:pt>
                <c:pt idx="61" formatCode="General">
                  <c:v>1.2686</c:v>
                </c:pt>
                <c:pt idx="62" formatCode="General">
                  <c:v>1.2894</c:v>
                </c:pt>
                <c:pt idx="63" formatCode="General">
                  <c:v>1.3102</c:v>
                </c:pt>
                <c:pt idx="64" formatCode="General">
                  <c:v>1.3309</c:v>
                </c:pt>
                <c:pt idx="65" formatCode="General">
                  <c:v>1.3517</c:v>
                </c:pt>
                <c:pt idx="66" formatCode="General">
                  <c:v>1.3725</c:v>
                </c:pt>
                <c:pt idx="67" formatCode="General">
                  <c:v>1.3933</c:v>
                </c:pt>
                <c:pt idx="68" formatCode="General">
                  <c:v>1.4141</c:v>
                </c:pt>
                <c:pt idx="69" formatCode="General">
                  <c:v>1.4349</c:v>
                </c:pt>
                <c:pt idx="70" formatCode="General">
                  <c:v>1.4557</c:v>
                </c:pt>
                <c:pt idx="71" formatCode="General">
                  <c:v>1.4765</c:v>
                </c:pt>
                <c:pt idx="72" formatCode="General">
                  <c:v>1.4973</c:v>
                </c:pt>
                <c:pt idx="73" formatCode="General">
                  <c:v>1.5181</c:v>
                </c:pt>
                <c:pt idx="74" formatCode="General">
                  <c:v>1.5389</c:v>
                </c:pt>
                <c:pt idx="75" formatCode="General">
                  <c:v>1.5597</c:v>
                </c:pt>
                <c:pt idx="76" formatCode="General">
                  <c:v>1.5805</c:v>
                </c:pt>
                <c:pt idx="77" formatCode="General">
                  <c:v>1.6013</c:v>
                </c:pt>
                <c:pt idx="78" formatCode="General">
                  <c:v>1.6221</c:v>
                </c:pt>
                <c:pt idx="79" formatCode="General">
                  <c:v>1.6429</c:v>
                </c:pt>
                <c:pt idx="80" formatCode="General">
                  <c:v>1.6637</c:v>
                </c:pt>
                <c:pt idx="81" formatCode="General">
                  <c:v>1.6845</c:v>
                </c:pt>
                <c:pt idx="82" formatCode="General">
                  <c:v>1.7053</c:v>
                </c:pt>
                <c:pt idx="83" formatCode="General">
                  <c:v>1.7261</c:v>
                </c:pt>
                <c:pt idx="84" formatCode="General">
                  <c:v>1.7469</c:v>
                </c:pt>
                <c:pt idx="85" formatCode="General">
                  <c:v>1.7677</c:v>
                </c:pt>
                <c:pt idx="86" formatCode="General">
                  <c:v>1.7885</c:v>
                </c:pt>
                <c:pt idx="87" formatCode="General">
                  <c:v>1.8093</c:v>
                </c:pt>
                <c:pt idx="88" formatCode="General">
                  <c:v>1.8301</c:v>
                </c:pt>
                <c:pt idx="89" formatCode="General">
                  <c:v>1.8508</c:v>
                </c:pt>
                <c:pt idx="90" formatCode="General">
                  <c:v>1.8716</c:v>
                </c:pt>
                <c:pt idx="91" formatCode="General">
                  <c:v>1.8924</c:v>
                </c:pt>
                <c:pt idx="92" formatCode="General">
                  <c:v>1.9132</c:v>
                </c:pt>
                <c:pt idx="93" formatCode="General">
                  <c:v>1.933999999999999</c:v>
                </c:pt>
                <c:pt idx="94" formatCode="General">
                  <c:v>1.9548</c:v>
                </c:pt>
                <c:pt idx="95" formatCode="General">
                  <c:v>1.9756</c:v>
                </c:pt>
                <c:pt idx="96" formatCode="General">
                  <c:v>1.9964</c:v>
                </c:pt>
                <c:pt idx="97" formatCode="General">
                  <c:v>2.0172</c:v>
                </c:pt>
                <c:pt idx="98" formatCode="General">
                  <c:v>2.038</c:v>
                </c:pt>
                <c:pt idx="99" formatCode="General">
                  <c:v>2.0588</c:v>
                </c:pt>
                <c:pt idx="100" formatCode="General">
                  <c:v>2.0796</c:v>
                </c:pt>
              </c:numCache>
            </c:numRef>
          </c:xVal>
          <c:yVal>
            <c:numRef>
              <c:f>'with SS shell'!$H:$H</c:f>
              <c:numCache>
                <c:formatCode>0.00</c:formatCode>
                <c:ptCount val="1048576"/>
                <c:pt idx="1">
                  <c:v>-95.611</c:v>
                </c:pt>
                <c:pt idx="2">
                  <c:v>-95.747</c:v>
                </c:pt>
                <c:pt idx="3">
                  <c:v>-96.12199999999998</c:v>
                </c:pt>
                <c:pt idx="4">
                  <c:v>-96.7</c:v>
                </c:pt>
                <c:pt idx="5">
                  <c:v>-97.435</c:v>
                </c:pt>
                <c:pt idx="6">
                  <c:v>-98.27899999999998</c:v>
                </c:pt>
                <c:pt idx="7">
                  <c:v>-99.17599999999986</c:v>
                </c:pt>
                <c:pt idx="8">
                  <c:v>-100.09</c:v>
                </c:pt>
                <c:pt idx="9">
                  <c:v>-100.98</c:v>
                </c:pt>
                <c:pt idx="10">
                  <c:v>-101.82</c:v>
                </c:pt>
                <c:pt idx="11">
                  <c:v>-102.59</c:v>
                </c:pt>
                <c:pt idx="12">
                  <c:v>-103.27</c:v>
                </c:pt>
                <c:pt idx="13">
                  <c:v>-103.84</c:v>
                </c:pt>
                <c:pt idx="14">
                  <c:v>-104.3</c:v>
                </c:pt>
                <c:pt idx="15">
                  <c:v>-104.62</c:v>
                </c:pt>
                <c:pt idx="16">
                  <c:v>-104.79</c:v>
                </c:pt>
                <c:pt idx="17">
                  <c:v>-104.82</c:v>
                </c:pt>
                <c:pt idx="18">
                  <c:v>-104.7</c:v>
                </c:pt>
                <c:pt idx="19">
                  <c:v>-104.42</c:v>
                </c:pt>
                <c:pt idx="20">
                  <c:v>-104.01</c:v>
                </c:pt>
                <c:pt idx="21">
                  <c:v>-103.47</c:v>
                </c:pt>
                <c:pt idx="22">
                  <c:v>-102.83</c:v>
                </c:pt>
                <c:pt idx="23">
                  <c:v>-102.09</c:v>
                </c:pt>
                <c:pt idx="24">
                  <c:v>-101.27</c:v>
                </c:pt>
                <c:pt idx="25">
                  <c:v>-100.39</c:v>
                </c:pt>
                <c:pt idx="26">
                  <c:v>-99.479</c:v>
                </c:pt>
                <c:pt idx="27">
                  <c:v>-98.57</c:v>
                </c:pt>
                <c:pt idx="28">
                  <c:v>-97.703</c:v>
                </c:pt>
                <c:pt idx="29">
                  <c:v>-96.923</c:v>
                </c:pt>
                <c:pt idx="30">
                  <c:v>-96.27899999999998</c:v>
                </c:pt>
                <c:pt idx="31">
                  <c:v>-95.821</c:v>
                </c:pt>
                <c:pt idx="32">
                  <c:v>-95.60899999999998</c:v>
                </c:pt>
                <c:pt idx="33">
                  <c:v>-95.649</c:v>
                </c:pt>
                <c:pt idx="34">
                  <c:v>-95.935</c:v>
                </c:pt>
                <c:pt idx="35">
                  <c:v>-96.441</c:v>
                </c:pt>
                <c:pt idx="36">
                  <c:v>-97.12799999999998</c:v>
                </c:pt>
                <c:pt idx="37">
                  <c:v>-97.936</c:v>
                </c:pt>
                <c:pt idx="38">
                  <c:v>-98.813</c:v>
                </c:pt>
                <c:pt idx="39">
                  <c:v>-99.716</c:v>
                </c:pt>
                <c:pt idx="40">
                  <c:v>-100.61</c:v>
                </c:pt>
                <c:pt idx="41">
                  <c:v>-101.46</c:v>
                </c:pt>
                <c:pt idx="42">
                  <c:v>-102.25</c:v>
                </c:pt>
                <c:pt idx="43">
                  <c:v>-102.95</c:v>
                </c:pt>
                <c:pt idx="44">
                  <c:v>-103.55</c:v>
                </c:pt>
                <c:pt idx="45">
                  <c:v>-104.03</c:v>
                </c:pt>
                <c:pt idx="46">
                  <c:v>-104.39</c:v>
                </c:pt>
                <c:pt idx="47">
                  <c:v>-104.6</c:v>
                </c:pt>
                <c:pt idx="48">
                  <c:v>-104.66</c:v>
                </c:pt>
                <c:pt idx="49">
                  <c:v>-104.56</c:v>
                </c:pt>
                <c:pt idx="50">
                  <c:v>-104.31</c:v>
                </c:pt>
                <c:pt idx="51">
                  <c:v>-103.92</c:v>
                </c:pt>
                <c:pt idx="52">
                  <c:v>-103.39</c:v>
                </c:pt>
                <c:pt idx="53">
                  <c:v>-102.75</c:v>
                </c:pt>
                <c:pt idx="54">
                  <c:v>-101.99</c:v>
                </c:pt>
                <c:pt idx="55">
                  <c:v>-101.15</c:v>
                </c:pt>
                <c:pt idx="56">
                  <c:v>-100.24</c:v>
                </c:pt>
                <c:pt idx="57">
                  <c:v>-99.282</c:v>
                </c:pt>
                <c:pt idx="58">
                  <c:v>-98.311</c:v>
                </c:pt>
                <c:pt idx="59">
                  <c:v>-97.362</c:v>
                </c:pt>
                <c:pt idx="60">
                  <c:v>-96.479</c:v>
                </c:pt>
                <c:pt idx="61">
                  <c:v>-95.711</c:v>
                </c:pt>
                <c:pt idx="62">
                  <c:v>-95.12699999999998</c:v>
                </c:pt>
                <c:pt idx="63">
                  <c:v>-94.766</c:v>
                </c:pt>
                <c:pt idx="64">
                  <c:v>-94.65599999999995</c:v>
                </c:pt>
                <c:pt idx="65">
                  <c:v>-94.80299999999998</c:v>
                </c:pt>
                <c:pt idx="66">
                  <c:v>-95.199</c:v>
                </c:pt>
                <c:pt idx="67">
                  <c:v>-95.796</c:v>
                </c:pt>
                <c:pt idx="68">
                  <c:v>-96.539</c:v>
                </c:pt>
                <c:pt idx="69">
                  <c:v>-97.382</c:v>
                </c:pt>
                <c:pt idx="70">
                  <c:v>-98.285</c:v>
                </c:pt>
                <c:pt idx="71">
                  <c:v>-99.212</c:v>
                </c:pt>
                <c:pt idx="72">
                  <c:v>-100.14</c:v>
                </c:pt>
                <c:pt idx="73">
                  <c:v>-101.03</c:v>
                </c:pt>
                <c:pt idx="74">
                  <c:v>-101.86</c:v>
                </c:pt>
                <c:pt idx="75">
                  <c:v>-102.66</c:v>
                </c:pt>
                <c:pt idx="76">
                  <c:v>-103.45</c:v>
                </c:pt>
                <c:pt idx="77">
                  <c:v>-104.09</c:v>
                </c:pt>
                <c:pt idx="78">
                  <c:v>-104.63</c:v>
                </c:pt>
                <c:pt idx="79">
                  <c:v>-105.11</c:v>
                </c:pt>
                <c:pt idx="80">
                  <c:v>-105.39</c:v>
                </c:pt>
                <c:pt idx="81">
                  <c:v>-105.49</c:v>
                </c:pt>
                <c:pt idx="82">
                  <c:v>-105.54</c:v>
                </c:pt>
                <c:pt idx="83">
                  <c:v>-105.45</c:v>
                </c:pt>
                <c:pt idx="84">
                  <c:v>-105.17</c:v>
                </c:pt>
                <c:pt idx="85">
                  <c:v>-104.84</c:v>
                </c:pt>
                <c:pt idx="86">
                  <c:v>-104.44</c:v>
                </c:pt>
                <c:pt idx="87">
                  <c:v>-103.9</c:v>
                </c:pt>
                <c:pt idx="88">
                  <c:v>-103.29</c:v>
                </c:pt>
                <c:pt idx="89">
                  <c:v>-102.7</c:v>
                </c:pt>
                <c:pt idx="90">
                  <c:v>-102.04</c:v>
                </c:pt>
                <c:pt idx="91">
                  <c:v>-101.37</c:v>
                </c:pt>
                <c:pt idx="92">
                  <c:v>-100.83</c:v>
                </c:pt>
                <c:pt idx="93">
                  <c:v>-100.43</c:v>
                </c:pt>
                <c:pt idx="94">
                  <c:v>-100.17</c:v>
                </c:pt>
                <c:pt idx="95">
                  <c:v>-100.22</c:v>
                </c:pt>
                <c:pt idx="96">
                  <c:v>-100.62</c:v>
                </c:pt>
                <c:pt idx="97">
                  <c:v>-101.28</c:v>
                </c:pt>
                <c:pt idx="98">
                  <c:v>-102.19</c:v>
                </c:pt>
                <c:pt idx="99">
                  <c:v>-103.2</c:v>
                </c:pt>
                <c:pt idx="100">
                  <c:v>-103.46</c:v>
                </c:pt>
                <c:pt idx="101">
                  <c:v>-101.53</c:v>
                </c:pt>
              </c:numCache>
            </c:numRef>
          </c:yVal>
          <c:smooth val="1"/>
        </c:ser>
        <c:ser>
          <c:idx val="2"/>
          <c:order val="2"/>
          <c:tx>
            <c:v>130 T/m</c:v>
          </c:tx>
          <c:marker>
            <c:symbol val="none"/>
          </c:marker>
          <c:xVal>
            <c:numRef>
              <c:f>'with SS shell'!$A$2:$A$102</c:f>
              <c:numCache>
                <c:formatCode>0.00E+00</c:formatCode>
                <c:ptCount val="101"/>
                <c:pt idx="0" formatCode="General">
                  <c:v>0.0</c:v>
                </c:pt>
                <c:pt idx="1">
                  <c:v>0.020796</c:v>
                </c:pt>
                <c:pt idx="2">
                  <c:v>0.041592</c:v>
                </c:pt>
                <c:pt idx="3">
                  <c:v>0.062388</c:v>
                </c:pt>
                <c:pt idx="4">
                  <c:v>0.083184</c:v>
                </c:pt>
                <c:pt idx="5" formatCode="General">
                  <c:v>0.10398</c:v>
                </c:pt>
                <c:pt idx="6" formatCode="General">
                  <c:v>0.12478</c:v>
                </c:pt>
                <c:pt idx="7" formatCode="General">
                  <c:v>0.14557</c:v>
                </c:pt>
                <c:pt idx="8" formatCode="General">
                  <c:v>0.16637</c:v>
                </c:pt>
                <c:pt idx="9" formatCode="General">
                  <c:v>0.18716</c:v>
                </c:pt>
                <c:pt idx="10" formatCode="General">
                  <c:v>0.20796</c:v>
                </c:pt>
                <c:pt idx="11" formatCode="General">
                  <c:v>0.22876</c:v>
                </c:pt>
                <c:pt idx="12" formatCode="General">
                  <c:v>0.24955</c:v>
                </c:pt>
                <c:pt idx="13" formatCode="General">
                  <c:v>0.27035</c:v>
                </c:pt>
                <c:pt idx="14" formatCode="General">
                  <c:v>0.29114</c:v>
                </c:pt>
                <c:pt idx="15" formatCode="General">
                  <c:v>0.31194</c:v>
                </c:pt>
                <c:pt idx="16" formatCode="General">
                  <c:v>0.33274</c:v>
                </c:pt>
                <c:pt idx="17" formatCode="General">
                  <c:v>0.35353</c:v>
                </c:pt>
                <c:pt idx="18" formatCode="General">
                  <c:v>0.37433</c:v>
                </c:pt>
                <c:pt idx="19" formatCode="General">
                  <c:v>0.39513</c:v>
                </c:pt>
                <c:pt idx="20" formatCode="General">
                  <c:v>0.41592</c:v>
                </c:pt>
                <c:pt idx="21" formatCode="General">
                  <c:v>0.43672</c:v>
                </c:pt>
                <c:pt idx="22" formatCode="General">
                  <c:v>0.45751</c:v>
                </c:pt>
                <c:pt idx="23" formatCode="General">
                  <c:v>0.47831</c:v>
                </c:pt>
                <c:pt idx="24" formatCode="General">
                  <c:v>0.49911</c:v>
                </c:pt>
                <c:pt idx="25" formatCode="General">
                  <c:v>0.5199</c:v>
                </c:pt>
                <c:pt idx="26" formatCode="General">
                  <c:v>0.5407</c:v>
                </c:pt>
                <c:pt idx="27" formatCode="General">
                  <c:v>0.56149</c:v>
                </c:pt>
                <c:pt idx="28" formatCode="General">
                  <c:v>0.58229</c:v>
                </c:pt>
                <c:pt idx="29" formatCode="General">
                  <c:v>0.60309</c:v>
                </c:pt>
                <c:pt idx="30" formatCode="General">
                  <c:v>0.62388</c:v>
                </c:pt>
                <c:pt idx="31" formatCode="General">
                  <c:v>0.64468</c:v>
                </c:pt>
                <c:pt idx="32" formatCode="General">
                  <c:v>0.66547</c:v>
                </c:pt>
                <c:pt idx="33" formatCode="General">
                  <c:v>0.68627</c:v>
                </c:pt>
                <c:pt idx="34" formatCode="General">
                  <c:v>0.70707</c:v>
                </c:pt>
                <c:pt idx="35" formatCode="General">
                  <c:v>0.72786</c:v>
                </c:pt>
                <c:pt idx="36" formatCode="General">
                  <c:v>0.74866</c:v>
                </c:pt>
                <c:pt idx="37" formatCode="General">
                  <c:v>0.76945</c:v>
                </c:pt>
                <c:pt idx="38" formatCode="General">
                  <c:v>0.79025</c:v>
                </c:pt>
                <c:pt idx="39" formatCode="General">
                  <c:v>0.81105</c:v>
                </c:pt>
                <c:pt idx="40" formatCode="General">
                  <c:v>0.83184</c:v>
                </c:pt>
                <c:pt idx="41" formatCode="General">
                  <c:v>0.85264</c:v>
                </c:pt>
                <c:pt idx="42" formatCode="General">
                  <c:v>0.87343</c:v>
                </c:pt>
                <c:pt idx="43" formatCode="General">
                  <c:v>0.89423</c:v>
                </c:pt>
                <c:pt idx="44" formatCode="General">
                  <c:v>0.91503</c:v>
                </c:pt>
                <c:pt idx="45" formatCode="General">
                  <c:v>0.93582</c:v>
                </c:pt>
                <c:pt idx="46" formatCode="General">
                  <c:v>0.95662</c:v>
                </c:pt>
                <c:pt idx="47" formatCode="General">
                  <c:v>0.97741</c:v>
                </c:pt>
                <c:pt idx="48" formatCode="General">
                  <c:v>0.99821</c:v>
                </c:pt>
                <c:pt idx="49" formatCode="General">
                  <c:v>1.019</c:v>
                </c:pt>
                <c:pt idx="50" formatCode="General">
                  <c:v>1.0398</c:v>
                </c:pt>
                <c:pt idx="51" formatCode="General">
                  <c:v>1.0606</c:v>
                </c:pt>
                <c:pt idx="52" formatCode="General">
                  <c:v>1.0814</c:v>
                </c:pt>
                <c:pt idx="53" formatCode="General">
                  <c:v>1.1022</c:v>
                </c:pt>
                <c:pt idx="54" formatCode="General">
                  <c:v>1.123</c:v>
                </c:pt>
                <c:pt idx="55" formatCode="General">
                  <c:v>1.1438</c:v>
                </c:pt>
                <c:pt idx="56" formatCode="General">
                  <c:v>1.1646</c:v>
                </c:pt>
                <c:pt idx="57" formatCode="General">
                  <c:v>1.1854</c:v>
                </c:pt>
                <c:pt idx="58" formatCode="General">
                  <c:v>1.2062</c:v>
                </c:pt>
                <c:pt idx="59" formatCode="General">
                  <c:v>1.227</c:v>
                </c:pt>
                <c:pt idx="60" formatCode="General">
                  <c:v>1.2478</c:v>
                </c:pt>
                <c:pt idx="61" formatCode="General">
                  <c:v>1.2686</c:v>
                </c:pt>
                <c:pt idx="62" formatCode="General">
                  <c:v>1.2894</c:v>
                </c:pt>
                <c:pt idx="63" formatCode="General">
                  <c:v>1.3102</c:v>
                </c:pt>
                <c:pt idx="64" formatCode="General">
                  <c:v>1.3309</c:v>
                </c:pt>
                <c:pt idx="65" formatCode="General">
                  <c:v>1.3517</c:v>
                </c:pt>
                <c:pt idx="66" formatCode="General">
                  <c:v>1.3725</c:v>
                </c:pt>
                <c:pt idx="67" formatCode="General">
                  <c:v>1.3933</c:v>
                </c:pt>
                <c:pt idx="68" formatCode="General">
                  <c:v>1.4141</c:v>
                </c:pt>
                <c:pt idx="69" formatCode="General">
                  <c:v>1.4349</c:v>
                </c:pt>
                <c:pt idx="70" formatCode="General">
                  <c:v>1.4557</c:v>
                </c:pt>
                <c:pt idx="71" formatCode="General">
                  <c:v>1.4765</c:v>
                </c:pt>
                <c:pt idx="72" formatCode="General">
                  <c:v>1.4973</c:v>
                </c:pt>
                <c:pt idx="73" formatCode="General">
                  <c:v>1.5181</c:v>
                </c:pt>
                <c:pt idx="74" formatCode="General">
                  <c:v>1.5389</c:v>
                </c:pt>
                <c:pt idx="75" formatCode="General">
                  <c:v>1.5597</c:v>
                </c:pt>
                <c:pt idx="76" formatCode="General">
                  <c:v>1.5805</c:v>
                </c:pt>
                <c:pt idx="77" formatCode="General">
                  <c:v>1.6013</c:v>
                </c:pt>
                <c:pt idx="78" formatCode="General">
                  <c:v>1.6221</c:v>
                </c:pt>
                <c:pt idx="79" formatCode="General">
                  <c:v>1.6429</c:v>
                </c:pt>
                <c:pt idx="80" formatCode="General">
                  <c:v>1.6637</c:v>
                </c:pt>
                <c:pt idx="81" formatCode="General">
                  <c:v>1.6845</c:v>
                </c:pt>
                <c:pt idx="82" formatCode="General">
                  <c:v>1.7053</c:v>
                </c:pt>
                <c:pt idx="83" formatCode="General">
                  <c:v>1.7261</c:v>
                </c:pt>
                <c:pt idx="84" formatCode="General">
                  <c:v>1.7469</c:v>
                </c:pt>
                <c:pt idx="85" formatCode="General">
                  <c:v>1.7677</c:v>
                </c:pt>
                <c:pt idx="86" formatCode="General">
                  <c:v>1.7885</c:v>
                </c:pt>
                <c:pt idx="87" formatCode="General">
                  <c:v>1.8093</c:v>
                </c:pt>
                <c:pt idx="88" formatCode="General">
                  <c:v>1.8301</c:v>
                </c:pt>
                <c:pt idx="89" formatCode="General">
                  <c:v>1.8508</c:v>
                </c:pt>
                <c:pt idx="90" formatCode="General">
                  <c:v>1.8716</c:v>
                </c:pt>
                <c:pt idx="91" formatCode="General">
                  <c:v>1.8924</c:v>
                </c:pt>
                <c:pt idx="92" formatCode="General">
                  <c:v>1.9132</c:v>
                </c:pt>
                <c:pt idx="93" formatCode="General">
                  <c:v>1.933999999999999</c:v>
                </c:pt>
                <c:pt idx="94" formatCode="General">
                  <c:v>1.9548</c:v>
                </c:pt>
                <c:pt idx="95" formatCode="General">
                  <c:v>1.9756</c:v>
                </c:pt>
                <c:pt idx="96" formatCode="General">
                  <c:v>1.9964</c:v>
                </c:pt>
                <c:pt idx="97" formatCode="General">
                  <c:v>2.0172</c:v>
                </c:pt>
                <c:pt idx="98" formatCode="General">
                  <c:v>2.038</c:v>
                </c:pt>
                <c:pt idx="99" formatCode="General">
                  <c:v>2.0588</c:v>
                </c:pt>
                <c:pt idx="100" formatCode="General">
                  <c:v>2.0796</c:v>
                </c:pt>
              </c:numCache>
            </c:numRef>
          </c:xVal>
          <c:yVal>
            <c:numRef>
              <c:f>'with SS shell'!$I:$I</c:f>
              <c:numCache>
                <c:formatCode>0.00</c:formatCode>
                <c:ptCount val="1048576"/>
                <c:pt idx="1">
                  <c:v>-5.3737</c:v>
                </c:pt>
                <c:pt idx="2">
                  <c:v>-5.524999999999985</c:v>
                </c:pt>
                <c:pt idx="3">
                  <c:v>-5.9416</c:v>
                </c:pt>
                <c:pt idx="4">
                  <c:v>-6.5847</c:v>
                </c:pt>
                <c:pt idx="5">
                  <c:v>-7.4027</c:v>
                </c:pt>
                <c:pt idx="6">
                  <c:v>-8.3427</c:v>
                </c:pt>
                <c:pt idx="7">
                  <c:v>-9.344100000000001</c:v>
                </c:pt>
                <c:pt idx="8">
                  <c:v>-10.362</c:v>
                </c:pt>
                <c:pt idx="9">
                  <c:v>-11.36</c:v>
                </c:pt>
                <c:pt idx="10">
                  <c:v>-12.308</c:v>
                </c:pt>
                <c:pt idx="11">
                  <c:v>-13.176</c:v>
                </c:pt>
                <c:pt idx="12">
                  <c:v>-13.946</c:v>
                </c:pt>
                <c:pt idx="13">
                  <c:v>-14.6</c:v>
                </c:pt>
                <c:pt idx="14">
                  <c:v>-15.12</c:v>
                </c:pt>
                <c:pt idx="15">
                  <c:v>-15.482</c:v>
                </c:pt>
                <c:pt idx="16">
                  <c:v>-15.682</c:v>
                </c:pt>
                <c:pt idx="17">
                  <c:v>-15.712</c:v>
                </c:pt>
                <c:pt idx="18">
                  <c:v>-15.573</c:v>
                </c:pt>
                <c:pt idx="19">
                  <c:v>-15.258</c:v>
                </c:pt>
                <c:pt idx="20">
                  <c:v>-14.788</c:v>
                </c:pt>
                <c:pt idx="21">
                  <c:v>-14.179</c:v>
                </c:pt>
                <c:pt idx="22">
                  <c:v>-13.448</c:v>
                </c:pt>
                <c:pt idx="23">
                  <c:v>-12.608</c:v>
                </c:pt>
                <c:pt idx="24">
                  <c:v>-11.682</c:v>
                </c:pt>
                <c:pt idx="25">
                  <c:v>-10.697</c:v>
                </c:pt>
                <c:pt idx="26">
                  <c:v>-9.680100000000001</c:v>
                </c:pt>
                <c:pt idx="27">
                  <c:v>-8.6651</c:v>
                </c:pt>
                <c:pt idx="28">
                  <c:v>-7.6983</c:v>
                </c:pt>
                <c:pt idx="29">
                  <c:v>-6.828899999999995</c:v>
                </c:pt>
                <c:pt idx="30">
                  <c:v>-6.111999999999997</c:v>
                </c:pt>
                <c:pt idx="31">
                  <c:v>-5.602099999999996</c:v>
                </c:pt>
                <c:pt idx="32">
                  <c:v>-5.365999999999986</c:v>
                </c:pt>
                <c:pt idx="33">
                  <c:v>-5.4103</c:v>
                </c:pt>
                <c:pt idx="34">
                  <c:v>-5.728499999999999</c:v>
                </c:pt>
                <c:pt idx="35">
                  <c:v>-6.2905</c:v>
                </c:pt>
                <c:pt idx="36">
                  <c:v>-7.0554</c:v>
                </c:pt>
                <c:pt idx="37">
                  <c:v>-7.9558</c:v>
                </c:pt>
                <c:pt idx="38">
                  <c:v>-8.933800000000001</c:v>
                </c:pt>
                <c:pt idx="39">
                  <c:v>-9.943200000000001</c:v>
                </c:pt>
                <c:pt idx="40">
                  <c:v>-10.945</c:v>
                </c:pt>
                <c:pt idx="41">
                  <c:v>-11.902</c:v>
                </c:pt>
                <c:pt idx="42">
                  <c:v>-12.79</c:v>
                </c:pt>
                <c:pt idx="43">
                  <c:v>-13.587</c:v>
                </c:pt>
                <c:pt idx="44">
                  <c:v>-14.273</c:v>
                </c:pt>
                <c:pt idx="45">
                  <c:v>-14.821</c:v>
                </c:pt>
                <c:pt idx="46">
                  <c:v>-15.222</c:v>
                </c:pt>
                <c:pt idx="47">
                  <c:v>-15.464</c:v>
                </c:pt>
                <c:pt idx="48">
                  <c:v>-15.538</c:v>
                </c:pt>
                <c:pt idx="49">
                  <c:v>-15.427</c:v>
                </c:pt>
                <c:pt idx="50">
                  <c:v>-15.144</c:v>
                </c:pt>
                <c:pt idx="51">
                  <c:v>-14.699</c:v>
                </c:pt>
                <c:pt idx="52">
                  <c:v>-14.106</c:v>
                </c:pt>
                <c:pt idx="53">
                  <c:v>-13.374</c:v>
                </c:pt>
                <c:pt idx="54">
                  <c:v>-12.523</c:v>
                </c:pt>
                <c:pt idx="55">
                  <c:v>-11.576</c:v>
                </c:pt>
                <c:pt idx="56">
                  <c:v>-10.556</c:v>
                </c:pt>
                <c:pt idx="57">
                  <c:v>-9.4876</c:v>
                </c:pt>
                <c:pt idx="58">
                  <c:v>-8.4047</c:v>
                </c:pt>
                <c:pt idx="59">
                  <c:v>-7.3485</c:v>
                </c:pt>
                <c:pt idx="60">
                  <c:v>-6.3664</c:v>
                </c:pt>
                <c:pt idx="61">
                  <c:v>-5.5132</c:v>
                </c:pt>
                <c:pt idx="62">
                  <c:v>-4.864799999999988</c:v>
                </c:pt>
                <c:pt idx="63">
                  <c:v>-4.464599999999995</c:v>
                </c:pt>
                <c:pt idx="64">
                  <c:v>-4.342799999999999</c:v>
                </c:pt>
                <c:pt idx="65">
                  <c:v>-4.5061</c:v>
                </c:pt>
                <c:pt idx="66">
                  <c:v>-4.9461</c:v>
                </c:pt>
                <c:pt idx="67">
                  <c:v>-5.610599999999988</c:v>
                </c:pt>
                <c:pt idx="68">
                  <c:v>-6.4396</c:v>
                </c:pt>
                <c:pt idx="69">
                  <c:v>-7.3813</c:v>
                </c:pt>
                <c:pt idx="70">
                  <c:v>-8.3907</c:v>
                </c:pt>
                <c:pt idx="71">
                  <c:v>-9.427000000000001</c:v>
                </c:pt>
                <c:pt idx="72">
                  <c:v>-10.454</c:v>
                </c:pt>
                <c:pt idx="73">
                  <c:v>-11.443</c:v>
                </c:pt>
                <c:pt idx="74">
                  <c:v>-12.461</c:v>
                </c:pt>
                <c:pt idx="75">
                  <c:v>-13.355</c:v>
                </c:pt>
                <c:pt idx="76">
                  <c:v>-14.245</c:v>
                </c:pt>
                <c:pt idx="77">
                  <c:v>-14.9</c:v>
                </c:pt>
                <c:pt idx="78">
                  <c:v>-15.581</c:v>
                </c:pt>
                <c:pt idx="79">
                  <c:v>-16.102</c:v>
                </c:pt>
                <c:pt idx="80">
                  <c:v>-16.457</c:v>
                </c:pt>
                <c:pt idx="81">
                  <c:v>-16.652</c:v>
                </c:pt>
                <c:pt idx="82">
                  <c:v>-16.733</c:v>
                </c:pt>
                <c:pt idx="83">
                  <c:v>-16.684</c:v>
                </c:pt>
                <c:pt idx="84">
                  <c:v>-16.485</c:v>
                </c:pt>
                <c:pt idx="85">
                  <c:v>-16.213</c:v>
                </c:pt>
                <c:pt idx="86">
                  <c:v>-15.879</c:v>
                </c:pt>
                <c:pt idx="87">
                  <c:v>-15.448</c:v>
                </c:pt>
                <c:pt idx="88">
                  <c:v>-14.975</c:v>
                </c:pt>
                <c:pt idx="89">
                  <c:v>-14.531</c:v>
                </c:pt>
                <c:pt idx="90">
                  <c:v>-14.063</c:v>
                </c:pt>
                <c:pt idx="91">
                  <c:v>-13.592</c:v>
                </c:pt>
                <c:pt idx="92">
                  <c:v>-13.278</c:v>
                </c:pt>
                <c:pt idx="93">
                  <c:v>-13.122</c:v>
                </c:pt>
                <c:pt idx="94">
                  <c:v>-13.181</c:v>
                </c:pt>
                <c:pt idx="95">
                  <c:v>-13.537</c:v>
                </c:pt>
                <c:pt idx="96">
                  <c:v>-14.209</c:v>
                </c:pt>
                <c:pt idx="97">
                  <c:v>-15.091</c:v>
                </c:pt>
                <c:pt idx="98">
                  <c:v>-16.015</c:v>
                </c:pt>
                <c:pt idx="99">
                  <c:v>-16.748</c:v>
                </c:pt>
                <c:pt idx="100">
                  <c:v>-17.33299999999999</c:v>
                </c:pt>
                <c:pt idx="101">
                  <c:v>-18.534</c:v>
                </c:pt>
              </c:numCache>
            </c:numRef>
          </c:yVal>
          <c:smooth val="1"/>
        </c:ser>
        <c:ser>
          <c:idx val="3"/>
          <c:order val="3"/>
          <c:tx>
            <c:v>140 T/m</c:v>
          </c:tx>
          <c:marker>
            <c:symbol val="none"/>
          </c:marker>
          <c:xVal>
            <c:numRef>
              <c:f>'with SS shell'!$A$2:$A$102</c:f>
              <c:numCache>
                <c:formatCode>0.00E+00</c:formatCode>
                <c:ptCount val="101"/>
                <c:pt idx="0" formatCode="General">
                  <c:v>0.0</c:v>
                </c:pt>
                <c:pt idx="1">
                  <c:v>0.020796</c:v>
                </c:pt>
                <c:pt idx="2">
                  <c:v>0.041592</c:v>
                </c:pt>
                <c:pt idx="3">
                  <c:v>0.062388</c:v>
                </c:pt>
                <c:pt idx="4">
                  <c:v>0.083184</c:v>
                </c:pt>
                <c:pt idx="5" formatCode="General">
                  <c:v>0.10398</c:v>
                </c:pt>
                <c:pt idx="6" formatCode="General">
                  <c:v>0.12478</c:v>
                </c:pt>
                <c:pt idx="7" formatCode="General">
                  <c:v>0.14557</c:v>
                </c:pt>
                <c:pt idx="8" formatCode="General">
                  <c:v>0.16637</c:v>
                </c:pt>
                <c:pt idx="9" formatCode="General">
                  <c:v>0.18716</c:v>
                </c:pt>
                <c:pt idx="10" formatCode="General">
                  <c:v>0.20796</c:v>
                </c:pt>
                <c:pt idx="11" formatCode="General">
                  <c:v>0.22876</c:v>
                </c:pt>
                <c:pt idx="12" formatCode="General">
                  <c:v>0.24955</c:v>
                </c:pt>
                <c:pt idx="13" formatCode="General">
                  <c:v>0.27035</c:v>
                </c:pt>
                <c:pt idx="14" formatCode="General">
                  <c:v>0.29114</c:v>
                </c:pt>
                <c:pt idx="15" formatCode="General">
                  <c:v>0.31194</c:v>
                </c:pt>
                <c:pt idx="16" formatCode="General">
                  <c:v>0.33274</c:v>
                </c:pt>
                <c:pt idx="17" formatCode="General">
                  <c:v>0.35353</c:v>
                </c:pt>
                <c:pt idx="18" formatCode="General">
                  <c:v>0.37433</c:v>
                </c:pt>
                <c:pt idx="19" formatCode="General">
                  <c:v>0.39513</c:v>
                </c:pt>
                <c:pt idx="20" formatCode="General">
                  <c:v>0.41592</c:v>
                </c:pt>
                <c:pt idx="21" formatCode="General">
                  <c:v>0.43672</c:v>
                </c:pt>
                <c:pt idx="22" formatCode="General">
                  <c:v>0.45751</c:v>
                </c:pt>
                <c:pt idx="23" formatCode="General">
                  <c:v>0.47831</c:v>
                </c:pt>
                <c:pt idx="24" formatCode="General">
                  <c:v>0.49911</c:v>
                </c:pt>
                <c:pt idx="25" formatCode="General">
                  <c:v>0.5199</c:v>
                </c:pt>
                <c:pt idx="26" formatCode="General">
                  <c:v>0.5407</c:v>
                </c:pt>
                <c:pt idx="27" formatCode="General">
                  <c:v>0.56149</c:v>
                </c:pt>
                <c:pt idx="28" formatCode="General">
                  <c:v>0.58229</c:v>
                </c:pt>
                <c:pt idx="29" formatCode="General">
                  <c:v>0.60309</c:v>
                </c:pt>
                <c:pt idx="30" formatCode="General">
                  <c:v>0.62388</c:v>
                </c:pt>
                <c:pt idx="31" formatCode="General">
                  <c:v>0.64468</c:v>
                </c:pt>
                <c:pt idx="32" formatCode="General">
                  <c:v>0.66547</c:v>
                </c:pt>
                <c:pt idx="33" formatCode="General">
                  <c:v>0.68627</c:v>
                </c:pt>
                <c:pt idx="34" formatCode="General">
                  <c:v>0.70707</c:v>
                </c:pt>
                <c:pt idx="35" formatCode="General">
                  <c:v>0.72786</c:v>
                </c:pt>
                <c:pt idx="36" formatCode="General">
                  <c:v>0.74866</c:v>
                </c:pt>
                <c:pt idx="37" formatCode="General">
                  <c:v>0.76945</c:v>
                </c:pt>
                <c:pt idx="38" formatCode="General">
                  <c:v>0.79025</c:v>
                </c:pt>
                <c:pt idx="39" formatCode="General">
                  <c:v>0.81105</c:v>
                </c:pt>
                <c:pt idx="40" formatCode="General">
                  <c:v>0.83184</c:v>
                </c:pt>
                <c:pt idx="41" formatCode="General">
                  <c:v>0.85264</c:v>
                </c:pt>
                <c:pt idx="42" formatCode="General">
                  <c:v>0.87343</c:v>
                </c:pt>
                <c:pt idx="43" formatCode="General">
                  <c:v>0.89423</c:v>
                </c:pt>
                <c:pt idx="44" formatCode="General">
                  <c:v>0.91503</c:v>
                </c:pt>
                <c:pt idx="45" formatCode="General">
                  <c:v>0.93582</c:v>
                </c:pt>
                <c:pt idx="46" formatCode="General">
                  <c:v>0.95662</c:v>
                </c:pt>
                <c:pt idx="47" formatCode="General">
                  <c:v>0.97741</c:v>
                </c:pt>
                <c:pt idx="48" formatCode="General">
                  <c:v>0.99821</c:v>
                </c:pt>
                <c:pt idx="49" formatCode="General">
                  <c:v>1.019</c:v>
                </c:pt>
                <c:pt idx="50" formatCode="General">
                  <c:v>1.0398</c:v>
                </c:pt>
                <c:pt idx="51" formatCode="General">
                  <c:v>1.0606</c:v>
                </c:pt>
                <c:pt idx="52" formatCode="General">
                  <c:v>1.0814</c:v>
                </c:pt>
                <c:pt idx="53" formatCode="General">
                  <c:v>1.1022</c:v>
                </c:pt>
                <c:pt idx="54" formatCode="General">
                  <c:v>1.123</c:v>
                </c:pt>
                <c:pt idx="55" formatCode="General">
                  <c:v>1.1438</c:v>
                </c:pt>
                <c:pt idx="56" formatCode="General">
                  <c:v>1.1646</c:v>
                </c:pt>
                <c:pt idx="57" formatCode="General">
                  <c:v>1.1854</c:v>
                </c:pt>
                <c:pt idx="58" formatCode="General">
                  <c:v>1.2062</c:v>
                </c:pt>
                <c:pt idx="59" formatCode="General">
                  <c:v>1.227</c:v>
                </c:pt>
                <c:pt idx="60" formatCode="General">
                  <c:v>1.2478</c:v>
                </c:pt>
                <c:pt idx="61" formatCode="General">
                  <c:v>1.2686</c:v>
                </c:pt>
                <c:pt idx="62" formatCode="General">
                  <c:v>1.2894</c:v>
                </c:pt>
                <c:pt idx="63" formatCode="General">
                  <c:v>1.3102</c:v>
                </c:pt>
                <c:pt idx="64" formatCode="General">
                  <c:v>1.3309</c:v>
                </c:pt>
                <c:pt idx="65" formatCode="General">
                  <c:v>1.3517</c:v>
                </c:pt>
                <c:pt idx="66" formatCode="General">
                  <c:v>1.3725</c:v>
                </c:pt>
                <c:pt idx="67" formatCode="General">
                  <c:v>1.3933</c:v>
                </c:pt>
                <c:pt idx="68" formatCode="General">
                  <c:v>1.4141</c:v>
                </c:pt>
                <c:pt idx="69" formatCode="General">
                  <c:v>1.4349</c:v>
                </c:pt>
                <c:pt idx="70" formatCode="General">
                  <c:v>1.4557</c:v>
                </c:pt>
                <c:pt idx="71" formatCode="General">
                  <c:v>1.4765</c:v>
                </c:pt>
                <c:pt idx="72" formatCode="General">
                  <c:v>1.4973</c:v>
                </c:pt>
                <c:pt idx="73" formatCode="General">
                  <c:v>1.5181</c:v>
                </c:pt>
                <c:pt idx="74" formatCode="General">
                  <c:v>1.5389</c:v>
                </c:pt>
                <c:pt idx="75" formatCode="General">
                  <c:v>1.5597</c:v>
                </c:pt>
                <c:pt idx="76" formatCode="General">
                  <c:v>1.5805</c:v>
                </c:pt>
                <c:pt idx="77" formatCode="General">
                  <c:v>1.6013</c:v>
                </c:pt>
                <c:pt idx="78" formatCode="General">
                  <c:v>1.6221</c:v>
                </c:pt>
                <c:pt idx="79" formatCode="General">
                  <c:v>1.6429</c:v>
                </c:pt>
                <c:pt idx="80" formatCode="General">
                  <c:v>1.6637</c:v>
                </c:pt>
                <c:pt idx="81" formatCode="General">
                  <c:v>1.6845</c:v>
                </c:pt>
                <c:pt idx="82" formatCode="General">
                  <c:v>1.7053</c:v>
                </c:pt>
                <c:pt idx="83" formatCode="General">
                  <c:v>1.7261</c:v>
                </c:pt>
                <c:pt idx="84" formatCode="General">
                  <c:v>1.7469</c:v>
                </c:pt>
                <c:pt idx="85" formatCode="General">
                  <c:v>1.7677</c:v>
                </c:pt>
                <c:pt idx="86" formatCode="General">
                  <c:v>1.7885</c:v>
                </c:pt>
                <c:pt idx="87" formatCode="General">
                  <c:v>1.8093</c:v>
                </c:pt>
                <c:pt idx="88" formatCode="General">
                  <c:v>1.8301</c:v>
                </c:pt>
                <c:pt idx="89" formatCode="General">
                  <c:v>1.8508</c:v>
                </c:pt>
                <c:pt idx="90" formatCode="General">
                  <c:v>1.8716</c:v>
                </c:pt>
                <c:pt idx="91" formatCode="General">
                  <c:v>1.8924</c:v>
                </c:pt>
                <c:pt idx="92" formatCode="General">
                  <c:v>1.9132</c:v>
                </c:pt>
                <c:pt idx="93" formatCode="General">
                  <c:v>1.933999999999999</c:v>
                </c:pt>
                <c:pt idx="94" formatCode="General">
                  <c:v>1.9548</c:v>
                </c:pt>
                <c:pt idx="95" formatCode="General">
                  <c:v>1.9756</c:v>
                </c:pt>
                <c:pt idx="96" formatCode="General">
                  <c:v>1.9964</c:v>
                </c:pt>
                <c:pt idx="97" formatCode="General">
                  <c:v>2.0172</c:v>
                </c:pt>
                <c:pt idx="98" formatCode="General">
                  <c:v>2.038</c:v>
                </c:pt>
                <c:pt idx="99" formatCode="General">
                  <c:v>2.0588</c:v>
                </c:pt>
                <c:pt idx="100" formatCode="General">
                  <c:v>2.0796</c:v>
                </c:pt>
              </c:numCache>
            </c:numRef>
          </c:xVal>
          <c:yVal>
            <c:numRef>
              <c:f>'with SS shell'!$J:$J</c:f>
              <c:numCache>
                <c:formatCode>0.00</c:formatCode>
                <c:ptCount val="1048576"/>
                <c:pt idx="1">
                  <c:v>9.588900000000001</c:v>
                </c:pt>
                <c:pt idx="2">
                  <c:v>9.432200000000003</c:v>
                </c:pt>
                <c:pt idx="3">
                  <c:v>9.001100000000001</c:v>
                </c:pt>
                <c:pt idx="4">
                  <c:v>8.3359</c:v>
                </c:pt>
                <c:pt idx="5">
                  <c:v>7.4904</c:v>
                </c:pt>
                <c:pt idx="6">
                  <c:v>6.5192</c:v>
                </c:pt>
                <c:pt idx="7">
                  <c:v>5.4848</c:v>
                </c:pt>
                <c:pt idx="8">
                  <c:v>4.4345</c:v>
                </c:pt>
                <c:pt idx="9">
                  <c:v>3.4047</c:v>
                </c:pt>
                <c:pt idx="10">
                  <c:v>2.426299999999999</c:v>
                </c:pt>
                <c:pt idx="11">
                  <c:v>1.5273</c:v>
                </c:pt>
                <c:pt idx="12">
                  <c:v>0.72718</c:v>
                </c:pt>
                <c:pt idx="13">
                  <c:v>0.046428</c:v>
                </c:pt>
                <c:pt idx="14">
                  <c:v>-0.49465</c:v>
                </c:pt>
                <c:pt idx="15">
                  <c:v>-0.86944</c:v>
                </c:pt>
                <c:pt idx="16">
                  <c:v>-1.0759</c:v>
                </c:pt>
                <c:pt idx="17">
                  <c:v>-1.1078</c:v>
                </c:pt>
                <c:pt idx="18">
                  <c:v>-0.964</c:v>
                </c:pt>
                <c:pt idx="19">
                  <c:v>-0.63849</c:v>
                </c:pt>
                <c:pt idx="20">
                  <c:v>-0.151</c:v>
                </c:pt>
                <c:pt idx="21">
                  <c:v>0.48139</c:v>
                </c:pt>
                <c:pt idx="22">
                  <c:v>1.2407</c:v>
                </c:pt>
                <c:pt idx="23">
                  <c:v>2.1108</c:v>
                </c:pt>
                <c:pt idx="24">
                  <c:v>3.0667</c:v>
                </c:pt>
                <c:pt idx="25">
                  <c:v>4.0818</c:v>
                </c:pt>
                <c:pt idx="26">
                  <c:v>5.129499999999997</c:v>
                </c:pt>
                <c:pt idx="27">
                  <c:v>6.1766</c:v>
                </c:pt>
                <c:pt idx="28">
                  <c:v>7.174499999999997</c:v>
                </c:pt>
                <c:pt idx="29">
                  <c:v>8.0721</c:v>
                </c:pt>
                <c:pt idx="30">
                  <c:v>8.8129</c:v>
                </c:pt>
                <c:pt idx="31">
                  <c:v>9.3404</c:v>
                </c:pt>
                <c:pt idx="32">
                  <c:v>9.5851</c:v>
                </c:pt>
                <c:pt idx="33">
                  <c:v>9.539700000000001</c:v>
                </c:pt>
                <c:pt idx="34">
                  <c:v>9.2111</c:v>
                </c:pt>
                <c:pt idx="35">
                  <c:v>8.630700000000001</c:v>
                </c:pt>
                <c:pt idx="36">
                  <c:v>7.8414</c:v>
                </c:pt>
                <c:pt idx="37">
                  <c:v>6.9124</c:v>
                </c:pt>
                <c:pt idx="38">
                  <c:v>5.9037</c:v>
                </c:pt>
                <c:pt idx="39">
                  <c:v>4.863099999999997</c:v>
                </c:pt>
                <c:pt idx="40">
                  <c:v>3.831999999999998</c:v>
                </c:pt>
                <c:pt idx="41">
                  <c:v>2.8458</c:v>
                </c:pt>
                <c:pt idx="42">
                  <c:v>1.9287</c:v>
                </c:pt>
                <c:pt idx="43">
                  <c:v>1.1031</c:v>
                </c:pt>
                <c:pt idx="44">
                  <c:v>0.39091</c:v>
                </c:pt>
                <c:pt idx="45">
                  <c:v>-0.17839</c:v>
                </c:pt>
                <c:pt idx="46">
                  <c:v>-0.59539</c:v>
                </c:pt>
                <c:pt idx="47">
                  <c:v>-0.84631</c:v>
                </c:pt>
                <c:pt idx="48">
                  <c:v>-0.92198</c:v>
                </c:pt>
                <c:pt idx="49">
                  <c:v>-0.8077</c:v>
                </c:pt>
                <c:pt idx="50">
                  <c:v>-0.5139</c:v>
                </c:pt>
                <c:pt idx="51">
                  <c:v>-0.051876</c:v>
                </c:pt>
                <c:pt idx="52">
                  <c:v>0.56514</c:v>
                </c:pt>
                <c:pt idx="53">
                  <c:v>1.3249</c:v>
                </c:pt>
                <c:pt idx="54">
                  <c:v>2.2061</c:v>
                </c:pt>
                <c:pt idx="55">
                  <c:v>3.1829</c:v>
                </c:pt>
                <c:pt idx="56">
                  <c:v>4.2336</c:v>
                </c:pt>
                <c:pt idx="57">
                  <c:v>5.3344</c:v>
                </c:pt>
                <c:pt idx="58">
                  <c:v>6.4512</c:v>
                </c:pt>
                <c:pt idx="59">
                  <c:v>7.5405</c:v>
                </c:pt>
                <c:pt idx="60">
                  <c:v>8.5541</c:v>
                </c:pt>
                <c:pt idx="61">
                  <c:v>9.4357</c:v>
                </c:pt>
                <c:pt idx="62">
                  <c:v>10.106</c:v>
                </c:pt>
                <c:pt idx="63">
                  <c:v>10.519</c:v>
                </c:pt>
                <c:pt idx="64">
                  <c:v>10.643</c:v>
                </c:pt>
                <c:pt idx="65">
                  <c:v>10.471</c:v>
                </c:pt>
                <c:pt idx="66">
                  <c:v>10.01</c:v>
                </c:pt>
                <c:pt idx="67">
                  <c:v>9.317300000000001</c:v>
                </c:pt>
                <c:pt idx="68">
                  <c:v>8.455100000000006</c:v>
                </c:pt>
                <c:pt idx="69">
                  <c:v>7.4777</c:v>
                </c:pt>
                <c:pt idx="70">
                  <c:v>6.4316</c:v>
                </c:pt>
                <c:pt idx="71">
                  <c:v>5.3597</c:v>
                </c:pt>
                <c:pt idx="72">
                  <c:v>4.3012</c:v>
                </c:pt>
                <c:pt idx="73">
                  <c:v>3.2864</c:v>
                </c:pt>
                <c:pt idx="74">
                  <c:v>2.2266</c:v>
                </c:pt>
                <c:pt idx="75">
                  <c:v>1.3066</c:v>
                </c:pt>
                <c:pt idx="76">
                  <c:v>0.39023</c:v>
                </c:pt>
                <c:pt idx="77">
                  <c:v>-0.28009</c:v>
                </c:pt>
                <c:pt idx="78">
                  <c:v>-0.99202</c:v>
                </c:pt>
                <c:pt idx="79">
                  <c:v>-1.5256</c:v>
                </c:pt>
                <c:pt idx="80">
                  <c:v>-1.897</c:v>
                </c:pt>
                <c:pt idx="81">
                  <c:v>-2.1074</c:v>
                </c:pt>
                <c:pt idx="82">
                  <c:v>-2.1906</c:v>
                </c:pt>
                <c:pt idx="83">
                  <c:v>-2.1458</c:v>
                </c:pt>
                <c:pt idx="84">
                  <c:v>-1.9563</c:v>
                </c:pt>
                <c:pt idx="85">
                  <c:v>-1.6883</c:v>
                </c:pt>
                <c:pt idx="86">
                  <c:v>-1.3573</c:v>
                </c:pt>
                <c:pt idx="87">
                  <c:v>-0.93878</c:v>
                </c:pt>
                <c:pt idx="88">
                  <c:v>-0.48246</c:v>
                </c:pt>
                <c:pt idx="89">
                  <c:v>-0.053975</c:v>
                </c:pt>
                <c:pt idx="90">
                  <c:v>0.39219</c:v>
                </c:pt>
                <c:pt idx="91">
                  <c:v>0.84041</c:v>
                </c:pt>
                <c:pt idx="92">
                  <c:v>1.13</c:v>
                </c:pt>
                <c:pt idx="93">
                  <c:v>1.2676</c:v>
                </c:pt>
                <c:pt idx="94">
                  <c:v>1.1916</c:v>
                </c:pt>
                <c:pt idx="95">
                  <c:v>0.82127</c:v>
                </c:pt>
                <c:pt idx="96">
                  <c:v>0.12218</c:v>
                </c:pt>
                <c:pt idx="97">
                  <c:v>-0.77156</c:v>
                </c:pt>
                <c:pt idx="98">
                  <c:v>-1.6529</c:v>
                </c:pt>
                <c:pt idx="99">
                  <c:v>-2.2902</c:v>
                </c:pt>
                <c:pt idx="100">
                  <c:v>-2.9134</c:v>
                </c:pt>
                <c:pt idx="101">
                  <c:v>-4.657899999999986</c:v>
                </c:pt>
              </c:numCache>
            </c:numRef>
          </c:yVal>
          <c:smooth val="1"/>
        </c:ser>
        <c:axId val="242559752"/>
        <c:axId val="242553768"/>
      </c:scatterChart>
      <c:valAx>
        <c:axId val="242559752"/>
        <c:scaling>
          <c:orientation val="minMax"/>
          <c:max val="2.2"/>
          <c:min val="0.0"/>
        </c:scaling>
        <c:axPos val="b"/>
        <c:majorGridlines>
          <c:spPr>
            <a:ln>
              <a:solidFill>
                <a:schemeClr val="accent1">
                  <a:alpha val="2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Axial location (m, from the center)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242553768"/>
        <c:crossesAt val="-120.0"/>
        <c:crossBetween val="midCat"/>
      </c:valAx>
      <c:valAx>
        <c:axId val="242553768"/>
        <c:scaling>
          <c:orientation val="minMax"/>
        </c:scaling>
        <c:axPos val="l"/>
        <c:majorGridlines>
          <c:spPr>
            <a:ln>
              <a:solidFill>
                <a:schemeClr val="accent1">
                  <a:alpha val="2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Coil azimuthal</a:t>
                </a:r>
                <a:r>
                  <a:rPr lang="en-US" baseline="0"/>
                  <a:t> stress (NPa)</a:t>
                </a:r>
                <a:endParaRPr lang="en-US"/>
              </a:p>
            </c:rich>
          </c:tx>
          <c:layout/>
        </c:title>
        <c:numFmt formatCode="0" sourceLinked="0"/>
        <c:majorTickMark val="none"/>
        <c:tickLblPos val="nextTo"/>
        <c:crossAx val="242559752"/>
        <c:crosses val="autoZero"/>
        <c:crossBetween val="midCat"/>
      </c:valAx>
      <c:spPr>
        <a:ln>
          <a:solidFill>
            <a:schemeClr val="accent1"/>
          </a:solidFill>
        </a:ln>
      </c:spPr>
    </c:plotArea>
    <c:legend>
      <c:legendPos val="r"/>
      <c:layout>
        <c:manualLayout>
          <c:xMode val="edge"/>
          <c:yMode val="edge"/>
          <c:x val="0.664819881087173"/>
          <c:y val="0.480790803222793"/>
          <c:w val="0.260296719301947"/>
          <c:h val="0.240504251183066"/>
        </c:manualLayout>
      </c:layout>
    </c:legend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135358057821248"/>
          <c:y val="0.0371564858953529"/>
          <c:w val="0.819743966981706"/>
          <c:h val="0.809039117910064"/>
        </c:manualLayout>
      </c:layout>
      <c:scatterChart>
        <c:scatterStyle val="smoothMarker"/>
        <c:ser>
          <c:idx val="0"/>
          <c:order val="0"/>
          <c:tx>
            <c:v>RT</c:v>
          </c:tx>
          <c:marker>
            <c:symbol val="none"/>
          </c:marker>
          <c:xVal>
            <c:numRef>
              <c:f>'Without SS shell'!$A$2:$A$102</c:f>
              <c:numCache>
                <c:formatCode>0.00E+00</c:formatCode>
                <c:ptCount val="101"/>
                <c:pt idx="0" formatCode="General">
                  <c:v>0.0</c:v>
                </c:pt>
                <c:pt idx="1">
                  <c:v>0.020796</c:v>
                </c:pt>
                <c:pt idx="2">
                  <c:v>0.041592</c:v>
                </c:pt>
                <c:pt idx="3">
                  <c:v>0.062388</c:v>
                </c:pt>
                <c:pt idx="4">
                  <c:v>0.083184</c:v>
                </c:pt>
                <c:pt idx="5" formatCode="General">
                  <c:v>0.10398</c:v>
                </c:pt>
                <c:pt idx="6" formatCode="General">
                  <c:v>0.12478</c:v>
                </c:pt>
                <c:pt idx="7" formatCode="General">
                  <c:v>0.14557</c:v>
                </c:pt>
                <c:pt idx="8" formatCode="General">
                  <c:v>0.16637</c:v>
                </c:pt>
                <c:pt idx="9" formatCode="General">
                  <c:v>0.18716</c:v>
                </c:pt>
                <c:pt idx="10" formatCode="General">
                  <c:v>0.20796</c:v>
                </c:pt>
                <c:pt idx="11" formatCode="General">
                  <c:v>0.22876</c:v>
                </c:pt>
                <c:pt idx="12" formatCode="General">
                  <c:v>0.24955</c:v>
                </c:pt>
                <c:pt idx="13" formatCode="General">
                  <c:v>0.27035</c:v>
                </c:pt>
                <c:pt idx="14" formatCode="General">
                  <c:v>0.29114</c:v>
                </c:pt>
                <c:pt idx="15" formatCode="General">
                  <c:v>0.31194</c:v>
                </c:pt>
                <c:pt idx="16" formatCode="General">
                  <c:v>0.33274</c:v>
                </c:pt>
                <c:pt idx="17" formatCode="General">
                  <c:v>0.35353</c:v>
                </c:pt>
                <c:pt idx="18" formatCode="General">
                  <c:v>0.37433</c:v>
                </c:pt>
                <c:pt idx="19" formatCode="General">
                  <c:v>0.39513</c:v>
                </c:pt>
                <c:pt idx="20" formatCode="General">
                  <c:v>0.41592</c:v>
                </c:pt>
                <c:pt idx="21" formatCode="General">
                  <c:v>0.43672</c:v>
                </c:pt>
                <c:pt idx="22" formatCode="General">
                  <c:v>0.45751</c:v>
                </c:pt>
                <c:pt idx="23" formatCode="General">
                  <c:v>0.47831</c:v>
                </c:pt>
                <c:pt idx="24" formatCode="General">
                  <c:v>0.49911</c:v>
                </c:pt>
                <c:pt idx="25" formatCode="General">
                  <c:v>0.5199</c:v>
                </c:pt>
                <c:pt idx="26" formatCode="General">
                  <c:v>0.5407</c:v>
                </c:pt>
                <c:pt idx="27" formatCode="General">
                  <c:v>0.56149</c:v>
                </c:pt>
                <c:pt idx="28" formatCode="General">
                  <c:v>0.58229</c:v>
                </c:pt>
                <c:pt idx="29" formatCode="General">
                  <c:v>0.60309</c:v>
                </c:pt>
                <c:pt idx="30" formatCode="General">
                  <c:v>0.62388</c:v>
                </c:pt>
                <c:pt idx="31" formatCode="General">
                  <c:v>0.64468</c:v>
                </c:pt>
                <c:pt idx="32" formatCode="General">
                  <c:v>0.66547</c:v>
                </c:pt>
                <c:pt idx="33" formatCode="General">
                  <c:v>0.68627</c:v>
                </c:pt>
                <c:pt idx="34" formatCode="General">
                  <c:v>0.70707</c:v>
                </c:pt>
                <c:pt idx="35" formatCode="General">
                  <c:v>0.72786</c:v>
                </c:pt>
                <c:pt idx="36" formatCode="General">
                  <c:v>0.74866</c:v>
                </c:pt>
                <c:pt idx="37" formatCode="General">
                  <c:v>0.76945</c:v>
                </c:pt>
                <c:pt idx="38" formatCode="General">
                  <c:v>0.79025</c:v>
                </c:pt>
                <c:pt idx="39" formatCode="General">
                  <c:v>0.81105</c:v>
                </c:pt>
                <c:pt idx="40" formatCode="General">
                  <c:v>0.83184</c:v>
                </c:pt>
                <c:pt idx="41" formatCode="General">
                  <c:v>0.85264</c:v>
                </c:pt>
                <c:pt idx="42" formatCode="General">
                  <c:v>0.87343</c:v>
                </c:pt>
                <c:pt idx="43" formatCode="General">
                  <c:v>0.89423</c:v>
                </c:pt>
                <c:pt idx="44" formatCode="General">
                  <c:v>0.91503</c:v>
                </c:pt>
                <c:pt idx="45" formatCode="General">
                  <c:v>0.93582</c:v>
                </c:pt>
                <c:pt idx="46" formatCode="General">
                  <c:v>0.95662</c:v>
                </c:pt>
                <c:pt idx="47" formatCode="General">
                  <c:v>0.97741</c:v>
                </c:pt>
                <c:pt idx="48" formatCode="General">
                  <c:v>0.99821</c:v>
                </c:pt>
                <c:pt idx="49" formatCode="General">
                  <c:v>1.019</c:v>
                </c:pt>
                <c:pt idx="50" formatCode="General">
                  <c:v>1.0398</c:v>
                </c:pt>
                <c:pt idx="51" formatCode="General">
                  <c:v>1.0606</c:v>
                </c:pt>
                <c:pt idx="52" formatCode="General">
                  <c:v>1.0814</c:v>
                </c:pt>
                <c:pt idx="53" formatCode="General">
                  <c:v>1.1022</c:v>
                </c:pt>
                <c:pt idx="54" formatCode="General">
                  <c:v>1.123</c:v>
                </c:pt>
                <c:pt idx="55" formatCode="General">
                  <c:v>1.1438</c:v>
                </c:pt>
                <c:pt idx="56" formatCode="General">
                  <c:v>1.1646</c:v>
                </c:pt>
                <c:pt idx="57" formatCode="General">
                  <c:v>1.1854</c:v>
                </c:pt>
                <c:pt idx="58" formatCode="General">
                  <c:v>1.2062</c:v>
                </c:pt>
                <c:pt idx="59" formatCode="General">
                  <c:v>1.227</c:v>
                </c:pt>
                <c:pt idx="60" formatCode="General">
                  <c:v>1.2478</c:v>
                </c:pt>
                <c:pt idx="61" formatCode="General">
                  <c:v>1.2686</c:v>
                </c:pt>
                <c:pt idx="62" formatCode="General">
                  <c:v>1.2894</c:v>
                </c:pt>
                <c:pt idx="63" formatCode="General">
                  <c:v>1.3102</c:v>
                </c:pt>
                <c:pt idx="64" formatCode="General">
                  <c:v>1.3309</c:v>
                </c:pt>
                <c:pt idx="65" formatCode="General">
                  <c:v>1.3517</c:v>
                </c:pt>
                <c:pt idx="66" formatCode="General">
                  <c:v>1.3725</c:v>
                </c:pt>
                <c:pt idx="67" formatCode="General">
                  <c:v>1.3933</c:v>
                </c:pt>
                <c:pt idx="68" formatCode="General">
                  <c:v>1.4141</c:v>
                </c:pt>
                <c:pt idx="69" formatCode="General">
                  <c:v>1.4349</c:v>
                </c:pt>
                <c:pt idx="70" formatCode="General">
                  <c:v>1.4557</c:v>
                </c:pt>
                <c:pt idx="71" formatCode="General">
                  <c:v>1.4765</c:v>
                </c:pt>
                <c:pt idx="72" formatCode="General">
                  <c:v>1.4973</c:v>
                </c:pt>
                <c:pt idx="73" formatCode="General">
                  <c:v>1.5181</c:v>
                </c:pt>
                <c:pt idx="74" formatCode="General">
                  <c:v>1.5389</c:v>
                </c:pt>
                <c:pt idx="75" formatCode="General">
                  <c:v>1.5597</c:v>
                </c:pt>
                <c:pt idx="76" formatCode="General">
                  <c:v>1.5805</c:v>
                </c:pt>
                <c:pt idx="77" formatCode="General">
                  <c:v>1.6013</c:v>
                </c:pt>
                <c:pt idx="78" formatCode="General">
                  <c:v>1.6221</c:v>
                </c:pt>
                <c:pt idx="79" formatCode="General">
                  <c:v>1.6429</c:v>
                </c:pt>
                <c:pt idx="80" formatCode="General">
                  <c:v>1.6637</c:v>
                </c:pt>
                <c:pt idx="81" formatCode="General">
                  <c:v>1.6845</c:v>
                </c:pt>
                <c:pt idx="82" formatCode="General">
                  <c:v>1.7053</c:v>
                </c:pt>
                <c:pt idx="83" formatCode="General">
                  <c:v>1.7261</c:v>
                </c:pt>
                <c:pt idx="84" formatCode="General">
                  <c:v>1.7469</c:v>
                </c:pt>
                <c:pt idx="85" formatCode="General">
                  <c:v>1.7677</c:v>
                </c:pt>
                <c:pt idx="86" formatCode="General">
                  <c:v>1.7885</c:v>
                </c:pt>
                <c:pt idx="87" formatCode="General">
                  <c:v>1.8093</c:v>
                </c:pt>
                <c:pt idx="88" formatCode="General">
                  <c:v>1.8301</c:v>
                </c:pt>
                <c:pt idx="89" formatCode="General">
                  <c:v>1.8508</c:v>
                </c:pt>
                <c:pt idx="90" formatCode="General">
                  <c:v>1.8716</c:v>
                </c:pt>
                <c:pt idx="91" formatCode="General">
                  <c:v>1.8924</c:v>
                </c:pt>
                <c:pt idx="92" formatCode="General">
                  <c:v>1.9132</c:v>
                </c:pt>
                <c:pt idx="93" formatCode="General">
                  <c:v>1.933999999999999</c:v>
                </c:pt>
                <c:pt idx="94" formatCode="General">
                  <c:v>1.9548</c:v>
                </c:pt>
                <c:pt idx="95" formatCode="General">
                  <c:v>1.9756</c:v>
                </c:pt>
                <c:pt idx="96" formatCode="General">
                  <c:v>1.9964</c:v>
                </c:pt>
                <c:pt idx="97" formatCode="General">
                  <c:v>2.0172</c:v>
                </c:pt>
                <c:pt idx="98" formatCode="General">
                  <c:v>2.038</c:v>
                </c:pt>
                <c:pt idx="99" formatCode="General">
                  <c:v>2.0588</c:v>
                </c:pt>
                <c:pt idx="100" formatCode="General">
                  <c:v>2.0796</c:v>
                </c:pt>
              </c:numCache>
            </c:numRef>
          </c:xVal>
          <c:yVal>
            <c:numRef>
              <c:f>'Without SS shell'!$G:$G</c:f>
              <c:numCache>
                <c:formatCode>0.00</c:formatCode>
                <c:ptCount val="1048576"/>
                <c:pt idx="1">
                  <c:v>-44.14100000000001</c:v>
                </c:pt>
                <c:pt idx="2">
                  <c:v>-44.209</c:v>
                </c:pt>
                <c:pt idx="3">
                  <c:v>-44.396</c:v>
                </c:pt>
                <c:pt idx="4">
                  <c:v>-44.685</c:v>
                </c:pt>
                <c:pt idx="5">
                  <c:v>-45.052</c:v>
                </c:pt>
                <c:pt idx="6">
                  <c:v>-45.475</c:v>
                </c:pt>
                <c:pt idx="7">
                  <c:v>-45.92400000000001</c:v>
                </c:pt>
                <c:pt idx="8">
                  <c:v>-46.379</c:v>
                </c:pt>
                <c:pt idx="9">
                  <c:v>-46.823</c:v>
                </c:pt>
                <c:pt idx="10">
                  <c:v>-47.242</c:v>
                </c:pt>
                <c:pt idx="11">
                  <c:v>-47.622</c:v>
                </c:pt>
                <c:pt idx="12">
                  <c:v>-47.956</c:v>
                </c:pt>
                <c:pt idx="13">
                  <c:v>-48.237</c:v>
                </c:pt>
                <c:pt idx="14">
                  <c:v>-48.458</c:v>
                </c:pt>
                <c:pt idx="15">
                  <c:v>-48.61</c:v>
                </c:pt>
                <c:pt idx="16">
                  <c:v>-48.694</c:v>
                </c:pt>
                <c:pt idx="17">
                  <c:v>-48.708</c:v>
                </c:pt>
                <c:pt idx="18">
                  <c:v>-48.651</c:v>
                </c:pt>
                <c:pt idx="19">
                  <c:v>-48.521</c:v>
                </c:pt>
                <c:pt idx="20">
                  <c:v>-48.325</c:v>
                </c:pt>
                <c:pt idx="21">
                  <c:v>-48.067</c:v>
                </c:pt>
                <c:pt idx="22">
                  <c:v>-47.753</c:v>
                </c:pt>
                <c:pt idx="23">
                  <c:v>-47.388</c:v>
                </c:pt>
                <c:pt idx="24">
                  <c:v>-46.982</c:v>
                </c:pt>
                <c:pt idx="25">
                  <c:v>-46.54600000000001</c:v>
                </c:pt>
                <c:pt idx="26">
                  <c:v>-46.094</c:v>
                </c:pt>
                <c:pt idx="27">
                  <c:v>-45.64</c:v>
                </c:pt>
                <c:pt idx="28">
                  <c:v>-45.207</c:v>
                </c:pt>
                <c:pt idx="29">
                  <c:v>-44.818</c:v>
                </c:pt>
                <c:pt idx="30">
                  <c:v>-44.497</c:v>
                </c:pt>
                <c:pt idx="31">
                  <c:v>-44.26900000000001</c:v>
                </c:pt>
                <c:pt idx="32">
                  <c:v>-44.165</c:v>
                </c:pt>
                <c:pt idx="33">
                  <c:v>-44.187</c:v>
                </c:pt>
                <c:pt idx="34">
                  <c:v>-44.331</c:v>
                </c:pt>
                <c:pt idx="35">
                  <c:v>-44.58600000000001</c:v>
                </c:pt>
                <c:pt idx="36">
                  <c:v>-44.932</c:v>
                </c:pt>
                <c:pt idx="37">
                  <c:v>-45.34</c:v>
                </c:pt>
                <c:pt idx="38">
                  <c:v>-45.782</c:v>
                </c:pt>
                <c:pt idx="39">
                  <c:v>-46.238</c:v>
                </c:pt>
                <c:pt idx="40">
                  <c:v>-46.689</c:v>
                </c:pt>
                <c:pt idx="41">
                  <c:v>-47.117</c:v>
                </c:pt>
                <c:pt idx="42">
                  <c:v>-47.512</c:v>
                </c:pt>
                <c:pt idx="43">
                  <c:v>-47.864</c:v>
                </c:pt>
                <c:pt idx="44">
                  <c:v>-48.165</c:v>
                </c:pt>
                <c:pt idx="45">
                  <c:v>-48.405</c:v>
                </c:pt>
                <c:pt idx="46">
                  <c:v>-48.581</c:v>
                </c:pt>
                <c:pt idx="47">
                  <c:v>-48.691</c:v>
                </c:pt>
                <c:pt idx="48">
                  <c:v>-48.73</c:v>
                </c:pt>
                <c:pt idx="49">
                  <c:v>-48.695</c:v>
                </c:pt>
                <c:pt idx="50">
                  <c:v>-48.59</c:v>
                </c:pt>
                <c:pt idx="51">
                  <c:v>-48.417</c:v>
                </c:pt>
                <c:pt idx="52">
                  <c:v>-48.181</c:v>
                </c:pt>
                <c:pt idx="53">
                  <c:v>-47.885</c:v>
                </c:pt>
                <c:pt idx="54">
                  <c:v>-47.536</c:v>
                </c:pt>
                <c:pt idx="55">
                  <c:v>-47.14400000000001</c:v>
                </c:pt>
                <c:pt idx="56">
                  <c:v>-46.719</c:v>
                </c:pt>
                <c:pt idx="57">
                  <c:v>-46.272</c:v>
                </c:pt>
                <c:pt idx="58">
                  <c:v>-45.819</c:v>
                </c:pt>
                <c:pt idx="59">
                  <c:v>-45.379</c:v>
                </c:pt>
                <c:pt idx="60">
                  <c:v>-44.974</c:v>
                </c:pt>
                <c:pt idx="61">
                  <c:v>-44.627</c:v>
                </c:pt>
                <c:pt idx="62">
                  <c:v>-44.374</c:v>
                </c:pt>
                <c:pt idx="63">
                  <c:v>-44.231</c:v>
                </c:pt>
                <c:pt idx="64">
                  <c:v>-44.212</c:v>
                </c:pt>
                <c:pt idx="65">
                  <c:v>-44.32</c:v>
                </c:pt>
                <c:pt idx="66">
                  <c:v>-44.552</c:v>
                </c:pt>
                <c:pt idx="67">
                  <c:v>-44.882</c:v>
                </c:pt>
                <c:pt idx="68">
                  <c:v>-45.28400000000001</c:v>
                </c:pt>
                <c:pt idx="69">
                  <c:v>-45.73300000000001</c:v>
                </c:pt>
                <c:pt idx="70">
                  <c:v>-46.207</c:v>
                </c:pt>
                <c:pt idx="71">
                  <c:v>-46.683</c:v>
                </c:pt>
                <c:pt idx="72">
                  <c:v>-47.146</c:v>
                </c:pt>
                <c:pt idx="73">
                  <c:v>-47.581</c:v>
                </c:pt>
                <c:pt idx="74">
                  <c:v>-47.97</c:v>
                </c:pt>
                <c:pt idx="75">
                  <c:v>-48.32</c:v>
                </c:pt>
                <c:pt idx="76">
                  <c:v>-48.634</c:v>
                </c:pt>
                <c:pt idx="77">
                  <c:v>-48.874</c:v>
                </c:pt>
                <c:pt idx="78">
                  <c:v>-49.057</c:v>
                </c:pt>
                <c:pt idx="79">
                  <c:v>-49.194</c:v>
                </c:pt>
                <c:pt idx="80">
                  <c:v>-49.251</c:v>
                </c:pt>
                <c:pt idx="81">
                  <c:v>-49.23600000000001</c:v>
                </c:pt>
                <c:pt idx="82">
                  <c:v>-49.185</c:v>
                </c:pt>
                <c:pt idx="83">
                  <c:v>-49.07</c:v>
                </c:pt>
                <c:pt idx="84">
                  <c:v>-48.884</c:v>
                </c:pt>
                <c:pt idx="85">
                  <c:v>-48.668</c:v>
                </c:pt>
                <c:pt idx="86">
                  <c:v>-48.422</c:v>
                </c:pt>
                <c:pt idx="87">
                  <c:v>-48.122</c:v>
                </c:pt>
                <c:pt idx="88">
                  <c:v>-47.79900000000001</c:v>
                </c:pt>
                <c:pt idx="89">
                  <c:v>-47.481</c:v>
                </c:pt>
                <c:pt idx="90">
                  <c:v>-47.146</c:v>
                </c:pt>
                <c:pt idx="91">
                  <c:v>-46.812</c:v>
                </c:pt>
                <c:pt idx="92">
                  <c:v>-46.524</c:v>
                </c:pt>
                <c:pt idx="93">
                  <c:v>-46.279</c:v>
                </c:pt>
                <c:pt idx="94">
                  <c:v>-46.07700000000001</c:v>
                </c:pt>
                <c:pt idx="95">
                  <c:v>-45.957</c:v>
                </c:pt>
                <c:pt idx="96">
                  <c:v>-45.919</c:v>
                </c:pt>
                <c:pt idx="97">
                  <c:v>-45.936</c:v>
                </c:pt>
                <c:pt idx="98">
                  <c:v>-46.062</c:v>
                </c:pt>
                <c:pt idx="99">
                  <c:v>-46.385</c:v>
                </c:pt>
                <c:pt idx="100">
                  <c:v>-46.46</c:v>
                </c:pt>
                <c:pt idx="101">
                  <c:v>-45.456</c:v>
                </c:pt>
              </c:numCache>
            </c:numRef>
          </c:yVal>
          <c:smooth val="1"/>
        </c:ser>
        <c:ser>
          <c:idx val="1"/>
          <c:order val="1"/>
          <c:tx>
            <c:v>4.2 K</c:v>
          </c:tx>
          <c:marker>
            <c:symbol val="none"/>
          </c:marker>
          <c:xVal>
            <c:numRef>
              <c:f>'Without SS shell'!$A$2:$A$102</c:f>
              <c:numCache>
                <c:formatCode>0.00E+00</c:formatCode>
                <c:ptCount val="101"/>
                <c:pt idx="0" formatCode="General">
                  <c:v>0.0</c:v>
                </c:pt>
                <c:pt idx="1">
                  <c:v>0.020796</c:v>
                </c:pt>
                <c:pt idx="2">
                  <c:v>0.041592</c:v>
                </c:pt>
                <c:pt idx="3">
                  <c:v>0.062388</c:v>
                </c:pt>
                <c:pt idx="4">
                  <c:v>0.083184</c:v>
                </c:pt>
                <c:pt idx="5" formatCode="General">
                  <c:v>0.10398</c:v>
                </c:pt>
                <c:pt idx="6" formatCode="General">
                  <c:v>0.12478</c:v>
                </c:pt>
                <c:pt idx="7" formatCode="General">
                  <c:v>0.14557</c:v>
                </c:pt>
                <c:pt idx="8" formatCode="General">
                  <c:v>0.16637</c:v>
                </c:pt>
                <c:pt idx="9" formatCode="General">
                  <c:v>0.18716</c:v>
                </c:pt>
                <c:pt idx="10" formatCode="General">
                  <c:v>0.20796</c:v>
                </c:pt>
                <c:pt idx="11" formatCode="General">
                  <c:v>0.22876</c:v>
                </c:pt>
                <c:pt idx="12" formatCode="General">
                  <c:v>0.24955</c:v>
                </c:pt>
                <c:pt idx="13" formatCode="General">
                  <c:v>0.27035</c:v>
                </c:pt>
                <c:pt idx="14" formatCode="General">
                  <c:v>0.29114</c:v>
                </c:pt>
                <c:pt idx="15" formatCode="General">
                  <c:v>0.31194</c:v>
                </c:pt>
                <c:pt idx="16" formatCode="General">
                  <c:v>0.33274</c:v>
                </c:pt>
                <c:pt idx="17" formatCode="General">
                  <c:v>0.35353</c:v>
                </c:pt>
                <c:pt idx="18" formatCode="General">
                  <c:v>0.37433</c:v>
                </c:pt>
                <c:pt idx="19" formatCode="General">
                  <c:v>0.39513</c:v>
                </c:pt>
                <c:pt idx="20" formatCode="General">
                  <c:v>0.41592</c:v>
                </c:pt>
                <c:pt idx="21" formatCode="General">
                  <c:v>0.43672</c:v>
                </c:pt>
                <c:pt idx="22" formatCode="General">
                  <c:v>0.45751</c:v>
                </c:pt>
                <c:pt idx="23" formatCode="General">
                  <c:v>0.47831</c:v>
                </c:pt>
                <c:pt idx="24" formatCode="General">
                  <c:v>0.49911</c:v>
                </c:pt>
                <c:pt idx="25" formatCode="General">
                  <c:v>0.5199</c:v>
                </c:pt>
                <c:pt idx="26" formatCode="General">
                  <c:v>0.5407</c:v>
                </c:pt>
                <c:pt idx="27" formatCode="General">
                  <c:v>0.56149</c:v>
                </c:pt>
                <c:pt idx="28" formatCode="General">
                  <c:v>0.58229</c:v>
                </c:pt>
                <c:pt idx="29" formatCode="General">
                  <c:v>0.60309</c:v>
                </c:pt>
                <c:pt idx="30" formatCode="General">
                  <c:v>0.62388</c:v>
                </c:pt>
                <c:pt idx="31" formatCode="General">
                  <c:v>0.64468</c:v>
                </c:pt>
                <c:pt idx="32" formatCode="General">
                  <c:v>0.66547</c:v>
                </c:pt>
                <c:pt idx="33" formatCode="General">
                  <c:v>0.68627</c:v>
                </c:pt>
                <c:pt idx="34" formatCode="General">
                  <c:v>0.70707</c:v>
                </c:pt>
                <c:pt idx="35" formatCode="General">
                  <c:v>0.72786</c:v>
                </c:pt>
                <c:pt idx="36" formatCode="General">
                  <c:v>0.74866</c:v>
                </c:pt>
                <c:pt idx="37" formatCode="General">
                  <c:v>0.76945</c:v>
                </c:pt>
                <c:pt idx="38" formatCode="General">
                  <c:v>0.79025</c:v>
                </c:pt>
                <c:pt idx="39" formatCode="General">
                  <c:v>0.81105</c:v>
                </c:pt>
                <c:pt idx="40" formatCode="General">
                  <c:v>0.83184</c:v>
                </c:pt>
                <c:pt idx="41" formatCode="General">
                  <c:v>0.85264</c:v>
                </c:pt>
                <c:pt idx="42" formatCode="General">
                  <c:v>0.87343</c:v>
                </c:pt>
                <c:pt idx="43" formatCode="General">
                  <c:v>0.89423</c:v>
                </c:pt>
                <c:pt idx="44" formatCode="General">
                  <c:v>0.91503</c:v>
                </c:pt>
                <c:pt idx="45" formatCode="General">
                  <c:v>0.93582</c:v>
                </c:pt>
                <c:pt idx="46" formatCode="General">
                  <c:v>0.95662</c:v>
                </c:pt>
                <c:pt idx="47" formatCode="General">
                  <c:v>0.97741</c:v>
                </c:pt>
                <c:pt idx="48" formatCode="General">
                  <c:v>0.99821</c:v>
                </c:pt>
                <c:pt idx="49" formatCode="General">
                  <c:v>1.019</c:v>
                </c:pt>
                <c:pt idx="50" formatCode="General">
                  <c:v>1.0398</c:v>
                </c:pt>
                <c:pt idx="51" formatCode="General">
                  <c:v>1.0606</c:v>
                </c:pt>
                <c:pt idx="52" formatCode="General">
                  <c:v>1.0814</c:v>
                </c:pt>
                <c:pt idx="53" formatCode="General">
                  <c:v>1.1022</c:v>
                </c:pt>
                <c:pt idx="54" formatCode="General">
                  <c:v>1.123</c:v>
                </c:pt>
                <c:pt idx="55" formatCode="General">
                  <c:v>1.1438</c:v>
                </c:pt>
                <c:pt idx="56" formatCode="General">
                  <c:v>1.1646</c:v>
                </c:pt>
                <c:pt idx="57" formatCode="General">
                  <c:v>1.1854</c:v>
                </c:pt>
                <c:pt idx="58" formatCode="General">
                  <c:v>1.2062</c:v>
                </c:pt>
                <c:pt idx="59" formatCode="General">
                  <c:v>1.227</c:v>
                </c:pt>
                <c:pt idx="60" formatCode="General">
                  <c:v>1.2478</c:v>
                </c:pt>
                <c:pt idx="61" formatCode="General">
                  <c:v>1.2686</c:v>
                </c:pt>
                <c:pt idx="62" formatCode="General">
                  <c:v>1.2894</c:v>
                </c:pt>
                <c:pt idx="63" formatCode="General">
                  <c:v>1.3102</c:v>
                </c:pt>
                <c:pt idx="64" formatCode="General">
                  <c:v>1.3309</c:v>
                </c:pt>
                <c:pt idx="65" formatCode="General">
                  <c:v>1.3517</c:v>
                </c:pt>
                <c:pt idx="66" formatCode="General">
                  <c:v>1.3725</c:v>
                </c:pt>
                <c:pt idx="67" formatCode="General">
                  <c:v>1.3933</c:v>
                </c:pt>
                <c:pt idx="68" formatCode="General">
                  <c:v>1.4141</c:v>
                </c:pt>
                <c:pt idx="69" formatCode="General">
                  <c:v>1.4349</c:v>
                </c:pt>
                <c:pt idx="70" formatCode="General">
                  <c:v>1.4557</c:v>
                </c:pt>
                <c:pt idx="71" formatCode="General">
                  <c:v>1.4765</c:v>
                </c:pt>
                <c:pt idx="72" formatCode="General">
                  <c:v>1.4973</c:v>
                </c:pt>
                <c:pt idx="73" formatCode="General">
                  <c:v>1.5181</c:v>
                </c:pt>
                <c:pt idx="74" formatCode="General">
                  <c:v>1.5389</c:v>
                </c:pt>
                <c:pt idx="75" formatCode="General">
                  <c:v>1.5597</c:v>
                </c:pt>
                <c:pt idx="76" formatCode="General">
                  <c:v>1.5805</c:v>
                </c:pt>
                <c:pt idx="77" formatCode="General">
                  <c:v>1.6013</c:v>
                </c:pt>
                <c:pt idx="78" formatCode="General">
                  <c:v>1.6221</c:v>
                </c:pt>
                <c:pt idx="79" formatCode="General">
                  <c:v>1.6429</c:v>
                </c:pt>
                <c:pt idx="80" formatCode="General">
                  <c:v>1.6637</c:v>
                </c:pt>
                <c:pt idx="81" formatCode="General">
                  <c:v>1.6845</c:v>
                </c:pt>
                <c:pt idx="82" formatCode="General">
                  <c:v>1.7053</c:v>
                </c:pt>
                <c:pt idx="83" formatCode="General">
                  <c:v>1.7261</c:v>
                </c:pt>
                <c:pt idx="84" formatCode="General">
                  <c:v>1.7469</c:v>
                </c:pt>
                <c:pt idx="85" formatCode="General">
                  <c:v>1.7677</c:v>
                </c:pt>
                <c:pt idx="86" formatCode="General">
                  <c:v>1.7885</c:v>
                </c:pt>
                <c:pt idx="87" formatCode="General">
                  <c:v>1.8093</c:v>
                </c:pt>
                <c:pt idx="88" formatCode="General">
                  <c:v>1.8301</c:v>
                </c:pt>
                <c:pt idx="89" formatCode="General">
                  <c:v>1.8508</c:v>
                </c:pt>
                <c:pt idx="90" formatCode="General">
                  <c:v>1.8716</c:v>
                </c:pt>
                <c:pt idx="91" formatCode="General">
                  <c:v>1.8924</c:v>
                </c:pt>
                <c:pt idx="92" formatCode="General">
                  <c:v>1.9132</c:v>
                </c:pt>
                <c:pt idx="93" formatCode="General">
                  <c:v>1.933999999999999</c:v>
                </c:pt>
                <c:pt idx="94" formatCode="General">
                  <c:v>1.9548</c:v>
                </c:pt>
                <c:pt idx="95" formatCode="General">
                  <c:v>1.9756</c:v>
                </c:pt>
                <c:pt idx="96" formatCode="General">
                  <c:v>1.9964</c:v>
                </c:pt>
                <c:pt idx="97" formatCode="General">
                  <c:v>2.0172</c:v>
                </c:pt>
                <c:pt idx="98" formatCode="General">
                  <c:v>2.038</c:v>
                </c:pt>
                <c:pt idx="99" formatCode="General">
                  <c:v>2.0588</c:v>
                </c:pt>
                <c:pt idx="100" formatCode="General">
                  <c:v>2.0796</c:v>
                </c:pt>
              </c:numCache>
            </c:numRef>
          </c:xVal>
          <c:yVal>
            <c:numRef>
              <c:f>'Without SS shell'!$H:$H</c:f>
              <c:numCache>
                <c:formatCode>0.00</c:formatCode>
                <c:ptCount val="1048576"/>
                <c:pt idx="1">
                  <c:v>-95.66999999999997</c:v>
                </c:pt>
                <c:pt idx="2">
                  <c:v>-95.807</c:v>
                </c:pt>
                <c:pt idx="3">
                  <c:v>-96.18199999999997</c:v>
                </c:pt>
                <c:pt idx="4">
                  <c:v>-96.761</c:v>
                </c:pt>
                <c:pt idx="5">
                  <c:v>-97.496</c:v>
                </c:pt>
                <c:pt idx="6">
                  <c:v>-98.34</c:v>
                </c:pt>
                <c:pt idx="7">
                  <c:v>-99.238</c:v>
                </c:pt>
                <c:pt idx="8">
                  <c:v>-100.15</c:v>
                </c:pt>
                <c:pt idx="9">
                  <c:v>-101.04</c:v>
                </c:pt>
                <c:pt idx="10">
                  <c:v>-101.89</c:v>
                </c:pt>
                <c:pt idx="11">
                  <c:v>-102.66</c:v>
                </c:pt>
                <c:pt idx="12">
                  <c:v>-103.33</c:v>
                </c:pt>
                <c:pt idx="13">
                  <c:v>-103.91</c:v>
                </c:pt>
                <c:pt idx="14">
                  <c:v>-104.37</c:v>
                </c:pt>
                <c:pt idx="15">
                  <c:v>-104.69</c:v>
                </c:pt>
                <c:pt idx="16">
                  <c:v>-104.86</c:v>
                </c:pt>
                <c:pt idx="17">
                  <c:v>-104.89</c:v>
                </c:pt>
                <c:pt idx="18">
                  <c:v>-104.77</c:v>
                </c:pt>
                <c:pt idx="19">
                  <c:v>-104.49</c:v>
                </c:pt>
                <c:pt idx="20">
                  <c:v>-104.08</c:v>
                </c:pt>
                <c:pt idx="21">
                  <c:v>-103.54</c:v>
                </c:pt>
                <c:pt idx="22">
                  <c:v>-102.9</c:v>
                </c:pt>
                <c:pt idx="23">
                  <c:v>-102.16</c:v>
                </c:pt>
                <c:pt idx="24">
                  <c:v>-101.33</c:v>
                </c:pt>
                <c:pt idx="25">
                  <c:v>-100.45</c:v>
                </c:pt>
                <c:pt idx="26">
                  <c:v>-99.545</c:v>
                </c:pt>
                <c:pt idx="27">
                  <c:v>-98.635</c:v>
                </c:pt>
                <c:pt idx="28">
                  <c:v>-97.768</c:v>
                </c:pt>
                <c:pt idx="29">
                  <c:v>-96.987</c:v>
                </c:pt>
                <c:pt idx="30">
                  <c:v>-96.343</c:v>
                </c:pt>
                <c:pt idx="31">
                  <c:v>-95.884</c:v>
                </c:pt>
                <c:pt idx="32">
                  <c:v>-95.67199999999998</c:v>
                </c:pt>
                <c:pt idx="33">
                  <c:v>-95.712</c:v>
                </c:pt>
                <c:pt idx="34">
                  <c:v>-95.998</c:v>
                </c:pt>
                <c:pt idx="35">
                  <c:v>-96.504</c:v>
                </c:pt>
                <c:pt idx="36">
                  <c:v>-97.191</c:v>
                </c:pt>
                <c:pt idx="37">
                  <c:v>-98.0</c:v>
                </c:pt>
                <c:pt idx="38">
                  <c:v>-98.87699999999998</c:v>
                </c:pt>
                <c:pt idx="39">
                  <c:v>-99.781</c:v>
                </c:pt>
                <c:pt idx="40">
                  <c:v>-100.68</c:v>
                </c:pt>
                <c:pt idx="41">
                  <c:v>-101.53</c:v>
                </c:pt>
                <c:pt idx="42">
                  <c:v>-102.32</c:v>
                </c:pt>
                <c:pt idx="43">
                  <c:v>-103.02</c:v>
                </c:pt>
                <c:pt idx="44">
                  <c:v>-103.62</c:v>
                </c:pt>
                <c:pt idx="45">
                  <c:v>-104.1</c:v>
                </c:pt>
                <c:pt idx="46">
                  <c:v>-104.46</c:v>
                </c:pt>
                <c:pt idx="47">
                  <c:v>-104.67</c:v>
                </c:pt>
                <c:pt idx="48">
                  <c:v>-104.73</c:v>
                </c:pt>
                <c:pt idx="49">
                  <c:v>-104.63</c:v>
                </c:pt>
                <c:pt idx="50">
                  <c:v>-104.38</c:v>
                </c:pt>
                <c:pt idx="51">
                  <c:v>-103.99</c:v>
                </c:pt>
                <c:pt idx="52">
                  <c:v>-103.46</c:v>
                </c:pt>
                <c:pt idx="53">
                  <c:v>-102.82</c:v>
                </c:pt>
                <c:pt idx="54">
                  <c:v>-102.06</c:v>
                </c:pt>
                <c:pt idx="55">
                  <c:v>-101.22</c:v>
                </c:pt>
                <c:pt idx="56">
                  <c:v>-100.3</c:v>
                </c:pt>
                <c:pt idx="57">
                  <c:v>-99.34800000000001</c:v>
                </c:pt>
                <c:pt idx="58">
                  <c:v>-98.37599999999995</c:v>
                </c:pt>
                <c:pt idx="59">
                  <c:v>-97.427</c:v>
                </c:pt>
                <c:pt idx="60">
                  <c:v>-96.543</c:v>
                </c:pt>
                <c:pt idx="61">
                  <c:v>-95.774</c:v>
                </c:pt>
                <c:pt idx="62">
                  <c:v>-95.18899999999998</c:v>
                </c:pt>
                <c:pt idx="63">
                  <c:v>-94.82799999999997</c:v>
                </c:pt>
                <c:pt idx="64">
                  <c:v>-94.718</c:v>
                </c:pt>
                <c:pt idx="65">
                  <c:v>-94.865</c:v>
                </c:pt>
                <c:pt idx="66">
                  <c:v>-95.261</c:v>
                </c:pt>
                <c:pt idx="67">
                  <c:v>-95.85799999999997</c:v>
                </c:pt>
                <c:pt idx="68">
                  <c:v>-96.601</c:v>
                </c:pt>
                <c:pt idx="69">
                  <c:v>-97.444</c:v>
                </c:pt>
                <c:pt idx="70">
                  <c:v>-98.347</c:v>
                </c:pt>
                <c:pt idx="71">
                  <c:v>-99.274</c:v>
                </c:pt>
                <c:pt idx="72">
                  <c:v>-100.2</c:v>
                </c:pt>
                <c:pt idx="73">
                  <c:v>-101.1</c:v>
                </c:pt>
                <c:pt idx="74">
                  <c:v>-101.92</c:v>
                </c:pt>
                <c:pt idx="75">
                  <c:v>-102.72</c:v>
                </c:pt>
                <c:pt idx="76">
                  <c:v>-103.51</c:v>
                </c:pt>
                <c:pt idx="77">
                  <c:v>-104.15</c:v>
                </c:pt>
                <c:pt idx="78">
                  <c:v>-104.69</c:v>
                </c:pt>
                <c:pt idx="79">
                  <c:v>-105.17</c:v>
                </c:pt>
                <c:pt idx="80">
                  <c:v>-105.45</c:v>
                </c:pt>
                <c:pt idx="81">
                  <c:v>-105.56</c:v>
                </c:pt>
                <c:pt idx="82">
                  <c:v>-105.61</c:v>
                </c:pt>
                <c:pt idx="83">
                  <c:v>-105.52</c:v>
                </c:pt>
                <c:pt idx="84">
                  <c:v>-105.24</c:v>
                </c:pt>
                <c:pt idx="85">
                  <c:v>-104.91</c:v>
                </c:pt>
                <c:pt idx="86">
                  <c:v>-104.52</c:v>
                </c:pt>
                <c:pt idx="87">
                  <c:v>-103.98</c:v>
                </c:pt>
                <c:pt idx="88">
                  <c:v>-103.37</c:v>
                </c:pt>
                <c:pt idx="89">
                  <c:v>-102.79</c:v>
                </c:pt>
                <c:pt idx="90">
                  <c:v>-102.14</c:v>
                </c:pt>
                <c:pt idx="91">
                  <c:v>-101.47</c:v>
                </c:pt>
                <c:pt idx="92">
                  <c:v>-100.94</c:v>
                </c:pt>
                <c:pt idx="93">
                  <c:v>-100.55</c:v>
                </c:pt>
                <c:pt idx="94">
                  <c:v>-100.31</c:v>
                </c:pt>
                <c:pt idx="95">
                  <c:v>-100.37</c:v>
                </c:pt>
                <c:pt idx="96">
                  <c:v>-100.77</c:v>
                </c:pt>
                <c:pt idx="97">
                  <c:v>-101.43</c:v>
                </c:pt>
                <c:pt idx="98">
                  <c:v>-102.35</c:v>
                </c:pt>
                <c:pt idx="99">
                  <c:v>-103.36</c:v>
                </c:pt>
                <c:pt idx="100">
                  <c:v>-103.61</c:v>
                </c:pt>
                <c:pt idx="101">
                  <c:v>-101.65</c:v>
                </c:pt>
              </c:numCache>
            </c:numRef>
          </c:yVal>
          <c:smooth val="1"/>
        </c:ser>
        <c:ser>
          <c:idx val="2"/>
          <c:order val="2"/>
          <c:tx>
            <c:v>130 T/m</c:v>
          </c:tx>
          <c:marker>
            <c:symbol val="none"/>
          </c:marker>
          <c:xVal>
            <c:numRef>
              <c:f>'Without SS shell'!$A$2:$A$102</c:f>
              <c:numCache>
                <c:formatCode>0.00E+00</c:formatCode>
                <c:ptCount val="101"/>
                <c:pt idx="0" formatCode="General">
                  <c:v>0.0</c:v>
                </c:pt>
                <c:pt idx="1">
                  <c:v>0.020796</c:v>
                </c:pt>
                <c:pt idx="2">
                  <c:v>0.041592</c:v>
                </c:pt>
                <c:pt idx="3">
                  <c:v>0.062388</c:v>
                </c:pt>
                <c:pt idx="4">
                  <c:v>0.083184</c:v>
                </c:pt>
                <c:pt idx="5" formatCode="General">
                  <c:v>0.10398</c:v>
                </c:pt>
                <c:pt idx="6" formatCode="General">
                  <c:v>0.12478</c:v>
                </c:pt>
                <c:pt idx="7" formatCode="General">
                  <c:v>0.14557</c:v>
                </c:pt>
                <c:pt idx="8" formatCode="General">
                  <c:v>0.16637</c:v>
                </c:pt>
                <c:pt idx="9" formatCode="General">
                  <c:v>0.18716</c:v>
                </c:pt>
                <c:pt idx="10" formatCode="General">
                  <c:v>0.20796</c:v>
                </c:pt>
                <c:pt idx="11" formatCode="General">
                  <c:v>0.22876</c:v>
                </c:pt>
                <c:pt idx="12" formatCode="General">
                  <c:v>0.24955</c:v>
                </c:pt>
                <c:pt idx="13" formatCode="General">
                  <c:v>0.27035</c:v>
                </c:pt>
                <c:pt idx="14" formatCode="General">
                  <c:v>0.29114</c:v>
                </c:pt>
                <c:pt idx="15" formatCode="General">
                  <c:v>0.31194</c:v>
                </c:pt>
                <c:pt idx="16" formatCode="General">
                  <c:v>0.33274</c:v>
                </c:pt>
                <c:pt idx="17" formatCode="General">
                  <c:v>0.35353</c:v>
                </c:pt>
                <c:pt idx="18" formatCode="General">
                  <c:v>0.37433</c:v>
                </c:pt>
                <c:pt idx="19" formatCode="General">
                  <c:v>0.39513</c:v>
                </c:pt>
                <c:pt idx="20" formatCode="General">
                  <c:v>0.41592</c:v>
                </c:pt>
                <c:pt idx="21" formatCode="General">
                  <c:v>0.43672</c:v>
                </c:pt>
                <c:pt idx="22" formatCode="General">
                  <c:v>0.45751</c:v>
                </c:pt>
                <c:pt idx="23" formatCode="General">
                  <c:v>0.47831</c:v>
                </c:pt>
                <c:pt idx="24" formatCode="General">
                  <c:v>0.49911</c:v>
                </c:pt>
                <c:pt idx="25" formatCode="General">
                  <c:v>0.5199</c:v>
                </c:pt>
                <c:pt idx="26" formatCode="General">
                  <c:v>0.5407</c:v>
                </c:pt>
                <c:pt idx="27" formatCode="General">
                  <c:v>0.56149</c:v>
                </c:pt>
                <c:pt idx="28" formatCode="General">
                  <c:v>0.58229</c:v>
                </c:pt>
                <c:pt idx="29" formatCode="General">
                  <c:v>0.60309</c:v>
                </c:pt>
                <c:pt idx="30" formatCode="General">
                  <c:v>0.62388</c:v>
                </c:pt>
                <c:pt idx="31" formatCode="General">
                  <c:v>0.64468</c:v>
                </c:pt>
                <c:pt idx="32" formatCode="General">
                  <c:v>0.66547</c:v>
                </c:pt>
                <c:pt idx="33" formatCode="General">
                  <c:v>0.68627</c:v>
                </c:pt>
                <c:pt idx="34" formatCode="General">
                  <c:v>0.70707</c:v>
                </c:pt>
                <c:pt idx="35" formatCode="General">
                  <c:v>0.72786</c:v>
                </c:pt>
                <c:pt idx="36" formatCode="General">
                  <c:v>0.74866</c:v>
                </c:pt>
                <c:pt idx="37" formatCode="General">
                  <c:v>0.76945</c:v>
                </c:pt>
                <c:pt idx="38" formatCode="General">
                  <c:v>0.79025</c:v>
                </c:pt>
                <c:pt idx="39" formatCode="General">
                  <c:v>0.81105</c:v>
                </c:pt>
                <c:pt idx="40" formatCode="General">
                  <c:v>0.83184</c:v>
                </c:pt>
                <c:pt idx="41" formatCode="General">
                  <c:v>0.85264</c:v>
                </c:pt>
                <c:pt idx="42" formatCode="General">
                  <c:v>0.87343</c:v>
                </c:pt>
                <c:pt idx="43" formatCode="General">
                  <c:v>0.89423</c:v>
                </c:pt>
                <c:pt idx="44" formatCode="General">
                  <c:v>0.91503</c:v>
                </c:pt>
                <c:pt idx="45" formatCode="General">
                  <c:v>0.93582</c:v>
                </c:pt>
                <c:pt idx="46" formatCode="General">
                  <c:v>0.95662</c:v>
                </c:pt>
                <c:pt idx="47" formatCode="General">
                  <c:v>0.97741</c:v>
                </c:pt>
                <c:pt idx="48" formatCode="General">
                  <c:v>0.99821</c:v>
                </c:pt>
                <c:pt idx="49" formatCode="General">
                  <c:v>1.019</c:v>
                </c:pt>
                <c:pt idx="50" formatCode="General">
                  <c:v>1.0398</c:v>
                </c:pt>
                <c:pt idx="51" formatCode="General">
                  <c:v>1.0606</c:v>
                </c:pt>
                <c:pt idx="52" formatCode="General">
                  <c:v>1.0814</c:v>
                </c:pt>
                <c:pt idx="53" formatCode="General">
                  <c:v>1.1022</c:v>
                </c:pt>
                <c:pt idx="54" formatCode="General">
                  <c:v>1.123</c:v>
                </c:pt>
                <c:pt idx="55" formatCode="General">
                  <c:v>1.1438</c:v>
                </c:pt>
                <c:pt idx="56" formatCode="General">
                  <c:v>1.1646</c:v>
                </c:pt>
                <c:pt idx="57" formatCode="General">
                  <c:v>1.1854</c:v>
                </c:pt>
                <c:pt idx="58" formatCode="General">
                  <c:v>1.2062</c:v>
                </c:pt>
                <c:pt idx="59" formatCode="General">
                  <c:v>1.227</c:v>
                </c:pt>
                <c:pt idx="60" formatCode="General">
                  <c:v>1.2478</c:v>
                </c:pt>
                <c:pt idx="61" formatCode="General">
                  <c:v>1.2686</c:v>
                </c:pt>
                <c:pt idx="62" formatCode="General">
                  <c:v>1.2894</c:v>
                </c:pt>
                <c:pt idx="63" formatCode="General">
                  <c:v>1.3102</c:v>
                </c:pt>
                <c:pt idx="64" formatCode="General">
                  <c:v>1.3309</c:v>
                </c:pt>
                <c:pt idx="65" formatCode="General">
                  <c:v>1.3517</c:v>
                </c:pt>
                <c:pt idx="66" formatCode="General">
                  <c:v>1.3725</c:v>
                </c:pt>
                <c:pt idx="67" formatCode="General">
                  <c:v>1.3933</c:v>
                </c:pt>
                <c:pt idx="68" formatCode="General">
                  <c:v>1.4141</c:v>
                </c:pt>
                <c:pt idx="69" formatCode="General">
                  <c:v>1.4349</c:v>
                </c:pt>
                <c:pt idx="70" formatCode="General">
                  <c:v>1.4557</c:v>
                </c:pt>
                <c:pt idx="71" formatCode="General">
                  <c:v>1.4765</c:v>
                </c:pt>
                <c:pt idx="72" formatCode="General">
                  <c:v>1.4973</c:v>
                </c:pt>
                <c:pt idx="73" formatCode="General">
                  <c:v>1.5181</c:v>
                </c:pt>
                <c:pt idx="74" formatCode="General">
                  <c:v>1.5389</c:v>
                </c:pt>
                <c:pt idx="75" formatCode="General">
                  <c:v>1.5597</c:v>
                </c:pt>
                <c:pt idx="76" formatCode="General">
                  <c:v>1.5805</c:v>
                </c:pt>
                <c:pt idx="77" formatCode="General">
                  <c:v>1.6013</c:v>
                </c:pt>
                <c:pt idx="78" formatCode="General">
                  <c:v>1.6221</c:v>
                </c:pt>
                <c:pt idx="79" formatCode="General">
                  <c:v>1.6429</c:v>
                </c:pt>
                <c:pt idx="80" formatCode="General">
                  <c:v>1.6637</c:v>
                </c:pt>
                <c:pt idx="81" formatCode="General">
                  <c:v>1.6845</c:v>
                </c:pt>
                <c:pt idx="82" formatCode="General">
                  <c:v>1.7053</c:v>
                </c:pt>
                <c:pt idx="83" formatCode="General">
                  <c:v>1.7261</c:v>
                </c:pt>
                <c:pt idx="84" formatCode="General">
                  <c:v>1.7469</c:v>
                </c:pt>
                <c:pt idx="85" formatCode="General">
                  <c:v>1.7677</c:v>
                </c:pt>
                <c:pt idx="86" formatCode="General">
                  <c:v>1.7885</c:v>
                </c:pt>
                <c:pt idx="87" formatCode="General">
                  <c:v>1.8093</c:v>
                </c:pt>
                <c:pt idx="88" formatCode="General">
                  <c:v>1.8301</c:v>
                </c:pt>
                <c:pt idx="89" formatCode="General">
                  <c:v>1.8508</c:v>
                </c:pt>
                <c:pt idx="90" formatCode="General">
                  <c:v>1.8716</c:v>
                </c:pt>
                <c:pt idx="91" formatCode="General">
                  <c:v>1.8924</c:v>
                </c:pt>
                <c:pt idx="92" formatCode="General">
                  <c:v>1.9132</c:v>
                </c:pt>
                <c:pt idx="93" formatCode="General">
                  <c:v>1.933999999999999</c:v>
                </c:pt>
                <c:pt idx="94" formatCode="General">
                  <c:v>1.9548</c:v>
                </c:pt>
                <c:pt idx="95" formatCode="General">
                  <c:v>1.9756</c:v>
                </c:pt>
                <c:pt idx="96" formatCode="General">
                  <c:v>1.9964</c:v>
                </c:pt>
                <c:pt idx="97" formatCode="General">
                  <c:v>2.0172</c:v>
                </c:pt>
                <c:pt idx="98" formatCode="General">
                  <c:v>2.038</c:v>
                </c:pt>
                <c:pt idx="99" formatCode="General">
                  <c:v>2.0588</c:v>
                </c:pt>
                <c:pt idx="100" formatCode="General">
                  <c:v>2.0796</c:v>
                </c:pt>
              </c:numCache>
            </c:numRef>
          </c:xVal>
          <c:yVal>
            <c:numRef>
              <c:f>'Without SS shell'!$I:$I</c:f>
              <c:numCache>
                <c:formatCode>0.00</c:formatCode>
                <c:ptCount val="1048576"/>
                <c:pt idx="1">
                  <c:v>-5.4061</c:v>
                </c:pt>
                <c:pt idx="2">
                  <c:v>-5.557499999999997</c:v>
                </c:pt>
                <c:pt idx="3">
                  <c:v>-5.9744</c:v>
                </c:pt>
                <c:pt idx="4">
                  <c:v>-6.6183</c:v>
                </c:pt>
                <c:pt idx="5">
                  <c:v>-7.4371</c:v>
                </c:pt>
                <c:pt idx="6">
                  <c:v>-8.378</c:v>
                </c:pt>
                <c:pt idx="7">
                  <c:v>-9.3801</c:v>
                </c:pt>
                <c:pt idx="8">
                  <c:v>-10.398</c:v>
                </c:pt>
                <c:pt idx="9">
                  <c:v>-11.398</c:v>
                </c:pt>
                <c:pt idx="10">
                  <c:v>-12.346</c:v>
                </c:pt>
                <c:pt idx="11">
                  <c:v>-13.215</c:v>
                </c:pt>
                <c:pt idx="12">
                  <c:v>-13.985</c:v>
                </c:pt>
                <c:pt idx="13">
                  <c:v>-14.64</c:v>
                </c:pt>
                <c:pt idx="14">
                  <c:v>-15.16</c:v>
                </c:pt>
                <c:pt idx="15">
                  <c:v>-15.522</c:v>
                </c:pt>
                <c:pt idx="16">
                  <c:v>-15.722</c:v>
                </c:pt>
                <c:pt idx="17">
                  <c:v>-15.753</c:v>
                </c:pt>
                <c:pt idx="18">
                  <c:v>-15.614</c:v>
                </c:pt>
                <c:pt idx="19">
                  <c:v>-15.299</c:v>
                </c:pt>
                <c:pt idx="20">
                  <c:v>-14.829</c:v>
                </c:pt>
                <c:pt idx="21">
                  <c:v>-14.221</c:v>
                </c:pt>
                <c:pt idx="22">
                  <c:v>-13.489</c:v>
                </c:pt>
                <c:pt idx="23">
                  <c:v>-12.649</c:v>
                </c:pt>
                <c:pt idx="24">
                  <c:v>-11.722</c:v>
                </c:pt>
                <c:pt idx="25">
                  <c:v>-10.736</c:v>
                </c:pt>
                <c:pt idx="26">
                  <c:v>-9.719200000000001</c:v>
                </c:pt>
                <c:pt idx="27">
                  <c:v>-8.703700000000001</c:v>
                </c:pt>
                <c:pt idx="28">
                  <c:v>-7.7362</c:v>
                </c:pt>
                <c:pt idx="29">
                  <c:v>-6.8663</c:v>
                </c:pt>
                <c:pt idx="30">
                  <c:v>-6.149</c:v>
                </c:pt>
                <c:pt idx="31">
                  <c:v>-5.6388</c:v>
                </c:pt>
                <c:pt idx="32">
                  <c:v>-5.4027</c:v>
                </c:pt>
                <c:pt idx="33">
                  <c:v>-5.4472</c:v>
                </c:pt>
                <c:pt idx="34">
                  <c:v>-5.7657</c:v>
                </c:pt>
                <c:pt idx="35">
                  <c:v>-6.3283</c:v>
                </c:pt>
                <c:pt idx="36">
                  <c:v>-7.0938</c:v>
                </c:pt>
                <c:pt idx="37">
                  <c:v>-7.994899999999999</c:v>
                </c:pt>
                <c:pt idx="38">
                  <c:v>-8.973600000000002</c:v>
                </c:pt>
                <c:pt idx="39">
                  <c:v>-9.983500000000002</c:v>
                </c:pt>
                <c:pt idx="40">
                  <c:v>-10.985</c:v>
                </c:pt>
                <c:pt idx="41">
                  <c:v>-11.943</c:v>
                </c:pt>
                <c:pt idx="42">
                  <c:v>-12.832</c:v>
                </c:pt>
                <c:pt idx="43">
                  <c:v>-13.629</c:v>
                </c:pt>
                <c:pt idx="44">
                  <c:v>-14.315</c:v>
                </c:pt>
                <c:pt idx="45">
                  <c:v>-14.862</c:v>
                </c:pt>
                <c:pt idx="46">
                  <c:v>-15.264</c:v>
                </c:pt>
                <c:pt idx="47">
                  <c:v>-15.506</c:v>
                </c:pt>
                <c:pt idx="48">
                  <c:v>-15.579</c:v>
                </c:pt>
                <c:pt idx="49">
                  <c:v>-15.468</c:v>
                </c:pt>
                <c:pt idx="50">
                  <c:v>-15.185</c:v>
                </c:pt>
                <c:pt idx="51">
                  <c:v>-14.74</c:v>
                </c:pt>
                <c:pt idx="52">
                  <c:v>-14.147</c:v>
                </c:pt>
                <c:pt idx="53">
                  <c:v>-13.415</c:v>
                </c:pt>
                <c:pt idx="54">
                  <c:v>-12.563</c:v>
                </c:pt>
                <c:pt idx="55">
                  <c:v>-11.616</c:v>
                </c:pt>
                <c:pt idx="56">
                  <c:v>-10.596</c:v>
                </c:pt>
                <c:pt idx="57">
                  <c:v>-9.527600000000001</c:v>
                </c:pt>
                <c:pt idx="58">
                  <c:v>-8.444500000000001</c:v>
                </c:pt>
                <c:pt idx="59">
                  <c:v>-7.3882</c:v>
                </c:pt>
                <c:pt idx="60">
                  <c:v>-6.406</c:v>
                </c:pt>
                <c:pt idx="61">
                  <c:v>-5.5528</c:v>
                </c:pt>
                <c:pt idx="62">
                  <c:v>-4.9046</c:v>
                </c:pt>
                <c:pt idx="63">
                  <c:v>-4.5047</c:v>
                </c:pt>
                <c:pt idx="64">
                  <c:v>-4.3833</c:v>
                </c:pt>
                <c:pt idx="65">
                  <c:v>-4.5472</c:v>
                </c:pt>
                <c:pt idx="66">
                  <c:v>-4.9878</c:v>
                </c:pt>
                <c:pt idx="67">
                  <c:v>-5.652899999999986</c:v>
                </c:pt>
                <c:pt idx="68">
                  <c:v>-6.4825</c:v>
                </c:pt>
                <c:pt idx="69">
                  <c:v>-7.4247</c:v>
                </c:pt>
                <c:pt idx="70">
                  <c:v>-8.434500000000003</c:v>
                </c:pt>
                <c:pt idx="71">
                  <c:v>-9.4707</c:v>
                </c:pt>
                <c:pt idx="72">
                  <c:v>-10.497</c:v>
                </c:pt>
                <c:pt idx="73">
                  <c:v>-11.485</c:v>
                </c:pt>
                <c:pt idx="74">
                  <c:v>-12.502</c:v>
                </c:pt>
                <c:pt idx="75">
                  <c:v>-13.395</c:v>
                </c:pt>
                <c:pt idx="76">
                  <c:v>-14.284</c:v>
                </c:pt>
                <c:pt idx="77">
                  <c:v>-14.94</c:v>
                </c:pt>
                <c:pt idx="78">
                  <c:v>-15.621</c:v>
                </c:pt>
                <c:pt idx="79">
                  <c:v>-16.14399999999999</c:v>
                </c:pt>
                <c:pt idx="80">
                  <c:v>-16.501</c:v>
                </c:pt>
                <c:pt idx="81">
                  <c:v>-16.698</c:v>
                </c:pt>
                <c:pt idx="82">
                  <c:v>-16.781</c:v>
                </c:pt>
                <c:pt idx="83">
                  <c:v>-16.73400000000001</c:v>
                </c:pt>
                <c:pt idx="84">
                  <c:v>-16.536</c:v>
                </c:pt>
                <c:pt idx="85">
                  <c:v>-16.26599999999998</c:v>
                </c:pt>
                <c:pt idx="86">
                  <c:v>-15.935</c:v>
                </c:pt>
                <c:pt idx="87">
                  <c:v>-15.506</c:v>
                </c:pt>
                <c:pt idx="88">
                  <c:v>-15.037</c:v>
                </c:pt>
                <c:pt idx="89">
                  <c:v>-14.596</c:v>
                </c:pt>
                <c:pt idx="90">
                  <c:v>-14.133</c:v>
                </c:pt>
                <c:pt idx="91">
                  <c:v>-13.668</c:v>
                </c:pt>
                <c:pt idx="92">
                  <c:v>-13.362</c:v>
                </c:pt>
                <c:pt idx="93">
                  <c:v>-13.214</c:v>
                </c:pt>
                <c:pt idx="94">
                  <c:v>-13.283</c:v>
                </c:pt>
                <c:pt idx="95">
                  <c:v>-13.648</c:v>
                </c:pt>
                <c:pt idx="96">
                  <c:v>-14.325</c:v>
                </c:pt>
                <c:pt idx="97">
                  <c:v>-15.208</c:v>
                </c:pt>
                <c:pt idx="98">
                  <c:v>-16.13</c:v>
                </c:pt>
                <c:pt idx="99">
                  <c:v>-16.85900000000001</c:v>
                </c:pt>
                <c:pt idx="100">
                  <c:v>-17.435</c:v>
                </c:pt>
                <c:pt idx="101">
                  <c:v>-18.613</c:v>
                </c:pt>
              </c:numCache>
            </c:numRef>
          </c:yVal>
          <c:smooth val="1"/>
        </c:ser>
        <c:ser>
          <c:idx val="3"/>
          <c:order val="3"/>
          <c:tx>
            <c:v>140 T/m</c:v>
          </c:tx>
          <c:marker>
            <c:symbol val="none"/>
          </c:marker>
          <c:xVal>
            <c:numRef>
              <c:f>'Without SS shell'!$A$2:$A$102</c:f>
              <c:numCache>
                <c:formatCode>0.00E+00</c:formatCode>
                <c:ptCount val="101"/>
                <c:pt idx="0" formatCode="General">
                  <c:v>0.0</c:v>
                </c:pt>
                <c:pt idx="1">
                  <c:v>0.020796</c:v>
                </c:pt>
                <c:pt idx="2">
                  <c:v>0.041592</c:v>
                </c:pt>
                <c:pt idx="3">
                  <c:v>0.062388</c:v>
                </c:pt>
                <c:pt idx="4">
                  <c:v>0.083184</c:v>
                </c:pt>
                <c:pt idx="5" formatCode="General">
                  <c:v>0.10398</c:v>
                </c:pt>
                <c:pt idx="6" formatCode="General">
                  <c:v>0.12478</c:v>
                </c:pt>
                <c:pt idx="7" formatCode="General">
                  <c:v>0.14557</c:v>
                </c:pt>
                <c:pt idx="8" formatCode="General">
                  <c:v>0.16637</c:v>
                </c:pt>
                <c:pt idx="9" formatCode="General">
                  <c:v>0.18716</c:v>
                </c:pt>
                <c:pt idx="10" formatCode="General">
                  <c:v>0.20796</c:v>
                </c:pt>
                <c:pt idx="11" formatCode="General">
                  <c:v>0.22876</c:v>
                </c:pt>
                <c:pt idx="12" formatCode="General">
                  <c:v>0.24955</c:v>
                </c:pt>
                <c:pt idx="13" formatCode="General">
                  <c:v>0.27035</c:v>
                </c:pt>
                <c:pt idx="14" formatCode="General">
                  <c:v>0.29114</c:v>
                </c:pt>
                <c:pt idx="15" formatCode="General">
                  <c:v>0.31194</c:v>
                </c:pt>
                <c:pt idx="16" formatCode="General">
                  <c:v>0.33274</c:v>
                </c:pt>
                <c:pt idx="17" formatCode="General">
                  <c:v>0.35353</c:v>
                </c:pt>
                <c:pt idx="18" formatCode="General">
                  <c:v>0.37433</c:v>
                </c:pt>
                <c:pt idx="19" formatCode="General">
                  <c:v>0.39513</c:v>
                </c:pt>
                <c:pt idx="20" formatCode="General">
                  <c:v>0.41592</c:v>
                </c:pt>
                <c:pt idx="21" formatCode="General">
                  <c:v>0.43672</c:v>
                </c:pt>
                <c:pt idx="22" formatCode="General">
                  <c:v>0.45751</c:v>
                </c:pt>
                <c:pt idx="23" formatCode="General">
                  <c:v>0.47831</c:v>
                </c:pt>
                <c:pt idx="24" formatCode="General">
                  <c:v>0.49911</c:v>
                </c:pt>
                <c:pt idx="25" formatCode="General">
                  <c:v>0.5199</c:v>
                </c:pt>
                <c:pt idx="26" formatCode="General">
                  <c:v>0.5407</c:v>
                </c:pt>
                <c:pt idx="27" formatCode="General">
                  <c:v>0.56149</c:v>
                </c:pt>
                <c:pt idx="28" formatCode="General">
                  <c:v>0.58229</c:v>
                </c:pt>
                <c:pt idx="29" formatCode="General">
                  <c:v>0.60309</c:v>
                </c:pt>
                <c:pt idx="30" formatCode="General">
                  <c:v>0.62388</c:v>
                </c:pt>
                <c:pt idx="31" formatCode="General">
                  <c:v>0.64468</c:v>
                </c:pt>
                <c:pt idx="32" formatCode="General">
                  <c:v>0.66547</c:v>
                </c:pt>
                <c:pt idx="33" formatCode="General">
                  <c:v>0.68627</c:v>
                </c:pt>
                <c:pt idx="34" formatCode="General">
                  <c:v>0.70707</c:v>
                </c:pt>
                <c:pt idx="35" formatCode="General">
                  <c:v>0.72786</c:v>
                </c:pt>
                <c:pt idx="36" formatCode="General">
                  <c:v>0.74866</c:v>
                </c:pt>
                <c:pt idx="37" formatCode="General">
                  <c:v>0.76945</c:v>
                </c:pt>
                <c:pt idx="38" formatCode="General">
                  <c:v>0.79025</c:v>
                </c:pt>
                <c:pt idx="39" formatCode="General">
                  <c:v>0.81105</c:v>
                </c:pt>
                <c:pt idx="40" formatCode="General">
                  <c:v>0.83184</c:v>
                </c:pt>
                <c:pt idx="41" formatCode="General">
                  <c:v>0.85264</c:v>
                </c:pt>
                <c:pt idx="42" formatCode="General">
                  <c:v>0.87343</c:v>
                </c:pt>
                <c:pt idx="43" formatCode="General">
                  <c:v>0.89423</c:v>
                </c:pt>
                <c:pt idx="44" formatCode="General">
                  <c:v>0.91503</c:v>
                </c:pt>
                <c:pt idx="45" formatCode="General">
                  <c:v>0.93582</c:v>
                </c:pt>
                <c:pt idx="46" formatCode="General">
                  <c:v>0.95662</c:v>
                </c:pt>
                <c:pt idx="47" formatCode="General">
                  <c:v>0.97741</c:v>
                </c:pt>
                <c:pt idx="48" formatCode="General">
                  <c:v>0.99821</c:v>
                </c:pt>
                <c:pt idx="49" formatCode="General">
                  <c:v>1.019</c:v>
                </c:pt>
                <c:pt idx="50" formatCode="General">
                  <c:v>1.0398</c:v>
                </c:pt>
                <c:pt idx="51" formatCode="General">
                  <c:v>1.0606</c:v>
                </c:pt>
                <c:pt idx="52" formatCode="General">
                  <c:v>1.0814</c:v>
                </c:pt>
                <c:pt idx="53" formatCode="General">
                  <c:v>1.1022</c:v>
                </c:pt>
                <c:pt idx="54" formatCode="General">
                  <c:v>1.123</c:v>
                </c:pt>
                <c:pt idx="55" formatCode="General">
                  <c:v>1.1438</c:v>
                </c:pt>
                <c:pt idx="56" formatCode="General">
                  <c:v>1.1646</c:v>
                </c:pt>
                <c:pt idx="57" formatCode="General">
                  <c:v>1.1854</c:v>
                </c:pt>
                <c:pt idx="58" formatCode="General">
                  <c:v>1.2062</c:v>
                </c:pt>
                <c:pt idx="59" formatCode="General">
                  <c:v>1.227</c:v>
                </c:pt>
                <c:pt idx="60" formatCode="General">
                  <c:v>1.2478</c:v>
                </c:pt>
                <c:pt idx="61" formatCode="General">
                  <c:v>1.2686</c:v>
                </c:pt>
                <c:pt idx="62" formatCode="General">
                  <c:v>1.2894</c:v>
                </c:pt>
                <c:pt idx="63" formatCode="General">
                  <c:v>1.3102</c:v>
                </c:pt>
                <c:pt idx="64" formatCode="General">
                  <c:v>1.3309</c:v>
                </c:pt>
                <c:pt idx="65" formatCode="General">
                  <c:v>1.3517</c:v>
                </c:pt>
                <c:pt idx="66" formatCode="General">
                  <c:v>1.3725</c:v>
                </c:pt>
                <c:pt idx="67" formatCode="General">
                  <c:v>1.3933</c:v>
                </c:pt>
                <c:pt idx="68" formatCode="General">
                  <c:v>1.4141</c:v>
                </c:pt>
                <c:pt idx="69" formatCode="General">
                  <c:v>1.4349</c:v>
                </c:pt>
                <c:pt idx="70" formatCode="General">
                  <c:v>1.4557</c:v>
                </c:pt>
                <c:pt idx="71" formatCode="General">
                  <c:v>1.4765</c:v>
                </c:pt>
                <c:pt idx="72" formatCode="General">
                  <c:v>1.4973</c:v>
                </c:pt>
                <c:pt idx="73" formatCode="General">
                  <c:v>1.5181</c:v>
                </c:pt>
                <c:pt idx="74" formatCode="General">
                  <c:v>1.5389</c:v>
                </c:pt>
                <c:pt idx="75" formatCode="General">
                  <c:v>1.5597</c:v>
                </c:pt>
                <c:pt idx="76" formatCode="General">
                  <c:v>1.5805</c:v>
                </c:pt>
                <c:pt idx="77" formatCode="General">
                  <c:v>1.6013</c:v>
                </c:pt>
                <c:pt idx="78" formatCode="General">
                  <c:v>1.6221</c:v>
                </c:pt>
                <c:pt idx="79" formatCode="General">
                  <c:v>1.6429</c:v>
                </c:pt>
                <c:pt idx="80" formatCode="General">
                  <c:v>1.6637</c:v>
                </c:pt>
                <c:pt idx="81" formatCode="General">
                  <c:v>1.6845</c:v>
                </c:pt>
                <c:pt idx="82" formatCode="General">
                  <c:v>1.7053</c:v>
                </c:pt>
                <c:pt idx="83" formatCode="General">
                  <c:v>1.7261</c:v>
                </c:pt>
                <c:pt idx="84" formatCode="General">
                  <c:v>1.7469</c:v>
                </c:pt>
                <c:pt idx="85" formatCode="General">
                  <c:v>1.7677</c:v>
                </c:pt>
                <c:pt idx="86" formatCode="General">
                  <c:v>1.7885</c:v>
                </c:pt>
                <c:pt idx="87" formatCode="General">
                  <c:v>1.8093</c:v>
                </c:pt>
                <c:pt idx="88" formatCode="General">
                  <c:v>1.8301</c:v>
                </c:pt>
                <c:pt idx="89" formatCode="General">
                  <c:v>1.8508</c:v>
                </c:pt>
                <c:pt idx="90" formatCode="General">
                  <c:v>1.8716</c:v>
                </c:pt>
                <c:pt idx="91" formatCode="General">
                  <c:v>1.8924</c:v>
                </c:pt>
                <c:pt idx="92" formatCode="General">
                  <c:v>1.9132</c:v>
                </c:pt>
                <c:pt idx="93" formatCode="General">
                  <c:v>1.933999999999999</c:v>
                </c:pt>
                <c:pt idx="94" formatCode="General">
                  <c:v>1.9548</c:v>
                </c:pt>
                <c:pt idx="95" formatCode="General">
                  <c:v>1.9756</c:v>
                </c:pt>
                <c:pt idx="96" formatCode="General">
                  <c:v>1.9964</c:v>
                </c:pt>
                <c:pt idx="97" formatCode="General">
                  <c:v>2.0172</c:v>
                </c:pt>
                <c:pt idx="98" formatCode="General">
                  <c:v>2.038</c:v>
                </c:pt>
                <c:pt idx="99" formatCode="General">
                  <c:v>2.0588</c:v>
                </c:pt>
                <c:pt idx="100" formatCode="General">
                  <c:v>2.0796</c:v>
                </c:pt>
              </c:numCache>
            </c:numRef>
          </c:xVal>
          <c:yVal>
            <c:numRef>
              <c:f>'Without SS shell'!$J:$J</c:f>
              <c:numCache>
                <c:formatCode>0.00</c:formatCode>
                <c:ptCount val="1048576"/>
                <c:pt idx="1">
                  <c:v>9.558800000000001</c:v>
                </c:pt>
                <c:pt idx="2">
                  <c:v>9.401900000000001</c:v>
                </c:pt>
                <c:pt idx="3">
                  <c:v>8.97</c:v>
                </c:pt>
                <c:pt idx="4">
                  <c:v>8.303700000000002</c:v>
                </c:pt>
                <c:pt idx="5">
                  <c:v>7.4568</c:v>
                </c:pt>
                <c:pt idx="6">
                  <c:v>6.4839</c:v>
                </c:pt>
                <c:pt idx="7">
                  <c:v>5.4479</c:v>
                </c:pt>
                <c:pt idx="8">
                  <c:v>4.395999999999995</c:v>
                </c:pt>
                <c:pt idx="9">
                  <c:v>3.3647</c:v>
                </c:pt>
                <c:pt idx="10">
                  <c:v>2.3855</c:v>
                </c:pt>
                <c:pt idx="11">
                  <c:v>1.4859</c:v>
                </c:pt>
                <c:pt idx="12">
                  <c:v>0.68528</c:v>
                </c:pt>
                <c:pt idx="13">
                  <c:v>0.0039139</c:v>
                </c:pt>
                <c:pt idx="14">
                  <c:v>-0.53801</c:v>
                </c:pt>
                <c:pt idx="15">
                  <c:v>-0.91366</c:v>
                </c:pt>
                <c:pt idx="16">
                  <c:v>-1.1207</c:v>
                </c:pt>
                <c:pt idx="17">
                  <c:v>-1.1528</c:v>
                </c:pt>
                <c:pt idx="18">
                  <c:v>-1.0088</c:v>
                </c:pt>
                <c:pt idx="19">
                  <c:v>-0.68267</c:v>
                </c:pt>
                <c:pt idx="20">
                  <c:v>-0.19426</c:v>
                </c:pt>
                <c:pt idx="21">
                  <c:v>0.43903</c:v>
                </c:pt>
                <c:pt idx="22">
                  <c:v>1.1993</c:v>
                </c:pt>
                <c:pt idx="23">
                  <c:v>2.0704</c:v>
                </c:pt>
                <c:pt idx="24">
                  <c:v>3.0275</c:v>
                </c:pt>
                <c:pt idx="25">
                  <c:v>4.0442</c:v>
                </c:pt>
                <c:pt idx="26">
                  <c:v>5.0939</c:v>
                </c:pt>
                <c:pt idx="27">
                  <c:v>6.142799999999998</c:v>
                </c:pt>
                <c:pt idx="28">
                  <c:v>7.142399999999999</c:v>
                </c:pt>
                <c:pt idx="29">
                  <c:v>8.041500000000001</c:v>
                </c:pt>
                <c:pt idx="30">
                  <c:v>8.7835</c:v>
                </c:pt>
                <c:pt idx="31">
                  <c:v>9.3117</c:v>
                </c:pt>
                <c:pt idx="32">
                  <c:v>9.5568</c:v>
                </c:pt>
                <c:pt idx="33">
                  <c:v>9.511100000000001</c:v>
                </c:pt>
                <c:pt idx="34">
                  <c:v>9.181600000000001</c:v>
                </c:pt>
                <c:pt idx="35">
                  <c:v>8.599900000000003</c:v>
                </c:pt>
                <c:pt idx="36">
                  <c:v>7.8087</c:v>
                </c:pt>
                <c:pt idx="37">
                  <c:v>6.8774</c:v>
                </c:pt>
                <c:pt idx="38">
                  <c:v>5.8663</c:v>
                </c:pt>
                <c:pt idx="39">
                  <c:v>4.823099999999997</c:v>
                </c:pt>
                <c:pt idx="40">
                  <c:v>3.7895</c:v>
                </c:pt>
                <c:pt idx="41">
                  <c:v>2.801299999999999</c:v>
                </c:pt>
                <c:pt idx="42">
                  <c:v>1.8828</c:v>
                </c:pt>
                <c:pt idx="43">
                  <c:v>1.056</c:v>
                </c:pt>
                <c:pt idx="44">
                  <c:v>0.34291</c:v>
                </c:pt>
                <c:pt idx="45">
                  <c:v>-0.22702</c:v>
                </c:pt>
                <c:pt idx="46">
                  <c:v>-0.64447</c:v>
                </c:pt>
                <c:pt idx="47">
                  <c:v>-0.89556</c:v>
                </c:pt>
                <c:pt idx="48">
                  <c:v>-0.971</c:v>
                </c:pt>
                <c:pt idx="49">
                  <c:v>-0.85616</c:v>
                </c:pt>
                <c:pt idx="50">
                  <c:v>-0.56151</c:v>
                </c:pt>
                <c:pt idx="51">
                  <c:v>-0.098486</c:v>
                </c:pt>
                <c:pt idx="52">
                  <c:v>0.5195</c:v>
                </c:pt>
                <c:pt idx="53">
                  <c:v>1.2803</c:v>
                </c:pt>
                <c:pt idx="54">
                  <c:v>2.1626</c:v>
                </c:pt>
                <c:pt idx="55">
                  <c:v>3.1407</c:v>
                </c:pt>
                <c:pt idx="56">
                  <c:v>4.1933</c:v>
                </c:pt>
                <c:pt idx="57">
                  <c:v>5.2962</c:v>
                </c:pt>
                <c:pt idx="58">
                  <c:v>6.415</c:v>
                </c:pt>
                <c:pt idx="59">
                  <c:v>7.5065</c:v>
                </c:pt>
                <c:pt idx="60">
                  <c:v>8.5221</c:v>
                </c:pt>
                <c:pt idx="61">
                  <c:v>9.4052</c:v>
                </c:pt>
                <c:pt idx="62">
                  <c:v>10.077</c:v>
                </c:pt>
                <c:pt idx="63">
                  <c:v>10.491</c:v>
                </c:pt>
                <c:pt idx="64">
                  <c:v>10.616</c:v>
                </c:pt>
                <c:pt idx="65">
                  <c:v>10.444</c:v>
                </c:pt>
                <c:pt idx="66">
                  <c:v>9.9837</c:v>
                </c:pt>
                <c:pt idx="67">
                  <c:v>9.291</c:v>
                </c:pt>
                <c:pt idx="68">
                  <c:v>8.428800000000001</c:v>
                </c:pt>
                <c:pt idx="69">
                  <c:v>7.451</c:v>
                </c:pt>
                <c:pt idx="70">
                  <c:v>6.4048</c:v>
                </c:pt>
                <c:pt idx="71">
                  <c:v>5.3326</c:v>
                </c:pt>
                <c:pt idx="72">
                  <c:v>4.2738</c:v>
                </c:pt>
                <c:pt idx="73">
                  <c:v>3.2595</c:v>
                </c:pt>
                <c:pt idx="74">
                  <c:v>2.2011</c:v>
                </c:pt>
                <c:pt idx="75">
                  <c:v>1.2822</c:v>
                </c:pt>
                <c:pt idx="76">
                  <c:v>0.36656</c:v>
                </c:pt>
                <c:pt idx="77">
                  <c:v>-0.3037</c:v>
                </c:pt>
                <c:pt idx="78">
                  <c:v>-1.0165</c:v>
                </c:pt>
                <c:pt idx="79">
                  <c:v>-1.5519</c:v>
                </c:pt>
                <c:pt idx="80">
                  <c:v>-1.9253</c:v>
                </c:pt>
                <c:pt idx="81">
                  <c:v>-2.1379</c:v>
                </c:pt>
                <c:pt idx="82">
                  <c:v>-2.2236</c:v>
                </c:pt>
                <c:pt idx="83">
                  <c:v>-2.1812</c:v>
                </c:pt>
                <c:pt idx="84">
                  <c:v>-1.9939</c:v>
                </c:pt>
                <c:pt idx="85">
                  <c:v>-1.7283</c:v>
                </c:pt>
                <c:pt idx="86">
                  <c:v>-1.4002</c:v>
                </c:pt>
                <c:pt idx="87">
                  <c:v>-0.98478</c:v>
                </c:pt>
                <c:pt idx="88">
                  <c:v>-0.532</c:v>
                </c:pt>
                <c:pt idx="89">
                  <c:v>-0.10763</c:v>
                </c:pt>
                <c:pt idx="90">
                  <c:v>0.33406</c:v>
                </c:pt>
                <c:pt idx="91">
                  <c:v>0.77728</c:v>
                </c:pt>
                <c:pt idx="92">
                  <c:v>1.061</c:v>
                </c:pt>
                <c:pt idx="93">
                  <c:v>1.1924</c:v>
                </c:pt>
                <c:pt idx="94">
                  <c:v>1.1104</c:v>
                </c:pt>
                <c:pt idx="95">
                  <c:v>0.73435</c:v>
                </c:pt>
                <c:pt idx="96">
                  <c:v>0.032847</c:v>
                </c:pt>
                <c:pt idx="97">
                  <c:v>-0.85854</c:v>
                </c:pt>
                <c:pt idx="98">
                  <c:v>-1.7346</c:v>
                </c:pt>
                <c:pt idx="99">
                  <c:v>-2.366699999999998</c:v>
                </c:pt>
                <c:pt idx="100">
                  <c:v>-2.9814</c:v>
                </c:pt>
                <c:pt idx="101">
                  <c:v>-4.7078</c:v>
                </c:pt>
              </c:numCache>
            </c:numRef>
          </c:yVal>
          <c:smooth val="1"/>
        </c:ser>
        <c:axId val="242499576"/>
        <c:axId val="242486264"/>
      </c:scatterChart>
      <c:valAx>
        <c:axId val="242499576"/>
        <c:scaling>
          <c:orientation val="minMax"/>
          <c:max val="2.2"/>
          <c:min val="0.0"/>
        </c:scaling>
        <c:axPos val="b"/>
        <c:majorGridlines>
          <c:spPr>
            <a:ln>
              <a:solidFill>
                <a:schemeClr val="accent1">
                  <a:alpha val="2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Axial location (m, from the center)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242486264"/>
        <c:crossesAt val="-120.0"/>
        <c:crossBetween val="midCat"/>
      </c:valAx>
      <c:valAx>
        <c:axId val="242486264"/>
        <c:scaling>
          <c:orientation val="minMax"/>
        </c:scaling>
        <c:axPos val="l"/>
        <c:majorGridlines>
          <c:spPr>
            <a:ln>
              <a:solidFill>
                <a:schemeClr val="accent1">
                  <a:alpha val="2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Coil azimuthal</a:t>
                </a:r>
                <a:r>
                  <a:rPr lang="en-US" baseline="0"/>
                  <a:t> stress (NPa)</a:t>
                </a:r>
                <a:endParaRPr lang="en-US"/>
              </a:p>
            </c:rich>
          </c:tx>
          <c:layout/>
        </c:title>
        <c:numFmt formatCode="0" sourceLinked="0"/>
        <c:majorTickMark val="none"/>
        <c:tickLblPos val="nextTo"/>
        <c:crossAx val="242499576"/>
        <c:crosses val="autoZero"/>
        <c:crossBetween val="midCat"/>
      </c:valAx>
      <c:spPr>
        <a:ln>
          <a:solidFill>
            <a:schemeClr val="accent1"/>
          </a:solidFill>
        </a:ln>
      </c:spPr>
    </c:plotArea>
    <c:legend>
      <c:legendPos val="r"/>
      <c:layout>
        <c:manualLayout>
          <c:xMode val="edge"/>
          <c:yMode val="edge"/>
          <c:x val="0.624110877586136"/>
          <c:y val="0.494419594059471"/>
          <c:w val="0.292182004146178"/>
          <c:h val="0.240504251183066"/>
        </c:manualLayout>
      </c:layout>
    </c:legend>
    <c:plotVisOnly val="1"/>
    <c:dispBlanksAs val="gap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144974628171479"/>
          <c:y val="0.0514005540974045"/>
          <c:w val="0.783155949256343"/>
          <c:h val="0.832619568387285"/>
        </c:manualLayout>
      </c:layout>
      <c:lineChart>
        <c:grouping val="standard"/>
        <c:ser>
          <c:idx val="0"/>
          <c:order val="0"/>
          <c:tx>
            <c:v>Measurement</c:v>
          </c:tx>
          <c:cat>
            <c:strRef>
              <c:f>'pressure vs. opening'!$O$17:$O$19</c:f>
              <c:strCache>
                <c:ptCount val="3"/>
                <c:pt idx="0">
                  <c:v>Coil Loaing</c:v>
                </c:pt>
                <c:pt idx="1">
                  <c:v>Axial loading</c:v>
                </c:pt>
                <c:pt idx="2">
                  <c:v>77K</c:v>
                </c:pt>
              </c:strCache>
            </c:strRef>
          </c:cat>
          <c:val>
            <c:numRef>
              <c:f>'pressure vs. opening'!$P$23:$P$25</c:f>
              <c:numCache>
                <c:formatCode>General</c:formatCode>
                <c:ptCount val="3"/>
                <c:pt idx="0">
                  <c:v>-104.0</c:v>
                </c:pt>
                <c:pt idx="1">
                  <c:v>-104.0</c:v>
                </c:pt>
                <c:pt idx="2">
                  <c:v>-150.0</c:v>
                </c:pt>
              </c:numCache>
            </c:numRef>
          </c:val>
        </c:ser>
        <c:ser>
          <c:idx val="1"/>
          <c:order val="1"/>
          <c:tx>
            <c:v>FEA tolerance model</c:v>
          </c:tx>
          <c:cat>
            <c:strRef>
              <c:f>'pressure vs. opening'!$O$17:$O$19</c:f>
              <c:strCache>
                <c:ptCount val="3"/>
                <c:pt idx="0">
                  <c:v>Coil Loaing</c:v>
                </c:pt>
                <c:pt idx="1">
                  <c:v>Axial loading</c:v>
                </c:pt>
                <c:pt idx="2">
                  <c:v>77K</c:v>
                </c:pt>
              </c:strCache>
            </c:strRef>
          </c:cat>
          <c:val>
            <c:numRef>
              <c:f>'pressure vs. opening'!$Q$23:$Q$25</c:f>
              <c:numCache>
                <c:formatCode>General</c:formatCode>
                <c:ptCount val="3"/>
                <c:pt idx="0">
                  <c:v>-106.0</c:v>
                </c:pt>
                <c:pt idx="1">
                  <c:v>-106.0</c:v>
                </c:pt>
                <c:pt idx="2">
                  <c:v>-154.0</c:v>
                </c:pt>
              </c:numCache>
            </c:numRef>
          </c:val>
        </c:ser>
        <c:marker val="1"/>
        <c:axId val="242300120"/>
        <c:axId val="242306856"/>
      </c:lineChart>
      <c:catAx>
        <c:axId val="242300120"/>
        <c:scaling>
          <c:orientation val="minMax"/>
        </c:scaling>
        <c:axPos val="b"/>
        <c:majorGridlines/>
        <c:maj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42306856"/>
        <c:crossesAt val="-180.0"/>
        <c:auto val="1"/>
        <c:lblAlgn val="ctr"/>
        <c:lblOffset val="100"/>
      </c:catAx>
      <c:valAx>
        <c:axId val="242306856"/>
        <c:scaling>
          <c:orientation val="minMax"/>
          <c:max val="-80.0"/>
        </c:scaling>
        <c:axPos val="l"/>
        <c:majorGridlines>
          <c:spPr>
            <a:ln>
              <a:solidFill>
                <a:schemeClr val="accent1">
                  <a:alpha val="2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Shell Azimuthal stress (MPa)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242300120"/>
        <c:crosses val="autoZero"/>
        <c:crossBetween val="midCat"/>
      </c:valAx>
      <c:spPr>
        <a:noFill/>
        <a:ln>
          <a:solidFill>
            <a:schemeClr val="accent1"/>
          </a:solidFill>
        </a:ln>
      </c:spPr>
    </c:plotArea>
    <c:legend>
      <c:legendPos val="r"/>
      <c:layout>
        <c:manualLayout>
          <c:xMode val="edge"/>
          <c:yMode val="edge"/>
          <c:x val="0.512614384981454"/>
          <c:y val="0.110016394408985"/>
          <c:w val="0.427906193550768"/>
          <c:h val="0.1674343832021"/>
        </c:manualLayout>
      </c:layout>
    </c:legend>
    <c:plotVisOnly val="1"/>
    <c:dispBlanksAs val="gap"/>
  </c:chart>
  <c:spPr>
    <a:noFill/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plotArea>
      <c:layout>
        <c:manualLayout>
          <c:layoutTarget val="inner"/>
          <c:xMode val="edge"/>
          <c:yMode val="edge"/>
          <c:x val="0.144974628171479"/>
          <c:y val="0.0514005540974045"/>
          <c:w val="0.783155949256343"/>
          <c:h val="0.832619568387285"/>
        </c:manualLayout>
      </c:layout>
      <c:lineChart>
        <c:grouping val="standard"/>
        <c:ser>
          <c:idx val="0"/>
          <c:order val="0"/>
          <c:tx>
            <c:v>Measurement</c:v>
          </c:tx>
          <c:cat>
            <c:strRef>
              <c:f>'pressure vs. opening'!$O$17:$O$19</c:f>
              <c:strCache>
                <c:ptCount val="3"/>
                <c:pt idx="0">
                  <c:v>Coil Loaing</c:v>
                </c:pt>
                <c:pt idx="1">
                  <c:v>Axial loading</c:v>
                </c:pt>
                <c:pt idx="2">
                  <c:v>77K</c:v>
                </c:pt>
              </c:strCache>
            </c:strRef>
          </c:cat>
          <c:val>
            <c:numRef>
              <c:f>'pressure vs. opening'!$P$17:$P$19</c:f>
              <c:numCache>
                <c:formatCode>General</c:formatCode>
                <c:ptCount val="3"/>
                <c:pt idx="0">
                  <c:v>68.0</c:v>
                </c:pt>
                <c:pt idx="1">
                  <c:v>68.0</c:v>
                </c:pt>
                <c:pt idx="2">
                  <c:v>137.0</c:v>
                </c:pt>
              </c:numCache>
            </c:numRef>
          </c:val>
        </c:ser>
        <c:ser>
          <c:idx val="1"/>
          <c:order val="1"/>
          <c:tx>
            <c:v>FEA tolerance model</c:v>
          </c:tx>
          <c:cat>
            <c:strRef>
              <c:f>'pressure vs. opening'!$O$17:$O$19</c:f>
              <c:strCache>
                <c:ptCount val="3"/>
                <c:pt idx="0">
                  <c:v>Coil Loaing</c:v>
                </c:pt>
                <c:pt idx="1">
                  <c:v>Axial loading</c:v>
                </c:pt>
                <c:pt idx="2">
                  <c:v>77K</c:v>
                </c:pt>
              </c:strCache>
            </c:strRef>
          </c:cat>
          <c:val>
            <c:numRef>
              <c:f>'pressure vs. opening'!$Q$17:$Q$19</c:f>
              <c:numCache>
                <c:formatCode>General</c:formatCode>
                <c:ptCount val="3"/>
                <c:pt idx="0">
                  <c:v>73.0</c:v>
                </c:pt>
                <c:pt idx="1">
                  <c:v>73.4</c:v>
                </c:pt>
                <c:pt idx="2">
                  <c:v>146.0</c:v>
                </c:pt>
              </c:numCache>
            </c:numRef>
          </c:val>
        </c:ser>
        <c:marker val="1"/>
        <c:axId val="306595160"/>
        <c:axId val="306586120"/>
      </c:lineChart>
      <c:catAx>
        <c:axId val="306595160"/>
        <c:scaling>
          <c:orientation val="minMax"/>
        </c:scaling>
        <c:axPos val="b"/>
        <c:majorGridlines/>
        <c:maj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06586120"/>
        <c:crosses val="autoZero"/>
        <c:auto val="1"/>
        <c:lblAlgn val="ctr"/>
        <c:lblOffset val="100"/>
      </c:catAx>
      <c:valAx>
        <c:axId val="306586120"/>
        <c:scaling>
          <c:orientation val="minMax"/>
        </c:scaling>
        <c:axPos val="l"/>
        <c:majorGridlines>
          <c:spPr>
            <a:ln>
              <a:solidFill>
                <a:schemeClr val="accent1">
                  <a:alpha val="2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Shell Azimuthal stress (MPa)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306595160"/>
        <c:crosses val="autoZero"/>
        <c:crossBetween val="midCat"/>
      </c:valAx>
      <c:spPr>
        <a:noFill/>
        <a:ln>
          <a:solidFill>
            <a:schemeClr val="accent1"/>
          </a:solidFill>
        </a:ln>
      </c:spPr>
    </c:plotArea>
    <c:legend>
      <c:legendPos val="r"/>
      <c:layout>
        <c:manualLayout>
          <c:xMode val="edge"/>
          <c:yMode val="edge"/>
          <c:x val="0.508158946661062"/>
          <c:y val="0.632706385367855"/>
          <c:w val="0.415332755110507"/>
          <c:h val="0.1674343832021"/>
        </c:manualLayout>
      </c:layout>
    </c:legend>
    <c:plotVisOnly val="1"/>
    <c:dispBlanksAs val="gap"/>
  </c:chart>
  <c:spPr>
    <a:noFill/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166544344747604"/>
          <c:y val="0.0354147358374462"/>
          <c:w val="0.767502085495127"/>
          <c:h val="0.872825226990167"/>
        </c:manualLayout>
      </c:layout>
      <c:lineChart>
        <c:grouping val="standard"/>
        <c:ser>
          <c:idx val="0"/>
          <c:order val="0"/>
          <c:cat>
            <c:strRef>
              <c:f>Sheet3!$A$1:$A$4</c:f>
              <c:strCache>
                <c:ptCount val="4"/>
                <c:pt idx="0">
                  <c:v>RT</c:v>
                </c:pt>
                <c:pt idx="1">
                  <c:v>4.2 K</c:v>
                </c:pt>
                <c:pt idx="2">
                  <c:v>130 T/m</c:v>
                </c:pt>
                <c:pt idx="3">
                  <c:v>140 T/m</c:v>
                </c:pt>
              </c:strCache>
            </c:strRef>
          </c:cat>
          <c:val>
            <c:numRef>
              <c:f>Sheet3!$B$1:$B$4</c:f>
              <c:numCache>
                <c:formatCode>General</c:formatCode>
                <c:ptCount val="4"/>
                <c:pt idx="0">
                  <c:v>0.0</c:v>
                </c:pt>
                <c:pt idx="1">
                  <c:v>76.0</c:v>
                </c:pt>
                <c:pt idx="2">
                  <c:v>62.0</c:v>
                </c:pt>
                <c:pt idx="3">
                  <c:v>60.0</c:v>
                </c:pt>
              </c:numCache>
            </c:numRef>
          </c:val>
        </c:ser>
        <c:marker val="1"/>
        <c:axId val="242232600"/>
        <c:axId val="242450312"/>
      </c:lineChart>
      <c:catAx>
        <c:axId val="242232600"/>
        <c:scaling>
          <c:orientation val="minMax"/>
        </c:scaling>
        <c:axPos val="b"/>
        <c:majorGridlines>
          <c:spPr>
            <a:ln>
              <a:solidFill>
                <a:schemeClr val="accent1">
                  <a:alpha val="20000"/>
                </a:schemeClr>
              </a:solidFill>
            </a:ln>
          </c:spPr>
        </c:majorGridlines>
        <c:maj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42450312"/>
        <c:crosses val="autoZero"/>
        <c:lblAlgn val="ctr"/>
        <c:lblOffset val="100"/>
      </c:catAx>
      <c:valAx>
        <c:axId val="242450312"/>
        <c:scaling>
          <c:orientation val="minMax"/>
        </c:scaling>
        <c:axPos val="l"/>
        <c:majorGridlines>
          <c:spPr>
            <a:ln>
              <a:solidFill>
                <a:schemeClr val="accent1">
                  <a:alpha val="2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Relative gap distance (</a:t>
                </a:r>
                <a:r>
                  <a:rPr lang="el-GR" sz="1200">
                    <a:latin typeface="Calibri"/>
                  </a:rPr>
                  <a:t>μ</a:t>
                </a:r>
                <a:r>
                  <a:rPr lang="en-US" sz="1200">
                    <a:latin typeface="Calibri"/>
                  </a:rPr>
                  <a:t>m</a:t>
                </a:r>
                <a:r>
                  <a:rPr lang="en-US" sz="1200"/>
                  <a:t>)</a:t>
                </a:r>
              </a:p>
            </c:rich>
          </c:tx>
          <c:layout>
            <c:manualLayout>
              <c:xMode val="edge"/>
              <c:yMode val="edge"/>
              <c:x val="0.0578811369509044"/>
              <c:y val="0.255567192856874"/>
            </c:manualLayout>
          </c:layout>
        </c:title>
        <c:numFmt formatCode="General" sourceLinked="1"/>
        <c:majorTickMark val="none"/>
        <c:tickLblPos val="nextTo"/>
        <c:crossAx val="242232600"/>
        <c:crosses val="autoZero"/>
        <c:crossBetween val="midCat"/>
      </c:valAx>
      <c:spPr>
        <a:ln>
          <a:solidFill>
            <a:schemeClr val="accent1"/>
          </a:solidFill>
        </a:ln>
      </c:spPr>
    </c:plotArea>
    <c:plotVisOnly val="1"/>
    <c:dispBlanksAs val="gap"/>
  </c:chart>
  <c:spPr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A6CF1-1DCC-426A-A58E-629126D61EC6}" type="datetimeFigureOut">
              <a:rPr lang="en-US" smtClean="0"/>
              <a:pPr/>
              <a:t>5/19/16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707B5-5A3B-46A1-8F25-A3541354A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562967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AF775-1779-F646-955A-552836237116}" type="datetimeFigureOut">
              <a:rPr lang="en-US" smtClean="0"/>
              <a:pPr/>
              <a:t>5/19/16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DD6F7-509F-F44F-8A1B-B209E8293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578900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324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May 19,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CM-26 MQXFA Status Update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99BABBE-8C37-4EA0-B4C8-2876D6EC68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324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324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May 19,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CM-26 MQXFA Status Update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99BABBE-8C37-4EA0-B4C8-2876D6EC680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" cy="92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1371600" y="838200"/>
            <a:ext cx="74676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52400" y="6324600"/>
            <a:ext cx="8763000" cy="1588"/>
          </a:xfrm>
          <a:prstGeom prst="line">
            <a:avLst/>
          </a:prstGeom>
          <a:ln w="1905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76346" t="18308" r="8845" b="72769"/>
          <a:stretch/>
        </p:blipFill>
        <p:spPr bwMode="auto">
          <a:xfrm>
            <a:off x="7277683" y="0"/>
            <a:ext cx="1866317" cy="70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324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324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324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324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May 19,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CM-26 MQXFA Status Update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2400" y="152400"/>
            <a:ext cx="914400" cy="92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 userDrawn="1"/>
        </p:nvCxnSpPr>
        <p:spPr>
          <a:xfrm>
            <a:off x="1371600" y="838200"/>
            <a:ext cx="74676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152400" y="6324600"/>
            <a:ext cx="8763000" cy="1588"/>
          </a:xfrm>
          <a:prstGeom prst="line">
            <a:avLst/>
          </a:prstGeom>
          <a:ln w="1905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76346" t="18308" r="8845" b="72769"/>
          <a:stretch/>
        </p:blipFill>
        <p:spPr bwMode="auto">
          <a:xfrm>
            <a:off x="7277683" y="0"/>
            <a:ext cx="1866317" cy="70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LARP/HL-LHC Collaboration Meeting</a:t>
            </a:r>
          </a:p>
          <a:p>
            <a:r>
              <a:rPr lang="en-US" dirty="0" smtClean="0"/>
              <a:t>CM-26 at SLAC</a:t>
            </a:r>
          </a:p>
          <a:p>
            <a:r>
              <a:rPr lang="en-US" dirty="0" smtClean="0"/>
              <a:t>May 18-20, 2016</a:t>
            </a:r>
          </a:p>
          <a:p>
            <a:endParaRPr lang="en-US" dirty="0" smtClean="0"/>
          </a:p>
          <a:p>
            <a:r>
              <a:rPr lang="en-US" dirty="0" smtClean="0"/>
              <a:t>Dan Cheng, E. </a:t>
            </a:r>
            <a:r>
              <a:rPr lang="en-US" dirty="0" err="1" smtClean="0"/>
              <a:t>Anderssen</a:t>
            </a:r>
            <a:r>
              <a:rPr lang="en-US" dirty="0" smtClean="0"/>
              <a:t>, H. Pan, S. </a:t>
            </a:r>
            <a:r>
              <a:rPr lang="en-US" dirty="0" err="1" smtClean="0"/>
              <a:t>Prestemon</a:t>
            </a:r>
            <a:endParaRPr lang="en-US" dirty="0" smtClean="0"/>
          </a:p>
          <a:p>
            <a:r>
              <a:rPr lang="en-US" dirty="0" smtClean="0"/>
              <a:t>And the rest of the LBNL team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MQXFA1 Structure Status Updates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 also experienced some delays in tooling design</a:t>
            </a:r>
          </a:p>
          <a:p>
            <a:pPr lvl="1"/>
            <a:r>
              <a:rPr lang="en-US" dirty="0" smtClean="0"/>
              <a:t>At the July 2015 review expressed concerns about the amount of work the tooling represented</a:t>
            </a:r>
          </a:p>
          <a:p>
            <a:pPr lvl="1"/>
            <a:r>
              <a:rPr lang="en-US" dirty="0" smtClean="0"/>
              <a:t>Designer resources finally stabilized during the first part of 2016, but much work still remained</a:t>
            </a:r>
          </a:p>
          <a:p>
            <a:pPr lvl="1"/>
            <a:r>
              <a:rPr lang="en-US" dirty="0" smtClean="0"/>
              <a:t>CERN-style tooling required adaptation for use at LBNL</a:t>
            </a:r>
          </a:p>
          <a:p>
            <a:pPr lvl="2"/>
            <a:r>
              <a:rPr lang="en-US" dirty="0" smtClean="0"/>
              <a:t>Short tooling designs had to be scaled up for longer lengths</a:t>
            </a:r>
          </a:p>
          <a:p>
            <a:pPr lvl="2"/>
            <a:r>
              <a:rPr lang="en-US" dirty="0" smtClean="0"/>
              <a:t>Also required analysis for seismic events</a:t>
            </a:r>
          </a:p>
          <a:p>
            <a:r>
              <a:rPr lang="en-US" dirty="0" smtClean="0"/>
              <a:t>Tooling is starting to arrive</a:t>
            </a:r>
          </a:p>
          <a:p>
            <a:pPr lvl="1"/>
            <a:r>
              <a:rPr lang="en-US" dirty="0" smtClean="0"/>
              <a:t>Coil lifting fixtures</a:t>
            </a:r>
          </a:p>
          <a:p>
            <a:pPr lvl="1"/>
            <a:r>
              <a:rPr lang="en-US" dirty="0" smtClean="0"/>
              <a:t>Integration table frame</a:t>
            </a:r>
          </a:p>
          <a:p>
            <a:pPr lvl="1"/>
            <a:r>
              <a:rPr lang="en-US" dirty="0" err="1" smtClean="0"/>
              <a:t>Coilpack</a:t>
            </a:r>
            <a:r>
              <a:rPr lang="en-US" dirty="0" smtClean="0"/>
              <a:t> assembly table + side table frames</a:t>
            </a:r>
          </a:p>
          <a:p>
            <a:r>
              <a:rPr lang="en-US" dirty="0" smtClean="0"/>
              <a:t>Procurements have been initiated with almost all tooling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Structures Tooling and Infrastructure Status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table frames and coil lifting</a:t>
            </a:r>
            <a:endParaRPr lang="en-US" dirty="0"/>
          </a:p>
        </p:txBody>
      </p:sp>
      <p:pic>
        <p:nvPicPr>
          <p:cNvPr id="9" name="Content Placeholder 8" descr="IMG_2697 (1)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3011" r="-972"/>
          <a:stretch>
            <a:fillRect/>
          </a:stretch>
        </p:blipFill>
        <p:spPr>
          <a:xfrm>
            <a:off x="76200" y="1540920"/>
            <a:ext cx="3017520" cy="3869280"/>
          </a:xfrm>
        </p:spPr>
      </p:pic>
      <p:pic>
        <p:nvPicPr>
          <p:cNvPr id="7" name="Content Placeholder 8" descr="IMG_2699 (1).jpeg"/>
          <p:cNvPicPr>
            <a:picLocks noChangeAspect="1"/>
          </p:cNvPicPr>
          <p:nvPr/>
        </p:nvPicPr>
        <p:blipFill>
          <a:blip r:embed="rId3"/>
          <a:srcRect l="-3010" r="-3011"/>
          <a:stretch>
            <a:fillRect/>
          </a:stretch>
        </p:blipFill>
        <p:spPr>
          <a:xfrm>
            <a:off x="3124200" y="1615330"/>
            <a:ext cx="3017520" cy="3794870"/>
          </a:xfrm>
          <a:prstGeom prst="rect">
            <a:avLst/>
          </a:prstGeom>
        </p:spPr>
      </p:pic>
      <p:pic>
        <p:nvPicPr>
          <p:cNvPr id="8" name="Content Placeholder 8" descr="IMG_2698 (1).jpeg"/>
          <p:cNvPicPr>
            <a:picLocks noChangeAspect="1"/>
          </p:cNvPicPr>
          <p:nvPr/>
        </p:nvPicPr>
        <p:blipFill>
          <a:blip r:embed="rId4"/>
          <a:srcRect l="-972" r="-972"/>
          <a:stretch>
            <a:fillRect/>
          </a:stretch>
        </p:blipFill>
        <p:spPr>
          <a:xfrm>
            <a:off x="6126480" y="1524000"/>
            <a:ext cx="3017520" cy="3946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Action Items from February Workshop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4338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600"/>
                <a:gridCol w="762000"/>
                <a:gridCol w="1143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Verify axial preload conditions with SST rods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Wingdings"/>
                          <a:ea typeface="Wingdings"/>
                          <a:cs typeface="Wingdings"/>
                        </a:rPr>
                        <a:t>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Fabricate </a:t>
                      </a:r>
                      <a:r>
                        <a:rPr lang="en-US" b="0" dirty="0" err="1" smtClean="0"/>
                        <a:t>Nitronic</a:t>
                      </a:r>
                      <a:r>
                        <a:rPr lang="en-US" b="0" dirty="0" smtClean="0"/>
                        <a:t> 50 endplates for CERN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Wingdings"/>
                          <a:ea typeface="Wingdings"/>
                          <a:cs typeface="Wingdings"/>
                        </a:rPr>
                        <a:t>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Not shipped yet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Check coil stress with SST </a:t>
                      </a:r>
                      <a:r>
                        <a:rPr lang="en-US" dirty="0" err="1" smtClean="0"/>
                        <a:t>LHe</a:t>
                      </a:r>
                      <a:r>
                        <a:rPr lang="en-US" dirty="0" smtClean="0"/>
                        <a:t> containment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Wingdings"/>
                          <a:ea typeface="Wingdings"/>
                          <a:cs typeface="Wingdings"/>
                        </a:rPr>
                        <a:t>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Check SG versus model during bladder 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ＭＳ ゴシック"/>
                          <a:ea typeface="ＭＳ ゴシック"/>
                          <a:cs typeface="ＭＳ ゴシック"/>
                        </a:rPr>
                        <a:t>☐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 Progress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Perform tolerance analysis on dummy coil case (and full tolerance analysis)</a:t>
                      </a:r>
                    </a:p>
                    <a:p>
                      <a:pPr lvl="1"/>
                      <a:r>
                        <a:rPr lang="en-US" dirty="0" smtClean="0"/>
                        <a:t>Will also investigate impact of </a:t>
                      </a:r>
                      <a:r>
                        <a:rPr lang="en-US" dirty="0" err="1" smtClean="0"/>
                        <a:t>azimuthal</a:t>
                      </a:r>
                      <a:r>
                        <a:rPr lang="en-US" dirty="0" smtClean="0"/>
                        <a:t> tolerances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ＭＳ ゴシック"/>
                          <a:ea typeface="ＭＳ ゴシック"/>
                          <a:cs typeface="ＭＳ ゴシック"/>
                        </a:rPr>
                        <a:t>☐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Eng.</a:t>
                      </a:r>
                      <a:r>
                        <a:rPr lang="en-US" sz="1400" baseline="0" dirty="0" smtClean="0"/>
                        <a:t> Note i</a:t>
                      </a:r>
                      <a:r>
                        <a:rPr lang="en-US" sz="1400" dirty="0" smtClean="0"/>
                        <a:t>n Progress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Update analysis with adjusted modulus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Wingdings"/>
                          <a:ea typeface="Wingdings"/>
                          <a:cs typeface="Wingdings"/>
                        </a:rPr>
                        <a:t>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Evaluate possible use of extruded bladders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Wingdings"/>
                          <a:ea typeface="Wingdings"/>
                          <a:cs typeface="Wingdings"/>
                        </a:rPr>
                        <a:t>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Check rigidity of integration 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Wingdings"/>
                          <a:ea typeface="Wingdings"/>
                          <a:cs typeface="Wingdings"/>
                        </a:rPr>
                        <a:t>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Items from February Workshop</a:t>
            </a:r>
            <a:endParaRPr lang="en-US" dirty="0"/>
          </a:p>
        </p:txBody>
      </p:sp>
      <p:sp>
        <p:nvSpPr>
          <p:cNvPr id="13" name="Line Callout 2 12"/>
          <p:cNvSpPr/>
          <p:nvPr/>
        </p:nvSpPr>
        <p:spPr>
          <a:xfrm>
            <a:off x="7315200" y="3657600"/>
            <a:ext cx="1752600" cy="533400"/>
          </a:xfrm>
          <a:prstGeom prst="borderCallout2">
            <a:avLst>
              <a:gd name="adj1" fmla="val 18750"/>
              <a:gd name="adj2" fmla="val -705"/>
              <a:gd name="adj3" fmla="val 18750"/>
              <a:gd name="adj4" fmla="val -16667"/>
              <a:gd name="adj5" fmla="val 82069"/>
              <a:gd name="adj6" fmla="val -15290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See G. </a:t>
            </a:r>
            <a:r>
              <a:rPr lang="en-US" sz="1400" dirty="0" err="1" smtClean="0"/>
              <a:t>Vallone</a:t>
            </a:r>
            <a:r>
              <a:rPr lang="en-US" sz="1400" dirty="0" smtClean="0"/>
              <a:t> &amp; </a:t>
            </a:r>
          </a:p>
          <a:p>
            <a:pPr algn="ctr"/>
            <a:r>
              <a:rPr lang="en-US" sz="1400" dirty="0" smtClean="0"/>
              <a:t>H. Pan talks</a:t>
            </a:r>
          </a:p>
        </p:txBody>
      </p:sp>
      <p:sp>
        <p:nvSpPr>
          <p:cNvPr id="14" name="Line Callout 2 13"/>
          <p:cNvSpPr/>
          <p:nvPr/>
        </p:nvSpPr>
        <p:spPr>
          <a:xfrm>
            <a:off x="7391400" y="4572000"/>
            <a:ext cx="1752600" cy="533400"/>
          </a:xfrm>
          <a:prstGeom prst="borderCallout2">
            <a:avLst>
              <a:gd name="adj1" fmla="val 18750"/>
              <a:gd name="adj2" fmla="val -705"/>
              <a:gd name="adj3" fmla="val 18750"/>
              <a:gd name="adj4" fmla="val -16667"/>
              <a:gd name="adj5" fmla="val -9224"/>
              <a:gd name="adj6" fmla="val -6573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See J. C. Perez talk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 dirty="0"/>
          </a:p>
        </p:txBody>
      </p:sp>
      <p:sp>
        <p:nvSpPr>
          <p:cNvPr id="30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09600"/>
          </a:xfrm>
        </p:spPr>
        <p:txBody>
          <a:bodyPr/>
          <a:lstStyle/>
          <a:p>
            <a:r>
              <a:rPr lang="en-US" dirty="0" smtClean="0"/>
              <a:t>Verification of axial preload using SST Rods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1524000"/>
            <a:ext cx="44608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total axial force of the magnet at 140 T/m is 1.37 MN.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Axial rods and the 12 bullets will be preloaded to half of the rated the load (~0.7 MN) at 140 T/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Axial rod thread size: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1-1/4”-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12, </a:t>
            </a:r>
            <a:r>
              <a:rPr lang="en-US" dirty="0"/>
              <a:t>316L stainless steel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Bullets thread size: M16-2.0, </a:t>
            </a:r>
            <a:r>
              <a:rPr lang="en-US" dirty="0"/>
              <a:t>316L stainless </a:t>
            </a:r>
            <a:r>
              <a:rPr lang="en-US" dirty="0" smtClean="0"/>
              <a:t>steel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9" name="Picture 8" descr="Screenshot 2016-05-18 11.28.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143000"/>
            <a:ext cx="3657600" cy="4705429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81656298"/>
              </p:ext>
            </p:extLst>
          </p:nvPr>
        </p:nvGraphicFramePr>
        <p:xfrm>
          <a:off x="152400" y="4191000"/>
          <a:ext cx="48006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8509"/>
                <a:gridCol w="1341344"/>
                <a:gridCol w="1270747"/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316L SST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Yield Str.</a:t>
                      </a:r>
                      <a:r>
                        <a:rPr lang="en-US" sz="1600" baseline="0" dirty="0" smtClean="0"/>
                        <a:t> (imperial)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Yield Str. (metric)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Room</a:t>
                      </a:r>
                      <a:r>
                        <a:rPr lang="en-US" sz="1600" baseline="0" dirty="0" smtClean="0"/>
                        <a:t> Temp.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34,800</a:t>
                      </a:r>
                      <a:r>
                        <a:rPr lang="en-US" sz="1600" baseline="0" dirty="0" smtClean="0"/>
                        <a:t> psi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240 MPa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4.2 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135,000 psi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930 MPa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7765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of axial preload using SST Rods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fundamental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criteria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is that the bolt or screw will break before the threads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strip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The criteria is the area of the screw in shear must be twice the tensile-stress area to attain the full strength of the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screw.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4459465"/>
              </p:ext>
            </p:extLst>
          </p:nvPr>
        </p:nvGraphicFramePr>
        <p:xfrm>
          <a:off x="343270" y="2362200"/>
          <a:ext cx="6667130" cy="2195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3514"/>
                <a:gridCol w="1781795"/>
                <a:gridCol w="1511821"/>
              </a:tblGrid>
              <a:tr h="4391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Rod thread 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Bullet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91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Required engagement length (Le)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0.9 inch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10 mm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91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Tensile area  (A</a:t>
                      </a:r>
                      <a:r>
                        <a:rPr lang="en-US" sz="1600" baseline="-25000" dirty="0">
                          <a:solidFill>
                            <a:schemeClr val="tx2"/>
                          </a:solidFill>
                          <a:effectLst/>
                        </a:rPr>
                        <a:t>t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)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1.073 inch</a:t>
                      </a:r>
                      <a:r>
                        <a:rPr lang="en-US" sz="1600" baseline="300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156 mm</a:t>
                      </a:r>
                      <a:r>
                        <a:rPr lang="en-US" sz="1600" baseline="300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91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Shear area of external thread (</a:t>
                      </a:r>
                      <a:r>
                        <a:rPr lang="en-US" sz="1600" dirty="0" err="1">
                          <a:solidFill>
                            <a:schemeClr val="tx2"/>
                          </a:solidFill>
                          <a:effectLst/>
                        </a:rPr>
                        <a:t>A</a:t>
                      </a:r>
                      <a:r>
                        <a:rPr lang="en-US" sz="1600" baseline="-25000" dirty="0" err="1">
                          <a:solidFill>
                            <a:schemeClr val="tx2"/>
                          </a:solidFill>
                          <a:effectLst/>
                        </a:rPr>
                        <a:t>s_ex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)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2.146 inch</a:t>
                      </a:r>
                      <a:r>
                        <a:rPr lang="en-US" sz="1600" baseline="300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312 mm</a:t>
                      </a:r>
                      <a:r>
                        <a:rPr lang="en-US" sz="1600" baseline="300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91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  <a:effectLst/>
                        </a:rPr>
                        <a:t>Actual Shear area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  <a:effectLst/>
                        </a:rPr>
                        <a:t>3.93 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inch</a:t>
                      </a:r>
                      <a:r>
                        <a:rPr lang="en-US" sz="1600" baseline="300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  <a:effectLst/>
                        </a:rPr>
                        <a:t>3619 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mm</a:t>
                      </a:r>
                      <a:r>
                        <a:rPr lang="en-US" sz="1600" baseline="300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50417246"/>
              </p:ext>
            </p:extLst>
          </p:nvPr>
        </p:nvGraphicFramePr>
        <p:xfrm>
          <a:off x="721344" y="4797726"/>
          <a:ext cx="5742305" cy="13478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125"/>
                <a:gridCol w="992505"/>
                <a:gridCol w="938530"/>
                <a:gridCol w="938530"/>
                <a:gridCol w="856615"/>
              </a:tblGrid>
              <a:tr h="336961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Rod thread 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Bullet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69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RT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4.2 K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RT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4.2K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Tensile stress (psi)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16,900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41,900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25,000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53,900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Safety factor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1.775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3.22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1.2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2.5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2286000" y="5449669"/>
            <a:ext cx="6629400" cy="798731"/>
            <a:chOff x="2286000" y="5449669"/>
            <a:chExt cx="6629400" cy="798731"/>
          </a:xfrm>
        </p:grpSpPr>
        <p:sp>
          <p:nvSpPr>
            <p:cNvPr id="16" name="Oval 15"/>
            <p:cNvSpPr/>
            <p:nvPr/>
          </p:nvSpPr>
          <p:spPr>
            <a:xfrm>
              <a:off x="2286000" y="5715000"/>
              <a:ext cx="4419600" cy="533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05600" y="5449669"/>
              <a:ext cx="220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The rods and bullets will not fail!</a:t>
              </a: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2783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One of the three sets fabricated will be sent to CERN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Nitronic</a:t>
            </a:r>
            <a:r>
              <a:rPr lang="en-US" dirty="0" smtClean="0"/>
              <a:t> 50 Endplates</a:t>
            </a:r>
            <a:endParaRPr lang="en-US" dirty="0"/>
          </a:p>
        </p:txBody>
      </p:sp>
      <p:pic>
        <p:nvPicPr>
          <p:cNvPr id="7" name="Picture 6" descr="IMG_2718 (1).jpeg"/>
          <p:cNvPicPr>
            <a:picLocks noChangeAspect="1"/>
          </p:cNvPicPr>
          <p:nvPr/>
        </p:nvPicPr>
        <p:blipFill>
          <a:blip r:embed="rId2"/>
          <a:srcRect r="9375"/>
          <a:stretch>
            <a:fillRect/>
          </a:stretch>
        </p:blipFill>
        <p:spPr>
          <a:xfrm>
            <a:off x="152400" y="1905000"/>
            <a:ext cx="4419600" cy="3657600"/>
          </a:xfrm>
          <a:prstGeom prst="rect">
            <a:avLst/>
          </a:prstGeom>
        </p:spPr>
      </p:pic>
      <p:pic>
        <p:nvPicPr>
          <p:cNvPr id="8" name="Picture 7" descr="IMG_2720 (1).jpeg"/>
          <p:cNvPicPr>
            <a:picLocks noChangeAspect="1"/>
          </p:cNvPicPr>
          <p:nvPr/>
        </p:nvPicPr>
        <p:blipFill>
          <a:blip r:embed="rId3"/>
          <a:srcRect l="10938"/>
          <a:stretch>
            <a:fillRect/>
          </a:stretch>
        </p:blipFill>
        <p:spPr>
          <a:xfrm>
            <a:off x="4648200" y="1905000"/>
            <a:ext cx="43434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 dirty="0"/>
          </a:p>
        </p:txBody>
      </p:sp>
      <p:sp>
        <p:nvSpPr>
          <p:cNvPr id="30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dirty="0" smtClean="0"/>
              <a:t>MQXFA modeled with the SST </a:t>
            </a:r>
            <a:r>
              <a:rPr lang="en-US" dirty="0" err="1" smtClean="0"/>
              <a:t>LHe</a:t>
            </a:r>
            <a:r>
              <a:rPr lang="en-US" dirty="0" smtClean="0"/>
              <a:t> Shell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73194" y="3968750"/>
            <a:ext cx="74961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Half-length coil: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2.281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 (return end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 using updated coil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properties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Octant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View of the meshed model (colored by different materials)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Solid 186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700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μ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m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Interference applied between the SS shell and Al shell.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All components are in contact using contact elements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Contact174/Target170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Baseline Friction coefficient is 0.2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E:\Work\LARP QXF\ANSYS simulations\MQXFA\1st generation coil\1_MQXFA---production coils\Model with outer LHe shell\results\model with SS shell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001" t="25062" r="35474" b="22569"/>
          <a:stretch/>
        </p:blipFill>
        <p:spPr bwMode="auto">
          <a:xfrm>
            <a:off x="220081" y="1485901"/>
            <a:ext cx="4186819" cy="199287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Work\LARP QXF\ANSYS simulations\MQXFA\1st generation coil\1_MQXFA---production coils\Model with outer LHe shell\results\model without SS shell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5077" t="26029" r="32515" b="23051"/>
          <a:stretch/>
        </p:blipFill>
        <p:spPr bwMode="auto">
          <a:xfrm>
            <a:off x="4597400" y="1485901"/>
            <a:ext cx="4267813" cy="199287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7765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MQXFA modeled with the SST </a:t>
            </a:r>
            <a:r>
              <a:rPr lang="en-US" dirty="0" err="1" smtClean="0"/>
              <a:t>LHe</a:t>
            </a:r>
            <a:r>
              <a:rPr lang="en-US" dirty="0" smtClean="0"/>
              <a:t> Shell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9906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Coil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azimuthal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stress (Layer 1, mid-radius)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 gap opens up between SST and Al shell at cold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Therefore, adding the SST shell </a:t>
            </a:r>
            <a:r>
              <a:rPr lang="en-US" dirty="0" smtClean="0">
                <a:solidFill>
                  <a:srgbClr val="FF0000"/>
                </a:solidFill>
              </a:rPr>
              <a:t>does not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improve the coil stress uniformity.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5029200"/>
            <a:ext cx="5166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model of this case employed the lowered coil modulus,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550 </a:t>
            </a:r>
            <a:r>
              <a:rPr lang="el-GR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interference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coil azimuthal stress variation at 140 T/m is remained as 10 MPa.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32" name="Chart 31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71525547"/>
              </p:ext>
            </p:extLst>
          </p:nvPr>
        </p:nvGraphicFramePr>
        <p:xfrm>
          <a:off x="254047" y="1916132"/>
          <a:ext cx="4317953" cy="2795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53017558"/>
              </p:ext>
            </p:extLst>
          </p:nvPr>
        </p:nvGraphicFramePr>
        <p:xfrm>
          <a:off x="4733345" y="1959412"/>
          <a:ext cx="4330253" cy="270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819837" y="2743200"/>
            <a:ext cx="1304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SST shell</a:t>
            </a:r>
            <a:endParaRPr lang="en-US" sz="1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63262" y="2735697"/>
            <a:ext cx="152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SST shell</a:t>
            </a:r>
            <a:endParaRPr lang="en-US" sz="1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1712" y="1613710"/>
            <a:ext cx="7377888" cy="29129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lide36.jpg"/>
          <p:cNvPicPr>
            <a:picLocks noChangeAspect="1"/>
          </p:cNvPicPr>
          <p:nvPr/>
        </p:nvPicPr>
        <p:blipFill>
          <a:blip r:embed="rId4"/>
          <a:srcRect l="24410" t="14259" r="20590" b="30185"/>
          <a:stretch>
            <a:fillRect/>
          </a:stretch>
        </p:blipFill>
        <p:spPr>
          <a:xfrm>
            <a:off x="6096000" y="4495800"/>
            <a:ext cx="3017520" cy="22860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278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 dirty="0"/>
          </a:p>
        </p:txBody>
      </p:sp>
      <p:sp>
        <p:nvSpPr>
          <p:cNvPr id="30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09600"/>
          </a:xfrm>
        </p:spPr>
        <p:txBody>
          <a:bodyPr/>
          <a:lstStyle/>
          <a:p>
            <a:r>
              <a:rPr lang="en-US" dirty="0" smtClean="0"/>
              <a:t>Verify SG model during Bladder Operations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Rectangle 4"/>
          <p:cNvSpPr/>
          <p:nvPr/>
        </p:nvSpPr>
        <p:spPr>
          <a:xfrm>
            <a:off x="1219200" y="838200"/>
            <a:ext cx="43033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Full 2D model was built to check the bladder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Some results obtained; work is ongoing.</a:t>
            </a:r>
            <a:r>
              <a:rPr lang="en-US" sz="1400" b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1400" b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 smtClean="0">
                <a:solidFill>
                  <a:schemeClr val="tx2">
                    <a:lumMod val="75000"/>
                  </a:schemeClr>
                </a:solidFill>
              </a:rPr>
              <a:t>We e</a:t>
            </a:r>
            <a:r>
              <a:rPr lang="en-US" sz="1400" b="1" u="sng" dirty="0" smtClean="0">
                <a:solidFill>
                  <a:schemeClr val="tx2">
                    <a:lumMod val="75000"/>
                  </a:schemeClr>
                </a:solidFill>
              </a:rPr>
              <a:t>xpect </a:t>
            </a:r>
            <a:r>
              <a:rPr lang="en-US" sz="1400" b="1" u="sng" dirty="0" smtClean="0">
                <a:solidFill>
                  <a:schemeClr val="tx2">
                    <a:lumMod val="75000"/>
                  </a:schemeClr>
                </a:solidFill>
              </a:rPr>
              <a:t>complete results before loading of first long structure later this year.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3" name="组合 7"/>
          <p:cNvGrpSpPr/>
          <p:nvPr/>
        </p:nvGrpSpPr>
        <p:grpSpPr>
          <a:xfrm>
            <a:off x="4768850" y="1977264"/>
            <a:ext cx="4171950" cy="4194936"/>
            <a:chOff x="4514850" y="1707313"/>
            <a:chExt cx="4171950" cy="4194936"/>
          </a:xfrm>
        </p:grpSpPr>
        <p:pic>
          <p:nvPicPr>
            <p:cNvPr id="12" name="图片 5"/>
            <p:cNvPicPr>
              <a:picLocks noChangeAspect="1"/>
            </p:cNvPicPr>
            <p:nvPr/>
          </p:nvPicPr>
          <p:blipFill rotWithShape="1">
            <a:blip r:embed="rId2"/>
            <a:srcRect l="28542" t="19630" r="33646" b="12778"/>
            <a:stretch/>
          </p:blipFill>
          <p:spPr>
            <a:xfrm>
              <a:off x="4514850" y="1707313"/>
              <a:ext cx="4171950" cy="4194936"/>
            </a:xfrm>
            <a:prstGeom prst="rect">
              <a:avLst/>
            </a:prstGeom>
          </p:spPr>
        </p:pic>
        <p:sp>
          <p:nvSpPr>
            <p:cNvPr id="13" name="文本框 6"/>
            <p:cNvSpPr txBox="1"/>
            <p:nvPr/>
          </p:nvSpPr>
          <p:spPr>
            <a:xfrm>
              <a:off x="6441967" y="2080974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FFFF00"/>
                  </a:solidFill>
                </a:rPr>
                <a:t>A</a:t>
              </a:r>
              <a:endParaRPr lang="zh-CN" alt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14" name="文本框 10"/>
            <p:cNvSpPr txBox="1"/>
            <p:nvPr/>
          </p:nvSpPr>
          <p:spPr>
            <a:xfrm>
              <a:off x="4977233" y="337411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FFFF00"/>
                  </a:solidFill>
                </a:rPr>
                <a:t>B</a:t>
              </a:r>
              <a:endParaRPr lang="zh-CN" alt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15" name="文本框 11"/>
            <p:cNvSpPr txBox="1"/>
            <p:nvPr/>
          </p:nvSpPr>
          <p:spPr>
            <a:xfrm>
              <a:off x="6419525" y="4771115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FFFF00"/>
                  </a:solidFill>
                </a:rPr>
                <a:t>C</a:t>
              </a:r>
              <a:endParaRPr lang="zh-CN" alt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16" name="文本框 14"/>
            <p:cNvSpPr txBox="1"/>
            <p:nvPr/>
          </p:nvSpPr>
          <p:spPr>
            <a:xfrm>
              <a:off x="7782659" y="3374115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FFFF00"/>
                  </a:solidFill>
                </a:rPr>
                <a:t>D</a:t>
              </a:r>
              <a:endParaRPr lang="zh-CN" alt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" name="组合 269"/>
          <p:cNvGrpSpPr/>
          <p:nvPr/>
        </p:nvGrpSpPr>
        <p:grpSpPr>
          <a:xfrm>
            <a:off x="457200" y="1894596"/>
            <a:ext cx="4210131" cy="4313316"/>
            <a:chOff x="457200" y="1963176"/>
            <a:chExt cx="4210131" cy="4313316"/>
          </a:xfrm>
        </p:grpSpPr>
        <p:grpSp>
          <p:nvGrpSpPr>
            <p:cNvPr id="5" name="组合 113"/>
            <p:cNvGrpSpPr/>
            <p:nvPr/>
          </p:nvGrpSpPr>
          <p:grpSpPr>
            <a:xfrm>
              <a:off x="1024148" y="2289431"/>
              <a:ext cx="2937934" cy="111074"/>
              <a:chOff x="524933" y="2455333"/>
              <a:chExt cx="2937934" cy="146573"/>
            </a:xfrm>
          </p:grpSpPr>
          <p:cxnSp>
            <p:nvCxnSpPr>
              <p:cNvPr id="173" name="直接连接符 16"/>
              <p:cNvCxnSpPr/>
              <p:nvPr/>
            </p:nvCxnSpPr>
            <p:spPr>
              <a:xfrm>
                <a:off x="524933" y="2601906"/>
                <a:ext cx="33866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接连接符 19"/>
              <p:cNvCxnSpPr/>
              <p:nvPr/>
            </p:nvCxnSpPr>
            <p:spPr>
              <a:xfrm flipV="1">
                <a:off x="863600" y="2455333"/>
                <a:ext cx="0" cy="1465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接连接符 21"/>
              <p:cNvCxnSpPr/>
              <p:nvPr/>
            </p:nvCxnSpPr>
            <p:spPr>
              <a:xfrm>
                <a:off x="863600" y="2455333"/>
                <a:ext cx="2260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接连接符 23"/>
              <p:cNvCxnSpPr/>
              <p:nvPr/>
            </p:nvCxnSpPr>
            <p:spPr>
              <a:xfrm flipV="1">
                <a:off x="3124200" y="2455333"/>
                <a:ext cx="0" cy="1465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接连接符 24"/>
              <p:cNvCxnSpPr/>
              <p:nvPr/>
            </p:nvCxnSpPr>
            <p:spPr>
              <a:xfrm>
                <a:off x="3124200" y="2601906"/>
                <a:ext cx="33866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112"/>
            <p:cNvGrpSpPr/>
            <p:nvPr/>
          </p:nvGrpSpPr>
          <p:grpSpPr>
            <a:xfrm>
              <a:off x="1024148" y="2504666"/>
              <a:ext cx="2937934" cy="597019"/>
              <a:chOff x="512022" y="5044959"/>
              <a:chExt cx="2937934" cy="959256"/>
            </a:xfrm>
          </p:grpSpPr>
          <p:cxnSp>
            <p:nvCxnSpPr>
              <p:cNvPr id="150" name="直接连接符 89"/>
              <p:cNvCxnSpPr/>
              <p:nvPr/>
            </p:nvCxnSpPr>
            <p:spPr>
              <a:xfrm>
                <a:off x="512022" y="5191533"/>
                <a:ext cx="33866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接连接符 90"/>
              <p:cNvCxnSpPr/>
              <p:nvPr/>
            </p:nvCxnSpPr>
            <p:spPr>
              <a:xfrm flipV="1">
                <a:off x="850689" y="5044960"/>
                <a:ext cx="0" cy="1465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91"/>
              <p:cNvCxnSpPr/>
              <p:nvPr/>
            </p:nvCxnSpPr>
            <p:spPr>
              <a:xfrm flipV="1">
                <a:off x="850689" y="5044959"/>
                <a:ext cx="372533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92"/>
              <p:cNvCxnSpPr/>
              <p:nvPr/>
            </p:nvCxnSpPr>
            <p:spPr>
              <a:xfrm flipV="1">
                <a:off x="1223222" y="5044959"/>
                <a:ext cx="0" cy="1465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93"/>
              <p:cNvCxnSpPr/>
              <p:nvPr/>
            </p:nvCxnSpPr>
            <p:spPr>
              <a:xfrm>
                <a:off x="1223222" y="5191532"/>
                <a:ext cx="2226734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组合 94"/>
              <p:cNvGrpSpPr/>
              <p:nvPr/>
            </p:nvGrpSpPr>
            <p:grpSpPr>
              <a:xfrm>
                <a:off x="1324822" y="5305730"/>
                <a:ext cx="372533" cy="146574"/>
                <a:chOff x="1016000" y="2929465"/>
                <a:chExt cx="372533" cy="146574"/>
              </a:xfrm>
            </p:grpSpPr>
            <p:cxnSp>
              <p:nvCxnSpPr>
                <p:cNvPr id="170" name="直接连接符 95"/>
                <p:cNvCxnSpPr/>
                <p:nvPr/>
              </p:nvCxnSpPr>
              <p:spPr>
                <a:xfrm flipV="1">
                  <a:off x="1016000" y="2929466"/>
                  <a:ext cx="0" cy="14657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96"/>
                <p:cNvCxnSpPr/>
                <p:nvPr/>
              </p:nvCxnSpPr>
              <p:spPr>
                <a:xfrm flipV="1">
                  <a:off x="1016000" y="2929465"/>
                  <a:ext cx="372533" cy="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97"/>
                <p:cNvCxnSpPr/>
                <p:nvPr/>
              </p:nvCxnSpPr>
              <p:spPr>
                <a:xfrm flipV="1">
                  <a:off x="1388533" y="2929465"/>
                  <a:ext cx="0" cy="14657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6" name="直接连接符 98"/>
              <p:cNvCxnSpPr/>
              <p:nvPr/>
            </p:nvCxnSpPr>
            <p:spPr>
              <a:xfrm>
                <a:off x="512022" y="5459923"/>
                <a:ext cx="812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99"/>
              <p:cNvCxnSpPr/>
              <p:nvPr/>
            </p:nvCxnSpPr>
            <p:spPr>
              <a:xfrm>
                <a:off x="1697355" y="5459923"/>
                <a:ext cx="175260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组合 100"/>
              <p:cNvGrpSpPr/>
              <p:nvPr/>
            </p:nvGrpSpPr>
            <p:grpSpPr>
              <a:xfrm>
                <a:off x="1884572" y="5607207"/>
                <a:ext cx="372533" cy="146574"/>
                <a:chOff x="1016000" y="2929465"/>
                <a:chExt cx="372533" cy="146574"/>
              </a:xfrm>
            </p:grpSpPr>
            <p:cxnSp>
              <p:nvCxnSpPr>
                <p:cNvPr id="167" name="直接连接符 101"/>
                <p:cNvCxnSpPr/>
                <p:nvPr/>
              </p:nvCxnSpPr>
              <p:spPr>
                <a:xfrm flipV="1">
                  <a:off x="1016000" y="2929466"/>
                  <a:ext cx="0" cy="14657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02"/>
                <p:cNvCxnSpPr/>
                <p:nvPr/>
              </p:nvCxnSpPr>
              <p:spPr>
                <a:xfrm flipV="1">
                  <a:off x="1016000" y="2929465"/>
                  <a:ext cx="372533" cy="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03"/>
                <p:cNvCxnSpPr/>
                <p:nvPr/>
              </p:nvCxnSpPr>
              <p:spPr>
                <a:xfrm flipV="1">
                  <a:off x="1388533" y="2929465"/>
                  <a:ext cx="0" cy="14657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9" name="直接连接符 104"/>
              <p:cNvCxnSpPr/>
              <p:nvPr/>
            </p:nvCxnSpPr>
            <p:spPr>
              <a:xfrm flipV="1">
                <a:off x="512022" y="5753780"/>
                <a:ext cx="1372550" cy="60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组合 105"/>
              <p:cNvGrpSpPr/>
              <p:nvPr/>
            </p:nvGrpSpPr>
            <p:grpSpPr>
              <a:xfrm>
                <a:off x="2387388" y="5853773"/>
                <a:ext cx="372533" cy="146574"/>
                <a:chOff x="1016000" y="2929465"/>
                <a:chExt cx="372533" cy="146574"/>
              </a:xfrm>
            </p:grpSpPr>
            <p:cxnSp>
              <p:nvCxnSpPr>
                <p:cNvPr id="164" name="直接连接符 106"/>
                <p:cNvCxnSpPr/>
                <p:nvPr/>
              </p:nvCxnSpPr>
              <p:spPr>
                <a:xfrm flipV="1">
                  <a:off x="1016000" y="2929466"/>
                  <a:ext cx="0" cy="14657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07"/>
                <p:cNvCxnSpPr/>
                <p:nvPr/>
              </p:nvCxnSpPr>
              <p:spPr>
                <a:xfrm flipV="1">
                  <a:off x="1016000" y="2929465"/>
                  <a:ext cx="372533" cy="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08"/>
                <p:cNvCxnSpPr/>
                <p:nvPr/>
              </p:nvCxnSpPr>
              <p:spPr>
                <a:xfrm flipV="1">
                  <a:off x="1388533" y="2929465"/>
                  <a:ext cx="0" cy="14657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1" name="直接连接符 109"/>
              <p:cNvCxnSpPr/>
              <p:nvPr/>
            </p:nvCxnSpPr>
            <p:spPr>
              <a:xfrm flipV="1">
                <a:off x="2764238" y="6004214"/>
                <a:ext cx="674606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10"/>
              <p:cNvCxnSpPr/>
              <p:nvPr/>
            </p:nvCxnSpPr>
            <p:spPr>
              <a:xfrm>
                <a:off x="2257105" y="5753780"/>
                <a:ext cx="1181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11"/>
              <p:cNvCxnSpPr/>
              <p:nvPr/>
            </p:nvCxnSpPr>
            <p:spPr>
              <a:xfrm>
                <a:off x="512022" y="5993955"/>
                <a:ext cx="1871050" cy="63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14"/>
            <p:cNvGrpSpPr/>
            <p:nvPr/>
          </p:nvGrpSpPr>
          <p:grpSpPr>
            <a:xfrm>
              <a:off x="1024148" y="3283167"/>
              <a:ext cx="2937934" cy="597019"/>
              <a:chOff x="512022" y="5044959"/>
              <a:chExt cx="2937934" cy="959256"/>
            </a:xfrm>
          </p:grpSpPr>
          <p:cxnSp>
            <p:nvCxnSpPr>
              <p:cNvPr id="127" name="直接连接符 115"/>
              <p:cNvCxnSpPr/>
              <p:nvPr/>
            </p:nvCxnSpPr>
            <p:spPr>
              <a:xfrm>
                <a:off x="512022" y="5191533"/>
                <a:ext cx="33866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16"/>
              <p:cNvCxnSpPr/>
              <p:nvPr/>
            </p:nvCxnSpPr>
            <p:spPr>
              <a:xfrm flipV="1">
                <a:off x="850689" y="5044960"/>
                <a:ext cx="0" cy="1465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17"/>
              <p:cNvCxnSpPr/>
              <p:nvPr/>
            </p:nvCxnSpPr>
            <p:spPr>
              <a:xfrm flipV="1">
                <a:off x="850689" y="5044959"/>
                <a:ext cx="372533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18"/>
              <p:cNvCxnSpPr/>
              <p:nvPr/>
            </p:nvCxnSpPr>
            <p:spPr>
              <a:xfrm flipV="1">
                <a:off x="1223222" y="5044959"/>
                <a:ext cx="0" cy="1465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19"/>
              <p:cNvCxnSpPr/>
              <p:nvPr/>
            </p:nvCxnSpPr>
            <p:spPr>
              <a:xfrm>
                <a:off x="1223222" y="5191532"/>
                <a:ext cx="2226734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组合 120"/>
              <p:cNvGrpSpPr/>
              <p:nvPr/>
            </p:nvGrpSpPr>
            <p:grpSpPr>
              <a:xfrm>
                <a:off x="1324822" y="5305730"/>
                <a:ext cx="372533" cy="146574"/>
                <a:chOff x="1016000" y="2929465"/>
                <a:chExt cx="372533" cy="146574"/>
              </a:xfrm>
            </p:grpSpPr>
            <p:cxnSp>
              <p:nvCxnSpPr>
                <p:cNvPr id="147" name="直接连接符 135"/>
                <p:cNvCxnSpPr/>
                <p:nvPr/>
              </p:nvCxnSpPr>
              <p:spPr>
                <a:xfrm flipV="1">
                  <a:off x="1016000" y="2929466"/>
                  <a:ext cx="0" cy="14657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36"/>
                <p:cNvCxnSpPr/>
                <p:nvPr/>
              </p:nvCxnSpPr>
              <p:spPr>
                <a:xfrm flipV="1">
                  <a:off x="1016000" y="2929465"/>
                  <a:ext cx="372533" cy="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直接连接符 137"/>
                <p:cNvCxnSpPr/>
                <p:nvPr/>
              </p:nvCxnSpPr>
              <p:spPr>
                <a:xfrm flipV="1">
                  <a:off x="1388533" y="2929465"/>
                  <a:ext cx="0" cy="14657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3" name="直接连接符 121"/>
              <p:cNvCxnSpPr/>
              <p:nvPr/>
            </p:nvCxnSpPr>
            <p:spPr>
              <a:xfrm>
                <a:off x="512022" y="5459923"/>
                <a:ext cx="812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接连接符 122"/>
              <p:cNvCxnSpPr/>
              <p:nvPr/>
            </p:nvCxnSpPr>
            <p:spPr>
              <a:xfrm>
                <a:off x="1697355" y="5459923"/>
                <a:ext cx="175260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组合 123"/>
              <p:cNvGrpSpPr/>
              <p:nvPr/>
            </p:nvGrpSpPr>
            <p:grpSpPr>
              <a:xfrm>
                <a:off x="1884572" y="5607207"/>
                <a:ext cx="372533" cy="146574"/>
                <a:chOff x="1016000" y="2929465"/>
                <a:chExt cx="372533" cy="146574"/>
              </a:xfrm>
            </p:grpSpPr>
            <p:cxnSp>
              <p:nvCxnSpPr>
                <p:cNvPr id="144" name="直接连接符 132"/>
                <p:cNvCxnSpPr/>
                <p:nvPr/>
              </p:nvCxnSpPr>
              <p:spPr>
                <a:xfrm flipV="1">
                  <a:off x="1016000" y="2929466"/>
                  <a:ext cx="0" cy="14657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33"/>
                <p:cNvCxnSpPr/>
                <p:nvPr/>
              </p:nvCxnSpPr>
              <p:spPr>
                <a:xfrm flipV="1">
                  <a:off x="1016000" y="2929465"/>
                  <a:ext cx="372533" cy="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34"/>
                <p:cNvCxnSpPr/>
                <p:nvPr/>
              </p:nvCxnSpPr>
              <p:spPr>
                <a:xfrm flipV="1">
                  <a:off x="1388533" y="2929465"/>
                  <a:ext cx="0" cy="14657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6" name="直接连接符 124"/>
              <p:cNvCxnSpPr/>
              <p:nvPr/>
            </p:nvCxnSpPr>
            <p:spPr>
              <a:xfrm flipV="1">
                <a:off x="512022" y="5753780"/>
                <a:ext cx="1372550" cy="60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组合 125"/>
              <p:cNvGrpSpPr/>
              <p:nvPr/>
            </p:nvGrpSpPr>
            <p:grpSpPr>
              <a:xfrm>
                <a:off x="2387388" y="5853773"/>
                <a:ext cx="372533" cy="146574"/>
                <a:chOff x="1016000" y="2929465"/>
                <a:chExt cx="372533" cy="146574"/>
              </a:xfrm>
            </p:grpSpPr>
            <p:cxnSp>
              <p:nvCxnSpPr>
                <p:cNvPr id="141" name="直接连接符 129"/>
                <p:cNvCxnSpPr/>
                <p:nvPr/>
              </p:nvCxnSpPr>
              <p:spPr>
                <a:xfrm flipV="1">
                  <a:off x="1016000" y="2929466"/>
                  <a:ext cx="0" cy="14657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30"/>
                <p:cNvCxnSpPr/>
                <p:nvPr/>
              </p:nvCxnSpPr>
              <p:spPr>
                <a:xfrm flipV="1">
                  <a:off x="1016000" y="2929465"/>
                  <a:ext cx="372533" cy="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31"/>
                <p:cNvCxnSpPr/>
                <p:nvPr/>
              </p:nvCxnSpPr>
              <p:spPr>
                <a:xfrm flipV="1">
                  <a:off x="1388533" y="2929465"/>
                  <a:ext cx="0" cy="14657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8" name="直接连接符 126"/>
              <p:cNvCxnSpPr/>
              <p:nvPr/>
            </p:nvCxnSpPr>
            <p:spPr>
              <a:xfrm flipV="1">
                <a:off x="2764238" y="6004214"/>
                <a:ext cx="674606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27"/>
              <p:cNvCxnSpPr/>
              <p:nvPr/>
            </p:nvCxnSpPr>
            <p:spPr>
              <a:xfrm>
                <a:off x="2257105" y="5753780"/>
                <a:ext cx="1181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28"/>
              <p:cNvCxnSpPr/>
              <p:nvPr/>
            </p:nvCxnSpPr>
            <p:spPr>
              <a:xfrm>
                <a:off x="512022" y="5993955"/>
                <a:ext cx="1871050" cy="63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组合 138"/>
            <p:cNvGrpSpPr/>
            <p:nvPr/>
          </p:nvGrpSpPr>
          <p:grpSpPr>
            <a:xfrm>
              <a:off x="1028910" y="4082425"/>
              <a:ext cx="2937934" cy="597019"/>
              <a:chOff x="512022" y="5044959"/>
              <a:chExt cx="2937934" cy="959256"/>
            </a:xfrm>
          </p:grpSpPr>
          <p:cxnSp>
            <p:nvCxnSpPr>
              <p:cNvPr id="104" name="直接连接符 139"/>
              <p:cNvCxnSpPr/>
              <p:nvPr/>
            </p:nvCxnSpPr>
            <p:spPr>
              <a:xfrm>
                <a:off x="512022" y="5191533"/>
                <a:ext cx="33866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40"/>
              <p:cNvCxnSpPr/>
              <p:nvPr/>
            </p:nvCxnSpPr>
            <p:spPr>
              <a:xfrm flipV="1">
                <a:off x="850689" y="5044960"/>
                <a:ext cx="0" cy="1465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41"/>
              <p:cNvCxnSpPr/>
              <p:nvPr/>
            </p:nvCxnSpPr>
            <p:spPr>
              <a:xfrm flipV="1">
                <a:off x="850689" y="5044959"/>
                <a:ext cx="372533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42"/>
              <p:cNvCxnSpPr/>
              <p:nvPr/>
            </p:nvCxnSpPr>
            <p:spPr>
              <a:xfrm flipV="1">
                <a:off x="1223222" y="5044959"/>
                <a:ext cx="0" cy="1465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43"/>
              <p:cNvCxnSpPr/>
              <p:nvPr/>
            </p:nvCxnSpPr>
            <p:spPr>
              <a:xfrm>
                <a:off x="1223222" y="5191532"/>
                <a:ext cx="2226734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组合 144"/>
              <p:cNvGrpSpPr/>
              <p:nvPr/>
            </p:nvGrpSpPr>
            <p:grpSpPr>
              <a:xfrm>
                <a:off x="1324822" y="5305730"/>
                <a:ext cx="372533" cy="146574"/>
                <a:chOff x="1016000" y="2929465"/>
                <a:chExt cx="372533" cy="146574"/>
              </a:xfrm>
            </p:grpSpPr>
            <p:cxnSp>
              <p:nvCxnSpPr>
                <p:cNvPr id="124" name="直接连接符 159"/>
                <p:cNvCxnSpPr/>
                <p:nvPr/>
              </p:nvCxnSpPr>
              <p:spPr>
                <a:xfrm flipV="1">
                  <a:off x="1016000" y="2929466"/>
                  <a:ext cx="0" cy="14657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接连接符 160"/>
                <p:cNvCxnSpPr/>
                <p:nvPr/>
              </p:nvCxnSpPr>
              <p:spPr>
                <a:xfrm flipV="1">
                  <a:off x="1016000" y="2929465"/>
                  <a:ext cx="372533" cy="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接连接符 161"/>
                <p:cNvCxnSpPr/>
                <p:nvPr/>
              </p:nvCxnSpPr>
              <p:spPr>
                <a:xfrm flipV="1">
                  <a:off x="1388533" y="2929465"/>
                  <a:ext cx="0" cy="14657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0" name="直接连接符 145"/>
              <p:cNvCxnSpPr/>
              <p:nvPr/>
            </p:nvCxnSpPr>
            <p:spPr>
              <a:xfrm>
                <a:off x="512022" y="5459923"/>
                <a:ext cx="812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46"/>
              <p:cNvCxnSpPr/>
              <p:nvPr/>
            </p:nvCxnSpPr>
            <p:spPr>
              <a:xfrm>
                <a:off x="1697355" y="5459923"/>
                <a:ext cx="175260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组合 147"/>
              <p:cNvGrpSpPr/>
              <p:nvPr/>
            </p:nvGrpSpPr>
            <p:grpSpPr>
              <a:xfrm>
                <a:off x="1884572" y="5607207"/>
                <a:ext cx="372533" cy="146574"/>
                <a:chOff x="1016000" y="2929465"/>
                <a:chExt cx="372533" cy="146574"/>
              </a:xfrm>
            </p:grpSpPr>
            <p:cxnSp>
              <p:nvCxnSpPr>
                <p:cNvPr id="121" name="直接连接符 156"/>
                <p:cNvCxnSpPr/>
                <p:nvPr/>
              </p:nvCxnSpPr>
              <p:spPr>
                <a:xfrm flipV="1">
                  <a:off x="1016000" y="2929466"/>
                  <a:ext cx="0" cy="14657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接连接符 157"/>
                <p:cNvCxnSpPr/>
                <p:nvPr/>
              </p:nvCxnSpPr>
              <p:spPr>
                <a:xfrm flipV="1">
                  <a:off x="1016000" y="2929465"/>
                  <a:ext cx="372533" cy="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接连接符 158"/>
                <p:cNvCxnSpPr/>
                <p:nvPr/>
              </p:nvCxnSpPr>
              <p:spPr>
                <a:xfrm flipV="1">
                  <a:off x="1388533" y="2929465"/>
                  <a:ext cx="0" cy="14657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3" name="直接连接符 148"/>
              <p:cNvCxnSpPr/>
              <p:nvPr/>
            </p:nvCxnSpPr>
            <p:spPr>
              <a:xfrm flipV="1">
                <a:off x="512022" y="5753780"/>
                <a:ext cx="1372550" cy="60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3" name="组合 149"/>
              <p:cNvGrpSpPr/>
              <p:nvPr/>
            </p:nvGrpSpPr>
            <p:grpSpPr>
              <a:xfrm>
                <a:off x="2387388" y="5853773"/>
                <a:ext cx="372533" cy="146574"/>
                <a:chOff x="1016000" y="2929465"/>
                <a:chExt cx="372533" cy="146574"/>
              </a:xfrm>
            </p:grpSpPr>
            <p:cxnSp>
              <p:nvCxnSpPr>
                <p:cNvPr id="118" name="直接连接符 153"/>
                <p:cNvCxnSpPr/>
                <p:nvPr/>
              </p:nvCxnSpPr>
              <p:spPr>
                <a:xfrm flipV="1">
                  <a:off x="1016000" y="2929466"/>
                  <a:ext cx="0" cy="14657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接连接符 154"/>
                <p:cNvCxnSpPr/>
                <p:nvPr/>
              </p:nvCxnSpPr>
              <p:spPr>
                <a:xfrm flipV="1">
                  <a:off x="1016000" y="2929465"/>
                  <a:ext cx="372533" cy="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接连接符 155"/>
                <p:cNvCxnSpPr/>
                <p:nvPr/>
              </p:nvCxnSpPr>
              <p:spPr>
                <a:xfrm flipV="1">
                  <a:off x="1388533" y="2929465"/>
                  <a:ext cx="0" cy="14657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5" name="直接连接符 150"/>
              <p:cNvCxnSpPr/>
              <p:nvPr/>
            </p:nvCxnSpPr>
            <p:spPr>
              <a:xfrm flipV="1">
                <a:off x="2764238" y="6004214"/>
                <a:ext cx="674606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接连接符 151"/>
              <p:cNvCxnSpPr/>
              <p:nvPr/>
            </p:nvCxnSpPr>
            <p:spPr>
              <a:xfrm>
                <a:off x="2257105" y="5753780"/>
                <a:ext cx="1181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接连接符 152"/>
              <p:cNvCxnSpPr/>
              <p:nvPr/>
            </p:nvCxnSpPr>
            <p:spPr>
              <a:xfrm>
                <a:off x="512022" y="5993955"/>
                <a:ext cx="1871050" cy="63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组合 162"/>
            <p:cNvGrpSpPr/>
            <p:nvPr/>
          </p:nvGrpSpPr>
          <p:grpSpPr>
            <a:xfrm>
              <a:off x="1009594" y="4820801"/>
              <a:ext cx="2937934" cy="597019"/>
              <a:chOff x="512022" y="5044959"/>
              <a:chExt cx="2937934" cy="959256"/>
            </a:xfrm>
          </p:grpSpPr>
          <p:cxnSp>
            <p:nvCxnSpPr>
              <p:cNvPr id="81" name="直接连接符 163"/>
              <p:cNvCxnSpPr/>
              <p:nvPr/>
            </p:nvCxnSpPr>
            <p:spPr>
              <a:xfrm>
                <a:off x="512022" y="5191533"/>
                <a:ext cx="33866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164"/>
              <p:cNvCxnSpPr/>
              <p:nvPr/>
            </p:nvCxnSpPr>
            <p:spPr>
              <a:xfrm flipV="1">
                <a:off x="850689" y="5044960"/>
                <a:ext cx="0" cy="1465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165"/>
              <p:cNvCxnSpPr/>
              <p:nvPr/>
            </p:nvCxnSpPr>
            <p:spPr>
              <a:xfrm flipV="1">
                <a:off x="850689" y="5044959"/>
                <a:ext cx="372533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166"/>
              <p:cNvCxnSpPr/>
              <p:nvPr/>
            </p:nvCxnSpPr>
            <p:spPr>
              <a:xfrm flipV="1">
                <a:off x="1223222" y="5044959"/>
                <a:ext cx="0" cy="1465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167"/>
              <p:cNvCxnSpPr/>
              <p:nvPr/>
            </p:nvCxnSpPr>
            <p:spPr>
              <a:xfrm>
                <a:off x="1223222" y="5191532"/>
                <a:ext cx="2226734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组合 168"/>
              <p:cNvGrpSpPr/>
              <p:nvPr/>
            </p:nvGrpSpPr>
            <p:grpSpPr>
              <a:xfrm>
                <a:off x="1324822" y="5305730"/>
                <a:ext cx="372533" cy="146574"/>
                <a:chOff x="1016000" y="2929465"/>
                <a:chExt cx="372533" cy="146574"/>
              </a:xfrm>
            </p:grpSpPr>
            <p:cxnSp>
              <p:nvCxnSpPr>
                <p:cNvPr id="101" name="直接连接符 183"/>
                <p:cNvCxnSpPr/>
                <p:nvPr/>
              </p:nvCxnSpPr>
              <p:spPr>
                <a:xfrm flipV="1">
                  <a:off x="1016000" y="2929466"/>
                  <a:ext cx="0" cy="14657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直接连接符 184"/>
                <p:cNvCxnSpPr/>
                <p:nvPr/>
              </p:nvCxnSpPr>
              <p:spPr>
                <a:xfrm flipV="1">
                  <a:off x="1016000" y="2929465"/>
                  <a:ext cx="372533" cy="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接连接符 185"/>
                <p:cNvCxnSpPr/>
                <p:nvPr/>
              </p:nvCxnSpPr>
              <p:spPr>
                <a:xfrm flipV="1">
                  <a:off x="1388533" y="2929465"/>
                  <a:ext cx="0" cy="14657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7" name="直接连接符 169"/>
              <p:cNvCxnSpPr/>
              <p:nvPr/>
            </p:nvCxnSpPr>
            <p:spPr>
              <a:xfrm>
                <a:off x="512022" y="5459923"/>
                <a:ext cx="812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170"/>
              <p:cNvCxnSpPr/>
              <p:nvPr/>
            </p:nvCxnSpPr>
            <p:spPr>
              <a:xfrm>
                <a:off x="1697355" y="5459923"/>
                <a:ext cx="175260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6" name="组合 171"/>
              <p:cNvGrpSpPr/>
              <p:nvPr/>
            </p:nvGrpSpPr>
            <p:grpSpPr>
              <a:xfrm>
                <a:off x="1884572" y="5607207"/>
                <a:ext cx="372533" cy="146574"/>
                <a:chOff x="1016000" y="2929465"/>
                <a:chExt cx="372533" cy="146574"/>
              </a:xfrm>
            </p:grpSpPr>
            <p:cxnSp>
              <p:nvCxnSpPr>
                <p:cNvPr id="98" name="直接连接符 180"/>
                <p:cNvCxnSpPr/>
                <p:nvPr/>
              </p:nvCxnSpPr>
              <p:spPr>
                <a:xfrm flipV="1">
                  <a:off x="1016000" y="2929466"/>
                  <a:ext cx="0" cy="14657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接连接符 181"/>
                <p:cNvCxnSpPr/>
                <p:nvPr/>
              </p:nvCxnSpPr>
              <p:spPr>
                <a:xfrm flipV="1">
                  <a:off x="1016000" y="2929465"/>
                  <a:ext cx="372533" cy="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接连接符 182"/>
                <p:cNvCxnSpPr/>
                <p:nvPr/>
              </p:nvCxnSpPr>
              <p:spPr>
                <a:xfrm flipV="1">
                  <a:off x="1388533" y="2929465"/>
                  <a:ext cx="0" cy="14657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0" name="直接连接符 172"/>
              <p:cNvCxnSpPr/>
              <p:nvPr/>
            </p:nvCxnSpPr>
            <p:spPr>
              <a:xfrm flipV="1">
                <a:off x="512022" y="5753780"/>
                <a:ext cx="1372550" cy="60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9" name="组合 173"/>
              <p:cNvGrpSpPr/>
              <p:nvPr/>
            </p:nvGrpSpPr>
            <p:grpSpPr>
              <a:xfrm>
                <a:off x="2387388" y="5853773"/>
                <a:ext cx="372533" cy="146574"/>
                <a:chOff x="1016000" y="2929465"/>
                <a:chExt cx="372533" cy="146574"/>
              </a:xfrm>
            </p:grpSpPr>
            <p:cxnSp>
              <p:nvCxnSpPr>
                <p:cNvPr id="95" name="直接连接符 177"/>
                <p:cNvCxnSpPr/>
                <p:nvPr/>
              </p:nvCxnSpPr>
              <p:spPr>
                <a:xfrm flipV="1">
                  <a:off x="1016000" y="2929466"/>
                  <a:ext cx="0" cy="14657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178"/>
                <p:cNvCxnSpPr/>
                <p:nvPr/>
              </p:nvCxnSpPr>
              <p:spPr>
                <a:xfrm flipV="1">
                  <a:off x="1016000" y="2929465"/>
                  <a:ext cx="372533" cy="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179"/>
                <p:cNvCxnSpPr/>
                <p:nvPr/>
              </p:nvCxnSpPr>
              <p:spPr>
                <a:xfrm flipV="1">
                  <a:off x="1388533" y="2929465"/>
                  <a:ext cx="0" cy="14657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2" name="直接连接符 174"/>
              <p:cNvCxnSpPr/>
              <p:nvPr/>
            </p:nvCxnSpPr>
            <p:spPr>
              <a:xfrm flipV="1">
                <a:off x="2764238" y="6004214"/>
                <a:ext cx="674606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175"/>
              <p:cNvCxnSpPr/>
              <p:nvPr/>
            </p:nvCxnSpPr>
            <p:spPr>
              <a:xfrm>
                <a:off x="2257105" y="5753780"/>
                <a:ext cx="1181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176"/>
              <p:cNvCxnSpPr/>
              <p:nvPr/>
            </p:nvCxnSpPr>
            <p:spPr>
              <a:xfrm>
                <a:off x="512022" y="5993955"/>
                <a:ext cx="1871050" cy="63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组合 186"/>
            <p:cNvGrpSpPr/>
            <p:nvPr/>
          </p:nvGrpSpPr>
          <p:grpSpPr>
            <a:xfrm>
              <a:off x="982556" y="5568814"/>
              <a:ext cx="2937934" cy="597019"/>
              <a:chOff x="512022" y="5044959"/>
              <a:chExt cx="2937934" cy="959256"/>
            </a:xfrm>
          </p:grpSpPr>
          <p:cxnSp>
            <p:nvCxnSpPr>
              <p:cNvPr id="58" name="直接连接符 187"/>
              <p:cNvCxnSpPr/>
              <p:nvPr/>
            </p:nvCxnSpPr>
            <p:spPr>
              <a:xfrm>
                <a:off x="512022" y="5191533"/>
                <a:ext cx="33866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188"/>
              <p:cNvCxnSpPr/>
              <p:nvPr/>
            </p:nvCxnSpPr>
            <p:spPr>
              <a:xfrm flipV="1">
                <a:off x="850689" y="5044960"/>
                <a:ext cx="0" cy="1465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189"/>
              <p:cNvCxnSpPr/>
              <p:nvPr/>
            </p:nvCxnSpPr>
            <p:spPr>
              <a:xfrm flipV="1">
                <a:off x="850689" y="5044959"/>
                <a:ext cx="372533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190"/>
              <p:cNvCxnSpPr/>
              <p:nvPr/>
            </p:nvCxnSpPr>
            <p:spPr>
              <a:xfrm flipV="1">
                <a:off x="1223222" y="5044959"/>
                <a:ext cx="0" cy="1465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191"/>
              <p:cNvCxnSpPr/>
              <p:nvPr/>
            </p:nvCxnSpPr>
            <p:spPr>
              <a:xfrm>
                <a:off x="1223222" y="5191532"/>
                <a:ext cx="2226734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9" name="组合 192"/>
              <p:cNvGrpSpPr/>
              <p:nvPr/>
            </p:nvGrpSpPr>
            <p:grpSpPr>
              <a:xfrm>
                <a:off x="1324822" y="5305730"/>
                <a:ext cx="372533" cy="146574"/>
                <a:chOff x="1016000" y="2929465"/>
                <a:chExt cx="372533" cy="146574"/>
              </a:xfrm>
            </p:grpSpPr>
            <p:cxnSp>
              <p:nvCxnSpPr>
                <p:cNvPr id="78" name="直接连接符 207"/>
                <p:cNvCxnSpPr/>
                <p:nvPr/>
              </p:nvCxnSpPr>
              <p:spPr>
                <a:xfrm flipV="1">
                  <a:off x="1016000" y="2929466"/>
                  <a:ext cx="0" cy="14657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208"/>
                <p:cNvCxnSpPr/>
                <p:nvPr/>
              </p:nvCxnSpPr>
              <p:spPr>
                <a:xfrm flipV="1">
                  <a:off x="1016000" y="2929465"/>
                  <a:ext cx="372533" cy="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209"/>
                <p:cNvCxnSpPr/>
                <p:nvPr/>
              </p:nvCxnSpPr>
              <p:spPr>
                <a:xfrm flipV="1">
                  <a:off x="1388533" y="2929465"/>
                  <a:ext cx="0" cy="14657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4" name="直接连接符 193"/>
              <p:cNvCxnSpPr/>
              <p:nvPr/>
            </p:nvCxnSpPr>
            <p:spPr>
              <a:xfrm>
                <a:off x="512022" y="5459923"/>
                <a:ext cx="812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194"/>
              <p:cNvCxnSpPr/>
              <p:nvPr/>
            </p:nvCxnSpPr>
            <p:spPr>
              <a:xfrm>
                <a:off x="1697355" y="5459923"/>
                <a:ext cx="175260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" name="组合 195"/>
              <p:cNvGrpSpPr/>
              <p:nvPr/>
            </p:nvGrpSpPr>
            <p:grpSpPr>
              <a:xfrm>
                <a:off x="1884572" y="5607207"/>
                <a:ext cx="372533" cy="146574"/>
                <a:chOff x="1016000" y="2929465"/>
                <a:chExt cx="372533" cy="146574"/>
              </a:xfrm>
            </p:grpSpPr>
            <p:cxnSp>
              <p:nvCxnSpPr>
                <p:cNvPr id="75" name="直接连接符 204"/>
                <p:cNvCxnSpPr/>
                <p:nvPr/>
              </p:nvCxnSpPr>
              <p:spPr>
                <a:xfrm flipV="1">
                  <a:off x="1016000" y="2929466"/>
                  <a:ext cx="0" cy="14657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205"/>
                <p:cNvCxnSpPr/>
                <p:nvPr/>
              </p:nvCxnSpPr>
              <p:spPr>
                <a:xfrm flipV="1">
                  <a:off x="1016000" y="2929465"/>
                  <a:ext cx="372533" cy="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206"/>
                <p:cNvCxnSpPr/>
                <p:nvPr/>
              </p:nvCxnSpPr>
              <p:spPr>
                <a:xfrm flipV="1">
                  <a:off x="1388533" y="2929465"/>
                  <a:ext cx="0" cy="14657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7" name="直接连接符 196"/>
              <p:cNvCxnSpPr/>
              <p:nvPr/>
            </p:nvCxnSpPr>
            <p:spPr>
              <a:xfrm flipV="1">
                <a:off x="512022" y="5753780"/>
                <a:ext cx="1372550" cy="60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4" name="组合 197"/>
              <p:cNvGrpSpPr/>
              <p:nvPr/>
            </p:nvGrpSpPr>
            <p:grpSpPr>
              <a:xfrm>
                <a:off x="2387388" y="5853773"/>
                <a:ext cx="372533" cy="146574"/>
                <a:chOff x="1016000" y="2929465"/>
                <a:chExt cx="372533" cy="146574"/>
              </a:xfrm>
            </p:grpSpPr>
            <p:cxnSp>
              <p:nvCxnSpPr>
                <p:cNvPr id="72" name="直接连接符 201"/>
                <p:cNvCxnSpPr/>
                <p:nvPr/>
              </p:nvCxnSpPr>
              <p:spPr>
                <a:xfrm flipV="1">
                  <a:off x="1016000" y="2929466"/>
                  <a:ext cx="0" cy="14657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202"/>
                <p:cNvCxnSpPr/>
                <p:nvPr/>
              </p:nvCxnSpPr>
              <p:spPr>
                <a:xfrm flipV="1">
                  <a:off x="1016000" y="2929465"/>
                  <a:ext cx="372533" cy="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203"/>
                <p:cNvCxnSpPr/>
                <p:nvPr/>
              </p:nvCxnSpPr>
              <p:spPr>
                <a:xfrm flipV="1">
                  <a:off x="1388533" y="2929465"/>
                  <a:ext cx="0" cy="14657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9" name="直接连接符 198"/>
              <p:cNvCxnSpPr/>
              <p:nvPr/>
            </p:nvCxnSpPr>
            <p:spPr>
              <a:xfrm flipV="1">
                <a:off x="2764238" y="6004214"/>
                <a:ext cx="674606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199"/>
              <p:cNvCxnSpPr/>
              <p:nvPr/>
            </p:nvCxnSpPr>
            <p:spPr>
              <a:xfrm>
                <a:off x="2257105" y="5753780"/>
                <a:ext cx="11817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200"/>
              <p:cNvCxnSpPr/>
              <p:nvPr/>
            </p:nvCxnSpPr>
            <p:spPr>
              <a:xfrm>
                <a:off x="512022" y="5993955"/>
                <a:ext cx="1871050" cy="63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直接箭头连接符 211"/>
            <p:cNvCxnSpPr/>
            <p:nvPr/>
          </p:nvCxnSpPr>
          <p:spPr>
            <a:xfrm>
              <a:off x="457200" y="2344693"/>
              <a:ext cx="0" cy="37883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12"/>
            <p:cNvSpPr txBox="1"/>
            <p:nvPr/>
          </p:nvSpPr>
          <p:spPr>
            <a:xfrm>
              <a:off x="521519" y="2238447"/>
              <a:ext cx="49244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dirty="0" smtClean="0"/>
                <a:t>STEP 1</a:t>
              </a:r>
              <a:endParaRPr lang="zh-CN" altLang="en-US" sz="900" dirty="0"/>
            </a:p>
          </p:txBody>
        </p:sp>
        <p:sp>
          <p:nvSpPr>
            <p:cNvPr id="27" name="文本框 213"/>
            <p:cNvSpPr txBox="1"/>
            <p:nvPr/>
          </p:nvSpPr>
          <p:spPr>
            <a:xfrm>
              <a:off x="521519" y="2428808"/>
              <a:ext cx="49244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dirty="0" smtClean="0"/>
                <a:t>STEP 2</a:t>
              </a:r>
              <a:endParaRPr lang="zh-CN" altLang="en-US" sz="900" dirty="0"/>
            </a:p>
          </p:txBody>
        </p:sp>
        <p:sp>
          <p:nvSpPr>
            <p:cNvPr id="28" name="文本框 214"/>
            <p:cNvSpPr txBox="1"/>
            <p:nvPr/>
          </p:nvSpPr>
          <p:spPr>
            <a:xfrm>
              <a:off x="521519" y="2619169"/>
              <a:ext cx="49244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dirty="0" smtClean="0"/>
                <a:t>STEP 3</a:t>
              </a:r>
              <a:endParaRPr lang="zh-CN" altLang="en-US" sz="900" dirty="0"/>
            </a:p>
          </p:txBody>
        </p:sp>
        <p:sp>
          <p:nvSpPr>
            <p:cNvPr id="29" name="文本框 215"/>
            <p:cNvSpPr txBox="1"/>
            <p:nvPr/>
          </p:nvSpPr>
          <p:spPr>
            <a:xfrm>
              <a:off x="521519" y="2809530"/>
              <a:ext cx="49244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dirty="0" smtClean="0"/>
                <a:t>STEP 4</a:t>
              </a:r>
              <a:endParaRPr lang="zh-CN" altLang="en-US" sz="900" dirty="0"/>
            </a:p>
          </p:txBody>
        </p:sp>
        <p:sp>
          <p:nvSpPr>
            <p:cNvPr id="31" name="文本框 216"/>
            <p:cNvSpPr txBox="1"/>
            <p:nvPr/>
          </p:nvSpPr>
          <p:spPr>
            <a:xfrm>
              <a:off x="521519" y="2999891"/>
              <a:ext cx="49244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dirty="0" smtClean="0"/>
                <a:t>STEP 5</a:t>
              </a:r>
              <a:endParaRPr lang="zh-CN" altLang="en-US" sz="900" dirty="0"/>
            </a:p>
          </p:txBody>
        </p:sp>
        <p:sp>
          <p:nvSpPr>
            <p:cNvPr id="32" name="文本框 217"/>
            <p:cNvSpPr txBox="1"/>
            <p:nvPr/>
          </p:nvSpPr>
          <p:spPr>
            <a:xfrm>
              <a:off x="521519" y="3190252"/>
              <a:ext cx="49244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dirty="0" smtClean="0"/>
                <a:t>STEP 6</a:t>
              </a:r>
              <a:endParaRPr lang="zh-CN" altLang="en-US" sz="900" dirty="0"/>
            </a:p>
          </p:txBody>
        </p:sp>
        <p:sp>
          <p:nvSpPr>
            <p:cNvPr id="33" name="文本框 218"/>
            <p:cNvSpPr txBox="1"/>
            <p:nvPr/>
          </p:nvSpPr>
          <p:spPr>
            <a:xfrm>
              <a:off x="521519" y="3380613"/>
              <a:ext cx="49244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dirty="0" smtClean="0"/>
                <a:t>STEP 7</a:t>
              </a:r>
              <a:endParaRPr lang="zh-CN" altLang="en-US" sz="900" dirty="0"/>
            </a:p>
          </p:txBody>
        </p:sp>
        <p:sp>
          <p:nvSpPr>
            <p:cNvPr id="34" name="文本框 219"/>
            <p:cNvSpPr txBox="1"/>
            <p:nvPr/>
          </p:nvSpPr>
          <p:spPr>
            <a:xfrm>
              <a:off x="521519" y="3570974"/>
              <a:ext cx="49244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dirty="0" smtClean="0"/>
                <a:t>STEP 8</a:t>
              </a:r>
              <a:endParaRPr lang="zh-CN" altLang="en-US" sz="900" dirty="0"/>
            </a:p>
          </p:txBody>
        </p:sp>
        <p:sp>
          <p:nvSpPr>
            <p:cNvPr id="35" name="文本框 220"/>
            <p:cNvSpPr txBox="1"/>
            <p:nvPr/>
          </p:nvSpPr>
          <p:spPr>
            <a:xfrm>
              <a:off x="521519" y="3761335"/>
              <a:ext cx="49244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dirty="0" smtClean="0"/>
                <a:t>STEP 9</a:t>
              </a:r>
              <a:endParaRPr lang="zh-CN" altLang="en-US" sz="900" dirty="0"/>
            </a:p>
          </p:txBody>
        </p:sp>
        <p:sp>
          <p:nvSpPr>
            <p:cNvPr id="36" name="文本框 221"/>
            <p:cNvSpPr txBox="1"/>
            <p:nvPr/>
          </p:nvSpPr>
          <p:spPr>
            <a:xfrm>
              <a:off x="463811" y="3951696"/>
              <a:ext cx="5501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dirty="0" smtClean="0"/>
                <a:t>STEP 10</a:t>
              </a:r>
              <a:endParaRPr lang="zh-CN" altLang="en-US" sz="900" dirty="0"/>
            </a:p>
          </p:txBody>
        </p:sp>
        <p:sp>
          <p:nvSpPr>
            <p:cNvPr id="37" name="文本框 222"/>
            <p:cNvSpPr txBox="1"/>
            <p:nvPr/>
          </p:nvSpPr>
          <p:spPr>
            <a:xfrm>
              <a:off x="463811" y="4142057"/>
              <a:ext cx="5501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dirty="0" smtClean="0"/>
                <a:t>STEP 11</a:t>
              </a:r>
              <a:endParaRPr lang="zh-CN" altLang="en-US" sz="900" dirty="0"/>
            </a:p>
          </p:txBody>
        </p:sp>
        <p:sp>
          <p:nvSpPr>
            <p:cNvPr id="38" name="文本框 223"/>
            <p:cNvSpPr txBox="1"/>
            <p:nvPr/>
          </p:nvSpPr>
          <p:spPr>
            <a:xfrm>
              <a:off x="463811" y="4332418"/>
              <a:ext cx="5501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dirty="0" smtClean="0"/>
                <a:t>STEP 12</a:t>
              </a:r>
              <a:endParaRPr lang="zh-CN" altLang="en-US" sz="900" dirty="0"/>
            </a:p>
          </p:txBody>
        </p:sp>
        <p:sp>
          <p:nvSpPr>
            <p:cNvPr id="39" name="文本框 224"/>
            <p:cNvSpPr txBox="1"/>
            <p:nvPr/>
          </p:nvSpPr>
          <p:spPr>
            <a:xfrm>
              <a:off x="463811" y="4522779"/>
              <a:ext cx="5501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dirty="0" smtClean="0"/>
                <a:t>STEP 13</a:t>
              </a:r>
              <a:endParaRPr lang="zh-CN" altLang="en-US" sz="900" dirty="0"/>
            </a:p>
          </p:txBody>
        </p:sp>
        <p:sp>
          <p:nvSpPr>
            <p:cNvPr id="40" name="文本框 225"/>
            <p:cNvSpPr txBox="1"/>
            <p:nvPr/>
          </p:nvSpPr>
          <p:spPr>
            <a:xfrm>
              <a:off x="463811" y="4713140"/>
              <a:ext cx="5501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dirty="0" smtClean="0"/>
                <a:t>STEP 14</a:t>
              </a:r>
              <a:endParaRPr lang="zh-CN" altLang="en-US" sz="900" dirty="0"/>
            </a:p>
          </p:txBody>
        </p:sp>
        <p:sp>
          <p:nvSpPr>
            <p:cNvPr id="41" name="文本框 226"/>
            <p:cNvSpPr txBox="1"/>
            <p:nvPr/>
          </p:nvSpPr>
          <p:spPr>
            <a:xfrm>
              <a:off x="463811" y="4903501"/>
              <a:ext cx="5501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dirty="0" smtClean="0"/>
                <a:t>STEP 15</a:t>
              </a:r>
              <a:endParaRPr lang="zh-CN" altLang="en-US" sz="900" dirty="0"/>
            </a:p>
          </p:txBody>
        </p:sp>
        <p:sp>
          <p:nvSpPr>
            <p:cNvPr id="42" name="文本框 227"/>
            <p:cNvSpPr txBox="1"/>
            <p:nvPr/>
          </p:nvSpPr>
          <p:spPr>
            <a:xfrm>
              <a:off x="463811" y="5093862"/>
              <a:ext cx="5501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dirty="0" smtClean="0"/>
                <a:t>STEP 16</a:t>
              </a:r>
              <a:endParaRPr lang="zh-CN" altLang="en-US" sz="900" dirty="0"/>
            </a:p>
          </p:txBody>
        </p:sp>
        <p:sp>
          <p:nvSpPr>
            <p:cNvPr id="43" name="文本框 228"/>
            <p:cNvSpPr txBox="1"/>
            <p:nvPr/>
          </p:nvSpPr>
          <p:spPr>
            <a:xfrm>
              <a:off x="463811" y="5284223"/>
              <a:ext cx="5501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dirty="0" smtClean="0"/>
                <a:t>STEP 17</a:t>
              </a:r>
              <a:endParaRPr lang="zh-CN" altLang="en-US" sz="900" dirty="0"/>
            </a:p>
          </p:txBody>
        </p:sp>
        <p:sp>
          <p:nvSpPr>
            <p:cNvPr id="44" name="文本框 229"/>
            <p:cNvSpPr txBox="1"/>
            <p:nvPr/>
          </p:nvSpPr>
          <p:spPr>
            <a:xfrm>
              <a:off x="463811" y="5474584"/>
              <a:ext cx="5501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dirty="0" smtClean="0"/>
                <a:t>STEP 18</a:t>
              </a:r>
              <a:endParaRPr lang="zh-CN" altLang="en-US" sz="900" dirty="0"/>
            </a:p>
          </p:txBody>
        </p:sp>
        <p:sp>
          <p:nvSpPr>
            <p:cNvPr id="45" name="文本框 230"/>
            <p:cNvSpPr txBox="1"/>
            <p:nvPr/>
          </p:nvSpPr>
          <p:spPr>
            <a:xfrm>
              <a:off x="463811" y="5664945"/>
              <a:ext cx="5501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dirty="0" smtClean="0"/>
                <a:t>STEP 19</a:t>
              </a:r>
              <a:endParaRPr lang="zh-CN" altLang="en-US" sz="900" dirty="0"/>
            </a:p>
          </p:txBody>
        </p:sp>
        <p:sp>
          <p:nvSpPr>
            <p:cNvPr id="46" name="文本框 231"/>
            <p:cNvSpPr txBox="1"/>
            <p:nvPr/>
          </p:nvSpPr>
          <p:spPr>
            <a:xfrm>
              <a:off x="463811" y="5855306"/>
              <a:ext cx="5501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dirty="0" smtClean="0"/>
                <a:t>STEP 20</a:t>
              </a:r>
              <a:endParaRPr lang="zh-CN" altLang="en-US" sz="900" dirty="0"/>
            </a:p>
          </p:txBody>
        </p:sp>
        <p:sp>
          <p:nvSpPr>
            <p:cNvPr id="47" name="文本框 232"/>
            <p:cNvSpPr txBox="1"/>
            <p:nvPr/>
          </p:nvSpPr>
          <p:spPr>
            <a:xfrm>
              <a:off x="463811" y="6045660"/>
              <a:ext cx="5501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dirty="0" smtClean="0"/>
                <a:t>STEP 21</a:t>
              </a:r>
              <a:endParaRPr lang="zh-CN" altLang="en-US" sz="900" dirty="0"/>
            </a:p>
          </p:txBody>
        </p:sp>
        <p:sp>
          <p:nvSpPr>
            <p:cNvPr id="48" name="文本框 259"/>
            <p:cNvSpPr txBox="1"/>
            <p:nvPr/>
          </p:nvSpPr>
          <p:spPr>
            <a:xfrm>
              <a:off x="1334411" y="1963176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B</a:t>
              </a:r>
              <a:endParaRPr lang="zh-CN" altLang="en-US" sz="1400" dirty="0"/>
            </a:p>
          </p:txBody>
        </p:sp>
        <p:sp>
          <p:nvSpPr>
            <p:cNvPr id="49" name="文本框 260"/>
            <p:cNvSpPr txBox="1"/>
            <p:nvPr/>
          </p:nvSpPr>
          <p:spPr>
            <a:xfrm>
              <a:off x="1866873" y="1963176"/>
              <a:ext cx="295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D</a:t>
              </a:r>
              <a:endParaRPr lang="zh-CN" altLang="en-US" sz="1400" dirty="0"/>
            </a:p>
          </p:txBody>
        </p:sp>
        <p:sp>
          <p:nvSpPr>
            <p:cNvPr id="50" name="文本框 261"/>
            <p:cNvSpPr txBox="1"/>
            <p:nvPr/>
          </p:nvSpPr>
          <p:spPr>
            <a:xfrm>
              <a:off x="2412159" y="1963176"/>
              <a:ext cx="295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A</a:t>
              </a:r>
              <a:endParaRPr lang="zh-CN" altLang="en-US" sz="1400" dirty="0"/>
            </a:p>
          </p:txBody>
        </p:sp>
        <p:sp>
          <p:nvSpPr>
            <p:cNvPr id="51" name="文本框 262"/>
            <p:cNvSpPr txBox="1"/>
            <p:nvPr/>
          </p:nvSpPr>
          <p:spPr>
            <a:xfrm>
              <a:off x="2957445" y="1963176"/>
              <a:ext cx="2808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C</a:t>
              </a:r>
              <a:endParaRPr lang="zh-CN" altLang="en-US" sz="1400" dirty="0"/>
            </a:p>
          </p:txBody>
        </p:sp>
        <p:sp>
          <p:nvSpPr>
            <p:cNvPr id="52" name="文本框 263"/>
            <p:cNvSpPr txBox="1"/>
            <p:nvPr/>
          </p:nvSpPr>
          <p:spPr>
            <a:xfrm>
              <a:off x="4016921" y="2712150"/>
              <a:ext cx="5565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dirty="0" smtClean="0"/>
                <a:t>2500PSI</a:t>
              </a:r>
              <a:endParaRPr lang="zh-CN" altLang="en-US" sz="900" dirty="0"/>
            </a:p>
          </p:txBody>
        </p:sp>
        <p:sp>
          <p:nvSpPr>
            <p:cNvPr id="53" name="文本框 264"/>
            <p:cNvSpPr txBox="1"/>
            <p:nvPr/>
          </p:nvSpPr>
          <p:spPr>
            <a:xfrm>
              <a:off x="4016435" y="2132470"/>
              <a:ext cx="5565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dirty="0" smtClean="0"/>
                <a:t>3500PSI</a:t>
              </a:r>
              <a:endParaRPr lang="zh-CN" altLang="en-US" sz="900" dirty="0"/>
            </a:p>
          </p:txBody>
        </p:sp>
        <p:sp>
          <p:nvSpPr>
            <p:cNvPr id="54" name="文本框 265"/>
            <p:cNvSpPr txBox="1"/>
            <p:nvPr/>
          </p:nvSpPr>
          <p:spPr>
            <a:xfrm>
              <a:off x="4039624" y="3517681"/>
              <a:ext cx="5565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dirty="0" smtClean="0"/>
                <a:t>3000PSI</a:t>
              </a:r>
              <a:endParaRPr lang="zh-CN" altLang="en-US" sz="900" dirty="0"/>
            </a:p>
          </p:txBody>
        </p:sp>
        <p:sp>
          <p:nvSpPr>
            <p:cNvPr id="55" name="文本框 266"/>
            <p:cNvSpPr txBox="1"/>
            <p:nvPr/>
          </p:nvSpPr>
          <p:spPr>
            <a:xfrm>
              <a:off x="4083059" y="4352035"/>
              <a:ext cx="5565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dirty="0" smtClean="0"/>
                <a:t>3500PSI</a:t>
              </a:r>
              <a:endParaRPr lang="zh-CN" altLang="en-US" sz="900" dirty="0"/>
            </a:p>
          </p:txBody>
        </p:sp>
        <p:sp>
          <p:nvSpPr>
            <p:cNvPr id="56" name="文本框 267"/>
            <p:cNvSpPr txBox="1"/>
            <p:nvPr/>
          </p:nvSpPr>
          <p:spPr>
            <a:xfrm>
              <a:off x="4110768" y="5062804"/>
              <a:ext cx="5565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dirty="0" smtClean="0"/>
                <a:t>4000PSI</a:t>
              </a:r>
              <a:endParaRPr lang="zh-CN" altLang="en-US" sz="900" dirty="0"/>
            </a:p>
          </p:txBody>
        </p:sp>
        <p:sp>
          <p:nvSpPr>
            <p:cNvPr id="57" name="文本框 268"/>
            <p:cNvSpPr txBox="1"/>
            <p:nvPr/>
          </p:nvSpPr>
          <p:spPr>
            <a:xfrm>
              <a:off x="4110768" y="5832479"/>
              <a:ext cx="5565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dirty="0" smtClean="0"/>
                <a:t>4200PSI</a:t>
              </a:r>
              <a:endParaRPr lang="zh-CN" altLang="en-US" sz="900" dirty="0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7765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Updates on the MQXFA Magnet Structures</a:t>
            </a:r>
          </a:p>
          <a:p>
            <a:r>
              <a:rPr lang="en-US" sz="2800" dirty="0" smtClean="0"/>
              <a:t>Status of the assembly and tooling</a:t>
            </a:r>
          </a:p>
          <a:p>
            <a:r>
              <a:rPr lang="en-US" sz="2800" dirty="0" smtClean="0"/>
              <a:t>Action items from the February Workshop</a:t>
            </a:r>
          </a:p>
          <a:p>
            <a:r>
              <a:rPr lang="en-US" sz="2800" dirty="0" smtClean="0"/>
              <a:t>Schedule update</a:t>
            </a:r>
          </a:p>
          <a:p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79445" y="1695801"/>
            <a:ext cx="3623606" cy="282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 dirty="0"/>
          </a:p>
        </p:txBody>
      </p:sp>
      <p:sp>
        <p:nvSpPr>
          <p:cNvPr id="30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Update on Tolerance Analyses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823756" y="1179349"/>
            <a:ext cx="4057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3D tolerance model is used for the sanity check.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73194" y="1318351"/>
            <a:ext cx="3520418" cy="2641091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352684" y="4515867"/>
            <a:ext cx="7111217" cy="3257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u="sng" dirty="0" smtClean="0">
                <a:solidFill>
                  <a:srgbClr val="7030A0"/>
                </a:solidFill>
              </a:rPr>
              <a:t>Actual tolerance in dummy coils (profile tolerance)</a:t>
            </a:r>
            <a:endParaRPr lang="en-US" sz="2000" b="1" i="1" u="sng" dirty="0">
              <a:solidFill>
                <a:srgbClr val="7030A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38577067"/>
              </p:ext>
            </p:extLst>
          </p:nvPr>
        </p:nvGraphicFramePr>
        <p:xfrm>
          <a:off x="923277" y="5143377"/>
          <a:ext cx="680029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284"/>
                <a:gridCol w="710213"/>
                <a:gridCol w="719092"/>
                <a:gridCol w="1278384"/>
                <a:gridCol w="1233996"/>
                <a:gridCol w="781235"/>
                <a:gridCol w="719091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Collar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Master (pad)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Master (Yoke)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Yoke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Shell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Tolerance (</a:t>
                      </a:r>
                      <a:r>
                        <a:rPr lang="el-GR" sz="1400" dirty="0" smtClean="0">
                          <a:latin typeface="Calibri"/>
                        </a:rPr>
                        <a:t>μ</a:t>
                      </a:r>
                      <a:r>
                        <a:rPr lang="en-US" sz="1400" dirty="0" smtClean="0">
                          <a:latin typeface="Calibri"/>
                        </a:rPr>
                        <a:t>m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+100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645898" y="4136278"/>
            <a:ext cx="1636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Aluminum coil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6010183" y="4151605"/>
            <a:ext cx="541537" cy="1007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362200" y="838200"/>
            <a:ext cx="5002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Actual tolerances of the MQXFSD1</a:t>
            </a:r>
            <a:endParaRPr lang="en-US" sz="2400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7765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FES vs. Measurement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197746"/>
            <a:ext cx="838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Actual interference of 550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μ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m is applied in the model.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Statistical </a:t>
            </a:r>
            <a:r>
              <a:rPr lang="en-US" dirty="0"/>
              <a:t>method (RSS---Root-Sum-Square</a:t>
            </a:r>
            <a:r>
              <a:rPr lang="en-US" dirty="0" smtClean="0"/>
              <a:t>) was used to verify the FEA solution.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tolerance has similar agreement in shell stress; better agreement in coil stress.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21</a:t>
            </a:fld>
            <a:endParaRPr lang="en-US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15" name="Rectangle 14"/>
              <p:cNvSpPr/>
              <p:nvPr/>
            </p:nvSpPr>
            <p:spPr>
              <a:xfrm>
                <a:off x="3140533" y="1813107"/>
                <a:ext cx="2682016" cy="1169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∆</m:t>
                      </m:r>
                      <m:r>
                        <a:rPr lang="en-US" i="1" smtClean="0">
                          <a:latin typeface="Cambria Math"/>
                        </a:rPr>
                        <m:t>𝑇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grow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=127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μ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533" y="1813107"/>
                <a:ext cx="2682016" cy="1169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572000" y="3273641"/>
            <a:ext cx="3901736" cy="2473109"/>
            <a:chOff x="4572000" y="3273641"/>
            <a:chExt cx="3901736" cy="2341042"/>
          </a:xfrm>
        </p:grpSpPr>
        <p:graphicFrame>
          <p:nvGraphicFramePr>
            <p:cNvPr id="24" name="Chart 23"/>
            <p:cNvGraphicFramePr>
              <a:graphicFrameLocks/>
            </p:cNvGraphicFramePr>
            <p:nvPr>
              <p:extLst>
                <p:ext uri="{D42A27DB-BD31-4B8C-83A1-F6EECF244321}">
  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06385332"/>
                </p:ext>
              </p:extLst>
            </p:nvPr>
          </p:nvGraphicFramePr>
          <p:xfrm>
            <a:off x="4572000" y="3273641"/>
            <a:ext cx="3901736" cy="23410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5109099" y="3826275"/>
              <a:ext cx="115410" cy="8877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136384" y="4829452"/>
              <a:ext cx="115410" cy="8877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34507" y="3988870"/>
              <a:ext cx="59435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17184" y="3888618"/>
              <a:ext cx="73930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FEA model</a:t>
              </a:r>
              <a:endParaRPr lang="en-US" sz="10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6998" y="3291396"/>
            <a:ext cx="4013447" cy="2408068"/>
            <a:chOff x="616998" y="3291396"/>
            <a:chExt cx="4013447" cy="2408068"/>
          </a:xfrm>
        </p:grpSpPr>
        <p:graphicFrame>
          <p:nvGraphicFramePr>
            <p:cNvPr id="16" name="Chart 15"/>
            <p:cNvGraphicFramePr>
              <a:graphicFrameLocks/>
            </p:cNvGraphicFramePr>
            <p:nvPr>
              <p:extLst>
                <p:ext uri="{D42A27DB-BD31-4B8C-83A1-F6EECF244321}">
  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3538373"/>
                </p:ext>
              </p:extLst>
            </p:nvPr>
          </p:nvGraphicFramePr>
          <p:xfrm>
            <a:off x="616998" y="3291396"/>
            <a:ext cx="4013447" cy="24080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6" name="Rectangle 25"/>
            <p:cNvSpPr/>
            <p:nvPr/>
          </p:nvSpPr>
          <p:spPr>
            <a:xfrm>
              <a:off x="1154319" y="4580655"/>
              <a:ext cx="115410" cy="8877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293759" y="3773969"/>
              <a:ext cx="115410" cy="8877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924493" y="5313224"/>
              <a:ext cx="59435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05584" y="5215513"/>
              <a:ext cx="73930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FEA model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278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azimuthal tolerance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27588" y="1108759"/>
            <a:ext cx="7509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Azimuthal tolerance of each part will cause coil twist. 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physical envelope requirement for the long MQXFA magnet is 1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mrad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/5m.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E:\Work\LARP QXF\Z_x3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6349" t="9169" r="41257" b="9902"/>
          <a:stretch/>
        </p:blipFill>
        <p:spPr bwMode="auto">
          <a:xfrm>
            <a:off x="5749924" y="1871762"/>
            <a:ext cx="2051414" cy="407818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softEdge rad="63500"/>
          </a:effectLst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5749924" y="3929906"/>
            <a:ext cx="2505076" cy="0"/>
          </a:xfrm>
          <a:prstGeom prst="line">
            <a:avLst/>
          </a:prstGeom>
          <a:ln w="2222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3074" idx="1"/>
          </p:cNvCxnSpPr>
          <p:nvPr/>
        </p:nvCxnSpPr>
        <p:spPr>
          <a:xfrm flipV="1">
            <a:off x="5749924" y="3149600"/>
            <a:ext cx="564741" cy="761256"/>
          </a:xfrm>
          <a:prstGeom prst="line">
            <a:avLst/>
          </a:prstGeom>
          <a:ln w="2222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3074" idx="1"/>
          </p:cNvCxnSpPr>
          <p:nvPr/>
        </p:nvCxnSpPr>
        <p:spPr>
          <a:xfrm flipV="1">
            <a:off x="5749924" y="3475881"/>
            <a:ext cx="936626" cy="434975"/>
          </a:xfrm>
          <a:prstGeom prst="line">
            <a:avLst/>
          </a:prstGeom>
          <a:ln w="2222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3074" idx="1"/>
          </p:cNvCxnSpPr>
          <p:nvPr/>
        </p:nvCxnSpPr>
        <p:spPr>
          <a:xfrm>
            <a:off x="5749924" y="3910856"/>
            <a:ext cx="1252538" cy="508744"/>
          </a:xfrm>
          <a:prstGeom prst="line">
            <a:avLst/>
          </a:prstGeom>
          <a:ln w="2222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074" idx="1"/>
          </p:cNvCxnSpPr>
          <p:nvPr/>
        </p:nvCxnSpPr>
        <p:spPr>
          <a:xfrm flipV="1">
            <a:off x="5749924" y="3422651"/>
            <a:ext cx="2051414" cy="488205"/>
          </a:xfrm>
          <a:prstGeom prst="line">
            <a:avLst/>
          </a:prstGeom>
          <a:ln w="2222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594065" y="3530601"/>
            <a:ext cx="0" cy="360362"/>
          </a:xfrm>
          <a:prstGeom prst="line">
            <a:avLst/>
          </a:prstGeom>
          <a:ln w="9525">
            <a:solidFill>
              <a:srgbClr val="FFFF00"/>
            </a:solidFill>
            <a:prstDash val="solid"/>
            <a:headEnd type="diamond" w="med" len="sm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533865" y="3502025"/>
            <a:ext cx="0" cy="404020"/>
          </a:xfrm>
          <a:prstGeom prst="line">
            <a:avLst/>
          </a:prstGeom>
          <a:ln w="9525">
            <a:solidFill>
              <a:srgbClr val="FFFF00"/>
            </a:solidFill>
            <a:prstDash val="solid"/>
            <a:headEnd type="diamond" w="med" len="sm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934425" y="4378325"/>
            <a:ext cx="0" cy="286545"/>
          </a:xfrm>
          <a:prstGeom prst="line">
            <a:avLst/>
          </a:prstGeom>
          <a:ln w="9525">
            <a:solidFill>
              <a:srgbClr val="FFFF00"/>
            </a:solidFill>
            <a:prstDash val="solid"/>
            <a:headEnd type="diamond" w="med" len="sm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6218237" y="3317875"/>
            <a:ext cx="96428" cy="86151"/>
          </a:xfrm>
          <a:prstGeom prst="line">
            <a:avLst/>
          </a:prstGeom>
          <a:ln w="9525">
            <a:solidFill>
              <a:srgbClr val="FFFF00"/>
            </a:solidFill>
            <a:prstDash val="solid"/>
            <a:headEnd type="diamond" w="med" len="sm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Rectangle 3081"/>
          <p:cNvSpPr/>
          <p:nvPr/>
        </p:nvSpPr>
        <p:spPr>
          <a:xfrm>
            <a:off x="927588" y="218942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Assume the azimuthal tolerance of each part is 25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Twist angle of coil is related to the each azimuthal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tolerance and distance to the center origin. 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5225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azimuthal tolerance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7548" y="1130527"/>
            <a:ext cx="7509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Assume each azimuthal tolerance is 25 </a:t>
            </a:r>
            <a:r>
              <a:rPr lang="el-GR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 the resultant coil twist angle is (Sensitivity check): </a:t>
            </a:r>
            <a:endParaRPr lang="en-US" b="1" i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81816065"/>
              </p:ext>
            </p:extLst>
          </p:nvPr>
        </p:nvGraphicFramePr>
        <p:xfrm>
          <a:off x="1234440" y="1814958"/>
          <a:ext cx="65989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402080"/>
                <a:gridCol w="868680"/>
                <a:gridCol w="899160"/>
                <a:gridCol w="762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Coil twist angle (</a:t>
                      </a:r>
                      <a:r>
                        <a:rPr lang="en-US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mrad</a:t>
                      </a: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Collar/Pole key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Master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Yoke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0.21</a:t>
                      </a: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0.19</a:t>
                      </a: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0.12</a:t>
                      </a: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0.09</a:t>
                      </a: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0.61</a:t>
                      </a: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69065282"/>
              </p:ext>
            </p:extLst>
          </p:nvPr>
        </p:nvGraphicFramePr>
        <p:xfrm>
          <a:off x="1303020" y="4986020"/>
          <a:ext cx="659892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402080"/>
                <a:gridCol w="868680"/>
                <a:gridCol w="899160"/>
                <a:gridCol w="76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Collar/Pole key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Master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Yoke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allowable azimuthal tolerance (</a:t>
                      </a:r>
                      <a:r>
                        <a:rPr lang="el-GR" baseline="0" dirty="0" smtClean="0">
                          <a:latin typeface="Calibri"/>
                        </a:rPr>
                        <a:t>μ</a:t>
                      </a:r>
                      <a:r>
                        <a:rPr lang="en-US" baseline="0" dirty="0" smtClean="0">
                          <a:latin typeface="Calibri"/>
                        </a:rPr>
                        <a:t>m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278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59948" y="4216627"/>
            <a:ext cx="7509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twist angle of coil is 1 </a:t>
            </a:r>
            <a:r>
              <a:rPr lang="en-US" b="1" i="1" u="sng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mrad</a:t>
            </a:r>
            <a:r>
              <a:rPr lang="en-US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each corresponding azimuthal tolerance is (Sensitivity check): </a:t>
            </a:r>
            <a:endParaRPr lang="en-US" b="1" i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5867400"/>
            <a:ext cx="2156886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work is on-going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7845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3621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Analyzed as part of the seismic restraint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Table Rigidity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52930" y="6276201"/>
            <a:ext cx="27484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Note: Final shell configuration not shown</a:t>
            </a:r>
            <a:endParaRPr lang="en-US" sz="1200" dirty="0"/>
          </a:p>
        </p:txBody>
      </p:sp>
      <p:pic>
        <p:nvPicPr>
          <p:cNvPr id="16" name="Picture 15" descr="p9.JPG"/>
          <p:cNvPicPr>
            <a:picLocks noChangeAspect="1"/>
          </p:cNvPicPr>
          <p:nvPr/>
        </p:nvPicPr>
        <p:blipFill>
          <a:blip r:embed="rId2"/>
          <a:srcRect l="3333" t="11198" r="2575" b="24131"/>
          <a:stretch>
            <a:fillRect/>
          </a:stretch>
        </p:blipFill>
        <p:spPr>
          <a:xfrm>
            <a:off x="4555329" y="2286000"/>
            <a:ext cx="4588671" cy="1828800"/>
          </a:xfrm>
          <a:prstGeom prst="rect">
            <a:avLst/>
          </a:prstGeom>
          <a:ln w="38100">
            <a:noFill/>
          </a:ln>
        </p:spPr>
      </p:pic>
      <p:pic>
        <p:nvPicPr>
          <p:cNvPr id="9" name="Content Placeholder 6" descr="integration_table_gravity1001.jpg"/>
          <p:cNvPicPr>
            <a:picLocks noChangeAspect="1"/>
          </p:cNvPicPr>
          <p:nvPr/>
        </p:nvPicPr>
        <p:blipFill>
          <a:blip r:embed="rId3"/>
          <a:srcRect l="898" r="5361" b="2134"/>
          <a:stretch>
            <a:fillRect/>
          </a:stretch>
        </p:blipFill>
        <p:spPr>
          <a:xfrm>
            <a:off x="57150" y="2286000"/>
            <a:ext cx="3600450" cy="2743200"/>
          </a:xfrm>
          <a:prstGeom prst="rect">
            <a:avLst/>
          </a:prstGeom>
        </p:spPr>
      </p:pic>
      <p:pic>
        <p:nvPicPr>
          <p:cNvPr id="10" name="Content Placeholder 6" descr="integration_table_seismic1000.jpg"/>
          <p:cNvPicPr>
            <a:picLocks noChangeAspect="1"/>
          </p:cNvPicPr>
          <p:nvPr/>
        </p:nvPicPr>
        <p:blipFill>
          <a:blip r:embed="rId4"/>
          <a:srcRect l="-10076" r="-10076"/>
          <a:stretch>
            <a:fillRect/>
          </a:stretch>
        </p:blipFill>
        <p:spPr>
          <a:xfrm>
            <a:off x="2590800" y="4343400"/>
            <a:ext cx="3775286" cy="2286000"/>
          </a:xfrm>
          <a:prstGeom prst="rect">
            <a:avLst/>
          </a:prstGeom>
        </p:spPr>
      </p:pic>
      <p:pic>
        <p:nvPicPr>
          <p:cNvPr id="11" name="Picture 10" descr="integration_table_seismic1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1431" y="4343400"/>
            <a:ext cx="3142569" cy="2286000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295400" y="1524000"/>
          <a:ext cx="45720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1691"/>
                <a:gridCol w="1030309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Effect</a:t>
                      </a:r>
                      <a:r>
                        <a:rPr lang="en-US" sz="1600" baseline="0" dirty="0" smtClean="0"/>
                        <a:t> of 15,000 lbs. magnet weight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Max deflection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~-0.0015”</a:t>
                      </a:r>
                      <a:endParaRPr lang="en-US" sz="16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Lowest</a:t>
                      </a:r>
                      <a:r>
                        <a:rPr lang="en-US" sz="1600" baseline="0" dirty="0" smtClean="0"/>
                        <a:t> freq. modal solution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 Hz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019800" y="1371600"/>
            <a:ext cx="213360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Rigidity of table frame is sufficient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Status &amp; Schedule updates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4477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Most structure parts are in procurement process</a:t>
            </a:r>
          </a:p>
          <a:p>
            <a:pPr lvl="1"/>
            <a:r>
              <a:rPr lang="en-US" dirty="0" smtClean="0"/>
              <a:t>Majority of components to be delivered late spring</a:t>
            </a:r>
          </a:p>
          <a:p>
            <a:r>
              <a:rPr lang="en-US" dirty="0" smtClean="0"/>
              <a:t>Assembly table components are in the RFQ process</a:t>
            </a:r>
          </a:p>
          <a:p>
            <a:pPr lvl="1"/>
            <a:r>
              <a:rPr lang="en-US" dirty="0" smtClean="0"/>
              <a:t>Most detailed designs are complete</a:t>
            </a:r>
          </a:p>
          <a:p>
            <a:pPr lvl="1"/>
            <a:r>
              <a:rPr lang="en-US" dirty="0" smtClean="0"/>
              <a:t>Majority of tooling will be delivered late spring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of Parts &amp; Tooling Procurement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0795"/>
            <a:ext cx="9144000" cy="4277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of MQXFA1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Schedule layout unchanged, but delayed start of assembly by ~2 weeks due to tooling and structure procurement delays results in a projected ~2 week delay of final assembly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1400"/>
            <a:ext cx="9144000" cy="2664178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2953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MQXFA2 structure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253019"/>
            <a:ext cx="9144000" cy="47085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Although the first structure procurements have had issues, we think these are being resolved and will provide lessons-learned for the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structure;</a:t>
            </a:r>
          </a:p>
          <a:p>
            <a:r>
              <a:rPr lang="en-US" sz="2400" dirty="0" smtClean="0"/>
              <a:t>Updating of drawings will occur primarily in summer 2016;</a:t>
            </a:r>
          </a:p>
          <a:p>
            <a:r>
              <a:rPr lang="en-US" sz="2400" dirty="0" smtClean="0"/>
              <a:t>Intend to start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structure procurements later than originally planned, but should not impact final schedule for MQXFA2.</a:t>
            </a:r>
          </a:p>
          <a:p>
            <a:r>
              <a:rPr lang="en-US" sz="2400" dirty="0" smtClean="0"/>
              <a:t>Components and yoke-shell subassembly remains on schedule for completion by end of April 2017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272"/>
            <a:ext cx="9144000" cy="2102304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1301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MQXFA2 Assembly and test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Schedule remains unchanged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0800"/>
            <a:ext cx="9144000" cy="2010781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741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Work\QXF\Mechanics\2D\MQXF_150mm_aperture\v7_ref\pictures\MQXF_2d_mech_cross-section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52600"/>
            <a:ext cx="3588746" cy="358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Shell-Yoke Structure</a:t>
            </a:r>
          </a:p>
          <a:p>
            <a:pPr lvl="1"/>
            <a:r>
              <a:rPr lang="en-US" dirty="0" smtClean="0"/>
              <a:t>Half-length subassemblies</a:t>
            </a:r>
          </a:p>
          <a:p>
            <a:pPr lvl="1"/>
            <a:r>
              <a:rPr lang="en-US" dirty="0" smtClean="0"/>
              <a:t>Joined shell-yoke subassembly, full-length</a:t>
            </a:r>
          </a:p>
          <a:p>
            <a:r>
              <a:rPr lang="en-US" dirty="0" err="1" smtClean="0"/>
              <a:t>Coilpack</a:t>
            </a:r>
            <a:endParaRPr lang="en-US" dirty="0" smtClean="0"/>
          </a:p>
          <a:p>
            <a:pPr lvl="1"/>
            <a:r>
              <a:rPr lang="en-US" dirty="0" smtClean="0"/>
              <a:t>Coil pack subassembly</a:t>
            </a:r>
          </a:p>
          <a:p>
            <a:pPr lvl="2"/>
            <a:r>
              <a:rPr lang="en-US" dirty="0" smtClean="0"/>
              <a:t>Load pad stacks</a:t>
            </a:r>
          </a:p>
          <a:p>
            <a:pPr lvl="1"/>
            <a:r>
              <a:rPr lang="en-US" dirty="0" smtClean="0"/>
              <a:t>Collar pack subassembly</a:t>
            </a:r>
          </a:p>
          <a:p>
            <a:pPr lvl="2"/>
            <a:r>
              <a:rPr lang="en-US" dirty="0" smtClean="0"/>
              <a:t>Collar stacks</a:t>
            </a:r>
          </a:p>
          <a:p>
            <a:pPr lvl="2"/>
            <a:r>
              <a:rPr lang="en-US" dirty="0" smtClean="0"/>
              <a:t>Instrumented and GPI wrapped coils</a:t>
            </a:r>
          </a:p>
          <a:p>
            <a:r>
              <a:rPr lang="en-US" dirty="0" smtClean="0"/>
              <a:t>Master Key packages</a:t>
            </a:r>
          </a:p>
          <a:p>
            <a:pPr lvl="1"/>
            <a:r>
              <a:rPr lang="en-US" dirty="0" smtClean="0"/>
              <a:t>Load keys, alignment keys, shims</a:t>
            </a:r>
          </a:p>
          <a:p>
            <a:r>
              <a:rPr lang="en-US" dirty="0" smtClean="0"/>
              <a:t>Axial load</a:t>
            </a:r>
          </a:p>
          <a:p>
            <a:pPr lvl="1"/>
            <a:r>
              <a:rPr lang="en-US" dirty="0" smtClean="0"/>
              <a:t>Axial rods, [end plates, wire guides]</a:t>
            </a:r>
          </a:p>
          <a:p>
            <a:r>
              <a:rPr lang="en-US" dirty="0" smtClean="0"/>
              <a:t>Splice Connection box</a:t>
            </a:r>
          </a:p>
          <a:p>
            <a:r>
              <a:rPr lang="en-US" dirty="0" smtClean="0"/>
              <a:t>Magnet support ring</a:t>
            </a:r>
          </a:p>
          <a:p>
            <a:pPr lvl="1"/>
            <a:r>
              <a:rPr lang="en-US" dirty="0" smtClean="0"/>
              <a:t>Instrumentation connector skirt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MQXFA Structure Subassembly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733800" y="1447800"/>
            <a:ext cx="2895600" cy="6096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657600" y="2590800"/>
            <a:ext cx="2895600" cy="1524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05200" y="3429000"/>
            <a:ext cx="28956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545736" y="3810000"/>
            <a:ext cx="251460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362200" y="4191000"/>
            <a:ext cx="4114800" cy="6096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Additionally, MQXFS1 magnet is scheduled to arrive at LBNL by the end of this week</a:t>
            </a:r>
          </a:p>
          <a:p>
            <a:r>
              <a:rPr lang="en-US" sz="2400" dirty="0" smtClean="0"/>
              <a:t>Diagnostics (wiring, signals, electrical) will be performed first</a:t>
            </a:r>
          </a:p>
          <a:p>
            <a:r>
              <a:rPr lang="en-US" sz="2400" dirty="0" smtClean="0"/>
              <a:t>After diagnostics checks we expect to increase the preload the first week of June.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MQXFS1b Re-loading</a:t>
            </a:r>
            <a:endParaRPr lang="en-US" dirty="0"/>
          </a:p>
        </p:txBody>
      </p:sp>
      <p:sp>
        <p:nvSpPr>
          <p:cNvPr id="7" name="Line Callout 2 6"/>
          <p:cNvSpPr/>
          <p:nvPr/>
        </p:nvSpPr>
        <p:spPr>
          <a:xfrm>
            <a:off x="4419600" y="3124200"/>
            <a:ext cx="1752600" cy="762000"/>
          </a:xfrm>
          <a:prstGeom prst="borderCallout2">
            <a:avLst>
              <a:gd name="adj1" fmla="val 18750"/>
              <a:gd name="adj2" fmla="val -705"/>
              <a:gd name="adj3" fmla="val 18750"/>
              <a:gd name="adj4" fmla="val -16667"/>
              <a:gd name="adj5" fmla="val -9224"/>
              <a:gd name="adj6" fmla="val -6573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See H. Pan talk</a:t>
            </a:r>
          </a:p>
          <a:p>
            <a:pPr algn="ctr"/>
            <a:r>
              <a:rPr lang="en-US" sz="1400" dirty="0" smtClean="0"/>
              <a:t>For more detailed 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3433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Presented the updates to the MQXFA structure fabrication </a:t>
            </a:r>
          </a:p>
          <a:p>
            <a:pPr lvl="1"/>
            <a:r>
              <a:rPr lang="en-US" sz="2000" dirty="0" smtClean="0"/>
              <a:t>There were some delays in confirming first articles, but we believe the vendors have the programming dialed in, and </a:t>
            </a:r>
            <a:r>
              <a:rPr lang="en-US" sz="2000" dirty="0" smtClean="0"/>
              <a:t>production on remaining items </a:t>
            </a:r>
            <a:r>
              <a:rPr lang="en-US" sz="2000" dirty="0" smtClean="0"/>
              <a:t>can proceed very soon </a:t>
            </a:r>
          </a:p>
          <a:p>
            <a:r>
              <a:rPr lang="en-US" sz="2400" dirty="0" smtClean="0"/>
              <a:t>Presented the updates to the action items in February workshop;</a:t>
            </a:r>
            <a:r>
              <a:rPr lang="en-US" sz="2400" dirty="0" smtClean="0"/>
              <a:t> most items complete, but </a:t>
            </a:r>
            <a:r>
              <a:rPr lang="en-US" sz="2400" dirty="0" smtClean="0"/>
              <a:t>a few items</a:t>
            </a:r>
            <a:r>
              <a:rPr lang="en-US" sz="2400" dirty="0" smtClean="0"/>
              <a:t> are still being </a:t>
            </a:r>
            <a:r>
              <a:rPr lang="en-US" sz="2400" dirty="0" smtClean="0"/>
              <a:t>worked </a:t>
            </a:r>
            <a:r>
              <a:rPr lang="en-US" sz="2400" dirty="0" smtClean="0"/>
              <a:t>on; </a:t>
            </a:r>
            <a:r>
              <a:rPr lang="en-US" sz="2400" dirty="0" smtClean="0"/>
              <a:t>completion this summer</a:t>
            </a:r>
            <a:endParaRPr lang="en-US" sz="2400" dirty="0" smtClean="0"/>
          </a:p>
          <a:p>
            <a:r>
              <a:rPr lang="en-US" sz="2400" dirty="0" smtClean="0"/>
              <a:t>MQXFA1 schedule updates show some resultant delays, though we expect to still maintain the scheduled test target date in early </a:t>
            </a:r>
            <a:r>
              <a:rPr lang="en-US" sz="2400" dirty="0" smtClean="0"/>
              <a:t>2017</a:t>
            </a:r>
          </a:p>
          <a:p>
            <a:r>
              <a:rPr lang="en-US" sz="2400" dirty="0" smtClean="0"/>
              <a:t>Schedule for the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structure is not </a:t>
            </a:r>
            <a:r>
              <a:rPr lang="en-US" sz="2400" smtClean="0"/>
              <a:t>expected to be </a:t>
            </a:r>
            <a:r>
              <a:rPr lang="en-US" sz="2400" dirty="0" smtClean="0"/>
              <a:t>affected</a:t>
            </a:r>
            <a:endParaRPr lang="en-US" sz="24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stress areas of the threaded joints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fundamental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criteria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is that the bolt or screw will break before the threads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strip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The criteria is the area of the screw in shear must be twice the tensile-stress area to attain the full strength of the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screw.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34</a:t>
            </a:fld>
            <a:endParaRPr lang="en-US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21" name="Rectangle 20"/>
              <p:cNvSpPr/>
              <p:nvPr/>
            </p:nvSpPr>
            <p:spPr>
              <a:xfrm>
                <a:off x="3164290" y="3651061"/>
                <a:ext cx="2531334" cy="6744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∗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𝐷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0.9743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290" y="3651061"/>
                <a:ext cx="2531334" cy="6744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22" name="Rectangle 21"/>
              <p:cNvSpPr/>
              <p:nvPr/>
            </p:nvSpPr>
            <p:spPr>
              <a:xfrm>
                <a:off x="3164290" y="4474471"/>
                <a:ext cx="5366552" cy="753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3_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∙</m:t>
                          </m:r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  <m:r>
                            <a:rPr lang="en-US" i="1">
                              <a:latin typeface="Cambria Math"/>
                            </a:rPr>
                            <m:t>∙[</m:t>
                          </m:r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+0.57735∙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𝑚𝑖𝑛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3_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𝑚𝑎𝑥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290" y="4474471"/>
                <a:ext cx="5366552" cy="7537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381000" y="2449562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following two equations are used to calculated the minimum required tensile area and engagement length based on the above criteria: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3313" y="3772350"/>
            <a:ext cx="2450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Minimum tensile area (Imperial units):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3313" y="4569045"/>
            <a:ext cx="2450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Minimum engagement length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(Imperial units):</a:t>
            </a:r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23" name="Rectangle 22"/>
              <p:cNvSpPr/>
              <p:nvPr/>
            </p:nvSpPr>
            <p:spPr>
              <a:xfrm>
                <a:off x="3134418" y="5439723"/>
                <a:ext cx="6009582" cy="612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_</m:t>
                          </m:r>
                          <m:r>
                            <a:rPr lang="en-US" i="1">
                              <a:latin typeface="Cambria Math"/>
                            </a:rPr>
                            <m:t>𝑒𝑥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𝜋</m:t>
                      </m:r>
                      <m:r>
                        <a:rPr lang="en-US" i="1">
                          <a:latin typeface="Cambria Math"/>
                        </a:rPr>
                        <m:t>∙</m:t>
                      </m:r>
                      <m:r>
                        <a:rPr lang="en-US" i="1">
                          <a:latin typeface="Cambria Math"/>
                        </a:rPr>
                        <m:t>𝑛</m:t>
                      </m:r>
                      <m:r>
                        <a:rPr lang="en-US" i="1"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3_</m:t>
                          </m:r>
                          <m:r>
                            <a:rPr lang="en-US" i="1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[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+0.57735(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2_</m:t>
                          </m:r>
                          <m:r>
                            <a:rPr lang="en-US" i="1">
                              <a:latin typeface="Cambria Math"/>
                            </a:rPr>
                            <m:t>𝑚𝑖𝑛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3_</m:t>
                          </m:r>
                          <m:r>
                            <a:rPr lang="en-US" i="1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418" y="5439723"/>
                <a:ext cx="6009582" cy="6127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713313" y="5439723"/>
            <a:ext cx="2450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Minimum shear area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(Imperial units):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278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for the axial rods and bullets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00588" y="5293409"/>
            <a:ext cx="75098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rod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an engagement about 1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inch (25 mm)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the first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bullet is fully threaded, and the endplate is 75 mm thick, fully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threaded as well.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the dimensions of the endplate and bullets, the threads 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not fail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assembly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4459465"/>
              </p:ext>
            </p:extLst>
          </p:nvPr>
        </p:nvGraphicFramePr>
        <p:xfrm>
          <a:off x="1118586" y="1319726"/>
          <a:ext cx="6667130" cy="2195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3514"/>
                <a:gridCol w="1781795"/>
                <a:gridCol w="1511821"/>
              </a:tblGrid>
              <a:tr h="4391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Rod thread 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Bullet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91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Required engagement length (Le)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0.9 inch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10 mm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91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Tensile area  (A</a:t>
                      </a:r>
                      <a:r>
                        <a:rPr lang="en-US" sz="1600" baseline="-25000" dirty="0">
                          <a:solidFill>
                            <a:schemeClr val="tx2"/>
                          </a:solidFill>
                          <a:effectLst/>
                        </a:rPr>
                        <a:t>t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)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1.073 inch</a:t>
                      </a:r>
                      <a:r>
                        <a:rPr lang="en-US" sz="1600" baseline="300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156 mm</a:t>
                      </a:r>
                      <a:r>
                        <a:rPr lang="en-US" sz="1600" baseline="300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91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Shear area of external thread (</a:t>
                      </a:r>
                      <a:r>
                        <a:rPr lang="en-US" sz="1600" dirty="0" err="1">
                          <a:solidFill>
                            <a:schemeClr val="tx2"/>
                          </a:solidFill>
                          <a:effectLst/>
                        </a:rPr>
                        <a:t>A</a:t>
                      </a:r>
                      <a:r>
                        <a:rPr lang="en-US" sz="1600" baseline="-25000" dirty="0" err="1">
                          <a:solidFill>
                            <a:schemeClr val="tx2"/>
                          </a:solidFill>
                          <a:effectLst/>
                        </a:rPr>
                        <a:t>s_ex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)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2.146 inch</a:t>
                      </a:r>
                      <a:r>
                        <a:rPr lang="en-US" sz="1600" baseline="300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312 mm</a:t>
                      </a:r>
                      <a:r>
                        <a:rPr lang="en-US" sz="1600" baseline="300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91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  <a:effectLst/>
                        </a:rPr>
                        <a:t>Actual Shear area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  <a:effectLst/>
                        </a:rPr>
                        <a:t>3.93 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inch</a:t>
                      </a:r>
                      <a:r>
                        <a:rPr lang="en-US" sz="1600" baseline="300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  <a:effectLst/>
                        </a:rPr>
                        <a:t>3619 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mm</a:t>
                      </a:r>
                      <a:r>
                        <a:rPr lang="en-US" sz="1600" baseline="300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50417246"/>
              </p:ext>
            </p:extLst>
          </p:nvPr>
        </p:nvGraphicFramePr>
        <p:xfrm>
          <a:off x="1496660" y="3755252"/>
          <a:ext cx="5742305" cy="13478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125"/>
                <a:gridCol w="992505"/>
                <a:gridCol w="938530"/>
                <a:gridCol w="938530"/>
                <a:gridCol w="856615"/>
              </a:tblGrid>
              <a:tr h="336961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Rod thread 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Bullet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69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RT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4.2 K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RT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4.2K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Tensile stress (psi)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16,900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41,900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25,000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53,900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Safety factor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1.775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3.22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1.2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2.5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5225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MQXFA modeled with the SST </a:t>
            </a:r>
            <a:r>
              <a:rPr lang="en-US" dirty="0" err="1" smtClean="0"/>
              <a:t>LHe</a:t>
            </a:r>
            <a:r>
              <a:rPr lang="en-US" dirty="0" smtClean="0"/>
              <a:t> Shell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95522790"/>
              </p:ext>
            </p:extLst>
          </p:nvPr>
        </p:nvGraphicFramePr>
        <p:xfrm>
          <a:off x="1979582" y="1260721"/>
          <a:ext cx="5264597" cy="3411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53057" y="5142489"/>
            <a:ext cx="75098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SST shell will be installed after preloading, gap generated between the SS shell and Al shell due to relatively lower thermal contraction after cool-down.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gap will be smaller though in the following excitation.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914400"/>
            <a:ext cx="3816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Gap between the SS vessel and Al shell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522581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Assembly and prep of short structure with thin laminations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Motivation depends on value added of pursuing thin laminations</a:t>
            </a:r>
          </a:p>
          <a:p>
            <a:pPr lvl="1"/>
            <a:r>
              <a:rPr lang="en-US" sz="2400" dirty="0" smtClean="0"/>
              <a:t>Strong interest from CERN </a:t>
            </a:r>
          </a:p>
          <a:p>
            <a:pPr lvl="1"/>
            <a:r>
              <a:rPr lang="en-US" sz="2400" dirty="0" smtClean="0"/>
              <a:t>No experience within LARP</a:t>
            </a:r>
          </a:p>
          <a:p>
            <a:pPr lvl="1"/>
            <a:r>
              <a:rPr lang="en-US" sz="2400" dirty="0" smtClean="0"/>
              <a:t>Need to evaluate benefits and risks </a:t>
            </a:r>
          </a:p>
          <a:p>
            <a:pPr lvl="1"/>
            <a:r>
              <a:rPr lang="en-US" sz="2400" dirty="0" smtClean="0"/>
              <a:t>Should also consider potential value of thicker laminations</a:t>
            </a:r>
          </a:p>
          <a:p>
            <a:r>
              <a:rPr lang="en-US" sz="2800" dirty="0" smtClean="0"/>
              <a:t>Schedule appears reasonable, and includes some float </a:t>
            </a:r>
          </a:p>
          <a:p>
            <a:endParaRPr lang="en-US" sz="2800" dirty="0" smtClean="0"/>
          </a:p>
          <a:p>
            <a:r>
              <a:rPr lang="en-US" sz="2800" dirty="0" smtClean="0"/>
              <a:t>CERN’s shipment of thin yokes and load pads have arrived at LBNL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1103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MQXFA3 structure adjustments for value engineering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576683"/>
            <a:ext cx="91440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Details of value engineering remain to be identified</a:t>
            </a:r>
          </a:p>
          <a:p>
            <a:pPr lvl="1"/>
            <a:r>
              <a:rPr lang="en-US" sz="2400" dirty="0" smtClean="0"/>
              <a:t>Thin laminations is one candidate, but too early to make a decision at this point</a:t>
            </a:r>
          </a:p>
          <a:p>
            <a:r>
              <a:rPr lang="en-US" sz="2800" dirty="0" smtClean="0"/>
              <a:t>Schedule has sufficient time to implement </a:t>
            </a:r>
          </a:p>
          <a:p>
            <a:r>
              <a:rPr lang="en-US" sz="2800" dirty="0" smtClean="0"/>
              <a:t>Need to identify the figures of merit- does the dummy assembly provide sufficient data?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9121"/>
            <a:ext cx="9144000" cy="18288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5228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MQXFA Structures Updates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We experienced significant delays on key structural parts</a:t>
            </a:r>
          </a:p>
          <a:p>
            <a:pPr lvl="1"/>
            <a:r>
              <a:rPr lang="en-US" dirty="0" smtClean="0"/>
              <a:t>Initiated yokes order September 2015</a:t>
            </a:r>
          </a:p>
          <a:p>
            <a:pPr lvl="1"/>
            <a:r>
              <a:rPr lang="en-US" dirty="0" smtClean="0"/>
              <a:t>Yoke vendor encountered issues with machining tight tolerances, CMM inspections, 1</a:t>
            </a:r>
            <a:r>
              <a:rPr lang="en-US" baseline="30000" dirty="0" smtClean="0"/>
              <a:t>st</a:t>
            </a:r>
            <a:r>
              <a:rPr lang="en-US" dirty="0" smtClean="0"/>
              <a:t> article turnarounds, several iterations</a:t>
            </a:r>
          </a:p>
          <a:p>
            <a:pPr lvl="1"/>
            <a:r>
              <a:rPr lang="en-US" dirty="0" smtClean="0"/>
              <a:t>Loosened a few tolerances (comparable with CERN’s fabrication drawings)</a:t>
            </a:r>
          </a:p>
          <a:p>
            <a:pPr lvl="1"/>
            <a:r>
              <a:rPr lang="en-US" dirty="0" smtClean="0"/>
              <a:t>Initiated a backup order for yokes with a 2</a:t>
            </a:r>
            <a:r>
              <a:rPr lang="en-US" baseline="30000" dirty="0" smtClean="0"/>
              <a:t>nd</a:t>
            </a:r>
            <a:r>
              <a:rPr lang="en-US" dirty="0" smtClean="0"/>
              <a:t> vendor February 2016</a:t>
            </a:r>
          </a:p>
          <a:p>
            <a:pPr lvl="1"/>
            <a:r>
              <a:rPr lang="en-US" dirty="0" smtClean="0"/>
              <a:t>Last month the re-tooled efforts of 1</a:t>
            </a:r>
            <a:r>
              <a:rPr lang="en-US" baseline="30000" dirty="0" smtClean="0"/>
              <a:t>st</a:t>
            </a:r>
            <a:r>
              <a:rPr lang="en-US" dirty="0" smtClean="0"/>
              <a:t> vendor still did not hit tolerances</a:t>
            </a:r>
          </a:p>
          <a:p>
            <a:r>
              <a:rPr lang="en-US" dirty="0" smtClean="0"/>
              <a:t>First yokes and collars are expected to be approved for production soon</a:t>
            </a:r>
          </a:p>
          <a:p>
            <a:pPr lvl="1"/>
            <a:r>
              <a:rPr lang="en-US" dirty="0" smtClean="0"/>
              <a:t>Latest set of collars are being inspected this week</a:t>
            </a:r>
          </a:p>
          <a:p>
            <a:pPr lvl="1"/>
            <a:r>
              <a:rPr lang="en-US" dirty="0" smtClean="0"/>
              <a:t>F/A yoke is due from 2</a:t>
            </a:r>
            <a:r>
              <a:rPr lang="en-US" baseline="30000" dirty="0" smtClean="0"/>
              <a:t>nd</a:t>
            </a:r>
            <a:r>
              <a:rPr lang="en-US" dirty="0" smtClean="0"/>
              <a:t> vendor later this week</a:t>
            </a:r>
          </a:p>
          <a:p>
            <a:pPr lvl="2"/>
            <a:r>
              <a:rPr lang="en-US" dirty="0" smtClean="0"/>
              <a:t>They invested in in-house inspection capability, so turnarounds could also be expedited</a:t>
            </a:r>
          </a:p>
          <a:p>
            <a:r>
              <a:rPr lang="en-US" dirty="0" smtClean="0"/>
              <a:t>First batch of load pads have been approved and are currently in production</a:t>
            </a:r>
          </a:p>
          <a:p>
            <a:r>
              <a:rPr lang="en-US" dirty="0" smtClean="0"/>
              <a:t>Shells received</a:t>
            </a:r>
          </a:p>
          <a:p>
            <a:pPr lvl="1"/>
            <a:r>
              <a:rPr lang="en-US" dirty="0" smtClean="0"/>
              <a:t>Currently being instrumented</a:t>
            </a:r>
          </a:p>
          <a:p>
            <a:r>
              <a:rPr lang="en-US" dirty="0" smtClean="0"/>
              <a:t>Bushings (collars, load pads, yokes) received</a:t>
            </a:r>
          </a:p>
          <a:p>
            <a:r>
              <a:rPr lang="en-US" dirty="0" err="1" smtClean="0"/>
              <a:t>Nitronic</a:t>
            </a:r>
            <a:r>
              <a:rPr lang="en-US" dirty="0" smtClean="0"/>
              <a:t> 50 endplates received</a:t>
            </a:r>
          </a:p>
          <a:p>
            <a:r>
              <a:rPr lang="en-US" dirty="0" smtClean="0"/>
              <a:t>First dummy coils are being delivered this week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Structures Fabrication Status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40386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Assembly Breakdown Structure (ABS) has been developed and will be implemented in the CERN documentation system</a:t>
            </a:r>
          </a:p>
          <a:p>
            <a:pPr lvl="1"/>
            <a:r>
              <a:rPr lang="en-US" sz="2000" dirty="0" smtClean="0"/>
              <a:t>Data will be captured on the floor directly into the MTF database</a:t>
            </a:r>
          </a:p>
          <a:p>
            <a:pPr lvl="1"/>
            <a:r>
              <a:rPr lang="en-US" sz="2000" dirty="0" smtClean="0"/>
              <a:t>While this magnet will never be installed in the ring, this is a timely opportunity to practice the documentation for the series magnets and work out the bugs</a:t>
            </a:r>
          </a:p>
          <a:p>
            <a:r>
              <a:rPr lang="en-US" sz="2400" dirty="0" smtClean="0"/>
              <a:t>CERN will be at LBNL for training next week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Structures Assembly Update</a:t>
            </a:r>
            <a:endParaRPr lang="en-US" dirty="0"/>
          </a:p>
        </p:txBody>
      </p:sp>
      <p:pic>
        <p:nvPicPr>
          <p:cNvPr id="7" name="Picture 6" descr="Screenshot 2016-05-18 09.25.35.png"/>
          <p:cNvPicPr>
            <a:picLocks noChangeAspect="1"/>
          </p:cNvPicPr>
          <p:nvPr/>
        </p:nvPicPr>
        <p:blipFill>
          <a:blip r:embed="rId2"/>
          <a:srcRect l="17187"/>
          <a:stretch>
            <a:fillRect/>
          </a:stretch>
        </p:blipFill>
        <p:spPr>
          <a:xfrm>
            <a:off x="4343400" y="1371600"/>
            <a:ext cx="4495800" cy="3862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MG_2716 (1)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1931" r="-11931"/>
          <a:stretch>
            <a:fillRect/>
          </a:stretch>
        </p:blipFill>
        <p:spPr/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 Instrumentation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638800" y="3962400"/>
            <a:ext cx="3048000" cy="2286000"/>
            <a:chOff x="5638800" y="3962400"/>
            <a:chExt cx="3048000" cy="2286000"/>
          </a:xfrm>
        </p:grpSpPr>
        <p:pic>
          <p:nvPicPr>
            <p:cNvPr id="8" name="Picture 7" descr="IMG_2695 (1)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8800" y="3962400"/>
              <a:ext cx="3048000" cy="2286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791200" y="403860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New strain gauge wiring flex circuit will be tested</a:t>
              </a:r>
              <a:endParaRPr lang="en-US" sz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7200" y="4343400"/>
            <a:ext cx="3657600" cy="1828800"/>
            <a:chOff x="457200" y="4343400"/>
            <a:chExt cx="3657600" cy="1828800"/>
          </a:xfrm>
        </p:grpSpPr>
        <p:pic>
          <p:nvPicPr>
            <p:cNvPr id="10" name="Picture 9" descr="DSC05539.jpeg"/>
            <p:cNvPicPr>
              <a:picLocks noChangeAspect="1"/>
            </p:cNvPicPr>
            <p:nvPr/>
          </p:nvPicPr>
          <p:blipFill>
            <a:blip r:embed="rId4"/>
            <a:srcRect l="32632" t="37807" r="4211" b="20088"/>
            <a:stretch>
              <a:fillRect/>
            </a:stretch>
          </p:blipFill>
          <p:spPr>
            <a:xfrm rot="10800000">
              <a:off x="457200" y="4343400"/>
              <a:ext cx="3657600" cy="18288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33400" y="5410200"/>
              <a:ext cx="10668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Typical wiring employed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SC07799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1931" r="-11931" b="31188"/>
          <a:stretch>
            <a:fillRect/>
          </a:stretch>
        </p:blipFill>
        <p:spPr>
          <a:xfrm>
            <a:off x="-304800" y="1143000"/>
            <a:ext cx="5486400" cy="22860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Articles</a:t>
            </a: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6" descr="IMG_2702 (1).jpeg"/>
          <p:cNvPicPr>
            <a:picLocks noChangeAspect="1"/>
          </p:cNvPicPr>
          <p:nvPr/>
        </p:nvPicPr>
        <p:blipFill>
          <a:blip r:embed="rId3"/>
          <a:srcRect l="-11931" t="24466" r="6355" b="12839"/>
          <a:stretch>
            <a:fillRect/>
          </a:stretch>
        </p:blipFill>
        <p:spPr>
          <a:xfrm>
            <a:off x="-381000" y="3886200"/>
            <a:ext cx="5132658" cy="2286000"/>
          </a:xfrm>
          <a:prstGeom prst="rect">
            <a:avLst/>
          </a:prstGeom>
        </p:spPr>
      </p:pic>
      <p:pic>
        <p:nvPicPr>
          <p:cNvPr id="10" name="Content Placeholder 6" descr="IMG_2721 (1).jpeg"/>
          <p:cNvPicPr>
            <a:picLocks noChangeAspect="1"/>
          </p:cNvPicPr>
          <p:nvPr/>
        </p:nvPicPr>
        <p:blipFill>
          <a:blip r:embed="rId4"/>
          <a:srcRect l="-11931" r="-11931"/>
          <a:stretch>
            <a:fillRect/>
          </a:stretch>
        </p:blipFill>
        <p:spPr>
          <a:xfrm>
            <a:off x="4613656" y="914400"/>
            <a:ext cx="4530344" cy="2743200"/>
          </a:xfrm>
          <a:prstGeom prst="rect">
            <a:avLst/>
          </a:prstGeom>
        </p:spPr>
      </p:pic>
      <p:pic>
        <p:nvPicPr>
          <p:cNvPr id="11" name="Content Placeholder 6" descr="IMG_2719 (1).jpeg"/>
          <p:cNvPicPr>
            <a:picLocks noChangeAspect="1"/>
          </p:cNvPicPr>
          <p:nvPr/>
        </p:nvPicPr>
        <p:blipFill>
          <a:blip r:embed="rId5"/>
          <a:srcRect l="-11931" r="-11931"/>
          <a:stretch>
            <a:fillRect/>
          </a:stretch>
        </p:blipFill>
        <p:spPr>
          <a:xfrm>
            <a:off x="4613656" y="3581400"/>
            <a:ext cx="4530344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MQXFA Structures Tooling Updates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19,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CM-26 MQXFA Status Update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3341</TotalTime>
  <Words>2569</Words>
  <Application>Microsoft Macintosh PowerPoint</Application>
  <PresentationFormat>On-screen Show (4:3)</PresentationFormat>
  <Paragraphs>507</Paragraphs>
  <Slides>38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MQXFA1 Structure Status Updates</vt:lpstr>
      <vt:lpstr>Outline</vt:lpstr>
      <vt:lpstr>MQXFA Structure Subassembly</vt:lpstr>
      <vt:lpstr>MQXFA Structures Updates</vt:lpstr>
      <vt:lpstr>Structures Fabrication Status</vt:lpstr>
      <vt:lpstr>Structures Assembly Update</vt:lpstr>
      <vt:lpstr>Shell Instrumentation</vt:lpstr>
      <vt:lpstr>First Articles</vt:lpstr>
      <vt:lpstr>MQXFA Structures Tooling Updates</vt:lpstr>
      <vt:lpstr>Structures Tooling and Infrastructure Status</vt:lpstr>
      <vt:lpstr>Assembly table frames and coil lifting</vt:lpstr>
      <vt:lpstr>Action Items from February Workshop</vt:lpstr>
      <vt:lpstr>Action Items from February Workshop</vt:lpstr>
      <vt:lpstr>Verification of axial preload using SST Rods</vt:lpstr>
      <vt:lpstr>Verification of axial preload using SST Rods</vt:lpstr>
      <vt:lpstr>Nitronic 50 Endplates</vt:lpstr>
      <vt:lpstr>MQXFA modeled with the SST LHe Shell</vt:lpstr>
      <vt:lpstr>MQXFA modeled with the SST LHe Shell</vt:lpstr>
      <vt:lpstr>Verify SG model during Bladder Operations</vt:lpstr>
      <vt:lpstr>Update on Tolerance Analyses</vt:lpstr>
      <vt:lpstr>FES vs. Measurement</vt:lpstr>
      <vt:lpstr>Impact of azimuthal tolerance</vt:lpstr>
      <vt:lpstr>Impact of azimuthal tolerance</vt:lpstr>
      <vt:lpstr>Integration Table Rigidity</vt:lpstr>
      <vt:lpstr>Status &amp; Schedule updates</vt:lpstr>
      <vt:lpstr>Schedule of Parts &amp; Tooling Procurement</vt:lpstr>
      <vt:lpstr>Assembly of MQXFA1</vt:lpstr>
      <vt:lpstr>MQXFA2 structure</vt:lpstr>
      <vt:lpstr>MQXFA2 Assembly and test</vt:lpstr>
      <vt:lpstr>MQXFS1b Re-loading</vt:lpstr>
      <vt:lpstr>Summary</vt:lpstr>
      <vt:lpstr>Thank you for your attention!</vt:lpstr>
      <vt:lpstr>Backup slides</vt:lpstr>
      <vt:lpstr>Critical stress areas of the threaded joints</vt:lpstr>
      <vt:lpstr>Results of for the axial rods and bullets</vt:lpstr>
      <vt:lpstr>MQXFA modeled with the SST LHe Shell</vt:lpstr>
      <vt:lpstr>Assembly and prep of short structure with thin laminations</vt:lpstr>
      <vt:lpstr>MQXFA3 structure adjustments for value engineering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</dc:title>
  <dc:subject/>
  <dc:creator>dwcheng</dc:creator>
  <cp:keywords/>
  <dc:description/>
  <cp:lastModifiedBy>Dan Cheng</cp:lastModifiedBy>
  <cp:revision>351</cp:revision>
  <cp:lastPrinted>2016-01-29T23:59:24Z</cp:lastPrinted>
  <dcterms:created xsi:type="dcterms:W3CDTF">2016-05-19T20:45:35Z</dcterms:created>
  <dcterms:modified xsi:type="dcterms:W3CDTF">2016-05-19T21:08:33Z</dcterms:modified>
  <cp:category/>
</cp:coreProperties>
</file>