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110"/>
  </p:notesMasterIdLst>
  <p:sldIdLst>
    <p:sldId id="672" r:id="rId2"/>
    <p:sldId id="942" r:id="rId3"/>
    <p:sldId id="944" r:id="rId4"/>
    <p:sldId id="943" r:id="rId5"/>
    <p:sldId id="1042" r:id="rId6"/>
    <p:sldId id="674" r:id="rId7"/>
    <p:sldId id="1037" r:id="rId8"/>
    <p:sldId id="1043" r:id="rId9"/>
    <p:sldId id="676" r:id="rId10"/>
    <p:sldId id="945" r:id="rId11"/>
    <p:sldId id="989" r:id="rId12"/>
    <p:sldId id="990" r:id="rId13"/>
    <p:sldId id="677" r:id="rId14"/>
    <p:sldId id="994" r:id="rId15"/>
    <p:sldId id="1044" r:id="rId16"/>
    <p:sldId id="995" r:id="rId17"/>
    <p:sldId id="996" r:id="rId18"/>
    <p:sldId id="1046" r:id="rId19"/>
    <p:sldId id="1047" r:id="rId20"/>
    <p:sldId id="1045" r:id="rId21"/>
    <p:sldId id="1048" r:id="rId22"/>
    <p:sldId id="1034" r:id="rId23"/>
    <p:sldId id="1035" r:id="rId24"/>
    <p:sldId id="1049" r:id="rId25"/>
    <p:sldId id="1050" r:id="rId26"/>
    <p:sldId id="1051" r:id="rId27"/>
    <p:sldId id="1036" r:id="rId28"/>
    <p:sldId id="1007" r:id="rId29"/>
    <p:sldId id="1008" r:id="rId30"/>
    <p:sldId id="1009" r:id="rId31"/>
    <p:sldId id="1010" r:id="rId32"/>
    <p:sldId id="1011" r:id="rId33"/>
    <p:sldId id="1013" r:id="rId34"/>
    <p:sldId id="1017" r:id="rId35"/>
    <p:sldId id="1018" r:id="rId36"/>
    <p:sldId id="1038" r:id="rId37"/>
    <p:sldId id="1039" r:id="rId38"/>
    <p:sldId id="1024" r:id="rId39"/>
    <p:sldId id="1201" r:id="rId40"/>
    <p:sldId id="1052" r:id="rId41"/>
    <p:sldId id="1077" r:id="rId42"/>
    <p:sldId id="1164" r:id="rId43"/>
    <p:sldId id="1075" r:id="rId44"/>
    <p:sldId id="1198" r:id="rId45"/>
    <p:sldId id="1200" r:id="rId46"/>
    <p:sldId id="1199" r:id="rId47"/>
    <p:sldId id="1212" r:id="rId48"/>
    <p:sldId id="1194" r:id="rId49"/>
    <p:sldId id="1197" r:id="rId50"/>
    <p:sldId id="1165" r:id="rId51"/>
    <p:sldId id="1166" r:id="rId52"/>
    <p:sldId id="1167" r:id="rId53"/>
    <p:sldId id="1168" r:id="rId54"/>
    <p:sldId id="1169" r:id="rId55"/>
    <p:sldId id="1223" r:id="rId56"/>
    <p:sldId id="1187" r:id="rId57"/>
    <p:sldId id="1188" r:id="rId58"/>
    <p:sldId id="1189" r:id="rId59"/>
    <p:sldId id="1190" r:id="rId60"/>
    <p:sldId id="1191" r:id="rId61"/>
    <p:sldId id="1192" r:id="rId62"/>
    <p:sldId id="1193" r:id="rId63"/>
    <p:sldId id="1208" r:id="rId64"/>
    <p:sldId id="946" r:id="rId65"/>
    <p:sldId id="1210" r:id="rId66"/>
    <p:sldId id="1040" r:id="rId67"/>
    <p:sldId id="1041" r:id="rId68"/>
    <p:sldId id="947" r:id="rId69"/>
    <p:sldId id="992" r:id="rId70"/>
    <p:sldId id="991" r:id="rId71"/>
    <p:sldId id="950" r:id="rId72"/>
    <p:sldId id="949" r:id="rId73"/>
    <p:sldId id="993" r:id="rId74"/>
    <p:sldId id="953" r:id="rId75"/>
    <p:sldId id="954" r:id="rId76"/>
    <p:sldId id="957" r:id="rId77"/>
    <p:sldId id="958" r:id="rId78"/>
    <p:sldId id="959" r:id="rId79"/>
    <p:sldId id="960" r:id="rId80"/>
    <p:sldId id="961" r:id="rId81"/>
    <p:sldId id="962" r:id="rId82"/>
    <p:sldId id="963" r:id="rId83"/>
    <p:sldId id="970" r:id="rId84"/>
    <p:sldId id="971" r:id="rId85"/>
    <p:sldId id="973" r:id="rId86"/>
    <p:sldId id="974" r:id="rId87"/>
    <p:sldId id="975" r:id="rId88"/>
    <p:sldId id="976" r:id="rId89"/>
    <p:sldId id="977" r:id="rId90"/>
    <p:sldId id="978" r:id="rId91"/>
    <p:sldId id="984" r:id="rId92"/>
    <p:sldId id="986" r:id="rId93"/>
    <p:sldId id="1202" r:id="rId94"/>
    <p:sldId id="1205" r:id="rId95"/>
    <p:sldId id="1206" r:id="rId96"/>
    <p:sldId id="1207" r:id="rId97"/>
    <p:sldId id="1211" r:id="rId98"/>
    <p:sldId id="1213" r:id="rId99"/>
    <p:sldId id="1214" r:id="rId100"/>
    <p:sldId id="1215" r:id="rId101"/>
    <p:sldId id="1216" r:id="rId102"/>
    <p:sldId id="1217" r:id="rId103"/>
    <p:sldId id="1218" r:id="rId104"/>
    <p:sldId id="1219" r:id="rId105"/>
    <p:sldId id="1220" r:id="rId106"/>
    <p:sldId id="1221" r:id="rId107"/>
    <p:sldId id="1222" r:id="rId108"/>
    <p:sldId id="1203" r:id="rId1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38" autoAdjust="0"/>
    <p:restoredTop sz="94487" autoAdjust="0"/>
  </p:normalViewPr>
  <p:slideViewPr>
    <p:cSldViewPr snapToGrid="0" snapToObjects="1">
      <p:cViewPr>
        <p:scale>
          <a:sx n="90" d="100"/>
          <a:sy n="90" d="100"/>
        </p:scale>
        <p:origin x="-1256" y="-280"/>
      </p:cViewPr>
      <p:guideLst>
        <p:guide orient="horz" pos="2160"/>
        <p:guide pos="2880"/>
      </p:guideLst>
    </p:cSldViewPr>
  </p:slideViewPr>
  <p:notesTextViewPr>
    <p:cViewPr>
      <p:scale>
        <a:sx n="100" d="100"/>
        <a:sy n="100" d="100"/>
      </p:scale>
      <p:origin x="0" y="0"/>
    </p:cViewPr>
  </p:notesTextViewPr>
  <p:sorterViewPr>
    <p:cViewPr>
      <p:scale>
        <a:sx n="59" d="100"/>
        <a:sy n="59" d="100"/>
      </p:scale>
      <p:origin x="0" y="6888"/>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notesMaster" Target="notesMasters/notesMaster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printerSettings" Target="printerSettings/printerSettings1.bin"/><Relationship Id="rId112" Type="http://schemas.openxmlformats.org/officeDocument/2006/relationships/presProps" Target="presProps.xml"/><Relationship Id="rId113" Type="http://schemas.openxmlformats.org/officeDocument/2006/relationships/viewProps" Target="viewProps.xml"/><Relationship Id="rId114" Type="http://schemas.openxmlformats.org/officeDocument/2006/relationships/theme" Target="theme/theme1.xml"/><Relationship Id="rId11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673F9E-DA4D-974B-BB6B-560041FE3C02}" type="datetimeFigureOut">
              <a:rPr lang="en-US" smtClean="0"/>
              <a:t>3/17/17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640732-AC61-3E4B-A4D5-56F7DB699CA4}" type="slidenum">
              <a:rPr lang="en-US" smtClean="0"/>
              <a:t>‹#›</a:t>
            </a:fld>
            <a:endParaRPr lang="en-US"/>
          </a:p>
        </p:txBody>
      </p:sp>
    </p:spTree>
    <p:extLst>
      <p:ext uri="{BB962C8B-B14F-4D97-AF65-F5344CB8AC3E}">
        <p14:creationId xmlns:p14="http://schemas.microsoft.com/office/powerpoint/2010/main" val="35349791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635055-EF3F-0E46-B537-B304A9E47140}" type="slidenum">
              <a:rPr lang="en-US"/>
              <a:pPr/>
              <a:t>28</a:t>
            </a:fld>
            <a:endParaRPr lang="en-US"/>
          </a:p>
        </p:txBody>
      </p:sp>
      <p:sp>
        <p:nvSpPr>
          <p:cNvPr id="325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5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2BFCEE-792C-CA44-9037-39AC06D83037}" type="slidenum">
              <a:rPr lang="en-US"/>
              <a:pPr/>
              <a:t>37</a:t>
            </a:fld>
            <a:endParaRPr lang="en-US"/>
          </a:p>
        </p:txBody>
      </p:sp>
      <p:sp>
        <p:nvSpPr>
          <p:cNvPr id="2048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480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22FE1F-D7E3-5C49-B7E1-79A1FDBBBA54}" type="slidenum">
              <a:rPr lang="en-US"/>
              <a:pPr/>
              <a:t>38</a:t>
            </a:fld>
            <a:endParaRPr lang="en-US"/>
          </a:p>
        </p:txBody>
      </p:sp>
      <p:sp>
        <p:nvSpPr>
          <p:cNvPr id="2160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606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22FE1F-D7E3-5C49-B7E1-79A1FDBBBA54}" type="slidenum">
              <a:rPr lang="en-US"/>
              <a:pPr/>
              <a:t>39</a:t>
            </a:fld>
            <a:endParaRPr lang="en-US"/>
          </a:p>
        </p:txBody>
      </p:sp>
      <p:sp>
        <p:nvSpPr>
          <p:cNvPr id="2160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606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22FE1F-D7E3-5C49-B7E1-79A1FDBBBA54}" type="slidenum">
              <a:rPr lang="en-US"/>
              <a:pPr/>
              <a:t>40</a:t>
            </a:fld>
            <a:endParaRPr lang="en-US"/>
          </a:p>
        </p:txBody>
      </p:sp>
      <p:sp>
        <p:nvSpPr>
          <p:cNvPr id="2160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606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22FE1F-D7E3-5C49-B7E1-79A1FDBBBA54}" type="slidenum">
              <a:rPr lang="en-US"/>
              <a:pPr/>
              <a:t>41</a:t>
            </a:fld>
            <a:endParaRPr lang="en-US"/>
          </a:p>
        </p:txBody>
      </p:sp>
      <p:sp>
        <p:nvSpPr>
          <p:cNvPr id="2160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606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22FE1F-D7E3-5C49-B7E1-79A1FDBBBA54}" type="slidenum">
              <a:rPr lang="en-US"/>
              <a:pPr/>
              <a:t>42</a:t>
            </a:fld>
            <a:endParaRPr lang="en-US"/>
          </a:p>
        </p:txBody>
      </p:sp>
      <p:sp>
        <p:nvSpPr>
          <p:cNvPr id="2160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606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2530" name="Notes Placeholder 2"/>
          <p:cNvSpPr>
            <a:spLocks noGrp="1"/>
          </p:cNvSpPr>
          <p:nvPr>
            <p:ph type="body" idx="1"/>
          </p:nvPr>
        </p:nvSpPr>
        <p:spPr>
          <a:noFill/>
        </p:spPr>
        <p:txBody>
          <a:bodyPr/>
          <a:lstStyle/>
          <a:p>
            <a:r>
              <a:rPr lang="en-US"/>
              <a:t>Feynman</a:t>
            </a:r>
          </a:p>
        </p:txBody>
      </p:sp>
      <p:sp>
        <p:nvSpPr>
          <p:cNvPr id="22531" name="Slide Number Placeholder 3"/>
          <p:cNvSpPr>
            <a:spLocks noGrp="1"/>
          </p:cNvSpPr>
          <p:nvPr>
            <p:ph type="sldNum" sz="quarter" idx="5"/>
          </p:nvPr>
        </p:nvSpPr>
        <p:spPr>
          <a:noFill/>
        </p:spPr>
        <p:txBody>
          <a:bodyPr/>
          <a:lstStyle>
            <a:lvl1pPr>
              <a:defRPr sz="2400" u="sng">
                <a:solidFill>
                  <a:schemeClr val="tx1"/>
                </a:solidFill>
                <a:latin typeface="Arial" charset="0"/>
                <a:ea typeface="ＭＳ Ｐゴシック" charset="0"/>
                <a:cs typeface="ＭＳ Ｐゴシック" charset="0"/>
              </a:defRPr>
            </a:lvl1pPr>
            <a:lvl2pPr marL="742950" indent="-285750">
              <a:defRPr sz="2400" u="sng">
                <a:solidFill>
                  <a:schemeClr val="tx1"/>
                </a:solidFill>
                <a:latin typeface="Arial" charset="0"/>
                <a:ea typeface="ＭＳ Ｐゴシック" charset="0"/>
              </a:defRPr>
            </a:lvl2pPr>
            <a:lvl3pPr marL="1143000" indent="-228600">
              <a:defRPr sz="2400" u="sng">
                <a:solidFill>
                  <a:schemeClr val="tx1"/>
                </a:solidFill>
                <a:latin typeface="Arial" charset="0"/>
                <a:ea typeface="ＭＳ Ｐゴシック" charset="0"/>
              </a:defRPr>
            </a:lvl3pPr>
            <a:lvl4pPr marL="1600200" indent="-228600">
              <a:defRPr sz="2400" u="sng">
                <a:solidFill>
                  <a:schemeClr val="tx1"/>
                </a:solidFill>
                <a:latin typeface="Arial" charset="0"/>
                <a:ea typeface="ＭＳ Ｐゴシック" charset="0"/>
              </a:defRPr>
            </a:lvl4pPr>
            <a:lvl5pPr marL="2057400" indent="-228600">
              <a:defRPr sz="2400" u="sng">
                <a:solidFill>
                  <a:schemeClr val="tx1"/>
                </a:solidFill>
                <a:latin typeface="Arial" charset="0"/>
                <a:ea typeface="ＭＳ Ｐゴシック" charset="0"/>
              </a:defRPr>
            </a:lvl5pPr>
            <a:lvl6pPr marL="2514600" indent="-228600" eaLnBrk="0" fontAlgn="base" hangingPunct="0">
              <a:spcBef>
                <a:spcPct val="0"/>
              </a:spcBef>
              <a:spcAft>
                <a:spcPct val="0"/>
              </a:spcAft>
              <a:defRPr sz="2400" u="sng">
                <a:solidFill>
                  <a:schemeClr val="tx1"/>
                </a:solidFill>
                <a:latin typeface="Arial" charset="0"/>
                <a:ea typeface="ＭＳ Ｐゴシック" charset="0"/>
              </a:defRPr>
            </a:lvl6pPr>
            <a:lvl7pPr marL="2971800" indent="-228600" eaLnBrk="0" fontAlgn="base" hangingPunct="0">
              <a:spcBef>
                <a:spcPct val="0"/>
              </a:spcBef>
              <a:spcAft>
                <a:spcPct val="0"/>
              </a:spcAft>
              <a:defRPr sz="2400" u="sng">
                <a:solidFill>
                  <a:schemeClr val="tx1"/>
                </a:solidFill>
                <a:latin typeface="Arial" charset="0"/>
                <a:ea typeface="ＭＳ Ｐゴシック" charset="0"/>
              </a:defRPr>
            </a:lvl7pPr>
            <a:lvl8pPr marL="3429000" indent="-228600" eaLnBrk="0" fontAlgn="base" hangingPunct="0">
              <a:spcBef>
                <a:spcPct val="0"/>
              </a:spcBef>
              <a:spcAft>
                <a:spcPct val="0"/>
              </a:spcAft>
              <a:defRPr sz="2400" u="sng">
                <a:solidFill>
                  <a:schemeClr val="tx1"/>
                </a:solidFill>
                <a:latin typeface="Arial" charset="0"/>
                <a:ea typeface="ＭＳ Ｐゴシック" charset="0"/>
              </a:defRPr>
            </a:lvl8pPr>
            <a:lvl9pPr marL="3886200" indent="-228600" eaLnBrk="0" fontAlgn="base" hangingPunct="0">
              <a:spcBef>
                <a:spcPct val="0"/>
              </a:spcBef>
              <a:spcAft>
                <a:spcPct val="0"/>
              </a:spcAft>
              <a:defRPr sz="2400" u="sng">
                <a:solidFill>
                  <a:schemeClr val="tx1"/>
                </a:solidFill>
                <a:latin typeface="Arial" charset="0"/>
                <a:ea typeface="ＭＳ Ｐゴシック" charset="0"/>
              </a:defRPr>
            </a:lvl9pPr>
          </a:lstStyle>
          <a:p>
            <a:fld id="{9749F5A7-4C5C-1240-9419-83BDF9DBB27A}" type="slidenum">
              <a:rPr lang="en-US" sz="1200" u="none"/>
              <a:pPr/>
              <a:t>50</a:t>
            </a:fld>
            <a:endParaRPr lang="en-US" sz="1200" u="non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ADE210-2E96-9A4A-99C6-F126BC4F0147}" type="slidenum">
              <a:rPr lang="en-US" sz="1200"/>
              <a:pPr/>
              <a:t>71</a:t>
            </a:fld>
            <a:endParaRPr lang="en-US" sz="1200"/>
          </a:p>
        </p:txBody>
      </p:sp>
      <p:sp>
        <p:nvSpPr>
          <p:cNvPr id="13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a:noFill/>
        </p:spPr>
        <p:txBody>
          <a:bodyPr/>
          <a:lstStyle/>
          <a:p>
            <a:pPr eaLnBrk="1" hangingPunct="1"/>
            <a:r>
              <a:rPr lang="en-US"/>
              <a:t>Ptolemy, Aristotle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4197FF8-75A6-654A-A6A7-E4F373AD578C}" type="slidenum">
              <a:rPr lang="en-US" sz="1200"/>
              <a:pPr/>
              <a:t>72</a:t>
            </a:fld>
            <a:endParaRPr lang="en-US" sz="1200"/>
          </a:p>
        </p:txBody>
      </p:sp>
      <p:sp>
        <p:nvSpPr>
          <p:cNvPr id="1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a:noFill/>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Copernican model (geocentric</a:t>
            </a:r>
            <a:r>
              <a:rPr lang="en-US" dirty="0" smtClean="0"/>
              <a:t>) </a:t>
            </a:r>
            <a:r>
              <a:rPr lang="en-US" dirty="0" err="1" smtClean="0"/>
              <a:t>vs</a:t>
            </a:r>
            <a:r>
              <a:rPr lang="en-US" dirty="0" smtClean="0"/>
              <a:t> Ptolemaic model (heliocentric)</a:t>
            </a:r>
          </a:p>
          <a:p>
            <a:pPr eaLnBrk="1" hangingPunct="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4197FF8-75A6-654A-A6A7-E4F373AD578C}" type="slidenum">
              <a:rPr lang="en-US" sz="1200"/>
              <a:pPr/>
              <a:t>73</a:t>
            </a:fld>
            <a:endParaRPr lang="en-US" sz="1200"/>
          </a:p>
        </p:txBody>
      </p:sp>
      <p:sp>
        <p:nvSpPr>
          <p:cNvPr id="1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a:noFill/>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Challenge for both models – retrograde motion (Mars, with Uranus in the background)</a:t>
            </a:r>
          </a:p>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D28F0A-E577-8F42-8FFB-1A6ADFE8982B}" type="slidenum">
              <a:rPr lang="en-US"/>
              <a:pPr/>
              <a:t>29</a:t>
            </a:fld>
            <a:endParaRPr lang="en-US"/>
          </a:p>
        </p:txBody>
      </p:sp>
      <p:sp>
        <p:nvSpPr>
          <p:cNvPr id="210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0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5602" name="Notes Placeholder 2"/>
          <p:cNvSpPr>
            <a:spLocks noGrp="1"/>
          </p:cNvSpPr>
          <p:nvPr>
            <p:ph type="body" idx="1"/>
          </p:nvPr>
        </p:nvSpPr>
        <p:spPr>
          <a:noFill/>
        </p:spPr>
        <p:txBody>
          <a:bodyPr/>
          <a:lstStyle/>
          <a:p>
            <a:r>
              <a:rPr lang="en-US"/>
              <a:t>Epicycle</a:t>
            </a:r>
          </a:p>
        </p:txBody>
      </p:sp>
      <p:sp>
        <p:nvSpPr>
          <p:cNvPr id="25603"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43FCB7-FCE6-0B41-8D79-5E95A7CEC5D8}" type="slidenum">
              <a:rPr lang="en-US" sz="1200"/>
              <a:pPr/>
              <a:t>74</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8AD54F-DE9D-7C46-9622-F21C6A4E7F78}" type="slidenum">
              <a:rPr lang="en-US" sz="1200"/>
              <a:pPr/>
              <a:t>75</a:t>
            </a:fld>
            <a:endParaRPr lang="en-US" sz="1200"/>
          </a:p>
        </p:txBody>
      </p:sp>
      <p:sp>
        <p:nvSpPr>
          <p:cNvPr id="154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a:noFill/>
        </p:spPr>
        <p:txBody>
          <a:bodyPr/>
          <a:lstStyle/>
          <a:p>
            <a:pPr eaLnBrk="1" hangingPunct="1"/>
            <a:r>
              <a:rPr lang="en-US"/>
              <a:t>Mars, retrograde motion (29 successive nights)</a:t>
            </a:r>
          </a:p>
          <a:p>
            <a:pPr eaLnBrk="1" hangingPunct="1"/>
            <a:r>
              <a:rPr lang="en-US"/>
              <a:t>(Uranus is also visible)</a:t>
            </a:r>
          </a:p>
          <a:p>
            <a:pPr eaLnBrk="1" hangingPunct="1"/>
            <a:endParaRPr lang="en-US"/>
          </a:p>
          <a:p>
            <a:pPr eaLnBrk="1" hangingPunct="1"/>
            <a:r>
              <a:rPr lang="en-US"/>
              <a:t>Epicycles</a:t>
            </a:r>
          </a:p>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4EDC16-8974-FA4D-A032-4CDC8D65862D}" type="slidenum">
              <a:rPr lang="en-US" sz="1200"/>
              <a:pPr/>
              <a:t>77</a:t>
            </a:fld>
            <a:endParaRPr lang="en-US" sz="1200"/>
          </a:p>
        </p:txBody>
      </p:sp>
      <p:sp>
        <p:nvSpPr>
          <p:cNvPr id="155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CC9E2A-4292-3F4A-A2D2-919EC37F5809}" type="slidenum">
              <a:rPr lang="en-US" sz="1200"/>
              <a:pPr/>
              <a:t>79</a:t>
            </a:fld>
            <a:endParaRPr lang="en-US" sz="1200"/>
          </a:p>
        </p:txBody>
      </p:sp>
      <p:sp>
        <p:nvSpPr>
          <p:cNvPr id="157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a:noFill/>
        </p:spPr>
        <p:txBody>
          <a:bodyPr/>
          <a:lstStyle/>
          <a:p>
            <a:pPr eaLnBrk="1" hangingPunct="1"/>
            <a:r>
              <a:rPr lang="en-US"/>
              <a:t>Ptolmaic (left) and Copernican (right) explanations for retrograde motion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BF8A6C-227F-C34D-83D1-56D8A654E2DC}" type="slidenum">
              <a:rPr lang="en-US" sz="1200"/>
              <a:pPr/>
              <a:t>80</a:t>
            </a:fld>
            <a:endParaRPr lang="en-US" sz="1200"/>
          </a:p>
        </p:txBody>
      </p:sp>
      <p:sp>
        <p:nvSpPr>
          <p:cNvPr id="22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a:noFill/>
        </p:spPr>
        <p:txBody>
          <a:bodyPr/>
          <a:lstStyle/>
          <a:p>
            <a:pPr eaLnBrk="1" hangingPunct="1"/>
            <a:r>
              <a:rPr lang="en-US"/>
              <a:t>Tycho Brahe 1572 Supernova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C3140F-37C7-1C4A-AFB4-27C97F02C16C}" type="slidenum">
              <a:rPr lang="en-US" sz="1200"/>
              <a:pPr/>
              <a:t>82</a:t>
            </a:fld>
            <a:endParaRPr lang="en-US" sz="1200"/>
          </a:p>
        </p:txBody>
      </p:sp>
      <p:sp>
        <p:nvSpPr>
          <p:cNvPr id="24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a:noFill/>
        </p:spPr>
        <p:txBody>
          <a:bodyPr/>
          <a:lstStyle/>
          <a:p>
            <a:pPr eaLnBrk="1" hangingPunct="1"/>
            <a:r>
              <a:rPr lang="en-US"/>
              <a:t>Tycho Brahe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BD377D-856E-F44D-B7B0-BF346CFCA5DA}" type="slidenum">
              <a:rPr lang="en-US" sz="1200"/>
              <a:pPr/>
              <a:t>83</a:t>
            </a:fld>
            <a:endParaRPr lang="en-US" sz="1200"/>
          </a:p>
        </p:txBody>
      </p:sp>
      <p:sp>
        <p:nvSpPr>
          <p:cNvPr id="1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a:noFill/>
        </p:spPr>
        <p:txBody>
          <a:bodyPr/>
          <a:lstStyle/>
          <a:p>
            <a:pPr eaLnBrk="1" hangingPunct="1"/>
            <a:r>
              <a:rPr lang="en-US"/>
              <a:t>Galileo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E5894F-197A-3346-B466-E2F8DDF5F091}" type="slidenum">
              <a:rPr lang="en-US" sz="1200"/>
              <a:pPr/>
              <a:t>84</a:t>
            </a:fld>
            <a:endParaRPr lang="en-US" sz="1200"/>
          </a:p>
        </p:txBody>
      </p:sp>
      <p:sp>
        <p:nvSpPr>
          <p:cNvPr id="17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a:noFill/>
        </p:spPr>
        <p:txBody>
          <a:bodyPr/>
          <a:lstStyle/>
          <a:p>
            <a:pPr eaLnBrk="1" hangingPunct="1"/>
            <a:r>
              <a:rPr lang="en-US"/>
              <a:t>Galileo</a:t>
            </a:r>
            <a:r>
              <a:rPr lang="ja-JP" altLang="en-US"/>
              <a:t>’</a:t>
            </a:r>
            <a:r>
              <a:rPr lang="en-US" altLang="ja-JP"/>
              <a:t>s telescope</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270A54-F844-5E47-B38C-503B10F56E2F}" type="slidenum">
              <a:rPr lang="en-US" sz="1200"/>
              <a:pPr/>
              <a:t>85</a:t>
            </a:fld>
            <a:endParaRPr lang="en-US" sz="1200"/>
          </a:p>
        </p:txBody>
      </p:sp>
      <p:sp>
        <p:nvSpPr>
          <p:cNvPr id="18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a:noFill/>
        </p:spPr>
        <p:txBody>
          <a:bodyPr/>
          <a:lstStyle/>
          <a:p>
            <a:pPr eaLnBrk="1" hangingPunct="1"/>
            <a:r>
              <a:rPr lang="en-US"/>
              <a:t>Galileo</a:t>
            </a:r>
            <a:r>
              <a:rPr lang="ja-JP" altLang="en-US"/>
              <a:t>’</a:t>
            </a:r>
            <a:r>
              <a:rPr lang="en-US" altLang="ja-JP"/>
              <a:t>s sketch of the moon </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7155E1-8582-8D49-9870-9C297AAAF112}" type="slidenum">
              <a:rPr lang="en-US" sz="1200"/>
              <a:pPr/>
              <a:t>86</a:t>
            </a:fld>
            <a:endParaRPr lang="en-US" sz="1200"/>
          </a:p>
        </p:txBody>
      </p:sp>
      <p:sp>
        <p:nvSpPr>
          <p:cNvPr id="3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noFill/>
        </p:spPr>
        <p:txBody>
          <a:bodyPr/>
          <a:lstStyle/>
          <a:p>
            <a:pPr eaLnBrk="1" hangingPunct="1"/>
            <a:r>
              <a:rPr lang="en-US"/>
              <a:t>Galileo</a:t>
            </a:r>
            <a:r>
              <a:rPr lang="ja-JP" altLang="en-US"/>
              <a:t>’</a:t>
            </a:r>
            <a:r>
              <a:rPr lang="en-US" altLang="ja-JP"/>
              <a:t>s sketch of sunspots</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086A15-4566-F04F-A26E-997D0512BB63}" type="slidenum">
              <a:rPr lang="en-US"/>
              <a:pPr/>
              <a:t>30</a:t>
            </a:fld>
            <a:endParaRPr lang="en-US"/>
          </a:p>
        </p:txBody>
      </p:sp>
      <p:sp>
        <p:nvSpPr>
          <p:cNvPr id="1843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43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B08C5A4-15FE-2948-853E-32956CAE0037}" type="slidenum">
              <a:rPr lang="en-US" sz="1200"/>
              <a:pPr/>
              <a:t>87</a:t>
            </a:fld>
            <a:endParaRPr lang="en-US" sz="1200"/>
          </a:p>
        </p:txBody>
      </p:sp>
      <p:sp>
        <p:nvSpPr>
          <p:cNvPr id="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a:noFill/>
        </p:spPr>
        <p:txBody>
          <a:bodyPr/>
          <a:lstStyle/>
          <a:p>
            <a:pPr eaLnBrk="1" hangingPunct="1"/>
            <a:r>
              <a:rPr lang="en-US"/>
              <a:t>Galileo</a:t>
            </a:r>
            <a:r>
              <a:rPr lang="ja-JP" altLang="en-US"/>
              <a:t>’</a:t>
            </a:r>
            <a:r>
              <a:rPr lang="en-US" altLang="ja-JP"/>
              <a:t>s notes on Jupiter</a:t>
            </a:r>
            <a:r>
              <a:rPr lang="ja-JP" altLang="en-US"/>
              <a:t>’</a:t>
            </a:r>
            <a:r>
              <a:rPr lang="en-US" altLang="ja-JP"/>
              <a:t>s moons</a:t>
            </a: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BB59B9-A998-A94F-AA11-469BAC4509A3}" type="slidenum">
              <a:rPr lang="en-US" sz="1200"/>
              <a:pPr/>
              <a:t>88</a:t>
            </a:fld>
            <a:endParaRPr lang="en-US" sz="1200"/>
          </a:p>
        </p:txBody>
      </p:sp>
      <p:sp>
        <p:nvSpPr>
          <p:cNvPr id="2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a:noFill/>
        </p:spPr>
        <p:txBody>
          <a:bodyPr/>
          <a:lstStyle/>
          <a:p>
            <a:pPr eaLnBrk="1" hangingPunct="1"/>
            <a:r>
              <a:rPr lang="en-US"/>
              <a:t>Galileo</a:t>
            </a:r>
            <a:r>
              <a:rPr lang="ja-JP" altLang="en-US"/>
              <a:t>’</a:t>
            </a:r>
            <a:r>
              <a:rPr lang="en-US" altLang="ja-JP"/>
              <a:t>s observation resolved stars in the Milky Way</a:t>
            </a:r>
          </a:p>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7AF2B5-5977-8B44-B0BF-FD5A49711FC8}" type="slidenum">
              <a:rPr lang="en-US" sz="1200"/>
              <a:pPr/>
              <a:t>89</a:t>
            </a:fld>
            <a:endParaRPr lang="en-US" sz="1200"/>
          </a:p>
        </p:txBody>
      </p:sp>
      <p:sp>
        <p:nvSpPr>
          <p:cNvPr id="40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443" name="Rectangle 3"/>
          <p:cNvSpPr>
            <a:spLocks noGrp="1" noChangeArrowheads="1"/>
          </p:cNvSpPr>
          <p:nvPr>
            <p:ph type="body" idx="1"/>
          </p:nvPr>
        </p:nvSpPr>
        <p:spPr>
          <a:noFill/>
        </p:spPr>
        <p:txBody>
          <a:bodyPr/>
          <a:lstStyle/>
          <a:p>
            <a:pPr eaLnBrk="1" hangingPunct="1"/>
            <a:r>
              <a:rPr lang="en-US"/>
              <a:t>Galileo</a:t>
            </a:r>
            <a:r>
              <a:rPr lang="ja-JP" altLang="en-US"/>
              <a:t>’</a:t>
            </a:r>
            <a:r>
              <a:rPr lang="en-US" altLang="ja-JP"/>
              <a:t>s observation of phases of venus</a:t>
            </a:r>
          </a:p>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5AB82C-B302-8A4B-98AD-8DBD0B62534B}" type="slidenum">
              <a:rPr lang="en-US" sz="1200"/>
              <a:pPr/>
              <a:t>90</a:t>
            </a:fld>
            <a:endParaRPr lang="en-US" sz="1200"/>
          </a:p>
        </p:txBody>
      </p:sp>
      <p:sp>
        <p:nvSpPr>
          <p:cNvPr id="4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a:noFill/>
        </p:spPr>
        <p:txBody>
          <a:bodyPr/>
          <a:lstStyle/>
          <a:p>
            <a:pPr eaLnBrk="1" hangingPunct="1"/>
            <a:r>
              <a:rPr lang="en-US"/>
              <a:t>Galileo</a:t>
            </a:r>
            <a:r>
              <a:rPr lang="ja-JP" altLang="en-US"/>
              <a:t>’</a:t>
            </a:r>
            <a:r>
              <a:rPr lang="en-US" altLang="ja-JP"/>
              <a:t>s observation of phases of venus; ptolmaic model (top), copernican model (bottom)</a:t>
            </a:r>
          </a:p>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EA6C987-F929-1B41-B855-5B9D9B7813EF}" type="slidenum">
              <a:rPr lang="en-US" sz="1200"/>
              <a:pPr/>
              <a:t>91</a:t>
            </a:fld>
            <a:endParaRPr lang="en-US" sz="1200"/>
          </a:p>
        </p:txBody>
      </p:sp>
      <p:sp>
        <p:nvSpPr>
          <p:cNvPr id="36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a:noFill/>
        </p:spPr>
        <p:txBody>
          <a:bodyPr/>
          <a:lstStyle/>
          <a:p>
            <a:pPr eaLnBrk="1" hangingPunct="1"/>
            <a:r>
              <a:rPr lang="en-US"/>
              <a:t>Aristotle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1D426F-5B4A-7F4B-82F6-68B468588972}" type="slidenum">
              <a:rPr lang="en-US" sz="1200"/>
              <a:pPr/>
              <a:t>92</a:t>
            </a:fld>
            <a:endParaRPr lang="en-US" sz="1200"/>
          </a:p>
        </p:txBody>
      </p:sp>
      <p:sp>
        <p:nvSpPr>
          <p:cNvPr id="49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a:noFill/>
        </p:spPr>
        <p:txBody>
          <a:bodyPr/>
          <a:lstStyle/>
          <a:p>
            <a:pPr eaLnBrk="1" hangingPunct="1"/>
            <a:r>
              <a:rPr lang="en-US"/>
              <a:t>Isaac Newton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61DE87-CC83-804A-AB26-F53F4CC6514C}" type="slidenum">
              <a:rPr lang="en-US"/>
              <a:pPr/>
              <a:t>31</a:t>
            </a:fld>
            <a:endParaRPr lang="en-US"/>
          </a:p>
        </p:txBody>
      </p:sp>
      <p:sp>
        <p:nvSpPr>
          <p:cNvPr id="1945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5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4F6A5E-8573-D540-BA29-E1AC076BA4FE}" type="slidenum">
              <a:rPr lang="en-US"/>
              <a:pPr/>
              <a:t>32</a:t>
            </a:fld>
            <a:endParaRPr lang="en-US"/>
          </a:p>
        </p:txBody>
      </p:sp>
      <p:sp>
        <p:nvSpPr>
          <p:cNvPr id="1863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6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6B354C-AED2-1A45-8520-DB0F07A6EC42}" type="slidenum">
              <a:rPr lang="en-US"/>
              <a:pPr/>
              <a:t>33</a:t>
            </a:fld>
            <a:endParaRPr lang="en-US"/>
          </a:p>
        </p:txBody>
      </p:sp>
      <p:sp>
        <p:nvSpPr>
          <p:cNvPr id="1966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66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CC2F64-7023-B84B-B015-D3F106136A60}" type="slidenum">
              <a:rPr lang="en-US"/>
              <a:pPr/>
              <a:t>34</a:t>
            </a:fld>
            <a:endParaRPr lang="en-US"/>
          </a:p>
        </p:txBody>
      </p:sp>
      <p:sp>
        <p:nvSpPr>
          <p:cNvPr id="202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2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2BFCEE-792C-CA44-9037-39AC06D83037}" type="slidenum">
              <a:rPr lang="en-US"/>
              <a:pPr/>
              <a:t>35</a:t>
            </a:fld>
            <a:endParaRPr lang="en-US"/>
          </a:p>
        </p:txBody>
      </p:sp>
      <p:sp>
        <p:nvSpPr>
          <p:cNvPr id="2048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480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2BFCEE-792C-CA44-9037-39AC06D83037}" type="slidenum">
              <a:rPr lang="en-US"/>
              <a:pPr/>
              <a:t>36</a:t>
            </a:fld>
            <a:endParaRPr lang="en-US"/>
          </a:p>
        </p:txBody>
      </p:sp>
      <p:sp>
        <p:nvSpPr>
          <p:cNvPr id="2048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480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Friday, March 17,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Friday, March 17,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Friday, March 17,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Friday, March 17,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Friday, March 17,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Friday, March 17, 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Friday, March 17, 17</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Friday, March 17, 17</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Friday, March 17, 17</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Friday, March 17, 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Friday, March 17, 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Friday, March 17, 17</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1.jpeg"/></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7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0.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2.jpeg"/></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9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92.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inyurl.com/SMPFeedback17-III"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8458200" cy="1927225"/>
          </a:xfrm>
        </p:spPr>
        <p:txBody>
          <a:bodyPr/>
          <a:lstStyle/>
          <a:p>
            <a:r>
              <a:rPr lang="en-US" sz="3400" dirty="0" smtClean="0"/>
              <a:t>Science at </a:t>
            </a:r>
            <a:r>
              <a:rPr lang="en-US" sz="3400" dirty="0" err="1" smtClean="0"/>
              <a:t>fermilab</a:t>
            </a:r>
            <a:r>
              <a:rPr lang="en-US" sz="3400" dirty="0" smtClean="0"/>
              <a:t> </a:t>
            </a:r>
            <a:br>
              <a:rPr lang="en-US" sz="3400" dirty="0" smtClean="0"/>
            </a:br>
            <a:r>
              <a:rPr lang="en-US" sz="3400" dirty="0" smtClean="0"/>
              <a:t>(and beyond!)  </a:t>
            </a:r>
            <a:r>
              <a:rPr lang="en-US" sz="3200" dirty="0" smtClean="0"/>
              <a:t>	   	</a:t>
            </a:r>
            <a:endParaRPr lang="en-US" sz="3200" dirty="0"/>
          </a:p>
        </p:txBody>
      </p:sp>
      <p:sp>
        <p:nvSpPr>
          <p:cNvPr id="3" name="Subtitle 2"/>
          <p:cNvSpPr>
            <a:spLocks noGrp="1"/>
          </p:cNvSpPr>
          <p:nvPr>
            <p:ph type="subTitle" idx="1"/>
          </p:nvPr>
        </p:nvSpPr>
        <p:spPr/>
        <p:txBody>
          <a:bodyPr>
            <a:normAutofit/>
          </a:bodyPr>
          <a:lstStyle/>
          <a:p>
            <a:r>
              <a:rPr lang="en-US" sz="2300" i="1" dirty="0" smtClean="0"/>
              <a:t>Dan Hooper </a:t>
            </a:r>
            <a:r>
              <a:rPr lang="en-US" sz="2300" dirty="0" smtClean="0"/>
              <a:t>– </a:t>
            </a:r>
            <a:r>
              <a:rPr lang="en-US" sz="2300" dirty="0" err="1" smtClean="0"/>
              <a:t>Fermilab</a:t>
            </a:r>
            <a:endParaRPr lang="en-US" sz="2300" dirty="0" smtClean="0"/>
          </a:p>
          <a:p>
            <a:r>
              <a:rPr lang="en-US" sz="2300" dirty="0" smtClean="0"/>
              <a:t>Saturday Morning Physics</a:t>
            </a:r>
          </a:p>
        </p:txBody>
      </p:sp>
    </p:spTree>
    <p:extLst>
      <p:ext uri="{BB962C8B-B14F-4D97-AF65-F5344CB8AC3E}">
        <p14:creationId xmlns:p14="http://schemas.microsoft.com/office/powerpoint/2010/main" val="15105722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4223"/>
            <a:ext cx="9144001" cy="990600"/>
          </a:xfrm>
        </p:spPr>
        <p:txBody>
          <a:bodyPr>
            <a:noAutofit/>
          </a:bodyPr>
          <a:lstStyle/>
          <a:p>
            <a:pPr algn="ctr"/>
            <a:r>
              <a:rPr lang="en-US" sz="3500" dirty="0" smtClean="0"/>
              <a:t>Some Areas of Current Investigation in Physics</a:t>
            </a:r>
            <a:endParaRPr lang="en-US" sz="3500" dirty="0"/>
          </a:p>
        </p:txBody>
      </p:sp>
      <p:sp>
        <p:nvSpPr>
          <p:cNvPr id="3" name="Content Placeholder 2"/>
          <p:cNvSpPr>
            <a:spLocks noGrp="1"/>
          </p:cNvSpPr>
          <p:nvPr>
            <p:ph idx="1"/>
          </p:nvPr>
        </p:nvSpPr>
        <p:spPr>
          <a:xfrm>
            <a:off x="249473" y="1053254"/>
            <a:ext cx="8788218" cy="6043953"/>
          </a:xfrm>
        </p:spPr>
        <p:txBody>
          <a:bodyPr>
            <a:normAutofit/>
          </a:bodyPr>
          <a:lstStyle/>
          <a:p>
            <a:pPr marL="0" indent="0">
              <a:buClr>
                <a:schemeClr val="folHlink"/>
              </a:buClr>
              <a:buNone/>
            </a:pPr>
            <a:r>
              <a:rPr lang="en-US" b="1" dirty="0" smtClean="0">
                <a:solidFill>
                  <a:srgbClr val="000000"/>
                </a:solidFill>
              </a:rPr>
              <a:t>Particle Physics</a:t>
            </a:r>
          </a:p>
          <a:p>
            <a:pPr>
              <a:buClr>
                <a:schemeClr val="folHlink"/>
              </a:buClr>
              <a:buFont typeface="Wingdings" charset="0"/>
              <a:buChar char="§"/>
            </a:pPr>
            <a:r>
              <a:rPr lang="en-US" sz="2000" dirty="0" smtClean="0">
                <a:solidFill>
                  <a:srgbClr val="000000"/>
                </a:solidFill>
              </a:rPr>
              <a:t>What forms can matter and energy take in our universe? How do they fit together into a more complete and predictive theory?</a:t>
            </a:r>
          </a:p>
          <a:p>
            <a:pPr>
              <a:buClr>
                <a:schemeClr val="folHlink"/>
              </a:buClr>
              <a:buFont typeface="Wingdings" charset="0"/>
              <a:buChar char="§"/>
            </a:pPr>
            <a:r>
              <a:rPr lang="en-US" sz="2000" dirty="0" smtClean="0">
                <a:solidFill>
                  <a:srgbClr val="000000"/>
                </a:solidFill>
              </a:rPr>
              <a:t>Why do some particles have mass? What causes them to?</a:t>
            </a:r>
          </a:p>
          <a:p>
            <a:pPr>
              <a:buClr>
                <a:schemeClr val="folHlink"/>
              </a:buClr>
              <a:buFont typeface="Wingdings" charset="0"/>
              <a:buChar char="§"/>
            </a:pPr>
            <a:r>
              <a:rPr lang="en-US" sz="2000" dirty="0" smtClean="0">
                <a:solidFill>
                  <a:srgbClr val="000000"/>
                </a:solidFill>
              </a:rPr>
              <a:t>What is the “dark matter”?</a:t>
            </a:r>
          </a:p>
          <a:p>
            <a:pPr>
              <a:buClr>
                <a:schemeClr val="folHlink"/>
              </a:buClr>
              <a:buFont typeface="Wingdings" charset="0"/>
              <a:buChar char="§"/>
            </a:pPr>
            <a:r>
              <a:rPr lang="en-US" sz="2000" dirty="0" smtClean="0">
                <a:solidFill>
                  <a:srgbClr val="000000"/>
                </a:solidFill>
              </a:rPr>
              <a:t>What is gravity at a quantum level? </a:t>
            </a:r>
          </a:p>
          <a:p>
            <a:pPr marL="0" indent="0">
              <a:buClr>
                <a:schemeClr val="folHlink"/>
              </a:buClr>
              <a:buNone/>
            </a:pPr>
            <a:endParaRPr lang="en-US" sz="2000" dirty="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1511327639"/>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05063" y="440595"/>
            <a:ext cx="4089169" cy="3064891"/>
          </a:xfrm>
          <a:prstGeom prst="rect">
            <a:avLst/>
          </a:prstGeom>
        </p:spPr>
        <p:style>
          <a:lnRef idx="2">
            <a:schemeClr val="dk1"/>
          </a:lnRef>
          <a:fillRef idx="1">
            <a:schemeClr val="lt1"/>
          </a:fillRef>
          <a:effectRef idx="0">
            <a:schemeClr val="dk1"/>
          </a:effectRef>
          <a:fontRef idx="minor">
            <a:schemeClr val="dk1"/>
          </a:fontRef>
        </p:style>
      </p:pic>
      <p:cxnSp>
        <p:nvCxnSpPr>
          <p:cNvPr id="7" name="Straight Connector 6"/>
          <p:cNvCxnSpPr/>
          <p:nvPr/>
        </p:nvCxnSpPr>
        <p:spPr>
          <a:xfrm>
            <a:off x="1904605" y="765401"/>
            <a:ext cx="45155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901840" y="6355776"/>
            <a:ext cx="45155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61457" y="6140858"/>
            <a:ext cx="1479892" cy="369332"/>
          </a:xfrm>
          <a:prstGeom prst="rect">
            <a:avLst/>
          </a:prstGeom>
          <a:noFill/>
        </p:spPr>
        <p:txBody>
          <a:bodyPr wrap="none" rtlCol="0">
            <a:spAutoFit/>
          </a:bodyPr>
          <a:lstStyle/>
          <a:p>
            <a:r>
              <a:rPr lang="en-US" dirty="0" smtClean="0"/>
              <a:t>Sea Level: 0 </a:t>
            </a:r>
            <a:r>
              <a:rPr lang="en-US" dirty="0" err="1" smtClean="0"/>
              <a:t>ft</a:t>
            </a:r>
            <a:endParaRPr lang="en-US" dirty="0"/>
          </a:p>
        </p:txBody>
      </p:sp>
      <p:sp>
        <p:nvSpPr>
          <p:cNvPr id="10" name="TextBox 9"/>
          <p:cNvSpPr txBox="1"/>
          <p:nvPr/>
        </p:nvSpPr>
        <p:spPr>
          <a:xfrm>
            <a:off x="39080" y="550483"/>
            <a:ext cx="1864613" cy="646331"/>
          </a:xfrm>
          <a:prstGeom prst="rect">
            <a:avLst/>
          </a:prstGeom>
          <a:noFill/>
        </p:spPr>
        <p:txBody>
          <a:bodyPr wrap="none" rtlCol="0">
            <a:spAutoFit/>
          </a:bodyPr>
          <a:lstStyle/>
          <a:p>
            <a:r>
              <a:rPr lang="en-US" dirty="0" smtClean="0"/>
              <a:t>Summit: 29,028 </a:t>
            </a:r>
            <a:r>
              <a:rPr lang="en-US" dirty="0" err="1"/>
              <a:t>ft</a:t>
            </a:r>
            <a:endParaRPr lang="en-US" dirty="0"/>
          </a:p>
          <a:p>
            <a:endParaRPr lang="en-US" dirty="0"/>
          </a:p>
        </p:txBody>
      </p:sp>
      <p:cxnSp>
        <p:nvCxnSpPr>
          <p:cNvPr id="11" name="Straight Connector 10"/>
          <p:cNvCxnSpPr/>
          <p:nvPr/>
        </p:nvCxnSpPr>
        <p:spPr>
          <a:xfrm flipH="1">
            <a:off x="2125388" y="762000"/>
            <a:ext cx="8212" cy="559377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70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05063" y="440595"/>
            <a:ext cx="4089169" cy="3064891"/>
          </a:xfrm>
          <a:prstGeom prst="rect">
            <a:avLst/>
          </a:prstGeom>
        </p:spPr>
        <p:style>
          <a:lnRef idx="2">
            <a:schemeClr val="dk1"/>
          </a:lnRef>
          <a:fillRef idx="1">
            <a:schemeClr val="lt1"/>
          </a:fillRef>
          <a:effectRef idx="0">
            <a:schemeClr val="dk1"/>
          </a:effectRef>
          <a:fontRef idx="minor">
            <a:schemeClr val="dk1"/>
          </a:fontRef>
        </p:style>
      </p:pic>
      <p:cxnSp>
        <p:nvCxnSpPr>
          <p:cNvPr id="7" name="Straight Connector 6"/>
          <p:cNvCxnSpPr/>
          <p:nvPr/>
        </p:nvCxnSpPr>
        <p:spPr>
          <a:xfrm>
            <a:off x="1904605" y="765401"/>
            <a:ext cx="45155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901840" y="6355776"/>
            <a:ext cx="45155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61457" y="6140858"/>
            <a:ext cx="1479892" cy="369332"/>
          </a:xfrm>
          <a:prstGeom prst="rect">
            <a:avLst/>
          </a:prstGeom>
          <a:noFill/>
        </p:spPr>
        <p:txBody>
          <a:bodyPr wrap="none" rtlCol="0">
            <a:spAutoFit/>
          </a:bodyPr>
          <a:lstStyle/>
          <a:p>
            <a:r>
              <a:rPr lang="en-US" dirty="0" smtClean="0"/>
              <a:t>Sea Level: 0 </a:t>
            </a:r>
            <a:r>
              <a:rPr lang="en-US" dirty="0" err="1" smtClean="0"/>
              <a:t>ft</a:t>
            </a:r>
            <a:endParaRPr lang="en-US" dirty="0"/>
          </a:p>
        </p:txBody>
      </p:sp>
      <p:sp>
        <p:nvSpPr>
          <p:cNvPr id="10" name="TextBox 9"/>
          <p:cNvSpPr txBox="1"/>
          <p:nvPr/>
        </p:nvSpPr>
        <p:spPr>
          <a:xfrm>
            <a:off x="39080" y="550483"/>
            <a:ext cx="1864613" cy="646331"/>
          </a:xfrm>
          <a:prstGeom prst="rect">
            <a:avLst/>
          </a:prstGeom>
          <a:noFill/>
        </p:spPr>
        <p:txBody>
          <a:bodyPr wrap="none" rtlCol="0">
            <a:spAutoFit/>
          </a:bodyPr>
          <a:lstStyle/>
          <a:p>
            <a:r>
              <a:rPr lang="en-US" dirty="0" smtClean="0"/>
              <a:t>Summit: 29,028 </a:t>
            </a:r>
            <a:r>
              <a:rPr lang="en-US" dirty="0" err="1"/>
              <a:t>ft</a:t>
            </a:r>
            <a:endParaRPr lang="en-US" dirty="0"/>
          </a:p>
          <a:p>
            <a:endParaRPr lang="en-US" dirty="0"/>
          </a:p>
        </p:txBody>
      </p:sp>
      <p:cxnSp>
        <p:nvCxnSpPr>
          <p:cNvPr id="11" name="Straight Connector 10"/>
          <p:cNvCxnSpPr/>
          <p:nvPr/>
        </p:nvCxnSpPr>
        <p:spPr>
          <a:xfrm flipH="1">
            <a:off x="2125388" y="762000"/>
            <a:ext cx="8212" cy="559377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765663" y="761497"/>
            <a:ext cx="45155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762898" y="3176947"/>
            <a:ext cx="45155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6986446" y="758096"/>
            <a:ext cx="8212" cy="242862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229235" y="2971798"/>
            <a:ext cx="1646605" cy="369332"/>
          </a:xfrm>
          <a:prstGeom prst="rect">
            <a:avLst/>
          </a:prstGeom>
          <a:noFill/>
        </p:spPr>
        <p:txBody>
          <a:bodyPr wrap="none" rtlCol="0">
            <a:spAutoFit/>
          </a:bodyPr>
          <a:lstStyle/>
          <a:p>
            <a:r>
              <a:rPr lang="en-US" dirty="0" smtClean="0"/>
              <a:t>Base Camp: 0 </a:t>
            </a:r>
            <a:r>
              <a:rPr lang="en-US" dirty="0" err="1" smtClean="0"/>
              <a:t>ft</a:t>
            </a:r>
            <a:endParaRPr lang="en-US" dirty="0"/>
          </a:p>
        </p:txBody>
      </p:sp>
      <p:sp>
        <p:nvSpPr>
          <p:cNvPr id="22" name="TextBox 21"/>
          <p:cNvSpPr txBox="1"/>
          <p:nvPr/>
        </p:nvSpPr>
        <p:spPr>
          <a:xfrm>
            <a:off x="7235100" y="554951"/>
            <a:ext cx="1864613" cy="369332"/>
          </a:xfrm>
          <a:prstGeom prst="rect">
            <a:avLst/>
          </a:prstGeom>
          <a:noFill/>
        </p:spPr>
        <p:txBody>
          <a:bodyPr wrap="none" rtlCol="0">
            <a:spAutoFit/>
          </a:bodyPr>
          <a:lstStyle/>
          <a:p>
            <a:r>
              <a:rPr lang="en-US" dirty="0" smtClean="0"/>
              <a:t>Summit: 11,328 </a:t>
            </a:r>
            <a:r>
              <a:rPr lang="en-US" dirty="0" err="1" smtClean="0"/>
              <a:t>ft</a:t>
            </a:r>
            <a:endParaRPr lang="en-US" dirty="0"/>
          </a:p>
        </p:txBody>
      </p:sp>
    </p:spTree>
    <p:extLst>
      <p:ext uri="{BB962C8B-B14F-4D97-AF65-F5344CB8AC3E}">
        <p14:creationId xmlns:p14="http://schemas.microsoft.com/office/powerpoint/2010/main" val="268430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05063" y="440595"/>
            <a:ext cx="4089169" cy="3064891"/>
          </a:xfrm>
          <a:prstGeom prst="rect">
            <a:avLst/>
          </a:prstGeom>
        </p:spPr>
        <p:style>
          <a:lnRef idx="2">
            <a:schemeClr val="dk1"/>
          </a:lnRef>
          <a:fillRef idx="1">
            <a:schemeClr val="lt1"/>
          </a:fillRef>
          <a:effectRef idx="0">
            <a:schemeClr val="dk1"/>
          </a:effectRef>
          <a:fontRef idx="minor">
            <a:schemeClr val="dk1"/>
          </a:fontRef>
        </p:style>
      </p:pic>
      <p:cxnSp>
        <p:nvCxnSpPr>
          <p:cNvPr id="7" name="Straight Connector 6"/>
          <p:cNvCxnSpPr/>
          <p:nvPr/>
        </p:nvCxnSpPr>
        <p:spPr>
          <a:xfrm>
            <a:off x="1904605" y="765401"/>
            <a:ext cx="45155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901840" y="6355776"/>
            <a:ext cx="45155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61457" y="6140858"/>
            <a:ext cx="1479892" cy="369332"/>
          </a:xfrm>
          <a:prstGeom prst="rect">
            <a:avLst/>
          </a:prstGeom>
          <a:noFill/>
        </p:spPr>
        <p:txBody>
          <a:bodyPr wrap="none" rtlCol="0">
            <a:spAutoFit/>
          </a:bodyPr>
          <a:lstStyle/>
          <a:p>
            <a:r>
              <a:rPr lang="en-US" dirty="0" smtClean="0"/>
              <a:t>Sea Level: 0 </a:t>
            </a:r>
            <a:r>
              <a:rPr lang="en-US" dirty="0" err="1" smtClean="0"/>
              <a:t>ft</a:t>
            </a:r>
            <a:endParaRPr lang="en-US" dirty="0"/>
          </a:p>
        </p:txBody>
      </p:sp>
      <p:sp>
        <p:nvSpPr>
          <p:cNvPr id="10" name="TextBox 9"/>
          <p:cNvSpPr txBox="1"/>
          <p:nvPr/>
        </p:nvSpPr>
        <p:spPr>
          <a:xfrm>
            <a:off x="39080" y="550483"/>
            <a:ext cx="1864613" cy="646331"/>
          </a:xfrm>
          <a:prstGeom prst="rect">
            <a:avLst/>
          </a:prstGeom>
          <a:noFill/>
        </p:spPr>
        <p:txBody>
          <a:bodyPr wrap="none" rtlCol="0">
            <a:spAutoFit/>
          </a:bodyPr>
          <a:lstStyle/>
          <a:p>
            <a:r>
              <a:rPr lang="en-US" dirty="0" smtClean="0"/>
              <a:t>Summit: 29,028 </a:t>
            </a:r>
            <a:r>
              <a:rPr lang="en-US" dirty="0" err="1"/>
              <a:t>ft</a:t>
            </a:r>
            <a:endParaRPr lang="en-US" dirty="0"/>
          </a:p>
          <a:p>
            <a:endParaRPr lang="en-US" dirty="0"/>
          </a:p>
        </p:txBody>
      </p:sp>
      <p:cxnSp>
        <p:nvCxnSpPr>
          <p:cNvPr id="11" name="Straight Connector 10"/>
          <p:cNvCxnSpPr/>
          <p:nvPr/>
        </p:nvCxnSpPr>
        <p:spPr>
          <a:xfrm flipH="1">
            <a:off x="2125388" y="762000"/>
            <a:ext cx="8212" cy="559377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765663" y="761497"/>
            <a:ext cx="45155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762898" y="3176947"/>
            <a:ext cx="45155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6986446" y="758096"/>
            <a:ext cx="8212" cy="242862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229235" y="2971798"/>
            <a:ext cx="1646605" cy="369332"/>
          </a:xfrm>
          <a:prstGeom prst="rect">
            <a:avLst/>
          </a:prstGeom>
          <a:noFill/>
        </p:spPr>
        <p:txBody>
          <a:bodyPr wrap="none" rtlCol="0">
            <a:spAutoFit/>
          </a:bodyPr>
          <a:lstStyle/>
          <a:p>
            <a:r>
              <a:rPr lang="en-US" dirty="0" smtClean="0"/>
              <a:t>Base Camp: 0 </a:t>
            </a:r>
            <a:r>
              <a:rPr lang="en-US" dirty="0" err="1" smtClean="0"/>
              <a:t>ft</a:t>
            </a:r>
            <a:endParaRPr lang="en-US" dirty="0"/>
          </a:p>
        </p:txBody>
      </p:sp>
      <p:sp>
        <p:nvSpPr>
          <p:cNvPr id="22" name="TextBox 21"/>
          <p:cNvSpPr txBox="1"/>
          <p:nvPr/>
        </p:nvSpPr>
        <p:spPr>
          <a:xfrm>
            <a:off x="7235100" y="554951"/>
            <a:ext cx="1864613" cy="369332"/>
          </a:xfrm>
          <a:prstGeom prst="rect">
            <a:avLst/>
          </a:prstGeom>
          <a:noFill/>
        </p:spPr>
        <p:txBody>
          <a:bodyPr wrap="none" rtlCol="0">
            <a:spAutoFit/>
          </a:bodyPr>
          <a:lstStyle/>
          <a:p>
            <a:r>
              <a:rPr lang="en-US" dirty="0" smtClean="0"/>
              <a:t>Summit: 11,328 </a:t>
            </a:r>
            <a:r>
              <a:rPr lang="en-US" dirty="0" err="1" smtClean="0"/>
              <a:t>ft</a:t>
            </a:r>
            <a:endParaRPr lang="en-US" dirty="0"/>
          </a:p>
        </p:txBody>
      </p:sp>
      <p:sp>
        <p:nvSpPr>
          <p:cNvPr id="2" name="TextBox 1"/>
          <p:cNvSpPr txBox="1"/>
          <p:nvPr/>
        </p:nvSpPr>
        <p:spPr>
          <a:xfrm>
            <a:off x="3419231" y="4659930"/>
            <a:ext cx="4982307" cy="1569660"/>
          </a:xfrm>
          <a:prstGeom prst="rect">
            <a:avLst/>
          </a:prstGeom>
          <a:noFill/>
        </p:spPr>
        <p:txBody>
          <a:bodyPr wrap="square" rtlCol="0">
            <a:spAutoFit/>
          </a:bodyPr>
          <a:lstStyle/>
          <a:p>
            <a:r>
              <a:rPr lang="en-US" sz="2400" i="1" dirty="0" smtClean="0"/>
              <a:t>In order for Quantum Theory to produce the same answers when calculating in different gauges, the photon must be exactly massless</a:t>
            </a:r>
            <a:endParaRPr lang="en-US" sz="2400" i="1" dirty="0"/>
          </a:p>
        </p:txBody>
      </p:sp>
    </p:spTree>
    <p:extLst>
      <p:ext uri="{BB962C8B-B14F-4D97-AF65-F5344CB8AC3E}">
        <p14:creationId xmlns:p14="http://schemas.microsoft.com/office/powerpoint/2010/main" val="194840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27736" y="809460"/>
            <a:ext cx="5362985" cy="5347530"/>
          </a:xfrm>
          <a:prstGeom prst="rect">
            <a:avLst/>
          </a:prstGeom>
        </p:spPr>
        <p:style>
          <a:lnRef idx="2">
            <a:schemeClr val="dk1"/>
          </a:lnRef>
          <a:fillRef idx="1">
            <a:schemeClr val="lt1"/>
          </a:fillRef>
          <a:effectRef idx="0">
            <a:schemeClr val="dk1"/>
          </a:effectRef>
          <a:fontRef idx="minor">
            <a:schemeClr val="dk1"/>
          </a:fontRef>
        </p:style>
      </p:pic>
      <p:sp>
        <p:nvSpPr>
          <p:cNvPr id="5" name="TextBox 4"/>
          <p:cNvSpPr txBox="1"/>
          <p:nvPr/>
        </p:nvSpPr>
        <p:spPr>
          <a:xfrm>
            <a:off x="1999763" y="2088444"/>
            <a:ext cx="2527705" cy="461665"/>
          </a:xfrm>
          <a:prstGeom prst="rect">
            <a:avLst/>
          </a:prstGeom>
          <a:noFill/>
        </p:spPr>
        <p:txBody>
          <a:bodyPr wrap="none" rtlCol="0">
            <a:spAutoFit/>
          </a:bodyPr>
          <a:lstStyle/>
          <a:p>
            <a:r>
              <a:rPr lang="en-US" sz="2400" b="1" dirty="0" smtClean="0"/>
              <a:t>Massive Photon</a:t>
            </a:r>
            <a:endParaRPr lang="en-US" sz="2400" b="1" dirty="0"/>
          </a:p>
        </p:txBody>
      </p:sp>
      <p:cxnSp>
        <p:nvCxnSpPr>
          <p:cNvPr id="7" name="Straight Arrow Connector 6"/>
          <p:cNvCxnSpPr/>
          <p:nvPr/>
        </p:nvCxnSpPr>
        <p:spPr>
          <a:xfrm>
            <a:off x="3556003" y="2511776"/>
            <a:ext cx="978371" cy="442151"/>
          </a:xfrm>
          <a:prstGeom prst="straightConnector1">
            <a:avLst/>
          </a:prstGeom>
          <a:ln w="28575" cmpd="sng">
            <a:solidFill>
              <a:schemeClr val="tx1"/>
            </a:solidFill>
            <a:tailEnd type="arrow"/>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008877" y="5111981"/>
            <a:ext cx="2641600" cy="830997"/>
          </a:xfrm>
          <a:prstGeom prst="rect">
            <a:avLst/>
          </a:prstGeom>
          <a:noFill/>
        </p:spPr>
        <p:txBody>
          <a:bodyPr wrap="square" rtlCol="0">
            <a:spAutoFit/>
          </a:bodyPr>
          <a:lstStyle/>
          <a:p>
            <a:r>
              <a:rPr lang="en-US" sz="2400" b="1" dirty="0" smtClean="0"/>
              <a:t>Mathematical Consistency</a:t>
            </a:r>
            <a:endParaRPr lang="en-US" sz="2400" b="1" dirty="0"/>
          </a:p>
        </p:txBody>
      </p:sp>
      <p:cxnSp>
        <p:nvCxnSpPr>
          <p:cNvPr id="12" name="Straight Arrow Connector 11"/>
          <p:cNvCxnSpPr/>
          <p:nvPr/>
        </p:nvCxnSpPr>
        <p:spPr>
          <a:xfrm flipV="1">
            <a:off x="3839744" y="5372743"/>
            <a:ext cx="807155" cy="223942"/>
          </a:xfrm>
          <a:prstGeom prst="straightConnector1">
            <a:avLst/>
          </a:prstGeom>
          <a:ln w="28575" cmpd="sng">
            <a:solidFill>
              <a:schemeClr val="tx1"/>
            </a:solidFill>
            <a:tailEnd type="arrow"/>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414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27774" y="794568"/>
            <a:ext cx="3956803" cy="5064708"/>
          </a:xfrm>
          <a:prstGeom prst="rect">
            <a:avLst/>
          </a:prstGeom>
        </p:spPr>
      </p:pic>
      <p:pic>
        <p:nvPicPr>
          <p:cNvPr id="3" name="Picture 2"/>
          <p:cNvPicPr>
            <a:picLocks noChangeAspect="1"/>
          </p:cNvPicPr>
          <p:nvPr/>
        </p:nvPicPr>
        <p:blipFill>
          <a:blip r:embed="rId3"/>
          <a:stretch>
            <a:fillRect/>
          </a:stretch>
        </p:blipFill>
        <p:spPr>
          <a:xfrm rot="5400000">
            <a:off x="-1001832" y="2500556"/>
            <a:ext cx="5602726" cy="2190750"/>
          </a:xfrm>
          <a:prstGeom prst="rect">
            <a:avLst/>
          </a:prstGeom>
        </p:spPr>
      </p:pic>
    </p:spTree>
    <p:extLst>
      <p:ext uri="{BB962C8B-B14F-4D97-AF65-F5344CB8AC3E}">
        <p14:creationId xmlns:p14="http://schemas.microsoft.com/office/powerpoint/2010/main" val="11923084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73090" y="794990"/>
            <a:ext cx="2956716" cy="2846933"/>
          </a:xfrm>
          <a:prstGeom prst="rect">
            <a:avLst/>
          </a:prstGeom>
          <a:noFill/>
        </p:spPr>
        <p:txBody>
          <a:bodyPr wrap="square" rtlCol="0">
            <a:spAutoFit/>
          </a:bodyPr>
          <a:lstStyle/>
          <a:p>
            <a:r>
              <a:rPr lang="en-US" sz="2500" u="sng" dirty="0" smtClean="0"/>
              <a:t>Symmetry of:</a:t>
            </a:r>
          </a:p>
          <a:p>
            <a:endParaRPr lang="en-US" sz="2200" dirty="0"/>
          </a:p>
          <a:p>
            <a:r>
              <a:rPr lang="en-US" sz="2200" dirty="0" smtClean="0"/>
              <a:t>Time</a:t>
            </a:r>
          </a:p>
          <a:p>
            <a:endParaRPr lang="en-US" sz="2200" dirty="0" smtClean="0"/>
          </a:p>
          <a:p>
            <a:r>
              <a:rPr lang="en-US" sz="2200" dirty="0" smtClean="0"/>
              <a:t>Space</a:t>
            </a:r>
          </a:p>
          <a:p>
            <a:endParaRPr lang="en-US" sz="2200" dirty="0" smtClean="0"/>
          </a:p>
          <a:p>
            <a:r>
              <a:rPr lang="en-US" sz="2200" dirty="0" smtClean="0"/>
              <a:t>Rotation</a:t>
            </a:r>
          </a:p>
          <a:p>
            <a:endParaRPr lang="en-US" sz="2200" dirty="0" smtClean="0"/>
          </a:p>
        </p:txBody>
      </p:sp>
      <p:sp>
        <p:nvSpPr>
          <p:cNvPr id="5" name="TextBox 4"/>
          <p:cNvSpPr txBox="1"/>
          <p:nvPr/>
        </p:nvSpPr>
        <p:spPr>
          <a:xfrm>
            <a:off x="1618928" y="785295"/>
            <a:ext cx="2636801" cy="2846933"/>
          </a:xfrm>
          <a:prstGeom prst="rect">
            <a:avLst/>
          </a:prstGeom>
          <a:noFill/>
        </p:spPr>
        <p:txBody>
          <a:bodyPr wrap="square" rtlCol="0">
            <a:spAutoFit/>
          </a:bodyPr>
          <a:lstStyle/>
          <a:p>
            <a:r>
              <a:rPr lang="en-US" sz="2500" u="sng" dirty="0" smtClean="0"/>
              <a:t>Conservation of:</a:t>
            </a:r>
          </a:p>
          <a:p>
            <a:endParaRPr lang="en-US" sz="2200" dirty="0"/>
          </a:p>
          <a:p>
            <a:r>
              <a:rPr lang="en-US" sz="2200" dirty="0" smtClean="0"/>
              <a:t>Energy</a:t>
            </a:r>
          </a:p>
          <a:p>
            <a:endParaRPr lang="en-US" sz="2200" dirty="0" smtClean="0"/>
          </a:p>
          <a:p>
            <a:r>
              <a:rPr lang="en-US" sz="2200" dirty="0" smtClean="0"/>
              <a:t>Momentum</a:t>
            </a:r>
          </a:p>
          <a:p>
            <a:endParaRPr lang="en-US" sz="2200" dirty="0" smtClean="0"/>
          </a:p>
          <a:p>
            <a:r>
              <a:rPr lang="en-US" sz="2200" dirty="0" smtClean="0"/>
              <a:t>Angular Momentum</a:t>
            </a:r>
          </a:p>
          <a:p>
            <a:endParaRPr lang="en-US" sz="2200" dirty="0" smtClean="0"/>
          </a:p>
        </p:txBody>
      </p:sp>
      <p:cxnSp>
        <p:nvCxnSpPr>
          <p:cNvPr id="7" name="Straight Arrow Connector 6"/>
          <p:cNvCxnSpPr/>
          <p:nvPr/>
        </p:nvCxnSpPr>
        <p:spPr>
          <a:xfrm>
            <a:off x="2927630" y="1754795"/>
            <a:ext cx="1735252" cy="0"/>
          </a:xfrm>
          <a:prstGeom prst="straightConnector1">
            <a:avLst/>
          </a:prstGeom>
          <a:ln>
            <a:solidFill>
              <a:schemeClr val="tx1"/>
            </a:solidFill>
            <a:headEnd type="arrow"/>
            <a:tailEnd type="arrow"/>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325091" y="2411335"/>
            <a:ext cx="1451415" cy="0"/>
          </a:xfrm>
          <a:prstGeom prst="straightConnector1">
            <a:avLst/>
          </a:prstGeom>
          <a:ln>
            <a:solidFill>
              <a:schemeClr val="tx1"/>
            </a:solidFill>
            <a:headEnd type="arrow"/>
            <a:tailEnd type="arrow"/>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255729" y="3096960"/>
            <a:ext cx="566543" cy="0"/>
          </a:xfrm>
          <a:prstGeom prst="straightConnector1">
            <a:avLst/>
          </a:prstGeom>
          <a:ln>
            <a:solidFill>
              <a:schemeClr val="tx1"/>
            </a:solidFill>
            <a:headEnd type="arrow"/>
            <a:tailEnd type="arrow"/>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14549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73089" y="794990"/>
            <a:ext cx="3102851" cy="3185487"/>
          </a:xfrm>
          <a:prstGeom prst="rect">
            <a:avLst/>
          </a:prstGeom>
          <a:noFill/>
        </p:spPr>
        <p:txBody>
          <a:bodyPr wrap="square" rtlCol="0">
            <a:spAutoFit/>
          </a:bodyPr>
          <a:lstStyle/>
          <a:p>
            <a:r>
              <a:rPr lang="en-US" sz="2500" u="sng" dirty="0" smtClean="0"/>
              <a:t>Symmetry of:</a:t>
            </a:r>
          </a:p>
          <a:p>
            <a:endParaRPr lang="en-US" sz="2200" dirty="0"/>
          </a:p>
          <a:p>
            <a:r>
              <a:rPr lang="en-US" sz="2200" dirty="0" smtClean="0"/>
              <a:t>Time</a:t>
            </a:r>
          </a:p>
          <a:p>
            <a:endParaRPr lang="en-US" sz="2200" dirty="0" smtClean="0"/>
          </a:p>
          <a:p>
            <a:r>
              <a:rPr lang="en-US" sz="2200" dirty="0" smtClean="0"/>
              <a:t>Space</a:t>
            </a:r>
          </a:p>
          <a:p>
            <a:endParaRPr lang="en-US" sz="2200" dirty="0" smtClean="0"/>
          </a:p>
          <a:p>
            <a:r>
              <a:rPr lang="en-US" sz="2200" dirty="0" smtClean="0"/>
              <a:t>Rotation</a:t>
            </a:r>
          </a:p>
          <a:p>
            <a:endParaRPr lang="en-US" sz="2200" dirty="0" smtClean="0"/>
          </a:p>
          <a:p>
            <a:r>
              <a:rPr lang="en-US" sz="2200" dirty="0" smtClean="0"/>
              <a:t>Gauge Transformation</a:t>
            </a:r>
            <a:endParaRPr lang="en-US" sz="2200" dirty="0"/>
          </a:p>
        </p:txBody>
      </p:sp>
      <p:sp>
        <p:nvSpPr>
          <p:cNvPr id="5" name="TextBox 4"/>
          <p:cNvSpPr txBox="1"/>
          <p:nvPr/>
        </p:nvSpPr>
        <p:spPr>
          <a:xfrm>
            <a:off x="1618928" y="785295"/>
            <a:ext cx="2636801" cy="3185487"/>
          </a:xfrm>
          <a:prstGeom prst="rect">
            <a:avLst/>
          </a:prstGeom>
          <a:noFill/>
        </p:spPr>
        <p:txBody>
          <a:bodyPr wrap="square" rtlCol="0">
            <a:spAutoFit/>
          </a:bodyPr>
          <a:lstStyle/>
          <a:p>
            <a:r>
              <a:rPr lang="en-US" sz="2500" u="sng" dirty="0" smtClean="0"/>
              <a:t>Conservation of:</a:t>
            </a:r>
          </a:p>
          <a:p>
            <a:endParaRPr lang="en-US" sz="2200" dirty="0"/>
          </a:p>
          <a:p>
            <a:r>
              <a:rPr lang="en-US" sz="2200" dirty="0" smtClean="0"/>
              <a:t>Energy</a:t>
            </a:r>
          </a:p>
          <a:p>
            <a:endParaRPr lang="en-US" sz="2200" dirty="0" smtClean="0"/>
          </a:p>
          <a:p>
            <a:r>
              <a:rPr lang="en-US" sz="2200" dirty="0" smtClean="0"/>
              <a:t>Momentum</a:t>
            </a:r>
          </a:p>
          <a:p>
            <a:endParaRPr lang="en-US" sz="2200" dirty="0" smtClean="0"/>
          </a:p>
          <a:p>
            <a:r>
              <a:rPr lang="en-US" sz="2200" dirty="0" smtClean="0"/>
              <a:t>Angular Momentum</a:t>
            </a:r>
          </a:p>
          <a:p>
            <a:endParaRPr lang="en-US" sz="2200" dirty="0" smtClean="0"/>
          </a:p>
          <a:p>
            <a:r>
              <a:rPr lang="en-US" sz="2200" dirty="0" smtClean="0"/>
              <a:t>Electric Charge</a:t>
            </a:r>
            <a:endParaRPr lang="en-US" sz="2200" dirty="0"/>
          </a:p>
        </p:txBody>
      </p:sp>
      <p:cxnSp>
        <p:nvCxnSpPr>
          <p:cNvPr id="7" name="Straight Arrow Connector 6"/>
          <p:cNvCxnSpPr/>
          <p:nvPr/>
        </p:nvCxnSpPr>
        <p:spPr>
          <a:xfrm>
            <a:off x="2927630" y="1754795"/>
            <a:ext cx="1735252" cy="0"/>
          </a:xfrm>
          <a:prstGeom prst="straightConnector1">
            <a:avLst/>
          </a:prstGeom>
          <a:ln>
            <a:solidFill>
              <a:schemeClr val="tx1"/>
            </a:solidFill>
            <a:headEnd type="arrow"/>
            <a:tailEnd type="arrow"/>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325091" y="2411335"/>
            <a:ext cx="1451415" cy="0"/>
          </a:xfrm>
          <a:prstGeom prst="straightConnector1">
            <a:avLst/>
          </a:prstGeom>
          <a:ln>
            <a:solidFill>
              <a:schemeClr val="tx1"/>
            </a:solidFill>
            <a:headEnd type="arrow"/>
            <a:tailEnd type="arrow"/>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255729" y="3096960"/>
            <a:ext cx="566543" cy="0"/>
          </a:xfrm>
          <a:prstGeom prst="straightConnector1">
            <a:avLst/>
          </a:prstGeom>
          <a:ln>
            <a:solidFill>
              <a:schemeClr val="tx1"/>
            </a:solidFill>
            <a:headEnd type="arrow"/>
            <a:tailEnd type="arrow"/>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698740" y="3753500"/>
            <a:ext cx="1126100" cy="0"/>
          </a:xfrm>
          <a:prstGeom prst="straightConnector1">
            <a:avLst/>
          </a:prstGeom>
          <a:ln>
            <a:solidFill>
              <a:schemeClr val="tx1"/>
            </a:solidFill>
            <a:headEnd type="arrow"/>
            <a:tailEnd type="arrow"/>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99985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0488" y="2860025"/>
            <a:ext cx="4963731" cy="800219"/>
          </a:xfrm>
          <a:prstGeom prst="rect">
            <a:avLst/>
          </a:prstGeom>
          <a:noFill/>
        </p:spPr>
        <p:txBody>
          <a:bodyPr wrap="square" rtlCol="0">
            <a:spAutoFit/>
          </a:bodyPr>
          <a:lstStyle/>
          <a:p>
            <a:r>
              <a:rPr lang="en-US" sz="4600" dirty="0" smtClean="0"/>
              <a:t>SU(3)</a:t>
            </a:r>
            <a:r>
              <a:rPr lang="en-US" sz="4600" dirty="0" err="1" smtClean="0"/>
              <a:t>xSU</a:t>
            </a:r>
            <a:r>
              <a:rPr lang="en-US" sz="4600" dirty="0" smtClean="0"/>
              <a:t>(2)</a:t>
            </a:r>
            <a:r>
              <a:rPr lang="en-US" sz="4600" dirty="0" err="1" smtClean="0"/>
              <a:t>xU</a:t>
            </a:r>
            <a:r>
              <a:rPr lang="en-US" sz="4600" dirty="0" smtClean="0"/>
              <a:t>(1)</a:t>
            </a:r>
            <a:endParaRPr lang="en-US" sz="4600" dirty="0"/>
          </a:p>
        </p:txBody>
      </p:sp>
    </p:spTree>
    <p:extLst>
      <p:ext uri="{BB962C8B-B14F-4D97-AF65-F5344CB8AC3E}">
        <p14:creationId xmlns:p14="http://schemas.microsoft.com/office/powerpoint/2010/main" val="14981903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473" y="448235"/>
            <a:ext cx="8788218" cy="6299047"/>
          </a:xfrm>
        </p:spPr>
        <p:txBody>
          <a:bodyPr>
            <a:normAutofit/>
          </a:bodyPr>
          <a:lstStyle/>
          <a:p>
            <a:pPr marL="0" indent="0">
              <a:buNone/>
            </a:pPr>
            <a:endParaRPr lang="en-US" sz="900" dirty="0" smtClean="0"/>
          </a:p>
          <a:p>
            <a:pPr marL="0" indent="0">
              <a:buClr>
                <a:schemeClr val="folHlink"/>
              </a:buClr>
              <a:buNone/>
            </a:pPr>
            <a:endParaRPr lang="en-US" sz="900" dirty="0" smtClean="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
        <p:nvSpPr>
          <p:cNvPr id="4" name="TextBox 3"/>
          <p:cNvSpPr txBox="1"/>
          <p:nvPr/>
        </p:nvSpPr>
        <p:spPr>
          <a:xfrm>
            <a:off x="287959" y="436133"/>
            <a:ext cx="8666809" cy="923330"/>
          </a:xfrm>
          <a:prstGeom prst="rect">
            <a:avLst/>
          </a:prstGeom>
          <a:noFill/>
        </p:spPr>
        <p:txBody>
          <a:bodyPr wrap="square" rtlCol="0">
            <a:spAutoFit/>
          </a:bodyPr>
          <a:lstStyle/>
          <a:p>
            <a:pPr algn="ctr"/>
            <a:r>
              <a:rPr lang="en-US" sz="3600" dirty="0" smtClean="0">
                <a:solidFill>
                  <a:schemeClr val="tx2"/>
                </a:solidFill>
              </a:rPr>
              <a:t>Why Is Science Important?</a:t>
            </a:r>
            <a:endParaRPr lang="en-US" sz="3600" dirty="0"/>
          </a:p>
          <a:p>
            <a:endParaRPr lang="en-US" dirty="0"/>
          </a:p>
        </p:txBody>
      </p:sp>
      <p:pic>
        <p:nvPicPr>
          <p:cNvPr id="6" name="Picture 5"/>
          <p:cNvPicPr>
            <a:picLocks noChangeAspect="1"/>
          </p:cNvPicPr>
          <p:nvPr/>
        </p:nvPicPr>
        <p:blipFill>
          <a:blip r:embed="rId2"/>
          <a:stretch>
            <a:fillRect/>
          </a:stretch>
        </p:blipFill>
        <p:spPr>
          <a:xfrm>
            <a:off x="1820334" y="1212194"/>
            <a:ext cx="5658555" cy="5312669"/>
          </a:xfrm>
          <a:prstGeom prst="rect">
            <a:avLst/>
          </a:prstGeom>
          <a:ln>
            <a:solidFill>
              <a:srgbClr val="000000"/>
            </a:solidFill>
          </a:ln>
        </p:spPr>
      </p:pic>
    </p:spTree>
    <p:extLst>
      <p:ext uri="{BB962C8B-B14F-4D97-AF65-F5344CB8AC3E}">
        <p14:creationId xmlns:p14="http://schemas.microsoft.com/office/powerpoint/2010/main" val="32130919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4223"/>
            <a:ext cx="9144001" cy="990600"/>
          </a:xfrm>
        </p:spPr>
        <p:txBody>
          <a:bodyPr>
            <a:noAutofit/>
          </a:bodyPr>
          <a:lstStyle/>
          <a:p>
            <a:pPr algn="ctr"/>
            <a:r>
              <a:rPr lang="en-US" sz="3500" dirty="0" smtClean="0"/>
              <a:t>Some Areas of Current Investigation in Physics</a:t>
            </a:r>
            <a:endParaRPr lang="en-US" sz="3500" dirty="0"/>
          </a:p>
        </p:txBody>
      </p:sp>
      <p:sp>
        <p:nvSpPr>
          <p:cNvPr id="3" name="Content Placeholder 2"/>
          <p:cNvSpPr>
            <a:spLocks noGrp="1"/>
          </p:cNvSpPr>
          <p:nvPr>
            <p:ph idx="1"/>
          </p:nvPr>
        </p:nvSpPr>
        <p:spPr>
          <a:xfrm>
            <a:off x="249473" y="1053254"/>
            <a:ext cx="8788218" cy="6043953"/>
          </a:xfrm>
        </p:spPr>
        <p:txBody>
          <a:bodyPr>
            <a:normAutofit/>
          </a:bodyPr>
          <a:lstStyle/>
          <a:p>
            <a:pPr marL="0" indent="0">
              <a:buClr>
                <a:schemeClr val="folHlink"/>
              </a:buClr>
              <a:buNone/>
            </a:pPr>
            <a:r>
              <a:rPr lang="en-US" sz="2600" b="1" dirty="0" smtClean="0">
                <a:solidFill>
                  <a:srgbClr val="000000"/>
                </a:solidFill>
              </a:rPr>
              <a:t>Condensed Matter Physics (Solid State Physics)</a:t>
            </a:r>
          </a:p>
          <a:p>
            <a:pPr>
              <a:buClr>
                <a:schemeClr val="folHlink"/>
              </a:buClr>
              <a:buFont typeface="Wingdings" charset="0"/>
              <a:buChar char="§"/>
            </a:pPr>
            <a:r>
              <a:rPr lang="en-US" sz="2000" dirty="0" smtClean="0">
                <a:solidFill>
                  <a:srgbClr val="000000"/>
                </a:solidFill>
              </a:rPr>
              <a:t>What causes high-temperature superconductivity?</a:t>
            </a:r>
          </a:p>
          <a:p>
            <a:pPr>
              <a:buClr>
                <a:schemeClr val="folHlink"/>
              </a:buClr>
              <a:buFont typeface="Wingdings" charset="0"/>
              <a:buChar char="§"/>
            </a:pPr>
            <a:r>
              <a:rPr lang="en-US" sz="2000" dirty="0" smtClean="0">
                <a:solidFill>
                  <a:srgbClr val="000000"/>
                </a:solidFill>
              </a:rPr>
              <a:t>Many aspects of turbulence remain a mystery</a:t>
            </a:r>
          </a:p>
          <a:p>
            <a:pPr>
              <a:buClr>
                <a:schemeClr val="folHlink"/>
              </a:buClr>
              <a:buFont typeface="Wingdings" charset="0"/>
              <a:buChar char="§"/>
            </a:pPr>
            <a:r>
              <a:rPr lang="en-US" sz="2000" dirty="0" smtClean="0">
                <a:solidFill>
                  <a:srgbClr val="000000"/>
                </a:solidFill>
              </a:rPr>
              <a:t>Do the equations that we use to describe fluid flow have solutions that apply in all conditions? Or do they break down?</a:t>
            </a:r>
          </a:p>
          <a:p>
            <a:pPr>
              <a:buClr>
                <a:schemeClr val="folHlink"/>
              </a:buClr>
              <a:buFont typeface="Wingdings" charset="0"/>
              <a:buChar char="§"/>
            </a:pPr>
            <a:endParaRPr lang="en-US" sz="2000" dirty="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859914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4223"/>
            <a:ext cx="9144001" cy="990600"/>
          </a:xfrm>
        </p:spPr>
        <p:txBody>
          <a:bodyPr>
            <a:noAutofit/>
          </a:bodyPr>
          <a:lstStyle/>
          <a:p>
            <a:pPr algn="ctr"/>
            <a:r>
              <a:rPr lang="en-US" sz="3500" dirty="0" smtClean="0"/>
              <a:t>Some Areas of Current Investigation in Physics</a:t>
            </a:r>
            <a:endParaRPr lang="en-US" sz="3500" dirty="0"/>
          </a:p>
        </p:txBody>
      </p:sp>
      <p:sp>
        <p:nvSpPr>
          <p:cNvPr id="3" name="Content Placeholder 2"/>
          <p:cNvSpPr>
            <a:spLocks noGrp="1"/>
          </p:cNvSpPr>
          <p:nvPr>
            <p:ph idx="1"/>
          </p:nvPr>
        </p:nvSpPr>
        <p:spPr>
          <a:xfrm>
            <a:off x="249473" y="1053254"/>
            <a:ext cx="8788218" cy="6043953"/>
          </a:xfrm>
        </p:spPr>
        <p:txBody>
          <a:bodyPr>
            <a:normAutofit/>
          </a:bodyPr>
          <a:lstStyle/>
          <a:p>
            <a:pPr marL="0" indent="0">
              <a:buClr>
                <a:schemeClr val="folHlink"/>
              </a:buClr>
              <a:buNone/>
            </a:pPr>
            <a:r>
              <a:rPr lang="en-US" b="1" dirty="0" smtClean="0">
                <a:solidFill>
                  <a:srgbClr val="000000"/>
                </a:solidFill>
              </a:rPr>
              <a:t>Cosmology</a:t>
            </a:r>
          </a:p>
          <a:p>
            <a:pPr>
              <a:buClr>
                <a:schemeClr val="folHlink"/>
              </a:buClr>
              <a:buFont typeface="Wingdings" charset="0"/>
              <a:buChar char="§"/>
            </a:pPr>
            <a:r>
              <a:rPr lang="en-US" sz="2000" dirty="0" smtClean="0">
                <a:solidFill>
                  <a:srgbClr val="000000"/>
                </a:solidFill>
              </a:rPr>
              <a:t>How did the Big Bang take place? </a:t>
            </a:r>
          </a:p>
          <a:p>
            <a:pPr>
              <a:buClr>
                <a:schemeClr val="folHlink"/>
              </a:buClr>
              <a:buFont typeface="Wingdings" charset="0"/>
              <a:buChar char="§"/>
            </a:pPr>
            <a:r>
              <a:rPr lang="en-US" sz="2000" dirty="0" smtClean="0">
                <a:solidFill>
                  <a:srgbClr val="000000"/>
                </a:solidFill>
              </a:rPr>
              <a:t>Will the universe expand forever, or not?</a:t>
            </a:r>
          </a:p>
          <a:p>
            <a:pPr>
              <a:buClr>
                <a:schemeClr val="folHlink"/>
              </a:buClr>
              <a:buFont typeface="Wingdings" charset="0"/>
              <a:buChar char="§"/>
            </a:pPr>
            <a:r>
              <a:rPr lang="en-US" sz="2000" dirty="0" smtClean="0">
                <a:solidFill>
                  <a:srgbClr val="000000"/>
                </a:solidFill>
              </a:rPr>
              <a:t>Are there really three dimensions of space? If so, why?</a:t>
            </a:r>
          </a:p>
          <a:p>
            <a:pPr>
              <a:buClr>
                <a:schemeClr val="folHlink"/>
              </a:buClr>
              <a:buFont typeface="Wingdings" charset="0"/>
              <a:buChar char="§"/>
            </a:pPr>
            <a:r>
              <a:rPr lang="en-US" sz="2000" dirty="0" smtClean="0">
                <a:solidFill>
                  <a:srgbClr val="000000"/>
                </a:solidFill>
              </a:rPr>
              <a:t>What is the geometry of the universe?</a:t>
            </a:r>
          </a:p>
          <a:p>
            <a:pPr>
              <a:buClr>
                <a:schemeClr val="folHlink"/>
              </a:buClr>
              <a:buFont typeface="Wingdings" charset="0"/>
              <a:buChar char="§"/>
            </a:pPr>
            <a:r>
              <a:rPr lang="en-US" sz="2000" dirty="0" smtClean="0">
                <a:solidFill>
                  <a:srgbClr val="000000"/>
                </a:solidFill>
              </a:rPr>
              <a:t>Why does time flow forward in one direction and backward in another?</a:t>
            </a:r>
          </a:p>
          <a:p>
            <a:pPr>
              <a:buClr>
                <a:schemeClr val="folHlink"/>
              </a:buClr>
              <a:buFont typeface="Wingdings" charset="0"/>
              <a:buChar char="§"/>
            </a:pPr>
            <a:r>
              <a:rPr lang="en-US" sz="2000" dirty="0" smtClean="0">
                <a:solidFill>
                  <a:srgbClr val="000000"/>
                </a:solidFill>
              </a:rPr>
              <a:t>What is “dark energy”?</a:t>
            </a:r>
          </a:p>
          <a:p>
            <a:pPr>
              <a:buClr>
                <a:schemeClr val="folHlink"/>
              </a:buClr>
              <a:buFont typeface="Wingdings" charset="0"/>
              <a:buChar char="§"/>
            </a:pPr>
            <a:r>
              <a:rPr lang="en-US" sz="2000" dirty="0" smtClean="0">
                <a:solidFill>
                  <a:srgbClr val="000000"/>
                </a:solidFill>
              </a:rPr>
              <a:t>Did the universe undergo a period of ultrafast expansion (inflation)?  If so, why and how?</a:t>
            </a:r>
          </a:p>
          <a:p>
            <a:pPr>
              <a:buClr>
                <a:schemeClr val="folHlink"/>
              </a:buClr>
              <a:buFont typeface="Wingdings" charset="0"/>
              <a:buChar char="§"/>
            </a:pPr>
            <a:endParaRPr lang="en-US" sz="2000" dirty="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10567423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473" y="448235"/>
            <a:ext cx="8788218" cy="6299047"/>
          </a:xfrm>
        </p:spPr>
        <p:txBody>
          <a:bodyPr>
            <a:normAutofit/>
          </a:bodyPr>
          <a:lstStyle/>
          <a:p>
            <a:pPr marL="0" indent="0">
              <a:buNone/>
            </a:pPr>
            <a:r>
              <a:rPr lang="en-US" sz="3900" dirty="0" smtClean="0">
                <a:solidFill>
                  <a:schemeClr val="tx2"/>
                </a:solidFill>
              </a:rPr>
              <a:t>From The </a:t>
            </a:r>
            <a:r>
              <a:rPr lang="en-US" sz="3900" dirty="0" err="1" smtClean="0">
                <a:solidFill>
                  <a:schemeClr val="tx2"/>
                </a:solidFill>
              </a:rPr>
              <a:t>Fermilab</a:t>
            </a:r>
            <a:r>
              <a:rPr lang="en-US" sz="3900" dirty="0" smtClean="0">
                <a:solidFill>
                  <a:schemeClr val="tx2"/>
                </a:solidFill>
              </a:rPr>
              <a:t> Website</a:t>
            </a:r>
            <a:r>
              <a:rPr lang="en-US" sz="3900" dirty="0" smtClean="0"/>
              <a:t>:</a:t>
            </a:r>
          </a:p>
          <a:p>
            <a:pPr marL="0" indent="0">
              <a:buNone/>
            </a:pPr>
            <a:endParaRPr lang="en-US" sz="900" dirty="0" smtClean="0"/>
          </a:p>
          <a:p>
            <a:pPr marL="0" indent="0">
              <a:buNone/>
            </a:pPr>
            <a:r>
              <a:rPr lang="en-US" sz="2000" dirty="0" smtClean="0"/>
              <a:t>“What </a:t>
            </a:r>
            <a:r>
              <a:rPr lang="en-US" sz="2000" dirty="0"/>
              <a:t>are we made of? How did the universe begin? What secrets do the smallest, most elemental particles of matter hold, and how can they help us understand the intricacies of space and time</a:t>
            </a:r>
            <a:r>
              <a:rPr lang="en-US" sz="2000" dirty="0" smtClean="0"/>
              <a:t>?</a:t>
            </a:r>
          </a:p>
          <a:p>
            <a:pPr marL="0" indent="0">
              <a:buNone/>
            </a:pPr>
            <a:endParaRPr lang="en-US" sz="900" dirty="0"/>
          </a:p>
          <a:p>
            <a:pPr marL="0" indent="0">
              <a:buNone/>
            </a:pPr>
            <a:r>
              <a:rPr lang="en-US" sz="2000" dirty="0"/>
              <a:t>Since 1967, </a:t>
            </a:r>
            <a:r>
              <a:rPr lang="en-US" sz="2000" dirty="0" err="1"/>
              <a:t>Fermilab</a:t>
            </a:r>
            <a:r>
              <a:rPr lang="en-US" sz="2000" dirty="0"/>
              <a:t> has worked to answer these and other fundamental questions and enhance our understanding of everything we see around us. As the United States' premier particle physics laboratory, we do science that matters. We work on the world's most advanced particle accelerators and dig down to the smallest building blocks of matter. We also probe the farthest reaches of the universe, seeking out the nature of dark matter and </a:t>
            </a:r>
            <a:r>
              <a:rPr lang="en-US" sz="2000" dirty="0" smtClean="0"/>
              <a:t>dark energy.”</a:t>
            </a:r>
            <a:endParaRPr lang="en-US" sz="2000" dirty="0" smtClean="0">
              <a:solidFill>
                <a:srgbClr val="000000"/>
              </a:solidFill>
            </a:endParaRPr>
          </a:p>
          <a:p>
            <a:pPr marL="0" indent="0">
              <a:buClr>
                <a:schemeClr val="folHlink"/>
              </a:buClr>
              <a:buNone/>
            </a:pPr>
            <a:endParaRPr lang="en-US" sz="900" dirty="0" smtClean="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5931430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4223"/>
            <a:ext cx="9144001" cy="990600"/>
          </a:xfrm>
        </p:spPr>
        <p:txBody>
          <a:bodyPr>
            <a:noAutofit/>
          </a:bodyPr>
          <a:lstStyle/>
          <a:p>
            <a:pPr algn="ctr"/>
            <a:r>
              <a:rPr lang="en-US" sz="3500" dirty="0" smtClean="0"/>
              <a:t>Early Attempts Toward Particle Physics</a:t>
            </a:r>
            <a:endParaRPr lang="en-US" sz="3500" dirty="0"/>
          </a:p>
        </p:txBody>
      </p:sp>
      <p:sp>
        <p:nvSpPr>
          <p:cNvPr id="3" name="Content Placeholder 2"/>
          <p:cNvSpPr>
            <a:spLocks noGrp="1"/>
          </p:cNvSpPr>
          <p:nvPr>
            <p:ph idx="1"/>
          </p:nvPr>
        </p:nvSpPr>
        <p:spPr>
          <a:xfrm>
            <a:off x="249472" y="1053254"/>
            <a:ext cx="8894527" cy="6043953"/>
          </a:xfrm>
        </p:spPr>
        <p:txBody>
          <a:bodyPr>
            <a:normAutofit/>
          </a:bodyPr>
          <a:lstStyle/>
          <a:p>
            <a:pPr marL="0" indent="0">
              <a:buClr>
                <a:schemeClr val="folHlink"/>
              </a:buClr>
              <a:buNone/>
            </a:pPr>
            <a:r>
              <a:rPr lang="en-US" dirty="0" smtClean="0">
                <a:solidFill>
                  <a:srgbClr val="000000"/>
                </a:solidFill>
              </a:rPr>
              <a:t>Many philosophers throughout history have contemplated the nature of matter</a:t>
            </a:r>
          </a:p>
          <a:p>
            <a:pPr marL="0" indent="0">
              <a:buClr>
                <a:schemeClr val="folHlink"/>
              </a:buClr>
              <a:buNone/>
            </a:pPr>
            <a:r>
              <a:rPr lang="en-US" dirty="0" smtClean="0">
                <a:solidFill>
                  <a:srgbClr val="000000"/>
                </a:solidFill>
              </a:rPr>
              <a:t>Some of the ancient </a:t>
            </a:r>
            <a:r>
              <a:rPr lang="en-US" dirty="0">
                <a:solidFill>
                  <a:srgbClr val="000000"/>
                </a:solidFill>
              </a:rPr>
              <a:t>G</a:t>
            </a:r>
            <a:r>
              <a:rPr lang="en-US" dirty="0" smtClean="0">
                <a:solidFill>
                  <a:srgbClr val="000000"/>
                </a:solidFill>
              </a:rPr>
              <a:t>reeks advocated for:</a:t>
            </a:r>
          </a:p>
          <a:p>
            <a:pPr>
              <a:buClr>
                <a:schemeClr val="folHlink"/>
              </a:buClr>
              <a:buFont typeface="Wingdings" charset="0"/>
              <a:buChar char="§"/>
            </a:pPr>
            <a:r>
              <a:rPr lang="en-US" sz="2000" dirty="0">
                <a:solidFill>
                  <a:srgbClr val="000000"/>
                </a:solidFill>
              </a:rPr>
              <a:t>Everything is made up of a finite number of “atoms” </a:t>
            </a:r>
            <a:r>
              <a:rPr lang="en-US" sz="2000" dirty="0" smtClean="0">
                <a:solidFill>
                  <a:srgbClr val="000000"/>
                </a:solidFill>
              </a:rPr>
              <a:t>	             (Democritus, </a:t>
            </a:r>
            <a:r>
              <a:rPr lang="en-US" sz="2000" dirty="0">
                <a:solidFill>
                  <a:srgbClr val="000000"/>
                </a:solidFill>
              </a:rPr>
              <a:t>Lucretius, 440 BCE</a:t>
            </a:r>
            <a:r>
              <a:rPr lang="en-US" sz="2000" dirty="0" smtClean="0">
                <a:solidFill>
                  <a:srgbClr val="000000"/>
                </a:solidFill>
              </a:rPr>
              <a:t>)</a:t>
            </a:r>
          </a:p>
          <a:p>
            <a:pPr>
              <a:buClr>
                <a:schemeClr val="folHlink"/>
              </a:buClr>
              <a:buFont typeface="Wingdings" charset="0"/>
              <a:buChar char="§"/>
            </a:pPr>
            <a:r>
              <a:rPr lang="en-US" sz="2000" dirty="0" smtClean="0">
                <a:solidFill>
                  <a:srgbClr val="000000"/>
                </a:solidFill>
              </a:rPr>
              <a:t>Everything is made up of combinations of “elements”, such as air, earth, fire, water 							          (Plato, Aristotle, among others, 360-350 BCE)</a:t>
            </a:r>
          </a:p>
          <a:p>
            <a:pPr marL="0" indent="0">
              <a:buClr>
                <a:schemeClr val="folHlink"/>
              </a:buClr>
              <a:buNone/>
            </a:pPr>
            <a:endParaRPr lang="en-US" sz="2000" dirty="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372713198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4223"/>
            <a:ext cx="9144001" cy="990600"/>
          </a:xfrm>
        </p:spPr>
        <p:txBody>
          <a:bodyPr>
            <a:noAutofit/>
          </a:bodyPr>
          <a:lstStyle/>
          <a:p>
            <a:pPr algn="ctr"/>
            <a:r>
              <a:rPr lang="en-US" sz="3500" dirty="0" smtClean="0"/>
              <a:t>Early Attempts Toward Particle Physics</a:t>
            </a:r>
            <a:endParaRPr lang="en-US" sz="3500" dirty="0"/>
          </a:p>
        </p:txBody>
      </p:sp>
      <p:sp>
        <p:nvSpPr>
          <p:cNvPr id="3" name="Content Placeholder 2"/>
          <p:cNvSpPr>
            <a:spLocks noGrp="1"/>
          </p:cNvSpPr>
          <p:nvPr>
            <p:ph idx="1"/>
          </p:nvPr>
        </p:nvSpPr>
        <p:spPr>
          <a:xfrm>
            <a:off x="249472" y="1053254"/>
            <a:ext cx="8894527" cy="6043953"/>
          </a:xfrm>
        </p:spPr>
        <p:txBody>
          <a:bodyPr>
            <a:normAutofit/>
          </a:bodyPr>
          <a:lstStyle/>
          <a:p>
            <a:pPr marL="0" indent="0">
              <a:buClr>
                <a:schemeClr val="folHlink"/>
              </a:buClr>
              <a:buNone/>
            </a:pPr>
            <a:r>
              <a:rPr lang="en-US" dirty="0" smtClean="0">
                <a:solidFill>
                  <a:srgbClr val="000000"/>
                </a:solidFill>
              </a:rPr>
              <a:t>Many philosophers throughout history have contemplated the nature of matter</a:t>
            </a:r>
          </a:p>
          <a:p>
            <a:pPr marL="0" indent="0">
              <a:buClr>
                <a:schemeClr val="folHlink"/>
              </a:buClr>
              <a:buNone/>
            </a:pPr>
            <a:r>
              <a:rPr lang="en-US" dirty="0" smtClean="0">
                <a:solidFill>
                  <a:srgbClr val="000000"/>
                </a:solidFill>
              </a:rPr>
              <a:t>Some of the ancient </a:t>
            </a:r>
            <a:r>
              <a:rPr lang="en-US" dirty="0">
                <a:solidFill>
                  <a:srgbClr val="000000"/>
                </a:solidFill>
              </a:rPr>
              <a:t>G</a:t>
            </a:r>
            <a:r>
              <a:rPr lang="en-US" dirty="0" smtClean="0">
                <a:solidFill>
                  <a:srgbClr val="000000"/>
                </a:solidFill>
              </a:rPr>
              <a:t>reeks advocated for:</a:t>
            </a:r>
          </a:p>
          <a:p>
            <a:pPr>
              <a:buClr>
                <a:schemeClr val="folHlink"/>
              </a:buClr>
              <a:buFont typeface="Wingdings" charset="0"/>
              <a:buChar char="§"/>
            </a:pPr>
            <a:r>
              <a:rPr lang="en-US" sz="2000" dirty="0">
                <a:solidFill>
                  <a:srgbClr val="000000"/>
                </a:solidFill>
              </a:rPr>
              <a:t>Everything is made up of a finite number of “atoms” </a:t>
            </a:r>
            <a:r>
              <a:rPr lang="en-US" sz="2000" dirty="0" smtClean="0">
                <a:solidFill>
                  <a:srgbClr val="000000"/>
                </a:solidFill>
              </a:rPr>
              <a:t>	             (Democritus, </a:t>
            </a:r>
            <a:r>
              <a:rPr lang="en-US" sz="2000" dirty="0">
                <a:solidFill>
                  <a:srgbClr val="000000"/>
                </a:solidFill>
              </a:rPr>
              <a:t>Lucretius, 440 BCE</a:t>
            </a:r>
            <a:r>
              <a:rPr lang="en-US" sz="2000" dirty="0" smtClean="0">
                <a:solidFill>
                  <a:srgbClr val="000000"/>
                </a:solidFill>
              </a:rPr>
              <a:t>)</a:t>
            </a:r>
          </a:p>
          <a:p>
            <a:pPr>
              <a:buClr>
                <a:schemeClr val="folHlink"/>
              </a:buClr>
              <a:buFont typeface="Wingdings" charset="0"/>
              <a:buChar char="§"/>
            </a:pPr>
            <a:r>
              <a:rPr lang="en-US" sz="2000" dirty="0" smtClean="0">
                <a:solidFill>
                  <a:srgbClr val="000000"/>
                </a:solidFill>
              </a:rPr>
              <a:t>Everything is made up of combinations of “elements”, such as air, earth, fire, water 							          (Plato, Aristotle, among others, 360-350 BCE)</a:t>
            </a:r>
          </a:p>
          <a:p>
            <a:pPr marL="0" indent="0">
              <a:buClr>
                <a:schemeClr val="folHlink"/>
              </a:buClr>
              <a:buNone/>
            </a:pPr>
            <a:endParaRPr lang="en-US" sz="2000" dirty="0">
              <a:solidFill>
                <a:srgbClr val="000000"/>
              </a:solidFill>
            </a:endParaRPr>
          </a:p>
          <a:p>
            <a:pPr marL="0" indent="0">
              <a:buClr>
                <a:schemeClr val="folHlink"/>
              </a:buClr>
              <a:buNone/>
            </a:pPr>
            <a:r>
              <a:rPr lang="en-US" sz="2000" dirty="0" smtClean="0">
                <a:solidFill>
                  <a:srgbClr val="000000"/>
                </a:solidFill>
              </a:rPr>
              <a:t>The work of these ancient </a:t>
            </a:r>
            <a:r>
              <a:rPr lang="en-US" sz="2000" dirty="0">
                <a:solidFill>
                  <a:srgbClr val="000000"/>
                </a:solidFill>
              </a:rPr>
              <a:t>p</a:t>
            </a:r>
            <a:r>
              <a:rPr lang="en-US" sz="2000" dirty="0" smtClean="0">
                <a:solidFill>
                  <a:srgbClr val="000000"/>
                </a:solidFill>
              </a:rPr>
              <a:t>hilosophers is often presented as constituting the beginning of science. </a:t>
            </a:r>
          </a:p>
          <a:p>
            <a:pPr marL="0" indent="0">
              <a:buClr>
                <a:schemeClr val="folHlink"/>
              </a:buClr>
              <a:buNone/>
            </a:pPr>
            <a:endParaRPr lang="en-US" sz="800" dirty="0">
              <a:solidFill>
                <a:srgbClr val="000000"/>
              </a:solidFill>
            </a:endParaRPr>
          </a:p>
          <a:p>
            <a:pPr marL="0" indent="0">
              <a:buClr>
                <a:schemeClr val="folHlink"/>
              </a:buClr>
              <a:buNone/>
            </a:pPr>
            <a:r>
              <a:rPr lang="en-US" sz="2000" dirty="0" smtClean="0">
                <a:solidFill>
                  <a:srgbClr val="000000"/>
                </a:solidFill>
              </a:rPr>
              <a:t>They were </a:t>
            </a:r>
            <a:r>
              <a:rPr lang="en-US" sz="2000" i="1" dirty="0" smtClean="0">
                <a:solidFill>
                  <a:srgbClr val="000000"/>
                </a:solidFill>
              </a:rPr>
              <a:t>not</a:t>
            </a:r>
            <a:r>
              <a:rPr lang="en-US" sz="2000" dirty="0" smtClean="0">
                <a:solidFill>
                  <a:srgbClr val="000000"/>
                </a:solidFill>
              </a:rPr>
              <a:t>, however, applying the scientific method in any consistent way. </a:t>
            </a:r>
          </a:p>
          <a:p>
            <a:pPr marL="0" indent="0">
              <a:buClr>
                <a:schemeClr val="folHlink"/>
              </a:buClr>
              <a:buNone/>
            </a:pPr>
            <a:endParaRPr lang="en-US" sz="800" dirty="0" smtClean="0">
              <a:solidFill>
                <a:srgbClr val="000000"/>
              </a:solidFill>
            </a:endParaRPr>
          </a:p>
          <a:p>
            <a:pPr marL="0" indent="0">
              <a:buClr>
                <a:schemeClr val="folHlink"/>
              </a:buClr>
              <a:buNone/>
            </a:pPr>
            <a:r>
              <a:rPr lang="en-US" sz="2000" dirty="0" smtClean="0">
                <a:solidFill>
                  <a:srgbClr val="000000"/>
                </a:solidFill>
              </a:rPr>
              <a:t>They were speculating about the same topics we now address scientifically, but were not really doing science.</a:t>
            </a:r>
            <a:endParaRPr lang="en-US" sz="2000" dirty="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218612330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4223"/>
            <a:ext cx="9144001" cy="990600"/>
          </a:xfrm>
        </p:spPr>
        <p:txBody>
          <a:bodyPr>
            <a:noAutofit/>
          </a:bodyPr>
          <a:lstStyle/>
          <a:p>
            <a:pPr algn="ctr"/>
            <a:r>
              <a:rPr lang="en-US" sz="3500" dirty="0" smtClean="0"/>
              <a:t>The Establishment of Chemistry</a:t>
            </a:r>
            <a:endParaRPr lang="en-US" sz="3500" dirty="0"/>
          </a:p>
        </p:txBody>
      </p:sp>
      <p:sp>
        <p:nvSpPr>
          <p:cNvPr id="3" name="Content Placeholder 2"/>
          <p:cNvSpPr>
            <a:spLocks noGrp="1"/>
          </p:cNvSpPr>
          <p:nvPr>
            <p:ph idx="1"/>
          </p:nvPr>
        </p:nvSpPr>
        <p:spPr>
          <a:xfrm>
            <a:off x="249473" y="1053254"/>
            <a:ext cx="8788218" cy="6043953"/>
          </a:xfrm>
        </p:spPr>
        <p:txBody>
          <a:bodyPr>
            <a:normAutofit/>
          </a:bodyPr>
          <a:lstStyle/>
          <a:p>
            <a:pPr marL="0" indent="0">
              <a:buClr>
                <a:schemeClr val="folHlink"/>
              </a:buClr>
              <a:buNone/>
            </a:pPr>
            <a:r>
              <a:rPr lang="en-US" dirty="0" smtClean="0">
                <a:solidFill>
                  <a:srgbClr val="000000"/>
                </a:solidFill>
              </a:rPr>
              <a:t>Throughout the 18</a:t>
            </a:r>
            <a:r>
              <a:rPr lang="en-US" baseline="30000" dirty="0" smtClean="0">
                <a:solidFill>
                  <a:srgbClr val="000000"/>
                </a:solidFill>
              </a:rPr>
              <a:t>th</a:t>
            </a:r>
            <a:r>
              <a:rPr lang="en-US" dirty="0" smtClean="0">
                <a:solidFill>
                  <a:srgbClr val="000000"/>
                </a:solidFill>
              </a:rPr>
              <a:t> and 19</a:t>
            </a:r>
            <a:r>
              <a:rPr lang="en-US" baseline="30000" dirty="0" smtClean="0">
                <a:solidFill>
                  <a:srgbClr val="000000"/>
                </a:solidFill>
              </a:rPr>
              <a:t>th</a:t>
            </a:r>
            <a:r>
              <a:rPr lang="en-US" dirty="0" smtClean="0">
                <a:solidFill>
                  <a:srgbClr val="000000"/>
                </a:solidFill>
              </a:rPr>
              <a:t> centuries, a great deal of progress was made in identifying the properties of various chemical elements:</a:t>
            </a:r>
          </a:p>
          <a:p>
            <a:pPr>
              <a:buClr>
                <a:schemeClr val="folHlink"/>
              </a:buClr>
              <a:buFont typeface="Wingdings" charset="0"/>
              <a:buChar char="§"/>
            </a:pPr>
            <a:r>
              <a:rPr lang="en-US" sz="2000" dirty="0">
                <a:solidFill>
                  <a:srgbClr val="000000"/>
                </a:solidFill>
              </a:rPr>
              <a:t>H</a:t>
            </a:r>
            <a:r>
              <a:rPr lang="en-US" sz="2000" dirty="0" smtClean="0">
                <a:solidFill>
                  <a:srgbClr val="000000"/>
                </a:solidFill>
              </a:rPr>
              <a:t>ydrogen (1766), Oxygen (1773), etc.</a:t>
            </a:r>
          </a:p>
          <a:p>
            <a:pPr>
              <a:buClr>
                <a:schemeClr val="folHlink"/>
              </a:buClr>
              <a:buFont typeface="Wingdings" charset="0"/>
              <a:buChar char="§"/>
            </a:pPr>
            <a:r>
              <a:rPr lang="en-US" sz="2000" dirty="0" smtClean="0">
                <a:solidFill>
                  <a:srgbClr val="000000"/>
                </a:solidFill>
              </a:rPr>
              <a:t>In 1808, John Dalton proposed the first modern atomic theory</a:t>
            </a:r>
          </a:p>
          <a:p>
            <a:pPr>
              <a:buClr>
                <a:schemeClr val="folHlink"/>
              </a:buClr>
              <a:buFont typeface="Wingdings" charset="0"/>
              <a:buChar char="§"/>
            </a:pPr>
            <a:r>
              <a:rPr lang="en-US" sz="2000" dirty="0" smtClean="0">
                <a:solidFill>
                  <a:srgbClr val="000000"/>
                </a:solidFill>
              </a:rPr>
              <a:t>In 1869, Dmitri Mendeleev published the first modern periodic table (containing 66 elements at the time)</a:t>
            </a:r>
          </a:p>
          <a:p>
            <a:pPr>
              <a:buClr>
                <a:schemeClr val="folHlink"/>
              </a:buClr>
              <a:buFont typeface="Wingdings" charset="0"/>
              <a:buChar char="§"/>
            </a:pPr>
            <a:endParaRPr lang="en-US" sz="2000" dirty="0" smtClean="0">
              <a:solidFill>
                <a:srgbClr val="000000"/>
              </a:solidFill>
            </a:endParaRPr>
          </a:p>
          <a:p>
            <a:pPr marL="0" indent="0">
              <a:buClr>
                <a:schemeClr val="folHlink"/>
              </a:buClr>
              <a:buNone/>
            </a:pPr>
            <a:r>
              <a:rPr lang="en-US" sz="2200" dirty="0" smtClean="0">
                <a:solidFill>
                  <a:srgbClr val="000000"/>
                </a:solidFill>
              </a:rPr>
              <a:t>During this period of time, chemistry was established as a science, but there remained little understanding of what “atoms” really were</a:t>
            </a:r>
            <a:endParaRPr lang="en-US" sz="2200" dirty="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marL="0" indent="0">
              <a:buClr>
                <a:schemeClr val="folHlink"/>
              </a:buClr>
              <a:buNone/>
            </a:pPr>
            <a:endParaRPr lang="en-US" sz="2000" dirty="0">
              <a:solidFill>
                <a:srgbClr val="000000"/>
              </a:solidFill>
            </a:endParaRPr>
          </a:p>
          <a:p>
            <a:pPr marL="0" indent="0">
              <a:buClr>
                <a:schemeClr val="folHlink"/>
              </a:buClr>
              <a:buNone/>
            </a:pPr>
            <a:endParaRPr lang="en-US" sz="2000" dirty="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23692390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4223"/>
            <a:ext cx="9144001" cy="990600"/>
          </a:xfrm>
        </p:spPr>
        <p:txBody>
          <a:bodyPr>
            <a:noAutofit/>
          </a:bodyPr>
          <a:lstStyle/>
          <a:p>
            <a:pPr algn="ctr"/>
            <a:r>
              <a:rPr lang="en-US" sz="3500" dirty="0" smtClean="0"/>
              <a:t>The Beginning of Particle Physics</a:t>
            </a:r>
            <a:endParaRPr lang="en-US" sz="3500" dirty="0"/>
          </a:p>
        </p:txBody>
      </p:sp>
      <p:sp>
        <p:nvSpPr>
          <p:cNvPr id="3" name="Content Placeholder 2"/>
          <p:cNvSpPr>
            <a:spLocks noGrp="1"/>
          </p:cNvSpPr>
          <p:nvPr>
            <p:ph idx="1"/>
          </p:nvPr>
        </p:nvSpPr>
        <p:spPr>
          <a:xfrm>
            <a:off x="249473" y="963458"/>
            <a:ext cx="8788218" cy="6043953"/>
          </a:xfrm>
        </p:spPr>
        <p:txBody>
          <a:bodyPr>
            <a:normAutofit/>
          </a:bodyPr>
          <a:lstStyle/>
          <a:p>
            <a:pPr marL="0" indent="0">
              <a:buClr>
                <a:schemeClr val="folHlink"/>
              </a:buClr>
              <a:buNone/>
            </a:pPr>
            <a:r>
              <a:rPr lang="en-US" dirty="0" smtClean="0">
                <a:solidFill>
                  <a:srgbClr val="000000"/>
                </a:solidFill>
              </a:rPr>
              <a:t>Around the beginning of the 20</a:t>
            </a:r>
            <a:r>
              <a:rPr lang="en-US" baseline="30000" dirty="0" smtClean="0">
                <a:solidFill>
                  <a:srgbClr val="000000"/>
                </a:solidFill>
              </a:rPr>
              <a:t>th</a:t>
            </a:r>
            <a:r>
              <a:rPr lang="en-US" dirty="0" smtClean="0">
                <a:solidFill>
                  <a:srgbClr val="000000"/>
                </a:solidFill>
              </a:rPr>
              <a:t> century, we began to discover the nature of atoms… and the quantum nature of matter</a:t>
            </a: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marL="0" indent="0">
              <a:buClr>
                <a:schemeClr val="folHlink"/>
              </a:buClr>
              <a:buNone/>
            </a:pPr>
            <a:endParaRPr lang="en-US" sz="2000" dirty="0">
              <a:solidFill>
                <a:srgbClr val="000000"/>
              </a:solidFill>
            </a:endParaRPr>
          </a:p>
          <a:p>
            <a:pPr marL="0" indent="0">
              <a:buClr>
                <a:schemeClr val="folHlink"/>
              </a:buClr>
              <a:buNone/>
            </a:pPr>
            <a:endParaRPr lang="en-US" sz="2000" dirty="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14426584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4223"/>
            <a:ext cx="9144001" cy="990600"/>
          </a:xfrm>
        </p:spPr>
        <p:txBody>
          <a:bodyPr>
            <a:noAutofit/>
          </a:bodyPr>
          <a:lstStyle/>
          <a:p>
            <a:pPr algn="ctr"/>
            <a:r>
              <a:rPr lang="en-US" sz="3500" dirty="0" smtClean="0"/>
              <a:t>The Beginning of Particle Physics</a:t>
            </a:r>
            <a:endParaRPr lang="en-US" sz="3500" dirty="0"/>
          </a:p>
        </p:txBody>
      </p:sp>
      <p:sp>
        <p:nvSpPr>
          <p:cNvPr id="3" name="Content Placeholder 2"/>
          <p:cNvSpPr>
            <a:spLocks noGrp="1"/>
          </p:cNvSpPr>
          <p:nvPr>
            <p:ph idx="1"/>
          </p:nvPr>
        </p:nvSpPr>
        <p:spPr>
          <a:xfrm>
            <a:off x="249473" y="963458"/>
            <a:ext cx="8788218" cy="6043953"/>
          </a:xfrm>
        </p:spPr>
        <p:txBody>
          <a:bodyPr>
            <a:normAutofit/>
          </a:bodyPr>
          <a:lstStyle/>
          <a:p>
            <a:pPr marL="0" indent="0">
              <a:buClr>
                <a:schemeClr val="folHlink"/>
              </a:buClr>
              <a:buNone/>
            </a:pPr>
            <a:r>
              <a:rPr lang="en-US" dirty="0" smtClean="0">
                <a:solidFill>
                  <a:srgbClr val="000000"/>
                </a:solidFill>
              </a:rPr>
              <a:t>Around the beginning of the 20</a:t>
            </a:r>
            <a:r>
              <a:rPr lang="en-US" baseline="30000" dirty="0" smtClean="0">
                <a:solidFill>
                  <a:srgbClr val="000000"/>
                </a:solidFill>
              </a:rPr>
              <a:t>th</a:t>
            </a:r>
            <a:r>
              <a:rPr lang="en-US" dirty="0" smtClean="0">
                <a:solidFill>
                  <a:srgbClr val="000000"/>
                </a:solidFill>
              </a:rPr>
              <a:t> century, we began to discover the nature of atoms… and the quantum nature of matter</a:t>
            </a:r>
          </a:p>
          <a:p>
            <a:pPr>
              <a:buClr>
                <a:schemeClr val="folHlink"/>
              </a:buClr>
              <a:buFont typeface="Wingdings" charset="0"/>
              <a:buChar char="§"/>
            </a:pPr>
            <a:r>
              <a:rPr lang="en-US" sz="2000" dirty="0" smtClean="0">
                <a:solidFill>
                  <a:srgbClr val="000000"/>
                </a:solidFill>
              </a:rPr>
              <a:t>The discovery of the electron, cathode ray tube experiment                      (J.J. Thomson, 1897)</a:t>
            </a: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marL="0" indent="0">
              <a:buClr>
                <a:schemeClr val="folHlink"/>
              </a:buClr>
              <a:buNone/>
            </a:pPr>
            <a:endParaRPr lang="en-US" sz="2000" dirty="0">
              <a:solidFill>
                <a:srgbClr val="000000"/>
              </a:solidFill>
            </a:endParaRPr>
          </a:p>
          <a:p>
            <a:pPr marL="0" indent="0">
              <a:buClr>
                <a:schemeClr val="folHlink"/>
              </a:buClr>
              <a:buNone/>
            </a:pPr>
            <a:endParaRPr lang="en-US" sz="2000" dirty="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420155011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4223"/>
            <a:ext cx="9144001" cy="990600"/>
          </a:xfrm>
        </p:spPr>
        <p:txBody>
          <a:bodyPr>
            <a:noAutofit/>
          </a:bodyPr>
          <a:lstStyle/>
          <a:p>
            <a:pPr algn="ctr"/>
            <a:r>
              <a:rPr lang="en-US" sz="3500" dirty="0" smtClean="0"/>
              <a:t>The Beginning of Particle Physics</a:t>
            </a:r>
            <a:endParaRPr lang="en-US" sz="3500" dirty="0"/>
          </a:p>
        </p:txBody>
      </p:sp>
      <p:sp>
        <p:nvSpPr>
          <p:cNvPr id="3" name="Content Placeholder 2"/>
          <p:cNvSpPr>
            <a:spLocks noGrp="1"/>
          </p:cNvSpPr>
          <p:nvPr>
            <p:ph idx="1"/>
          </p:nvPr>
        </p:nvSpPr>
        <p:spPr>
          <a:xfrm>
            <a:off x="249473" y="963458"/>
            <a:ext cx="8788218" cy="6043953"/>
          </a:xfrm>
        </p:spPr>
        <p:txBody>
          <a:bodyPr>
            <a:normAutofit/>
          </a:bodyPr>
          <a:lstStyle/>
          <a:p>
            <a:pPr marL="0" indent="0">
              <a:buClr>
                <a:schemeClr val="folHlink"/>
              </a:buClr>
              <a:buNone/>
            </a:pPr>
            <a:r>
              <a:rPr lang="en-US" dirty="0" smtClean="0">
                <a:solidFill>
                  <a:srgbClr val="000000"/>
                </a:solidFill>
              </a:rPr>
              <a:t>Around the beginning of the 20</a:t>
            </a:r>
            <a:r>
              <a:rPr lang="en-US" baseline="30000" dirty="0" smtClean="0">
                <a:solidFill>
                  <a:srgbClr val="000000"/>
                </a:solidFill>
              </a:rPr>
              <a:t>th</a:t>
            </a:r>
            <a:r>
              <a:rPr lang="en-US" dirty="0" smtClean="0">
                <a:solidFill>
                  <a:srgbClr val="000000"/>
                </a:solidFill>
              </a:rPr>
              <a:t> century, we began to discover the nature of atoms… and the quantum nature of matter</a:t>
            </a:r>
          </a:p>
          <a:p>
            <a:pPr>
              <a:buClr>
                <a:schemeClr val="folHlink"/>
              </a:buClr>
              <a:buFont typeface="Wingdings" charset="0"/>
              <a:buChar char="§"/>
            </a:pPr>
            <a:r>
              <a:rPr lang="en-US" sz="2000" dirty="0" smtClean="0">
                <a:solidFill>
                  <a:srgbClr val="000000"/>
                </a:solidFill>
              </a:rPr>
              <a:t>The discovery of the electron, cathode ray tube experiment                      (J.J. Thomson, 1897)</a:t>
            </a:r>
          </a:p>
          <a:p>
            <a:pPr>
              <a:buClr>
                <a:schemeClr val="folHlink"/>
              </a:buClr>
              <a:buFont typeface="Wingdings" charset="0"/>
              <a:buChar char="§"/>
            </a:pPr>
            <a:r>
              <a:rPr lang="en-US" sz="2000" dirty="0" smtClean="0">
                <a:solidFill>
                  <a:srgbClr val="000000"/>
                </a:solidFill>
              </a:rPr>
              <a:t>Discovery that radioactivity was caused by decaying atoms                 (1900, Ernst Rutherford)</a:t>
            </a: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marL="0" indent="0">
              <a:buClr>
                <a:schemeClr val="folHlink"/>
              </a:buClr>
              <a:buNone/>
            </a:pPr>
            <a:endParaRPr lang="en-US" sz="2000" dirty="0">
              <a:solidFill>
                <a:srgbClr val="000000"/>
              </a:solidFill>
            </a:endParaRPr>
          </a:p>
          <a:p>
            <a:pPr marL="0" indent="0">
              <a:buClr>
                <a:schemeClr val="folHlink"/>
              </a:buClr>
              <a:buNone/>
            </a:pPr>
            <a:endParaRPr lang="en-US" sz="2000" dirty="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pic>
        <p:nvPicPr>
          <p:cNvPr id="4" name="Picture 3"/>
          <p:cNvPicPr>
            <a:picLocks noChangeAspect="1"/>
          </p:cNvPicPr>
          <p:nvPr/>
        </p:nvPicPr>
        <p:blipFill>
          <a:blip r:embed="rId2"/>
          <a:stretch>
            <a:fillRect/>
          </a:stretch>
        </p:blipFill>
        <p:spPr>
          <a:xfrm>
            <a:off x="1597951" y="3485573"/>
            <a:ext cx="6025319" cy="2891644"/>
          </a:xfrm>
          <a:prstGeom prst="rect">
            <a:avLst/>
          </a:prstGeom>
          <a:ln>
            <a:solidFill>
              <a:srgbClr val="000000"/>
            </a:solidFill>
          </a:ln>
        </p:spPr>
      </p:pic>
    </p:spTree>
    <p:extLst>
      <p:ext uri="{BB962C8B-B14F-4D97-AF65-F5344CB8AC3E}">
        <p14:creationId xmlns:p14="http://schemas.microsoft.com/office/powerpoint/2010/main" val="28536749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102"/>
            <a:ext cx="8229600" cy="990600"/>
          </a:xfrm>
        </p:spPr>
        <p:txBody>
          <a:bodyPr>
            <a:normAutofit/>
          </a:bodyPr>
          <a:lstStyle/>
          <a:p>
            <a:r>
              <a:rPr lang="en-US" sz="3600" dirty="0" smtClean="0"/>
              <a:t>What is Physics?</a:t>
            </a:r>
            <a:endParaRPr lang="en-US" sz="3600" dirty="0"/>
          </a:p>
        </p:txBody>
      </p:sp>
      <p:sp>
        <p:nvSpPr>
          <p:cNvPr id="3" name="Content Placeholder 2"/>
          <p:cNvSpPr>
            <a:spLocks noGrp="1"/>
          </p:cNvSpPr>
          <p:nvPr>
            <p:ph idx="1"/>
          </p:nvPr>
        </p:nvSpPr>
        <p:spPr>
          <a:xfrm>
            <a:off x="324178" y="1307102"/>
            <a:ext cx="8565821" cy="5401486"/>
          </a:xfrm>
        </p:spPr>
        <p:txBody>
          <a:bodyPr>
            <a:normAutofit/>
          </a:bodyPr>
          <a:lstStyle/>
          <a:p>
            <a:pPr marL="0" indent="0">
              <a:buClr>
                <a:schemeClr val="folHlink"/>
              </a:buClr>
              <a:buNone/>
            </a:pPr>
            <a:r>
              <a:rPr lang="en-US" sz="1900" dirty="0" smtClean="0">
                <a:solidFill>
                  <a:srgbClr val="000000"/>
                </a:solidFill>
              </a:rPr>
              <a:t>Physics is hard to define. Here are some definitions that I found in online dictionaries:</a:t>
            </a:r>
          </a:p>
          <a:p>
            <a:pPr>
              <a:buClr>
                <a:schemeClr val="folHlink"/>
              </a:buClr>
              <a:buFont typeface="Wingdings" charset="0"/>
              <a:buChar char="§"/>
            </a:pPr>
            <a:r>
              <a:rPr lang="en-US" sz="1900" dirty="0" smtClean="0"/>
              <a:t>“</a:t>
            </a:r>
            <a:r>
              <a:rPr lang="en-US" sz="1900" dirty="0"/>
              <a:t>T</a:t>
            </a:r>
            <a:r>
              <a:rPr lang="en-US" sz="1900" dirty="0" smtClean="0"/>
              <a:t>he </a:t>
            </a:r>
            <a:r>
              <a:rPr lang="en-US" sz="1900" dirty="0"/>
              <a:t>science that deals with matter, energy, motion, and force.</a:t>
            </a:r>
            <a:r>
              <a:rPr lang="en-US" sz="1900" dirty="0" smtClean="0"/>
              <a:t>”</a:t>
            </a:r>
          </a:p>
          <a:p>
            <a:pPr>
              <a:buClr>
                <a:schemeClr val="folHlink"/>
              </a:buClr>
              <a:buFont typeface="Wingdings" charset="0"/>
              <a:buChar char="§"/>
            </a:pPr>
            <a:r>
              <a:rPr lang="en-US" sz="1900" dirty="0" smtClean="0"/>
              <a:t>“</a:t>
            </a:r>
            <a:r>
              <a:rPr lang="en-US" sz="1900" dirty="0"/>
              <a:t>A</a:t>
            </a:r>
            <a:r>
              <a:rPr lang="en-US" sz="1900" dirty="0" smtClean="0"/>
              <a:t> </a:t>
            </a:r>
            <a:r>
              <a:rPr lang="en-US" sz="1900" dirty="0"/>
              <a:t>science that deals with matter and energy and their interactions</a:t>
            </a:r>
            <a:r>
              <a:rPr lang="en-US" sz="1900" dirty="0" smtClean="0"/>
              <a:t>”</a:t>
            </a:r>
          </a:p>
          <a:p>
            <a:pPr>
              <a:buClr>
                <a:schemeClr val="folHlink"/>
              </a:buClr>
              <a:buFont typeface="Wingdings" charset="0"/>
              <a:buChar char="§"/>
            </a:pPr>
            <a:r>
              <a:rPr lang="en-US" sz="1900" dirty="0"/>
              <a:t>“The branch of science concerned with the nature and properties of matter and energy. The subject matter of physics, distinguished from that of chemistry and biology, includes mechanics, heat, light and other radiation, sound, electricity, magnetism, and the structure of atoms.”</a:t>
            </a:r>
          </a:p>
          <a:p>
            <a:pPr>
              <a:buClr>
                <a:schemeClr val="folHlink"/>
              </a:buClr>
              <a:buFont typeface="Wingdings" charset="0"/>
              <a:buChar char="§"/>
            </a:pPr>
            <a:endParaRPr lang="en-US" sz="900" dirty="0" smtClean="0"/>
          </a:p>
          <a:p>
            <a:pPr marL="0" indent="0">
              <a:buClr>
                <a:schemeClr val="folHlink"/>
              </a:buClr>
              <a:buNone/>
            </a:pPr>
            <a:endParaRPr lang="en-US" sz="900" dirty="0" smtClean="0">
              <a:solidFill>
                <a:srgbClr val="000000"/>
              </a:solidFill>
            </a:endParaRPr>
          </a:p>
          <a:p>
            <a:pPr marL="0" indent="0">
              <a:buClr>
                <a:schemeClr val="folHlink"/>
              </a:buClr>
              <a:buNone/>
            </a:pPr>
            <a:endParaRPr lang="en-US" sz="2000" dirty="0" smtClean="0">
              <a:solidFill>
                <a:srgbClr val="000000"/>
              </a:solidFill>
            </a:endParaRPr>
          </a:p>
          <a:p>
            <a:pPr marL="0" indent="0">
              <a:buClr>
                <a:schemeClr val="folHlink"/>
              </a:buClr>
              <a:buNone/>
            </a:pPr>
            <a:endParaRPr lang="en-US" sz="2000" dirty="0">
              <a:solidFill>
                <a:srgbClr val="000000"/>
              </a:solidFill>
            </a:endParaRPr>
          </a:p>
          <a:p>
            <a:pPr marL="0" indent="0">
              <a:buClr>
                <a:schemeClr val="folHlink"/>
              </a:buClr>
              <a:buNone/>
            </a:pPr>
            <a:endParaRPr lang="en-US" sz="2000" dirty="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12738186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4223"/>
            <a:ext cx="9144001" cy="990600"/>
          </a:xfrm>
        </p:spPr>
        <p:txBody>
          <a:bodyPr>
            <a:noAutofit/>
          </a:bodyPr>
          <a:lstStyle/>
          <a:p>
            <a:pPr algn="ctr"/>
            <a:r>
              <a:rPr lang="en-US" sz="3500" dirty="0" smtClean="0"/>
              <a:t>The Beginning of Particle Physics</a:t>
            </a:r>
            <a:endParaRPr lang="en-US" sz="3500" dirty="0"/>
          </a:p>
        </p:txBody>
      </p:sp>
      <p:sp>
        <p:nvSpPr>
          <p:cNvPr id="3" name="Content Placeholder 2"/>
          <p:cNvSpPr>
            <a:spLocks noGrp="1"/>
          </p:cNvSpPr>
          <p:nvPr>
            <p:ph idx="1"/>
          </p:nvPr>
        </p:nvSpPr>
        <p:spPr>
          <a:xfrm>
            <a:off x="249473" y="963458"/>
            <a:ext cx="8788218" cy="6043953"/>
          </a:xfrm>
        </p:spPr>
        <p:txBody>
          <a:bodyPr>
            <a:normAutofit/>
          </a:bodyPr>
          <a:lstStyle/>
          <a:p>
            <a:pPr marL="0" indent="0">
              <a:buClr>
                <a:schemeClr val="folHlink"/>
              </a:buClr>
              <a:buNone/>
            </a:pPr>
            <a:r>
              <a:rPr lang="en-US" dirty="0" smtClean="0">
                <a:solidFill>
                  <a:srgbClr val="000000"/>
                </a:solidFill>
              </a:rPr>
              <a:t>Around the beginning of the 20</a:t>
            </a:r>
            <a:r>
              <a:rPr lang="en-US" baseline="30000" dirty="0" smtClean="0">
                <a:solidFill>
                  <a:srgbClr val="000000"/>
                </a:solidFill>
              </a:rPr>
              <a:t>th</a:t>
            </a:r>
            <a:r>
              <a:rPr lang="en-US" dirty="0" smtClean="0">
                <a:solidFill>
                  <a:srgbClr val="000000"/>
                </a:solidFill>
              </a:rPr>
              <a:t> century, we began to discover the nature of atoms… and the quantum nature of matter</a:t>
            </a:r>
          </a:p>
          <a:p>
            <a:pPr>
              <a:buClr>
                <a:schemeClr val="folHlink"/>
              </a:buClr>
              <a:buFont typeface="Wingdings" charset="0"/>
              <a:buChar char="§"/>
            </a:pPr>
            <a:r>
              <a:rPr lang="en-US" sz="2000" dirty="0" smtClean="0">
                <a:solidFill>
                  <a:srgbClr val="000000"/>
                </a:solidFill>
              </a:rPr>
              <a:t>The discovery of the electron, cathode ray tube experiment                      (J.J. Thomson, 1897)</a:t>
            </a:r>
          </a:p>
          <a:p>
            <a:pPr>
              <a:buClr>
                <a:schemeClr val="folHlink"/>
              </a:buClr>
              <a:buFont typeface="Wingdings" charset="0"/>
              <a:buChar char="§"/>
            </a:pPr>
            <a:r>
              <a:rPr lang="en-US" sz="2000" dirty="0" smtClean="0">
                <a:solidFill>
                  <a:srgbClr val="000000"/>
                </a:solidFill>
              </a:rPr>
              <a:t>Discovery that radioactivity was caused by decaying atoms                 (1900, Ernst Rutherford)</a:t>
            </a:r>
          </a:p>
          <a:p>
            <a:pPr>
              <a:buClr>
                <a:schemeClr val="folHlink"/>
              </a:buClr>
              <a:buFont typeface="Wingdings" charset="0"/>
              <a:buChar char="§"/>
            </a:pPr>
            <a:r>
              <a:rPr lang="en-US" sz="2000" dirty="0" smtClean="0">
                <a:solidFill>
                  <a:srgbClr val="000000"/>
                </a:solidFill>
              </a:rPr>
              <a:t>Einstein shows that Brownian motion can be explained if gases are made up of atoms – first “proof” of atoms (1905)</a:t>
            </a: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marL="0" indent="0">
              <a:buClr>
                <a:schemeClr val="folHlink"/>
              </a:buClr>
              <a:buNone/>
            </a:pPr>
            <a:endParaRPr lang="en-US" sz="2000" dirty="0">
              <a:solidFill>
                <a:srgbClr val="000000"/>
              </a:solidFill>
            </a:endParaRPr>
          </a:p>
          <a:p>
            <a:pPr marL="0" indent="0">
              <a:buClr>
                <a:schemeClr val="folHlink"/>
              </a:buClr>
              <a:buNone/>
            </a:pPr>
            <a:endParaRPr lang="en-US" sz="2000" dirty="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pic>
        <p:nvPicPr>
          <p:cNvPr id="4" name="Picture 2" descr="einstein19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883" y="3593652"/>
            <a:ext cx="2284944" cy="3111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0603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4223"/>
            <a:ext cx="9144001" cy="990600"/>
          </a:xfrm>
        </p:spPr>
        <p:txBody>
          <a:bodyPr>
            <a:noAutofit/>
          </a:bodyPr>
          <a:lstStyle/>
          <a:p>
            <a:pPr algn="ctr"/>
            <a:r>
              <a:rPr lang="en-US" sz="3500" dirty="0" smtClean="0"/>
              <a:t>The Beginning of Particle Physics</a:t>
            </a:r>
            <a:endParaRPr lang="en-US" sz="3500" dirty="0"/>
          </a:p>
        </p:txBody>
      </p:sp>
      <p:sp>
        <p:nvSpPr>
          <p:cNvPr id="3" name="Content Placeholder 2"/>
          <p:cNvSpPr>
            <a:spLocks noGrp="1"/>
          </p:cNvSpPr>
          <p:nvPr>
            <p:ph idx="1"/>
          </p:nvPr>
        </p:nvSpPr>
        <p:spPr>
          <a:xfrm>
            <a:off x="249473" y="963458"/>
            <a:ext cx="8788218" cy="6043953"/>
          </a:xfrm>
        </p:spPr>
        <p:txBody>
          <a:bodyPr>
            <a:normAutofit/>
          </a:bodyPr>
          <a:lstStyle/>
          <a:p>
            <a:pPr marL="0" indent="0">
              <a:buClr>
                <a:schemeClr val="folHlink"/>
              </a:buClr>
              <a:buNone/>
            </a:pPr>
            <a:r>
              <a:rPr lang="en-US" dirty="0" smtClean="0">
                <a:solidFill>
                  <a:srgbClr val="000000"/>
                </a:solidFill>
              </a:rPr>
              <a:t>Around the beginning of the 20</a:t>
            </a:r>
            <a:r>
              <a:rPr lang="en-US" baseline="30000" dirty="0" smtClean="0">
                <a:solidFill>
                  <a:srgbClr val="000000"/>
                </a:solidFill>
              </a:rPr>
              <a:t>th</a:t>
            </a:r>
            <a:r>
              <a:rPr lang="en-US" dirty="0" smtClean="0">
                <a:solidFill>
                  <a:srgbClr val="000000"/>
                </a:solidFill>
              </a:rPr>
              <a:t> century, we began to discover the nature of atoms… and the quantum nature of matter</a:t>
            </a:r>
          </a:p>
          <a:p>
            <a:pPr>
              <a:buClr>
                <a:schemeClr val="folHlink"/>
              </a:buClr>
              <a:buFont typeface="Wingdings" charset="0"/>
              <a:buChar char="§"/>
            </a:pPr>
            <a:r>
              <a:rPr lang="en-US" sz="2000" dirty="0" smtClean="0">
                <a:solidFill>
                  <a:srgbClr val="000000"/>
                </a:solidFill>
              </a:rPr>
              <a:t>The discovery of the electron, cathode ray tube experiment                      (J.J. Thomson, 1897)</a:t>
            </a:r>
          </a:p>
          <a:p>
            <a:pPr>
              <a:buClr>
                <a:schemeClr val="folHlink"/>
              </a:buClr>
              <a:buFont typeface="Wingdings" charset="0"/>
              <a:buChar char="§"/>
            </a:pPr>
            <a:r>
              <a:rPr lang="en-US" sz="2000" dirty="0" smtClean="0">
                <a:solidFill>
                  <a:srgbClr val="000000"/>
                </a:solidFill>
              </a:rPr>
              <a:t>Discovery that radioactivity was caused by decaying atoms                 (1900, Ernst Rutherford)</a:t>
            </a:r>
          </a:p>
          <a:p>
            <a:pPr>
              <a:buClr>
                <a:schemeClr val="folHlink"/>
              </a:buClr>
              <a:buFont typeface="Wingdings" charset="0"/>
              <a:buChar char="§"/>
            </a:pPr>
            <a:r>
              <a:rPr lang="en-US" sz="2000" dirty="0" smtClean="0">
                <a:solidFill>
                  <a:srgbClr val="000000"/>
                </a:solidFill>
              </a:rPr>
              <a:t>Einstein shows that Brownian motion can be explained if gases are made up of atoms – first “proof” of atoms (1905)</a:t>
            </a:r>
          </a:p>
          <a:p>
            <a:pPr>
              <a:buClr>
                <a:schemeClr val="folHlink"/>
              </a:buClr>
              <a:buFont typeface="Wingdings" charset="0"/>
              <a:buChar char="§"/>
            </a:pPr>
            <a:r>
              <a:rPr lang="en-US" sz="2000" dirty="0" smtClean="0">
                <a:solidFill>
                  <a:srgbClr val="000000"/>
                </a:solidFill>
              </a:rPr>
              <a:t>In the same year, Einstein also showed that the 	            photoelectric effect could be explained if light waves                               came in discrete pieces, or “quanta” (1905)</a:t>
            </a:r>
          </a:p>
          <a:p>
            <a:pPr>
              <a:buClr>
                <a:schemeClr val="folHlink"/>
              </a:buClr>
              <a:buFont typeface="Wingdings" charset="0"/>
              <a:buChar char="§"/>
            </a:pPr>
            <a:endParaRPr lang="en-US" sz="2000" dirty="0" smtClean="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marL="0" indent="0">
              <a:buClr>
                <a:schemeClr val="folHlink"/>
              </a:buClr>
              <a:buNone/>
            </a:pPr>
            <a:endParaRPr lang="en-US" sz="2000" dirty="0">
              <a:solidFill>
                <a:srgbClr val="000000"/>
              </a:solidFill>
            </a:endParaRPr>
          </a:p>
          <a:p>
            <a:pPr marL="0" indent="0">
              <a:buClr>
                <a:schemeClr val="folHlink"/>
              </a:buClr>
              <a:buNone/>
            </a:pPr>
            <a:endParaRPr lang="en-US" sz="2000" dirty="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pic>
        <p:nvPicPr>
          <p:cNvPr id="4" name="Picture 2" descr="einstein19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883" y="3593652"/>
            <a:ext cx="2284944" cy="3111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0245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4223"/>
            <a:ext cx="9144001" cy="990600"/>
          </a:xfrm>
        </p:spPr>
        <p:txBody>
          <a:bodyPr>
            <a:noAutofit/>
          </a:bodyPr>
          <a:lstStyle/>
          <a:p>
            <a:pPr algn="ctr"/>
            <a:r>
              <a:rPr lang="en-US" sz="3400" dirty="0" smtClean="0"/>
              <a:t>Einstein and the Quantum Mechanics Revolution</a:t>
            </a:r>
            <a:endParaRPr lang="en-US" sz="3400" dirty="0"/>
          </a:p>
        </p:txBody>
      </p:sp>
      <p:sp>
        <p:nvSpPr>
          <p:cNvPr id="3" name="Content Placeholder 2"/>
          <p:cNvSpPr>
            <a:spLocks noGrp="1"/>
          </p:cNvSpPr>
          <p:nvPr>
            <p:ph idx="1"/>
          </p:nvPr>
        </p:nvSpPr>
        <p:spPr>
          <a:xfrm>
            <a:off x="249473" y="963458"/>
            <a:ext cx="8788218" cy="7493785"/>
          </a:xfrm>
        </p:spPr>
        <p:txBody>
          <a:bodyPr>
            <a:noAutofit/>
          </a:bodyPr>
          <a:lstStyle/>
          <a:p>
            <a:pPr marL="0" indent="0">
              <a:buClr>
                <a:schemeClr val="folHlink"/>
              </a:buClr>
              <a:buNone/>
            </a:pPr>
            <a:r>
              <a:rPr lang="en-US" sz="1800" dirty="0" smtClean="0"/>
              <a:t>Prior </a:t>
            </a:r>
            <a:r>
              <a:rPr lang="en-US" sz="1800" dirty="0"/>
              <a:t>to 1905, physicists thought of light as waves of electromagnetic radiation, but in this </a:t>
            </a:r>
            <a:r>
              <a:rPr lang="en-US" sz="1800" dirty="0" smtClean="0"/>
              <a:t>view, </a:t>
            </a:r>
            <a:r>
              <a:rPr lang="en-US" sz="1800" dirty="0"/>
              <a:t>it was was difficult to explain what was known as the photoelectric effect</a:t>
            </a:r>
            <a:r>
              <a:rPr lang="en-US" sz="1800" dirty="0" smtClean="0"/>
              <a:t>:</a:t>
            </a:r>
            <a:endParaRPr lang="en-US" sz="800" dirty="0"/>
          </a:p>
          <a:p>
            <a:r>
              <a:rPr lang="en-US" sz="1800" dirty="0" smtClean="0"/>
              <a:t>Light </a:t>
            </a:r>
            <a:r>
              <a:rPr lang="en-US" sz="1800" dirty="0"/>
              <a:t>is directed at a metal plate hooked up to a battery; without any light, no current flows  </a:t>
            </a:r>
            <a:endParaRPr lang="en-US" sz="800" dirty="0"/>
          </a:p>
          <a:p>
            <a:r>
              <a:rPr lang="en-US" sz="1800" dirty="0" smtClean="0"/>
              <a:t>Once </a:t>
            </a:r>
            <a:r>
              <a:rPr lang="en-US" sz="1800" dirty="0"/>
              <a:t>the light </a:t>
            </a:r>
            <a:r>
              <a:rPr lang="en-US" sz="1800" dirty="0" smtClean="0"/>
              <a:t>hits </a:t>
            </a:r>
            <a:r>
              <a:rPr lang="en-US" sz="1800" dirty="0"/>
              <a:t>the plate, it was expected that electrons would be freed from the metal, and electric current would begin to flow around the circuit</a:t>
            </a:r>
          </a:p>
          <a:p>
            <a:r>
              <a:rPr lang="en-US" sz="1800" dirty="0" smtClean="0"/>
              <a:t>When </a:t>
            </a:r>
            <a:r>
              <a:rPr lang="en-US" sz="1800" dirty="0"/>
              <a:t>tested, it was found that only high frequency light caused an electric current</a:t>
            </a:r>
          </a:p>
          <a:p>
            <a:endParaRPr lang="en-US" sz="800" dirty="0"/>
          </a:p>
          <a:p>
            <a:pPr marL="0" indent="0">
              <a:buClr>
                <a:schemeClr val="folHlink"/>
              </a:buClr>
              <a:buNone/>
            </a:pPr>
            <a:endParaRPr lang="en-US" sz="1800" dirty="0" smtClean="0">
              <a:solidFill>
                <a:srgbClr val="000000"/>
              </a:solidFill>
            </a:endParaRPr>
          </a:p>
          <a:p>
            <a:pPr marL="0" indent="0">
              <a:buClr>
                <a:schemeClr val="folHlink"/>
              </a:buClr>
              <a:buNone/>
            </a:pPr>
            <a:endParaRPr lang="en-US" sz="1800" dirty="0" smtClean="0">
              <a:solidFill>
                <a:srgbClr val="000000"/>
              </a:solidFill>
            </a:endParaRPr>
          </a:p>
          <a:p>
            <a:pPr>
              <a:buClr>
                <a:schemeClr val="folHlink"/>
              </a:buClr>
              <a:buFont typeface="Wingdings" charset="0"/>
              <a:buChar char="§"/>
            </a:pPr>
            <a:endParaRPr lang="en-US" sz="1800" dirty="0" smtClean="0">
              <a:solidFill>
                <a:srgbClr val="000000"/>
              </a:solidFill>
            </a:endParaRPr>
          </a:p>
          <a:p>
            <a:pPr marL="0" indent="0">
              <a:buClr>
                <a:schemeClr val="folHlink"/>
              </a:buClr>
              <a:buNone/>
            </a:pPr>
            <a:endParaRPr lang="en-US" sz="1800" dirty="0">
              <a:solidFill>
                <a:srgbClr val="000000"/>
              </a:solidFill>
            </a:endParaRPr>
          </a:p>
          <a:p>
            <a:pPr marL="0" indent="0">
              <a:buClr>
                <a:schemeClr val="folHlink"/>
              </a:buClr>
              <a:buNone/>
            </a:pPr>
            <a:endParaRPr lang="en-US" sz="1800" dirty="0">
              <a:solidFill>
                <a:srgbClr val="000000"/>
              </a:solidFill>
            </a:endParaRPr>
          </a:p>
          <a:p>
            <a:pPr>
              <a:buClr>
                <a:schemeClr val="folHlink"/>
              </a:buClr>
              <a:buFont typeface="Wingdings" charset="0"/>
              <a:buChar char="§"/>
            </a:pPr>
            <a:endParaRPr lang="en-US" sz="1800" dirty="0" smtClean="0">
              <a:solidFill>
                <a:srgbClr val="000000"/>
              </a:solidFill>
            </a:endParaRPr>
          </a:p>
          <a:p>
            <a:pPr>
              <a:buClr>
                <a:schemeClr val="folHlink"/>
              </a:buClr>
              <a:buFont typeface="Wingdings" charset="0"/>
              <a:buChar char="§"/>
            </a:pPr>
            <a:endParaRPr lang="en-US" sz="1800" dirty="0" smtClean="0">
              <a:solidFill>
                <a:srgbClr val="000000"/>
              </a:solidFill>
            </a:endParaRPr>
          </a:p>
          <a:p>
            <a:pPr>
              <a:buClr>
                <a:schemeClr val="folHlink"/>
              </a:buClr>
              <a:buFont typeface="Wingdings" charset="0"/>
              <a:buChar char="§"/>
            </a:pPr>
            <a:endParaRPr lang="en-US" sz="1800" dirty="0" smtClean="0"/>
          </a:p>
        </p:txBody>
      </p:sp>
      <p:pic>
        <p:nvPicPr>
          <p:cNvPr id="4" name="Picture 4" descr="incident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369458"/>
            <a:ext cx="4343400" cy="3270250"/>
          </a:xfrm>
          <a:prstGeom prst="rect">
            <a:avLst/>
          </a:prstGeom>
          <a:noFill/>
          <a:ln w="12700">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92294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4223"/>
            <a:ext cx="9144001" cy="990600"/>
          </a:xfrm>
        </p:spPr>
        <p:txBody>
          <a:bodyPr>
            <a:noAutofit/>
          </a:bodyPr>
          <a:lstStyle/>
          <a:p>
            <a:pPr algn="ctr"/>
            <a:r>
              <a:rPr lang="en-US" sz="3400" dirty="0" smtClean="0"/>
              <a:t>Einstein and the Quantum Mechanics Revolution</a:t>
            </a:r>
            <a:endParaRPr lang="en-US" sz="3400" dirty="0"/>
          </a:p>
        </p:txBody>
      </p:sp>
      <p:sp>
        <p:nvSpPr>
          <p:cNvPr id="3" name="Content Placeholder 2"/>
          <p:cNvSpPr>
            <a:spLocks noGrp="1"/>
          </p:cNvSpPr>
          <p:nvPr>
            <p:ph idx="1"/>
          </p:nvPr>
        </p:nvSpPr>
        <p:spPr>
          <a:xfrm>
            <a:off x="249473" y="963458"/>
            <a:ext cx="8788218" cy="7493785"/>
          </a:xfrm>
        </p:spPr>
        <p:txBody>
          <a:bodyPr>
            <a:noAutofit/>
          </a:bodyPr>
          <a:lstStyle/>
          <a:p>
            <a:pPr marL="0" indent="0">
              <a:buClr>
                <a:schemeClr val="folHlink"/>
              </a:buClr>
              <a:buNone/>
            </a:pPr>
            <a:r>
              <a:rPr lang="en-US" sz="1800" dirty="0" smtClean="0"/>
              <a:t>Prior </a:t>
            </a:r>
            <a:r>
              <a:rPr lang="en-US" sz="1800" dirty="0"/>
              <a:t>to 1905, physicists thought of light as waves of electromagnetic radiation, but in this </a:t>
            </a:r>
            <a:r>
              <a:rPr lang="en-US" sz="1800" dirty="0" smtClean="0"/>
              <a:t>view, </a:t>
            </a:r>
            <a:r>
              <a:rPr lang="en-US" sz="1800" dirty="0"/>
              <a:t>it was was difficult to explain what was known as the photoelectric effect</a:t>
            </a:r>
            <a:r>
              <a:rPr lang="en-US" sz="1800" dirty="0" smtClean="0"/>
              <a:t>:</a:t>
            </a:r>
            <a:endParaRPr lang="en-US" sz="800" dirty="0"/>
          </a:p>
          <a:p>
            <a:r>
              <a:rPr lang="en-US" sz="1800" dirty="0" smtClean="0"/>
              <a:t>Light </a:t>
            </a:r>
            <a:r>
              <a:rPr lang="en-US" sz="1800" dirty="0"/>
              <a:t>is directed at a metal plate hooked up to a battery; without any light, no current flows  </a:t>
            </a:r>
            <a:endParaRPr lang="en-US" sz="800" dirty="0"/>
          </a:p>
          <a:p>
            <a:r>
              <a:rPr lang="en-US" sz="1800" dirty="0" smtClean="0"/>
              <a:t>Once </a:t>
            </a:r>
            <a:r>
              <a:rPr lang="en-US" sz="1800" dirty="0"/>
              <a:t>the light </a:t>
            </a:r>
            <a:r>
              <a:rPr lang="en-US" sz="1800" dirty="0" smtClean="0"/>
              <a:t>hits </a:t>
            </a:r>
            <a:r>
              <a:rPr lang="en-US" sz="1800" dirty="0"/>
              <a:t>the plate, it was expected that electrons would be freed from the metal, and electric current would begin to flow around the circuit</a:t>
            </a:r>
          </a:p>
          <a:p>
            <a:r>
              <a:rPr lang="en-US" sz="1800" dirty="0" smtClean="0"/>
              <a:t>When </a:t>
            </a:r>
            <a:r>
              <a:rPr lang="en-US" sz="1800" dirty="0"/>
              <a:t>tested, it was found that only high frequency light caused an electric current</a:t>
            </a:r>
          </a:p>
          <a:p>
            <a:endParaRPr lang="en-US" sz="800" dirty="0"/>
          </a:p>
          <a:p>
            <a:pPr marL="0" indent="0">
              <a:buNone/>
            </a:pPr>
            <a:r>
              <a:rPr lang="en-US" sz="1800" dirty="0"/>
              <a:t>Einstein </a:t>
            </a:r>
            <a:r>
              <a:rPr lang="en-US" sz="1800" dirty="0" smtClean="0"/>
              <a:t>proposed </a:t>
            </a:r>
            <a:r>
              <a:rPr lang="en-US" sz="1800" dirty="0"/>
              <a:t>that light waves were made up of individual pieces </a:t>
            </a:r>
            <a:r>
              <a:rPr lang="en-US" sz="1800" dirty="0" smtClean="0"/>
              <a:t>– called </a:t>
            </a:r>
            <a:r>
              <a:rPr lang="ja-JP" altLang="en-US" sz="1800" dirty="0" smtClean="0"/>
              <a:t>“</a:t>
            </a:r>
            <a:r>
              <a:rPr lang="en-US" sz="1800" dirty="0"/>
              <a:t>quanta</a:t>
            </a:r>
            <a:r>
              <a:rPr lang="ja-JP" altLang="en-US" sz="1800" dirty="0"/>
              <a:t>”</a:t>
            </a:r>
            <a:r>
              <a:rPr lang="en-US" sz="1800" dirty="0"/>
              <a:t> (now called photons) - each with an amount of energy proportional to their </a:t>
            </a:r>
            <a:r>
              <a:rPr lang="en-US" sz="1800" dirty="0" smtClean="0"/>
              <a:t>frequency</a:t>
            </a:r>
            <a:endParaRPr lang="en-US" sz="1800" dirty="0"/>
          </a:p>
          <a:p>
            <a:r>
              <a:rPr lang="en-US" sz="1800" dirty="0"/>
              <a:t>Low frequency light was made up of low energy photons that could not free electrons from the metal plate, and thus could not generate electric current (no matter how many</a:t>
            </a:r>
            <a:r>
              <a:rPr lang="en-US" sz="1800" dirty="0" smtClean="0"/>
              <a:t>)</a:t>
            </a:r>
            <a:endParaRPr lang="en-US" sz="1800" dirty="0"/>
          </a:p>
          <a:p>
            <a:r>
              <a:rPr lang="en-US" sz="1800" dirty="0"/>
              <a:t>High frequency light, in contrast, was made up of photons with more energy, which could free electrons, creating </a:t>
            </a:r>
            <a:r>
              <a:rPr lang="en-US" sz="1800" dirty="0" smtClean="0"/>
              <a:t>current</a:t>
            </a:r>
          </a:p>
          <a:p>
            <a:endParaRPr lang="en-US" sz="800" dirty="0"/>
          </a:p>
          <a:p>
            <a:pPr marL="0" indent="0">
              <a:buNone/>
            </a:pPr>
            <a:r>
              <a:rPr lang="en-US" sz="1800" dirty="0"/>
              <a:t>Einstein’s interpretation meant that </a:t>
            </a:r>
            <a:r>
              <a:rPr lang="en-US" sz="1800" b="1" dirty="0"/>
              <a:t>light was both a wave, </a:t>
            </a:r>
            <a:r>
              <a:rPr lang="en-US" sz="1800" b="1" i="1" dirty="0"/>
              <a:t>and</a:t>
            </a:r>
            <a:r>
              <a:rPr lang="en-US" sz="1800" b="1" dirty="0"/>
              <a:t> was made up of </a:t>
            </a:r>
            <a:r>
              <a:rPr lang="en-US" sz="1800" b="1" dirty="0" smtClean="0"/>
              <a:t>particles</a:t>
            </a:r>
            <a:endParaRPr lang="en-US" sz="1800" b="1" dirty="0"/>
          </a:p>
          <a:p>
            <a:pPr marL="0" indent="0">
              <a:buClr>
                <a:schemeClr val="folHlink"/>
              </a:buClr>
              <a:buNone/>
            </a:pPr>
            <a:endParaRPr lang="en-US" sz="1800" dirty="0" smtClean="0">
              <a:solidFill>
                <a:srgbClr val="000000"/>
              </a:solidFill>
            </a:endParaRPr>
          </a:p>
          <a:p>
            <a:pPr marL="0" indent="0">
              <a:buClr>
                <a:schemeClr val="folHlink"/>
              </a:buClr>
              <a:buNone/>
            </a:pPr>
            <a:endParaRPr lang="en-US" sz="1800" dirty="0" smtClean="0">
              <a:solidFill>
                <a:srgbClr val="000000"/>
              </a:solidFill>
            </a:endParaRPr>
          </a:p>
          <a:p>
            <a:pPr>
              <a:buClr>
                <a:schemeClr val="folHlink"/>
              </a:buClr>
              <a:buFont typeface="Wingdings" charset="0"/>
              <a:buChar char="§"/>
            </a:pPr>
            <a:endParaRPr lang="en-US" sz="1800" dirty="0" smtClean="0">
              <a:solidFill>
                <a:srgbClr val="000000"/>
              </a:solidFill>
            </a:endParaRPr>
          </a:p>
          <a:p>
            <a:pPr marL="0" indent="0">
              <a:buClr>
                <a:schemeClr val="folHlink"/>
              </a:buClr>
              <a:buNone/>
            </a:pPr>
            <a:endParaRPr lang="en-US" sz="1800" dirty="0">
              <a:solidFill>
                <a:srgbClr val="000000"/>
              </a:solidFill>
            </a:endParaRPr>
          </a:p>
          <a:p>
            <a:pPr marL="0" indent="0">
              <a:buClr>
                <a:schemeClr val="folHlink"/>
              </a:buClr>
              <a:buNone/>
            </a:pPr>
            <a:endParaRPr lang="en-US" sz="1800" dirty="0">
              <a:solidFill>
                <a:srgbClr val="000000"/>
              </a:solidFill>
            </a:endParaRPr>
          </a:p>
          <a:p>
            <a:pPr>
              <a:buClr>
                <a:schemeClr val="folHlink"/>
              </a:buClr>
              <a:buFont typeface="Wingdings" charset="0"/>
              <a:buChar char="§"/>
            </a:pPr>
            <a:endParaRPr lang="en-US" sz="1800" dirty="0" smtClean="0">
              <a:solidFill>
                <a:srgbClr val="000000"/>
              </a:solidFill>
            </a:endParaRPr>
          </a:p>
          <a:p>
            <a:pPr>
              <a:buClr>
                <a:schemeClr val="folHlink"/>
              </a:buClr>
              <a:buFont typeface="Wingdings" charset="0"/>
              <a:buChar char="§"/>
            </a:pPr>
            <a:endParaRPr lang="en-US" sz="1800" dirty="0" smtClean="0">
              <a:solidFill>
                <a:srgbClr val="000000"/>
              </a:solidFill>
            </a:endParaRPr>
          </a:p>
          <a:p>
            <a:pPr>
              <a:buClr>
                <a:schemeClr val="folHlink"/>
              </a:buClr>
              <a:buFont typeface="Wingdings" charset="0"/>
              <a:buChar char="§"/>
            </a:pPr>
            <a:endParaRPr lang="en-US" sz="1800" dirty="0" smtClean="0"/>
          </a:p>
        </p:txBody>
      </p:sp>
    </p:spTree>
    <p:extLst>
      <p:ext uri="{BB962C8B-B14F-4D97-AF65-F5344CB8AC3E}">
        <p14:creationId xmlns:p14="http://schemas.microsoft.com/office/powerpoint/2010/main" val="8357291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4223"/>
            <a:ext cx="9144001" cy="990600"/>
          </a:xfrm>
        </p:spPr>
        <p:txBody>
          <a:bodyPr>
            <a:noAutofit/>
          </a:bodyPr>
          <a:lstStyle/>
          <a:p>
            <a:pPr algn="ctr"/>
            <a:r>
              <a:rPr lang="en-US" sz="3500" dirty="0" smtClean="0"/>
              <a:t>The Beginning of Particle Physics</a:t>
            </a:r>
            <a:endParaRPr lang="en-US" sz="3500" dirty="0"/>
          </a:p>
        </p:txBody>
      </p:sp>
      <p:sp>
        <p:nvSpPr>
          <p:cNvPr id="3" name="Content Placeholder 2"/>
          <p:cNvSpPr>
            <a:spLocks noGrp="1"/>
          </p:cNvSpPr>
          <p:nvPr>
            <p:ph idx="1"/>
          </p:nvPr>
        </p:nvSpPr>
        <p:spPr>
          <a:xfrm>
            <a:off x="249473" y="963458"/>
            <a:ext cx="8788218" cy="6043953"/>
          </a:xfrm>
        </p:spPr>
        <p:txBody>
          <a:bodyPr>
            <a:normAutofit/>
          </a:bodyPr>
          <a:lstStyle/>
          <a:p>
            <a:pPr marL="0" indent="0">
              <a:buClr>
                <a:schemeClr val="folHlink"/>
              </a:buClr>
              <a:buNone/>
            </a:pPr>
            <a:r>
              <a:rPr lang="en-US" dirty="0" smtClean="0">
                <a:solidFill>
                  <a:srgbClr val="000000"/>
                </a:solidFill>
              </a:rPr>
              <a:t>Around the beginning of the 20</a:t>
            </a:r>
            <a:r>
              <a:rPr lang="en-US" baseline="30000" dirty="0" smtClean="0">
                <a:solidFill>
                  <a:srgbClr val="000000"/>
                </a:solidFill>
              </a:rPr>
              <a:t>th</a:t>
            </a:r>
            <a:r>
              <a:rPr lang="en-US" dirty="0" smtClean="0">
                <a:solidFill>
                  <a:srgbClr val="000000"/>
                </a:solidFill>
              </a:rPr>
              <a:t> century, we began to discover the nature of atoms… and the quantum nature of matter</a:t>
            </a:r>
          </a:p>
          <a:p>
            <a:pPr>
              <a:buClr>
                <a:schemeClr val="folHlink"/>
              </a:buClr>
              <a:buFont typeface="Wingdings" charset="0"/>
              <a:buChar char="§"/>
            </a:pPr>
            <a:r>
              <a:rPr lang="en-US" sz="2000" dirty="0" smtClean="0">
                <a:solidFill>
                  <a:srgbClr val="000000"/>
                </a:solidFill>
              </a:rPr>
              <a:t>The discovery of the electron, cathode ray tube experiment                      (J.J. Thomson, 1897)</a:t>
            </a:r>
          </a:p>
          <a:p>
            <a:pPr>
              <a:buClr>
                <a:schemeClr val="folHlink"/>
              </a:buClr>
              <a:buFont typeface="Wingdings" charset="0"/>
              <a:buChar char="§"/>
            </a:pPr>
            <a:r>
              <a:rPr lang="en-US" sz="2000" dirty="0" smtClean="0">
                <a:solidFill>
                  <a:srgbClr val="000000"/>
                </a:solidFill>
              </a:rPr>
              <a:t>Discovery that radioactivity was caused by decaying atoms                 (1900, Ernst Rutherford)</a:t>
            </a:r>
          </a:p>
          <a:p>
            <a:pPr>
              <a:buClr>
                <a:schemeClr val="folHlink"/>
              </a:buClr>
              <a:buFont typeface="Wingdings" charset="0"/>
              <a:buChar char="§"/>
            </a:pPr>
            <a:r>
              <a:rPr lang="en-US" sz="2000" dirty="0" smtClean="0">
                <a:solidFill>
                  <a:srgbClr val="000000"/>
                </a:solidFill>
              </a:rPr>
              <a:t>Einstein shows that Brownian motion can be explained if gases are made up of atoms – first “proof” of atoms (1905)</a:t>
            </a:r>
          </a:p>
          <a:p>
            <a:pPr>
              <a:buClr>
                <a:schemeClr val="folHlink"/>
              </a:buClr>
              <a:buFont typeface="Wingdings" charset="0"/>
              <a:buChar char="§"/>
            </a:pPr>
            <a:r>
              <a:rPr lang="en-US" sz="2000" dirty="0" smtClean="0">
                <a:solidFill>
                  <a:srgbClr val="000000"/>
                </a:solidFill>
              </a:rPr>
              <a:t>In the same year, Einstein also showed that the photoelectric effect could be explained if light waves came in discrete pieces, or “quanta” (1905)</a:t>
            </a:r>
          </a:p>
          <a:p>
            <a:pPr>
              <a:buClr>
                <a:schemeClr val="folHlink"/>
              </a:buClr>
              <a:buFont typeface="Wingdings" charset="0"/>
              <a:buChar char="§"/>
            </a:pPr>
            <a:r>
              <a:rPr lang="en-US" sz="2000" dirty="0" smtClean="0">
                <a:solidFill>
                  <a:srgbClr val="000000"/>
                </a:solidFill>
              </a:rPr>
              <a:t>Measurement of the charge of the electron                                        (Robert Millikan, 1909)</a:t>
            </a: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marL="0" indent="0">
              <a:buClr>
                <a:schemeClr val="folHlink"/>
              </a:buClr>
              <a:buNone/>
            </a:pPr>
            <a:endParaRPr lang="en-US" sz="2000" dirty="0">
              <a:solidFill>
                <a:srgbClr val="000000"/>
              </a:solidFill>
            </a:endParaRPr>
          </a:p>
          <a:p>
            <a:pPr marL="0" indent="0">
              <a:buClr>
                <a:schemeClr val="folHlink"/>
              </a:buClr>
              <a:buNone/>
            </a:pPr>
            <a:endParaRPr lang="en-US" sz="2000" dirty="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335330982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4223"/>
            <a:ext cx="9144001" cy="990600"/>
          </a:xfrm>
        </p:spPr>
        <p:txBody>
          <a:bodyPr>
            <a:noAutofit/>
          </a:bodyPr>
          <a:lstStyle/>
          <a:p>
            <a:pPr algn="ctr"/>
            <a:r>
              <a:rPr lang="en-US" sz="3500" dirty="0" smtClean="0"/>
              <a:t>The Beginning of Particle Physics</a:t>
            </a:r>
            <a:endParaRPr lang="en-US" sz="3500" dirty="0"/>
          </a:p>
        </p:txBody>
      </p:sp>
      <p:sp>
        <p:nvSpPr>
          <p:cNvPr id="3" name="Content Placeholder 2"/>
          <p:cNvSpPr>
            <a:spLocks noGrp="1"/>
          </p:cNvSpPr>
          <p:nvPr>
            <p:ph idx="1"/>
          </p:nvPr>
        </p:nvSpPr>
        <p:spPr>
          <a:xfrm>
            <a:off x="249473" y="963458"/>
            <a:ext cx="8788218" cy="6043953"/>
          </a:xfrm>
        </p:spPr>
        <p:txBody>
          <a:bodyPr>
            <a:normAutofit/>
          </a:bodyPr>
          <a:lstStyle/>
          <a:p>
            <a:pPr marL="0" indent="0">
              <a:buClr>
                <a:schemeClr val="folHlink"/>
              </a:buClr>
              <a:buNone/>
            </a:pPr>
            <a:r>
              <a:rPr lang="en-US" dirty="0" smtClean="0">
                <a:solidFill>
                  <a:srgbClr val="000000"/>
                </a:solidFill>
              </a:rPr>
              <a:t>Around the beginning of the 20</a:t>
            </a:r>
            <a:r>
              <a:rPr lang="en-US" baseline="30000" dirty="0" smtClean="0">
                <a:solidFill>
                  <a:srgbClr val="000000"/>
                </a:solidFill>
              </a:rPr>
              <a:t>th</a:t>
            </a:r>
            <a:r>
              <a:rPr lang="en-US" dirty="0" smtClean="0">
                <a:solidFill>
                  <a:srgbClr val="000000"/>
                </a:solidFill>
              </a:rPr>
              <a:t> century, we began to discover the nature of atoms… and the quantum nature of matter</a:t>
            </a:r>
          </a:p>
          <a:p>
            <a:pPr>
              <a:buClr>
                <a:schemeClr val="folHlink"/>
              </a:buClr>
              <a:buFont typeface="Wingdings" charset="0"/>
              <a:buChar char="§"/>
            </a:pPr>
            <a:r>
              <a:rPr lang="en-US" sz="2000" dirty="0" smtClean="0">
                <a:solidFill>
                  <a:srgbClr val="000000"/>
                </a:solidFill>
              </a:rPr>
              <a:t>The discovery of the electron, cathode ray tube experiment                      (J.J. Thomson, 1897)</a:t>
            </a:r>
          </a:p>
          <a:p>
            <a:pPr>
              <a:buClr>
                <a:schemeClr val="folHlink"/>
              </a:buClr>
              <a:buFont typeface="Wingdings" charset="0"/>
              <a:buChar char="§"/>
            </a:pPr>
            <a:r>
              <a:rPr lang="en-US" sz="2000" dirty="0" smtClean="0">
                <a:solidFill>
                  <a:srgbClr val="000000"/>
                </a:solidFill>
              </a:rPr>
              <a:t>Discovery that radioactivity was caused by decaying atoms                 (1900, Ernst Rutherford)</a:t>
            </a:r>
          </a:p>
          <a:p>
            <a:pPr>
              <a:buClr>
                <a:schemeClr val="folHlink"/>
              </a:buClr>
              <a:buFont typeface="Wingdings" charset="0"/>
              <a:buChar char="§"/>
            </a:pPr>
            <a:r>
              <a:rPr lang="en-US" sz="2000" dirty="0" smtClean="0">
                <a:solidFill>
                  <a:srgbClr val="000000"/>
                </a:solidFill>
              </a:rPr>
              <a:t>Einstein shows that Brownian motion can be explained if gases are made up of atoms – first “proof” of atoms (1905)</a:t>
            </a:r>
          </a:p>
          <a:p>
            <a:pPr>
              <a:buClr>
                <a:schemeClr val="folHlink"/>
              </a:buClr>
              <a:buFont typeface="Wingdings" charset="0"/>
              <a:buChar char="§"/>
            </a:pPr>
            <a:r>
              <a:rPr lang="en-US" sz="2000" dirty="0" smtClean="0">
                <a:solidFill>
                  <a:srgbClr val="000000"/>
                </a:solidFill>
              </a:rPr>
              <a:t>In the same year, Einstein also showed that the photoelectric effect could be explained if light waves came in discrete pieces, or “quanta” (1905)</a:t>
            </a:r>
          </a:p>
          <a:p>
            <a:pPr>
              <a:buClr>
                <a:schemeClr val="folHlink"/>
              </a:buClr>
              <a:buFont typeface="Wingdings" charset="0"/>
              <a:buChar char="§"/>
            </a:pPr>
            <a:r>
              <a:rPr lang="en-US" sz="2000" dirty="0" smtClean="0">
                <a:solidFill>
                  <a:srgbClr val="000000"/>
                </a:solidFill>
              </a:rPr>
              <a:t>Measurement of the charge of the electron                                        (Robert Millikan, 1909)</a:t>
            </a:r>
          </a:p>
          <a:p>
            <a:pPr>
              <a:buClr>
                <a:schemeClr val="folHlink"/>
              </a:buClr>
              <a:buFont typeface="Wingdings" charset="0"/>
              <a:buChar char="§"/>
            </a:pPr>
            <a:r>
              <a:rPr lang="en-US" sz="2000" dirty="0" smtClean="0">
                <a:solidFill>
                  <a:srgbClr val="000000"/>
                </a:solidFill>
              </a:rPr>
              <a:t>Gold foil experiment shows that atoms are made up of a dense and positively charged nucleus, surrounded by a diffuse cloud of electrons (Rutherford, 1911)</a:t>
            </a:r>
          </a:p>
          <a:p>
            <a:pPr>
              <a:buClr>
                <a:schemeClr val="folHlink"/>
              </a:buClr>
              <a:buFont typeface="Wingdings" charset="0"/>
              <a:buChar char="§"/>
            </a:pPr>
            <a:endParaRPr lang="en-US" sz="2000" dirty="0" smtClean="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marL="0" indent="0">
              <a:buClr>
                <a:schemeClr val="folHlink"/>
              </a:buClr>
              <a:buNone/>
            </a:pPr>
            <a:endParaRPr lang="en-US" sz="2000" dirty="0">
              <a:solidFill>
                <a:srgbClr val="000000"/>
              </a:solidFill>
            </a:endParaRPr>
          </a:p>
          <a:p>
            <a:pPr marL="0" indent="0">
              <a:buClr>
                <a:schemeClr val="folHlink"/>
              </a:buClr>
              <a:buNone/>
            </a:pPr>
            <a:endParaRPr lang="en-US" sz="2000" dirty="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24750539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4223"/>
            <a:ext cx="9144001" cy="990600"/>
          </a:xfrm>
        </p:spPr>
        <p:txBody>
          <a:bodyPr>
            <a:noAutofit/>
          </a:bodyPr>
          <a:lstStyle/>
          <a:p>
            <a:pPr algn="ctr"/>
            <a:r>
              <a:rPr lang="en-US" sz="3500" dirty="0" smtClean="0"/>
              <a:t>The Beginning of Particle Physics</a:t>
            </a:r>
            <a:endParaRPr lang="en-US" sz="3500" dirty="0"/>
          </a:p>
        </p:txBody>
      </p:sp>
      <p:sp>
        <p:nvSpPr>
          <p:cNvPr id="3" name="Content Placeholder 2"/>
          <p:cNvSpPr>
            <a:spLocks noGrp="1"/>
          </p:cNvSpPr>
          <p:nvPr>
            <p:ph idx="1"/>
          </p:nvPr>
        </p:nvSpPr>
        <p:spPr>
          <a:xfrm>
            <a:off x="249473" y="963458"/>
            <a:ext cx="8788218" cy="6043953"/>
          </a:xfrm>
        </p:spPr>
        <p:txBody>
          <a:bodyPr>
            <a:normAutofit/>
          </a:bodyPr>
          <a:lstStyle/>
          <a:p>
            <a:pPr marL="0" indent="0">
              <a:buClr>
                <a:schemeClr val="folHlink"/>
              </a:buClr>
              <a:buNone/>
            </a:pPr>
            <a:r>
              <a:rPr lang="en-US" dirty="0" smtClean="0">
                <a:solidFill>
                  <a:srgbClr val="000000"/>
                </a:solidFill>
              </a:rPr>
              <a:t>Around the beginning of the 20</a:t>
            </a:r>
            <a:r>
              <a:rPr lang="en-US" baseline="30000" dirty="0" smtClean="0">
                <a:solidFill>
                  <a:srgbClr val="000000"/>
                </a:solidFill>
              </a:rPr>
              <a:t>th</a:t>
            </a:r>
            <a:r>
              <a:rPr lang="en-US" dirty="0" smtClean="0">
                <a:solidFill>
                  <a:srgbClr val="000000"/>
                </a:solidFill>
              </a:rPr>
              <a:t> century, we began to discover the nature of atoms… and the quantum nature of matter</a:t>
            </a:r>
          </a:p>
          <a:p>
            <a:pPr>
              <a:buClr>
                <a:schemeClr val="folHlink"/>
              </a:buClr>
              <a:buFont typeface="Wingdings" charset="0"/>
              <a:buChar char="§"/>
            </a:pPr>
            <a:r>
              <a:rPr lang="en-US" sz="2000" dirty="0" smtClean="0">
                <a:solidFill>
                  <a:srgbClr val="000000"/>
                </a:solidFill>
              </a:rPr>
              <a:t>The discovery of the electron, cathode ray tube experiment                      (J.J. Thomson, 1897)</a:t>
            </a:r>
          </a:p>
          <a:p>
            <a:pPr>
              <a:buClr>
                <a:schemeClr val="folHlink"/>
              </a:buClr>
              <a:buFont typeface="Wingdings" charset="0"/>
              <a:buChar char="§"/>
            </a:pPr>
            <a:r>
              <a:rPr lang="en-US" sz="2000" dirty="0" smtClean="0">
                <a:solidFill>
                  <a:srgbClr val="000000"/>
                </a:solidFill>
              </a:rPr>
              <a:t>Discovery that radioactivity was caused by decaying atoms                 (1900, Ernst Rutherford)</a:t>
            </a:r>
          </a:p>
          <a:p>
            <a:pPr>
              <a:buClr>
                <a:schemeClr val="folHlink"/>
              </a:buClr>
              <a:buFont typeface="Wingdings" charset="0"/>
              <a:buChar char="§"/>
            </a:pPr>
            <a:r>
              <a:rPr lang="en-US" sz="2000" dirty="0" smtClean="0">
                <a:solidFill>
                  <a:srgbClr val="000000"/>
                </a:solidFill>
              </a:rPr>
              <a:t>Einstein shows that Brownian motion can be explained if gases are made up of atoms – first “proof” of atoms (1905)</a:t>
            </a:r>
          </a:p>
          <a:p>
            <a:pPr>
              <a:buClr>
                <a:schemeClr val="folHlink"/>
              </a:buClr>
              <a:buFont typeface="Wingdings" charset="0"/>
              <a:buChar char="§"/>
            </a:pPr>
            <a:r>
              <a:rPr lang="en-US" sz="2000" dirty="0" smtClean="0">
                <a:solidFill>
                  <a:srgbClr val="000000"/>
                </a:solidFill>
              </a:rPr>
              <a:t>In the same year, Einstein also showed that the photoelectric effect could be explained if light waves came in discrete pieces, or “quanta” (1905)</a:t>
            </a:r>
          </a:p>
          <a:p>
            <a:pPr>
              <a:buClr>
                <a:schemeClr val="folHlink"/>
              </a:buClr>
              <a:buFont typeface="Wingdings" charset="0"/>
              <a:buChar char="§"/>
            </a:pPr>
            <a:r>
              <a:rPr lang="en-US" sz="2000" dirty="0" smtClean="0">
                <a:solidFill>
                  <a:srgbClr val="000000"/>
                </a:solidFill>
              </a:rPr>
              <a:t>Measurement of the charge of the electron                                        (Robert Millikan, 1909)</a:t>
            </a:r>
          </a:p>
          <a:p>
            <a:pPr>
              <a:buClr>
                <a:schemeClr val="folHlink"/>
              </a:buClr>
              <a:buFont typeface="Wingdings" charset="0"/>
              <a:buChar char="§"/>
            </a:pPr>
            <a:r>
              <a:rPr lang="en-US" sz="2000" dirty="0" smtClean="0">
                <a:solidFill>
                  <a:srgbClr val="000000"/>
                </a:solidFill>
              </a:rPr>
              <a:t>Gold foil experiment shows that atoms are made up of a dense and positively charged nucleus, surrounded by a diffuse cloud of electrons (Rutherford, 1911)</a:t>
            </a:r>
          </a:p>
          <a:p>
            <a:pPr>
              <a:buClr>
                <a:schemeClr val="folHlink"/>
              </a:buClr>
              <a:buFont typeface="Wingdings" charset="0"/>
              <a:buChar char="§"/>
            </a:pPr>
            <a:r>
              <a:rPr lang="en-US" sz="2000" dirty="0" err="1" smtClean="0">
                <a:solidFill>
                  <a:srgbClr val="000000"/>
                </a:solidFill>
              </a:rPr>
              <a:t>Niels</a:t>
            </a:r>
            <a:r>
              <a:rPr lang="en-US" sz="2000" dirty="0" smtClean="0">
                <a:solidFill>
                  <a:srgbClr val="000000"/>
                </a:solidFill>
              </a:rPr>
              <a:t> Bohr uses early concepts of quantum mechanics to explain observed properties of the hydrogen atom – treating electrons as waves! (1913)</a:t>
            </a:r>
            <a:endParaRPr lang="en-US" sz="2000" dirty="0">
              <a:solidFill>
                <a:srgbClr val="000000"/>
              </a:solidFill>
            </a:endParaRPr>
          </a:p>
          <a:p>
            <a:pPr>
              <a:buClr>
                <a:schemeClr val="folHlink"/>
              </a:buClr>
              <a:buFont typeface="Wingdings" charset="0"/>
              <a:buChar char="§"/>
            </a:pPr>
            <a:endParaRPr lang="en-US" sz="2000" dirty="0" smtClean="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marL="0" indent="0">
              <a:buClr>
                <a:schemeClr val="folHlink"/>
              </a:buClr>
              <a:buNone/>
            </a:pPr>
            <a:endParaRPr lang="en-US" sz="2000" dirty="0">
              <a:solidFill>
                <a:srgbClr val="000000"/>
              </a:solidFill>
            </a:endParaRPr>
          </a:p>
          <a:p>
            <a:pPr marL="0" indent="0">
              <a:buClr>
                <a:schemeClr val="folHlink"/>
              </a:buClr>
              <a:buNone/>
            </a:pPr>
            <a:endParaRPr lang="en-US" sz="2000" dirty="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182277348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4223"/>
            <a:ext cx="9144001" cy="990600"/>
          </a:xfrm>
        </p:spPr>
        <p:txBody>
          <a:bodyPr>
            <a:noAutofit/>
          </a:bodyPr>
          <a:lstStyle/>
          <a:p>
            <a:pPr algn="ctr"/>
            <a:r>
              <a:rPr lang="en-US" sz="3500" dirty="0" smtClean="0"/>
              <a:t>Bohr and the Quantum Mechanics Revolution</a:t>
            </a:r>
            <a:endParaRPr lang="en-US" sz="3500" dirty="0"/>
          </a:p>
        </p:txBody>
      </p:sp>
      <p:sp>
        <p:nvSpPr>
          <p:cNvPr id="3" name="Content Placeholder 2"/>
          <p:cNvSpPr>
            <a:spLocks noGrp="1"/>
          </p:cNvSpPr>
          <p:nvPr>
            <p:ph idx="1"/>
          </p:nvPr>
        </p:nvSpPr>
        <p:spPr>
          <a:xfrm>
            <a:off x="249473" y="963458"/>
            <a:ext cx="8788218" cy="7493785"/>
          </a:xfrm>
        </p:spPr>
        <p:txBody>
          <a:bodyPr>
            <a:noAutofit/>
          </a:bodyPr>
          <a:lstStyle/>
          <a:p>
            <a:pPr marL="0" indent="0">
              <a:buNone/>
            </a:pPr>
            <a:r>
              <a:rPr lang="en-US" sz="1900" dirty="0" smtClean="0">
                <a:solidFill>
                  <a:srgbClr val="000000"/>
                </a:solidFill>
              </a:rPr>
              <a:t>During the same period of time, various </a:t>
            </a:r>
            <a:r>
              <a:rPr lang="en-US" sz="1900" dirty="0">
                <a:solidFill>
                  <a:srgbClr val="000000"/>
                </a:solidFill>
              </a:rPr>
              <a:t>chemical elements </a:t>
            </a:r>
            <a:r>
              <a:rPr lang="en-US" sz="1900" dirty="0" smtClean="0">
                <a:solidFill>
                  <a:srgbClr val="000000"/>
                </a:solidFill>
              </a:rPr>
              <a:t>had been </a:t>
            </a:r>
            <a:r>
              <a:rPr lang="en-US" sz="1900" dirty="0">
                <a:solidFill>
                  <a:srgbClr val="000000"/>
                </a:solidFill>
              </a:rPr>
              <a:t>observed to radiate light at different, discrete, wavelengths </a:t>
            </a:r>
          </a:p>
          <a:p>
            <a:pPr marL="0" indent="0">
              <a:buNone/>
            </a:pPr>
            <a:r>
              <a:rPr lang="en-US" sz="1900" dirty="0">
                <a:solidFill>
                  <a:srgbClr val="000000"/>
                </a:solidFill>
              </a:rPr>
              <a:t>Heated objects </a:t>
            </a:r>
            <a:r>
              <a:rPr lang="en-US" sz="1900" dirty="0" smtClean="0">
                <a:solidFill>
                  <a:srgbClr val="000000"/>
                </a:solidFill>
              </a:rPr>
              <a:t>were also observed to radiate </a:t>
            </a:r>
            <a:r>
              <a:rPr lang="en-US" sz="1900" dirty="0">
                <a:solidFill>
                  <a:srgbClr val="000000"/>
                </a:solidFill>
              </a:rPr>
              <a:t>a </a:t>
            </a:r>
            <a:r>
              <a:rPr lang="en-US" sz="1900" dirty="0" smtClean="0">
                <a:solidFill>
                  <a:srgbClr val="000000"/>
                </a:solidFill>
              </a:rPr>
              <a:t>continuous spectrum </a:t>
            </a:r>
            <a:r>
              <a:rPr lang="en-US" sz="1900" dirty="0">
                <a:solidFill>
                  <a:srgbClr val="000000"/>
                </a:solidFill>
              </a:rPr>
              <a:t>of </a:t>
            </a:r>
            <a:r>
              <a:rPr lang="en-US" sz="1900" dirty="0" smtClean="0">
                <a:solidFill>
                  <a:srgbClr val="000000"/>
                </a:solidFill>
              </a:rPr>
              <a:t>light</a:t>
            </a:r>
            <a:endParaRPr lang="en-US" sz="1900" dirty="0">
              <a:solidFill>
                <a:srgbClr val="000000"/>
              </a:solidFill>
            </a:endParaRPr>
          </a:p>
          <a:p>
            <a:pPr marL="0" indent="0">
              <a:buNone/>
            </a:pPr>
            <a:r>
              <a:rPr lang="en-US" sz="1900" dirty="0">
                <a:solidFill>
                  <a:srgbClr val="000000"/>
                </a:solidFill>
              </a:rPr>
              <a:t>In both cases, physicists </a:t>
            </a:r>
            <a:r>
              <a:rPr lang="en-US" sz="1900" dirty="0" smtClean="0">
                <a:solidFill>
                  <a:srgbClr val="000000"/>
                </a:solidFill>
              </a:rPr>
              <a:t>were </a:t>
            </a:r>
            <a:r>
              <a:rPr lang="en-US" sz="1900" dirty="0">
                <a:solidFill>
                  <a:srgbClr val="000000"/>
                </a:solidFill>
              </a:rPr>
              <a:t>unable to explain </a:t>
            </a:r>
            <a:r>
              <a:rPr lang="en-US" sz="1900" dirty="0" smtClean="0">
                <a:solidFill>
                  <a:srgbClr val="000000"/>
                </a:solidFill>
              </a:rPr>
              <a:t>what they were measuring</a:t>
            </a:r>
          </a:p>
          <a:p>
            <a:pPr marL="0" indent="0">
              <a:buClr>
                <a:schemeClr val="folHlink"/>
              </a:buClr>
              <a:buNone/>
            </a:pPr>
            <a:endParaRPr lang="en-US" sz="1800" dirty="0" smtClean="0">
              <a:solidFill>
                <a:srgbClr val="000000"/>
              </a:solidFill>
            </a:endParaRPr>
          </a:p>
          <a:p>
            <a:pPr>
              <a:buClr>
                <a:schemeClr val="folHlink"/>
              </a:buClr>
              <a:buFont typeface="Wingdings" charset="0"/>
              <a:buChar char="§"/>
            </a:pPr>
            <a:endParaRPr lang="en-US" sz="1800" dirty="0" smtClean="0"/>
          </a:p>
        </p:txBody>
      </p:sp>
      <p:pic>
        <p:nvPicPr>
          <p:cNvPr id="4" name="Picture 5" descr="atomic_spect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228" y="2461698"/>
            <a:ext cx="6526119" cy="4274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0123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3" name="Picture 5" descr="Debrogli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70038"/>
            <a:ext cx="3429000" cy="3306762"/>
          </a:xfrm>
          <a:prstGeom prst="rect">
            <a:avLst/>
          </a:prstGeom>
          <a:noFill/>
          <a:extLst>
            <a:ext uri="{909E8E84-426E-40dd-AFC4-6F175D3DCCD1}">
              <a14:hiddenFill xmlns:a14="http://schemas.microsoft.com/office/drawing/2010/main">
                <a:solidFill>
                  <a:srgbClr val="FFFFFF"/>
                </a:solidFill>
              </a14:hiddenFill>
            </a:ext>
          </a:extLst>
        </p:spPr>
      </p:pic>
      <p:sp>
        <p:nvSpPr>
          <p:cNvPr id="217098" name="Text Box 10"/>
          <p:cNvSpPr txBox="1">
            <a:spLocks noChangeArrowheads="1"/>
          </p:cNvSpPr>
          <p:nvPr/>
        </p:nvSpPr>
        <p:spPr bwMode="auto">
          <a:xfrm>
            <a:off x="3733800" y="658813"/>
            <a:ext cx="5410200" cy="417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sz="2800">
              <a:latin typeface="Symbol" charset="0"/>
            </a:endParaRPr>
          </a:p>
          <a:p>
            <a:r>
              <a:rPr lang="en-US"/>
              <a:t>Standing waves (those with an integer number of wavelengths around the atom) are the configurations that can exist</a:t>
            </a:r>
          </a:p>
          <a:p>
            <a:endParaRPr lang="en-US" sz="1600"/>
          </a:p>
          <a:p>
            <a:r>
              <a:rPr lang="en-US"/>
              <a:t>This is just like standing wave patterns on a vibrating string</a:t>
            </a:r>
          </a:p>
          <a:p>
            <a:endParaRPr lang="en-US"/>
          </a:p>
          <a:p>
            <a:endParaRPr lang="en-US"/>
          </a:p>
          <a:p>
            <a:endParaRPr lang="en-US" sz="2800"/>
          </a:p>
          <a:p>
            <a:endParaRPr lang="en-US" sz="2800"/>
          </a:p>
        </p:txBody>
      </p:sp>
      <p:pic>
        <p:nvPicPr>
          <p:cNvPr id="217099" name="Picture 11" descr="physstr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352800"/>
            <a:ext cx="3733800" cy="32766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 y="164223"/>
            <a:ext cx="9144001"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3500" dirty="0" smtClean="0"/>
              <a:t>Bohr and the Quantum Mechanics Revolution</a:t>
            </a:r>
            <a:endParaRPr lang="en-US" sz="3500" dirty="0"/>
          </a:p>
        </p:txBody>
      </p:sp>
    </p:spTree>
    <p:extLst>
      <p:ext uri="{BB962C8B-B14F-4D97-AF65-F5344CB8AC3E}">
        <p14:creationId xmlns:p14="http://schemas.microsoft.com/office/powerpoint/2010/main" val="231319670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2" name="Picture 4" descr="bohrstandingwave"/>
          <p:cNvPicPr>
            <a:picLocks noChangeAspect="1" noChangeArrowheads="1"/>
          </p:cNvPicPr>
          <p:nvPr/>
        </p:nvPicPr>
        <p:blipFill>
          <a:blip r:embed="rId3">
            <a:extLst>
              <a:ext uri="{28A0092B-C50C-407E-A947-70E740481C1C}">
                <a14:useLocalDpi xmlns:a14="http://schemas.microsoft.com/office/drawing/2010/main" val="0"/>
              </a:ext>
            </a:extLst>
          </a:blip>
          <a:srcRect b="6935"/>
          <a:stretch>
            <a:fillRect/>
          </a:stretch>
        </p:blipFill>
        <p:spPr bwMode="auto">
          <a:xfrm>
            <a:off x="2006600" y="773113"/>
            <a:ext cx="5130800" cy="4941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8995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102"/>
            <a:ext cx="8229600" cy="990600"/>
          </a:xfrm>
        </p:spPr>
        <p:txBody>
          <a:bodyPr>
            <a:normAutofit/>
          </a:bodyPr>
          <a:lstStyle/>
          <a:p>
            <a:r>
              <a:rPr lang="en-US" sz="3600" dirty="0" smtClean="0"/>
              <a:t>What is Physics?</a:t>
            </a:r>
            <a:endParaRPr lang="en-US" sz="3600" dirty="0"/>
          </a:p>
        </p:txBody>
      </p:sp>
      <p:sp>
        <p:nvSpPr>
          <p:cNvPr id="3" name="Content Placeholder 2"/>
          <p:cNvSpPr>
            <a:spLocks noGrp="1"/>
          </p:cNvSpPr>
          <p:nvPr>
            <p:ph idx="1"/>
          </p:nvPr>
        </p:nvSpPr>
        <p:spPr>
          <a:xfrm>
            <a:off x="324178" y="1307102"/>
            <a:ext cx="8565821" cy="5401486"/>
          </a:xfrm>
        </p:spPr>
        <p:txBody>
          <a:bodyPr>
            <a:normAutofit/>
          </a:bodyPr>
          <a:lstStyle/>
          <a:p>
            <a:pPr marL="0" indent="0">
              <a:buClr>
                <a:schemeClr val="folHlink"/>
              </a:buClr>
              <a:buNone/>
            </a:pPr>
            <a:r>
              <a:rPr lang="en-US" sz="1900" dirty="0" smtClean="0">
                <a:solidFill>
                  <a:srgbClr val="000000"/>
                </a:solidFill>
              </a:rPr>
              <a:t>Physics is hard to define. Here are some definitions that I found in online dictionaries:</a:t>
            </a:r>
          </a:p>
          <a:p>
            <a:pPr>
              <a:buClr>
                <a:schemeClr val="folHlink"/>
              </a:buClr>
              <a:buFont typeface="Wingdings" charset="0"/>
              <a:buChar char="§"/>
            </a:pPr>
            <a:r>
              <a:rPr lang="en-US" sz="1900" dirty="0" smtClean="0"/>
              <a:t>“</a:t>
            </a:r>
            <a:r>
              <a:rPr lang="en-US" sz="1900" dirty="0"/>
              <a:t>T</a:t>
            </a:r>
            <a:r>
              <a:rPr lang="en-US" sz="1900" dirty="0" smtClean="0"/>
              <a:t>he </a:t>
            </a:r>
            <a:r>
              <a:rPr lang="en-US" sz="1900" dirty="0"/>
              <a:t>science that deals with matter, energy, motion, and force.</a:t>
            </a:r>
            <a:r>
              <a:rPr lang="en-US" sz="1900" dirty="0" smtClean="0"/>
              <a:t>”</a:t>
            </a:r>
          </a:p>
          <a:p>
            <a:pPr>
              <a:buClr>
                <a:schemeClr val="folHlink"/>
              </a:buClr>
              <a:buFont typeface="Wingdings" charset="0"/>
              <a:buChar char="§"/>
            </a:pPr>
            <a:r>
              <a:rPr lang="en-US" sz="1900" dirty="0" smtClean="0"/>
              <a:t>“</a:t>
            </a:r>
            <a:r>
              <a:rPr lang="en-US" sz="1900" dirty="0"/>
              <a:t>A</a:t>
            </a:r>
            <a:r>
              <a:rPr lang="en-US" sz="1900" dirty="0" smtClean="0"/>
              <a:t> </a:t>
            </a:r>
            <a:r>
              <a:rPr lang="en-US" sz="1900" dirty="0"/>
              <a:t>science that deals with matter and energy and their interactions</a:t>
            </a:r>
            <a:r>
              <a:rPr lang="en-US" sz="1900" dirty="0" smtClean="0"/>
              <a:t>”</a:t>
            </a:r>
          </a:p>
          <a:p>
            <a:pPr>
              <a:buClr>
                <a:schemeClr val="folHlink"/>
              </a:buClr>
              <a:buFont typeface="Wingdings" charset="0"/>
              <a:buChar char="§"/>
            </a:pPr>
            <a:r>
              <a:rPr lang="en-US" sz="1900" dirty="0"/>
              <a:t>“The branch of science concerned with the nature and properties of matter and energy. The subject matter of physics, distinguished from that of chemistry and biology, includes mechanics, heat, light and other radiation, sound, electricity, magnetism, and the structure of atoms.”</a:t>
            </a:r>
          </a:p>
          <a:p>
            <a:pPr>
              <a:buClr>
                <a:schemeClr val="folHlink"/>
              </a:buClr>
              <a:buFont typeface="Wingdings" charset="0"/>
              <a:buChar char="§"/>
            </a:pPr>
            <a:endParaRPr lang="en-US" sz="900" dirty="0" smtClean="0"/>
          </a:p>
          <a:p>
            <a:pPr marL="0" indent="0">
              <a:buClr>
                <a:schemeClr val="folHlink"/>
              </a:buClr>
              <a:buNone/>
            </a:pPr>
            <a:r>
              <a:rPr lang="en-US" sz="1900" dirty="0" smtClean="0"/>
              <a:t>In my opinion, these definitions are not “wrong”,</a:t>
            </a:r>
            <a:r>
              <a:rPr lang="en-US" sz="1900" dirty="0"/>
              <a:t> </a:t>
            </a:r>
            <a:r>
              <a:rPr lang="en-US" sz="1900" dirty="0" smtClean="0"/>
              <a:t>but if you think about it closely, they are not very useful. </a:t>
            </a:r>
          </a:p>
          <a:p>
            <a:pPr>
              <a:buClr>
                <a:schemeClr val="folHlink"/>
              </a:buClr>
              <a:buFont typeface="Wingdings" charset="0"/>
              <a:buChar char="§"/>
            </a:pPr>
            <a:r>
              <a:rPr lang="en-US" sz="1900" dirty="0" smtClean="0">
                <a:solidFill>
                  <a:srgbClr val="000000"/>
                </a:solidFill>
              </a:rPr>
              <a:t>Everything in the universe is made up of matter and energy.</a:t>
            </a:r>
          </a:p>
          <a:p>
            <a:pPr>
              <a:buClr>
                <a:schemeClr val="folHlink"/>
              </a:buClr>
              <a:buFont typeface="Wingdings" charset="0"/>
              <a:buChar char="§"/>
            </a:pPr>
            <a:r>
              <a:rPr lang="en-US" sz="1900" dirty="0" smtClean="0">
                <a:solidFill>
                  <a:srgbClr val="000000"/>
                </a:solidFill>
              </a:rPr>
              <a:t>Everything that happens can be described in terms of motion and interaction</a:t>
            </a:r>
          </a:p>
          <a:p>
            <a:pPr>
              <a:buClr>
                <a:schemeClr val="folHlink"/>
              </a:buClr>
              <a:buFont typeface="Wingdings" charset="0"/>
              <a:buChar char="§"/>
            </a:pPr>
            <a:r>
              <a:rPr lang="en-US" sz="1900" dirty="0" smtClean="0">
                <a:solidFill>
                  <a:srgbClr val="000000"/>
                </a:solidFill>
              </a:rPr>
              <a:t>Does this mean that physics is the science of everything? </a:t>
            </a:r>
          </a:p>
          <a:p>
            <a:pPr marL="0" indent="0">
              <a:buClr>
                <a:schemeClr val="folHlink"/>
              </a:buClr>
              <a:buNone/>
            </a:pPr>
            <a:endParaRPr lang="en-US" sz="900" dirty="0" smtClean="0">
              <a:solidFill>
                <a:srgbClr val="000000"/>
              </a:solidFill>
            </a:endParaRPr>
          </a:p>
          <a:p>
            <a:pPr marL="0" indent="0">
              <a:buClr>
                <a:schemeClr val="folHlink"/>
              </a:buClr>
              <a:buNone/>
            </a:pPr>
            <a:endParaRPr lang="en-US" sz="2000" dirty="0" smtClean="0">
              <a:solidFill>
                <a:srgbClr val="000000"/>
              </a:solidFill>
            </a:endParaRPr>
          </a:p>
          <a:p>
            <a:pPr marL="0" indent="0">
              <a:buClr>
                <a:schemeClr val="folHlink"/>
              </a:buClr>
              <a:buNone/>
            </a:pPr>
            <a:endParaRPr lang="en-US" sz="2000" dirty="0">
              <a:solidFill>
                <a:srgbClr val="000000"/>
              </a:solidFill>
            </a:endParaRPr>
          </a:p>
          <a:p>
            <a:pPr marL="0" indent="0">
              <a:buClr>
                <a:schemeClr val="folHlink"/>
              </a:buClr>
              <a:buNone/>
            </a:pPr>
            <a:endParaRPr lang="en-US" sz="2000" dirty="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117574936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bohra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41375"/>
            <a:ext cx="5943600" cy="517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76656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bohra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41375"/>
            <a:ext cx="5943600" cy="5175250"/>
          </a:xfrm>
          <a:prstGeom prst="rect">
            <a:avLst/>
          </a:prstGeom>
          <a:noFill/>
          <a:extLst>
            <a:ext uri="{909E8E84-426E-40dd-AFC4-6F175D3DCCD1}">
              <a14:hiddenFill xmlns:a14="http://schemas.microsoft.com/office/drawing/2010/main">
                <a:solidFill>
                  <a:srgbClr val="FFFFFF"/>
                </a:solidFill>
              </a14:hiddenFill>
            </a:ext>
          </a:extLst>
        </p:spPr>
      </p:pic>
      <p:sp>
        <p:nvSpPr>
          <p:cNvPr id="193539" name="Text Box 3"/>
          <p:cNvSpPr txBox="1">
            <a:spLocks noChangeArrowheads="1"/>
          </p:cNvSpPr>
          <p:nvPr/>
        </p:nvSpPr>
        <p:spPr bwMode="auto">
          <a:xfrm>
            <a:off x="2743200" y="5984875"/>
            <a:ext cx="3654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a:t>“</a:t>
            </a:r>
            <a:r>
              <a:rPr lang="en-US"/>
              <a:t>Quantized</a:t>
            </a:r>
            <a:r>
              <a:rPr lang="ja-JP" altLang="en-US"/>
              <a:t>”</a:t>
            </a:r>
            <a:r>
              <a:rPr lang="en-US"/>
              <a:t> Energy Levels!</a:t>
            </a:r>
          </a:p>
        </p:txBody>
      </p:sp>
    </p:spTree>
    <p:extLst>
      <p:ext uri="{BB962C8B-B14F-4D97-AF65-F5344CB8AC3E}">
        <p14:creationId xmlns:p14="http://schemas.microsoft.com/office/powerpoint/2010/main" val="167120416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atomic_spect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184" y="2454373"/>
            <a:ext cx="4800600" cy="3143250"/>
          </a:xfrm>
          <a:prstGeom prst="rect">
            <a:avLst/>
          </a:prstGeom>
          <a:noFill/>
          <a:extLst>
            <a:ext uri="{909E8E84-426E-40dd-AFC4-6F175D3DCCD1}">
              <a14:hiddenFill xmlns:a14="http://schemas.microsoft.com/office/drawing/2010/main">
                <a:solidFill>
                  <a:srgbClr val="FFFFFF"/>
                </a:solidFill>
              </a14:hiddenFill>
            </a:ext>
          </a:extLst>
        </p:spPr>
      </p:pic>
      <p:sp>
        <p:nvSpPr>
          <p:cNvPr id="185348" name="Text Box 4"/>
          <p:cNvSpPr txBox="1">
            <a:spLocks noChangeArrowheads="1"/>
          </p:cNvSpPr>
          <p:nvPr/>
        </p:nvSpPr>
        <p:spPr bwMode="auto">
          <a:xfrm>
            <a:off x="228600" y="1143000"/>
            <a:ext cx="8763000" cy="557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cs typeface="Arial" charset="0"/>
              </a:defRPr>
            </a:lvl1pPr>
            <a:lvl2pPr marL="800100" indent="-342900">
              <a:defRPr>
                <a:solidFill>
                  <a:schemeClr val="tx1"/>
                </a:solidFill>
                <a:latin typeface="Arial" charset="0"/>
                <a:ea typeface="Arial" charset="0"/>
                <a:cs typeface="Arial" charset="0"/>
              </a:defRPr>
            </a:lvl2pPr>
            <a:lvl3pPr marL="1257300" indent="-342900">
              <a:defRPr>
                <a:solidFill>
                  <a:schemeClr val="tx1"/>
                </a:solidFill>
                <a:latin typeface="Arial" charset="0"/>
                <a:ea typeface="Arial" charset="0"/>
                <a:cs typeface="Arial" charset="0"/>
              </a:defRPr>
            </a:lvl3pPr>
            <a:lvl4pPr marL="1714500" indent="-342900">
              <a:defRPr>
                <a:solidFill>
                  <a:schemeClr val="tx1"/>
                </a:solidFill>
                <a:latin typeface="Arial" charset="0"/>
                <a:ea typeface="Arial" charset="0"/>
                <a:cs typeface="Arial" charset="0"/>
              </a:defRPr>
            </a:lvl4pPr>
            <a:lvl5pPr marL="2171700" indent="-342900">
              <a:defRPr>
                <a:solidFill>
                  <a:schemeClr val="tx1"/>
                </a:solidFill>
                <a:latin typeface="Arial" charset="0"/>
                <a:ea typeface="Arial" charset="0"/>
                <a:cs typeface="Arial" charset="0"/>
              </a:defRPr>
            </a:lvl5pPr>
            <a:lvl6pPr marL="2628900" indent="-342900" fontAlgn="base">
              <a:spcBef>
                <a:spcPct val="0"/>
              </a:spcBef>
              <a:spcAft>
                <a:spcPct val="0"/>
              </a:spcAft>
              <a:defRPr>
                <a:solidFill>
                  <a:schemeClr val="tx1"/>
                </a:solidFill>
                <a:latin typeface="Arial" charset="0"/>
                <a:ea typeface="Arial" charset="0"/>
                <a:cs typeface="Arial" charset="0"/>
              </a:defRPr>
            </a:lvl6pPr>
            <a:lvl7pPr marL="3086100" indent="-342900" fontAlgn="base">
              <a:spcBef>
                <a:spcPct val="0"/>
              </a:spcBef>
              <a:spcAft>
                <a:spcPct val="0"/>
              </a:spcAft>
              <a:defRPr>
                <a:solidFill>
                  <a:schemeClr val="tx1"/>
                </a:solidFill>
                <a:latin typeface="Arial" charset="0"/>
                <a:ea typeface="Arial" charset="0"/>
                <a:cs typeface="Arial" charset="0"/>
              </a:defRPr>
            </a:lvl7pPr>
            <a:lvl8pPr marL="3543300" indent="-342900" fontAlgn="base">
              <a:spcBef>
                <a:spcPct val="0"/>
              </a:spcBef>
              <a:spcAft>
                <a:spcPct val="0"/>
              </a:spcAft>
              <a:defRPr>
                <a:solidFill>
                  <a:schemeClr val="tx1"/>
                </a:solidFill>
                <a:latin typeface="Arial" charset="0"/>
                <a:ea typeface="Arial" charset="0"/>
                <a:cs typeface="Arial" charset="0"/>
              </a:defRPr>
            </a:lvl8pPr>
            <a:lvl9pPr marL="4000500" indent="-342900" fontAlgn="base">
              <a:spcBef>
                <a:spcPct val="0"/>
              </a:spcBef>
              <a:spcAft>
                <a:spcPct val="0"/>
              </a:spcAft>
              <a:defRPr>
                <a:solidFill>
                  <a:schemeClr val="tx1"/>
                </a:solidFill>
                <a:latin typeface="Arial" charset="0"/>
                <a:ea typeface="Arial" charset="0"/>
                <a:cs typeface="Arial" charset="0"/>
              </a:defRPr>
            </a:lvl9pPr>
          </a:lstStyle>
          <a:p>
            <a:pPr marL="0" indent="0"/>
            <a:r>
              <a:rPr lang="en-US" sz="1900" dirty="0">
                <a:solidFill>
                  <a:srgbClr val="000000"/>
                </a:solidFill>
                <a:latin typeface="+mn-lt"/>
              </a:rPr>
              <a:t>Light from atoms would be emitted when an electron moved from an energetic standing wave pattern to a lower energy pattern </a:t>
            </a:r>
            <a:r>
              <a:rPr lang="en-US" sz="1900" dirty="0">
                <a:solidFill>
                  <a:srgbClr val="000000"/>
                </a:solidFill>
                <a:latin typeface="+mn-lt"/>
                <a:sym typeface="Symbol" charset="0"/>
              </a:rPr>
              <a:t> </a:t>
            </a:r>
            <a:r>
              <a:rPr lang="en-US" sz="1900" dirty="0">
                <a:solidFill>
                  <a:srgbClr val="000000"/>
                </a:solidFill>
                <a:latin typeface="+mn-lt"/>
              </a:rPr>
              <a:t>discrete groups of spectral lines for each type of atom</a:t>
            </a:r>
            <a:r>
              <a:rPr lang="en-US" sz="1900" dirty="0" smtClean="0">
                <a:solidFill>
                  <a:srgbClr val="000000"/>
                </a:solidFill>
                <a:latin typeface="+mn-lt"/>
              </a:rPr>
              <a:t>!</a:t>
            </a:r>
          </a:p>
          <a:p>
            <a:pPr marL="0" indent="0"/>
            <a:endParaRPr lang="en-US" sz="1900" dirty="0">
              <a:solidFill>
                <a:srgbClr val="000000"/>
              </a:solidFill>
              <a:latin typeface="+mn-lt"/>
            </a:endParaRPr>
          </a:p>
          <a:p>
            <a:pPr marL="0" indent="0"/>
            <a:endParaRPr lang="en-US" sz="1900" dirty="0" smtClean="0">
              <a:solidFill>
                <a:srgbClr val="000000"/>
              </a:solidFill>
              <a:latin typeface="+mn-lt"/>
            </a:endParaRPr>
          </a:p>
          <a:p>
            <a:pPr marL="0" indent="0"/>
            <a:endParaRPr lang="en-US" sz="1900" dirty="0">
              <a:solidFill>
                <a:srgbClr val="000000"/>
              </a:solidFill>
              <a:latin typeface="+mn-lt"/>
            </a:endParaRPr>
          </a:p>
          <a:p>
            <a:pPr marL="0" indent="0"/>
            <a:endParaRPr lang="en-US" sz="1900" dirty="0" smtClean="0">
              <a:solidFill>
                <a:srgbClr val="000000"/>
              </a:solidFill>
              <a:latin typeface="+mn-lt"/>
            </a:endParaRPr>
          </a:p>
          <a:p>
            <a:pPr marL="0" indent="0"/>
            <a:endParaRPr lang="en-US" sz="1900" dirty="0">
              <a:solidFill>
                <a:srgbClr val="000000"/>
              </a:solidFill>
              <a:latin typeface="+mn-lt"/>
            </a:endParaRPr>
          </a:p>
          <a:p>
            <a:pPr marL="0" indent="0"/>
            <a:endParaRPr lang="en-US" sz="1900" dirty="0" smtClean="0">
              <a:solidFill>
                <a:srgbClr val="000000"/>
              </a:solidFill>
              <a:latin typeface="+mn-lt"/>
            </a:endParaRPr>
          </a:p>
          <a:p>
            <a:pPr marL="0" indent="0"/>
            <a:endParaRPr lang="en-US" sz="1900" dirty="0">
              <a:solidFill>
                <a:srgbClr val="000000"/>
              </a:solidFill>
              <a:latin typeface="+mn-lt"/>
            </a:endParaRPr>
          </a:p>
          <a:p>
            <a:pPr>
              <a:buFont typeface="Arial" charset="0"/>
              <a:buAutoNum type="arabicParenR"/>
            </a:pPr>
            <a:endParaRPr lang="en-US" dirty="0">
              <a:solidFill>
                <a:srgbClr val="D60093"/>
              </a:solidFill>
              <a:latin typeface="ヒラギノ明朝 ProN W3" charset="0"/>
            </a:endParaRPr>
          </a:p>
          <a:p>
            <a:endParaRPr lang="en-US" dirty="0">
              <a:solidFill>
                <a:srgbClr val="D60093"/>
              </a:solidFill>
              <a:latin typeface="ヒラギノ明朝 ProN W3" charset="0"/>
            </a:endParaRPr>
          </a:p>
          <a:p>
            <a:endParaRPr lang="en-US" dirty="0">
              <a:solidFill>
                <a:srgbClr val="D60093"/>
              </a:solidFill>
              <a:latin typeface="ヒラギノ明朝 ProN W3" charset="0"/>
            </a:endParaRPr>
          </a:p>
          <a:p>
            <a:endParaRPr lang="en-US" sz="1400" dirty="0" smtClean="0">
              <a:solidFill>
                <a:srgbClr val="D60093"/>
              </a:solidFill>
              <a:latin typeface="ヒラギノ明朝 ProN W3" charset="0"/>
            </a:endParaRPr>
          </a:p>
          <a:p>
            <a:endParaRPr lang="en-US" sz="1400" dirty="0">
              <a:solidFill>
                <a:srgbClr val="D60093"/>
              </a:solidFill>
              <a:latin typeface="ヒラギノ明朝 ProN W3" charset="0"/>
            </a:endParaRPr>
          </a:p>
          <a:p>
            <a:endParaRPr lang="en-US" sz="1400" dirty="0" smtClean="0">
              <a:solidFill>
                <a:srgbClr val="D60093"/>
              </a:solidFill>
              <a:latin typeface="ヒラギノ明朝 ProN W3" charset="0"/>
            </a:endParaRPr>
          </a:p>
          <a:p>
            <a:endParaRPr lang="en-US" sz="1400" dirty="0">
              <a:solidFill>
                <a:srgbClr val="D60093"/>
              </a:solidFill>
              <a:latin typeface="ヒラギノ明朝 ProN W3" charset="0"/>
            </a:endParaRPr>
          </a:p>
          <a:p>
            <a:endParaRPr lang="en-US" sz="1900" dirty="0" smtClean="0">
              <a:solidFill>
                <a:srgbClr val="000000"/>
              </a:solidFill>
              <a:latin typeface="+mn-lt"/>
            </a:endParaRPr>
          </a:p>
          <a:p>
            <a:r>
              <a:rPr lang="en-US" sz="1900" dirty="0" smtClean="0">
                <a:solidFill>
                  <a:srgbClr val="000000"/>
                </a:solidFill>
                <a:latin typeface="+mn-lt"/>
              </a:rPr>
              <a:t>This means that electrons are </a:t>
            </a:r>
            <a:r>
              <a:rPr lang="en-US" sz="1900" b="1" dirty="0" smtClean="0">
                <a:solidFill>
                  <a:srgbClr val="000000"/>
                </a:solidFill>
                <a:latin typeface="+mn-lt"/>
              </a:rPr>
              <a:t>not only particles, but also waves!</a:t>
            </a:r>
            <a:endParaRPr lang="en-US" sz="1900" b="1" dirty="0">
              <a:solidFill>
                <a:srgbClr val="000000"/>
              </a:solidFill>
              <a:latin typeface="+mn-lt"/>
            </a:endParaRPr>
          </a:p>
          <a:p>
            <a:r>
              <a:rPr lang="en-US" dirty="0">
                <a:solidFill>
                  <a:srgbClr val="D60093"/>
                </a:solidFill>
                <a:latin typeface="Times New Roman" charset="0"/>
              </a:rPr>
              <a:t> </a:t>
            </a:r>
          </a:p>
        </p:txBody>
      </p:sp>
      <p:pic>
        <p:nvPicPr>
          <p:cNvPr id="185349" name="Picture 5" descr="physstrings"/>
          <p:cNvPicPr>
            <a:picLocks noChangeAspect="1" noChangeArrowheads="1"/>
          </p:cNvPicPr>
          <p:nvPr/>
        </p:nvPicPr>
        <p:blipFill>
          <a:blip r:embed="rId4">
            <a:extLst>
              <a:ext uri="{28A0092B-C50C-407E-A947-70E740481C1C}">
                <a14:useLocalDpi xmlns:a14="http://schemas.microsoft.com/office/drawing/2010/main" val="0"/>
              </a:ext>
            </a:extLst>
          </a:blip>
          <a:srcRect t="4022" r="80000" b="48837"/>
          <a:stretch>
            <a:fillRect/>
          </a:stretch>
        </p:blipFill>
        <p:spPr bwMode="auto">
          <a:xfrm>
            <a:off x="2438400" y="2747963"/>
            <a:ext cx="1295400" cy="2679700"/>
          </a:xfrm>
          <a:prstGeom prst="rect">
            <a:avLst/>
          </a:prstGeom>
          <a:noFill/>
          <a:extLst>
            <a:ext uri="{909E8E84-426E-40dd-AFC4-6F175D3DCCD1}">
              <a14:hiddenFill xmlns:a14="http://schemas.microsoft.com/office/drawing/2010/main">
                <a:solidFill>
                  <a:srgbClr val="FFFFFF"/>
                </a:solidFill>
              </a14:hiddenFill>
            </a:ext>
          </a:extLst>
        </p:spPr>
      </p:pic>
      <p:pic>
        <p:nvPicPr>
          <p:cNvPr id="185351" name="Picture 7" descr="physstrings"/>
          <p:cNvPicPr>
            <a:picLocks noChangeAspect="1" noChangeArrowheads="1"/>
          </p:cNvPicPr>
          <p:nvPr/>
        </p:nvPicPr>
        <p:blipFill>
          <a:blip r:embed="rId4">
            <a:extLst>
              <a:ext uri="{28A0092B-C50C-407E-A947-70E740481C1C}">
                <a14:useLocalDpi xmlns:a14="http://schemas.microsoft.com/office/drawing/2010/main" val="0"/>
              </a:ext>
            </a:extLst>
          </a:blip>
          <a:srcRect l="58824" t="4022" r="18823" b="48837"/>
          <a:stretch>
            <a:fillRect/>
          </a:stretch>
        </p:blipFill>
        <p:spPr bwMode="auto">
          <a:xfrm>
            <a:off x="457200" y="2743200"/>
            <a:ext cx="1447800" cy="2679700"/>
          </a:xfrm>
          <a:prstGeom prst="rect">
            <a:avLst/>
          </a:prstGeom>
          <a:noFill/>
          <a:extLst>
            <a:ext uri="{909E8E84-426E-40dd-AFC4-6F175D3DCCD1}">
              <a14:hiddenFill xmlns:a14="http://schemas.microsoft.com/office/drawing/2010/main">
                <a:solidFill>
                  <a:srgbClr val="FFFFFF"/>
                </a:solidFill>
              </a14:hiddenFill>
            </a:ext>
          </a:extLst>
        </p:spPr>
      </p:pic>
      <p:sp>
        <p:nvSpPr>
          <p:cNvPr id="185352" name="Line 8"/>
          <p:cNvSpPr>
            <a:spLocks noChangeShapeType="1"/>
          </p:cNvSpPr>
          <p:nvPr/>
        </p:nvSpPr>
        <p:spPr bwMode="auto">
          <a:xfrm>
            <a:off x="1676400" y="3944938"/>
            <a:ext cx="914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Title 1"/>
          <p:cNvSpPr txBox="1">
            <a:spLocks/>
          </p:cNvSpPr>
          <p:nvPr/>
        </p:nvSpPr>
        <p:spPr>
          <a:xfrm>
            <a:off x="-1" y="218263"/>
            <a:ext cx="9144001"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3500" dirty="0" smtClean="0"/>
              <a:t>Bohr and the Quantum Mechanics Revolution</a:t>
            </a:r>
            <a:endParaRPr lang="en-US" sz="3500" dirty="0"/>
          </a:p>
        </p:txBody>
      </p:sp>
    </p:spTree>
    <p:extLst>
      <p:ext uri="{BB962C8B-B14F-4D97-AF65-F5344CB8AC3E}">
        <p14:creationId xmlns:p14="http://schemas.microsoft.com/office/powerpoint/2010/main" val="286553995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3"/>
          <p:cNvSpPr>
            <a:spLocks noGrp="1" noChangeArrowheads="1"/>
          </p:cNvSpPr>
          <p:nvPr>
            <p:ph type="title"/>
          </p:nvPr>
        </p:nvSpPr>
        <p:spPr>
          <a:xfrm>
            <a:off x="227496" y="184280"/>
            <a:ext cx="8723568" cy="1143000"/>
          </a:xfrm>
          <a:noFill/>
          <a:ln/>
        </p:spPr>
        <p:txBody>
          <a:bodyPr>
            <a:normAutofit fontScale="90000"/>
          </a:bodyPr>
          <a:lstStyle/>
          <a:p>
            <a:r>
              <a:rPr lang="en-US" sz="4000" dirty="0" smtClean="0">
                <a:latin typeface="Times New Roman" charset="0"/>
              </a:rPr>
              <a:t>Everything is a Particle </a:t>
            </a:r>
            <a:r>
              <a:rPr lang="en-US" sz="4000" dirty="0">
                <a:latin typeface="Times New Roman" charset="0"/>
              </a:rPr>
              <a:t>and </a:t>
            </a:r>
            <a:r>
              <a:rPr lang="en-US" dirty="0">
                <a:latin typeface="Times New Roman" charset="0"/>
              </a:rPr>
              <a:t>E</a:t>
            </a:r>
            <a:r>
              <a:rPr lang="en-US" sz="4000" dirty="0" smtClean="0">
                <a:latin typeface="Times New Roman" charset="0"/>
              </a:rPr>
              <a:t>verything is a Wave</a:t>
            </a:r>
            <a:endParaRPr lang="en-US" dirty="0">
              <a:latin typeface="Times New Roman" charset="0"/>
            </a:endParaRPr>
          </a:p>
        </p:txBody>
      </p:sp>
      <p:sp>
        <p:nvSpPr>
          <p:cNvPr id="195588" name="Text Box 4"/>
          <p:cNvSpPr txBox="1">
            <a:spLocks noChangeArrowheads="1"/>
          </p:cNvSpPr>
          <p:nvPr/>
        </p:nvSpPr>
        <p:spPr bwMode="auto">
          <a:xfrm>
            <a:off x="228600" y="1335930"/>
            <a:ext cx="8763000"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900" dirty="0" smtClean="0">
                <a:solidFill>
                  <a:srgbClr val="000000"/>
                </a:solidFill>
              </a:rPr>
              <a:t>Throughout the twentieth century, experiments have revealed to us over and over again that all matter is made up of discrete pieces (particles) that individually behave like waves  </a:t>
            </a:r>
          </a:p>
          <a:p>
            <a:endParaRPr lang="en-US" sz="1900" dirty="0">
              <a:solidFill>
                <a:srgbClr val="000000"/>
              </a:solidFill>
            </a:endParaRPr>
          </a:p>
          <a:p>
            <a:r>
              <a:rPr lang="en-US" sz="1900" dirty="0" smtClean="0">
                <a:solidFill>
                  <a:srgbClr val="000000"/>
                </a:solidFill>
              </a:rPr>
              <a:t>When we talk about the field of “particle physics”, we are talking about the study of these particle-waves that make up everything in our universe</a:t>
            </a:r>
          </a:p>
          <a:p>
            <a:endParaRPr lang="en-US" sz="1900" dirty="0">
              <a:solidFill>
                <a:srgbClr val="000000"/>
              </a:solidFill>
            </a:endParaRPr>
          </a:p>
          <a:p>
            <a:r>
              <a:rPr lang="en-US" sz="1900" dirty="0" smtClean="0">
                <a:solidFill>
                  <a:srgbClr val="000000"/>
                </a:solidFill>
              </a:rPr>
              <a:t>We don’t notice the wave-like nature of matter in the macroscopic world</a:t>
            </a:r>
          </a:p>
          <a:p>
            <a:r>
              <a:rPr lang="en-US" sz="1900" dirty="0" smtClean="0">
                <a:solidFill>
                  <a:srgbClr val="000000"/>
                </a:solidFill>
              </a:rPr>
              <a:t>(A </a:t>
            </a:r>
            <a:r>
              <a:rPr lang="en-US" sz="1900" dirty="0">
                <a:solidFill>
                  <a:srgbClr val="000000"/>
                </a:solidFill>
              </a:rPr>
              <a:t>100 kg person walking at 1 m/s has </a:t>
            </a:r>
            <a:r>
              <a:rPr lang="en-US" sz="1900" dirty="0" smtClean="0">
                <a:solidFill>
                  <a:srgbClr val="000000"/>
                </a:solidFill>
              </a:rPr>
              <a:t>a </a:t>
            </a:r>
            <a:r>
              <a:rPr lang="en-US" sz="1900" dirty="0">
                <a:solidFill>
                  <a:srgbClr val="000000"/>
                </a:solidFill>
              </a:rPr>
              <a:t>wavelength of </a:t>
            </a:r>
            <a:r>
              <a:rPr lang="en-US" sz="1900" dirty="0">
                <a:solidFill>
                  <a:srgbClr val="000000"/>
                </a:solidFill>
                <a:sym typeface="Symbol" charset="0"/>
              </a:rPr>
              <a:t>~6x10</a:t>
            </a:r>
            <a:r>
              <a:rPr lang="en-US" sz="1900" baseline="30000" dirty="0">
                <a:solidFill>
                  <a:srgbClr val="000000"/>
                </a:solidFill>
                <a:sym typeface="Symbol" charset="0"/>
              </a:rPr>
              <a:t>-36</a:t>
            </a:r>
            <a:r>
              <a:rPr lang="en-US" sz="1900" dirty="0">
                <a:solidFill>
                  <a:srgbClr val="000000"/>
                </a:solidFill>
                <a:sym typeface="Symbol" charset="0"/>
              </a:rPr>
              <a:t> </a:t>
            </a:r>
            <a:r>
              <a:rPr lang="en-US" sz="1900" dirty="0" smtClean="0">
                <a:solidFill>
                  <a:srgbClr val="000000"/>
                </a:solidFill>
                <a:sym typeface="Symbol" charset="0"/>
              </a:rPr>
              <a:t>m)</a:t>
            </a:r>
          </a:p>
          <a:p>
            <a:r>
              <a:rPr lang="en-US" sz="1900" dirty="0">
                <a:solidFill>
                  <a:srgbClr val="000000"/>
                </a:solidFill>
                <a:sym typeface="Symbol" charset="0"/>
              </a:rPr>
              <a:t>	</a:t>
            </a:r>
            <a:endParaRPr lang="en-US" sz="1900" dirty="0">
              <a:solidFill>
                <a:srgbClr val="000000"/>
              </a:solidFill>
            </a:endParaRPr>
          </a:p>
          <a:p>
            <a:r>
              <a:rPr lang="en-US" sz="1900" dirty="0" smtClean="0">
                <a:solidFill>
                  <a:srgbClr val="000000"/>
                </a:solidFill>
              </a:rPr>
              <a:t>But on atomic and sub-atomic scales, our world is fully particle and fully wave</a:t>
            </a:r>
            <a:endParaRPr lang="en-US" sz="2000" dirty="0">
              <a:solidFill>
                <a:srgbClr val="D60093"/>
              </a:solidFill>
              <a:latin typeface="ヒラギノ明朝 ProN W3" charset="0"/>
            </a:endParaRPr>
          </a:p>
          <a:p>
            <a:r>
              <a:rPr lang="en-US" sz="1900" dirty="0" smtClean="0">
                <a:solidFill>
                  <a:srgbClr val="000000"/>
                </a:solidFill>
              </a:rPr>
              <a:t>(An electron moving around at atom </a:t>
            </a:r>
            <a:r>
              <a:rPr lang="en-US" sz="1900" dirty="0">
                <a:solidFill>
                  <a:srgbClr val="000000"/>
                </a:solidFill>
              </a:rPr>
              <a:t>has a wavelength of </a:t>
            </a:r>
            <a:r>
              <a:rPr lang="en-US" sz="1900" dirty="0">
                <a:solidFill>
                  <a:srgbClr val="000000"/>
                </a:solidFill>
                <a:sym typeface="Symbol" charset="0"/>
              </a:rPr>
              <a:t>~10</a:t>
            </a:r>
            <a:r>
              <a:rPr lang="en-US" sz="1900" baseline="30000" dirty="0">
                <a:solidFill>
                  <a:srgbClr val="000000"/>
                </a:solidFill>
                <a:sym typeface="Symbol" charset="0"/>
              </a:rPr>
              <a:t>-10</a:t>
            </a:r>
            <a:r>
              <a:rPr lang="en-US" sz="1900" dirty="0">
                <a:solidFill>
                  <a:srgbClr val="000000"/>
                </a:solidFill>
                <a:sym typeface="Symbol" charset="0"/>
              </a:rPr>
              <a:t> </a:t>
            </a:r>
            <a:r>
              <a:rPr lang="en-US" sz="1900" dirty="0" smtClean="0">
                <a:solidFill>
                  <a:srgbClr val="000000"/>
                </a:solidFill>
                <a:sym typeface="Symbol" charset="0"/>
              </a:rPr>
              <a:t>m, which is about </a:t>
            </a:r>
            <a:r>
              <a:rPr lang="en-US" sz="1900" dirty="0">
                <a:solidFill>
                  <a:srgbClr val="000000"/>
                </a:solidFill>
                <a:sym typeface="Symbol" charset="0"/>
              </a:rPr>
              <a:t>the size of a typical </a:t>
            </a:r>
            <a:r>
              <a:rPr lang="en-US" sz="1900" dirty="0" smtClean="0">
                <a:solidFill>
                  <a:srgbClr val="000000"/>
                </a:solidFill>
                <a:sym typeface="Symbol" charset="0"/>
              </a:rPr>
              <a:t>atom)</a:t>
            </a:r>
            <a:endParaRPr lang="en-US" sz="1900" dirty="0">
              <a:solidFill>
                <a:srgbClr val="000000"/>
              </a:solidFill>
            </a:endParaRPr>
          </a:p>
          <a:p>
            <a:r>
              <a:rPr lang="en-US" sz="1900" dirty="0" smtClean="0">
                <a:solidFill>
                  <a:srgbClr val="000000"/>
                </a:solidFill>
              </a:rPr>
              <a:t> </a:t>
            </a:r>
            <a:endParaRPr lang="en-US" sz="1900" dirty="0">
              <a:solidFill>
                <a:srgbClr val="000000"/>
              </a:solidFill>
            </a:endParaRPr>
          </a:p>
          <a:p>
            <a:endParaRPr lang="en-US" dirty="0">
              <a:solidFill>
                <a:srgbClr val="D60093"/>
              </a:solidFill>
              <a:latin typeface="ヒラギノ明朝 ProN W3" charset="0"/>
            </a:endParaRPr>
          </a:p>
          <a:p>
            <a:endParaRPr lang="en-US" dirty="0">
              <a:solidFill>
                <a:srgbClr val="D60093"/>
              </a:solidFill>
              <a:latin typeface="ヒラギノ明朝 ProN W3" charset="0"/>
            </a:endParaRPr>
          </a:p>
          <a:p>
            <a:endParaRPr lang="en-US" dirty="0">
              <a:solidFill>
                <a:srgbClr val="D60093"/>
              </a:solidFill>
              <a:latin typeface="ヒラギノ明朝 ProN W3" charset="0"/>
            </a:endParaRPr>
          </a:p>
          <a:p>
            <a:r>
              <a:rPr lang="en-US" dirty="0">
                <a:solidFill>
                  <a:srgbClr val="D60093"/>
                </a:solidFill>
              </a:rPr>
              <a:t> </a:t>
            </a:r>
          </a:p>
        </p:txBody>
      </p:sp>
      <p:pic>
        <p:nvPicPr>
          <p:cNvPr id="8" name="Picture 5" descr="ato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796" y="5220058"/>
            <a:ext cx="1237018" cy="120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25978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ext Box 2"/>
          <p:cNvSpPr txBox="1">
            <a:spLocks noChangeArrowheads="1"/>
          </p:cNvSpPr>
          <p:nvPr/>
        </p:nvSpPr>
        <p:spPr bwMode="auto">
          <a:xfrm>
            <a:off x="304800" y="1295400"/>
            <a:ext cx="8626392"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Tx/>
              <a:buChar char="•"/>
            </a:pPr>
            <a:r>
              <a:rPr lang="en-US" sz="1900" dirty="0">
                <a:solidFill>
                  <a:srgbClr val="000000"/>
                </a:solidFill>
              </a:rPr>
              <a:t> Water waves are made up of water molecules; peaks of the waves are where there is the most water</a:t>
            </a:r>
          </a:p>
          <a:p>
            <a:pPr>
              <a:buFontTx/>
              <a:buChar char="•"/>
            </a:pPr>
            <a:endParaRPr lang="en-US" sz="1900" dirty="0">
              <a:solidFill>
                <a:srgbClr val="000000"/>
              </a:solidFill>
            </a:endParaRPr>
          </a:p>
          <a:p>
            <a:pPr>
              <a:buFontTx/>
              <a:buChar char="•"/>
            </a:pPr>
            <a:r>
              <a:rPr lang="en-US" sz="1900" dirty="0">
                <a:solidFill>
                  <a:srgbClr val="000000"/>
                </a:solidFill>
              </a:rPr>
              <a:t> Sound waves are made up of atoms/molecules in high pressure and low pressure patterns</a:t>
            </a:r>
          </a:p>
          <a:p>
            <a:pPr>
              <a:buFontTx/>
              <a:buChar char="•"/>
            </a:pPr>
            <a:endParaRPr lang="en-US" sz="1900" dirty="0">
              <a:solidFill>
                <a:srgbClr val="000000"/>
              </a:solidFill>
            </a:endParaRPr>
          </a:p>
          <a:p>
            <a:pPr>
              <a:buFontTx/>
              <a:buChar char="•"/>
            </a:pPr>
            <a:r>
              <a:rPr lang="en-US" sz="1900" dirty="0">
                <a:solidFill>
                  <a:srgbClr val="000000"/>
                </a:solidFill>
              </a:rPr>
              <a:t> Waves on a string are the motion of atoms/molecules</a:t>
            </a:r>
          </a:p>
          <a:p>
            <a:endParaRPr lang="en-US" sz="1900" dirty="0">
              <a:solidFill>
                <a:srgbClr val="000000"/>
              </a:solidFill>
            </a:endParaRPr>
          </a:p>
          <a:p>
            <a:endParaRPr lang="en-US" sz="1900" dirty="0">
              <a:solidFill>
                <a:srgbClr val="000000"/>
              </a:solidFill>
            </a:endParaRPr>
          </a:p>
          <a:p>
            <a:endParaRPr lang="en-US" sz="1900" dirty="0">
              <a:solidFill>
                <a:srgbClr val="000000"/>
              </a:solidFill>
            </a:endParaRPr>
          </a:p>
          <a:p>
            <a:r>
              <a:rPr lang="en-US" sz="1900" dirty="0">
                <a:solidFill>
                  <a:srgbClr val="000000"/>
                </a:solidFill>
              </a:rPr>
              <a:t>Question:  If photons and electrons (and other quantum particles) are waves, </a:t>
            </a:r>
            <a:r>
              <a:rPr lang="en-US" sz="1900" i="1" dirty="0">
                <a:solidFill>
                  <a:srgbClr val="000000"/>
                </a:solidFill>
              </a:rPr>
              <a:t>what is waving?</a:t>
            </a:r>
            <a:endParaRPr lang="en-US" sz="1900" dirty="0">
              <a:solidFill>
                <a:srgbClr val="000000"/>
              </a:solidFill>
            </a:endParaRPr>
          </a:p>
        </p:txBody>
      </p:sp>
      <p:sp>
        <p:nvSpPr>
          <p:cNvPr id="201731" name="Rectangle 3"/>
          <p:cNvSpPr>
            <a:spLocks noGrp="1" noChangeArrowheads="1"/>
          </p:cNvSpPr>
          <p:nvPr>
            <p:ph type="title"/>
          </p:nvPr>
        </p:nvSpPr>
        <p:spPr>
          <a:xfrm>
            <a:off x="457200" y="238320"/>
            <a:ext cx="8229600" cy="1143000"/>
          </a:xfrm>
          <a:noFill/>
          <a:ln/>
        </p:spPr>
        <p:txBody>
          <a:bodyPr/>
          <a:lstStyle/>
          <a:p>
            <a:r>
              <a:rPr lang="en-US" sz="4000" dirty="0">
                <a:latin typeface="Times New Roman" charset="0"/>
              </a:rPr>
              <a:t>But What is </a:t>
            </a:r>
            <a:r>
              <a:rPr lang="ja-JP" altLang="en-US" sz="4000" dirty="0">
                <a:latin typeface="Arial"/>
              </a:rPr>
              <a:t>“</a:t>
            </a:r>
            <a:r>
              <a:rPr lang="en-US" sz="4000" dirty="0">
                <a:latin typeface="Times New Roman" charset="0"/>
              </a:rPr>
              <a:t>Waving</a:t>
            </a:r>
            <a:r>
              <a:rPr lang="ja-JP" altLang="en-US" sz="4000" dirty="0">
                <a:latin typeface="Arial"/>
              </a:rPr>
              <a:t>”</a:t>
            </a:r>
            <a:r>
              <a:rPr lang="en-US" sz="4000" dirty="0">
                <a:latin typeface="Times New Roman" charset="0"/>
              </a:rPr>
              <a:t>?</a:t>
            </a:r>
            <a:endParaRPr lang="en-US" dirty="0">
              <a:latin typeface="Times New Roman" charset="0"/>
            </a:endParaRPr>
          </a:p>
        </p:txBody>
      </p:sp>
    </p:spTree>
    <p:extLst>
      <p:ext uri="{BB962C8B-B14F-4D97-AF65-F5344CB8AC3E}">
        <p14:creationId xmlns:p14="http://schemas.microsoft.com/office/powerpoint/2010/main" val="146145171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8" name="Text Box 12"/>
          <p:cNvSpPr txBox="1">
            <a:spLocks noChangeArrowheads="1"/>
          </p:cNvSpPr>
          <p:nvPr/>
        </p:nvSpPr>
        <p:spPr bwMode="auto">
          <a:xfrm>
            <a:off x="304800" y="350190"/>
            <a:ext cx="8610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4000" dirty="0">
                <a:solidFill>
                  <a:schemeClr val="tx2"/>
                </a:solidFill>
              </a:rPr>
              <a:t>The Double Slit Experiment</a:t>
            </a:r>
          </a:p>
        </p:txBody>
      </p:sp>
      <p:sp>
        <p:nvSpPr>
          <p:cNvPr id="203791" name="Text Box 15"/>
          <p:cNvSpPr txBox="1">
            <a:spLocks noChangeArrowheads="1"/>
          </p:cNvSpPr>
          <p:nvPr/>
        </p:nvSpPr>
        <p:spPr bwMode="auto">
          <a:xfrm>
            <a:off x="3336925" y="2276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203792" name="Text Box 16"/>
          <p:cNvSpPr txBox="1">
            <a:spLocks noChangeArrowheads="1"/>
          </p:cNvSpPr>
          <p:nvPr/>
        </p:nvSpPr>
        <p:spPr bwMode="auto">
          <a:xfrm>
            <a:off x="152401" y="1228920"/>
            <a:ext cx="4430682"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000" dirty="0">
                <a:solidFill>
                  <a:srgbClr val="000000"/>
                </a:solidFill>
              </a:rPr>
              <a:t>If we shoot (non-wavelike) particles through two slits in a barrier, and watch how they accumulate on a far </a:t>
            </a:r>
            <a:r>
              <a:rPr lang="en-US" sz="2000" dirty="0" smtClean="0">
                <a:solidFill>
                  <a:srgbClr val="000000"/>
                </a:solidFill>
              </a:rPr>
              <a:t>surface, we will find the following:</a:t>
            </a:r>
          </a:p>
          <a:p>
            <a:endParaRPr lang="en-US" dirty="0">
              <a:solidFill>
                <a:srgbClr val="000000"/>
              </a:solidFill>
            </a:endParaRPr>
          </a:p>
          <a:p>
            <a:endParaRPr lang="en-US" dirty="0" smtClean="0">
              <a:solidFill>
                <a:srgbClr val="000000"/>
              </a:solidFill>
            </a:endParaRPr>
          </a:p>
          <a:p>
            <a:endParaRPr lang="en-US" dirty="0">
              <a:solidFill>
                <a:srgbClr val="000000"/>
              </a:solidFill>
            </a:endParaRPr>
          </a:p>
          <a:p>
            <a:endParaRPr lang="en-US" dirty="0" smtClean="0">
              <a:solidFill>
                <a:srgbClr val="000000"/>
              </a:solidFill>
            </a:endParaRPr>
          </a:p>
          <a:p>
            <a:endParaRPr lang="en-US" dirty="0">
              <a:solidFill>
                <a:srgbClr val="000000"/>
              </a:solidFill>
            </a:endParaRPr>
          </a:p>
          <a:p>
            <a:endParaRPr lang="en-US" dirty="0" smtClean="0">
              <a:solidFill>
                <a:srgbClr val="000000"/>
              </a:solidFill>
            </a:endParaRPr>
          </a:p>
          <a:p>
            <a:endParaRPr lang="en-US" dirty="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a:solidFill>
                <a:srgbClr val="000000"/>
              </a:solidFill>
            </a:endParaRPr>
          </a:p>
          <a:p>
            <a:endParaRPr lang="en-US" sz="1200" dirty="0">
              <a:solidFill>
                <a:srgbClr val="D60093"/>
              </a:solidFill>
              <a:latin typeface="ヒラギノ明朝 ProN W3" charset="0"/>
            </a:endParaRPr>
          </a:p>
        </p:txBody>
      </p:sp>
      <p:pic>
        <p:nvPicPr>
          <p:cNvPr id="8" name="Picture 6" descr="double-slit-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4788" y="1233487"/>
            <a:ext cx="2556576" cy="2684405"/>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0911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8" name="Text Box 12"/>
          <p:cNvSpPr txBox="1">
            <a:spLocks noChangeArrowheads="1"/>
          </p:cNvSpPr>
          <p:nvPr/>
        </p:nvSpPr>
        <p:spPr bwMode="auto">
          <a:xfrm>
            <a:off x="304800" y="350190"/>
            <a:ext cx="8610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4000" dirty="0">
                <a:solidFill>
                  <a:schemeClr val="tx2"/>
                </a:solidFill>
              </a:rPr>
              <a:t>The Double Slit Experiment</a:t>
            </a:r>
          </a:p>
        </p:txBody>
      </p:sp>
      <p:sp>
        <p:nvSpPr>
          <p:cNvPr id="203791" name="Text Box 15"/>
          <p:cNvSpPr txBox="1">
            <a:spLocks noChangeArrowheads="1"/>
          </p:cNvSpPr>
          <p:nvPr/>
        </p:nvSpPr>
        <p:spPr bwMode="auto">
          <a:xfrm>
            <a:off x="3336925" y="2276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203792" name="Text Box 16"/>
          <p:cNvSpPr txBox="1">
            <a:spLocks noChangeArrowheads="1"/>
          </p:cNvSpPr>
          <p:nvPr/>
        </p:nvSpPr>
        <p:spPr bwMode="auto">
          <a:xfrm>
            <a:off x="152401" y="1228920"/>
            <a:ext cx="4430682"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000" dirty="0">
                <a:solidFill>
                  <a:srgbClr val="000000"/>
                </a:solidFill>
              </a:rPr>
              <a:t>If we shoot (non-wavelike) particles through two slits in a barrier, and watch how they accumulate on a far </a:t>
            </a:r>
            <a:r>
              <a:rPr lang="en-US" sz="2000" dirty="0" smtClean="0">
                <a:solidFill>
                  <a:srgbClr val="000000"/>
                </a:solidFill>
              </a:rPr>
              <a:t>surface, we will find the following:</a:t>
            </a:r>
          </a:p>
          <a:p>
            <a:endParaRPr lang="en-US" dirty="0">
              <a:solidFill>
                <a:srgbClr val="000000"/>
              </a:solidFill>
            </a:endParaRPr>
          </a:p>
          <a:p>
            <a:endParaRPr lang="en-US" dirty="0" smtClean="0">
              <a:solidFill>
                <a:srgbClr val="000000"/>
              </a:solidFill>
            </a:endParaRPr>
          </a:p>
          <a:p>
            <a:endParaRPr lang="en-US" dirty="0">
              <a:solidFill>
                <a:srgbClr val="000000"/>
              </a:solidFill>
            </a:endParaRPr>
          </a:p>
          <a:p>
            <a:endParaRPr lang="en-US" dirty="0" smtClean="0">
              <a:solidFill>
                <a:srgbClr val="000000"/>
              </a:solidFill>
            </a:endParaRPr>
          </a:p>
          <a:p>
            <a:endParaRPr lang="en-US" dirty="0">
              <a:solidFill>
                <a:srgbClr val="000000"/>
              </a:solidFill>
            </a:endParaRPr>
          </a:p>
          <a:p>
            <a:endParaRPr lang="en-US" dirty="0" smtClean="0">
              <a:solidFill>
                <a:srgbClr val="000000"/>
              </a:solidFill>
            </a:endParaRPr>
          </a:p>
          <a:p>
            <a:endParaRPr lang="en-US" dirty="0" smtClean="0">
              <a:solidFill>
                <a:srgbClr val="000000"/>
              </a:solidFill>
            </a:endParaRPr>
          </a:p>
          <a:p>
            <a:endParaRPr lang="en-US" sz="2000" dirty="0">
              <a:solidFill>
                <a:srgbClr val="000000"/>
              </a:solidFill>
            </a:endParaRPr>
          </a:p>
          <a:p>
            <a:r>
              <a:rPr lang="en-US" sz="2000" dirty="0" smtClean="0">
                <a:solidFill>
                  <a:srgbClr val="000000"/>
                </a:solidFill>
              </a:rPr>
              <a:t>But if we projected waves through the same apparatus, we will observed an interference pattern:</a:t>
            </a:r>
            <a:endParaRPr lang="en-US" sz="2000" dirty="0">
              <a:solidFill>
                <a:srgbClr val="000000"/>
              </a:solidFill>
            </a:endParaRPr>
          </a:p>
          <a:p>
            <a:endParaRPr lang="en-US" sz="1200" dirty="0">
              <a:solidFill>
                <a:srgbClr val="D60093"/>
              </a:solidFill>
              <a:latin typeface="ヒラギノ明朝 ProN W3" charset="0"/>
            </a:endParaRPr>
          </a:p>
        </p:txBody>
      </p:sp>
      <p:pic>
        <p:nvPicPr>
          <p:cNvPr id="8" name="Picture 6" descr="double-slit-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4788" y="1233487"/>
            <a:ext cx="2556576" cy="2684405"/>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9" name="Picture 23" descr="photon_double_sli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531982" y="3388269"/>
            <a:ext cx="2535230" cy="405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1559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8" name="Text Box 12"/>
          <p:cNvSpPr txBox="1">
            <a:spLocks noChangeArrowheads="1"/>
          </p:cNvSpPr>
          <p:nvPr/>
        </p:nvSpPr>
        <p:spPr bwMode="auto">
          <a:xfrm>
            <a:off x="304800" y="350190"/>
            <a:ext cx="8610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4000" dirty="0">
                <a:solidFill>
                  <a:schemeClr val="tx2"/>
                </a:solidFill>
              </a:rPr>
              <a:t>The Double Slit Experiment</a:t>
            </a:r>
          </a:p>
        </p:txBody>
      </p:sp>
      <p:sp>
        <p:nvSpPr>
          <p:cNvPr id="203791" name="Text Box 15"/>
          <p:cNvSpPr txBox="1">
            <a:spLocks noChangeArrowheads="1"/>
          </p:cNvSpPr>
          <p:nvPr/>
        </p:nvSpPr>
        <p:spPr bwMode="auto">
          <a:xfrm>
            <a:off x="3336925" y="2276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203792" name="Text Box 16"/>
          <p:cNvSpPr txBox="1">
            <a:spLocks noChangeArrowheads="1"/>
          </p:cNvSpPr>
          <p:nvPr/>
        </p:nvSpPr>
        <p:spPr bwMode="auto">
          <a:xfrm>
            <a:off x="152401" y="1228920"/>
            <a:ext cx="4430682"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000" dirty="0">
                <a:solidFill>
                  <a:srgbClr val="000000"/>
                </a:solidFill>
              </a:rPr>
              <a:t>If we shoot (non-wavelike) particles through two slits in a barrier, and watch how they accumulate on a far </a:t>
            </a:r>
            <a:r>
              <a:rPr lang="en-US" sz="2000" dirty="0" smtClean="0">
                <a:solidFill>
                  <a:srgbClr val="000000"/>
                </a:solidFill>
              </a:rPr>
              <a:t>surface, we will find the following:</a:t>
            </a:r>
          </a:p>
          <a:p>
            <a:endParaRPr lang="en-US" dirty="0">
              <a:solidFill>
                <a:srgbClr val="000000"/>
              </a:solidFill>
            </a:endParaRPr>
          </a:p>
          <a:p>
            <a:endParaRPr lang="en-US" dirty="0" smtClean="0">
              <a:solidFill>
                <a:srgbClr val="000000"/>
              </a:solidFill>
            </a:endParaRPr>
          </a:p>
          <a:p>
            <a:endParaRPr lang="en-US" dirty="0">
              <a:solidFill>
                <a:srgbClr val="000000"/>
              </a:solidFill>
            </a:endParaRPr>
          </a:p>
          <a:p>
            <a:endParaRPr lang="en-US" dirty="0" smtClean="0">
              <a:solidFill>
                <a:srgbClr val="000000"/>
              </a:solidFill>
            </a:endParaRPr>
          </a:p>
          <a:p>
            <a:endParaRPr lang="en-US" dirty="0">
              <a:solidFill>
                <a:srgbClr val="000000"/>
              </a:solidFill>
            </a:endParaRPr>
          </a:p>
          <a:p>
            <a:endParaRPr lang="en-US" dirty="0" smtClean="0">
              <a:solidFill>
                <a:srgbClr val="000000"/>
              </a:solidFill>
            </a:endParaRPr>
          </a:p>
          <a:p>
            <a:endParaRPr lang="en-US" dirty="0" smtClean="0">
              <a:solidFill>
                <a:srgbClr val="000000"/>
              </a:solidFill>
            </a:endParaRPr>
          </a:p>
          <a:p>
            <a:endParaRPr lang="en-US" sz="2000" dirty="0">
              <a:solidFill>
                <a:srgbClr val="000000"/>
              </a:solidFill>
            </a:endParaRPr>
          </a:p>
          <a:p>
            <a:r>
              <a:rPr lang="en-US" sz="2000" dirty="0" smtClean="0">
                <a:solidFill>
                  <a:srgbClr val="000000"/>
                </a:solidFill>
              </a:rPr>
              <a:t>But if we projected waves through the same apparatus, we will observed an interference pattern:</a:t>
            </a:r>
            <a:endParaRPr lang="en-US" sz="2000" dirty="0">
              <a:solidFill>
                <a:srgbClr val="000000"/>
              </a:solidFill>
            </a:endParaRPr>
          </a:p>
          <a:p>
            <a:endParaRPr lang="en-US" sz="1200" dirty="0">
              <a:solidFill>
                <a:srgbClr val="D60093"/>
              </a:solidFill>
              <a:latin typeface="ヒラギノ明朝 ProN W3" charset="0"/>
            </a:endParaRPr>
          </a:p>
        </p:txBody>
      </p:sp>
      <p:pic>
        <p:nvPicPr>
          <p:cNvPr id="8" name="Picture 6" descr="double-slit-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4788" y="1233487"/>
            <a:ext cx="2556576" cy="2684405"/>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9" name="Picture 23" descr="photon_double_sli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531982" y="3388269"/>
            <a:ext cx="2535230" cy="4051207"/>
          </a:xfrm>
          <a:prstGeom prst="rect">
            <a:avLst/>
          </a:prstGeom>
          <a:noFill/>
          <a:extLst>
            <a:ext uri="{909E8E84-426E-40dd-AFC4-6F175D3DCCD1}">
              <a14:hiddenFill xmlns:a14="http://schemas.microsoft.com/office/drawing/2010/main">
                <a:solidFill>
                  <a:srgbClr val="FFFFFF"/>
                </a:solidFill>
              </a14:hiddenFill>
            </a:ext>
          </a:extLst>
        </p:spPr>
      </p:pic>
      <p:sp>
        <p:nvSpPr>
          <p:cNvPr id="2" name="Donut 1"/>
          <p:cNvSpPr/>
          <p:nvPr/>
        </p:nvSpPr>
        <p:spPr>
          <a:xfrm>
            <a:off x="4404799" y="3850342"/>
            <a:ext cx="4726793" cy="3115738"/>
          </a:xfrm>
          <a:prstGeom prst="donut">
            <a:avLst>
              <a:gd name="adj" fmla="val 24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1617670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2"/>
          <p:cNvSpPr txBox="1">
            <a:spLocks noChangeArrowheads="1"/>
          </p:cNvSpPr>
          <p:nvPr/>
        </p:nvSpPr>
        <p:spPr bwMode="auto">
          <a:xfrm>
            <a:off x="304800" y="377210"/>
            <a:ext cx="8610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4000" dirty="0" smtClean="0">
                <a:solidFill>
                  <a:schemeClr val="tx2"/>
                </a:solidFill>
              </a:rPr>
              <a:t>The Moral </a:t>
            </a:r>
            <a:r>
              <a:rPr lang="en-US" sz="4000" dirty="0">
                <a:solidFill>
                  <a:schemeClr val="tx2"/>
                </a:solidFill>
              </a:rPr>
              <a:t>of the Experiment: </a:t>
            </a:r>
          </a:p>
          <a:p>
            <a:pPr algn="ctr"/>
            <a:r>
              <a:rPr lang="en-US" sz="4000" dirty="0">
                <a:solidFill>
                  <a:schemeClr val="tx2"/>
                </a:solidFill>
              </a:rPr>
              <a:t>Even Individual </a:t>
            </a:r>
            <a:r>
              <a:rPr lang="en-US" sz="4000" dirty="0" smtClean="0">
                <a:solidFill>
                  <a:schemeClr val="tx2"/>
                </a:solidFill>
              </a:rPr>
              <a:t>Particle</a:t>
            </a:r>
            <a:r>
              <a:rPr lang="en-US" sz="4000" dirty="0">
                <a:solidFill>
                  <a:schemeClr val="tx2"/>
                </a:solidFill>
              </a:rPr>
              <a:t>s</a:t>
            </a:r>
            <a:r>
              <a:rPr lang="en-US" sz="4000" dirty="0" smtClean="0">
                <a:solidFill>
                  <a:schemeClr val="tx2"/>
                </a:solidFill>
              </a:rPr>
              <a:t> Behave Like Waves</a:t>
            </a:r>
            <a:endParaRPr lang="en-US" sz="4000" dirty="0">
              <a:solidFill>
                <a:schemeClr val="tx2"/>
              </a:solidFill>
            </a:endParaRPr>
          </a:p>
        </p:txBody>
      </p:sp>
      <p:sp>
        <p:nvSpPr>
          <p:cNvPr id="215043" name="Text Box 3"/>
          <p:cNvSpPr txBox="1">
            <a:spLocks noChangeArrowheads="1"/>
          </p:cNvSpPr>
          <p:nvPr/>
        </p:nvSpPr>
        <p:spPr bwMode="auto">
          <a:xfrm>
            <a:off x="3336925" y="35448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215051" name="Text Box 11"/>
          <p:cNvSpPr txBox="1">
            <a:spLocks noChangeArrowheads="1"/>
          </p:cNvSpPr>
          <p:nvPr/>
        </p:nvSpPr>
        <p:spPr bwMode="auto">
          <a:xfrm>
            <a:off x="152400" y="2321703"/>
            <a:ext cx="8991600"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a:solidFill>
                  <a:srgbClr val="000000"/>
                </a:solidFill>
              </a:rPr>
              <a:t>Unlike waves made of sound, water, sound, or on a string, quantum particle-waves cannot be described as patterns </a:t>
            </a:r>
            <a:r>
              <a:rPr lang="en-US" dirty="0" smtClean="0">
                <a:solidFill>
                  <a:srgbClr val="000000"/>
                </a:solidFill>
              </a:rPr>
              <a:t>among a large number of </a:t>
            </a:r>
            <a:r>
              <a:rPr lang="en-US" dirty="0">
                <a:solidFill>
                  <a:srgbClr val="000000"/>
                </a:solidFill>
              </a:rPr>
              <a:t>molecules</a:t>
            </a:r>
          </a:p>
          <a:p>
            <a:endParaRPr lang="en-US" dirty="0">
              <a:solidFill>
                <a:srgbClr val="000000"/>
              </a:solidFill>
            </a:endParaRPr>
          </a:p>
          <a:p>
            <a:r>
              <a:rPr lang="en-US" sz="1900" dirty="0">
                <a:solidFill>
                  <a:srgbClr val="000000"/>
                </a:solidFill>
              </a:rPr>
              <a:t>Instead, we have to think of quantum particle-waves are patterns of </a:t>
            </a:r>
            <a:r>
              <a:rPr lang="en-US" sz="1900" i="1" dirty="0" smtClean="0">
                <a:solidFill>
                  <a:srgbClr val="000000"/>
                </a:solidFill>
              </a:rPr>
              <a:t>probability</a:t>
            </a:r>
          </a:p>
          <a:p>
            <a:endParaRPr lang="en-US" sz="1900" dirty="0">
              <a:solidFill>
                <a:srgbClr val="000000"/>
              </a:solidFill>
            </a:endParaRPr>
          </a:p>
          <a:p>
            <a:endParaRPr lang="en-US" sz="1200" dirty="0">
              <a:solidFill>
                <a:srgbClr val="000000"/>
              </a:solidFill>
            </a:endParaRPr>
          </a:p>
          <a:p>
            <a:endParaRPr lang="en-US" sz="1200" dirty="0">
              <a:solidFill>
                <a:srgbClr val="D60093"/>
              </a:solidFill>
              <a:latin typeface="ヒラギノ明朝 ProN W3" charset="0"/>
            </a:endParaRPr>
          </a:p>
        </p:txBody>
      </p:sp>
    </p:spTree>
    <p:extLst>
      <p:ext uri="{BB962C8B-B14F-4D97-AF65-F5344CB8AC3E}">
        <p14:creationId xmlns:p14="http://schemas.microsoft.com/office/powerpoint/2010/main" val="279456711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2"/>
          <p:cNvSpPr txBox="1">
            <a:spLocks noChangeArrowheads="1"/>
          </p:cNvSpPr>
          <p:nvPr/>
        </p:nvSpPr>
        <p:spPr bwMode="auto">
          <a:xfrm>
            <a:off x="304800" y="377210"/>
            <a:ext cx="8610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4000" dirty="0" smtClean="0">
                <a:solidFill>
                  <a:schemeClr val="tx2"/>
                </a:solidFill>
              </a:rPr>
              <a:t>The Moral </a:t>
            </a:r>
            <a:r>
              <a:rPr lang="en-US" sz="4000" dirty="0">
                <a:solidFill>
                  <a:schemeClr val="tx2"/>
                </a:solidFill>
              </a:rPr>
              <a:t>of the Experiment: </a:t>
            </a:r>
          </a:p>
          <a:p>
            <a:pPr algn="ctr"/>
            <a:r>
              <a:rPr lang="en-US" sz="4000" dirty="0">
                <a:solidFill>
                  <a:schemeClr val="tx2"/>
                </a:solidFill>
              </a:rPr>
              <a:t>Even Individual </a:t>
            </a:r>
            <a:r>
              <a:rPr lang="en-US" sz="4000" dirty="0" smtClean="0">
                <a:solidFill>
                  <a:schemeClr val="tx2"/>
                </a:solidFill>
              </a:rPr>
              <a:t>Particle</a:t>
            </a:r>
            <a:r>
              <a:rPr lang="en-US" sz="4000" dirty="0">
                <a:solidFill>
                  <a:schemeClr val="tx2"/>
                </a:solidFill>
              </a:rPr>
              <a:t>s</a:t>
            </a:r>
            <a:r>
              <a:rPr lang="en-US" sz="4000" dirty="0" smtClean="0">
                <a:solidFill>
                  <a:schemeClr val="tx2"/>
                </a:solidFill>
              </a:rPr>
              <a:t> Behave Like Waves</a:t>
            </a:r>
            <a:endParaRPr lang="en-US" sz="4000" dirty="0">
              <a:solidFill>
                <a:schemeClr val="tx2"/>
              </a:solidFill>
            </a:endParaRPr>
          </a:p>
        </p:txBody>
      </p:sp>
      <p:sp>
        <p:nvSpPr>
          <p:cNvPr id="215043" name="Text Box 3"/>
          <p:cNvSpPr txBox="1">
            <a:spLocks noChangeArrowheads="1"/>
          </p:cNvSpPr>
          <p:nvPr/>
        </p:nvSpPr>
        <p:spPr bwMode="auto">
          <a:xfrm>
            <a:off x="3336925" y="35448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215051" name="Text Box 11"/>
          <p:cNvSpPr txBox="1">
            <a:spLocks noChangeArrowheads="1"/>
          </p:cNvSpPr>
          <p:nvPr/>
        </p:nvSpPr>
        <p:spPr bwMode="auto">
          <a:xfrm>
            <a:off x="152400" y="2321703"/>
            <a:ext cx="899160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a:solidFill>
                  <a:srgbClr val="000000"/>
                </a:solidFill>
              </a:rPr>
              <a:t>Unlike waves made of sound, water, sound, or on a string, quantum particle-waves cannot be described as patterns </a:t>
            </a:r>
            <a:r>
              <a:rPr lang="en-US" dirty="0" smtClean="0">
                <a:solidFill>
                  <a:srgbClr val="000000"/>
                </a:solidFill>
              </a:rPr>
              <a:t>among a large number of </a:t>
            </a:r>
            <a:r>
              <a:rPr lang="en-US" dirty="0">
                <a:solidFill>
                  <a:srgbClr val="000000"/>
                </a:solidFill>
              </a:rPr>
              <a:t>molecules</a:t>
            </a:r>
          </a:p>
          <a:p>
            <a:endParaRPr lang="en-US" dirty="0">
              <a:solidFill>
                <a:srgbClr val="000000"/>
              </a:solidFill>
            </a:endParaRPr>
          </a:p>
          <a:p>
            <a:r>
              <a:rPr lang="en-US" sz="1900" dirty="0">
                <a:solidFill>
                  <a:srgbClr val="000000"/>
                </a:solidFill>
              </a:rPr>
              <a:t>Instead, we have to think of quantum particle-waves are patterns of </a:t>
            </a:r>
            <a:r>
              <a:rPr lang="en-US" sz="1900" i="1" dirty="0" smtClean="0">
                <a:solidFill>
                  <a:srgbClr val="000000"/>
                </a:solidFill>
              </a:rPr>
              <a:t>probability</a:t>
            </a:r>
          </a:p>
          <a:p>
            <a:endParaRPr lang="en-US" sz="1900" dirty="0">
              <a:solidFill>
                <a:srgbClr val="000000"/>
              </a:solidFill>
            </a:endParaRPr>
          </a:p>
          <a:p>
            <a:r>
              <a:rPr lang="en-US" sz="1900" dirty="0">
                <a:solidFill>
                  <a:srgbClr val="000000"/>
                </a:solidFill>
              </a:rPr>
              <a:t>Particles are not, generally speaking, at one place at one time, nor are they moving with a singular velocity, or possess a singular quantity of energy </a:t>
            </a:r>
          </a:p>
          <a:p>
            <a:endParaRPr lang="en-US" sz="1900" dirty="0">
              <a:solidFill>
                <a:srgbClr val="000000"/>
              </a:solidFill>
            </a:endParaRPr>
          </a:p>
          <a:p>
            <a:r>
              <a:rPr lang="en-US" sz="1900" dirty="0">
                <a:solidFill>
                  <a:srgbClr val="000000"/>
                </a:solidFill>
              </a:rPr>
              <a:t>Events do not even happen at precisely one time </a:t>
            </a:r>
          </a:p>
          <a:p>
            <a:endParaRPr lang="en-US" sz="1900" dirty="0" smtClean="0">
              <a:solidFill>
                <a:srgbClr val="000000"/>
              </a:solidFill>
            </a:endParaRPr>
          </a:p>
          <a:p>
            <a:r>
              <a:rPr lang="en-US" sz="1900" dirty="0" smtClean="0">
                <a:solidFill>
                  <a:srgbClr val="000000"/>
                </a:solidFill>
              </a:rPr>
              <a:t>Many kinds of events that are impossible in classical physics are possible in quantum physics</a:t>
            </a:r>
            <a:endParaRPr lang="en-US" sz="1900" dirty="0">
              <a:solidFill>
                <a:srgbClr val="000000"/>
              </a:solidFill>
            </a:endParaRPr>
          </a:p>
          <a:p>
            <a:endParaRPr lang="en-US" sz="1900" dirty="0">
              <a:solidFill>
                <a:srgbClr val="000000"/>
              </a:solidFill>
            </a:endParaRPr>
          </a:p>
          <a:p>
            <a:r>
              <a:rPr lang="en-US" sz="1900" dirty="0">
                <a:solidFill>
                  <a:srgbClr val="000000"/>
                </a:solidFill>
              </a:rPr>
              <a:t>All of these quantities are described </a:t>
            </a:r>
            <a:r>
              <a:rPr lang="en-US" sz="1900" i="1" dirty="0">
                <a:solidFill>
                  <a:srgbClr val="000000"/>
                </a:solidFill>
              </a:rPr>
              <a:t>probabilistically </a:t>
            </a:r>
            <a:r>
              <a:rPr lang="en-US" sz="1900" dirty="0">
                <a:solidFill>
                  <a:srgbClr val="000000"/>
                </a:solidFill>
              </a:rPr>
              <a:t>according to the laws of quantum mechanics </a:t>
            </a:r>
          </a:p>
          <a:p>
            <a:endParaRPr lang="en-US" sz="1200" dirty="0">
              <a:solidFill>
                <a:srgbClr val="000000"/>
              </a:solidFill>
            </a:endParaRPr>
          </a:p>
          <a:p>
            <a:endParaRPr lang="en-US" sz="1200" dirty="0">
              <a:solidFill>
                <a:srgbClr val="D60093"/>
              </a:solidFill>
              <a:latin typeface="ヒラギノ明朝 ProN W3" charset="0"/>
            </a:endParaRPr>
          </a:p>
        </p:txBody>
      </p:sp>
    </p:spTree>
    <p:extLst>
      <p:ext uri="{BB962C8B-B14F-4D97-AF65-F5344CB8AC3E}">
        <p14:creationId xmlns:p14="http://schemas.microsoft.com/office/powerpoint/2010/main" val="22339045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102"/>
            <a:ext cx="8229600" cy="990600"/>
          </a:xfrm>
        </p:spPr>
        <p:txBody>
          <a:bodyPr>
            <a:normAutofit/>
          </a:bodyPr>
          <a:lstStyle/>
          <a:p>
            <a:r>
              <a:rPr lang="en-US" sz="3600" dirty="0" smtClean="0"/>
              <a:t>What is Physics?</a:t>
            </a:r>
            <a:endParaRPr lang="en-US" sz="3600" dirty="0"/>
          </a:p>
        </p:txBody>
      </p:sp>
      <p:sp>
        <p:nvSpPr>
          <p:cNvPr id="3" name="Content Placeholder 2"/>
          <p:cNvSpPr>
            <a:spLocks noGrp="1"/>
          </p:cNvSpPr>
          <p:nvPr>
            <p:ph idx="1"/>
          </p:nvPr>
        </p:nvSpPr>
        <p:spPr>
          <a:xfrm>
            <a:off x="324178" y="1307102"/>
            <a:ext cx="8565821" cy="5401486"/>
          </a:xfrm>
        </p:spPr>
        <p:txBody>
          <a:bodyPr>
            <a:normAutofit fontScale="92500"/>
          </a:bodyPr>
          <a:lstStyle/>
          <a:p>
            <a:pPr marL="0" indent="0">
              <a:buClr>
                <a:schemeClr val="folHlink"/>
              </a:buClr>
              <a:buNone/>
            </a:pPr>
            <a:r>
              <a:rPr lang="en-US" sz="2000" dirty="0" smtClean="0">
                <a:solidFill>
                  <a:srgbClr val="000000"/>
                </a:solidFill>
              </a:rPr>
              <a:t>Physics is hard to define. Here are some definitions that I found in online dictionaries:</a:t>
            </a:r>
          </a:p>
          <a:p>
            <a:pPr>
              <a:buClr>
                <a:schemeClr val="folHlink"/>
              </a:buClr>
              <a:buFont typeface="Wingdings" charset="0"/>
              <a:buChar char="§"/>
            </a:pPr>
            <a:r>
              <a:rPr lang="en-US" sz="2000" dirty="0" smtClean="0"/>
              <a:t>“</a:t>
            </a:r>
            <a:r>
              <a:rPr lang="en-US" sz="2000" dirty="0"/>
              <a:t>T</a:t>
            </a:r>
            <a:r>
              <a:rPr lang="en-US" sz="2000" dirty="0" smtClean="0"/>
              <a:t>he </a:t>
            </a:r>
            <a:r>
              <a:rPr lang="en-US" sz="2000" dirty="0"/>
              <a:t>science that deals with matter, energy, motion, and force.</a:t>
            </a:r>
            <a:r>
              <a:rPr lang="en-US" sz="2000" dirty="0" smtClean="0"/>
              <a:t>”</a:t>
            </a:r>
          </a:p>
          <a:p>
            <a:pPr>
              <a:buClr>
                <a:schemeClr val="folHlink"/>
              </a:buClr>
              <a:buFont typeface="Wingdings" charset="0"/>
              <a:buChar char="§"/>
            </a:pPr>
            <a:r>
              <a:rPr lang="en-US" sz="2000" dirty="0" smtClean="0"/>
              <a:t>“</a:t>
            </a:r>
            <a:r>
              <a:rPr lang="en-US" sz="2000" dirty="0"/>
              <a:t>A</a:t>
            </a:r>
            <a:r>
              <a:rPr lang="en-US" sz="2000" dirty="0" smtClean="0"/>
              <a:t> </a:t>
            </a:r>
            <a:r>
              <a:rPr lang="en-US" sz="2000" dirty="0"/>
              <a:t>science that deals with matter and energy and their interactions</a:t>
            </a:r>
            <a:r>
              <a:rPr lang="en-US" sz="2000" dirty="0" smtClean="0"/>
              <a:t>”</a:t>
            </a:r>
          </a:p>
          <a:p>
            <a:pPr>
              <a:buClr>
                <a:schemeClr val="folHlink"/>
              </a:buClr>
              <a:buFont typeface="Wingdings" charset="0"/>
              <a:buChar char="§"/>
            </a:pPr>
            <a:r>
              <a:rPr lang="en-US" sz="2000" dirty="0"/>
              <a:t>“The branch of science concerned with the nature and properties of matter and energy. The subject matter of physics, distinguished from that of chemistry and biology, includes mechanics, heat, light and other radiation, sound, electricity, magnetism, and the structure of atoms.”</a:t>
            </a:r>
          </a:p>
          <a:p>
            <a:pPr>
              <a:buClr>
                <a:schemeClr val="folHlink"/>
              </a:buClr>
              <a:buFont typeface="Wingdings" charset="0"/>
              <a:buChar char="§"/>
            </a:pPr>
            <a:endParaRPr lang="en-US" sz="1000" dirty="0" smtClean="0"/>
          </a:p>
          <a:p>
            <a:pPr marL="0" indent="0">
              <a:buClr>
                <a:schemeClr val="folHlink"/>
              </a:buClr>
              <a:buNone/>
            </a:pPr>
            <a:r>
              <a:rPr lang="en-US" sz="2000" dirty="0" smtClean="0"/>
              <a:t>In my opinion, these definitions are not “wrong”,</a:t>
            </a:r>
            <a:r>
              <a:rPr lang="en-US" sz="2000" dirty="0"/>
              <a:t> </a:t>
            </a:r>
            <a:r>
              <a:rPr lang="en-US" sz="2000" dirty="0" smtClean="0"/>
              <a:t>but if you think about it closely, they are not very useful. </a:t>
            </a:r>
          </a:p>
          <a:p>
            <a:pPr>
              <a:buClr>
                <a:schemeClr val="folHlink"/>
              </a:buClr>
              <a:buFont typeface="Wingdings" charset="0"/>
              <a:buChar char="§"/>
            </a:pPr>
            <a:r>
              <a:rPr lang="en-US" sz="2000" dirty="0" smtClean="0">
                <a:solidFill>
                  <a:srgbClr val="000000"/>
                </a:solidFill>
              </a:rPr>
              <a:t>Everything in the universe is made up of matter and energy.</a:t>
            </a:r>
          </a:p>
          <a:p>
            <a:pPr>
              <a:buClr>
                <a:schemeClr val="folHlink"/>
              </a:buClr>
              <a:buFont typeface="Wingdings" charset="0"/>
              <a:buChar char="§"/>
            </a:pPr>
            <a:r>
              <a:rPr lang="en-US" sz="2000" dirty="0" smtClean="0">
                <a:solidFill>
                  <a:srgbClr val="000000"/>
                </a:solidFill>
              </a:rPr>
              <a:t>Everything that happens can be described in terms of motion and interaction</a:t>
            </a:r>
          </a:p>
          <a:p>
            <a:pPr>
              <a:buClr>
                <a:schemeClr val="folHlink"/>
              </a:buClr>
              <a:buFont typeface="Wingdings" charset="0"/>
              <a:buChar char="§"/>
            </a:pPr>
            <a:r>
              <a:rPr lang="en-US" sz="2000" dirty="0" smtClean="0">
                <a:solidFill>
                  <a:srgbClr val="000000"/>
                </a:solidFill>
              </a:rPr>
              <a:t>Does this mean that physics is the science of everything? </a:t>
            </a:r>
          </a:p>
          <a:p>
            <a:pPr marL="0" indent="0">
              <a:buClr>
                <a:schemeClr val="folHlink"/>
              </a:buClr>
              <a:buNone/>
            </a:pPr>
            <a:endParaRPr lang="en-US" sz="1000" dirty="0" smtClean="0">
              <a:solidFill>
                <a:srgbClr val="000000"/>
              </a:solidFill>
            </a:endParaRPr>
          </a:p>
          <a:p>
            <a:pPr marL="0" indent="0">
              <a:buClr>
                <a:schemeClr val="folHlink"/>
              </a:buClr>
              <a:buNone/>
            </a:pPr>
            <a:r>
              <a:rPr lang="en-US" sz="2000" dirty="0" smtClean="0">
                <a:solidFill>
                  <a:srgbClr val="000000"/>
                </a:solidFill>
              </a:rPr>
              <a:t>A more useful definition, I would argue, is that physics is the branch of science that strives to address the most </a:t>
            </a:r>
            <a:r>
              <a:rPr lang="en-US" sz="2000" i="1" dirty="0" smtClean="0">
                <a:solidFill>
                  <a:srgbClr val="000000"/>
                </a:solidFill>
              </a:rPr>
              <a:t>fundamental</a:t>
            </a:r>
            <a:r>
              <a:rPr lang="en-US" sz="2000" dirty="0" smtClean="0">
                <a:solidFill>
                  <a:srgbClr val="000000"/>
                </a:solidFill>
              </a:rPr>
              <a:t> of questions about our universe.</a:t>
            </a:r>
            <a:endParaRPr lang="en-US" sz="2000" dirty="0">
              <a:solidFill>
                <a:srgbClr val="000000"/>
              </a:solidFill>
            </a:endParaRPr>
          </a:p>
          <a:p>
            <a:pPr marL="0" indent="0">
              <a:buClr>
                <a:schemeClr val="folHlink"/>
              </a:buClr>
              <a:buNone/>
            </a:pPr>
            <a:endParaRPr lang="en-US" sz="2000" dirty="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17312630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2"/>
          <p:cNvSpPr txBox="1">
            <a:spLocks noChangeArrowheads="1"/>
          </p:cNvSpPr>
          <p:nvPr/>
        </p:nvSpPr>
        <p:spPr bwMode="auto">
          <a:xfrm>
            <a:off x="0" y="377210"/>
            <a:ext cx="91440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3400" dirty="0" smtClean="0">
                <a:solidFill>
                  <a:schemeClr val="tx2"/>
                </a:solidFill>
              </a:rPr>
              <a:t>From Quantum Mechanics to Particle Physics</a:t>
            </a:r>
            <a:endParaRPr lang="en-US" sz="3400" dirty="0">
              <a:solidFill>
                <a:schemeClr val="tx2"/>
              </a:solidFill>
            </a:endParaRPr>
          </a:p>
        </p:txBody>
      </p:sp>
      <p:sp>
        <p:nvSpPr>
          <p:cNvPr id="215043" name="Text Box 3"/>
          <p:cNvSpPr txBox="1">
            <a:spLocks noChangeArrowheads="1"/>
          </p:cNvSpPr>
          <p:nvPr/>
        </p:nvSpPr>
        <p:spPr bwMode="auto">
          <a:xfrm>
            <a:off x="3336925" y="35448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215051" name="Text Box 11"/>
          <p:cNvSpPr txBox="1">
            <a:spLocks noChangeArrowheads="1"/>
          </p:cNvSpPr>
          <p:nvPr/>
        </p:nvSpPr>
        <p:spPr bwMode="auto">
          <a:xfrm>
            <a:off x="152400" y="1186863"/>
            <a:ext cx="8991600" cy="438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900" dirty="0" smtClean="0">
                <a:solidFill>
                  <a:srgbClr val="000000"/>
                </a:solidFill>
              </a:rPr>
              <a:t>While quantum mechanics was being discovered and understood, the only known particles were the electron (1897), the photon (1905), the proton (1919), and the neutron (1932)</a:t>
            </a:r>
            <a:endParaRPr lang="en-US" sz="1900" dirty="0">
              <a:solidFill>
                <a:srgbClr val="000000"/>
              </a:solidFill>
            </a:endParaRPr>
          </a:p>
          <a:p>
            <a:endParaRPr lang="en-US" dirty="0" smtClean="0">
              <a:solidFill>
                <a:srgbClr val="000000"/>
              </a:solidFill>
            </a:endParaRPr>
          </a:p>
          <a:p>
            <a:r>
              <a:rPr lang="en-US" sz="1900" dirty="0" smtClean="0">
                <a:solidFill>
                  <a:srgbClr val="000000"/>
                </a:solidFill>
              </a:rPr>
              <a:t>There was nothing known at the time about these particles that gave us any insight into why they existed, or why they have the properties that they do.  The equations of quantum mechanics told us how these particles would behave, but we had no larger theory – no big picture – for why our universe is the way it is</a:t>
            </a:r>
          </a:p>
          <a:p>
            <a:endParaRPr lang="en-US" sz="1900" dirty="0">
              <a:solidFill>
                <a:srgbClr val="000000"/>
              </a:solidFill>
            </a:endParaRPr>
          </a:p>
          <a:p>
            <a:endParaRPr lang="en-US" sz="1900" dirty="0" smtClean="0">
              <a:solidFill>
                <a:srgbClr val="000000"/>
              </a:solidFill>
            </a:endParaRPr>
          </a:p>
          <a:p>
            <a:endParaRPr lang="en-US" sz="2200" i="1" dirty="0">
              <a:solidFill>
                <a:srgbClr val="000000"/>
              </a:solidFill>
            </a:endParaRPr>
          </a:p>
          <a:p>
            <a:r>
              <a:rPr lang="en-US" sz="2200" i="1" dirty="0" smtClean="0">
                <a:solidFill>
                  <a:srgbClr val="000000"/>
                </a:solidFill>
              </a:rPr>
              <a:t>(similar to how early chemistry was a taxonomy of unrelated substances, without any larger understanding of their interconnection) </a:t>
            </a:r>
            <a:endParaRPr lang="en-US" sz="2200" i="1" dirty="0">
              <a:solidFill>
                <a:srgbClr val="000000"/>
              </a:solidFill>
            </a:endParaRPr>
          </a:p>
          <a:p>
            <a:endParaRPr lang="en-US" sz="1200" dirty="0">
              <a:solidFill>
                <a:srgbClr val="000000"/>
              </a:solidFill>
            </a:endParaRPr>
          </a:p>
          <a:p>
            <a:endParaRPr lang="en-US" sz="1200" dirty="0">
              <a:solidFill>
                <a:srgbClr val="D60093"/>
              </a:solidFill>
              <a:latin typeface="ヒラギノ明朝 ProN W3" charset="0"/>
            </a:endParaRPr>
          </a:p>
        </p:txBody>
      </p:sp>
    </p:spTree>
    <p:extLst>
      <p:ext uri="{BB962C8B-B14F-4D97-AF65-F5344CB8AC3E}">
        <p14:creationId xmlns:p14="http://schemas.microsoft.com/office/powerpoint/2010/main" val="323721134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2"/>
          <p:cNvSpPr txBox="1">
            <a:spLocks noChangeArrowheads="1"/>
          </p:cNvSpPr>
          <p:nvPr/>
        </p:nvSpPr>
        <p:spPr bwMode="auto">
          <a:xfrm>
            <a:off x="0" y="340223"/>
            <a:ext cx="9144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3400" dirty="0" smtClean="0">
                <a:solidFill>
                  <a:schemeClr val="tx2"/>
                </a:solidFill>
              </a:rPr>
              <a:t>The Data!</a:t>
            </a:r>
            <a:endParaRPr lang="en-US" sz="3400" dirty="0">
              <a:solidFill>
                <a:schemeClr val="tx2"/>
              </a:solidFill>
            </a:endParaRPr>
          </a:p>
          <a:p>
            <a:pPr algn="ctr"/>
            <a:endParaRPr lang="en-US" sz="3400" dirty="0">
              <a:solidFill>
                <a:schemeClr val="tx2"/>
              </a:solidFill>
            </a:endParaRPr>
          </a:p>
        </p:txBody>
      </p:sp>
      <p:sp>
        <p:nvSpPr>
          <p:cNvPr id="215043" name="Text Box 3"/>
          <p:cNvSpPr txBox="1">
            <a:spLocks noChangeArrowheads="1"/>
          </p:cNvSpPr>
          <p:nvPr/>
        </p:nvSpPr>
        <p:spPr bwMode="auto">
          <a:xfrm>
            <a:off x="3336925" y="35448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215051" name="Text Box 11"/>
          <p:cNvSpPr txBox="1">
            <a:spLocks noChangeArrowheads="1"/>
          </p:cNvSpPr>
          <p:nvPr/>
        </p:nvSpPr>
        <p:spPr bwMode="auto">
          <a:xfrm>
            <a:off x="152400" y="897235"/>
            <a:ext cx="8991600" cy="744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600" b="1" dirty="0" smtClean="0">
                <a:solidFill>
                  <a:srgbClr val="000000"/>
                </a:solidFill>
              </a:rPr>
              <a:t>A string of new particle discoveries </a:t>
            </a:r>
            <a:r>
              <a:rPr lang="en-US" sz="2200" b="1" dirty="0" smtClean="0">
                <a:solidFill>
                  <a:srgbClr val="000000"/>
                </a:solidFill>
              </a:rPr>
              <a:t>(the most important):</a:t>
            </a:r>
          </a:p>
          <a:p>
            <a:r>
              <a:rPr lang="en-US" sz="2100" dirty="0" smtClean="0">
                <a:solidFill>
                  <a:srgbClr val="000000"/>
                </a:solidFill>
              </a:rPr>
              <a:t>Positron, e</a:t>
            </a:r>
            <a:r>
              <a:rPr lang="en-US" sz="2100" baseline="30000" dirty="0" smtClean="0">
                <a:solidFill>
                  <a:srgbClr val="000000"/>
                </a:solidFill>
              </a:rPr>
              <a:t>+</a:t>
            </a:r>
            <a:r>
              <a:rPr lang="en-US" sz="2100" dirty="0" smtClean="0">
                <a:solidFill>
                  <a:srgbClr val="000000"/>
                </a:solidFill>
              </a:rPr>
              <a:t> – 1932 </a:t>
            </a:r>
          </a:p>
          <a:p>
            <a:r>
              <a:rPr lang="en-US" sz="2100" dirty="0" err="1" smtClean="0">
                <a:solidFill>
                  <a:srgbClr val="000000"/>
                </a:solidFill>
              </a:rPr>
              <a:t>Muon</a:t>
            </a:r>
            <a:r>
              <a:rPr lang="en-US" sz="2100" dirty="0" smtClean="0">
                <a:solidFill>
                  <a:srgbClr val="000000"/>
                </a:solidFill>
              </a:rPr>
              <a:t>, μ</a:t>
            </a:r>
            <a:r>
              <a:rPr lang="en-US" sz="2100" baseline="30000" dirty="0" smtClean="0">
                <a:solidFill>
                  <a:srgbClr val="000000"/>
                </a:solidFill>
              </a:rPr>
              <a:t>±</a:t>
            </a:r>
            <a:r>
              <a:rPr lang="en-US" sz="2100" dirty="0" smtClean="0">
                <a:solidFill>
                  <a:srgbClr val="000000"/>
                </a:solidFill>
              </a:rPr>
              <a:t> – 1937</a:t>
            </a:r>
          </a:p>
          <a:p>
            <a:r>
              <a:rPr lang="en-US" sz="2100" dirty="0" smtClean="0">
                <a:solidFill>
                  <a:srgbClr val="000000"/>
                </a:solidFill>
              </a:rPr>
              <a:t>Pion</a:t>
            </a:r>
            <a:r>
              <a:rPr lang="en-US" sz="2100" dirty="0">
                <a:solidFill>
                  <a:srgbClr val="000000"/>
                </a:solidFill>
              </a:rPr>
              <a:t>, </a:t>
            </a:r>
            <a:r>
              <a:rPr lang="en-US" sz="2100" dirty="0" smtClean="0">
                <a:solidFill>
                  <a:srgbClr val="000000"/>
                </a:solidFill>
              </a:rPr>
              <a:t>π</a:t>
            </a:r>
            <a:r>
              <a:rPr lang="en-US" sz="2100" baseline="30000" dirty="0" smtClean="0">
                <a:solidFill>
                  <a:srgbClr val="000000"/>
                </a:solidFill>
              </a:rPr>
              <a:t>0</a:t>
            </a:r>
            <a:r>
              <a:rPr lang="en-US" sz="2100" dirty="0" smtClean="0">
                <a:solidFill>
                  <a:srgbClr val="000000"/>
                </a:solidFill>
              </a:rPr>
              <a:t>, π</a:t>
            </a:r>
            <a:r>
              <a:rPr lang="en-US" sz="2100" baseline="30000" dirty="0" smtClean="0">
                <a:solidFill>
                  <a:srgbClr val="000000"/>
                </a:solidFill>
              </a:rPr>
              <a:t>±</a:t>
            </a:r>
            <a:r>
              <a:rPr lang="en-US" sz="2100" dirty="0" smtClean="0">
                <a:solidFill>
                  <a:srgbClr val="000000"/>
                </a:solidFill>
              </a:rPr>
              <a:t> </a:t>
            </a:r>
            <a:r>
              <a:rPr lang="en-US" sz="2100" dirty="0">
                <a:solidFill>
                  <a:srgbClr val="000000"/>
                </a:solidFill>
              </a:rPr>
              <a:t>– </a:t>
            </a:r>
            <a:r>
              <a:rPr lang="en-US" sz="2100" dirty="0" smtClean="0">
                <a:solidFill>
                  <a:srgbClr val="000000"/>
                </a:solidFill>
              </a:rPr>
              <a:t>1947</a:t>
            </a:r>
            <a:endParaRPr lang="en-US" sz="2100" dirty="0">
              <a:solidFill>
                <a:srgbClr val="000000"/>
              </a:solidFill>
            </a:endParaRPr>
          </a:p>
          <a:p>
            <a:r>
              <a:rPr lang="en-US" sz="2100" dirty="0" err="1" smtClean="0">
                <a:solidFill>
                  <a:srgbClr val="000000"/>
                </a:solidFill>
              </a:rPr>
              <a:t>Kaon</a:t>
            </a:r>
            <a:r>
              <a:rPr lang="en-US" sz="2100" dirty="0" smtClean="0">
                <a:solidFill>
                  <a:srgbClr val="000000"/>
                </a:solidFill>
              </a:rPr>
              <a:t>, K</a:t>
            </a:r>
            <a:r>
              <a:rPr lang="en-US" sz="2100" baseline="30000" dirty="0" smtClean="0">
                <a:solidFill>
                  <a:srgbClr val="000000"/>
                </a:solidFill>
              </a:rPr>
              <a:t>0</a:t>
            </a:r>
            <a:r>
              <a:rPr lang="en-US" sz="2100" dirty="0">
                <a:solidFill>
                  <a:srgbClr val="000000"/>
                </a:solidFill>
              </a:rPr>
              <a:t>, </a:t>
            </a:r>
            <a:r>
              <a:rPr lang="en-US" sz="2100" dirty="0" smtClean="0">
                <a:solidFill>
                  <a:srgbClr val="000000"/>
                </a:solidFill>
              </a:rPr>
              <a:t>K</a:t>
            </a:r>
            <a:r>
              <a:rPr lang="en-US" sz="2100" baseline="30000" dirty="0" smtClean="0">
                <a:solidFill>
                  <a:srgbClr val="000000"/>
                </a:solidFill>
              </a:rPr>
              <a:t>±</a:t>
            </a:r>
            <a:r>
              <a:rPr lang="en-US" sz="2100" dirty="0" smtClean="0">
                <a:solidFill>
                  <a:srgbClr val="000000"/>
                </a:solidFill>
              </a:rPr>
              <a:t> </a:t>
            </a:r>
            <a:r>
              <a:rPr lang="en-US" sz="2100" dirty="0">
                <a:solidFill>
                  <a:srgbClr val="000000"/>
                </a:solidFill>
              </a:rPr>
              <a:t>– </a:t>
            </a:r>
            <a:r>
              <a:rPr lang="en-US" sz="2100" dirty="0" smtClean="0">
                <a:solidFill>
                  <a:srgbClr val="000000"/>
                </a:solidFill>
              </a:rPr>
              <a:t>1947</a:t>
            </a:r>
          </a:p>
          <a:p>
            <a:r>
              <a:rPr lang="en-US" sz="2100" dirty="0" smtClean="0">
                <a:solidFill>
                  <a:srgbClr val="000000"/>
                </a:solidFill>
              </a:rPr>
              <a:t>Lambda, </a:t>
            </a:r>
            <a:r>
              <a:rPr lang="en-US" sz="2100" dirty="0">
                <a:solidFill>
                  <a:srgbClr val="000000"/>
                </a:solidFill>
              </a:rPr>
              <a:t>Λ</a:t>
            </a:r>
            <a:r>
              <a:rPr lang="en-US" sz="2100" baseline="30000" dirty="0" smtClean="0">
                <a:solidFill>
                  <a:srgbClr val="000000"/>
                </a:solidFill>
              </a:rPr>
              <a:t>0</a:t>
            </a:r>
            <a:r>
              <a:rPr lang="en-US" sz="2100" dirty="0">
                <a:solidFill>
                  <a:srgbClr val="000000"/>
                </a:solidFill>
              </a:rPr>
              <a:t>, </a:t>
            </a:r>
            <a:r>
              <a:rPr lang="en-US" sz="2100" dirty="0" err="1">
                <a:solidFill>
                  <a:srgbClr val="000000"/>
                </a:solidFill>
              </a:rPr>
              <a:t>Λ</a:t>
            </a:r>
            <a:r>
              <a:rPr lang="en-US" sz="2100" baseline="30000" dirty="0" smtClean="0">
                <a:solidFill>
                  <a:srgbClr val="000000"/>
                </a:solidFill>
              </a:rPr>
              <a:t>±</a:t>
            </a:r>
            <a:r>
              <a:rPr lang="en-US" sz="2100" dirty="0" smtClean="0">
                <a:solidFill>
                  <a:srgbClr val="000000"/>
                </a:solidFill>
              </a:rPr>
              <a:t> </a:t>
            </a:r>
            <a:r>
              <a:rPr lang="en-US" sz="2100" dirty="0">
                <a:solidFill>
                  <a:srgbClr val="000000"/>
                </a:solidFill>
              </a:rPr>
              <a:t>– 1947</a:t>
            </a:r>
          </a:p>
          <a:p>
            <a:r>
              <a:rPr lang="en-US" sz="2100" dirty="0" smtClean="0">
                <a:solidFill>
                  <a:srgbClr val="000000"/>
                </a:solidFill>
              </a:rPr>
              <a:t>Antiproton, p – 1955</a:t>
            </a:r>
            <a:endParaRPr lang="en-US" sz="2100" dirty="0">
              <a:solidFill>
                <a:srgbClr val="000000"/>
              </a:solidFill>
            </a:endParaRPr>
          </a:p>
          <a:p>
            <a:r>
              <a:rPr lang="en-US" sz="2100" dirty="0" smtClean="0">
                <a:solidFill>
                  <a:srgbClr val="000000"/>
                </a:solidFill>
              </a:rPr>
              <a:t>Electron anti-neutrino, </a:t>
            </a:r>
            <a:r>
              <a:rPr lang="en-US" sz="2100" dirty="0" err="1" smtClean="0">
                <a:solidFill>
                  <a:srgbClr val="000000"/>
                </a:solidFill>
              </a:rPr>
              <a:t>ν</a:t>
            </a:r>
            <a:r>
              <a:rPr lang="en-US" sz="2100" baseline="-25000" dirty="0" err="1" smtClean="0">
                <a:solidFill>
                  <a:srgbClr val="000000"/>
                </a:solidFill>
              </a:rPr>
              <a:t>e</a:t>
            </a:r>
            <a:r>
              <a:rPr lang="en-US" sz="2100" dirty="0" smtClean="0">
                <a:solidFill>
                  <a:srgbClr val="000000"/>
                </a:solidFill>
              </a:rPr>
              <a:t> </a:t>
            </a:r>
            <a:r>
              <a:rPr lang="en-US" sz="2100" dirty="0">
                <a:solidFill>
                  <a:srgbClr val="000000"/>
                </a:solidFill>
              </a:rPr>
              <a:t>– </a:t>
            </a:r>
            <a:r>
              <a:rPr lang="en-US" sz="2100" dirty="0" smtClean="0">
                <a:solidFill>
                  <a:srgbClr val="000000"/>
                </a:solidFill>
              </a:rPr>
              <a:t>1956</a:t>
            </a:r>
            <a:endParaRPr lang="en-US" sz="2100" dirty="0">
              <a:solidFill>
                <a:srgbClr val="000000"/>
              </a:solidFill>
            </a:endParaRPr>
          </a:p>
          <a:p>
            <a:r>
              <a:rPr lang="en-US" sz="2100" dirty="0" err="1" smtClean="0">
                <a:solidFill>
                  <a:srgbClr val="000000"/>
                </a:solidFill>
              </a:rPr>
              <a:t>Muon</a:t>
            </a:r>
            <a:r>
              <a:rPr lang="en-US" sz="2100" dirty="0" smtClean="0">
                <a:solidFill>
                  <a:srgbClr val="000000"/>
                </a:solidFill>
              </a:rPr>
              <a:t> neutrino, </a:t>
            </a:r>
            <a:r>
              <a:rPr lang="en-US" sz="2100" dirty="0" err="1" smtClean="0">
                <a:solidFill>
                  <a:srgbClr val="000000"/>
                </a:solidFill>
              </a:rPr>
              <a:t>ν</a:t>
            </a:r>
            <a:r>
              <a:rPr lang="en-US" sz="2100" baseline="-25000" dirty="0" err="1" smtClean="0">
                <a:solidFill>
                  <a:srgbClr val="000000"/>
                </a:solidFill>
              </a:rPr>
              <a:t>μ</a:t>
            </a:r>
            <a:r>
              <a:rPr lang="en-US" sz="2100" dirty="0" smtClean="0">
                <a:solidFill>
                  <a:srgbClr val="000000"/>
                </a:solidFill>
              </a:rPr>
              <a:t> </a:t>
            </a:r>
            <a:r>
              <a:rPr lang="en-US" sz="2100" dirty="0">
                <a:solidFill>
                  <a:srgbClr val="000000"/>
                </a:solidFill>
              </a:rPr>
              <a:t>– </a:t>
            </a:r>
            <a:r>
              <a:rPr lang="en-US" sz="2100" dirty="0" smtClean="0">
                <a:solidFill>
                  <a:srgbClr val="000000"/>
                </a:solidFill>
              </a:rPr>
              <a:t>1962 </a:t>
            </a:r>
          </a:p>
          <a:p>
            <a:r>
              <a:rPr lang="en-US" sz="2100" dirty="0" smtClean="0">
                <a:solidFill>
                  <a:srgbClr val="000000"/>
                </a:solidFill>
              </a:rPr>
              <a:t>Xi, Ξ</a:t>
            </a:r>
            <a:r>
              <a:rPr lang="en-US" sz="2100" baseline="30000" dirty="0" smtClean="0">
                <a:solidFill>
                  <a:srgbClr val="000000"/>
                </a:solidFill>
              </a:rPr>
              <a:t>0</a:t>
            </a:r>
            <a:r>
              <a:rPr lang="en-US" sz="2100" dirty="0">
                <a:solidFill>
                  <a:srgbClr val="000000"/>
                </a:solidFill>
              </a:rPr>
              <a:t>, </a:t>
            </a:r>
            <a:r>
              <a:rPr lang="en-US" sz="2100" dirty="0" err="1">
                <a:solidFill>
                  <a:srgbClr val="000000"/>
                </a:solidFill>
              </a:rPr>
              <a:t>Ξ</a:t>
            </a:r>
            <a:r>
              <a:rPr lang="en-US" sz="2100" baseline="30000" dirty="0" smtClean="0">
                <a:solidFill>
                  <a:srgbClr val="000000"/>
                </a:solidFill>
              </a:rPr>
              <a:t>±  </a:t>
            </a:r>
            <a:r>
              <a:rPr lang="en-US" sz="2100" dirty="0" smtClean="0">
                <a:solidFill>
                  <a:srgbClr val="000000"/>
                </a:solidFill>
              </a:rPr>
              <a:t>– 1964</a:t>
            </a:r>
          </a:p>
          <a:p>
            <a:r>
              <a:rPr lang="en-US" sz="2100" dirty="0" smtClean="0">
                <a:solidFill>
                  <a:srgbClr val="000000"/>
                </a:solidFill>
              </a:rPr>
              <a:t>J/</a:t>
            </a:r>
            <a:r>
              <a:rPr lang="en-US" sz="2100" dirty="0" err="1" smtClean="0">
                <a:solidFill>
                  <a:srgbClr val="000000"/>
                </a:solidFill>
              </a:rPr>
              <a:t>Ψ</a:t>
            </a:r>
            <a:r>
              <a:rPr lang="en-US" sz="2100" dirty="0" smtClean="0">
                <a:solidFill>
                  <a:srgbClr val="000000"/>
                </a:solidFill>
              </a:rPr>
              <a:t> – 1974</a:t>
            </a:r>
            <a:endParaRPr lang="en-US" sz="2100" dirty="0">
              <a:solidFill>
                <a:srgbClr val="000000"/>
              </a:solidFill>
            </a:endParaRPr>
          </a:p>
          <a:p>
            <a:r>
              <a:rPr lang="en-US" sz="2100" dirty="0" err="1" smtClean="0">
                <a:solidFill>
                  <a:srgbClr val="000000"/>
                </a:solidFill>
              </a:rPr>
              <a:t>Tau,τ</a:t>
            </a:r>
            <a:r>
              <a:rPr lang="en-US" sz="2100" baseline="30000" dirty="0">
                <a:solidFill>
                  <a:srgbClr val="000000"/>
                </a:solidFill>
              </a:rPr>
              <a:t>±</a:t>
            </a:r>
            <a:r>
              <a:rPr lang="en-US" sz="2100" dirty="0">
                <a:solidFill>
                  <a:srgbClr val="000000"/>
                </a:solidFill>
              </a:rPr>
              <a:t> – </a:t>
            </a:r>
            <a:r>
              <a:rPr lang="en-US" sz="2100" dirty="0" smtClean="0">
                <a:solidFill>
                  <a:srgbClr val="000000"/>
                </a:solidFill>
              </a:rPr>
              <a:t>1975</a:t>
            </a:r>
          </a:p>
          <a:p>
            <a:r>
              <a:rPr lang="en-US" sz="2100" dirty="0" smtClean="0">
                <a:solidFill>
                  <a:srgbClr val="000000"/>
                </a:solidFill>
              </a:rPr>
              <a:t>Upsilon, </a:t>
            </a:r>
            <a:r>
              <a:rPr lang="en-US" sz="2100" dirty="0" err="1" smtClean="0">
                <a:solidFill>
                  <a:srgbClr val="000000"/>
                </a:solidFill>
                <a:latin typeface="Lucida Grande"/>
                <a:ea typeface="Lucida Grande"/>
                <a:cs typeface="Lucida Grande"/>
              </a:rPr>
              <a:t>ϒ</a:t>
            </a:r>
            <a:r>
              <a:rPr lang="en-US" sz="2100" dirty="0" smtClean="0">
                <a:solidFill>
                  <a:srgbClr val="000000"/>
                </a:solidFill>
              </a:rPr>
              <a:t> </a:t>
            </a:r>
            <a:r>
              <a:rPr lang="en-US" sz="2100" dirty="0">
                <a:solidFill>
                  <a:srgbClr val="000000"/>
                </a:solidFill>
              </a:rPr>
              <a:t>– </a:t>
            </a:r>
            <a:r>
              <a:rPr lang="en-US" sz="2100" dirty="0" smtClean="0">
                <a:solidFill>
                  <a:srgbClr val="000000"/>
                </a:solidFill>
              </a:rPr>
              <a:t>1977</a:t>
            </a:r>
          </a:p>
          <a:p>
            <a:r>
              <a:rPr lang="en-US" sz="2100" dirty="0" smtClean="0">
                <a:solidFill>
                  <a:srgbClr val="000000"/>
                </a:solidFill>
              </a:rPr>
              <a:t>Gluon, g </a:t>
            </a:r>
            <a:r>
              <a:rPr lang="en-US" sz="2100" dirty="0">
                <a:solidFill>
                  <a:srgbClr val="000000"/>
                </a:solidFill>
              </a:rPr>
              <a:t>– </a:t>
            </a:r>
            <a:r>
              <a:rPr lang="en-US" sz="2100" dirty="0" smtClean="0">
                <a:solidFill>
                  <a:srgbClr val="000000"/>
                </a:solidFill>
              </a:rPr>
              <a:t>1979</a:t>
            </a:r>
          </a:p>
          <a:p>
            <a:r>
              <a:rPr lang="en-US" sz="2100" dirty="0" smtClean="0">
                <a:solidFill>
                  <a:srgbClr val="000000"/>
                </a:solidFill>
              </a:rPr>
              <a:t>Z and </a:t>
            </a:r>
            <a:r>
              <a:rPr lang="en-US" sz="2100" dirty="0">
                <a:solidFill>
                  <a:srgbClr val="000000"/>
                </a:solidFill>
              </a:rPr>
              <a:t>W</a:t>
            </a:r>
            <a:r>
              <a:rPr lang="en-US" sz="2100" dirty="0" smtClean="0">
                <a:solidFill>
                  <a:srgbClr val="000000"/>
                </a:solidFill>
              </a:rPr>
              <a:t> bosons, Z</a:t>
            </a:r>
            <a:r>
              <a:rPr lang="en-US" sz="2100" baseline="30000" dirty="0" smtClean="0">
                <a:solidFill>
                  <a:srgbClr val="000000"/>
                </a:solidFill>
              </a:rPr>
              <a:t>0</a:t>
            </a:r>
            <a:r>
              <a:rPr lang="en-US" sz="2100" dirty="0">
                <a:solidFill>
                  <a:srgbClr val="000000"/>
                </a:solidFill>
              </a:rPr>
              <a:t>, </a:t>
            </a:r>
            <a:r>
              <a:rPr lang="en-US" sz="2100" dirty="0" smtClean="0">
                <a:solidFill>
                  <a:srgbClr val="000000"/>
                </a:solidFill>
              </a:rPr>
              <a:t>W</a:t>
            </a:r>
            <a:r>
              <a:rPr lang="en-US" sz="2100" baseline="30000" dirty="0" smtClean="0">
                <a:solidFill>
                  <a:srgbClr val="000000"/>
                </a:solidFill>
              </a:rPr>
              <a:t>±</a:t>
            </a:r>
            <a:r>
              <a:rPr lang="en-US" sz="2100" dirty="0" smtClean="0">
                <a:solidFill>
                  <a:srgbClr val="000000"/>
                </a:solidFill>
              </a:rPr>
              <a:t> </a:t>
            </a:r>
            <a:r>
              <a:rPr lang="en-US" sz="2100" dirty="0">
                <a:solidFill>
                  <a:srgbClr val="000000"/>
                </a:solidFill>
              </a:rPr>
              <a:t>– </a:t>
            </a:r>
            <a:r>
              <a:rPr lang="en-US" sz="2100" dirty="0" smtClean="0">
                <a:solidFill>
                  <a:srgbClr val="000000"/>
                </a:solidFill>
              </a:rPr>
              <a:t>1983</a:t>
            </a:r>
          </a:p>
          <a:p>
            <a:r>
              <a:rPr lang="en-US" sz="2100" dirty="0" smtClean="0">
                <a:solidFill>
                  <a:srgbClr val="000000"/>
                </a:solidFill>
              </a:rPr>
              <a:t>Top quark, t </a:t>
            </a:r>
            <a:r>
              <a:rPr lang="en-US" sz="2100" dirty="0">
                <a:solidFill>
                  <a:srgbClr val="000000"/>
                </a:solidFill>
              </a:rPr>
              <a:t>– </a:t>
            </a:r>
            <a:r>
              <a:rPr lang="en-US" sz="2100" dirty="0" smtClean="0">
                <a:solidFill>
                  <a:srgbClr val="000000"/>
                </a:solidFill>
              </a:rPr>
              <a:t>1995 (at </a:t>
            </a:r>
            <a:r>
              <a:rPr lang="en-US" sz="2100" dirty="0" err="1" smtClean="0">
                <a:solidFill>
                  <a:srgbClr val="000000"/>
                </a:solidFill>
              </a:rPr>
              <a:t>Fermilab</a:t>
            </a:r>
            <a:r>
              <a:rPr lang="en-US" sz="2100" dirty="0" smtClean="0">
                <a:solidFill>
                  <a:srgbClr val="000000"/>
                </a:solidFill>
              </a:rPr>
              <a:t>!)</a:t>
            </a:r>
          </a:p>
          <a:p>
            <a:r>
              <a:rPr lang="en-US" sz="2100" dirty="0" smtClean="0">
                <a:solidFill>
                  <a:srgbClr val="000000"/>
                </a:solidFill>
              </a:rPr>
              <a:t>Tau neutrino, </a:t>
            </a:r>
            <a:r>
              <a:rPr lang="en-US" sz="2100" dirty="0" err="1" smtClean="0">
                <a:solidFill>
                  <a:srgbClr val="000000"/>
                </a:solidFill>
              </a:rPr>
              <a:t>ν</a:t>
            </a:r>
            <a:r>
              <a:rPr lang="en-US" sz="2100" baseline="-25000" dirty="0" err="1">
                <a:solidFill>
                  <a:srgbClr val="000000"/>
                </a:solidFill>
              </a:rPr>
              <a:t>τ</a:t>
            </a:r>
            <a:r>
              <a:rPr lang="en-US" sz="2100" dirty="0" smtClean="0">
                <a:solidFill>
                  <a:srgbClr val="000000"/>
                </a:solidFill>
              </a:rPr>
              <a:t> </a:t>
            </a:r>
            <a:r>
              <a:rPr lang="en-US" sz="2100" dirty="0">
                <a:solidFill>
                  <a:srgbClr val="000000"/>
                </a:solidFill>
              </a:rPr>
              <a:t>– </a:t>
            </a:r>
            <a:r>
              <a:rPr lang="en-US" sz="2100" dirty="0" smtClean="0">
                <a:solidFill>
                  <a:srgbClr val="000000"/>
                </a:solidFill>
              </a:rPr>
              <a:t>2000 </a:t>
            </a:r>
          </a:p>
          <a:p>
            <a:r>
              <a:rPr lang="en-US" sz="2100" dirty="0" smtClean="0">
                <a:solidFill>
                  <a:srgbClr val="000000"/>
                </a:solidFill>
              </a:rPr>
              <a:t>Higgs Boson, h </a:t>
            </a:r>
            <a:r>
              <a:rPr lang="en-US" sz="2100" dirty="0">
                <a:solidFill>
                  <a:srgbClr val="000000"/>
                </a:solidFill>
              </a:rPr>
              <a:t>– </a:t>
            </a:r>
            <a:r>
              <a:rPr lang="en-US" sz="2100" dirty="0" smtClean="0">
                <a:solidFill>
                  <a:srgbClr val="000000"/>
                </a:solidFill>
              </a:rPr>
              <a:t>2012 </a:t>
            </a:r>
            <a:endParaRPr lang="en-US" sz="2100" dirty="0">
              <a:solidFill>
                <a:srgbClr val="000000"/>
              </a:solidFill>
            </a:endParaRPr>
          </a:p>
          <a:p>
            <a:endParaRPr lang="en-US" sz="2100" dirty="0" smtClean="0">
              <a:solidFill>
                <a:srgbClr val="000000"/>
              </a:solidFill>
            </a:endParaRPr>
          </a:p>
          <a:p>
            <a:endParaRPr lang="en-US" sz="1900" dirty="0">
              <a:solidFill>
                <a:srgbClr val="000000"/>
              </a:solidFill>
            </a:endParaRPr>
          </a:p>
          <a:p>
            <a:endParaRPr lang="en-US" sz="1900" dirty="0" smtClean="0">
              <a:solidFill>
                <a:srgbClr val="000000"/>
              </a:solidFill>
            </a:endParaRPr>
          </a:p>
          <a:p>
            <a:endParaRPr lang="en-US" sz="1900" dirty="0">
              <a:solidFill>
                <a:srgbClr val="000000"/>
              </a:solidFill>
            </a:endParaRPr>
          </a:p>
          <a:p>
            <a:endParaRPr lang="en-US" sz="1900" dirty="0">
              <a:solidFill>
                <a:srgbClr val="D60093"/>
              </a:solidFill>
              <a:latin typeface="ヒラギノ明朝 ProN W3" charset="0"/>
            </a:endParaRPr>
          </a:p>
        </p:txBody>
      </p:sp>
      <p:cxnSp>
        <p:nvCxnSpPr>
          <p:cNvPr id="4" name="Straight Connector 3"/>
          <p:cNvCxnSpPr/>
          <p:nvPr/>
        </p:nvCxnSpPr>
        <p:spPr>
          <a:xfrm>
            <a:off x="1611923" y="2774462"/>
            <a:ext cx="127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611456" y="3408940"/>
            <a:ext cx="127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817648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2"/>
          <p:cNvSpPr txBox="1">
            <a:spLocks noChangeArrowheads="1"/>
          </p:cNvSpPr>
          <p:nvPr/>
        </p:nvSpPr>
        <p:spPr bwMode="auto">
          <a:xfrm>
            <a:off x="0" y="340223"/>
            <a:ext cx="9144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3400" dirty="0" smtClean="0">
                <a:solidFill>
                  <a:schemeClr val="tx2"/>
                </a:solidFill>
              </a:rPr>
              <a:t>The Data!</a:t>
            </a:r>
            <a:endParaRPr lang="en-US" sz="3400" dirty="0">
              <a:solidFill>
                <a:schemeClr val="tx2"/>
              </a:solidFill>
            </a:endParaRPr>
          </a:p>
          <a:p>
            <a:pPr algn="ctr"/>
            <a:endParaRPr lang="en-US" sz="3400" dirty="0">
              <a:solidFill>
                <a:schemeClr val="tx2"/>
              </a:solidFill>
            </a:endParaRPr>
          </a:p>
        </p:txBody>
      </p:sp>
      <p:sp>
        <p:nvSpPr>
          <p:cNvPr id="215043" name="Text Box 3"/>
          <p:cNvSpPr txBox="1">
            <a:spLocks noChangeArrowheads="1"/>
          </p:cNvSpPr>
          <p:nvPr/>
        </p:nvSpPr>
        <p:spPr bwMode="auto">
          <a:xfrm>
            <a:off x="3336925" y="35448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215051" name="Text Box 11"/>
          <p:cNvSpPr txBox="1">
            <a:spLocks noChangeArrowheads="1"/>
          </p:cNvSpPr>
          <p:nvPr/>
        </p:nvSpPr>
        <p:spPr bwMode="auto">
          <a:xfrm>
            <a:off x="152400" y="897235"/>
            <a:ext cx="8991600" cy="744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600" b="1" dirty="0" smtClean="0">
                <a:solidFill>
                  <a:srgbClr val="000000"/>
                </a:solidFill>
              </a:rPr>
              <a:t>A string of new particle discoveries </a:t>
            </a:r>
            <a:r>
              <a:rPr lang="en-US" sz="2200" b="1" dirty="0" smtClean="0">
                <a:solidFill>
                  <a:srgbClr val="000000"/>
                </a:solidFill>
              </a:rPr>
              <a:t>(the most important):</a:t>
            </a:r>
          </a:p>
          <a:p>
            <a:r>
              <a:rPr lang="en-US" sz="2100" dirty="0" smtClean="0">
                <a:solidFill>
                  <a:srgbClr val="000000"/>
                </a:solidFill>
              </a:rPr>
              <a:t>Positron, e</a:t>
            </a:r>
            <a:r>
              <a:rPr lang="en-US" sz="2100" baseline="30000" dirty="0" smtClean="0">
                <a:solidFill>
                  <a:srgbClr val="000000"/>
                </a:solidFill>
              </a:rPr>
              <a:t>+</a:t>
            </a:r>
            <a:r>
              <a:rPr lang="en-US" sz="2100" dirty="0" smtClean="0">
                <a:solidFill>
                  <a:srgbClr val="000000"/>
                </a:solidFill>
              </a:rPr>
              <a:t> – 1932 </a:t>
            </a:r>
          </a:p>
          <a:p>
            <a:r>
              <a:rPr lang="en-US" sz="2100" dirty="0" err="1" smtClean="0">
                <a:solidFill>
                  <a:srgbClr val="000000"/>
                </a:solidFill>
              </a:rPr>
              <a:t>Muon</a:t>
            </a:r>
            <a:r>
              <a:rPr lang="en-US" sz="2100" dirty="0" smtClean="0">
                <a:solidFill>
                  <a:srgbClr val="000000"/>
                </a:solidFill>
              </a:rPr>
              <a:t>, μ</a:t>
            </a:r>
            <a:r>
              <a:rPr lang="en-US" sz="2100" baseline="30000" dirty="0" smtClean="0">
                <a:solidFill>
                  <a:srgbClr val="000000"/>
                </a:solidFill>
              </a:rPr>
              <a:t>±</a:t>
            </a:r>
            <a:r>
              <a:rPr lang="en-US" sz="2100" dirty="0" smtClean="0">
                <a:solidFill>
                  <a:srgbClr val="000000"/>
                </a:solidFill>
              </a:rPr>
              <a:t> – 1937</a:t>
            </a:r>
          </a:p>
          <a:p>
            <a:r>
              <a:rPr lang="en-US" sz="2100" dirty="0" smtClean="0">
                <a:solidFill>
                  <a:srgbClr val="000000"/>
                </a:solidFill>
              </a:rPr>
              <a:t>Pion</a:t>
            </a:r>
            <a:r>
              <a:rPr lang="en-US" sz="2100" dirty="0">
                <a:solidFill>
                  <a:srgbClr val="000000"/>
                </a:solidFill>
              </a:rPr>
              <a:t>, </a:t>
            </a:r>
            <a:r>
              <a:rPr lang="en-US" sz="2100" dirty="0" smtClean="0">
                <a:solidFill>
                  <a:srgbClr val="000000"/>
                </a:solidFill>
              </a:rPr>
              <a:t>π</a:t>
            </a:r>
            <a:r>
              <a:rPr lang="en-US" sz="2100" baseline="30000" dirty="0" smtClean="0">
                <a:solidFill>
                  <a:srgbClr val="000000"/>
                </a:solidFill>
              </a:rPr>
              <a:t>0</a:t>
            </a:r>
            <a:r>
              <a:rPr lang="en-US" sz="2100" dirty="0" smtClean="0">
                <a:solidFill>
                  <a:srgbClr val="000000"/>
                </a:solidFill>
              </a:rPr>
              <a:t>, π</a:t>
            </a:r>
            <a:r>
              <a:rPr lang="en-US" sz="2100" baseline="30000" dirty="0" smtClean="0">
                <a:solidFill>
                  <a:srgbClr val="000000"/>
                </a:solidFill>
              </a:rPr>
              <a:t>±</a:t>
            </a:r>
            <a:r>
              <a:rPr lang="en-US" sz="2100" dirty="0" smtClean="0">
                <a:solidFill>
                  <a:srgbClr val="000000"/>
                </a:solidFill>
              </a:rPr>
              <a:t> </a:t>
            </a:r>
            <a:r>
              <a:rPr lang="en-US" sz="2100" dirty="0">
                <a:solidFill>
                  <a:srgbClr val="000000"/>
                </a:solidFill>
              </a:rPr>
              <a:t>– </a:t>
            </a:r>
            <a:r>
              <a:rPr lang="en-US" sz="2100" dirty="0" smtClean="0">
                <a:solidFill>
                  <a:srgbClr val="000000"/>
                </a:solidFill>
              </a:rPr>
              <a:t>1947</a:t>
            </a:r>
            <a:endParaRPr lang="en-US" sz="2100" dirty="0">
              <a:solidFill>
                <a:srgbClr val="000000"/>
              </a:solidFill>
            </a:endParaRPr>
          </a:p>
          <a:p>
            <a:r>
              <a:rPr lang="en-US" sz="2100" dirty="0" err="1" smtClean="0">
                <a:solidFill>
                  <a:srgbClr val="000000"/>
                </a:solidFill>
              </a:rPr>
              <a:t>Kaon</a:t>
            </a:r>
            <a:r>
              <a:rPr lang="en-US" sz="2100" dirty="0" smtClean="0">
                <a:solidFill>
                  <a:srgbClr val="000000"/>
                </a:solidFill>
              </a:rPr>
              <a:t>, K</a:t>
            </a:r>
            <a:r>
              <a:rPr lang="en-US" sz="2100" baseline="30000" dirty="0" smtClean="0">
                <a:solidFill>
                  <a:srgbClr val="000000"/>
                </a:solidFill>
              </a:rPr>
              <a:t>0</a:t>
            </a:r>
            <a:r>
              <a:rPr lang="en-US" sz="2100" dirty="0">
                <a:solidFill>
                  <a:srgbClr val="000000"/>
                </a:solidFill>
              </a:rPr>
              <a:t>, </a:t>
            </a:r>
            <a:r>
              <a:rPr lang="en-US" sz="2100" dirty="0" smtClean="0">
                <a:solidFill>
                  <a:srgbClr val="000000"/>
                </a:solidFill>
              </a:rPr>
              <a:t>K</a:t>
            </a:r>
            <a:r>
              <a:rPr lang="en-US" sz="2100" baseline="30000" dirty="0" smtClean="0">
                <a:solidFill>
                  <a:srgbClr val="000000"/>
                </a:solidFill>
              </a:rPr>
              <a:t>±</a:t>
            </a:r>
            <a:r>
              <a:rPr lang="en-US" sz="2100" dirty="0" smtClean="0">
                <a:solidFill>
                  <a:srgbClr val="000000"/>
                </a:solidFill>
              </a:rPr>
              <a:t> </a:t>
            </a:r>
            <a:r>
              <a:rPr lang="en-US" sz="2100" dirty="0">
                <a:solidFill>
                  <a:srgbClr val="000000"/>
                </a:solidFill>
              </a:rPr>
              <a:t>– </a:t>
            </a:r>
            <a:r>
              <a:rPr lang="en-US" sz="2100" dirty="0" smtClean="0">
                <a:solidFill>
                  <a:srgbClr val="000000"/>
                </a:solidFill>
              </a:rPr>
              <a:t>1947</a:t>
            </a:r>
          </a:p>
          <a:p>
            <a:r>
              <a:rPr lang="en-US" sz="2100" dirty="0" smtClean="0">
                <a:solidFill>
                  <a:srgbClr val="000000"/>
                </a:solidFill>
              </a:rPr>
              <a:t>Lambda, </a:t>
            </a:r>
            <a:r>
              <a:rPr lang="en-US" sz="2100" dirty="0">
                <a:solidFill>
                  <a:srgbClr val="000000"/>
                </a:solidFill>
              </a:rPr>
              <a:t>Λ</a:t>
            </a:r>
            <a:r>
              <a:rPr lang="en-US" sz="2100" baseline="30000" dirty="0" smtClean="0">
                <a:solidFill>
                  <a:srgbClr val="000000"/>
                </a:solidFill>
              </a:rPr>
              <a:t>0</a:t>
            </a:r>
            <a:r>
              <a:rPr lang="en-US" sz="2100" dirty="0">
                <a:solidFill>
                  <a:srgbClr val="000000"/>
                </a:solidFill>
              </a:rPr>
              <a:t>, </a:t>
            </a:r>
            <a:r>
              <a:rPr lang="en-US" sz="2100" dirty="0" err="1">
                <a:solidFill>
                  <a:srgbClr val="000000"/>
                </a:solidFill>
              </a:rPr>
              <a:t>Λ</a:t>
            </a:r>
            <a:r>
              <a:rPr lang="en-US" sz="2100" baseline="30000" dirty="0" smtClean="0">
                <a:solidFill>
                  <a:srgbClr val="000000"/>
                </a:solidFill>
              </a:rPr>
              <a:t>±</a:t>
            </a:r>
            <a:r>
              <a:rPr lang="en-US" sz="2100" dirty="0" smtClean="0">
                <a:solidFill>
                  <a:srgbClr val="000000"/>
                </a:solidFill>
              </a:rPr>
              <a:t> </a:t>
            </a:r>
            <a:r>
              <a:rPr lang="en-US" sz="2100" dirty="0">
                <a:solidFill>
                  <a:srgbClr val="000000"/>
                </a:solidFill>
              </a:rPr>
              <a:t>– 1947</a:t>
            </a:r>
          </a:p>
          <a:p>
            <a:r>
              <a:rPr lang="en-US" sz="2100" dirty="0" smtClean="0">
                <a:solidFill>
                  <a:srgbClr val="000000"/>
                </a:solidFill>
              </a:rPr>
              <a:t>Antiproton, p – 1955</a:t>
            </a:r>
            <a:endParaRPr lang="en-US" sz="2100" dirty="0">
              <a:solidFill>
                <a:srgbClr val="000000"/>
              </a:solidFill>
            </a:endParaRPr>
          </a:p>
          <a:p>
            <a:r>
              <a:rPr lang="en-US" sz="2100" dirty="0" smtClean="0">
                <a:solidFill>
                  <a:srgbClr val="000000"/>
                </a:solidFill>
              </a:rPr>
              <a:t>Electron anti-neutrino, </a:t>
            </a:r>
            <a:r>
              <a:rPr lang="en-US" sz="2100" dirty="0" err="1" smtClean="0">
                <a:solidFill>
                  <a:srgbClr val="000000"/>
                </a:solidFill>
              </a:rPr>
              <a:t>ν</a:t>
            </a:r>
            <a:r>
              <a:rPr lang="en-US" sz="2100" baseline="-25000" dirty="0" err="1" smtClean="0">
                <a:solidFill>
                  <a:srgbClr val="000000"/>
                </a:solidFill>
              </a:rPr>
              <a:t>e</a:t>
            </a:r>
            <a:r>
              <a:rPr lang="en-US" sz="2100" dirty="0" smtClean="0">
                <a:solidFill>
                  <a:srgbClr val="000000"/>
                </a:solidFill>
              </a:rPr>
              <a:t> </a:t>
            </a:r>
            <a:r>
              <a:rPr lang="en-US" sz="2100" dirty="0">
                <a:solidFill>
                  <a:srgbClr val="000000"/>
                </a:solidFill>
              </a:rPr>
              <a:t>– </a:t>
            </a:r>
            <a:r>
              <a:rPr lang="en-US" sz="2100" dirty="0" smtClean="0">
                <a:solidFill>
                  <a:srgbClr val="000000"/>
                </a:solidFill>
              </a:rPr>
              <a:t>1956</a:t>
            </a:r>
            <a:endParaRPr lang="en-US" sz="2100" dirty="0">
              <a:solidFill>
                <a:srgbClr val="000000"/>
              </a:solidFill>
            </a:endParaRPr>
          </a:p>
          <a:p>
            <a:r>
              <a:rPr lang="en-US" sz="2100" dirty="0" err="1" smtClean="0">
                <a:solidFill>
                  <a:srgbClr val="000000"/>
                </a:solidFill>
              </a:rPr>
              <a:t>Muon</a:t>
            </a:r>
            <a:r>
              <a:rPr lang="en-US" sz="2100" dirty="0" smtClean="0">
                <a:solidFill>
                  <a:srgbClr val="000000"/>
                </a:solidFill>
              </a:rPr>
              <a:t> neutrino, </a:t>
            </a:r>
            <a:r>
              <a:rPr lang="en-US" sz="2100" dirty="0" err="1" smtClean="0">
                <a:solidFill>
                  <a:srgbClr val="000000"/>
                </a:solidFill>
              </a:rPr>
              <a:t>ν</a:t>
            </a:r>
            <a:r>
              <a:rPr lang="en-US" sz="2100" baseline="-25000" dirty="0" err="1" smtClean="0">
                <a:solidFill>
                  <a:srgbClr val="000000"/>
                </a:solidFill>
              </a:rPr>
              <a:t>μ</a:t>
            </a:r>
            <a:r>
              <a:rPr lang="en-US" sz="2100" dirty="0" smtClean="0">
                <a:solidFill>
                  <a:srgbClr val="000000"/>
                </a:solidFill>
              </a:rPr>
              <a:t> </a:t>
            </a:r>
            <a:r>
              <a:rPr lang="en-US" sz="2100" dirty="0">
                <a:solidFill>
                  <a:srgbClr val="000000"/>
                </a:solidFill>
              </a:rPr>
              <a:t>– </a:t>
            </a:r>
            <a:r>
              <a:rPr lang="en-US" sz="2100" dirty="0" smtClean="0">
                <a:solidFill>
                  <a:srgbClr val="000000"/>
                </a:solidFill>
              </a:rPr>
              <a:t>1962 </a:t>
            </a:r>
          </a:p>
          <a:p>
            <a:r>
              <a:rPr lang="en-US" sz="2100" dirty="0" smtClean="0">
                <a:solidFill>
                  <a:srgbClr val="000000"/>
                </a:solidFill>
              </a:rPr>
              <a:t>Xi, Ξ</a:t>
            </a:r>
            <a:r>
              <a:rPr lang="en-US" sz="2100" baseline="30000" dirty="0" smtClean="0">
                <a:solidFill>
                  <a:srgbClr val="000000"/>
                </a:solidFill>
              </a:rPr>
              <a:t>0</a:t>
            </a:r>
            <a:r>
              <a:rPr lang="en-US" sz="2100" dirty="0">
                <a:solidFill>
                  <a:srgbClr val="000000"/>
                </a:solidFill>
              </a:rPr>
              <a:t>, </a:t>
            </a:r>
            <a:r>
              <a:rPr lang="en-US" sz="2100" dirty="0" err="1">
                <a:solidFill>
                  <a:srgbClr val="000000"/>
                </a:solidFill>
              </a:rPr>
              <a:t>Ξ</a:t>
            </a:r>
            <a:r>
              <a:rPr lang="en-US" sz="2100" baseline="30000" dirty="0" smtClean="0">
                <a:solidFill>
                  <a:srgbClr val="000000"/>
                </a:solidFill>
              </a:rPr>
              <a:t>±  </a:t>
            </a:r>
            <a:r>
              <a:rPr lang="en-US" sz="2100" dirty="0" smtClean="0">
                <a:solidFill>
                  <a:srgbClr val="000000"/>
                </a:solidFill>
              </a:rPr>
              <a:t>– 1964</a:t>
            </a:r>
          </a:p>
          <a:p>
            <a:r>
              <a:rPr lang="en-US" sz="2100" dirty="0" smtClean="0">
                <a:solidFill>
                  <a:srgbClr val="000000"/>
                </a:solidFill>
              </a:rPr>
              <a:t>J/</a:t>
            </a:r>
            <a:r>
              <a:rPr lang="en-US" sz="2100" dirty="0" err="1" smtClean="0">
                <a:solidFill>
                  <a:srgbClr val="000000"/>
                </a:solidFill>
              </a:rPr>
              <a:t>Ψ</a:t>
            </a:r>
            <a:r>
              <a:rPr lang="en-US" sz="2100" dirty="0" smtClean="0">
                <a:solidFill>
                  <a:srgbClr val="000000"/>
                </a:solidFill>
              </a:rPr>
              <a:t> – 1974</a:t>
            </a:r>
            <a:endParaRPr lang="en-US" sz="2100" dirty="0">
              <a:solidFill>
                <a:srgbClr val="000000"/>
              </a:solidFill>
            </a:endParaRPr>
          </a:p>
          <a:p>
            <a:r>
              <a:rPr lang="en-US" sz="2100" dirty="0" err="1" smtClean="0">
                <a:solidFill>
                  <a:srgbClr val="000000"/>
                </a:solidFill>
              </a:rPr>
              <a:t>Tau,τ</a:t>
            </a:r>
            <a:r>
              <a:rPr lang="en-US" sz="2100" baseline="30000" dirty="0">
                <a:solidFill>
                  <a:srgbClr val="000000"/>
                </a:solidFill>
              </a:rPr>
              <a:t>±</a:t>
            </a:r>
            <a:r>
              <a:rPr lang="en-US" sz="2100" dirty="0">
                <a:solidFill>
                  <a:srgbClr val="000000"/>
                </a:solidFill>
              </a:rPr>
              <a:t> – </a:t>
            </a:r>
            <a:r>
              <a:rPr lang="en-US" sz="2100" dirty="0" smtClean="0">
                <a:solidFill>
                  <a:srgbClr val="000000"/>
                </a:solidFill>
              </a:rPr>
              <a:t>1975</a:t>
            </a:r>
          </a:p>
          <a:p>
            <a:r>
              <a:rPr lang="en-US" sz="2100" dirty="0" smtClean="0">
                <a:solidFill>
                  <a:srgbClr val="000000"/>
                </a:solidFill>
              </a:rPr>
              <a:t>Upsilon, </a:t>
            </a:r>
            <a:r>
              <a:rPr lang="en-US" sz="2100" dirty="0" err="1" smtClean="0">
                <a:solidFill>
                  <a:srgbClr val="000000"/>
                </a:solidFill>
                <a:latin typeface="Lucida Grande"/>
                <a:ea typeface="Lucida Grande"/>
                <a:cs typeface="Lucida Grande"/>
              </a:rPr>
              <a:t>ϒ</a:t>
            </a:r>
            <a:r>
              <a:rPr lang="en-US" sz="2100" dirty="0" smtClean="0">
                <a:solidFill>
                  <a:srgbClr val="000000"/>
                </a:solidFill>
              </a:rPr>
              <a:t> </a:t>
            </a:r>
            <a:r>
              <a:rPr lang="en-US" sz="2100" dirty="0">
                <a:solidFill>
                  <a:srgbClr val="000000"/>
                </a:solidFill>
              </a:rPr>
              <a:t>– </a:t>
            </a:r>
            <a:r>
              <a:rPr lang="en-US" sz="2100" dirty="0" smtClean="0">
                <a:solidFill>
                  <a:srgbClr val="000000"/>
                </a:solidFill>
              </a:rPr>
              <a:t>1977</a:t>
            </a:r>
          </a:p>
          <a:p>
            <a:r>
              <a:rPr lang="en-US" sz="2100" dirty="0" smtClean="0">
                <a:solidFill>
                  <a:srgbClr val="000000"/>
                </a:solidFill>
              </a:rPr>
              <a:t>Gluon, g </a:t>
            </a:r>
            <a:r>
              <a:rPr lang="en-US" sz="2100" dirty="0">
                <a:solidFill>
                  <a:srgbClr val="000000"/>
                </a:solidFill>
              </a:rPr>
              <a:t>– </a:t>
            </a:r>
            <a:r>
              <a:rPr lang="en-US" sz="2100" dirty="0" smtClean="0">
                <a:solidFill>
                  <a:srgbClr val="000000"/>
                </a:solidFill>
              </a:rPr>
              <a:t>1979</a:t>
            </a:r>
          </a:p>
          <a:p>
            <a:r>
              <a:rPr lang="en-US" sz="2100" dirty="0" smtClean="0">
                <a:solidFill>
                  <a:srgbClr val="000000"/>
                </a:solidFill>
              </a:rPr>
              <a:t>Z and </a:t>
            </a:r>
            <a:r>
              <a:rPr lang="en-US" sz="2100" dirty="0">
                <a:solidFill>
                  <a:srgbClr val="000000"/>
                </a:solidFill>
              </a:rPr>
              <a:t>W</a:t>
            </a:r>
            <a:r>
              <a:rPr lang="en-US" sz="2100" dirty="0" smtClean="0">
                <a:solidFill>
                  <a:srgbClr val="000000"/>
                </a:solidFill>
              </a:rPr>
              <a:t> bosons, Z</a:t>
            </a:r>
            <a:r>
              <a:rPr lang="en-US" sz="2100" baseline="30000" dirty="0" smtClean="0">
                <a:solidFill>
                  <a:srgbClr val="000000"/>
                </a:solidFill>
              </a:rPr>
              <a:t>0</a:t>
            </a:r>
            <a:r>
              <a:rPr lang="en-US" sz="2100" dirty="0">
                <a:solidFill>
                  <a:srgbClr val="000000"/>
                </a:solidFill>
              </a:rPr>
              <a:t>, </a:t>
            </a:r>
            <a:r>
              <a:rPr lang="en-US" sz="2100" dirty="0" smtClean="0">
                <a:solidFill>
                  <a:srgbClr val="000000"/>
                </a:solidFill>
              </a:rPr>
              <a:t>W</a:t>
            </a:r>
            <a:r>
              <a:rPr lang="en-US" sz="2100" baseline="30000" dirty="0" smtClean="0">
                <a:solidFill>
                  <a:srgbClr val="000000"/>
                </a:solidFill>
              </a:rPr>
              <a:t>±</a:t>
            </a:r>
            <a:r>
              <a:rPr lang="en-US" sz="2100" dirty="0" smtClean="0">
                <a:solidFill>
                  <a:srgbClr val="000000"/>
                </a:solidFill>
              </a:rPr>
              <a:t> </a:t>
            </a:r>
            <a:r>
              <a:rPr lang="en-US" sz="2100" dirty="0">
                <a:solidFill>
                  <a:srgbClr val="000000"/>
                </a:solidFill>
              </a:rPr>
              <a:t>– </a:t>
            </a:r>
            <a:r>
              <a:rPr lang="en-US" sz="2100" dirty="0" smtClean="0">
                <a:solidFill>
                  <a:srgbClr val="000000"/>
                </a:solidFill>
              </a:rPr>
              <a:t>1983</a:t>
            </a:r>
          </a:p>
          <a:p>
            <a:r>
              <a:rPr lang="en-US" sz="2100" dirty="0" smtClean="0">
                <a:solidFill>
                  <a:srgbClr val="000000"/>
                </a:solidFill>
              </a:rPr>
              <a:t>Top quark, t </a:t>
            </a:r>
            <a:r>
              <a:rPr lang="en-US" sz="2100" dirty="0">
                <a:solidFill>
                  <a:srgbClr val="000000"/>
                </a:solidFill>
              </a:rPr>
              <a:t>– </a:t>
            </a:r>
            <a:r>
              <a:rPr lang="en-US" sz="2100" dirty="0" smtClean="0">
                <a:solidFill>
                  <a:srgbClr val="000000"/>
                </a:solidFill>
              </a:rPr>
              <a:t>1995 (at </a:t>
            </a:r>
            <a:r>
              <a:rPr lang="en-US" sz="2100" dirty="0" err="1" smtClean="0">
                <a:solidFill>
                  <a:srgbClr val="000000"/>
                </a:solidFill>
              </a:rPr>
              <a:t>Fermilab</a:t>
            </a:r>
            <a:r>
              <a:rPr lang="en-US" sz="2100" dirty="0" smtClean="0">
                <a:solidFill>
                  <a:srgbClr val="000000"/>
                </a:solidFill>
              </a:rPr>
              <a:t>!)</a:t>
            </a:r>
          </a:p>
          <a:p>
            <a:r>
              <a:rPr lang="en-US" sz="2100" dirty="0" smtClean="0">
                <a:solidFill>
                  <a:srgbClr val="000000"/>
                </a:solidFill>
              </a:rPr>
              <a:t>Tau neutrino, </a:t>
            </a:r>
            <a:r>
              <a:rPr lang="en-US" sz="2100" dirty="0" err="1" smtClean="0">
                <a:solidFill>
                  <a:srgbClr val="000000"/>
                </a:solidFill>
              </a:rPr>
              <a:t>ν</a:t>
            </a:r>
            <a:r>
              <a:rPr lang="en-US" sz="2100" baseline="-25000" dirty="0" err="1">
                <a:solidFill>
                  <a:srgbClr val="000000"/>
                </a:solidFill>
              </a:rPr>
              <a:t>τ</a:t>
            </a:r>
            <a:r>
              <a:rPr lang="en-US" sz="2100" dirty="0" smtClean="0">
                <a:solidFill>
                  <a:srgbClr val="000000"/>
                </a:solidFill>
              </a:rPr>
              <a:t> </a:t>
            </a:r>
            <a:r>
              <a:rPr lang="en-US" sz="2100" dirty="0">
                <a:solidFill>
                  <a:srgbClr val="000000"/>
                </a:solidFill>
              </a:rPr>
              <a:t>– </a:t>
            </a:r>
            <a:r>
              <a:rPr lang="en-US" sz="2100" dirty="0" smtClean="0">
                <a:solidFill>
                  <a:srgbClr val="000000"/>
                </a:solidFill>
              </a:rPr>
              <a:t>2000 </a:t>
            </a:r>
          </a:p>
          <a:p>
            <a:r>
              <a:rPr lang="en-US" sz="2100" dirty="0" smtClean="0">
                <a:solidFill>
                  <a:srgbClr val="000000"/>
                </a:solidFill>
              </a:rPr>
              <a:t>Higgs Boson, h </a:t>
            </a:r>
            <a:r>
              <a:rPr lang="en-US" sz="2100" dirty="0">
                <a:solidFill>
                  <a:srgbClr val="000000"/>
                </a:solidFill>
              </a:rPr>
              <a:t>– </a:t>
            </a:r>
            <a:r>
              <a:rPr lang="en-US" sz="2100" dirty="0" smtClean="0">
                <a:solidFill>
                  <a:srgbClr val="000000"/>
                </a:solidFill>
              </a:rPr>
              <a:t>2012 </a:t>
            </a:r>
            <a:endParaRPr lang="en-US" sz="2100" dirty="0">
              <a:solidFill>
                <a:srgbClr val="000000"/>
              </a:solidFill>
            </a:endParaRPr>
          </a:p>
          <a:p>
            <a:endParaRPr lang="en-US" sz="2100" dirty="0" smtClean="0">
              <a:solidFill>
                <a:srgbClr val="000000"/>
              </a:solidFill>
            </a:endParaRPr>
          </a:p>
          <a:p>
            <a:endParaRPr lang="en-US" sz="1900" dirty="0">
              <a:solidFill>
                <a:srgbClr val="000000"/>
              </a:solidFill>
            </a:endParaRPr>
          </a:p>
          <a:p>
            <a:endParaRPr lang="en-US" sz="1900" dirty="0" smtClean="0">
              <a:solidFill>
                <a:srgbClr val="000000"/>
              </a:solidFill>
            </a:endParaRPr>
          </a:p>
          <a:p>
            <a:endParaRPr lang="en-US" sz="1900" dirty="0">
              <a:solidFill>
                <a:srgbClr val="000000"/>
              </a:solidFill>
            </a:endParaRPr>
          </a:p>
          <a:p>
            <a:endParaRPr lang="en-US" sz="1900" dirty="0">
              <a:solidFill>
                <a:srgbClr val="D60093"/>
              </a:solidFill>
              <a:latin typeface="ヒラギノ明朝 ProN W3" charset="0"/>
            </a:endParaRPr>
          </a:p>
        </p:txBody>
      </p:sp>
      <p:cxnSp>
        <p:nvCxnSpPr>
          <p:cNvPr id="4" name="Straight Connector 3"/>
          <p:cNvCxnSpPr/>
          <p:nvPr/>
        </p:nvCxnSpPr>
        <p:spPr>
          <a:xfrm>
            <a:off x="1611923" y="2774462"/>
            <a:ext cx="127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611456" y="3408940"/>
            <a:ext cx="127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561971" y="1910992"/>
            <a:ext cx="4939599" cy="4801314"/>
          </a:xfrm>
          <a:prstGeom prst="rect">
            <a:avLst/>
          </a:prstGeom>
          <a:noFill/>
        </p:spPr>
        <p:txBody>
          <a:bodyPr wrap="square" rtlCol="0">
            <a:spAutoFit/>
          </a:bodyPr>
          <a:lstStyle/>
          <a:p>
            <a:r>
              <a:rPr lang="en-US" sz="2100" dirty="0" smtClean="0"/>
              <a:t>And not only particle discoveries,       but also detailed measurements of         their properties:</a:t>
            </a:r>
          </a:p>
          <a:p>
            <a:r>
              <a:rPr lang="en-US" sz="2100" dirty="0" smtClean="0"/>
              <a:t>-mass</a:t>
            </a:r>
          </a:p>
          <a:p>
            <a:r>
              <a:rPr lang="en-US" sz="2100" dirty="0" smtClean="0"/>
              <a:t>-spin</a:t>
            </a:r>
          </a:p>
          <a:p>
            <a:r>
              <a:rPr lang="en-US" sz="2100" dirty="0" smtClean="0"/>
              <a:t>-interactions with other particles</a:t>
            </a:r>
          </a:p>
          <a:p>
            <a:endParaRPr lang="en-US" sz="800" dirty="0" smtClean="0"/>
          </a:p>
          <a:p>
            <a:r>
              <a:rPr lang="en-US" sz="2100" dirty="0" smtClean="0"/>
              <a:t>For example, the “magnetic moment”     of the electron:</a:t>
            </a:r>
          </a:p>
          <a:p>
            <a:r>
              <a:rPr lang="en-US" sz="2100" dirty="0" err="1" smtClean="0"/>
              <a:t>g</a:t>
            </a:r>
            <a:r>
              <a:rPr lang="en-US" sz="2100" baseline="-25000" dirty="0" err="1" smtClean="0"/>
              <a:t>e</a:t>
            </a:r>
            <a:r>
              <a:rPr lang="en-US" sz="2100" dirty="0"/>
              <a:t>=2.00231930436170 ± 0.00000000000152 </a:t>
            </a:r>
            <a:endParaRPr lang="en-US" sz="2100" dirty="0" smtClean="0"/>
          </a:p>
          <a:p>
            <a:endParaRPr lang="en-US" sz="400" dirty="0" smtClean="0"/>
          </a:p>
          <a:p>
            <a:r>
              <a:rPr lang="en-US" sz="2200" b="1" i="1" dirty="0" smtClean="0">
                <a:solidFill>
                  <a:schemeClr val="accent1"/>
                </a:solidFill>
              </a:rPr>
              <a:t>This is the more precisely measured quantity in the history   of  humankind!</a:t>
            </a:r>
            <a:endParaRPr lang="en-US" sz="2200" b="1" i="1" dirty="0">
              <a:solidFill>
                <a:schemeClr val="accent1"/>
              </a:solidFill>
            </a:endParaRPr>
          </a:p>
          <a:p>
            <a:endParaRPr lang="en-US" dirty="0"/>
          </a:p>
        </p:txBody>
      </p:sp>
    </p:spTree>
    <p:extLst>
      <p:ext uri="{BB962C8B-B14F-4D97-AF65-F5344CB8AC3E}">
        <p14:creationId xmlns:p14="http://schemas.microsoft.com/office/powerpoint/2010/main" val="404153849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0440-01D.jpg"/>
          <p:cNvPicPr>
            <a:picLocks noChangeAspect="1"/>
          </p:cNvPicPr>
          <p:nvPr/>
        </p:nvPicPr>
        <p:blipFill rotWithShape="1">
          <a:blip r:embed="rId2">
            <a:extLst>
              <a:ext uri="{28A0092B-C50C-407E-A947-70E740481C1C}">
                <a14:useLocalDpi xmlns:a14="http://schemas.microsoft.com/office/drawing/2010/main" val="0"/>
              </a:ext>
            </a:extLst>
          </a:blip>
          <a:srcRect t="3200" b="3022"/>
          <a:stretch/>
        </p:blipFill>
        <p:spPr>
          <a:xfrm>
            <a:off x="-35278" y="-195385"/>
            <a:ext cx="9242481" cy="7500872"/>
          </a:xfrm>
          <a:prstGeom prst="rect">
            <a:avLst/>
          </a:prstGeom>
        </p:spPr>
      </p:pic>
    </p:spTree>
    <p:extLst>
      <p:ext uri="{BB962C8B-B14F-4D97-AF65-F5344CB8AC3E}">
        <p14:creationId xmlns:p14="http://schemas.microsoft.com/office/powerpoint/2010/main" val="127541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00" t="24094" r="2350" b="3908"/>
          <a:stretch/>
        </p:blipFill>
        <p:spPr>
          <a:xfrm>
            <a:off x="1837586" y="3565108"/>
            <a:ext cx="5620841" cy="3148147"/>
          </a:xfrm>
          <a:prstGeom prst="rect">
            <a:avLst/>
          </a:prstGeom>
        </p:spPr>
      </p:pic>
      <p:pic>
        <p:nvPicPr>
          <p:cNvPr id="3" name="Picture 2"/>
          <p:cNvPicPr>
            <a:picLocks noChangeAspect="1"/>
          </p:cNvPicPr>
          <p:nvPr/>
        </p:nvPicPr>
        <p:blipFill rotWithShape="1">
          <a:blip r:embed="rId3"/>
          <a:srcRect t="29382"/>
          <a:stretch/>
        </p:blipFill>
        <p:spPr>
          <a:xfrm>
            <a:off x="1738066" y="637112"/>
            <a:ext cx="5787921" cy="2857419"/>
          </a:xfrm>
          <a:prstGeom prst="rect">
            <a:avLst/>
          </a:prstGeom>
        </p:spPr>
      </p:pic>
      <p:sp>
        <p:nvSpPr>
          <p:cNvPr id="4" name="TextBox 3"/>
          <p:cNvSpPr txBox="1"/>
          <p:nvPr/>
        </p:nvSpPr>
        <p:spPr>
          <a:xfrm rot="16200000">
            <a:off x="-2592770" y="2193592"/>
            <a:ext cx="7575802" cy="646331"/>
          </a:xfrm>
          <a:prstGeom prst="rect">
            <a:avLst/>
          </a:prstGeom>
          <a:noFill/>
        </p:spPr>
        <p:txBody>
          <a:bodyPr wrap="square" rtlCol="0">
            <a:spAutoFit/>
          </a:bodyPr>
          <a:lstStyle/>
          <a:p>
            <a:r>
              <a:rPr lang="en-US" sz="3600" dirty="0" smtClean="0"/>
              <a:t>Mesons             Baryons</a:t>
            </a:r>
            <a:endParaRPr lang="en-US" sz="3600" dirty="0"/>
          </a:p>
        </p:txBody>
      </p:sp>
    </p:spTree>
    <p:extLst>
      <p:ext uri="{BB962C8B-B14F-4D97-AF65-F5344CB8AC3E}">
        <p14:creationId xmlns:p14="http://schemas.microsoft.com/office/powerpoint/2010/main" val="2496406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ales.jpg"/>
          <p:cNvPicPr>
            <a:picLocks noChangeAspect="1"/>
          </p:cNvPicPr>
          <p:nvPr/>
        </p:nvPicPr>
        <p:blipFill rotWithShape="1">
          <a:blip r:embed="rId2">
            <a:extLst>
              <a:ext uri="{28A0092B-C50C-407E-A947-70E740481C1C}">
                <a14:useLocalDpi xmlns:a14="http://schemas.microsoft.com/office/drawing/2010/main" val="0"/>
              </a:ext>
            </a:extLst>
          </a:blip>
          <a:srcRect b="53997"/>
          <a:stretch/>
        </p:blipFill>
        <p:spPr>
          <a:xfrm>
            <a:off x="452041" y="1852829"/>
            <a:ext cx="8247426" cy="231437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25019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0440-01D.jpg"/>
          <p:cNvPicPr>
            <a:picLocks noChangeAspect="1"/>
          </p:cNvPicPr>
          <p:nvPr/>
        </p:nvPicPr>
        <p:blipFill rotWithShape="1">
          <a:blip r:embed="rId2">
            <a:extLst>
              <a:ext uri="{28A0092B-C50C-407E-A947-70E740481C1C}">
                <a14:useLocalDpi xmlns:a14="http://schemas.microsoft.com/office/drawing/2010/main" val="0"/>
              </a:ext>
            </a:extLst>
          </a:blip>
          <a:srcRect t="3200" b="3022"/>
          <a:stretch/>
        </p:blipFill>
        <p:spPr>
          <a:xfrm>
            <a:off x="-35278" y="-195385"/>
            <a:ext cx="9242481" cy="7500872"/>
          </a:xfrm>
          <a:prstGeom prst="rect">
            <a:avLst/>
          </a:prstGeom>
        </p:spPr>
      </p:pic>
    </p:spTree>
    <p:extLst>
      <p:ext uri="{BB962C8B-B14F-4D97-AF65-F5344CB8AC3E}">
        <p14:creationId xmlns:p14="http://schemas.microsoft.com/office/powerpoint/2010/main" val="356543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0440-01D.jpg"/>
          <p:cNvPicPr>
            <a:picLocks noChangeAspect="1"/>
          </p:cNvPicPr>
          <p:nvPr/>
        </p:nvPicPr>
        <p:blipFill rotWithShape="1">
          <a:blip r:embed="rId2">
            <a:extLst>
              <a:ext uri="{28A0092B-C50C-407E-A947-70E740481C1C}">
                <a14:useLocalDpi xmlns:a14="http://schemas.microsoft.com/office/drawing/2010/main" val="0"/>
              </a:ext>
            </a:extLst>
          </a:blip>
          <a:srcRect t="3200" b="3022"/>
          <a:stretch/>
        </p:blipFill>
        <p:spPr>
          <a:xfrm>
            <a:off x="-35278" y="-195385"/>
            <a:ext cx="9242481" cy="7500872"/>
          </a:xfrm>
          <a:prstGeom prst="rect">
            <a:avLst/>
          </a:prstGeom>
        </p:spPr>
      </p:pic>
      <p:sp>
        <p:nvSpPr>
          <p:cNvPr id="3" name="Donut 2"/>
          <p:cNvSpPr/>
          <p:nvPr/>
        </p:nvSpPr>
        <p:spPr>
          <a:xfrm>
            <a:off x="5503333" y="1453444"/>
            <a:ext cx="3647426" cy="3570114"/>
          </a:xfrm>
          <a:prstGeom prst="donut">
            <a:avLst>
              <a:gd name="adj" fmla="val 208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6299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p:cNvPicPr>
            <a:picLocks noChangeAspect="1"/>
          </p:cNvPicPr>
          <p:nvPr/>
        </p:nvPicPr>
        <p:blipFill>
          <a:blip r:embed="rId2">
            <a:extLst>
              <a:ext uri="{28A0092B-C50C-407E-A947-70E740481C1C}">
                <a14:useLocalDpi xmlns:a14="http://schemas.microsoft.com/office/drawing/2010/main" val="0"/>
              </a:ext>
            </a:extLst>
          </a:blip>
          <a:srcRect r="18437"/>
          <a:stretch>
            <a:fillRect/>
          </a:stretch>
        </p:blipFill>
        <p:spPr bwMode="auto">
          <a:xfrm>
            <a:off x="838200" y="685800"/>
            <a:ext cx="70231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23819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rot="20481124">
            <a:off x="5616575" y="1832012"/>
            <a:ext cx="381000" cy="1816100"/>
          </a:xfrm>
          <a:prstGeom prst="rect">
            <a:avLst/>
          </a:prstGeom>
          <a:solidFill>
            <a:srgbClr val="FFFFFF"/>
          </a:solidFill>
          <a:ln w="9525">
            <a:solidFill>
              <a:srgbClr val="FFFFFF"/>
            </a:solidFill>
            <a:round/>
            <a:headEnd/>
            <a:tailEnd/>
          </a:ln>
        </p:spPr>
        <p:txBody>
          <a:bodyPr/>
          <a:lstStyle/>
          <a:p>
            <a:endParaRPr lang="en-US" u="none">
              <a:solidFill>
                <a:srgbClr val="000000"/>
              </a:solidFill>
            </a:endParaRPr>
          </a:p>
        </p:txBody>
      </p:sp>
      <p:sp>
        <p:nvSpPr>
          <p:cNvPr id="11" name="Rectangle 4"/>
          <p:cNvSpPr>
            <a:spLocks noChangeArrowheads="1"/>
          </p:cNvSpPr>
          <p:nvPr/>
        </p:nvSpPr>
        <p:spPr bwMode="auto">
          <a:xfrm rot="1766262">
            <a:off x="5366538" y="4684713"/>
            <a:ext cx="381000" cy="1630362"/>
          </a:xfrm>
          <a:prstGeom prst="rect">
            <a:avLst/>
          </a:prstGeom>
          <a:solidFill>
            <a:srgbClr val="FFFFFF"/>
          </a:solidFill>
          <a:ln w="9525">
            <a:solidFill>
              <a:srgbClr val="FFFFFF"/>
            </a:solidFill>
            <a:round/>
            <a:headEnd/>
            <a:tailEnd/>
          </a:ln>
        </p:spPr>
        <p:txBody>
          <a:bodyPr/>
          <a:lstStyle/>
          <a:p>
            <a:endParaRPr lang="en-US" u="none">
              <a:solidFill>
                <a:srgbClr val="000000"/>
              </a:solidFill>
            </a:endParaRPr>
          </a:p>
        </p:txBody>
      </p:sp>
      <p:sp>
        <p:nvSpPr>
          <p:cNvPr id="13" name="Rectangle 7"/>
          <p:cNvSpPr>
            <a:spLocks noChangeArrowheads="1"/>
          </p:cNvSpPr>
          <p:nvPr/>
        </p:nvSpPr>
        <p:spPr bwMode="auto">
          <a:xfrm rot="16447428">
            <a:off x="5361775" y="5973763"/>
            <a:ext cx="212725" cy="371475"/>
          </a:xfrm>
          <a:prstGeom prst="rect">
            <a:avLst/>
          </a:prstGeom>
          <a:solidFill>
            <a:srgbClr val="FFFFFF"/>
          </a:solidFill>
          <a:ln w="9525">
            <a:solidFill>
              <a:srgbClr val="FFFFFF"/>
            </a:solidFill>
            <a:round/>
            <a:headEnd/>
            <a:tailEnd/>
          </a:ln>
        </p:spPr>
        <p:txBody>
          <a:bodyPr/>
          <a:lstStyle/>
          <a:p>
            <a:endParaRPr lang="en-US" u="none">
              <a:solidFill>
                <a:srgbClr val="000000"/>
              </a:solidFill>
            </a:endParaRPr>
          </a:p>
        </p:txBody>
      </p:sp>
      <p:pic>
        <p:nvPicPr>
          <p:cNvPr id="14" name="Picture 3"/>
          <p:cNvPicPr>
            <a:picLocks noChangeAspect="1"/>
          </p:cNvPicPr>
          <p:nvPr/>
        </p:nvPicPr>
        <p:blipFill>
          <a:blip r:embed="rId2">
            <a:extLst>
              <a:ext uri="{28A0092B-C50C-407E-A947-70E740481C1C}">
                <a14:useLocalDpi xmlns:a14="http://schemas.microsoft.com/office/drawing/2010/main" val="0"/>
              </a:ext>
            </a:extLst>
          </a:blip>
          <a:srcRect l="9494"/>
          <a:stretch>
            <a:fillRect/>
          </a:stretch>
        </p:blipFill>
        <p:spPr bwMode="auto">
          <a:xfrm>
            <a:off x="5317845" y="139006"/>
            <a:ext cx="3627437"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
          <p:cNvSpPr>
            <a:spLocks noChangeArrowheads="1"/>
          </p:cNvSpPr>
          <p:nvPr/>
        </p:nvSpPr>
        <p:spPr bwMode="auto">
          <a:xfrm rot="20481124">
            <a:off x="5798857" y="594899"/>
            <a:ext cx="381000" cy="1816100"/>
          </a:xfrm>
          <a:prstGeom prst="rect">
            <a:avLst/>
          </a:prstGeom>
          <a:solidFill>
            <a:srgbClr val="FFFFFF"/>
          </a:solidFill>
          <a:ln w="9525">
            <a:solidFill>
              <a:srgbClr val="FFFFFF"/>
            </a:solidFill>
            <a:round/>
            <a:headEnd/>
            <a:tailEnd/>
          </a:ln>
        </p:spPr>
        <p:txBody>
          <a:bodyPr/>
          <a:lstStyle/>
          <a:p>
            <a:endParaRPr lang="en-US" u="none" dirty="0">
              <a:solidFill>
                <a:srgbClr val="000000"/>
              </a:solidFill>
            </a:endParaRPr>
          </a:p>
        </p:txBody>
      </p:sp>
      <p:sp>
        <p:nvSpPr>
          <p:cNvPr id="16" name="Rectangle 4"/>
          <p:cNvSpPr>
            <a:spLocks noChangeArrowheads="1"/>
          </p:cNvSpPr>
          <p:nvPr/>
        </p:nvSpPr>
        <p:spPr bwMode="auto">
          <a:xfrm rot="1766262">
            <a:off x="5733770" y="2111896"/>
            <a:ext cx="381000" cy="1630362"/>
          </a:xfrm>
          <a:prstGeom prst="rect">
            <a:avLst/>
          </a:prstGeom>
          <a:solidFill>
            <a:srgbClr val="FFFFFF"/>
          </a:solidFill>
          <a:ln w="9525">
            <a:solidFill>
              <a:srgbClr val="FFFFFF"/>
            </a:solidFill>
            <a:round/>
            <a:headEnd/>
            <a:tailEnd/>
          </a:ln>
        </p:spPr>
        <p:txBody>
          <a:bodyPr/>
          <a:lstStyle/>
          <a:p>
            <a:endParaRPr lang="en-US" u="none">
              <a:solidFill>
                <a:srgbClr val="000000"/>
              </a:solidFill>
            </a:endParaRPr>
          </a:p>
        </p:txBody>
      </p:sp>
      <p:sp>
        <p:nvSpPr>
          <p:cNvPr id="17" name="Rectangle 6"/>
          <p:cNvSpPr>
            <a:spLocks noChangeArrowheads="1"/>
          </p:cNvSpPr>
          <p:nvPr/>
        </p:nvSpPr>
        <p:spPr bwMode="auto">
          <a:xfrm rot="16447428">
            <a:off x="5935383" y="550914"/>
            <a:ext cx="381000" cy="371475"/>
          </a:xfrm>
          <a:prstGeom prst="rect">
            <a:avLst/>
          </a:prstGeom>
          <a:solidFill>
            <a:srgbClr val="FFFFFF"/>
          </a:solidFill>
          <a:ln w="9525">
            <a:solidFill>
              <a:srgbClr val="FFFFFF"/>
            </a:solidFill>
            <a:round/>
            <a:headEnd/>
            <a:tailEnd/>
          </a:ln>
        </p:spPr>
        <p:txBody>
          <a:bodyPr/>
          <a:lstStyle/>
          <a:p>
            <a:endParaRPr lang="en-US" u="none">
              <a:solidFill>
                <a:srgbClr val="000000"/>
              </a:solidFill>
            </a:endParaRPr>
          </a:p>
        </p:txBody>
      </p:sp>
      <p:sp>
        <p:nvSpPr>
          <p:cNvPr id="18" name="Rectangle 7"/>
          <p:cNvSpPr>
            <a:spLocks noChangeArrowheads="1"/>
          </p:cNvSpPr>
          <p:nvPr/>
        </p:nvSpPr>
        <p:spPr bwMode="auto">
          <a:xfrm rot="16447428">
            <a:off x="5654302" y="3475651"/>
            <a:ext cx="212725" cy="371475"/>
          </a:xfrm>
          <a:prstGeom prst="rect">
            <a:avLst/>
          </a:prstGeom>
          <a:solidFill>
            <a:srgbClr val="FFFFFF"/>
          </a:solidFill>
          <a:ln w="9525">
            <a:solidFill>
              <a:srgbClr val="FFFFFF"/>
            </a:solidFill>
            <a:round/>
            <a:headEnd/>
            <a:tailEnd/>
          </a:ln>
        </p:spPr>
        <p:txBody>
          <a:bodyPr/>
          <a:lstStyle/>
          <a:p>
            <a:endParaRPr lang="en-US" u="none">
              <a:solidFill>
                <a:srgbClr val="000000"/>
              </a:solidFill>
            </a:endParaRPr>
          </a:p>
        </p:txBody>
      </p:sp>
      <p:pic>
        <p:nvPicPr>
          <p:cNvPr id="19" name="Picture 4"/>
          <p:cNvPicPr>
            <a:picLocks noChangeAspect="1"/>
          </p:cNvPicPr>
          <p:nvPr/>
        </p:nvPicPr>
        <p:blipFill>
          <a:blip r:embed="rId3">
            <a:extLst>
              <a:ext uri="{28A0092B-C50C-407E-A947-70E740481C1C}">
                <a14:useLocalDpi xmlns:a14="http://schemas.microsoft.com/office/drawing/2010/main" val="0"/>
              </a:ext>
            </a:extLst>
          </a:blip>
          <a:srcRect l="11478" b="12105"/>
          <a:stretch>
            <a:fillRect/>
          </a:stretch>
        </p:blipFill>
        <p:spPr bwMode="auto">
          <a:xfrm>
            <a:off x="-36712" y="449463"/>
            <a:ext cx="545465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151012" y="2076650"/>
            <a:ext cx="852487" cy="568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1" name="Picture 7"/>
          <p:cNvPicPr>
            <a:picLocks noChangeAspect="1"/>
          </p:cNvPicPr>
          <p:nvPr/>
        </p:nvPicPr>
        <p:blipFill>
          <a:blip r:embed="rId3">
            <a:extLst>
              <a:ext uri="{28A0092B-C50C-407E-A947-70E740481C1C}">
                <a14:useLocalDpi xmlns:a14="http://schemas.microsoft.com/office/drawing/2010/main" val="0"/>
              </a:ext>
            </a:extLst>
          </a:blip>
          <a:srcRect l="33092" t="6334" r="58237" b="84822"/>
          <a:stretch>
            <a:fillRect/>
          </a:stretch>
        </p:blipFill>
        <p:spPr bwMode="auto">
          <a:xfrm>
            <a:off x="965000" y="2946600"/>
            <a:ext cx="534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p:cNvPicPr>
            <a:picLocks noChangeAspect="1"/>
          </p:cNvPicPr>
          <p:nvPr/>
        </p:nvPicPr>
        <p:blipFill>
          <a:blip r:embed="rId3">
            <a:extLst>
              <a:ext uri="{28A0092B-C50C-407E-A947-70E740481C1C}">
                <a14:useLocalDpi xmlns:a14="http://schemas.microsoft.com/office/drawing/2010/main" val="0"/>
              </a:ext>
            </a:extLst>
          </a:blip>
          <a:srcRect l="33092" t="6334" r="55138" b="83705"/>
          <a:stretch>
            <a:fillRect/>
          </a:stretch>
        </p:blipFill>
        <p:spPr bwMode="auto">
          <a:xfrm>
            <a:off x="4292753" y="2941838"/>
            <a:ext cx="72548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p:cNvPicPr>
            <a:picLocks noChangeAspect="1"/>
          </p:cNvPicPr>
          <p:nvPr/>
        </p:nvPicPr>
        <p:blipFill>
          <a:blip r:embed="rId3">
            <a:extLst>
              <a:ext uri="{28A0092B-C50C-407E-A947-70E740481C1C}">
                <a14:useLocalDpi xmlns:a14="http://schemas.microsoft.com/office/drawing/2010/main" val="0"/>
              </a:ext>
            </a:extLst>
          </a:blip>
          <a:srcRect l="30856" t="15402" r="63406" b="72064"/>
          <a:stretch>
            <a:fillRect/>
          </a:stretch>
        </p:blipFill>
        <p:spPr bwMode="auto">
          <a:xfrm rot="19657442">
            <a:off x="1469825" y="3019625"/>
            <a:ext cx="3508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p:cNvPicPr>
            <a:picLocks noChangeAspect="1"/>
          </p:cNvPicPr>
          <p:nvPr/>
        </p:nvPicPr>
        <p:blipFill>
          <a:blip r:embed="rId3">
            <a:extLst>
              <a:ext uri="{28A0092B-C50C-407E-A947-70E740481C1C}">
                <a14:useLocalDpi xmlns:a14="http://schemas.microsoft.com/office/drawing/2010/main" val="0"/>
              </a:ext>
            </a:extLst>
          </a:blip>
          <a:srcRect l="30856" t="15402" r="63406" b="72064"/>
          <a:stretch>
            <a:fillRect/>
          </a:stretch>
        </p:blipFill>
        <p:spPr bwMode="auto">
          <a:xfrm>
            <a:off x="3793925" y="2994225"/>
            <a:ext cx="3524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47147" y="4060986"/>
            <a:ext cx="32639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602319" y="167229"/>
            <a:ext cx="485908" cy="18555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5602319" y="361419"/>
            <a:ext cx="857888" cy="2288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466089" y="3753819"/>
            <a:ext cx="857888" cy="2288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749395" y="528652"/>
            <a:ext cx="341572" cy="430887"/>
          </a:xfrm>
          <a:prstGeom prst="rect">
            <a:avLst/>
          </a:prstGeom>
          <a:noFill/>
        </p:spPr>
        <p:txBody>
          <a:bodyPr wrap="none" rtlCol="0">
            <a:spAutoFit/>
          </a:bodyPr>
          <a:lstStyle/>
          <a:p>
            <a:r>
              <a:rPr lang="en-US" sz="2200" dirty="0"/>
              <a:t>u</a:t>
            </a:r>
          </a:p>
        </p:txBody>
      </p:sp>
      <p:sp>
        <p:nvSpPr>
          <p:cNvPr id="27" name="TextBox 26"/>
          <p:cNvSpPr txBox="1"/>
          <p:nvPr/>
        </p:nvSpPr>
        <p:spPr>
          <a:xfrm>
            <a:off x="5642865" y="3320137"/>
            <a:ext cx="341572" cy="430887"/>
          </a:xfrm>
          <a:prstGeom prst="rect">
            <a:avLst/>
          </a:prstGeom>
          <a:noFill/>
        </p:spPr>
        <p:txBody>
          <a:bodyPr wrap="none" rtlCol="0">
            <a:spAutoFit/>
          </a:bodyPr>
          <a:lstStyle/>
          <a:p>
            <a:r>
              <a:rPr lang="en-US" sz="2200" dirty="0" smtClean="0"/>
              <a:t>d</a:t>
            </a:r>
            <a:endParaRPr lang="en-US" sz="2200" dirty="0"/>
          </a:p>
        </p:txBody>
      </p:sp>
      <p:cxnSp>
        <p:nvCxnSpPr>
          <p:cNvPr id="6" name="Straight Connector 5"/>
          <p:cNvCxnSpPr>
            <a:stCxn id="27" idx="0"/>
            <a:endCxn id="27" idx="0"/>
          </p:cNvCxnSpPr>
          <p:nvPr/>
        </p:nvCxnSpPr>
        <p:spPr>
          <a:xfrm>
            <a:off x="5813651" y="3320137"/>
            <a:ext cx="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5838382" y="645042"/>
            <a:ext cx="152608" cy="42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8672" name="TextBox 28671"/>
          <p:cNvSpPr txBox="1"/>
          <p:nvPr/>
        </p:nvSpPr>
        <p:spPr>
          <a:xfrm>
            <a:off x="4661516" y="4890610"/>
            <a:ext cx="327308" cy="400110"/>
          </a:xfrm>
          <a:prstGeom prst="rect">
            <a:avLst/>
          </a:prstGeom>
          <a:noFill/>
        </p:spPr>
        <p:txBody>
          <a:bodyPr wrap="none" rtlCol="0">
            <a:spAutoFit/>
          </a:bodyPr>
          <a:lstStyle/>
          <a:p>
            <a:r>
              <a:rPr lang="en-US" sz="2000" dirty="0" smtClean="0"/>
              <a:t>g</a:t>
            </a:r>
            <a:endParaRPr lang="en-US" sz="2000" dirty="0"/>
          </a:p>
        </p:txBody>
      </p:sp>
    </p:spTree>
    <p:extLst>
      <p:ext uri="{BB962C8B-B14F-4D97-AF65-F5344CB8AC3E}">
        <p14:creationId xmlns:p14="http://schemas.microsoft.com/office/powerpoint/2010/main" val="29432708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lternate Process 7"/>
          <p:cNvSpPr/>
          <p:nvPr/>
        </p:nvSpPr>
        <p:spPr>
          <a:xfrm>
            <a:off x="856840" y="909429"/>
            <a:ext cx="2006535" cy="1081913"/>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t>Physics</a:t>
            </a:r>
          </a:p>
        </p:txBody>
      </p:sp>
    </p:spTree>
    <p:extLst>
      <p:ext uri="{BB962C8B-B14F-4D97-AF65-F5344CB8AC3E}">
        <p14:creationId xmlns:p14="http://schemas.microsoft.com/office/powerpoint/2010/main" val="59096389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63650"/>
            <a:ext cx="449580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59179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p:cNvPicPr>
            <a:picLocks noChangeAspect="1"/>
          </p:cNvPicPr>
          <p:nvPr/>
        </p:nvPicPr>
        <p:blipFill>
          <a:blip r:embed="rId2">
            <a:extLst>
              <a:ext uri="{28A0092B-C50C-407E-A947-70E740481C1C}">
                <a14:useLocalDpi xmlns:a14="http://schemas.microsoft.com/office/drawing/2010/main" val="0"/>
              </a:ext>
            </a:extLst>
          </a:blip>
          <a:srcRect l="11478" b="12105"/>
          <a:stretch>
            <a:fillRect/>
          </a:stretch>
        </p:blipFill>
        <p:spPr bwMode="auto">
          <a:xfrm>
            <a:off x="1954213" y="1570038"/>
            <a:ext cx="545465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39913" y="3197225"/>
            <a:ext cx="852487" cy="568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7411" name="Picture 7"/>
          <p:cNvPicPr>
            <a:picLocks noChangeAspect="1"/>
          </p:cNvPicPr>
          <p:nvPr/>
        </p:nvPicPr>
        <p:blipFill>
          <a:blip r:embed="rId2">
            <a:extLst>
              <a:ext uri="{28A0092B-C50C-407E-A947-70E740481C1C}">
                <a14:useLocalDpi xmlns:a14="http://schemas.microsoft.com/office/drawing/2010/main" val="0"/>
              </a:ext>
            </a:extLst>
          </a:blip>
          <a:srcRect l="33092" t="6334" r="58237" b="84822"/>
          <a:stretch>
            <a:fillRect/>
          </a:stretch>
        </p:blipFill>
        <p:spPr bwMode="auto">
          <a:xfrm>
            <a:off x="2955925" y="4067175"/>
            <a:ext cx="534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8"/>
          <p:cNvPicPr>
            <a:picLocks noChangeAspect="1"/>
          </p:cNvPicPr>
          <p:nvPr/>
        </p:nvPicPr>
        <p:blipFill>
          <a:blip r:embed="rId2">
            <a:extLst>
              <a:ext uri="{28A0092B-C50C-407E-A947-70E740481C1C}">
                <a14:useLocalDpi xmlns:a14="http://schemas.microsoft.com/office/drawing/2010/main" val="0"/>
              </a:ext>
            </a:extLst>
          </a:blip>
          <a:srcRect l="33092" t="6334" r="55138" b="83705"/>
          <a:stretch>
            <a:fillRect/>
          </a:stretch>
        </p:blipFill>
        <p:spPr bwMode="auto">
          <a:xfrm>
            <a:off x="6311900" y="4062413"/>
            <a:ext cx="72548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9"/>
          <p:cNvPicPr>
            <a:picLocks noChangeAspect="1"/>
          </p:cNvPicPr>
          <p:nvPr/>
        </p:nvPicPr>
        <p:blipFill>
          <a:blip r:embed="rId2">
            <a:extLst>
              <a:ext uri="{28A0092B-C50C-407E-A947-70E740481C1C}">
                <a14:useLocalDpi xmlns:a14="http://schemas.microsoft.com/office/drawing/2010/main" val="0"/>
              </a:ext>
            </a:extLst>
          </a:blip>
          <a:srcRect l="30856" t="15402" r="63406" b="72064"/>
          <a:stretch>
            <a:fillRect/>
          </a:stretch>
        </p:blipFill>
        <p:spPr bwMode="auto">
          <a:xfrm rot="-1942558">
            <a:off x="3460750" y="4140200"/>
            <a:ext cx="3508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0"/>
          <p:cNvPicPr>
            <a:picLocks noChangeAspect="1"/>
          </p:cNvPicPr>
          <p:nvPr/>
        </p:nvPicPr>
        <p:blipFill>
          <a:blip r:embed="rId2">
            <a:extLst>
              <a:ext uri="{28A0092B-C50C-407E-A947-70E740481C1C}">
                <a14:useLocalDpi xmlns:a14="http://schemas.microsoft.com/office/drawing/2010/main" val="0"/>
              </a:ext>
            </a:extLst>
          </a:blip>
          <a:srcRect l="30856" t="15402" r="63406" b="72064"/>
          <a:stretch>
            <a:fillRect/>
          </a:stretch>
        </p:blipFill>
        <p:spPr bwMode="auto">
          <a:xfrm>
            <a:off x="5784850" y="4114800"/>
            <a:ext cx="3524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732486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p:cNvPicPr>
          <p:nvPr/>
        </p:nvPicPr>
        <p:blipFill>
          <a:blip r:embed="rId2">
            <a:extLst>
              <a:ext uri="{28A0092B-C50C-407E-A947-70E740481C1C}">
                <a14:useLocalDpi xmlns:a14="http://schemas.microsoft.com/office/drawing/2010/main" val="0"/>
              </a:ext>
            </a:extLst>
          </a:blip>
          <a:srcRect l="20180"/>
          <a:stretch>
            <a:fillRect/>
          </a:stretch>
        </p:blipFill>
        <p:spPr bwMode="auto">
          <a:xfrm>
            <a:off x="152400" y="990600"/>
            <a:ext cx="5810250" cy="456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943600" y="685800"/>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810000"/>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93482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828800"/>
            <a:ext cx="5816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579872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748757" y="-297657"/>
            <a:ext cx="3721100" cy="70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6"/>
          <p:cNvSpPr>
            <a:spLocks noChangeArrowheads="1"/>
          </p:cNvSpPr>
          <p:nvPr/>
        </p:nvSpPr>
        <p:spPr bwMode="auto">
          <a:xfrm>
            <a:off x="6553200" y="1295400"/>
            <a:ext cx="990600" cy="990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u="none">
              <a:solidFill>
                <a:srgbClr val="000000"/>
              </a:solidFill>
            </a:endParaRPr>
          </a:p>
        </p:txBody>
      </p:sp>
      <p:sp>
        <p:nvSpPr>
          <p:cNvPr id="20483" name="Rectangle 7"/>
          <p:cNvSpPr>
            <a:spLocks noChangeArrowheads="1"/>
          </p:cNvSpPr>
          <p:nvPr/>
        </p:nvSpPr>
        <p:spPr bwMode="auto">
          <a:xfrm>
            <a:off x="5791200" y="3124200"/>
            <a:ext cx="381000" cy="533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u="none">
              <a:solidFill>
                <a:srgbClr val="000000"/>
              </a:solidFill>
            </a:endParaRPr>
          </a:p>
        </p:txBody>
      </p:sp>
      <p:sp>
        <p:nvSpPr>
          <p:cNvPr id="20484" name="Rectangle 8"/>
          <p:cNvSpPr>
            <a:spLocks noChangeArrowheads="1"/>
          </p:cNvSpPr>
          <p:nvPr/>
        </p:nvSpPr>
        <p:spPr bwMode="auto">
          <a:xfrm>
            <a:off x="4135438" y="1371600"/>
            <a:ext cx="304800" cy="3581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u="none">
              <a:solidFill>
                <a:srgbClr val="000000"/>
              </a:solidFill>
            </a:endParaRPr>
          </a:p>
        </p:txBody>
      </p:sp>
      <p:sp>
        <p:nvSpPr>
          <p:cNvPr id="20485" name="Rectangle 9"/>
          <p:cNvSpPr>
            <a:spLocks noChangeArrowheads="1"/>
          </p:cNvSpPr>
          <p:nvPr/>
        </p:nvSpPr>
        <p:spPr bwMode="auto">
          <a:xfrm>
            <a:off x="2514600" y="1447800"/>
            <a:ext cx="304800" cy="3581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u="none">
              <a:solidFill>
                <a:srgbClr val="000000"/>
              </a:solidFill>
            </a:endParaRPr>
          </a:p>
        </p:txBody>
      </p:sp>
      <p:sp>
        <p:nvSpPr>
          <p:cNvPr id="20486" name="Rectangle 10"/>
          <p:cNvSpPr>
            <a:spLocks noChangeArrowheads="1"/>
          </p:cNvSpPr>
          <p:nvPr/>
        </p:nvSpPr>
        <p:spPr bwMode="auto">
          <a:xfrm>
            <a:off x="914400" y="1524000"/>
            <a:ext cx="304800" cy="3581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u="none">
              <a:solidFill>
                <a:srgbClr val="000000"/>
              </a:solidFill>
            </a:endParaRPr>
          </a:p>
        </p:txBody>
      </p:sp>
    </p:spTree>
    <p:extLst>
      <p:ext uri="{BB962C8B-B14F-4D97-AF65-F5344CB8AC3E}">
        <p14:creationId xmlns:p14="http://schemas.microsoft.com/office/powerpoint/2010/main" val="30106507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0440-01D.jpg"/>
          <p:cNvPicPr>
            <a:picLocks noChangeAspect="1"/>
          </p:cNvPicPr>
          <p:nvPr/>
        </p:nvPicPr>
        <p:blipFill rotWithShape="1">
          <a:blip r:embed="rId2">
            <a:extLst>
              <a:ext uri="{28A0092B-C50C-407E-A947-70E740481C1C}">
                <a14:useLocalDpi xmlns:a14="http://schemas.microsoft.com/office/drawing/2010/main" val="0"/>
              </a:ext>
            </a:extLst>
          </a:blip>
          <a:srcRect t="3200" b="3022"/>
          <a:stretch/>
        </p:blipFill>
        <p:spPr>
          <a:xfrm>
            <a:off x="-35278" y="-195385"/>
            <a:ext cx="9242481" cy="7500872"/>
          </a:xfrm>
          <a:prstGeom prst="rect">
            <a:avLst/>
          </a:prstGeom>
        </p:spPr>
      </p:pic>
    </p:spTree>
    <p:extLst>
      <p:ext uri="{BB962C8B-B14F-4D97-AF65-F5344CB8AC3E}">
        <p14:creationId xmlns:p14="http://schemas.microsoft.com/office/powerpoint/2010/main" val="91169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68748" y="252071"/>
            <a:ext cx="4430475" cy="327074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a:stretch>
            <a:fillRect/>
          </a:stretch>
        </p:blipFill>
        <p:spPr>
          <a:xfrm>
            <a:off x="4639199" y="4401530"/>
            <a:ext cx="4329343" cy="223954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4"/>
          <a:stretch>
            <a:fillRect/>
          </a:stretch>
        </p:blipFill>
        <p:spPr>
          <a:xfrm>
            <a:off x="166748" y="1471720"/>
            <a:ext cx="4160952" cy="3819676"/>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60397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6748" y="1471720"/>
            <a:ext cx="4160952" cy="3819676"/>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2" name="TextBox 1"/>
          <p:cNvSpPr txBox="1"/>
          <p:nvPr/>
        </p:nvSpPr>
        <p:spPr>
          <a:xfrm>
            <a:off x="4894381" y="2500922"/>
            <a:ext cx="3819769" cy="1107996"/>
          </a:xfrm>
          <a:prstGeom prst="rect">
            <a:avLst/>
          </a:prstGeom>
          <a:noFill/>
        </p:spPr>
        <p:txBody>
          <a:bodyPr wrap="square" rtlCol="0">
            <a:spAutoFit/>
          </a:bodyPr>
          <a:lstStyle/>
          <a:p>
            <a:r>
              <a:rPr lang="en-US" sz="2200" dirty="0" smtClean="0"/>
              <a:t>17 mile circumference tunnel, up to 570 feet beneath the city of Geneva and nearby France  </a:t>
            </a:r>
            <a:endParaRPr lang="en-US" sz="2200" dirty="0"/>
          </a:p>
        </p:txBody>
      </p:sp>
    </p:spTree>
    <p:extLst>
      <p:ext uri="{BB962C8B-B14F-4D97-AF65-F5344CB8AC3E}">
        <p14:creationId xmlns:p14="http://schemas.microsoft.com/office/powerpoint/2010/main" val="189678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39199" y="4401530"/>
            <a:ext cx="4329343" cy="223954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a:stretch>
            <a:fillRect/>
          </a:stretch>
        </p:blipFill>
        <p:spPr>
          <a:xfrm>
            <a:off x="166748" y="1471720"/>
            <a:ext cx="4160952" cy="3819676"/>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7" name="TextBox 6"/>
          <p:cNvSpPr txBox="1"/>
          <p:nvPr/>
        </p:nvSpPr>
        <p:spPr>
          <a:xfrm>
            <a:off x="4747848" y="1172338"/>
            <a:ext cx="4396152" cy="2123658"/>
          </a:xfrm>
          <a:prstGeom prst="rect">
            <a:avLst/>
          </a:prstGeom>
          <a:noFill/>
        </p:spPr>
        <p:txBody>
          <a:bodyPr wrap="square" rtlCol="0">
            <a:spAutoFit/>
          </a:bodyPr>
          <a:lstStyle/>
          <a:p>
            <a:r>
              <a:rPr lang="en-US" sz="2200" dirty="0" smtClean="0"/>
              <a:t>Using powerful magnets, beams    of protons are accelerated in each direction around the tunnel, until they are traveling at 99.999997% of the speed of light</a:t>
            </a:r>
          </a:p>
          <a:p>
            <a:endParaRPr lang="en-US" sz="2200" dirty="0"/>
          </a:p>
        </p:txBody>
      </p:sp>
    </p:spTree>
    <p:extLst>
      <p:ext uri="{BB962C8B-B14F-4D97-AF65-F5344CB8AC3E}">
        <p14:creationId xmlns:p14="http://schemas.microsoft.com/office/powerpoint/2010/main" val="267322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39199" y="4401530"/>
            <a:ext cx="4329343" cy="223954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a:stretch>
            <a:fillRect/>
          </a:stretch>
        </p:blipFill>
        <p:spPr>
          <a:xfrm>
            <a:off x="166748" y="1471720"/>
            <a:ext cx="4160952" cy="3819676"/>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7" name="TextBox 6"/>
          <p:cNvSpPr txBox="1"/>
          <p:nvPr/>
        </p:nvSpPr>
        <p:spPr>
          <a:xfrm>
            <a:off x="4747848" y="1172338"/>
            <a:ext cx="4396152" cy="3139321"/>
          </a:xfrm>
          <a:prstGeom prst="rect">
            <a:avLst/>
          </a:prstGeom>
          <a:noFill/>
        </p:spPr>
        <p:txBody>
          <a:bodyPr wrap="square" rtlCol="0">
            <a:spAutoFit/>
          </a:bodyPr>
          <a:lstStyle/>
          <a:p>
            <a:r>
              <a:rPr lang="en-US" sz="2200" dirty="0" smtClean="0"/>
              <a:t>Using powerful magnets, beams    of protons are accelerated in each direction around the tunnel, until they are traveling at 99.999997% of the speed of light</a:t>
            </a:r>
          </a:p>
          <a:p>
            <a:endParaRPr lang="en-US" sz="2200" dirty="0"/>
          </a:p>
          <a:p>
            <a:r>
              <a:rPr lang="en-US" sz="2200" dirty="0" smtClean="0"/>
              <a:t>These protons make about 11,000 revolutions around the ring each second</a:t>
            </a:r>
            <a:endParaRPr lang="en-US" sz="2200" dirty="0"/>
          </a:p>
        </p:txBody>
      </p:sp>
    </p:spTree>
    <p:extLst>
      <p:ext uri="{BB962C8B-B14F-4D97-AF65-F5344CB8AC3E}">
        <p14:creationId xmlns:p14="http://schemas.microsoft.com/office/powerpoint/2010/main" val="228711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lternate Process 7"/>
          <p:cNvSpPr/>
          <p:nvPr/>
        </p:nvSpPr>
        <p:spPr>
          <a:xfrm>
            <a:off x="856840" y="909429"/>
            <a:ext cx="2006535" cy="1081913"/>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t>Physics</a:t>
            </a:r>
          </a:p>
        </p:txBody>
      </p:sp>
      <p:sp>
        <p:nvSpPr>
          <p:cNvPr id="9" name="Alternate Process 8"/>
          <p:cNvSpPr/>
          <p:nvPr/>
        </p:nvSpPr>
        <p:spPr>
          <a:xfrm>
            <a:off x="883816" y="2378949"/>
            <a:ext cx="2006535" cy="1081913"/>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t>Chemistry</a:t>
            </a:r>
          </a:p>
        </p:txBody>
      </p:sp>
      <p:cxnSp>
        <p:nvCxnSpPr>
          <p:cNvPr id="11" name="Straight Arrow Connector 10"/>
          <p:cNvCxnSpPr/>
          <p:nvPr/>
        </p:nvCxnSpPr>
        <p:spPr>
          <a:xfrm>
            <a:off x="1875899" y="1865905"/>
            <a:ext cx="0" cy="721276"/>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809913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68748" y="252071"/>
            <a:ext cx="4430475" cy="327074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a:stretch>
            <a:fillRect/>
          </a:stretch>
        </p:blipFill>
        <p:spPr>
          <a:xfrm>
            <a:off x="166748" y="1471720"/>
            <a:ext cx="4160952" cy="3819676"/>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7" name="TextBox 6"/>
          <p:cNvSpPr txBox="1"/>
          <p:nvPr/>
        </p:nvSpPr>
        <p:spPr>
          <a:xfrm>
            <a:off x="4620846" y="3679714"/>
            <a:ext cx="4386386" cy="1785104"/>
          </a:xfrm>
          <a:prstGeom prst="rect">
            <a:avLst/>
          </a:prstGeom>
          <a:noFill/>
        </p:spPr>
        <p:txBody>
          <a:bodyPr wrap="square" rtlCol="0">
            <a:spAutoFit/>
          </a:bodyPr>
          <a:lstStyle/>
          <a:p>
            <a:r>
              <a:rPr lang="en-US" sz="2200" dirty="0" smtClean="0"/>
              <a:t>The proton beams are collided head-on into each other inside of enormous detectors, which measure the resulting explosion of particles</a:t>
            </a:r>
          </a:p>
          <a:p>
            <a:endParaRPr lang="en-US" sz="2200" dirty="0"/>
          </a:p>
        </p:txBody>
      </p:sp>
    </p:spTree>
    <p:extLst>
      <p:ext uri="{BB962C8B-B14F-4D97-AF65-F5344CB8AC3E}">
        <p14:creationId xmlns:p14="http://schemas.microsoft.com/office/powerpoint/2010/main" val="268681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68748" y="252071"/>
            <a:ext cx="4430475" cy="327074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a:stretch>
            <a:fillRect/>
          </a:stretch>
        </p:blipFill>
        <p:spPr>
          <a:xfrm>
            <a:off x="166748" y="1471720"/>
            <a:ext cx="4160952" cy="3819676"/>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7" name="TextBox 6"/>
          <p:cNvSpPr txBox="1"/>
          <p:nvPr/>
        </p:nvSpPr>
        <p:spPr>
          <a:xfrm>
            <a:off x="4620846" y="3679714"/>
            <a:ext cx="4386386" cy="2800766"/>
          </a:xfrm>
          <a:prstGeom prst="rect">
            <a:avLst/>
          </a:prstGeom>
          <a:noFill/>
        </p:spPr>
        <p:txBody>
          <a:bodyPr wrap="square" rtlCol="0">
            <a:spAutoFit/>
          </a:bodyPr>
          <a:lstStyle/>
          <a:p>
            <a:r>
              <a:rPr lang="en-US" sz="2200" dirty="0" smtClean="0"/>
              <a:t>The proton beams are collided head-on into each other inside of enormous detectors, which measure the resulting explosion of particles</a:t>
            </a:r>
          </a:p>
          <a:p>
            <a:endParaRPr lang="en-US" sz="2200" dirty="0"/>
          </a:p>
          <a:p>
            <a:r>
              <a:rPr lang="en-US" sz="2200" dirty="0" smtClean="0"/>
              <a:t>The LHC produces and observes roughly 100,000,000 collisions per second</a:t>
            </a:r>
            <a:endParaRPr lang="en-US" sz="2200" dirty="0"/>
          </a:p>
        </p:txBody>
      </p:sp>
    </p:spTree>
    <p:extLst>
      <p:ext uri="{BB962C8B-B14F-4D97-AF65-F5344CB8AC3E}">
        <p14:creationId xmlns:p14="http://schemas.microsoft.com/office/powerpoint/2010/main" val="226947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625" y="-478881"/>
            <a:ext cx="9233903" cy="7913265"/>
          </a:xfrm>
          <a:prstGeom prst="rect">
            <a:avLst/>
          </a:prstGeom>
        </p:spPr>
      </p:pic>
    </p:spTree>
    <p:extLst>
      <p:ext uri="{BB962C8B-B14F-4D97-AF65-F5344CB8AC3E}">
        <p14:creationId xmlns:p14="http://schemas.microsoft.com/office/powerpoint/2010/main" val="214708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49473" y="448235"/>
            <a:ext cx="8788218" cy="6299047"/>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endParaRPr lang="en-US" sz="900" smtClean="0"/>
          </a:p>
          <a:p>
            <a:pPr marL="0" indent="0">
              <a:buClr>
                <a:schemeClr val="folHlink"/>
              </a:buClr>
              <a:buFont typeface="Arial" pitchFamily="34" charset="0"/>
              <a:buNone/>
            </a:pPr>
            <a:endParaRPr lang="en-US" sz="900" smtClean="0">
              <a:solidFill>
                <a:srgbClr val="000000"/>
              </a:solidFill>
            </a:endParaRPr>
          </a:p>
          <a:p>
            <a:pPr marL="0" indent="0">
              <a:buClr>
                <a:schemeClr val="folHlink"/>
              </a:buClr>
              <a:buFont typeface="Arial" pitchFamily="34" charset="0"/>
              <a:buNone/>
            </a:pPr>
            <a:endParaRPr lang="en-US" sz="2000" smtClean="0">
              <a:solidFill>
                <a:srgbClr val="000000"/>
              </a:solidFill>
            </a:endParaRPr>
          </a:p>
          <a:p>
            <a:pPr>
              <a:buClr>
                <a:schemeClr val="folHlink"/>
              </a:buClr>
              <a:buFont typeface="Wingdings" charset="0"/>
              <a:buChar char="§"/>
            </a:pPr>
            <a:endParaRPr lang="en-US" sz="2000" smtClean="0">
              <a:solidFill>
                <a:srgbClr val="000000"/>
              </a:solidFill>
            </a:endParaRPr>
          </a:p>
          <a:p>
            <a:pPr>
              <a:buClr>
                <a:schemeClr val="folHlink"/>
              </a:buClr>
              <a:buFont typeface="Wingdings" charset="0"/>
              <a:buChar char="§"/>
            </a:pPr>
            <a:endParaRPr lang="en-US" sz="2000" dirty="0" smtClean="0"/>
          </a:p>
        </p:txBody>
      </p:sp>
      <p:sp>
        <p:nvSpPr>
          <p:cNvPr id="5" name="TextBox 4"/>
          <p:cNvSpPr txBox="1"/>
          <p:nvPr/>
        </p:nvSpPr>
        <p:spPr>
          <a:xfrm>
            <a:off x="287959" y="436133"/>
            <a:ext cx="8666809" cy="830997"/>
          </a:xfrm>
          <a:prstGeom prst="rect">
            <a:avLst/>
          </a:prstGeom>
          <a:noFill/>
        </p:spPr>
        <p:txBody>
          <a:bodyPr wrap="square" rtlCol="0">
            <a:spAutoFit/>
          </a:bodyPr>
          <a:lstStyle/>
          <a:p>
            <a:pPr algn="ctr"/>
            <a:r>
              <a:rPr lang="en-US" sz="3000" dirty="0" smtClean="0">
                <a:solidFill>
                  <a:schemeClr val="tx2"/>
                </a:solidFill>
              </a:rPr>
              <a:t>Some of the Ongoing Experiments At </a:t>
            </a:r>
            <a:r>
              <a:rPr lang="en-US" sz="3000" dirty="0" err="1">
                <a:solidFill>
                  <a:schemeClr val="tx2"/>
                </a:solidFill>
              </a:rPr>
              <a:t>F</a:t>
            </a:r>
            <a:r>
              <a:rPr lang="en-US" sz="3000" dirty="0" err="1" smtClean="0">
                <a:solidFill>
                  <a:schemeClr val="tx2"/>
                </a:solidFill>
              </a:rPr>
              <a:t>ermilab</a:t>
            </a:r>
            <a:endParaRPr lang="en-US" sz="3000" dirty="0"/>
          </a:p>
          <a:p>
            <a:endParaRPr lang="en-US" dirty="0"/>
          </a:p>
        </p:txBody>
      </p:sp>
      <p:sp>
        <p:nvSpPr>
          <p:cNvPr id="6" name="Content Placeholder 2"/>
          <p:cNvSpPr txBox="1">
            <a:spLocks/>
          </p:cNvSpPr>
          <p:nvPr/>
        </p:nvSpPr>
        <p:spPr>
          <a:xfrm>
            <a:off x="395111" y="1078910"/>
            <a:ext cx="8642580" cy="577909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chemeClr val="folHlink"/>
              </a:buClr>
              <a:buFont typeface="Wingdings" charset="0"/>
              <a:buChar char="§"/>
            </a:pPr>
            <a:r>
              <a:rPr lang="en-US" sz="2000" dirty="0" smtClean="0">
                <a:solidFill>
                  <a:srgbClr val="000000"/>
                </a:solidFill>
              </a:rPr>
              <a:t>The Cryogenic Dark Matter Search (CDMS)</a:t>
            </a:r>
          </a:p>
          <a:p>
            <a:pPr>
              <a:buClr>
                <a:schemeClr val="folHlink"/>
              </a:buClr>
              <a:buFont typeface="Wingdings" charset="0"/>
              <a:buChar char="§"/>
            </a:pPr>
            <a:r>
              <a:rPr lang="en-US" sz="2000" dirty="0" smtClean="0">
                <a:solidFill>
                  <a:srgbClr val="000000"/>
                </a:solidFill>
              </a:rPr>
              <a:t>The Dark Energy Survey (DES)</a:t>
            </a:r>
          </a:p>
          <a:p>
            <a:pPr>
              <a:buClr>
                <a:schemeClr val="folHlink"/>
              </a:buClr>
              <a:buFont typeface="Wingdings" charset="0"/>
              <a:buChar char="§"/>
            </a:pPr>
            <a:r>
              <a:rPr lang="en-US" sz="2000" dirty="0" smtClean="0">
                <a:solidFill>
                  <a:srgbClr val="000000"/>
                </a:solidFill>
              </a:rPr>
              <a:t>The Deep Underground Neutrino Experiment (DUNE)</a:t>
            </a:r>
          </a:p>
          <a:p>
            <a:pPr>
              <a:buClr>
                <a:schemeClr val="folHlink"/>
              </a:buClr>
              <a:buFont typeface="Wingdings" charset="0"/>
              <a:buChar char="§"/>
            </a:pPr>
            <a:r>
              <a:rPr lang="en-US" sz="2000" dirty="0" smtClean="0">
                <a:solidFill>
                  <a:srgbClr val="000000"/>
                </a:solidFill>
              </a:rPr>
              <a:t>The </a:t>
            </a:r>
            <a:r>
              <a:rPr lang="en-US" sz="2000" dirty="0" err="1" smtClean="0">
                <a:solidFill>
                  <a:srgbClr val="000000"/>
                </a:solidFill>
              </a:rPr>
              <a:t>MiniBoonNE</a:t>
            </a:r>
            <a:r>
              <a:rPr lang="en-US" sz="2000" dirty="0" smtClean="0">
                <a:solidFill>
                  <a:srgbClr val="000000"/>
                </a:solidFill>
              </a:rPr>
              <a:t> and </a:t>
            </a:r>
            <a:r>
              <a:rPr lang="en-US" sz="2000" dirty="0" err="1" smtClean="0">
                <a:solidFill>
                  <a:srgbClr val="000000"/>
                </a:solidFill>
              </a:rPr>
              <a:t>MicroBooNE</a:t>
            </a:r>
            <a:r>
              <a:rPr lang="en-US" sz="2000" dirty="0" smtClean="0">
                <a:solidFill>
                  <a:srgbClr val="000000"/>
                </a:solidFill>
              </a:rPr>
              <a:t> Neutrino Experiments</a:t>
            </a:r>
          </a:p>
          <a:p>
            <a:pPr>
              <a:buClr>
                <a:schemeClr val="folHlink"/>
              </a:buClr>
              <a:buFont typeface="Wingdings" charset="0"/>
              <a:buChar char="§"/>
            </a:pPr>
            <a:r>
              <a:rPr lang="en-US" sz="2000" dirty="0" smtClean="0">
                <a:solidFill>
                  <a:srgbClr val="000000"/>
                </a:solidFill>
              </a:rPr>
              <a:t>The Main Injector Neutrino Oscillation Search (MINOS)</a:t>
            </a:r>
          </a:p>
          <a:p>
            <a:pPr>
              <a:buClr>
                <a:schemeClr val="folHlink"/>
              </a:buClr>
              <a:buFont typeface="Wingdings" charset="0"/>
              <a:buChar char="§"/>
            </a:pPr>
            <a:r>
              <a:rPr lang="en-US" sz="2000" dirty="0" smtClean="0">
                <a:solidFill>
                  <a:srgbClr val="000000"/>
                </a:solidFill>
              </a:rPr>
              <a:t>Mu2e (</a:t>
            </a:r>
            <a:r>
              <a:rPr lang="en-US" sz="2000" dirty="0" err="1" smtClean="0">
                <a:solidFill>
                  <a:srgbClr val="000000"/>
                </a:solidFill>
              </a:rPr>
              <a:t>muon</a:t>
            </a:r>
            <a:r>
              <a:rPr lang="en-US" sz="2000" dirty="0" smtClean="0">
                <a:solidFill>
                  <a:srgbClr val="000000"/>
                </a:solidFill>
              </a:rPr>
              <a:t> to electron conversion experiment)</a:t>
            </a:r>
          </a:p>
          <a:p>
            <a:pPr>
              <a:buClr>
                <a:schemeClr val="folHlink"/>
              </a:buClr>
              <a:buFont typeface="Wingdings" charset="0"/>
              <a:buChar char="§"/>
            </a:pPr>
            <a:r>
              <a:rPr lang="en-US" sz="2000" dirty="0" err="1" smtClean="0">
                <a:solidFill>
                  <a:srgbClr val="000000"/>
                </a:solidFill>
              </a:rPr>
              <a:t>Muon</a:t>
            </a:r>
            <a:r>
              <a:rPr lang="en-US" sz="2000" dirty="0" smtClean="0">
                <a:solidFill>
                  <a:srgbClr val="000000"/>
                </a:solidFill>
              </a:rPr>
              <a:t> g-2</a:t>
            </a:r>
          </a:p>
          <a:p>
            <a:pPr>
              <a:buClr>
                <a:schemeClr val="folHlink"/>
              </a:buClr>
              <a:buFont typeface="Wingdings" charset="0"/>
              <a:buChar char="§"/>
            </a:pPr>
            <a:r>
              <a:rPr lang="en-US" sz="2000" dirty="0" err="1" smtClean="0">
                <a:solidFill>
                  <a:srgbClr val="000000"/>
                </a:solidFill>
              </a:rPr>
              <a:t>NoνA</a:t>
            </a:r>
            <a:endParaRPr lang="en-US" sz="2000" dirty="0" smtClean="0">
              <a:solidFill>
                <a:srgbClr val="000000"/>
              </a:solidFill>
            </a:endParaRPr>
          </a:p>
          <a:p>
            <a:pPr>
              <a:buClr>
                <a:schemeClr val="folHlink"/>
              </a:buClr>
              <a:buFont typeface="Wingdings" charset="0"/>
              <a:buChar char="§"/>
            </a:pPr>
            <a:r>
              <a:rPr lang="en-US" sz="2000" dirty="0" smtClean="0">
                <a:solidFill>
                  <a:srgbClr val="000000"/>
                </a:solidFill>
              </a:rPr>
              <a:t>And many others…</a:t>
            </a:r>
          </a:p>
          <a:p>
            <a:pPr>
              <a:buClr>
                <a:schemeClr val="folHlink"/>
              </a:buClr>
              <a:buFont typeface="Wingdings" charset="0"/>
              <a:buChar char="§"/>
            </a:pPr>
            <a:endParaRPr lang="en-US" sz="800" dirty="0" smtClean="0">
              <a:solidFill>
                <a:srgbClr val="000000"/>
              </a:solidFill>
            </a:endParaRPr>
          </a:p>
          <a:p>
            <a:pPr marL="0" indent="0">
              <a:buClr>
                <a:schemeClr val="folHlink"/>
              </a:buClr>
              <a:buNone/>
            </a:pPr>
            <a:endParaRPr lang="en-US" sz="800" dirty="0" smtClean="0">
              <a:solidFill>
                <a:srgbClr val="000000"/>
              </a:solidFill>
            </a:endParaRPr>
          </a:p>
          <a:p>
            <a:pPr marL="0" indent="0">
              <a:buClr>
                <a:schemeClr val="folHlink"/>
              </a:buClr>
              <a:buNone/>
            </a:pPr>
            <a:endParaRPr lang="en-US" sz="2000" dirty="0" smtClean="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34346566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473" y="448235"/>
            <a:ext cx="8788218" cy="6299047"/>
          </a:xfrm>
        </p:spPr>
        <p:txBody>
          <a:bodyPr>
            <a:normAutofit/>
          </a:bodyPr>
          <a:lstStyle/>
          <a:p>
            <a:pPr marL="0" indent="0">
              <a:buNone/>
            </a:pPr>
            <a:endParaRPr lang="en-US" sz="900" dirty="0" smtClean="0"/>
          </a:p>
          <a:p>
            <a:pPr marL="0" indent="0">
              <a:buClr>
                <a:schemeClr val="folHlink"/>
              </a:buClr>
              <a:buNone/>
            </a:pPr>
            <a:endParaRPr lang="en-US" sz="900" dirty="0" smtClean="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
        <p:nvSpPr>
          <p:cNvPr id="4" name="TextBox 3"/>
          <p:cNvSpPr txBox="1"/>
          <p:nvPr/>
        </p:nvSpPr>
        <p:spPr>
          <a:xfrm>
            <a:off x="287959" y="410477"/>
            <a:ext cx="8666809" cy="923330"/>
          </a:xfrm>
          <a:prstGeom prst="rect">
            <a:avLst/>
          </a:prstGeom>
          <a:noFill/>
        </p:spPr>
        <p:txBody>
          <a:bodyPr wrap="square" rtlCol="0">
            <a:spAutoFit/>
          </a:bodyPr>
          <a:lstStyle/>
          <a:p>
            <a:pPr algn="ctr"/>
            <a:r>
              <a:rPr lang="en-US" sz="3600" dirty="0" smtClean="0">
                <a:solidFill>
                  <a:schemeClr val="tx2"/>
                </a:solidFill>
              </a:rPr>
              <a:t>But what </a:t>
            </a:r>
            <a:r>
              <a:rPr lang="en-US" sz="3600" dirty="0">
                <a:solidFill>
                  <a:schemeClr val="tx2"/>
                </a:solidFill>
              </a:rPr>
              <a:t>is “Science”?</a:t>
            </a:r>
            <a:endParaRPr lang="en-US" sz="3600" dirty="0"/>
          </a:p>
          <a:p>
            <a:endParaRPr lang="en-US" dirty="0"/>
          </a:p>
        </p:txBody>
      </p:sp>
    </p:spTree>
    <p:extLst>
      <p:ext uri="{BB962C8B-B14F-4D97-AF65-F5344CB8AC3E}">
        <p14:creationId xmlns:p14="http://schemas.microsoft.com/office/powerpoint/2010/main" val="169811704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473" y="448235"/>
            <a:ext cx="8788218" cy="6299047"/>
          </a:xfrm>
        </p:spPr>
        <p:txBody>
          <a:bodyPr>
            <a:normAutofit/>
          </a:bodyPr>
          <a:lstStyle/>
          <a:p>
            <a:pPr marL="0" indent="0">
              <a:buNone/>
            </a:pPr>
            <a:endParaRPr lang="en-US" sz="900" dirty="0" smtClean="0"/>
          </a:p>
          <a:p>
            <a:pPr marL="0" indent="0">
              <a:buClr>
                <a:schemeClr val="folHlink"/>
              </a:buClr>
              <a:buNone/>
            </a:pPr>
            <a:endParaRPr lang="en-US" sz="900" dirty="0" smtClean="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pic>
        <p:nvPicPr>
          <p:cNvPr id="2" name="Picture 1"/>
          <p:cNvPicPr>
            <a:picLocks noChangeAspect="1"/>
          </p:cNvPicPr>
          <p:nvPr/>
        </p:nvPicPr>
        <p:blipFill rotWithShape="1">
          <a:blip r:embed="rId2"/>
          <a:srcRect l="1204" t="8371" r="2688" b="5832"/>
          <a:stretch/>
        </p:blipFill>
        <p:spPr>
          <a:xfrm>
            <a:off x="513167" y="1157932"/>
            <a:ext cx="8120873" cy="5437320"/>
          </a:xfrm>
          <a:prstGeom prst="rect">
            <a:avLst/>
          </a:prstGeom>
          <a:ln>
            <a:solidFill>
              <a:srgbClr val="000000"/>
            </a:solidFill>
          </a:ln>
          <a:effectLst>
            <a:outerShdw blurRad="50800" dist="38100" dir="2700000" algn="tl" rotWithShape="0">
              <a:prstClr val="black">
                <a:alpha val="40000"/>
              </a:prstClr>
            </a:outerShdw>
          </a:effectLst>
        </p:spPr>
      </p:pic>
      <p:sp>
        <p:nvSpPr>
          <p:cNvPr id="4" name="TextBox 3"/>
          <p:cNvSpPr txBox="1"/>
          <p:nvPr/>
        </p:nvSpPr>
        <p:spPr>
          <a:xfrm>
            <a:off x="287959" y="410477"/>
            <a:ext cx="8666809" cy="923330"/>
          </a:xfrm>
          <a:prstGeom prst="rect">
            <a:avLst/>
          </a:prstGeom>
          <a:noFill/>
        </p:spPr>
        <p:txBody>
          <a:bodyPr wrap="square" rtlCol="0">
            <a:spAutoFit/>
          </a:bodyPr>
          <a:lstStyle/>
          <a:p>
            <a:pPr algn="ctr"/>
            <a:r>
              <a:rPr lang="en-US" sz="3600" dirty="0" smtClean="0">
                <a:solidFill>
                  <a:schemeClr val="tx2"/>
                </a:solidFill>
              </a:rPr>
              <a:t>But what </a:t>
            </a:r>
            <a:r>
              <a:rPr lang="en-US" sz="3600" dirty="0">
                <a:solidFill>
                  <a:schemeClr val="tx2"/>
                </a:solidFill>
              </a:rPr>
              <a:t>is “Science”?</a:t>
            </a:r>
            <a:endParaRPr lang="en-US" sz="3600" dirty="0"/>
          </a:p>
          <a:p>
            <a:endParaRPr lang="en-US" dirty="0"/>
          </a:p>
        </p:txBody>
      </p:sp>
    </p:spTree>
    <p:extLst>
      <p:ext uri="{BB962C8B-B14F-4D97-AF65-F5344CB8AC3E}">
        <p14:creationId xmlns:p14="http://schemas.microsoft.com/office/powerpoint/2010/main" val="403602611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3310"/>
            <a:ext cx="8284829" cy="4876800"/>
          </a:xfrm>
        </p:spPr>
        <p:txBody>
          <a:bodyPr>
            <a:normAutofit/>
          </a:bodyPr>
          <a:lstStyle/>
          <a:p>
            <a:pPr marL="0" indent="0">
              <a:buNone/>
            </a:pPr>
            <a:r>
              <a:rPr lang="en-US" sz="2600" dirty="0" smtClean="0"/>
              <a:t>“</a:t>
            </a:r>
            <a:r>
              <a:rPr lang="en-US" sz="2600" dirty="0"/>
              <a:t>If we take in our hand any Volume; of Divinity or School Metaphysics, for Instance; let us ask, Does it contain any abstract Reasoning concerning Quantity or Number? No. Does it contain any experimental Reasoning concerning Matter of Fact and Existence? No. Commit it then to the Flames: For it can contain nothing but Sophistry and Illusion.</a:t>
            </a:r>
            <a:r>
              <a:rPr lang="en-US" sz="2600" dirty="0" smtClean="0"/>
              <a:t>”</a:t>
            </a:r>
          </a:p>
          <a:p>
            <a:endParaRPr lang="en-US" sz="2600" dirty="0"/>
          </a:p>
          <a:p>
            <a:pPr marL="274320" lvl="1" indent="0">
              <a:buNone/>
            </a:pPr>
            <a:r>
              <a:rPr lang="en-US" sz="2600" dirty="0" smtClean="0"/>
              <a:t>-David Hume </a:t>
            </a:r>
          </a:p>
          <a:p>
            <a:pPr marL="274320" lvl="1" indent="0">
              <a:buNone/>
            </a:pPr>
            <a:r>
              <a:rPr lang="en-US" sz="2500" dirty="0" smtClean="0"/>
              <a:t>(An Enquiry Concerning Human Understanding, 1748)</a:t>
            </a:r>
            <a:endParaRPr lang="en-US" sz="2500" dirty="0"/>
          </a:p>
        </p:txBody>
      </p:sp>
    </p:spTree>
    <p:extLst>
      <p:ext uri="{BB962C8B-B14F-4D97-AF65-F5344CB8AC3E}">
        <p14:creationId xmlns:p14="http://schemas.microsoft.com/office/powerpoint/2010/main" val="345444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3310"/>
            <a:ext cx="8284829" cy="4876800"/>
          </a:xfrm>
        </p:spPr>
        <p:txBody>
          <a:bodyPr>
            <a:normAutofit/>
          </a:bodyPr>
          <a:lstStyle/>
          <a:p>
            <a:pPr marL="0" indent="0">
              <a:buNone/>
            </a:pPr>
            <a:r>
              <a:rPr lang="en-US" sz="2600" dirty="0" smtClean="0"/>
              <a:t>“</a:t>
            </a:r>
            <a:r>
              <a:rPr lang="en-US" sz="2800" dirty="0"/>
              <a:t>Whereof one cannot speak, thereof one must be </a:t>
            </a:r>
            <a:r>
              <a:rPr lang="en-US" sz="2800" dirty="0" smtClean="0"/>
              <a:t>silent</a:t>
            </a:r>
            <a:r>
              <a:rPr lang="en-US" sz="2600" dirty="0" smtClean="0"/>
              <a:t>.”</a:t>
            </a:r>
          </a:p>
          <a:p>
            <a:endParaRPr lang="en-US" sz="2600" dirty="0"/>
          </a:p>
          <a:p>
            <a:pPr marL="274320" lvl="1" indent="0">
              <a:buNone/>
            </a:pPr>
            <a:r>
              <a:rPr lang="en-US" sz="2600" dirty="0" smtClean="0"/>
              <a:t>-Ludwig Wittgenstein </a:t>
            </a:r>
          </a:p>
          <a:p>
            <a:pPr marL="274320" lvl="1" indent="0">
              <a:buNone/>
            </a:pPr>
            <a:r>
              <a:rPr lang="en-US" sz="2500" dirty="0" smtClean="0"/>
              <a:t>(</a:t>
            </a:r>
            <a:r>
              <a:rPr lang="en-US" sz="2500" dirty="0" err="1" smtClean="0"/>
              <a:t>Tractatus</a:t>
            </a:r>
            <a:r>
              <a:rPr lang="en-US" sz="2500" dirty="0" smtClean="0"/>
              <a:t> </a:t>
            </a:r>
            <a:r>
              <a:rPr lang="en-US" sz="2500" dirty="0" err="1" smtClean="0"/>
              <a:t>Logico-Philosophicus</a:t>
            </a:r>
            <a:r>
              <a:rPr lang="en-US" sz="2500" dirty="0" smtClean="0"/>
              <a:t>, 1922)</a:t>
            </a:r>
            <a:endParaRPr lang="en-US" sz="2500" dirty="0"/>
          </a:p>
        </p:txBody>
      </p:sp>
    </p:spTree>
    <p:extLst>
      <p:ext uri="{BB962C8B-B14F-4D97-AF65-F5344CB8AC3E}">
        <p14:creationId xmlns:p14="http://schemas.microsoft.com/office/powerpoint/2010/main" val="28266668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473" y="448235"/>
            <a:ext cx="8788218" cy="6299047"/>
          </a:xfrm>
        </p:spPr>
        <p:txBody>
          <a:bodyPr>
            <a:normAutofit/>
          </a:bodyPr>
          <a:lstStyle/>
          <a:p>
            <a:pPr marL="0" indent="0">
              <a:buNone/>
            </a:pPr>
            <a:endParaRPr lang="en-US" sz="900" dirty="0" smtClean="0"/>
          </a:p>
          <a:p>
            <a:pPr marL="0" indent="0">
              <a:buClr>
                <a:schemeClr val="folHlink"/>
              </a:buClr>
              <a:buNone/>
            </a:pPr>
            <a:endParaRPr lang="en-US" sz="900" dirty="0" smtClean="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
        <p:nvSpPr>
          <p:cNvPr id="4" name="TextBox 3"/>
          <p:cNvSpPr txBox="1"/>
          <p:nvPr/>
        </p:nvSpPr>
        <p:spPr>
          <a:xfrm>
            <a:off x="287959" y="436133"/>
            <a:ext cx="8666809" cy="830997"/>
          </a:xfrm>
          <a:prstGeom prst="rect">
            <a:avLst/>
          </a:prstGeom>
          <a:noFill/>
        </p:spPr>
        <p:txBody>
          <a:bodyPr wrap="square" rtlCol="0">
            <a:spAutoFit/>
          </a:bodyPr>
          <a:lstStyle/>
          <a:p>
            <a:pPr algn="ctr"/>
            <a:r>
              <a:rPr lang="en-US" sz="3000" dirty="0" smtClean="0">
                <a:solidFill>
                  <a:schemeClr val="tx2"/>
                </a:solidFill>
              </a:rPr>
              <a:t>Are There Alternatives to the Scientific Method?</a:t>
            </a:r>
            <a:endParaRPr lang="en-US" sz="3000" dirty="0"/>
          </a:p>
          <a:p>
            <a:endParaRPr lang="en-US" dirty="0"/>
          </a:p>
        </p:txBody>
      </p:sp>
      <p:sp>
        <p:nvSpPr>
          <p:cNvPr id="5" name="Content Placeholder 2"/>
          <p:cNvSpPr txBox="1">
            <a:spLocks/>
          </p:cNvSpPr>
          <p:nvPr/>
        </p:nvSpPr>
        <p:spPr>
          <a:xfrm>
            <a:off x="249473" y="1078910"/>
            <a:ext cx="8788218" cy="6043953"/>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chemeClr val="folHlink"/>
              </a:buClr>
              <a:buNone/>
            </a:pPr>
            <a:endParaRPr lang="en-US" sz="800" dirty="0" smtClean="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127533956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473" y="448235"/>
            <a:ext cx="8788218" cy="6299047"/>
          </a:xfrm>
        </p:spPr>
        <p:txBody>
          <a:bodyPr>
            <a:normAutofit/>
          </a:bodyPr>
          <a:lstStyle/>
          <a:p>
            <a:pPr marL="0" indent="0">
              <a:buNone/>
            </a:pPr>
            <a:endParaRPr lang="en-US" sz="900" dirty="0" smtClean="0"/>
          </a:p>
          <a:p>
            <a:pPr marL="0" indent="0">
              <a:buClr>
                <a:schemeClr val="folHlink"/>
              </a:buClr>
              <a:buNone/>
            </a:pPr>
            <a:endParaRPr lang="en-US" sz="900" dirty="0" smtClean="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
        <p:nvSpPr>
          <p:cNvPr id="4" name="TextBox 3"/>
          <p:cNvSpPr txBox="1"/>
          <p:nvPr/>
        </p:nvSpPr>
        <p:spPr>
          <a:xfrm>
            <a:off x="287959" y="436133"/>
            <a:ext cx="8666809" cy="830997"/>
          </a:xfrm>
          <a:prstGeom prst="rect">
            <a:avLst/>
          </a:prstGeom>
          <a:noFill/>
        </p:spPr>
        <p:txBody>
          <a:bodyPr wrap="square" rtlCol="0">
            <a:spAutoFit/>
          </a:bodyPr>
          <a:lstStyle/>
          <a:p>
            <a:pPr algn="ctr"/>
            <a:r>
              <a:rPr lang="en-US" sz="3000" dirty="0" smtClean="0">
                <a:solidFill>
                  <a:schemeClr val="tx2"/>
                </a:solidFill>
              </a:rPr>
              <a:t>Are There Alternatives to the Scientific Method?</a:t>
            </a:r>
            <a:endParaRPr lang="en-US" sz="3000" dirty="0"/>
          </a:p>
          <a:p>
            <a:endParaRPr lang="en-US" dirty="0"/>
          </a:p>
        </p:txBody>
      </p:sp>
      <p:sp>
        <p:nvSpPr>
          <p:cNvPr id="5" name="Content Placeholder 2"/>
          <p:cNvSpPr txBox="1">
            <a:spLocks/>
          </p:cNvSpPr>
          <p:nvPr/>
        </p:nvSpPr>
        <p:spPr>
          <a:xfrm>
            <a:off x="249473" y="1078910"/>
            <a:ext cx="8788218" cy="6043953"/>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chemeClr val="folHlink"/>
              </a:buClr>
              <a:buFont typeface="Arial" pitchFamily="34" charset="0"/>
              <a:buNone/>
            </a:pPr>
            <a:r>
              <a:rPr lang="en-US" dirty="0" smtClean="0">
                <a:solidFill>
                  <a:srgbClr val="000000"/>
                </a:solidFill>
              </a:rPr>
              <a:t>Reliance on tradition or authority   </a:t>
            </a:r>
          </a:p>
          <a:p>
            <a:pPr>
              <a:buClr>
                <a:schemeClr val="folHlink"/>
              </a:buClr>
              <a:buFont typeface="Wingdings" charset="0"/>
              <a:buChar char="§"/>
            </a:pPr>
            <a:r>
              <a:rPr lang="en-US" sz="2000" dirty="0" smtClean="0">
                <a:solidFill>
                  <a:srgbClr val="000000"/>
                </a:solidFill>
              </a:rPr>
              <a:t>This is something of a straw man opponent to science; few would argue that science conducted sufficiently fairly and carefully will often lead to conclusions that are likely to be false </a:t>
            </a:r>
          </a:p>
          <a:p>
            <a:pPr>
              <a:buClr>
                <a:schemeClr val="folHlink"/>
              </a:buClr>
              <a:buFont typeface="Wingdings" charset="0"/>
              <a:buChar char="§"/>
            </a:pPr>
            <a:r>
              <a:rPr lang="en-US" sz="2000" dirty="0" smtClean="0">
                <a:solidFill>
                  <a:srgbClr val="000000"/>
                </a:solidFill>
              </a:rPr>
              <a:t>Many instances of reliance on tradition are actually a weak form of reliance on social science – if many people held position X in the past, then this provides a limited degree of empirical evidence that holding position X is likely to be helpful or advantageous</a:t>
            </a:r>
          </a:p>
          <a:p>
            <a:pPr>
              <a:buClr>
                <a:schemeClr val="folHlink"/>
              </a:buClr>
              <a:buFont typeface="Wingdings" charset="0"/>
              <a:buChar char="§"/>
            </a:pPr>
            <a:endParaRPr lang="en-US" sz="800" dirty="0" smtClean="0">
              <a:solidFill>
                <a:srgbClr val="000000"/>
              </a:solidFill>
            </a:endParaRPr>
          </a:p>
          <a:p>
            <a:pPr marL="0" indent="0">
              <a:buClr>
                <a:schemeClr val="folHlink"/>
              </a:buClr>
              <a:buNone/>
            </a:pPr>
            <a:endParaRPr lang="en-US" sz="800" dirty="0" smtClean="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12813633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lternate Process 7"/>
          <p:cNvSpPr/>
          <p:nvPr/>
        </p:nvSpPr>
        <p:spPr>
          <a:xfrm>
            <a:off x="856840" y="909429"/>
            <a:ext cx="2006535" cy="1081913"/>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t>Physics</a:t>
            </a:r>
          </a:p>
        </p:txBody>
      </p:sp>
      <p:sp>
        <p:nvSpPr>
          <p:cNvPr id="9" name="Alternate Process 8"/>
          <p:cNvSpPr/>
          <p:nvPr/>
        </p:nvSpPr>
        <p:spPr>
          <a:xfrm>
            <a:off x="883816" y="2378949"/>
            <a:ext cx="2006535" cy="1081913"/>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t>Chemistry</a:t>
            </a:r>
          </a:p>
        </p:txBody>
      </p:sp>
      <p:cxnSp>
        <p:nvCxnSpPr>
          <p:cNvPr id="11" name="Straight Arrow Connector 10"/>
          <p:cNvCxnSpPr/>
          <p:nvPr/>
        </p:nvCxnSpPr>
        <p:spPr>
          <a:xfrm>
            <a:off x="1875899" y="1865905"/>
            <a:ext cx="0" cy="721276"/>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Alternate Process 12"/>
          <p:cNvSpPr/>
          <p:nvPr/>
        </p:nvSpPr>
        <p:spPr>
          <a:xfrm>
            <a:off x="879436" y="3817109"/>
            <a:ext cx="2006535" cy="1081913"/>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t>Cellular Biology</a:t>
            </a:r>
          </a:p>
        </p:txBody>
      </p:sp>
      <p:cxnSp>
        <p:nvCxnSpPr>
          <p:cNvPr id="14" name="Straight Arrow Connector 13"/>
          <p:cNvCxnSpPr/>
          <p:nvPr/>
        </p:nvCxnSpPr>
        <p:spPr>
          <a:xfrm>
            <a:off x="1871519" y="3304065"/>
            <a:ext cx="0" cy="721276"/>
          </a:xfrm>
          <a:prstGeom prst="straightConnector1">
            <a:avLst/>
          </a:prstGeom>
          <a:ln w="3810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118154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473" y="448235"/>
            <a:ext cx="8788218" cy="6299047"/>
          </a:xfrm>
        </p:spPr>
        <p:txBody>
          <a:bodyPr>
            <a:normAutofit/>
          </a:bodyPr>
          <a:lstStyle/>
          <a:p>
            <a:pPr marL="0" indent="0">
              <a:buNone/>
            </a:pPr>
            <a:endParaRPr lang="en-US" sz="900" dirty="0" smtClean="0"/>
          </a:p>
          <a:p>
            <a:pPr marL="0" indent="0">
              <a:buClr>
                <a:schemeClr val="folHlink"/>
              </a:buClr>
              <a:buNone/>
            </a:pPr>
            <a:endParaRPr lang="en-US" sz="900" dirty="0" smtClean="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
        <p:nvSpPr>
          <p:cNvPr id="4" name="TextBox 3"/>
          <p:cNvSpPr txBox="1"/>
          <p:nvPr/>
        </p:nvSpPr>
        <p:spPr>
          <a:xfrm>
            <a:off x="287959" y="436133"/>
            <a:ext cx="8666809" cy="830997"/>
          </a:xfrm>
          <a:prstGeom prst="rect">
            <a:avLst/>
          </a:prstGeom>
          <a:noFill/>
        </p:spPr>
        <p:txBody>
          <a:bodyPr wrap="square" rtlCol="0">
            <a:spAutoFit/>
          </a:bodyPr>
          <a:lstStyle/>
          <a:p>
            <a:pPr algn="ctr"/>
            <a:r>
              <a:rPr lang="en-US" sz="3000" dirty="0" smtClean="0">
                <a:solidFill>
                  <a:schemeClr val="tx2"/>
                </a:solidFill>
              </a:rPr>
              <a:t>Are There Alternatives to the Scientific Method?</a:t>
            </a:r>
            <a:endParaRPr lang="en-US" sz="3000" dirty="0"/>
          </a:p>
          <a:p>
            <a:endParaRPr lang="en-US" dirty="0"/>
          </a:p>
        </p:txBody>
      </p:sp>
      <p:sp>
        <p:nvSpPr>
          <p:cNvPr id="5" name="Content Placeholder 2"/>
          <p:cNvSpPr txBox="1">
            <a:spLocks/>
          </p:cNvSpPr>
          <p:nvPr/>
        </p:nvSpPr>
        <p:spPr>
          <a:xfrm>
            <a:off x="249473" y="1078910"/>
            <a:ext cx="8788218" cy="6043953"/>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chemeClr val="folHlink"/>
              </a:buClr>
              <a:buFont typeface="Arial" pitchFamily="34" charset="0"/>
              <a:buNone/>
            </a:pPr>
            <a:r>
              <a:rPr lang="en-US" dirty="0" smtClean="0">
                <a:solidFill>
                  <a:srgbClr val="000000"/>
                </a:solidFill>
              </a:rPr>
              <a:t>Reliance on tradition or authority   </a:t>
            </a:r>
          </a:p>
          <a:p>
            <a:pPr>
              <a:buClr>
                <a:schemeClr val="folHlink"/>
              </a:buClr>
              <a:buFont typeface="Wingdings" charset="0"/>
              <a:buChar char="§"/>
            </a:pPr>
            <a:r>
              <a:rPr lang="en-US" sz="2000" dirty="0" smtClean="0">
                <a:solidFill>
                  <a:srgbClr val="000000"/>
                </a:solidFill>
              </a:rPr>
              <a:t>This is something of a straw man opponent to science; few would argue that science conducted sufficiently fairly and carefully will often lead to conclusions that are likely to be false </a:t>
            </a:r>
          </a:p>
          <a:p>
            <a:pPr>
              <a:buClr>
                <a:schemeClr val="folHlink"/>
              </a:buClr>
              <a:buFont typeface="Wingdings" charset="0"/>
              <a:buChar char="§"/>
            </a:pPr>
            <a:r>
              <a:rPr lang="en-US" sz="2000" dirty="0" smtClean="0">
                <a:solidFill>
                  <a:srgbClr val="000000"/>
                </a:solidFill>
              </a:rPr>
              <a:t>Many instances of reliance on tradition are actually a weak form of reliance on social science – if many people held position X in the past, then this provides a limited degree of empirical evidence that holding position X is likely to be helpful or advantageous</a:t>
            </a:r>
          </a:p>
          <a:p>
            <a:pPr>
              <a:buClr>
                <a:schemeClr val="folHlink"/>
              </a:buClr>
              <a:buFont typeface="Wingdings" charset="0"/>
              <a:buChar char="§"/>
            </a:pPr>
            <a:endParaRPr lang="en-US" sz="800" dirty="0" smtClean="0">
              <a:solidFill>
                <a:srgbClr val="000000"/>
              </a:solidFill>
            </a:endParaRPr>
          </a:p>
          <a:p>
            <a:pPr marL="0" indent="0">
              <a:buClr>
                <a:schemeClr val="folHlink"/>
              </a:buClr>
              <a:buNone/>
            </a:pPr>
            <a:r>
              <a:rPr lang="en-US" dirty="0">
                <a:solidFill>
                  <a:srgbClr val="000000"/>
                </a:solidFill>
              </a:rPr>
              <a:t>Reliance on pure reasoning (mathematics, philosophy</a:t>
            </a:r>
            <a:r>
              <a:rPr lang="en-US" dirty="0" smtClean="0">
                <a:solidFill>
                  <a:srgbClr val="000000"/>
                </a:solidFill>
              </a:rPr>
              <a:t>)</a:t>
            </a:r>
          </a:p>
          <a:p>
            <a:pPr>
              <a:buClr>
                <a:schemeClr val="folHlink"/>
              </a:buClr>
              <a:buFont typeface="Wingdings" charset="0"/>
              <a:buChar char="§"/>
            </a:pPr>
            <a:r>
              <a:rPr lang="en-US" sz="2000" dirty="0" smtClean="0">
                <a:solidFill>
                  <a:srgbClr val="000000"/>
                </a:solidFill>
              </a:rPr>
              <a:t>Many people think of mathematics as a part of science, but it is fundamentally not grounded in empiricism (a central part of the scientific method)</a:t>
            </a:r>
          </a:p>
          <a:p>
            <a:pPr>
              <a:buClr>
                <a:schemeClr val="folHlink"/>
              </a:buClr>
              <a:buFont typeface="Wingdings" charset="0"/>
              <a:buChar char="§"/>
            </a:pPr>
            <a:r>
              <a:rPr lang="en-US" sz="2000" dirty="0" smtClean="0">
                <a:solidFill>
                  <a:srgbClr val="000000"/>
                </a:solidFill>
              </a:rPr>
              <a:t>Although philosophers of science hold a range of opinions on this issue, my view is that math helps to illuminate the relationships between ideas and can help to clarify our thinking, but does not itself tell us anything about our world</a:t>
            </a:r>
          </a:p>
          <a:p>
            <a:pPr marL="0" indent="0">
              <a:buClr>
                <a:schemeClr val="folHlink"/>
              </a:buClr>
              <a:buNone/>
            </a:pPr>
            <a:endParaRPr lang="en-US" sz="800" dirty="0" smtClean="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39943304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descr="ptole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638" y="756834"/>
            <a:ext cx="2651774" cy="32490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4" name="Picture 5" descr="aristo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3922" y="3046992"/>
            <a:ext cx="2638684" cy="34286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descr="Copernicus-Boiss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403" y="1411045"/>
            <a:ext cx="3204170" cy="411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41090" y="3591747"/>
            <a:ext cx="732091" cy="584776"/>
          </a:xfrm>
          <a:prstGeom prst="rect">
            <a:avLst/>
          </a:prstGeom>
          <a:noFill/>
        </p:spPr>
        <p:txBody>
          <a:bodyPr wrap="none" rtlCol="0">
            <a:spAutoFit/>
          </a:bodyPr>
          <a:lstStyle/>
          <a:p>
            <a:r>
              <a:rPr lang="en-US" sz="3200" b="1" dirty="0" smtClean="0"/>
              <a:t>VS</a:t>
            </a:r>
            <a:endParaRPr lang="en-US" sz="3200" b="1" dirty="0"/>
          </a:p>
        </p:txBody>
      </p:sp>
    </p:spTree>
    <p:extLst>
      <p:ext uri="{BB962C8B-B14F-4D97-AF65-F5344CB8AC3E}">
        <p14:creationId xmlns:p14="http://schemas.microsoft.com/office/powerpoint/2010/main" val="368737651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The-Copernican-System,$27planisphaerium-Copernicanum$27,-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45" y="1447541"/>
            <a:ext cx="4424008" cy="364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PtolemaicSystem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563" y="1449529"/>
            <a:ext cx="4398580" cy="364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08530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041" y="1367194"/>
            <a:ext cx="7045992" cy="4225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537087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89063"/>
            <a:ext cx="4419600" cy="403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70185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0" y="3276600"/>
            <a:ext cx="3759200" cy="333375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pic>
        <p:nvPicPr>
          <p:cNvPr id="1536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33400"/>
            <a:ext cx="4648200" cy="278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636416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3035300"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52600"/>
            <a:ext cx="31543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1"/>
          <p:cNvSpPr txBox="1">
            <a:spLocks noChangeArrowheads="1"/>
          </p:cNvSpPr>
          <p:nvPr/>
        </p:nvSpPr>
        <p:spPr bwMode="auto">
          <a:xfrm>
            <a:off x="838200" y="5791200"/>
            <a:ext cx="8229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t>Epicycle		   Eccentric      	       Equant		</a:t>
            </a:r>
          </a:p>
        </p:txBody>
      </p:sp>
      <p:pic>
        <p:nvPicPr>
          <p:cNvPr id="3277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752600"/>
            <a:ext cx="2895600"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846708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2767" y="359651"/>
            <a:ext cx="6182897" cy="6440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556890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6396" y="391788"/>
            <a:ext cx="6572485" cy="646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755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7" name="Picture 5"/>
          <p:cNvPicPr>
            <a:picLocks noChangeAspect="1" noChangeArrowheads="1"/>
          </p:cNvPicPr>
          <p:nvPr/>
        </p:nvPicPr>
        <p:blipFill>
          <a:blip r:embed="rId3">
            <a:extLst>
              <a:ext uri="{28A0092B-C50C-407E-A947-70E740481C1C}">
                <a14:useLocalDpi xmlns:a14="http://schemas.microsoft.com/office/drawing/2010/main" val="0"/>
              </a:ext>
            </a:extLst>
          </a:blip>
          <a:srcRect l="16667" r="14815"/>
          <a:stretch>
            <a:fillRect/>
          </a:stretch>
        </p:blipFill>
        <p:spPr bwMode="auto">
          <a:xfrm>
            <a:off x="5029200" y="1371600"/>
            <a:ext cx="368935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6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209800"/>
            <a:ext cx="35814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1772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lternate Process 7"/>
          <p:cNvSpPr/>
          <p:nvPr/>
        </p:nvSpPr>
        <p:spPr>
          <a:xfrm>
            <a:off x="856840" y="909429"/>
            <a:ext cx="2006535" cy="1081913"/>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t>Physics</a:t>
            </a:r>
          </a:p>
        </p:txBody>
      </p:sp>
      <p:sp>
        <p:nvSpPr>
          <p:cNvPr id="9" name="Alternate Process 8"/>
          <p:cNvSpPr/>
          <p:nvPr/>
        </p:nvSpPr>
        <p:spPr>
          <a:xfrm>
            <a:off x="883816" y="2378949"/>
            <a:ext cx="2006535" cy="1081913"/>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t>Chemistry</a:t>
            </a:r>
          </a:p>
        </p:txBody>
      </p:sp>
      <p:cxnSp>
        <p:nvCxnSpPr>
          <p:cNvPr id="11" name="Straight Arrow Connector 10"/>
          <p:cNvCxnSpPr/>
          <p:nvPr/>
        </p:nvCxnSpPr>
        <p:spPr>
          <a:xfrm>
            <a:off x="1875899" y="1865905"/>
            <a:ext cx="0" cy="721276"/>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Alternate Process 12"/>
          <p:cNvSpPr/>
          <p:nvPr/>
        </p:nvSpPr>
        <p:spPr>
          <a:xfrm>
            <a:off x="879436" y="3817109"/>
            <a:ext cx="2006535" cy="1081913"/>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t>Cellular Biology</a:t>
            </a:r>
          </a:p>
        </p:txBody>
      </p:sp>
      <p:cxnSp>
        <p:nvCxnSpPr>
          <p:cNvPr id="14" name="Straight Arrow Connector 13"/>
          <p:cNvCxnSpPr/>
          <p:nvPr/>
        </p:nvCxnSpPr>
        <p:spPr>
          <a:xfrm>
            <a:off x="1871519" y="3304065"/>
            <a:ext cx="0" cy="721276"/>
          </a:xfrm>
          <a:prstGeom prst="straightConnector1">
            <a:avLst/>
          </a:prstGeom>
          <a:ln w="3810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5" name="Alternate Process 14"/>
          <p:cNvSpPr/>
          <p:nvPr/>
        </p:nvSpPr>
        <p:spPr>
          <a:xfrm>
            <a:off x="875056" y="5223909"/>
            <a:ext cx="2006535" cy="1081913"/>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t>Functional Biology</a:t>
            </a:r>
          </a:p>
        </p:txBody>
      </p:sp>
      <p:cxnSp>
        <p:nvCxnSpPr>
          <p:cNvPr id="16" name="Straight Arrow Connector 15"/>
          <p:cNvCxnSpPr/>
          <p:nvPr/>
        </p:nvCxnSpPr>
        <p:spPr>
          <a:xfrm>
            <a:off x="1867139" y="4710865"/>
            <a:ext cx="0" cy="721276"/>
          </a:xfrm>
          <a:prstGeom prst="straightConnector1">
            <a:avLst/>
          </a:prstGeom>
          <a:ln w="3810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8" name="Alternate Process 17"/>
          <p:cNvSpPr/>
          <p:nvPr/>
        </p:nvSpPr>
        <p:spPr>
          <a:xfrm>
            <a:off x="3582970" y="5235189"/>
            <a:ext cx="2006535" cy="1081913"/>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t>Psychology</a:t>
            </a:r>
          </a:p>
        </p:txBody>
      </p:sp>
      <p:sp>
        <p:nvSpPr>
          <p:cNvPr id="20" name="Alternate Process 19"/>
          <p:cNvSpPr/>
          <p:nvPr/>
        </p:nvSpPr>
        <p:spPr>
          <a:xfrm>
            <a:off x="6295264" y="3839669"/>
            <a:ext cx="2006535" cy="1081913"/>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t>Social Sciences</a:t>
            </a:r>
          </a:p>
        </p:txBody>
      </p:sp>
      <p:sp>
        <p:nvSpPr>
          <p:cNvPr id="21" name="Alternate Process 20"/>
          <p:cNvSpPr/>
          <p:nvPr/>
        </p:nvSpPr>
        <p:spPr>
          <a:xfrm>
            <a:off x="6290884" y="5246469"/>
            <a:ext cx="2006535" cy="1081913"/>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t>Sociology</a:t>
            </a:r>
          </a:p>
        </p:txBody>
      </p:sp>
      <p:cxnSp>
        <p:nvCxnSpPr>
          <p:cNvPr id="23" name="Straight Arrow Connector 22"/>
          <p:cNvCxnSpPr/>
          <p:nvPr/>
        </p:nvCxnSpPr>
        <p:spPr>
          <a:xfrm>
            <a:off x="2742984" y="5794748"/>
            <a:ext cx="977373" cy="0"/>
          </a:xfrm>
          <a:prstGeom prst="straightConnector1">
            <a:avLst/>
          </a:prstGeom>
          <a:ln w="38100" cmpd="sng">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495675" y="5799665"/>
            <a:ext cx="1047905" cy="0"/>
          </a:xfrm>
          <a:prstGeom prst="straightConnector1">
            <a:avLst/>
          </a:prstGeom>
          <a:ln w="38100" cmpd="sng">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6" name="Alternate Process 25"/>
          <p:cNvSpPr/>
          <p:nvPr/>
        </p:nvSpPr>
        <p:spPr>
          <a:xfrm>
            <a:off x="3582970" y="2381429"/>
            <a:ext cx="2006535" cy="1081913"/>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smtClean="0"/>
              <a:t>Geoscience</a:t>
            </a:r>
          </a:p>
        </p:txBody>
      </p:sp>
      <p:cxnSp>
        <p:nvCxnSpPr>
          <p:cNvPr id="29" name="Straight Arrow Connector 28"/>
          <p:cNvCxnSpPr/>
          <p:nvPr/>
        </p:nvCxnSpPr>
        <p:spPr>
          <a:xfrm>
            <a:off x="2787761" y="1818865"/>
            <a:ext cx="862301" cy="721276"/>
          </a:xfrm>
          <a:prstGeom prst="straightConnector1">
            <a:avLst/>
          </a:prstGeom>
          <a:ln w="3810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740727" y="2927741"/>
            <a:ext cx="936311" cy="0"/>
          </a:xfrm>
          <a:prstGeom prst="straightConnector1">
            <a:avLst/>
          </a:prstGeom>
          <a:ln w="3810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33" name="Alternate Process 32"/>
          <p:cNvSpPr/>
          <p:nvPr/>
        </p:nvSpPr>
        <p:spPr>
          <a:xfrm>
            <a:off x="3609946" y="934469"/>
            <a:ext cx="2006535" cy="1081913"/>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smtClean="0"/>
              <a:t>Astronomy</a:t>
            </a:r>
          </a:p>
        </p:txBody>
      </p:sp>
      <p:cxnSp>
        <p:nvCxnSpPr>
          <p:cNvPr id="34" name="Straight Arrow Connector 33"/>
          <p:cNvCxnSpPr/>
          <p:nvPr/>
        </p:nvCxnSpPr>
        <p:spPr>
          <a:xfrm flipV="1">
            <a:off x="2816341" y="1892865"/>
            <a:ext cx="893901" cy="584556"/>
          </a:xfrm>
          <a:prstGeom prst="straightConnector1">
            <a:avLst/>
          </a:prstGeom>
          <a:ln w="3810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2725049" y="1496461"/>
            <a:ext cx="963287" cy="0"/>
          </a:xfrm>
          <a:prstGeom prst="straightConnector1">
            <a:avLst/>
          </a:prstGeom>
          <a:ln w="3810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4597536" y="1937982"/>
            <a:ext cx="0" cy="523759"/>
          </a:xfrm>
          <a:prstGeom prst="straightConnector1">
            <a:avLst/>
          </a:prstGeom>
          <a:ln w="3810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7304877" y="4839258"/>
            <a:ext cx="0" cy="523759"/>
          </a:xfrm>
          <a:prstGeom prst="straightConnector1">
            <a:avLst/>
          </a:prstGeom>
          <a:ln w="3810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192455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descr="1572-tycho_observation_300_4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675" y="533400"/>
            <a:ext cx="387826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346866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524000"/>
            <a:ext cx="880586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76474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descr="Tycho_Bra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8413" y="838200"/>
            <a:ext cx="40671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92928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descr="galil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19125"/>
            <a:ext cx="6096000" cy="561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763517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galileostele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825" y="381000"/>
            <a:ext cx="40703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37625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galileo-m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100" y="917575"/>
            <a:ext cx="5003800"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324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3" descr="galileo_sunsp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300" y="762000"/>
            <a:ext cx="54991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1459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upiter-moons-by-galil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200"/>
            <a:ext cx="3586163" cy="4340225"/>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56322" name="Picture 3" descr="jupiter-galilean-mo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81000"/>
            <a:ext cx="4367213"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1521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descr="milkyway-galil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76375"/>
            <a:ext cx="6705600" cy="3903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1727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ven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69818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289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8692"/>
            <a:ext cx="8229600" cy="990600"/>
          </a:xfrm>
        </p:spPr>
        <p:txBody>
          <a:bodyPr>
            <a:normAutofit/>
          </a:bodyPr>
          <a:lstStyle/>
          <a:p>
            <a:pPr algn="ctr"/>
            <a:r>
              <a:rPr lang="en-US" sz="3600" dirty="0" smtClean="0"/>
              <a:t>What is Physics In Practice?</a:t>
            </a:r>
            <a:endParaRPr lang="en-US" sz="3600" dirty="0"/>
          </a:p>
        </p:txBody>
      </p:sp>
      <p:sp>
        <p:nvSpPr>
          <p:cNvPr id="3" name="Content Placeholder 2"/>
          <p:cNvSpPr>
            <a:spLocks noGrp="1"/>
          </p:cNvSpPr>
          <p:nvPr>
            <p:ph idx="1"/>
          </p:nvPr>
        </p:nvSpPr>
        <p:spPr>
          <a:xfrm>
            <a:off x="249473" y="1157692"/>
            <a:ext cx="8788218" cy="5700308"/>
          </a:xfrm>
        </p:spPr>
        <p:txBody>
          <a:bodyPr>
            <a:normAutofit/>
          </a:bodyPr>
          <a:lstStyle/>
          <a:p>
            <a:pPr marL="0" indent="0">
              <a:buClr>
                <a:schemeClr val="folHlink"/>
              </a:buClr>
              <a:buNone/>
            </a:pPr>
            <a:r>
              <a:rPr lang="en-US" sz="2000" dirty="0" smtClean="0">
                <a:solidFill>
                  <a:srgbClr val="000000"/>
                </a:solidFill>
              </a:rPr>
              <a:t>The physics that you are most likely learn in high school, or in a first year college course, will cover topics such as:</a:t>
            </a:r>
          </a:p>
          <a:p>
            <a:pPr>
              <a:buClr>
                <a:schemeClr val="folHlink"/>
              </a:buClr>
              <a:buFont typeface="Wingdings" charset="0"/>
              <a:buChar char="§"/>
            </a:pPr>
            <a:r>
              <a:rPr lang="en-US" sz="2000" dirty="0" smtClean="0">
                <a:solidFill>
                  <a:srgbClr val="000000"/>
                </a:solidFill>
              </a:rPr>
              <a:t>Force and motion (17</a:t>
            </a:r>
            <a:r>
              <a:rPr lang="en-US" sz="2000" baseline="30000" dirty="0" smtClean="0">
                <a:solidFill>
                  <a:srgbClr val="000000"/>
                </a:solidFill>
              </a:rPr>
              <a:t>th</a:t>
            </a:r>
            <a:r>
              <a:rPr lang="en-US" sz="2000" dirty="0" smtClean="0">
                <a:solidFill>
                  <a:srgbClr val="000000"/>
                </a:solidFill>
              </a:rPr>
              <a:t> century)</a:t>
            </a:r>
          </a:p>
          <a:p>
            <a:pPr>
              <a:buClr>
                <a:schemeClr val="folHlink"/>
              </a:buClr>
              <a:buFont typeface="Wingdings" charset="0"/>
              <a:buChar char="§"/>
            </a:pPr>
            <a:r>
              <a:rPr lang="en-US" sz="2000" dirty="0" smtClean="0">
                <a:solidFill>
                  <a:srgbClr val="000000"/>
                </a:solidFill>
              </a:rPr>
              <a:t>Gravity (17</a:t>
            </a:r>
            <a:r>
              <a:rPr lang="en-US" sz="2000" baseline="30000" dirty="0" smtClean="0">
                <a:solidFill>
                  <a:srgbClr val="000000"/>
                </a:solidFill>
              </a:rPr>
              <a:t>th</a:t>
            </a:r>
            <a:r>
              <a:rPr lang="en-US" sz="2000" dirty="0" smtClean="0">
                <a:solidFill>
                  <a:srgbClr val="000000"/>
                </a:solidFill>
              </a:rPr>
              <a:t> century)</a:t>
            </a:r>
          </a:p>
          <a:p>
            <a:pPr>
              <a:buClr>
                <a:schemeClr val="folHlink"/>
              </a:buClr>
              <a:buFont typeface="Wingdings" charset="0"/>
              <a:buChar char="§"/>
            </a:pPr>
            <a:r>
              <a:rPr lang="en-US" sz="2000" dirty="0" smtClean="0">
                <a:solidFill>
                  <a:srgbClr val="000000"/>
                </a:solidFill>
              </a:rPr>
              <a:t>Electromagnetism (18</a:t>
            </a:r>
            <a:r>
              <a:rPr lang="en-US" sz="2000" baseline="30000" dirty="0" smtClean="0">
                <a:solidFill>
                  <a:srgbClr val="000000"/>
                </a:solidFill>
              </a:rPr>
              <a:t>th</a:t>
            </a:r>
            <a:r>
              <a:rPr lang="en-US" sz="2000" dirty="0">
                <a:solidFill>
                  <a:srgbClr val="000000"/>
                </a:solidFill>
              </a:rPr>
              <a:t> </a:t>
            </a:r>
            <a:r>
              <a:rPr lang="en-US" sz="2000" dirty="0" smtClean="0">
                <a:solidFill>
                  <a:srgbClr val="000000"/>
                </a:solidFill>
              </a:rPr>
              <a:t>and 19</a:t>
            </a:r>
            <a:r>
              <a:rPr lang="en-US" sz="2000" baseline="30000" dirty="0" smtClean="0">
                <a:solidFill>
                  <a:srgbClr val="000000"/>
                </a:solidFill>
              </a:rPr>
              <a:t>th</a:t>
            </a:r>
            <a:r>
              <a:rPr lang="en-US" sz="2000" dirty="0" smtClean="0">
                <a:solidFill>
                  <a:srgbClr val="000000"/>
                </a:solidFill>
              </a:rPr>
              <a:t> centuries)</a:t>
            </a:r>
          </a:p>
          <a:p>
            <a:pPr>
              <a:buClr>
                <a:schemeClr val="folHlink"/>
              </a:buClr>
              <a:buFont typeface="Wingdings" charset="0"/>
              <a:buChar char="§"/>
            </a:pPr>
            <a:r>
              <a:rPr lang="en-US" sz="2000" dirty="0" smtClean="0">
                <a:solidFill>
                  <a:srgbClr val="000000"/>
                </a:solidFill>
              </a:rPr>
              <a:t>Thermodynamics (19</a:t>
            </a:r>
            <a:r>
              <a:rPr lang="en-US" sz="2000" baseline="30000" dirty="0" smtClean="0">
                <a:solidFill>
                  <a:srgbClr val="000000"/>
                </a:solidFill>
              </a:rPr>
              <a:t>th</a:t>
            </a:r>
            <a:r>
              <a:rPr lang="en-US" sz="2000" dirty="0" smtClean="0">
                <a:solidFill>
                  <a:srgbClr val="000000"/>
                </a:solidFill>
              </a:rPr>
              <a:t> century)</a:t>
            </a:r>
          </a:p>
          <a:p>
            <a:pPr>
              <a:buClr>
                <a:schemeClr val="folHlink"/>
              </a:buClr>
              <a:buFont typeface="Wingdings" charset="0"/>
              <a:buChar char="§"/>
            </a:pPr>
            <a:r>
              <a:rPr lang="en-US" sz="2000" dirty="0" smtClean="0">
                <a:solidFill>
                  <a:srgbClr val="000000"/>
                </a:solidFill>
              </a:rPr>
              <a:t>Wave phenomena (19</a:t>
            </a:r>
            <a:r>
              <a:rPr lang="en-US" sz="2000" baseline="30000" dirty="0" smtClean="0">
                <a:solidFill>
                  <a:srgbClr val="000000"/>
                </a:solidFill>
              </a:rPr>
              <a:t>th</a:t>
            </a:r>
            <a:r>
              <a:rPr lang="en-US" sz="2000" dirty="0" smtClean="0">
                <a:solidFill>
                  <a:srgbClr val="000000"/>
                </a:solidFill>
              </a:rPr>
              <a:t> century)</a:t>
            </a:r>
          </a:p>
          <a:p>
            <a:pPr marL="0" indent="0">
              <a:buClr>
                <a:schemeClr val="folHlink"/>
              </a:buClr>
              <a:buNone/>
            </a:pPr>
            <a:endParaRPr lang="en-US" sz="2000" dirty="0" smtClean="0">
              <a:solidFill>
                <a:srgbClr val="000000"/>
              </a:solidFill>
            </a:endParaRPr>
          </a:p>
          <a:p>
            <a:pPr marL="0" indent="0">
              <a:buClr>
                <a:schemeClr val="folHlink"/>
              </a:buClr>
              <a:buNone/>
            </a:pPr>
            <a:r>
              <a:rPr lang="en-US" sz="2000" dirty="0" smtClean="0">
                <a:solidFill>
                  <a:srgbClr val="000000"/>
                </a:solidFill>
              </a:rPr>
              <a:t>In the twentieth century, physics changed dramatically, with the discovery of Einstein’s theory of relativity and quantum physics.</a:t>
            </a:r>
          </a:p>
          <a:p>
            <a:pPr marL="0" indent="0">
              <a:buClr>
                <a:schemeClr val="folHlink"/>
              </a:buClr>
              <a:buNone/>
            </a:pPr>
            <a:endParaRPr lang="en-US" sz="2000" dirty="0">
              <a:solidFill>
                <a:srgbClr val="000000"/>
              </a:solidFill>
            </a:endParaRPr>
          </a:p>
          <a:p>
            <a:pPr marL="0" indent="0">
              <a:buClr>
                <a:schemeClr val="folHlink"/>
              </a:buClr>
              <a:buNone/>
            </a:pPr>
            <a:r>
              <a:rPr lang="en-US" sz="2000" dirty="0" smtClean="0">
                <a:solidFill>
                  <a:srgbClr val="000000"/>
                </a:solidFill>
              </a:rPr>
              <a:t>In practice, all physicists are trained in each of these areas, and we put them to use on a regular basis. But we are not generally studying any of these topics, per se. </a:t>
            </a: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26127062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3" descr="venusph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25475"/>
            <a:ext cx="6248400" cy="2498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466" name="Picture 4" descr="venusphas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505200"/>
            <a:ext cx="6248400" cy="301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735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aristo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066800"/>
            <a:ext cx="3811588" cy="495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58" name="Picture 3" descr="galileo"/>
          <p:cNvPicPr>
            <a:picLocks noChangeAspect="1" noChangeArrowheads="1"/>
          </p:cNvPicPr>
          <p:nvPr/>
        </p:nvPicPr>
        <p:blipFill>
          <a:blip r:embed="rId4">
            <a:extLst>
              <a:ext uri="{28A0092B-C50C-407E-A947-70E740481C1C}">
                <a14:useLocalDpi xmlns:a14="http://schemas.microsoft.com/office/drawing/2010/main" val="0"/>
              </a:ext>
            </a:extLst>
          </a:blip>
          <a:srcRect l="12308" r="9230"/>
          <a:stretch>
            <a:fillRect/>
          </a:stretch>
        </p:blipFill>
        <p:spPr bwMode="auto">
          <a:xfrm>
            <a:off x="381000" y="1066800"/>
            <a:ext cx="42179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753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descr="sir-isaac-new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510" y="1279194"/>
            <a:ext cx="3362225" cy="423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newt-p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6550" y="1498411"/>
            <a:ext cx="2817158" cy="401749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3023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473" y="448235"/>
            <a:ext cx="8788218" cy="6299047"/>
          </a:xfrm>
        </p:spPr>
        <p:txBody>
          <a:bodyPr>
            <a:normAutofit/>
          </a:bodyPr>
          <a:lstStyle/>
          <a:p>
            <a:pPr marL="0" indent="0">
              <a:buNone/>
            </a:pPr>
            <a:endParaRPr lang="en-US" sz="900" dirty="0" smtClean="0"/>
          </a:p>
          <a:p>
            <a:pPr marL="0" indent="0">
              <a:buClr>
                <a:schemeClr val="folHlink"/>
              </a:buClr>
              <a:buNone/>
            </a:pPr>
            <a:endParaRPr lang="en-US" sz="900" dirty="0" smtClean="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
        <p:nvSpPr>
          <p:cNvPr id="4" name="TextBox 3"/>
          <p:cNvSpPr txBox="1"/>
          <p:nvPr/>
        </p:nvSpPr>
        <p:spPr>
          <a:xfrm>
            <a:off x="287959" y="436133"/>
            <a:ext cx="8666809" cy="923330"/>
          </a:xfrm>
          <a:prstGeom prst="rect">
            <a:avLst/>
          </a:prstGeom>
          <a:noFill/>
        </p:spPr>
        <p:txBody>
          <a:bodyPr wrap="square" rtlCol="0">
            <a:spAutoFit/>
          </a:bodyPr>
          <a:lstStyle/>
          <a:p>
            <a:pPr algn="ctr"/>
            <a:r>
              <a:rPr lang="en-US" sz="3600" dirty="0" smtClean="0">
                <a:solidFill>
                  <a:schemeClr val="tx2"/>
                </a:solidFill>
              </a:rPr>
              <a:t>Why Is Science Important?</a:t>
            </a:r>
            <a:endParaRPr lang="en-US" sz="3600" dirty="0"/>
          </a:p>
          <a:p>
            <a:endParaRPr lang="en-US" dirty="0"/>
          </a:p>
        </p:txBody>
      </p:sp>
    </p:spTree>
    <p:extLst>
      <p:ext uri="{BB962C8B-B14F-4D97-AF65-F5344CB8AC3E}">
        <p14:creationId xmlns:p14="http://schemas.microsoft.com/office/powerpoint/2010/main" val="34324179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473" y="448235"/>
            <a:ext cx="8788218" cy="6299047"/>
          </a:xfrm>
        </p:spPr>
        <p:txBody>
          <a:bodyPr>
            <a:normAutofit/>
          </a:bodyPr>
          <a:lstStyle/>
          <a:p>
            <a:pPr marL="0" indent="0">
              <a:buNone/>
            </a:pPr>
            <a:endParaRPr lang="en-US" sz="900" dirty="0" smtClean="0"/>
          </a:p>
          <a:p>
            <a:pPr marL="0" indent="0">
              <a:buClr>
                <a:schemeClr val="folHlink"/>
              </a:buClr>
              <a:buNone/>
            </a:pPr>
            <a:endParaRPr lang="en-US" sz="900" dirty="0" smtClean="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
        <p:nvSpPr>
          <p:cNvPr id="4" name="TextBox 3"/>
          <p:cNvSpPr txBox="1"/>
          <p:nvPr/>
        </p:nvSpPr>
        <p:spPr>
          <a:xfrm>
            <a:off x="287959" y="436133"/>
            <a:ext cx="8666809" cy="923330"/>
          </a:xfrm>
          <a:prstGeom prst="rect">
            <a:avLst/>
          </a:prstGeom>
          <a:noFill/>
        </p:spPr>
        <p:txBody>
          <a:bodyPr wrap="square" rtlCol="0">
            <a:spAutoFit/>
          </a:bodyPr>
          <a:lstStyle/>
          <a:p>
            <a:pPr algn="ctr"/>
            <a:r>
              <a:rPr lang="en-US" sz="3600" dirty="0" smtClean="0">
                <a:solidFill>
                  <a:schemeClr val="tx2"/>
                </a:solidFill>
              </a:rPr>
              <a:t>Why Is Science Important?</a:t>
            </a:r>
            <a:endParaRPr lang="en-US" sz="3600" dirty="0"/>
          </a:p>
          <a:p>
            <a:endParaRPr lang="en-US" dirty="0"/>
          </a:p>
        </p:txBody>
      </p:sp>
      <p:pic>
        <p:nvPicPr>
          <p:cNvPr id="5" name="Picture 4"/>
          <p:cNvPicPr>
            <a:picLocks noChangeAspect="1"/>
          </p:cNvPicPr>
          <p:nvPr/>
        </p:nvPicPr>
        <p:blipFill>
          <a:blip r:embed="rId2"/>
          <a:stretch>
            <a:fillRect/>
          </a:stretch>
        </p:blipFill>
        <p:spPr>
          <a:xfrm>
            <a:off x="1359631" y="1458683"/>
            <a:ext cx="6850400" cy="4479318"/>
          </a:xfrm>
          <a:prstGeom prst="rect">
            <a:avLst/>
          </a:prstGeom>
          <a:ln>
            <a:noFill/>
          </a:ln>
        </p:spPr>
      </p:pic>
      <p:sp>
        <p:nvSpPr>
          <p:cNvPr id="2" name="Rectangle 1"/>
          <p:cNvSpPr/>
          <p:nvPr/>
        </p:nvSpPr>
        <p:spPr>
          <a:xfrm>
            <a:off x="6777804" y="1199342"/>
            <a:ext cx="430390" cy="4312727"/>
          </a:xfrm>
          <a:prstGeom prst="rect">
            <a:avLst/>
          </a:prstGeom>
          <a:solidFill>
            <a:schemeClr val="accent1">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792013" y="5586741"/>
            <a:ext cx="6665444" cy="800219"/>
          </a:xfrm>
          <a:prstGeom prst="rect">
            <a:avLst/>
          </a:prstGeom>
          <a:solidFill>
            <a:schemeClr val="bg1"/>
          </a:solidFill>
        </p:spPr>
        <p:txBody>
          <a:bodyPr wrap="none" rtlCol="0">
            <a:spAutoFit/>
          </a:bodyPr>
          <a:lstStyle/>
          <a:p>
            <a:r>
              <a:rPr lang="en-US" dirty="0" smtClean="0"/>
              <a:t>0        250      500      750     1000    1250    1500    1750    2000</a:t>
            </a:r>
          </a:p>
          <a:p>
            <a:r>
              <a:rPr lang="en-US" sz="600" dirty="0"/>
              <a:t>	</a:t>
            </a:r>
            <a:r>
              <a:rPr lang="en-US" sz="600" dirty="0" smtClean="0"/>
              <a:t>	            </a:t>
            </a:r>
          </a:p>
          <a:p>
            <a:r>
              <a:rPr lang="en-US" sz="2200" dirty="0" smtClean="0"/>
              <a:t>			  Year</a:t>
            </a:r>
            <a:endParaRPr lang="en-US" sz="2200" dirty="0"/>
          </a:p>
        </p:txBody>
      </p:sp>
      <p:sp>
        <p:nvSpPr>
          <p:cNvPr id="9" name="TextBox 8"/>
          <p:cNvSpPr txBox="1"/>
          <p:nvPr/>
        </p:nvSpPr>
        <p:spPr>
          <a:xfrm rot="16200000">
            <a:off x="-1251544" y="3433459"/>
            <a:ext cx="4350583" cy="369332"/>
          </a:xfrm>
          <a:prstGeom prst="rect">
            <a:avLst/>
          </a:prstGeom>
          <a:solidFill>
            <a:srgbClr val="FFFFFF"/>
          </a:solidFill>
        </p:spPr>
        <p:txBody>
          <a:bodyPr wrap="none" rtlCol="0">
            <a:spAutoFit/>
          </a:bodyPr>
          <a:lstStyle/>
          <a:p>
            <a:r>
              <a:rPr lang="en-US" dirty="0" smtClean="0"/>
              <a:t>GDP per capita (1990 equivalent dollars)</a:t>
            </a:r>
          </a:p>
        </p:txBody>
      </p:sp>
      <p:sp>
        <p:nvSpPr>
          <p:cNvPr id="10" name="TextBox 9"/>
          <p:cNvSpPr txBox="1"/>
          <p:nvPr/>
        </p:nvSpPr>
        <p:spPr>
          <a:xfrm>
            <a:off x="1127570" y="1352204"/>
            <a:ext cx="768027" cy="4385816"/>
          </a:xfrm>
          <a:prstGeom prst="rect">
            <a:avLst/>
          </a:prstGeom>
          <a:solidFill>
            <a:srgbClr val="FFFFFF"/>
          </a:solidFill>
          <a:effectLst/>
        </p:spPr>
        <p:txBody>
          <a:bodyPr wrap="square" rtlCol="0">
            <a:spAutoFit/>
          </a:bodyPr>
          <a:lstStyle/>
          <a:p>
            <a:r>
              <a:rPr lang="en-US" sz="1500" dirty="0" smtClean="0"/>
              <a:t>32,768</a:t>
            </a:r>
          </a:p>
          <a:p>
            <a:endParaRPr lang="en-US" sz="1400" dirty="0" smtClean="0"/>
          </a:p>
          <a:p>
            <a:endParaRPr lang="en-US" sz="1500" dirty="0" smtClean="0"/>
          </a:p>
          <a:p>
            <a:r>
              <a:rPr lang="en-US" sz="1500" dirty="0" smtClean="0"/>
              <a:t>16,384</a:t>
            </a:r>
          </a:p>
          <a:p>
            <a:endParaRPr lang="en-US" sz="1400" dirty="0" smtClean="0"/>
          </a:p>
          <a:p>
            <a:endParaRPr lang="en-US" sz="1500" dirty="0" smtClean="0"/>
          </a:p>
          <a:p>
            <a:r>
              <a:rPr lang="en-US" sz="1500" dirty="0" smtClean="0"/>
              <a:t>8,192</a:t>
            </a:r>
          </a:p>
          <a:p>
            <a:endParaRPr lang="en-US" sz="1400" dirty="0" smtClean="0"/>
          </a:p>
          <a:p>
            <a:endParaRPr lang="en-US" sz="1500" dirty="0" smtClean="0"/>
          </a:p>
          <a:p>
            <a:r>
              <a:rPr lang="en-US" sz="1500" dirty="0" smtClean="0"/>
              <a:t>4,096</a:t>
            </a:r>
          </a:p>
          <a:p>
            <a:endParaRPr lang="en-US" sz="1400" dirty="0" smtClean="0"/>
          </a:p>
          <a:p>
            <a:endParaRPr lang="en-US" sz="1500" dirty="0" smtClean="0"/>
          </a:p>
          <a:p>
            <a:r>
              <a:rPr lang="en-US" sz="1500" dirty="0" smtClean="0"/>
              <a:t>2,048</a:t>
            </a:r>
          </a:p>
          <a:p>
            <a:endParaRPr lang="en-US" sz="1400" dirty="0" smtClean="0"/>
          </a:p>
          <a:p>
            <a:endParaRPr lang="en-US" sz="1500" dirty="0" smtClean="0"/>
          </a:p>
          <a:p>
            <a:r>
              <a:rPr lang="en-US" sz="1500" dirty="0" smtClean="0"/>
              <a:t>1,024</a:t>
            </a:r>
          </a:p>
          <a:p>
            <a:endParaRPr lang="en-US" sz="1400" dirty="0" smtClean="0"/>
          </a:p>
          <a:p>
            <a:endParaRPr lang="en-US" sz="1500" dirty="0" smtClean="0"/>
          </a:p>
          <a:p>
            <a:r>
              <a:rPr lang="en-US" sz="1500" dirty="0" smtClean="0"/>
              <a:t>512</a:t>
            </a:r>
            <a:endParaRPr lang="en-US" sz="1500" dirty="0"/>
          </a:p>
        </p:txBody>
      </p:sp>
      <p:sp>
        <p:nvSpPr>
          <p:cNvPr id="11" name="Frame 10"/>
          <p:cNvSpPr/>
          <p:nvPr/>
        </p:nvSpPr>
        <p:spPr>
          <a:xfrm>
            <a:off x="470358" y="1199342"/>
            <a:ext cx="8266494" cy="5187618"/>
          </a:xfrm>
          <a:prstGeom prst="frame">
            <a:avLst>
              <a:gd name="adj1" fmla="val 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4609487" y="1822533"/>
            <a:ext cx="1814131" cy="369332"/>
          </a:xfrm>
          <a:prstGeom prst="rect">
            <a:avLst/>
          </a:prstGeom>
          <a:noFill/>
        </p:spPr>
        <p:txBody>
          <a:bodyPr wrap="none" rtlCol="0">
            <a:spAutoFit/>
          </a:bodyPr>
          <a:lstStyle/>
          <a:p>
            <a:r>
              <a:rPr lang="en-US" dirty="0" smtClean="0"/>
              <a:t>Galileo, Newton</a:t>
            </a:r>
            <a:endParaRPr lang="en-US" dirty="0"/>
          </a:p>
        </p:txBody>
      </p:sp>
      <p:cxnSp>
        <p:nvCxnSpPr>
          <p:cNvPr id="14" name="Straight Arrow Connector 13"/>
          <p:cNvCxnSpPr/>
          <p:nvPr/>
        </p:nvCxnSpPr>
        <p:spPr>
          <a:xfrm>
            <a:off x="6364823" y="2065989"/>
            <a:ext cx="561158" cy="34445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5873847"/>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473" y="448235"/>
            <a:ext cx="8788218" cy="6299047"/>
          </a:xfrm>
        </p:spPr>
        <p:txBody>
          <a:bodyPr>
            <a:normAutofit/>
          </a:bodyPr>
          <a:lstStyle/>
          <a:p>
            <a:pPr marL="0" indent="0">
              <a:buNone/>
            </a:pPr>
            <a:endParaRPr lang="en-US" sz="900" dirty="0" smtClean="0"/>
          </a:p>
          <a:p>
            <a:pPr marL="0" indent="0">
              <a:buClr>
                <a:schemeClr val="folHlink"/>
              </a:buClr>
              <a:buNone/>
            </a:pPr>
            <a:endParaRPr lang="en-US" sz="900" dirty="0" smtClean="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
        <p:nvSpPr>
          <p:cNvPr id="4" name="TextBox 3"/>
          <p:cNvSpPr txBox="1"/>
          <p:nvPr/>
        </p:nvSpPr>
        <p:spPr>
          <a:xfrm>
            <a:off x="287959" y="436133"/>
            <a:ext cx="8666809" cy="923330"/>
          </a:xfrm>
          <a:prstGeom prst="rect">
            <a:avLst/>
          </a:prstGeom>
          <a:noFill/>
        </p:spPr>
        <p:txBody>
          <a:bodyPr wrap="square" rtlCol="0">
            <a:spAutoFit/>
          </a:bodyPr>
          <a:lstStyle/>
          <a:p>
            <a:pPr algn="ctr"/>
            <a:r>
              <a:rPr lang="en-US" sz="3600" dirty="0" smtClean="0">
                <a:solidFill>
                  <a:schemeClr val="tx2"/>
                </a:solidFill>
              </a:rPr>
              <a:t>Why Is Science Important?</a:t>
            </a:r>
            <a:endParaRPr lang="en-US" sz="3600" dirty="0"/>
          </a:p>
          <a:p>
            <a:endParaRPr lang="en-US" dirty="0"/>
          </a:p>
        </p:txBody>
      </p:sp>
      <p:sp>
        <p:nvSpPr>
          <p:cNvPr id="5" name="Content Placeholder 2"/>
          <p:cNvSpPr txBox="1">
            <a:spLocks/>
          </p:cNvSpPr>
          <p:nvPr/>
        </p:nvSpPr>
        <p:spPr>
          <a:xfrm>
            <a:off x="437444" y="1241176"/>
            <a:ext cx="8128000" cy="6043953"/>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chemeClr val="folHlink"/>
              </a:buClr>
              <a:buFont typeface="Wingdings" charset="0"/>
              <a:buChar char="§"/>
            </a:pPr>
            <a:r>
              <a:rPr lang="en-US" dirty="0" smtClean="0">
                <a:solidFill>
                  <a:srgbClr val="000000"/>
                </a:solidFill>
              </a:rPr>
              <a:t>Ultimately, </a:t>
            </a:r>
            <a:r>
              <a:rPr lang="en-US" i="1" dirty="0" smtClean="0">
                <a:solidFill>
                  <a:srgbClr val="000000"/>
                </a:solidFill>
              </a:rPr>
              <a:t>all</a:t>
            </a:r>
            <a:r>
              <a:rPr lang="en-US" dirty="0" smtClean="0">
                <a:solidFill>
                  <a:srgbClr val="000000"/>
                </a:solidFill>
              </a:rPr>
              <a:t> human progress comes from innovation and discovery</a:t>
            </a:r>
          </a:p>
          <a:p>
            <a:pPr>
              <a:buClr>
                <a:schemeClr val="folHlink"/>
              </a:buClr>
              <a:buFont typeface="Wingdings" charset="0"/>
              <a:buChar char="§"/>
            </a:pPr>
            <a:endParaRPr lang="en-US" sz="1200" dirty="0" smtClean="0">
              <a:solidFill>
                <a:srgbClr val="000000"/>
              </a:solidFill>
            </a:endParaRPr>
          </a:p>
          <a:p>
            <a:pPr>
              <a:buClr>
                <a:schemeClr val="folHlink"/>
              </a:buClr>
              <a:buFont typeface="Wingdings" charset="0"/>
              <a:buChar char="§"/>
            </a:pPr>
            <a:r>
              <a:rPr lang="en-US" dirty="0" smtClean="0">
                <a:solidFill>
                  <a:srgbClr val="000000"/>
                </a:solidFill>
              </a:rPr>
              <a:t>Science (broadly defined) represents our best systematized effort to learn about and understand our world, maximizing the rate of innovation and discovery</a:t>
            </a:r>
          </a:p>
          <a:p>
            <a:pPr>
              <a:buClr>
                <a:schemeClr val="folHlink"/>
              </a:buClr>
              <a:buFont typeface="Wingdings" charset="0"/>
              <a:buChar char="§"/>
            </a:pPr>
            <a:endParaRPr lang="en-US" sz="1200" dirty="0">
              <a:solidFill>
                <a:srgbClr val="000000"/>
              </a:solidFill>
            </a:endParaRPr>
          </a:p>
          <a:p>
            <a:pPr>
              <a:buClr>
                <a:schemeClr val="folHlink"/>
              </a:buClr>
              <a:buFont typeface="Wingdings" charset="0"/>
              <a:buChar char="§"/>
            </a:pPr>
            <a:r>
              <a:rPr lang="en-US" dirty="0">
                <a:solidFill>
                  <a:srgbClr val="000000"/>
                </a:solidFill>
              </a:rPr>
              <a:t>Successful implementation of </a:t>
            </a:r>
            <a:r>
              <a:rPr lang="en-US" dirty="0" smtClean="0">
                <a:solidFill>
                  <a:srgbClr val="000000"/>
                </a:solidFill>
              </a:rPr>
              <a:t>the scientific method allows </a:t>
            </a:r>
            <a:r>
              <a:rPr lang="en-US" dirty="0">
                <a:solidFill>
                  <a:srgbClr val="000000"/>
                </a:solidFill>
              </a:rPr>
              <a:t>us to better control our world, enabling us to improve our </a:t>
            </a:r>
            <a:r>
              <a:rPr lang="en-US" dirty="0" smtClean="0">
                <a:solidFill>
                  <a:srgbClr val="000000"/>
                </a:solidFill>
              </a:rPr>
              <a:t>lives</a:t>
            </a:r>
          </a:p>
          <a:p>
            <a:pPr>
              <a:buClr>
                <a:schemeClr val="folHlink"/>
              </a:buClr>
              <a:buFont typeface="Wingdings" charset="0"/>
              <a:buChar char="§"/>
            </a:pPr>
            <a:endParaRPr lang="en-US" sz="1200" dirty="0">
              <a:solidFill>
                <a:srgbClr val="000000"/>
              </a:solidFill>
            </a:endParaRPr>
          </a:p>
          <a:p>
            <a:pPr>
              <a:buClr>
                <a:schemeClr val="folHlink"/>
              </a:buClr>
              <a:buFont typeface="Wingdings" charset="0"/>
              <a:buChar char="§"/>
            </a:pPr>
            <a:r>
              <a:rPr lang="en-US" dirty="0" smtClean="0">
                <a:solidFill>
                  <a:srgbClr val="000000"/>
                </a:solidFill>
              </a:rPr>
              <a:t>A scientific approach can (and should!) be implemented within every facet of our lives in which we hope to make progress </a:t>
            </a:r>
          </a:p>
          <a:p>
            <a:pPr>
              <a:buClr>
                <a:schemeClr val="folHlink"/>
              </a:buClr>
              <a:buFont typeface="Wingdings" charset="0"/>
              <a:buChar char="§"/>
            </a:pPr>
            <a:endParaRPr lang="en-US" sz="2000" dirty="0">
              <a:solidFill>
                <a:srgbClr val="000000"/>
              </a:solidFill>
            </a:endParaRPr>
          </a:p>
          <a:p>
            <a:pPr>
              <a:buClr>
                <a:schemeClr val="folHlink"/>
              </a:buClr>
              <a:buFont typeface="Wingdings" charset="0"/>
              <a:buChar char="§"/>
            </a:pPr>
            <a:endParaRPr lang="en-US" sz="800" dirty="0" smtClean="0">
              <a:solidFill>
                <a:srgbClr val="000000"/>
              </a:solidFill>
            </a:endParaRPr>
          </a:p>
          <a:p>
            <a:pPr marL="0" indent="0">
              <a:buClr>
                <a:schemeClr val="folHlink"/>
              </a:buClr>
              <a:buNone/>
            </a:pPr>
            <a:endParaRPr lang="en-US" sz="800" dirty="0" smtClean="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spTree>
    <p:extLst>
      <p:ext uri="{BB962C8B-B14F-4D97-AF65-F5344CB8AC3E}">
        <p14:creationId xmlns:p14="http://schemas.microsoft.com/office/powerpoint/2010/main" val="253586182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473" y="448235"/>
            <a:ext cx="8788218" cy="6299047"/>
          </a:xfrm>
        </p:spPr>
        <p:txBody>
          <a:bodyPr>
            <a:normAutofit/>
          </a:bodyPr>
          <a:lstStyle/>
          <a:p>
            <a:pPr marL="0" indent="0">
              <a:buNone/>
            </a:pPr>
            <a:endParaRPr lang="en-US" sz="900" dirty="0" smtClean="0"/>
          </a:p>
          <a:p>
            <a:pPr marL="0" indent="0">
              <a:buClr>
                <a:schemeClr val="folHlink"/>
              </a:buClr>
              <a:buNone/>
            </a:pPr>
            <a:endParaRPr lang="en-US" sz="900" dirty="0" smtClean="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p:txBody>
      </p:sp>
      <p:pic>
        <p:nvPicPr>
          <p:cNvPr id="6" name="Picture 5"/>
          <p:cNvPicPr>
            <a:picLocks noChangeAspect="1"/>
          </p:cNvPicPr>
          <p:nvPr/>
        </p:nvPicPr>
        <p:blipFill>
          <a:blip r:embed="rId2"/>
          <a:stretch>
            <a:fillRect/>
          </a:stretch>
        </p:blipFill>
        <p:spPr>
          <a:xfrm>
            <a:off x="-2830" y="-110718"/>
            <a:ext cx="9144000" cy="6968718"/>
          </a:xfrm>
          <a:prstGeom prst="rect">
            <a:avLst/>
          </a:prstGeom>
        </p:spPr>
      </p:pic>
    </p:spTree>
    <p:extLst>
      <p:ext uri="{BB962C8B-B14F-4D97-AF65-F5344CB8AC3E}">
        <p14:creationId xmlns:p14="http://schemas.microsoft.com/office/powerpoint/2010/main" val="2076602074"/>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473" y="448235"/>
            <a:ext cx="8788218" cy="6299047"/>
          </a:xfrm>
        </p:spPr>
        <p:txBody>
          <a:bodyPr>
            <a:normAutofit/>
          </a:bodyPr>
          <a:lstStyle/>
          <a:p>
            <a:pPr marL="0" indent="0">
              <a:buNone/>
            </a:pPr>
            <a:endParaRPr lang="en-US" sz="900" dirty="0" smtClean="0"/>
          </a:p>
          <a:p>
            <a:pPr marL="0" indent="0">
              <a:buClr>
                <a:schemeClr val="folHlink"/>
              </a:buClr>
              <a:buNone/>
            </a:pPr>
            <a:endParaRPr lang="en-US" sz="900" dirty="0" smtClean="0">
              <a:solidFill>
                <a:srgbClr val="000000"/>
              </a:solidFill>
            </a:endParaRPr>
          </a:p>
          <a:p>
            <a:pPr marL="0" indent="0">
              <a:buClr>
                <a:schemeClr val="folHlink"/>
              </a:buClr>
              <a:buNone/>
            </a:pPr>
            <a:endParaRPr lang="en-US" sz="2000" dirty="0" smtClean="0">
              <a:solidFill>
                <a:srgbClr val="000000"/>
              </a:solidFill>
            </a:endParaRPr>
          </a:p>
          <a:p>
            <a:pPr>
              <a:buClr>
                <a:schemeClr val="folHlink"/>
              </a:buClr>
              <a:buFont typeface="Wingdings" charset="0"/>
              <a:buChar char="§"/>
            </a:pPr>
            <a:endParaRPr lang="en-US" sz="2000" dirty="0" smtClean="0">
              <a:solidFill>
                <a:srgbClr val="000000"/>
              </a:solidFill>
            </a:endParaRPr>
          </a:p>
          <a:p>
            <a:pPr>
              <a:buClr>
                <a:schemeClr val="folHlink"/>
              </a:buClr>
              <a:buFont typeface="Wingdings" charset="0"/>
              <a:buChar char="§"/>
            </a:pPr>
            <a:endParaRPr lang="en-US" sz="2000" dirty="0" smtClean="0"/>
          </a:p>
          <a:p>
            <a:pPr>
              <a:buClr>
                <a:schemeClr val="folHlink"/>
              </a:buClr>
              <a:buFont typeface="Wingdings" charset="0"/>
              <a:buChar char="§"/>
            </a:pPr>
            <a:endParaRPr lang="en-US" sz="2000" dirty="0" smtClean="0"/>
          </a:p>
        </p:txBody>
      </p:sp>
      <p:sp>
        <p:nvSpPr>
          <p:cNvPr id="2" name="Rectangle 1"/>
          <p:cNvSpPr/>
          <p:nvPr/>
        </p:nvSpPr>
        <p:spPr>
          <a:xfrm>
            <a:off x="1015999" y="1651000"/>
            <a:ext cx="7408333" cy="1107996"/>
          </a:xfrm>
          <a:prstGeom prst="rect">
            <a:avLst/>
          </a:prstGeom>
        </p:spPr>
        <p:txBody>
          <a:bodyPr wrap="square">
            <a:spAutoFit/>
          </a:bodyPr>
          <a:lstStyle/>
          <a:p>
            <a:endParaRPr lang="en-US" sz="2400" b="1" u="sng" dirty="0">
              <a:solidFill>
                <a:srgbClr val="000000"/>
              </a:solidFill>
              <a:latin typeface="+mj-lt"/>
              <a:hlinkClick r:id="rId2"/>
            </a:endParaRPr>
          </a:p>
          <a:p>
            <a:endParaRPr lang="en-US" sz="2400" b="1" u="sng" dirty="0" smtClean="0">
              <a:solidFill>
                <a:srgbClr val="000000"/>
              </a:solidFill>
              <a:latin typeface="+mj-lt"/>
              <a:hlinkClick r:id="rId2"/>
            </a:endParaRPr>
          </a:p>
          <a:p>
            <a:r>
              <a:rPr lang="en-US" dirty="0"/>
              <a:t> </a:t>
            </a:r>
          </a:p>
        </p:txBody>
      </p:sp>
      <p:sp>
        <p:nvSpPr>
          <p:cNvPr id="4" name="TextBox 3"/>
          <p:cNvSpPr txBox="1"/>
          <p:nvPr/>
        </p:nvSpPr>
        <p:spPr>
          <a:xfrm>
            <a:off x="1044228" y="1368778"/>
            <a:ext cx="7242037" cy="1200328"/>
          </a:xfrm>
          <a:prstGeom prst="rect">
            <a:avLst/>
          </a:prstGeom>
          <a:noFill/>
        </p:spPr>
        <p:txBody>
          <a:bodyPr wrap="none" rtlCol="0">
            <a:spAutoFit/>
          </a:bodyPr>
          <a:lstStyle/>
          <a:p>
            <a:r>
              <a:rPr lang="en-US" sz="2400" b="1" dirty="0" smtClean="0"/>
              <a:t>We’d like to get your feedback and suggestions:</a:t>
            </a:r>
          </a:p>
          <a:p>
            <a:endParaRPr lang="en-US" sz="2400" b="1" dirty="0"/>
          </a:p>
          <a:p>
            <a:r>
              <a:rPr lang="en-US" sz="2400" b="1" dirty="0" smtClean="0"/>
              <a:t>http://</a:t>
            </a:r>
            <a:r>
              <a:rPr lang="en-US" sz="2400" b="1" dirty="0" err="1" smtClean="0"/>
              <a:t>TinyURL.com</a:t>
            </a:r>
            <a:r>
              <a:rPr lang="en-US" sz="2400" b="1" dirty="0" smtClean="0"/>
              <a:t>/SMPFeedback17-III</a:t>
            </a:r>
            <a:endParaRPr lang="en-US" sz="2400" b="1" dirty="0"/>
          </a:p>
        </p:txBody>
      </p:sp>
    </p:spTree>
    <p:extLst>
      <p:ext uri="{BB962C8B-B14F-4D97-AF65-F5344CB8AC3E}">
        <p14:creationId xmlns:p14="http://schemas.microsoft.com/office/powerpoint/2010/main" val="2960192431"/>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748757" y="-297657"/>
            <a:ext cx="3721100" cy="70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6"/>
          <p:cNvSpPr>
            <a:spLocks noChangeArrowheads="1"/>
          </p:cNvSpPr>
          <p:nvPr/>
        </p:nvSpPr>
        <p:spPr bwMode="auto">
          <a:xfrm>
            <a:off x="6553200" y="1295400"/>
            <a:ext cx="990600" cy="990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u="none">
              <a:solidFill>
                <a:srgbClr val="000000"/>
              </a:solidFill>
            </a:endParaRPr>
          </a:p>
        </p:txBody>
      </p:sp>
      <p:sp>
        <p:nvSpPr>
          <p:cNvPr id="20483" name="Rectangle 7"/>
          <p:cNvSpPr>
            <a:spLocks noChangeArrowheads="1"/>
          </p:cNvSpPr>
          <p:nvPr/>
        </p:nvSpPr>
        <p:spPr bwMode="auto">
          <a:xfrm>
            <a:off x="5791200" y="3124200"/>
            <a:ext cx="381000" cy="533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u="none">
              <a:solidFill>
                <a:srgbClr val="000000"/>
              </a:solidFill>
            </a:endParaRPr>
          </a:p>
        </p:txBody>
      </p:sp>
      <p:sp>
        <p:nvSpPr>
          <p:cNvPr id="20484" name="Rectangle 8"/>
          <p:cNvSpPr>
            <a:spLocks noChangeArrowheads="1"/>
          </p:cNvSpPr>
          <p:nvPr/>
        </p:nvSpPr>
        <p:spPr bwMode="auto">
          <a:xfrm>
            <a:off x="4135438" y="1371600"/>
            <a:ext cx="304800" cy="3581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u="none">
              <a:solidFill>
                <a:srgbClr val="000000"/>
              </a:solidFill>
            </a:endParaRPr>
          </a:p>
        </p:txBody>
      </p:sp>
      <p:sp>
        <p:nvSpPr>
          <p:cNvPr id="20485" name="Rectangle 9"/>
          <p:cNvSpPr>
            <a:spLocks noChangeArrowheads="1"/>
          </p:cNvSpPr>
          <p:nvPr/>
        </p:nvSpPr>
        <p:spPr bwMode="auto">
          <a:xfrm>
            <a:off x="2514600" y="1447800"/>
            <a:ext cx="304800" cy="3581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u="none">
              <a:solidFill>
                <a:srgbClr val="000000"/>
              </a:solidFill>
            </a:endParaRPr>
          </a:p>
        </p:txBody>
      </p:sp>
      <p:sp>
        <p:nvSpPr>
          <p:cNvPr id="20486" name="Rectangle 10"/>
          <p:cNvSpPr>
            <a:spLocks noChangeArrowheads="1"/>
          </p:cNvSpPr>
          <p:nvPr/>
        </p:nvSpPr>
        <p:spPr bwMode="auto">
          <a:xfrm>
            <a:off x="914400" y="1524000"/>
            <a:ext cx="304800" cy="3581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u="none">
              <a:solidFill>
                <a:srgbClr val="000000"/>
              </a:solidFill>
            </a:endParaRPr>
          </a:p>
        </p:txBody>
      </p:sp>
      <p:sp>
        <p:nvSpPr>
          <p:cNvPr id="2" name="TextBox 1"/>
          <p:cNvSpPr txBox="1"/>
          <p:nvPr/>
        </p:nvSpPr>
        <p:spPr>
          <a:xfrm>
            <a:off x="1580443" y="5827890"/>
            <a:ext cx="6011333" cy="769441"/>
          </a:xfrm>
          <a:prstGeom prst="rect">
            <a:avLst/>
          </a:prstGeom>
          <a:noFill/>
        </p:spPr>
        <p:txBody>
          <a:bodyPr wrap="square" rtlCol="0">
            <a:spAutoFit/>
          </a:bodyPr>
          <a:lstStyle/>
          <a:p>
            <a:r>
              <a:rPr lang="en-US" sz="2200" b="1" i="1" dirty="0" smtClean="0">
                <a:solidFill>
                  <a:srgbClr val="D16349"/>
                </a:solidFill>
              </a:rPr>
              <a:t>But not all theories yield sensible answers to these kinds of calculations</a:t>
            </a:r>
            <a:endParaRPr lang="en-US" sz="2200" b="1" i="1" dirty="0">
              <a:solidFill>
                <a:srgbClr val="D16349"/>
              </a:solidFill>
            </a:endParaRPr>
          </a:p>
        </p:txBody>
      </p:sp>
    </p:spTree>
    <p:extLst>
      <p:ext uri="{BB962C8B-B14F-4D97-AF65-F5344CB8AC3E}">
        <p14:creationId xmlns:p14="http://schemas.microsoft.com/office/powerpoint/2010/main" val="30589382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05063" y="440595"/>
            <a:ext cx="4089169" cy="306489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21615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37351</TotalTime>
  <Words>4311</Words>
  <Application>Microsoft Macintosh PowerPoint</Application>
  <PresentationFormat>On-screen Show (4:3)</PresentationFormat>
  <Paragraphs>670</Paragraphs>
  <Slides>108</Slides>
  <Notes>35</Notes>
  <HiddenSlides>0</HiddenSlides>
  <MMClips>0</MMClips>
  <ScaleCrop>false</ScaleCrop>
  <HeadingPairs>
    <vt:vector size="4" baseType="variant">
      <vt:variant>
        <vt:lpstr>Theme</vt:lpstr>
      </vt:variant>
      <vt:variant>
        <vt:i4>1</vt:i4>
      </vt:variant>
      <vt:variant>
        <vt:lpstr>Slide Titles</vt:lpstr>
      </vt:variant>
      <vt:variant>
        <vt:i4>108</vt:i4>
      </vt:variant>
    </vt:vector>
  </HeadingPairs>
  <TitlesOfParts>
    <vt:vector size="109" baseType="lpstr">
      <vt:lpstr>Clarity</vt:lpstr>
      <vt:lpstr>Science at fermilab  (and beyond!)       </vt:lpstr>
      <vt:lpstr>What is Physics?</vt:lpstr>
      <vt:lpstr>What is Physics?</vt:lpstr>
      <vt:lpstr>What is Physics?</vt:lpstr>
      <vt:lpstr>PowerPoint Presentation</vt:lpstr>
      <vt:lpstr>PowerPoint Presentation</vt:lpstr>
      <vt:lpstr>PowerPoint Presentation</vt:lpstr>
      <vt:lpstr>PowerPoint Presentation</vt:lpstr>
      <vt:lpstr>What is Physics In Practice?</vt:lpstr>
      <vt:lpstr>Some Areas of Current Investigation in Physics</vt:lpstr>
      <vt:lpstr>Some Areas of Current Investigation in Physics</vt:lpstr>
      <vt:lpstr>Some Areas of Current Investigation in Physics</vt:lpstr>
      <vt:lpstr>PowerPoint Presentation</vt:lpstr>
      <vt:lpstr>Early Attempts Toward Particle Physics</vt:lpstr>
      <vt:lpstr>Early Attempts Toward Particle Physics</vt:lpstr>
      <vt:lpstr>The Establishment of Chemistry</vt:lpstr>
      <vt:lpstr>The Beginning of Particle Physics</vt:lpstr>
      <vt:lpstr>The Beginning of Particle Physics</vt:lpstr>
      <vt:lpstr>The Beginning of Particle Physics</vt:lpstr>
      <vt:lpstr>The Beginning of Particle Physics</vt:lpstr>
      <vt:lpstr>The Beginning of Particle Physics</vt:lpstr>
      <vt:lpstr>Einstein and the Quantum Mechanics Revolution</vt:lpstr>
      <vt:lpstr>Einstein and the Quantum Mechanics Revolution</vt:lpstr>
      <vt:lpstr>The Beginning of Particle Physics</vt:lpstr>
      <vt:lpstr>The Beginning of Particle Physics</vt:lpstr>
      <vt:lpstr>The Beginning of Particle Physics</vt:lpstr>
      <vt:lpstr>Bohr and the Quantum Mechanics Revolution</vt:lpstr>
      <vt:lpstr>PowerPoint Presentation</vt:lpstr>
      <vt:lpstr>PowerPoint Presentation</vt:lpstr>
      <vt:lpstr>PowerPoint Presentation</vt:lpstr>
      <vt:lpstr>PowerPoint Presentation</vt:lpstr>
      <vt:lpstr>PowerPoint Presentation</vt:lpstr>
      <vt:lpstr>Everything is a Particle and Everything is a Wave</vt:lpstr>
      <vt:lpstr>But What is “Waving”?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Fermi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matter annihilation         in the galactic center</dc:title>
  <dc:creator>Dan Hooper</dc:creator>
  <cp:lastModifiedBy>Dan Hooper</cp:lastModifiedBy>
  <cp:revision>300</cp:revision>
  <dcterms:created xsi:type="dcterms:W3CDTF">2014-09-15T21:05:59Z</dcterms:created>
  <dcterms:modified xsi:type="dcterms:W3CDTF">2017-03-18T13:27:55Z</dcterms:modified>
</cp:coreProperties>
</file>