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9" r:id="rId2"/>
    <p:sldId id="260" r:id="rId3"/>
    <p:sldId id="261" r:id="rId4"/>
    <p:sldId id="264" r:id="rId5"/>
    <p:sldId id="338" r:id="rId6"/>
    <p:sldId id="269" r:id="rId7"/>
    <p:sldId id="336" r:id="rId8"/>
    <p:sldId id="263" r:id="rId9"/>
    <p:sldId id="270" r:id="rId10"/>
    <p:sldId id="274" r:id="rId11"/>
    <p:sldId id="278" r:id="rId12"/>
    <p:sldId id="279" r:id="rId13"/>
    <p:sldId id="281" r:id="rId14"/>
    <p:sldId id="284" r:id="rId15"/>
    <p:sldId id="286" r:id="rId16"/>
    <p:sldId id="288" r:id="rId17"/>
    <p:sldId id="289" r:id="rId18"/>
    <p:sldId id="290" r:id="rId19"/>
    <p:sldId id="292" r:id="rId20"/>
    <p:sldId id="339" r:id="rId21"/>
    <p:sldId id="300" r:id="rId22"/>
    <p:sldId id="340" r:id="rId23"/>
    <p:sldId id="330" r:id="rId24"/>
    <p:sldId id="341" r:id="rId25"/>
    <p:sldId id="342" r:id="rId26"/>
    <p:sldId id="343" r:id="rId27"/>
    <p:sldId id="334" r:id="rId28"/>
    <p:sldId id="335" r:id="rId29"/>
    <p:sldId id="323" r:id="rId30"/>
    <p:sldId id="328" r:id="rId31"/>
    <p:sldId id="329" r:id="rId32"/>
    <p:sldId id="331" r:id="rId33"/>
    <p:sldId id="256" r:id="rId34"/>
    <p:sldId id="257"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42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EEF39F-3E79-44BD-97C8-0E20C19F7A0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205569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EEF39F-3E79-44BD-97C8-0E20C19F7A0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355574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EEF39F-3E79-44BD-97C8-0E20C19F7A0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11059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F5A63B5-2C65-48CE-9AF7-5309126E8AC7}" type="slidenum">
              <a:rPr lang="zh-TW" altLang="en-US"/>
              <a:pPr/>
              <a:t>‹#›</a:t>
            </a:fld>
            <a:endParaRPr lang="en-US" altLang="zh-TW"/>
          </a:p>
        </p:txBody>
      </p:sp>
    </p:spTree>
    <p:extLst>
      <p:ext uri="{BB962C8B-B14F-4D97-AF65-F5344CB8AC3E}">
        <p14:creationId xmlns:p14="http://schemas.microsoft.com/office/powerpoint/2010/main" val="75546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EEF39F-3E79-44BD-97C8-0E20C19F7A0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51464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EF39F-3E79-44BD-97C8-0E20C19F7A0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15975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EEF39F-3E79-44BD-97C8-0E20C19F7A0E}"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101579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EEF39F-3E79-44BD-97C8-0E20C19F7A0E}"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80697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EEF39F-3E79-44BD-97C8-0E20C19F7A0E}"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366691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EF39F-3E79-44BD-97C8-0E20C19F7A0E}"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370187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EF39F-3E79-44BD-97C8-0E20C19F7A0E}"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95392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EF39F-3E79-44BD-97C8-0E20C19F7A0E}"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C1E0F-A145-4E95-B679-762E6B136C70}" type="slidenum">
              <a:rPr lang="en-US" smtClean="0"/>
              <a:t>‹#›</a:t>
            </a:fld>
            <a:endParaRPr lang="en-US"/>
          </a:p>
        </p:txBody>
      </p:sp>
    </p:spTree>
    <p:extLst>
      <p:ext uri="{BB962C8B-B14F-4D97-AF65-F5344CB8AC3E}">
        <p14:creationId xmlns:p14="http://schemas.microsoft.com/office/powerpoint/2010/main" val="415644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EF39F-3E79-44BD-97C8-0E20C19F7A0E}" type="datetimeFigureOut">
              <a:rPr lang="en-US" smtClean="0"/>
              <a:t>11/23/2015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C1E0F-A145-4E95-B679-762E6B136C70}" type="slidenum">
              <a:rPr lang="en-US" smtClean="0"/>
              <a:t>‹#›</a:t>
            </a:fld>
            <a:endParaRPr lang="en-US"/>
          </a:p>
        </p:txBody>
      </p:sp>
    </p:spTree>
    <p:extLst>
      <p:ext uri="{BB962C8B-B14F-4D97-AF65-F5344CB8AC3E}">
        <p14:creationId xmlns:p14="http://schemas.microsoft.com/office/powerpoint/2010/main" val="175215601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0.bin"/><Relationship Id="rId18" Type="http://schemas.openxmlformats.org/officeDocument/2006/relationships/image" Target="../media/image38.pn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4.wmf"/><Relationship Id="rId17" Type="http://schemas.openxmlformats.org/officeDocument/2006/relationships/image" Target="../media/image37.png"/><Relationship Id="rId2" Type="http://schemas.openxmlformats.org/officeDocument/2006/relationships/slideLayout" Target="../slideLayouts/slideLayout7.xml"/><Relationship Id="rId16" Type="http://schemas.openxmlformats.org/officeDocument/2006/relationships/image" Target="../media/image36.wmf"/><Relationship Id="rId20" Type="http://schemas.openxmlformats.org/officeDocument/2006/relationships/image" Target="../media/image40.emf"/><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33.wmf"/><Relationship Id="rId19" Type="http://schemas.openxmlformats.org/officeDocument/2006/relationships/image" Target="../media/image39.png"/><Relationship Id="rId4" Type="http://schemas.openxmlformats.org/officeDocument/2006/relationships/image" Target="../media/image30.wmf"/><Relationship Id="rId9" Type="http://schemas.openxmlformats.org/officeDocument/2006/relationships/oleObject" Target="../embeddings/oleObject8.bin"/><Relationship Id="rId14" Type="http://schemas.openxmlformats.org/officeDocument/2006/relationships/image" Target="../media/image3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53.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7.xml"/><Relationship Id="rId5" Type="http://schemas.openxmlformats.org/officeDocument/2006/relationships/image" Target="../media/image66.wmf"/><Relationship Id="rId4" Type="http://schemas.openxmlformats.org/officeDocument/2006/relationships/image" Target="../media/image65.wmf"/></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214313" y="98419"/>
            <a:ext cx="8548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latin typeface="Times New Roman" panose="02020603050405020304" pitchFamily="18" charset="0"/>
                <a:cs typeface="Times New Roman" panose="02020603050405020304" pitchFamily="18" charset="0"/>
              </a:rPr>
              <a:t>Booster at high intensity proposals/solutions?</a:t>
            </a:r>
          </a:p>
        </p:txBody>
      </p:sp>
      <p:sp>
        <p:nvSpPr>
          <p:cNvPr id="120836" name="Text Box 4"/>
          <p:cNvSpPr txBox="1">
            <a:spLocks noChangeArrowheads="1"/>
          </p:cNvSpPr>
          <p:nvPr/>
        </p:nvSpPr>
        <p:spPr bwMode="auto">
          <a:xfrm>
            <a:off x="5472117" y="644814"/>
            <a:ext cx="34432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200" dirty="0"/>
              <a:t>S.Y. Lee, Indiana University</a:t>
            </a:r>
          </a:p>
          <a:p>
            <a:pPr algn="r"/>
            <a:r>
              <a:rPr lang="en-US" altLang="en-US" sz="2200" smtClean="0"/>
              <a:t>11/24/2015 </a:t>
            </a:r>
            <a:r>
              <a:rPr lang="en-US" altLang="en-US" sz="2200" dirty="0"/>
              <a:t>at AGS</a:t>
            </a:r>
          </a:p>
        </p:txBody>
      </p:sp>
      <p:sp>
        <p:nvSpPr>
          <p:cNvPr id="120837" name="Text Box 5"/>
          <p:cNvSpPr txBox="1">
            <a:spLocks noChangeArrowheads="1"/>
          </p:cNvSpPr>
          <p:nvPr/>
        </p:nvSpPr>
        <p:spPr bwMode="auto">
          <a:xfrm>
            <a:off x="642942" y="3495662"/>
            <a:ext cx="8015287"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Aft>
                <a:spcPts val="600"/>
              </a:spcAft>
              <a:buFont typeface="+mj-lt"/>
              <a:buAutoNum type="alphaLcParenR"/>
            </a:pPr>
            <a:r>
              <a:rPr lang="en-US" altLang="en-US" sz="2200" dirty="0" smtClean="0">
                <a:latin typeface="Times New Roman" panose="02020603050405020304" pitchFamily="18" charset="0"/>
                <a:cs typeface="Times New Roman" panose="02020603050405020304" pitchFamily="18" charset="0"/>
              </a:rPr>
              <a:t>Booster Modeling (ORM+ICA)</a:t>
            </a:r>
          </a:p>
          <a:p>
            <a:pPr marL="457200" indent="-457200">
              <a:spcAft>
                <a:spcPts val="600"/>
              </a:spcAft>
              <a:buFont typeface="+mj-lt"/>
              <a:buAutoNum type="alphaLcParenR"/>
            </a:pPr>
            <a:r>
              <a:rPr lang="en-US" altLang="en-US" sz="2200" dirty="0" smtClean="0">
                <a:latin typeface="Times New Roman" panose="02020603050405020304" pitchFamily="18" charset="0"/>
                <a:cs typeface="Times New Roman" panose="02020603050405020304" pitchFamily="18" charset="0"/>
              </a:rPr>
              <a:t>Transverse </a:t>
            </a:r>
            <a:r>
              <a:rPr lang="en-US" altLang="en-US" sz="2200" dirty="0">
                <a:latin typeface="Times New Roman" panose="02020603050405020304" pitchFamily="18" charset="0"/>
                <a:cs typeface="Times New Roman" panose="02020603050405020304" pitchFamily="18" charset="0"/>
              </a:rPr>
              <a:t>beam dynamics at injection </a:t>
            </a:r>
            <a:r>
              <a:rPr lang="en-US" altLang="en-US" sz="2200" dirty="0" smtClean="0">
                <a:latin typeface="Times New Roman" panose="02020603050405020304" pitchFamily="18" charset="0"/>
                <a:cs typeface="Times New Roman" panose="02020603050405020304" pitchFamily="18" charset="0"/>
              </a:rPr>
              <a:t>energy: Emittance evolution measurement at </a:t>
            </a:r>
            <a:r>
              <a:rPr lang="en-US" altLang="en-US" sz="2200" dirty="0" err="1">
                <a:latin typeface="Times New Roman" panose="02020603050405020304" pitchFamily="18" charset="0"/>
                <a:cs typeface="Times New Roman" panose="02020603050405020304" pitchFamily="18" charset="0"/>
              </a:rPr>
              <a:t>Fermilab</a:t>
            </a:r>
            <a:r>
              <a:rPr lang="en-US" altLang="en-US" sz="2200" dirty="0">
                <a:latin typeface="Times New Roman" panose="02020603050405020304" pitchFamily="18" charset="0"/>
                <a:cs typeface="Times New Roman" panose="02020603050405020304" pitchFamily="18" charset="0"/>
              </a:rPr>
              <a:t> </a:t>
            </a:r>
            <a:r>
              <a:rPr lang="en-US" altLang="en-US" sz="2200" dirty="0" smtClean="0">
                <a:latin typeface="Times New Roman" panose="02020603050405020304" pitchFamily="18" charset="0"/>
                <a:cs typeface="Times New Roman" panose="02020603050405020304" pitchFamily="18" charset="0"/>
              </a:rPr>
              <a:t>Booster was systematically measured and analyzed </a:t>
            </a:r>
            <a:r>
              <a:rPr lang="en-US" altLang="en-US" sz="2200" dirty="0">
                <a:latin typeface="Times New Roman" panose="02020603050405020304" pitchFamily="18" charset="0"/>
                <a:cs typeface="Times New Roman" panose="02020603050405020304" pitchFamily="18" charset="0"/>
              </a:rPr>
              <a:t>in 2006. [see X. Huang,  </a:t>
            </a:r>
            <a:r>
              <a:rPr lang="en-US" altLang="en-US" sz="2200" dirty="0" smtClean="0">
                <a:latin typeface="Times New Roman" panose="02020603050405020304" pitchFamily="18" charset="0"/>
                <a:cs typeface="Times New Roman" panose="02020603050405020304" pitchFamily="18" charset="0"/>
              </a:rPr>
              <a:t>et al, </a:t>
            </a:r>
            <a:r>
              <a:rPr lang="en-US" altLang="en-US" sz="2200" dirty="0">
                <a:latin typeface="Times New Roman" panose="02020603050405020304" pitchFamily="18" charset="0"/>
                <a:cs typeface="Times New Roman" panose="02020603050405020304" pitchFamily="18" charset="0"/>
              </a:rPr>
              <a:t>PRSTAB </a:t>
            </a:r>
            <a:r>
              <a:rPr lang="en-US" altLang="en-US" sz="2200" b="1" dirty="0">
                <a:latin typeface="Times New Roman" panose="02020603050405020304" pitchFamily="18" charset="0"/>
                <a:cs typeface="Times New Roman" panose="02020603050405020304" pitchFamily="18" charset="0"/>
              </a:rPr>
              <a:t>8</a:t>
            </a:r>
            <a:r>
              <a:rPr lang="en-US" altLang="en-US" sz="2200" dirty="0">
                <a:latin typeface="Times New Roman" panose="02020603050405020304" pitchFamily="18" charset="0"/>
                <a:cs typeface="Times New Roman" panose="02020603050405020304" pitchFamily="18" charset="0"/>
              </a:rPr>
              <a:t>, 014202 (2006)]</a:t>
            </a:r>
          </a:p>
          <a:p>
            <a:pPr marL="457200" indent="-457200">
              <a:spcAft>
                <a:spcPts val="600"/>
              </a:spcAft>
              <a:buFont typeface="+mj-lt"/>
              <a:buAutoNum type="alphaLcParenR"/>
            </a:pPr>
            <a:r>
              <a:rPr lang="en-US" altLang="en-US" sz="2200" dirty="0" smtClean="0">
                <a:latin typeface="Times New Roman" panose="02020603050405020304" pitchFamily="18" charset="0"/>
                <a:cs typeface="Times New Roman" panose="02020603050405020304" pitchFamily="18" charset="0"/>
              </a:rPr>
              <a:t>Longitudinal beam dynamics near transition</a:t>
            </a:r>
            <a:endParaRPr lang="en-US" altLang="en-US" sz="2200" dirty="0" smtClean="0">
              <a:solidFill>
                <a:schemeClr val="accent2"/>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42904" y="3014783"/>
            <a:ext cx="4126194" cy="430887"/>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1. What I know about the Booster:</a:t>
            </a:r>
            <a:endParaRPr lang="en-US" sz="2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2904" y="5872145"/>
            <a:ext cx="2822349" cy="769441"/>
          </a:xfrm>
          <a:prstGeom prst="rect">
            <a:avLst/>
          </a:prstGeom>
          <a:noFill/>
        </p:spPr>
        <p:txBody>
          <a:bodyPr wrap="square" rtlCol="0">
            <a:spAutoFit/>
          </a:bodyPr>
          <a:lstStyle/>
          <a:p>
            <a:pPr marL="457200" indent="-457200">
              <a:buAutoNum type="arabicPeriod" startAt="2"/>
            </a:pPr>
            <a:r>
              <a:rPr lang="en-US" sz="2200" dirty="0" smtClean="0"/>
              <a:t>Proposal/Solution?</a:t>
            </a:r>
          </a:p>
          <a:p>
            <a:pPr marL="457200" indent="-457200">
              <a:buAutoNum type="arabicPeriod" startAt="2"/>
            </a:pPr>
            <a:r>
              <a:rPr lang="en-US" sz="2200" dirty="0" smtClean="0"/>
              <a:t>Conclusion!</a:t>
            </a:r>
            <a:endParaRPr lang="en-US" sz="2200" dirty="0"/>
          </a:p>
        </p:txBody>
      </p:sp>
      <p:sp>
        <p:nvSpPr>
          <p:cNvPr id="4" name="Rectangle 3"/>
          <p:cNvSpPr/>
          <p:nvPr/>
        </p:nvSpPr>
        <p:spPr>
          <a:xfrm>
            <a:off x="642938" y="1505810"/>
            <a:ext cx="7886700" cy="120032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PIP-II involves a </a:t>
            </a:r>
            <a:r>
              <a:rPr lang="en-US" sz="2400" dirty="0">
                <a:latin typeface="Times New Roman" panose="02020603050405020304" pitchFamily="18" charset="0"/>
                <a:cs typeface="Times New Roman" panose="02020603050405020304" pitchFamily="18" charset="0"/>
              </a:rPr>
              <a:t>250-m superconducting </a:t>
            </a:r>
            <a:r>
              <a:rPr lang="en-US" sz="2400" dirty="0" err="1">
                <a:latin typeface="Times New Roman" panose="02020603050405020304" pitchFamily="18" charset="0"/>
                <a:cs typeface="Times New Roman" panose="02020603050405020304" pitchFamily="18" charset="0"/>
              </a:rPr>
              <a:t>linac</a:t>
            </a:r>
            <a:r>
              <a:rPr lang="en-US" sz="2400" dirty="0">
                <a:latin typeface="Times New Roman" panose="02020603050405020304" pitchFamily="18" charset="0"/>
                <a:cs typeface="Times New Roman" panose="02020603050405020304" pitchFamily="18" charset="0"/>
              </a:rPr>
              <a:t> to </a:t>
            </a:r>
            <a:r>
              <a:rPr lang="en-US" sz="2400" dirty="0" smtClean="0">
                <a:latin typeface="Times New Roman" panose="02020603050405020304" pitchFamily="18" charset="0"/>
                <a:cs typeface="Times New Roman" panose="02020603050405020304" pitchFamily="18" charset="0"/>
              </a:rPr>
              <a:t>energy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800MeV; and accelerated </a:t>
            </a:r>
            <a:r>
              <a:rPr lang="en-US" sz="2400" dirty="0">
                <a:latin typeface="Times New Roman" panose="02020603050405020304" pitchFamily="18" charset="0"/>
                <a:cs typeface="Times New Roman" panose="02020603050405020304" pitchFamily="18" charset="0"/>
              </a:rPr>
              <a:t>in the existing Booster accelerator to 8 </a:t>
            </a:r>
            <a:r>
              <a:rPr lang="en-US" sz="2400" dirty="0" smtClean="0">
                <a:latin typeface="Times New Roman" panose="02020603050405020304" pitchFamily="18" charset="0"/>
                <a:cs typeface="Times New Roman" panose="02020603050405020304" pitchFamily="18" charset="0"/>
              </a:rPr>
              <a:t>GeV up to 20Hz rep rate.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3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mp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752475"/>
            <a:ext cx="3981450"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fimp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7" y="685800"/>
            <a:ext cx="4676775"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29028" name="Picture 4" descr="fimp_1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14750"/>
            <a:ext cx="42100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29029" name="Picture 5" descr="fimp_1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50"/>
            <a:ext cx="4619625" cy="3257550"/>
          </a:xfrm>
          <a:prstGeom prst="rect">
            <a:avLst/>
          </a:prstGeom>
          <a:noFill/>
          <a:extLst>
            <a:ext uri="{909E8E84-426E-40DD-AFC4-6F175D3DCCD1}">
              <a14:hiddenFill xmlns:a14="http://schemas.microsoft.com/office/drawing/2010/main">
                <a:solidFill>
                  <a:srgbClr val="FFFFFF"/>
                </a:solidFill>
              </a14:hiddenFill>
            </a:ext>
          </a:extLst>
        </p:spPr>
      </p:pic>
      <p:sp>
        <p:nvSpPr>
          <p:cNvPr id="129030" name="Text Box 6"/>
          <p:cNvSpPr txBox="1">
            <a:spLocks noChangeArrowheads="1"/>
          </p:cNvSpPr>
          <p:nvPr/>
        </p:nvSpPr>
        <p:spPr bwMode="auto">
          <a:xfrm>
            <a:off x="381000" y="117475"/>
            <a:ext cx="4062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Horizontal IPM measurements</a:t>
            </a:r>
          </a:p>
        </p:txBody>
      </p:sp>
    </p:spTree>
    <p:extLst>
      <p:ext uri="{BB962C8B-B14F-4D97-AF65-F5344CB8AC3E}">
        <p14:creationId xmlns:p14="http://schemas.microsoft.com/office/powerpoint/2010/main" val="192227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mp_1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3538550"/>
            <a:ext cx="4314825"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3123" name="Picture 3" descr="fimp_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3624275"/>
            <a:ext cx="4200525" cy="3114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fimp_1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66696"/>
            <a:ext cx="461962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7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l_pretr_osci_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038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pl_pretr_osci_5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191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pl_pretr_osci_10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48200"/>
            <a:ext cx="40386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descr="pl_pretr_osci_12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648200"/>
            <a:ext cx="44323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pl_pretr_osci_6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0"/>
            <a:ext cx="4038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Picture 7" descr="pl_pretr_osci_8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362200"/>
            <a:ext cx="4273550" cy="2133600"/>
          </a:xfrm>
          <a:prstGeom prst="rect">
            <a:avLst/>
          </a:prstGeom>
          <a:noFill/>
          <a:extLst>
            <a:ext uri="{909E8E84-426E-40DD-AFC4-6F175D3DCCD1}">
              <a14:hiddenFill xmlns:a14="http://schemas.microsoft.com/office/drawing/2010/main">
                <a:solidFill>
                  <a:srgbClr val="FFFFFF"/>
                </a:solidFill>
              </a14:hiddenFill>
            </a:ext>
          </a:extLst>
        </p:spPr>
      </p:pic>
      <p:sp>
        <p:nvSpPr>
          <p:cNvPr id="58376" name="Oval 8"/>
          <p:cNvSpPr>
            <a:spLocks noChangeArrowheads="1"/>
          </p:cNvSpPr>
          <p:nvPr/>
        </p:nvSpPr>
        <p:spPr bwMode="auto">
          <a:xfrm>
            <a:off x="6934200" y="0"/>
            <a:ext cx="838200" cy="1828800"/>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2861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extLst>
              <p:ext uri="{D42A27DB-BD31-4B8C-83A1-F6EECF244321}">
                <p14:modId xmlns:p14="http://schemas.microsoft.com/office/powerpoint/2010/main" val="4151162933"/>
              </p:ext>
            </p:extLst>
          </p:nvPr>
        </p:nvGraphicFramePr>
        <p:xfrm>
          <a:off x="238133" y="201609"/>
          <a:ext cx="7262813" cy="452438"/>
        </p:xfrm>
        <a:graphic>
          <a:graphicData uri="http://schemas.openxmlformats.org/presentationml/2006/ole">
            <mc:AlternateContent xmlns:mc="http://schemas.openxmlformats.org/markup-compatibility/2006">
              <mc:Choice xmlns:v="urn:schemas-microsoft-com:vml" Requires="v">
                <p:oleObj spid="_x0000_s16568" name="Equation" r:id="rId3" imgW="3873240" imgH="241200" progId="Equation.3">
                  <p:embed/>
                </p:oleObj>
              </mc:Choice>
              <mc:Fallback>
                <p:oleObj name="Equation" r:id="rId3" imgW="3873240" imgH="241200" progId="Equation.3">
                  <p:embed/>
                  <p:pic>
                    <p:nvPicPr>
                      <p:cNvPr id="0" name=""/>
                      <p:cNvPicPr>
                        <a:picLocks noChangeAspect="1" noChangeArrowheads="1"/>
                      </p:cNvPicPr>
                      <p:nvPr/>
                    </p:nvPicPr>
                    <p:blipFill>
                      <a:blip r:embed="rId4"/>
                      <a:srcRect/>
                      <a:stretch>
                        <a:fillRect/>
                      </a:stretch>
                    </p:blipFill>
                    <p:spPr bwMode="auto">
                      <a:xfrm>
                        <a:off x="238133" y="201609"/>
                        <a:ext cx="7262813"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3118635232"/>
              </p:ext>
            </p:extLst>
          </p:nvPr>
        </p:nvGraphicFramePr>
        <p:xfrm>
          <a:off x="7127692" y="744534"/>
          <a:ext cx="1524000" cy="428625"/>
        </p:xfrm>
        <a:graphic>
          <a:graphicData uri="http://schemas.openxmlformats.org/presentationml/2006/ole">
            <mc:AlternateContent xmlns:mc="http://schemas.openxmlformats.org/markup-compatibility/2006">
              <mc:Choice xmlns:v="urn:schemas-microsoft-com:vml" Requires="v">
                <p:oleObj spid="_x0000_s16569" name="Equation" r:id="rId5" imgW="812520" imgH="228600" progId="Equation.3">
                  <p:embed/>
                </p:oleObj>
              </mc:Choice>
              <mc:Fallback>
                <p:oleObj name="Equation" r:id="rId5" imgW="8125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692" y="744534"/>
                        <a:ext cx="15240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0" name="Object 4"/>
          <p:cNvGraphicFramePr>
            <a:graphicFrameLocks noChangeAspect="1"/>
          </p:cNvGraphicFramePr>
          <p:nvPr>
            <p:extLst>
              <p:ext uri="{D42A27DB-BD31-4B8C-83A1-F6EECF244321}">
                <p14:modId xmlns:p14="http://schemas.microsoft.com/office/powerpoint/2010/main" val="186827775"/>
              </p:ext>
            </p:extLst>
          </p:nvPr>
        </p:nvGraphicFramePr>
        <p:xfrm>
          <a:off x="310226" y="719913"/>
          <a:ext cx="2637086" cy="1141425"/>
        </p:xfrm>
        <a:graphic>
          <a:graphicData uri="http://schemas.openxmlformats.org/presentationml/2006/ole">
            <mc:AlternateContent xmlns:mc="http://schemas.openxmlformats.org/markup-compatibility/2006">
              <mc:Choice xmlns:v="urn:schemas-microsoft-com:vml" Requires="v">
                <p:oleObj spid="_x0000_s16570" name="Equation" r:id="rId7" imgW="1701720" imgH="736560" progId="Equation.3">
                  <p:embed/>
                </p:oleObj>
              </mc:Choice>
              <mc:Fallback>
                <p:oleObj name="Equation" r:id="rId7" imgW="1701720" imgH="736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226" y="719913"/>
                        <a:ext cx="2637086" cy="11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52" name="Object 16"/>
          <p:cNvGraphicFramePr>
            <a:graphicFrameLocks noChangeAspect="1"/>
          </p:cNvGraphicFramePr>
          <p:nvPr>
            <p:extLst>
              <p:ext uri="{D42A27DB-BD31-4B8C-83A1-F6EECF244321}">
                <p14:modId xmlns:p14="http://schemas.microsoft.com/office/powerpoint/2010/main" val="240021196"/>
              </p:ext>
            </p:extLst>
          </p:nvPr>
        </p:nvGraphicFramePr>
        <p:xfrm>
          <a:off x="411071" y="3798408"/>
          <a:ext cx="1259505" cy="768823"/>
        </p:xfrm>
        <a:graphic>
          <a:graphicData uri="http://schemas.openxmlformats.org/presentationml/2006/ole">
            <mc:AlternateContent xmlns:mc="http://schemas.openxmlformats.org/markup-compatibility/2006">
              <mc:Choice xmlns:v="urn:schemas-microsoft-com:vml" Requires="v">
                <p:oleObj spid="_x0000_s16571" name="Equation" r:id="rId9" imgW="749160" imgH="457200" progId="Equation.3">
                  <p:embed/>
                </p:oleObj>
              </mc:Choice>
              <mc:Fallback>
                <p:oleObj name="Equation" r:id="rId9" imgW="74916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071" y="3798408"/>
                        <a:ext cx="1259505" cy="768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53" name="Object 17"/>
          <p:cNvGraphicFramePr>
            <a:graphicFrameLocks noChangeAspect="1"/>
          </p:cNvGraphicFramePr>
          <p:nvPr>
            <p:extLst>
              <p:ext uri="{D42A27DB-BD31-4B8C-83A1-F6EECF244321}">
                <p14:modId xmlns:p14="http://schemas.microsoft.com/office/powerpoint/2010/main" val="3804262007"/>
              </p:ext>
            </p:extLst>
          </p:nvPr>
        </p:nvGraphicFramePr>
        <p:xfrm>
          <a:off x="2171700" y="3931420"/>
          <a:ext cx="2015206" cy="673047"/>
        </p:xfrm>
        <a:graphic>
          <a:graphicData uri="http://schemas.openxmlformats.org/presentationml/2006/ole">
            <mc:AlternateContent xmlns:mc="http://schemas.openxmlformats.org/markup-compatibility/2006">
              <mc:Choice xmlns:v="urn:schemas-microsoft-com:vml" Requires="v">
                <p:oleObj spid="_x0000_s16572" name="Equation" r:id="rId11" imgW="1295280" imgH="431640" progId="Equation.3">
                  <p:embed/>
                </p:oleObj>
              </mc:Choice>
              <mc:Fallback>
                <p:oleObj name="Equation" r:id="rId11" imgW="129528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71700" y="3931420"/>
                        <a:ext cx="2015206" cy="673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54" name="Object 18"/>
          <p:cNvGraphicFramePr>
            <a:graphicFrameLocks noChangeAspect="1"/>
          </p:cNvGraphicFramePr>
          <p:nvPr>
            <p:extLst>
              <p:ext uri="{D42A27DB-BD31-4B8C-83A1-F6EECF244321}">
                <p14:modId xmlns:p14="http://schemas.microsoft.com/office/powerpoint/2010/main" val="3411619721"/>
              </p:ext>
            </p:extLst>
          </p:nvPr>
        </p:nvGraphicFramePr>
        <p:xfrm>
          <a:off x="404454" y="4604467"/>
          <a:ext cx="2581984" cy="808182"/>
        </p:xfrm>
        <a:graphic>
          <a:graphicData uri="http://schemas.openxmlformats.org/presentationml/2006/ole">
            <mc:AlternateContent xmlns:mc="http://schemas.openxmlformats.org/markup-compatibility/2006">
              <mc:Choice xmlns:v="urn:schemas-microsoft-com:vml" Requires="v">
                <p:oleObj spid="_x0000_s16573" name="Equation" r:id="rId13" imgW="1625400" imgH="507960" progId="Equation.3">
                  <p:embed/>
                </p:oleObj>
              </mc:Choice>
              <mc:Fallback>
                <p:oleObj name="Equation" r:id="rId13" imgW="1625400" imgH="50796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4454" y="4604467"/>
                        <a:ext cx="2581984" cy="808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55" name="Object 19"/>
          <p:cNvGraphicFramePr>
            <a:graphicFrameLocks noChangeAspect="1"/>
          </p:cNvGraphicFramePr>
          <p:nvPr>
            <p:extLst>
              <p:ext uri="{D42A27DB-BD31-4B8C-83A1-F6EECF244321}">
                <p14:modId xmlns:p14="http://schemas.microsoft.com/office/powerpoint/2010/main" val="2908183459"/>
              </p:ext>
            </p:extLst>
          </p:nvPr>
        </p:nvGraphicFramePr>
        <p:xfrm>
          <a:off x="411071" y="3114364"/>
          <a:ext cx="2644959" cy="646808"/>
        </p:xfrm>
        <a:graphic>
          <a:graphicData uri="http://schemas.openxmlformats.org/presentationml/2006/ole">
            <mc:AlternateContent xmlns:mc="http://schemas.openxmlformats.org/markup-compatibility/2006">
              <mc:Choice xmlns:v="urn:schemas-microsoft-com:vml" Requires="v">
                <p:oleObj spid="_x0000_s16574" name="Equation" r:id="rId15" imgW="1765080" imgH="431640" progId="Equation.3">
                  <p:embed/>
                </p:oleObj>
              </mc:Choice>
              <mc:Fallback>
                <p:oleObj name="Equation" r:id="rId15" imgW="176508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071" y="3114364"/>
                        <a:ext cx="2644959" cy="646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5556"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5534025"/>
            <a:ext cx="37338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558" name="Group 22"/>
          <p:cNvGrpSpPr>
            <a:grpSpLocks/>
          </p:cNvGrpSpPr>
          <p:nvPr/>
        </p:nvGrpSpPr>
        <p:grpSpPr bwMode="auto">
          <a:xfrm>
            <a:off x="4724400" y="3886200"/>
            <a:ext cx="3657600" cy="2971800"/>
            <a:chOff x="1488" y="1200"/>
            <a:chExt cx="2292" cy="2206"/>
          </a:xfrm>
        </p:grpSpPr>
        <p:grpSp>
          <p:nvGrpSpPr>
            <p:cNvPr id="65559" name="Group 23"/>
            <p:cNvGrpSpPr>
              <a:grpSpLocks/>
            </p:cNvGrpSpPr>
            <p:nvPr/>
          </p:nvGrpSpPr>
          <p:grpSpPr bwMode="auto">
            <a:xfrm>
              <a:off x="1488" y="1200"/>
              <a:ext cx="2292" cy="2206"/>
              <a:chOff x="3312" y="912"/>
              <a:chExt cx="2292" cy="2206"/>
            </a:xfrm>
          </p:grpSpPr>
          <p:pic>
            <p:nvPicPr>
              <p:cNvPr id="65560" name="Picture 24" descr="ch321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12" y="912"/>
                <a:ext cx="2292" cy="2206"/>
              </a:xfrm>
              <a:prstGeom prst="rect">
                <a:avLst/>
              </a:prstGeom>
              <a:noFill/>
              <a:extLst>
                <a:ext uri="{909E8E84-426E-40DD-AFC4-6F175D3DCCD1}">
                  <a14:hiddenFill xmlns:a14="http://schemas.microsoft.com/office/drawing/2010/main">
                    <a:solidFill>
                      <a:srgbClr val="FFFFFF"/>
                    </a:solidFill>
                  </a14:hiddenFill>
                </a:ext>
              </a:extLst>
            </p:spPr>
          </p:pic>
          <p:sp>
            <p:nvSpPr>
              <p:cNvPr id="65561" name="Line 25"/>
              <p:cNvSpPr>
                <a:spLocks noChangeShapeType="1"/>
              </p:cNvSpPr>
              <p:nvPr/>
            </p:nvSpPr>
            <p:spPr bwMode="auto">
              <a:xfrm>
                <a:off x="494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Line 26"/>
              <p:cNvSpPr>
                <a:spLocks noChangeShapeType="1"/>
              </p:cNvSpPr>
              <p:nvPr/>
            </p:nvSpPr>
            <p:spPr bwMode="auto">
              <a:xfrm>
                <a:off x="4944" y="168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Text Box 27"/>
              <p:cNvSpPr txBox="1">
                <a:spLocks noChangeArrowheads="1"/>
              </p:cNvSpPr>
              <p:nvPr/>
            </p:nvSpPr>
            <p:spPr bwMode="auto">
              <a:xfrm>
                <a:off x="5030" y="1632"/>
                <a:ext cx="2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a:cs typeface="Times New Roman" panose="02020603050405020304" pitchFamily="18" charset="0"/>
                  </a:rPr>
                  <a:t>δ</a:t>
                </a:r>
                <a:r>
                  <a:rPr lang="en-US" altLang="zh-TW" sz="2400" baseline="-25000">
                    <a:ea typeface="新細明體" charset="-120"/>
                    <a:cs typeface="Times New Roman" panose="02020603050405020304" pitchFamily="18" charset="0"/>
                  </a:rPr>
                  <a:t>1</a:t>
                </a:r>
                <a:endParaRPr lang="el-GR" altLang="en-US" sz="2400" baseline="-25000">
                  <a:cs typeface="Times New Roman" panose="02020603050405020304" pitchFamily="18" charset="0"/>
                </a:endParaRPr>
              </a:p>
            </p:txBody>
          </p:sp>
          <p:sp>
            <p:nvSpPr>
              <p:cNvPr id="65564" name="Line 28"/>
              <p:cNvSpPr>
                <a:spLocks noChangeShapeType="1"/>
              </p:cNvSpPr>
              <p:nvPr/>
            </p:nvSpPr>
            <p:spPr bwMode="auto">
              <a:xfrm>
                <a:off x="4932" y="1872"/>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5" name="Line 29"/>
              <p:cNvSpPr>
                <a:spLocks noChangeShapeType="1"/>
              </p:cNvSpPr>
              <p:nvPr/>
            </p:nvSpPr>
            <p:spPr bwMode="auto">
              <a:xfrm>
                <a:off x="4884" y="1872"/>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6" name="Text Box 30"/>
              <p:cNvSpPr txBox="1">
                <a:spLocks noChangeArrowheads="1"/>
              </p:cNvSpPr>
              <p:nvPr/>
            </p:nvSpPr>
            <p:spPr bwMode="auto">
              <a:xfrm>
                <a:off x="4818" y="2352"/>
                <a:ext cx="2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a:cs typeface="Times New Roman" panose="02020603050405020304" pitchFamily="18" charset="0"/>
                  </a:rPr>
                  <a:t>δ</a:t>
                </a:r>
                <a:r>
                  <a:rPr lang="en-US" altLang="zh-TW" sz="2400" baseline="-25000">
                    <a:ea typeface="新細明體" charset="-120"/>
                    <a:cs typeface="Times New Roman" panose="02020603050405020304" pitchFamily="18" charset="0"/>
                  </a:rPr>
                  <a:t>2</a:t>
                </a:r>
                <a:endParaRPr lang="el-GR" altLang="en-US" sz="2400" baseline="-25000">
                  <a:cs typeface="Times New Roman" panose="02020603050405020304" pitchFamily="18" charset="0"/>
                </a:endParaRPr>
              </a:p>
            </p:txBody>
          </p:sp>
        </p:grpSp>
        <p:sp>
          <p:nvSpPr>
            <p:cNvPr id="65567" name="Oval 31"/>
            <p:cNvSpPr>
              <a:spLocks noChangeArrowheads="1"/>
            </p:cNvSpPr>
            <p:nvPr/>
          </p:nvSpPr>
          <p:spPr bwMode="auto">
            <a:xfrm>
              <a:off x="3072" y="1968"/>
              <a:ext cx="96" cy="384"/>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5568" name="Picture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0600" y="1143000"/>
            <a:ext cx="37338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20"/>
          <a:stretch>
            <a:fillRect/>
          </a:stretch>
        </p:blipFill>
        <p:spPr>
          <a:xfrm>
            <a:off x="272898" y="1989961"/>
            <a:ext cx="4593252" cy="852638"/>
          </a:xfrm>
          <a:prstGeom prst="rect">
            <a:avLst/>
          </a:prstGeom>
        </p:spPr>
      </p:pic>
    </p:spTree>
    <p:extLst>
      <p:ext uri="{BB962C8B-B14F-4D97-AF65-F5344CB8AC3E}">
        <p14:creationId xmlns:p14="http://schemas.microsoft.com/office/powerpoint/2010/main" val="509756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556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314329" y="342896"/>
            <a:ext cx="8562975" cy="3647152"/>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914400" indent="-457200">
              <a:defRPr sz="2400">
                <a:solidFill>
                  <a:schemeClr val="tx1"/>
                </a:solidFill>
                <a:latin typeface="Times New Roman" panose="02020603050405020304" pitchFamily="18" charset="0"/>
                <a:cs typeface="Arial" panose="020B0604020202020204" pitchFamily="34" charset="0"/>
              </a:defRPr>
            </a:lvl2pPr>
            <a:lvl3pPr marL="1371600" indent="-457200">
              <a:defRPr sz="2400">
                <a:solidFill>
                  <a:schemeClr val="tx1"/>
                </a:solidFill>
                <a:latin typeface="Times New Roman" panose="02020603050405020304" pitchFamily="18" charset="0"/>
                <a:cs typeface="Arial" panose="020B0604020202020204" pitchFamily="34" charset="0"/>
              </a:defRPr>
            </a:lvl3pPr>
            <a:lvl4pPr marL="1828800" indent="-457200">
              <a:defRPr sz="2400">
                <a:solidFill>
                  <a:schemeClr val="tx1"/>
                </a:solidFill>
                <a:latin typeface="Times New Roman" panose="02020603050405020304" pitchFamily="18" charset="0"/>
                <a:cs typeface="Arial" panose="020B0604020202020204" pitchFamily="34" charset="0"/>
              </a:defRPr>
            </a:lvl4pPr>
            <a:lvl5pPr marL="2286000" indent="-457200">
              <a:defRPr sz="2400">
                <a:solidFill>
                  <a:schemeClr val="tx1"/>
                </a:solidFill>
                <a:latin typeface="Times New Roman" panose="02020603050405020304" pitchFamily="18" charset="0"/>
                <a:cs typeface="Arial" panose="020B0604020202020204" pitchFamily="34"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Aft>
                <a:spcPts val="600"/>
              </a:spcAft>
            </a:pPr>
            <a:r>
              <a:rPr lang="en-US" altLang="en-US" dirty="0"/>
              <a:t>Summary:</a:t>
            </a:r>
          </a:p>
          <a:p>
            <a:pPr>
              <a:spcAft>
                <a:spcPts val="600"/>
              </a:spcAft>
              <a:buFontTx/>
              <a:buAutoNum type="arabicPeriod"/>
            </a:pPr>
            <a:r>
              <a:rPr lang="en-US" altLang="en-US" b="1" dirty="0" smtClean="0">
                <a:cs typeface="Times New Roman" panose="02020603050405020304" pitchFamily="18" charset="0"/>
              </a:rPr>
              <a:t>Vertical emittance</a:t>
            </a:r>
            <a:r>
              <a:rPr lang="en-US" altLang="en-US" dirty="0" smtClean="0">
                <a:cs typeface="Times New Roman" panose="02020603050405020304" pitchFamily="18" charset="0"/>
              </a:rPr>
              <a:t> critically depends on beam intensity in 4000 turns from </a:t>
            </a:r>
            <a:r>
              <a:rPr lang="el-GR" altLang="en-US" dirty="0" smtClean="0">
                <a:cs typeface="Times New Roman" panose="02020603050405020304" pitchFamily="18" charset="0"/>
              </a:rPr>
              <a:t>ε</a:t>
            </a:r>
            <a:r>
              <a:rPr lang="en-US" altLang="en-US" baseline="-25000" dirty="0" err="1" smtClean="0">
                <a:cs typeface="Times New Roman" panose="02020603050405020304" pitchFamily="18" charset="0"/>
              </a:rPr>
              <a:t>z,Nrms</a:t>
            </a:r>
            <a:r>
              <a:rPr lang="en-US" altLang="en-US" dirty="0" smtClean="0">
                <a:cs typeface="Times New Roman" panose="02020603050405020304" pitchFamily="18" charset="0"/>
              </a:rPr>
              <a:t>=2 – 6 </a:t>
            </a:r>
            <a:r>
              <a:rPr lang="el-GR" altLang="en-US" dirty="0" smtClean="0">
                <a:latin typeface="Calibri" panose="020F0502020204030204" pitchFamily="34" charset="0"/>
                <a:cs typeface="Times New Roman" panose="02020603050405020304" pitchFamily="18" charset="0"/>
              </a:rPr>
              <a:t>πμ</a:t>
            </a:r>
            <a:r>
              <a:rPr lang="en-US" altLang="en-US" dirty="0" smtClean="0">
                <a:latin typeface="Calibri" panose="020F0502020204030204" pitchFamily="34" charset="0"/>
                <a:cs typeface="Times New Roman" panose="02020603050405020304" pitchFamily="18" charset="0"/>
              </a:rPr>
              <a:t>m</a:t>
            </a:r>
            <a:r>
              <a:rPr lang="en-US" altLang="en-US" dirty="0" smtClean="0">
                <a:cs typeface="Times New Roman" panose="02020603050405020304" pitchFamily="18" charset="0"/>
              </a:rPr>
              <a:t>! </a:t>
            </a:r>
            <a:endParaRPr lang="en-US" altLang="en-US" dirty="0">
              <a:cs typeface="Times New Roman" panose="02020603050405020304" pitchFamily="18" charset="0"/>
            </a:endParaRPr>
          </a:p>
          <a:p>
            <a:pPr>
              <a:spcAft>
                <a:spcPts val="600"/>
              </a:spcAft>
              <a:buFontTx/>
              <a:buAutoNum type="arabicPeriod"/>
            </a:pPr>
            <a:r>
              <a:rPr lang="en-US" altLang="en-US" dirty="0">
                <a:cs typeface="Times New Roman" panose="02020603050405020304" pitchFamily="18" charset="0"/>
              </a:rPr>
              <a:t>The </a:t>
            </a:r>
            <a:r>
              <a:rPr lang="en-US" altLang="en-US" b="1" dirty="0">
                <a:cs typeface="Times New Roman" panose="02020603050405020304" pitchFamily="18" charset="0"/>
              </a:rPr>
              <a:t>horizontal emittance is less affected by the space charge </a:t>
            </a:r>
            <a:r>
              <a:rPr lang="en-US" altLang="en-US" b="1" dirty="0" smtClean="0">
                <a:cs typeface="Times New Roman" panose="02020603050405020304" pitchFamily="18" charset="0"/>
              </a:rPr>
              <a:t>force </a:t>
            </a:r>
            <a:r>
              <a:rPr lang="el-GR" altLang="en-US" dirty="0" smtClean="0">
                <a:cs typeface="Times New Roman" panose="02020603050405020304" pitchFamily="18" charset="0"/>
              </a:rPr>
              <a:t>ε</a:t>
            </a:r>
            <a:r>
              <a:rPr lang="en-US" altLang="en-US" baseline="-25000" dirty="0" err="1" smtClean="0">
                <a:cs typeface="Times New Roman" panose="02020603050405020304" pitchFamily="18" charset="0"/>
              </a:rPr>
              <a:t>x,Nrms</a:t>
            </a:r>
            <a:r>
              <a:rPr lang="en-US" altLang="en-US" dirty="0" smtClean="0">
                <a:cs typeface="Times New Roman" panose="02020603050405020304" pitchFamily="18" charset="0"/>
              </a:rPr>
              <a:t>=2 </a:t>
            </a:r>
            <a:r>
              <a:rPr lang="el-GR" altLang="en-US" dirty="0">
                <a:latin typeface="Calibri" panose="020F0502020204030204" pitchFamily="34" charset="0"/>
                <a:cs typeface="Times New Roman" panose="02020603050405020304" pitchFamily="18" charset="0"/>
              </a:rPr>
              <a:t>πμ</a:t>
            </a:r>
            <a:r>
              <a:rPr lang="en-US" altLang="en-US" dirty="0">
                <a:latin typeface="Calibri" panose="020F0502020204030204" pitchFamily="34" charset="0"/>
                <a:cs typeface="Times New Roman" panose="02020603050405020304" pitchFamily="18" charset="0"/>
              </a:rPr>
              <a:t>m</a:t>
            </a:r>
            <a:r>
              <a:rPr lang="en-US" altLang="en-US" dirty="0" smtClean="0">
                <a:cs typeface="Times New Roman" panose="02020603050405020304" pitchFamily="18" charset="0"/>
              </a:rPr>
              <a:t>! </a:t>
            </a:r>
            <a:r>
              <a:rPr lang="en-US" altLang="en-US" b="1" dirty="0">
                <a:solidFill>
                  <a:srgbClr val="FF0000"/>
                </a:solidFill>
                <a:cs typeface="Times New Roman" panose="02020603050405020304" pitchFamily="18" charset="0"/>
              </a:rPr>
              <a:t>Why?</a:t>
            </a:r>
          </a:p>
          <a:p>
            <a:pPr>
              <a:spcAft>
                <a:spcPts val="600"/>
              </a:spcAft>
              <a:buFontTx/>
              <a:buAutoNum type="arabicPeriod"/>
            </a:pPr>
            <a:r>
              <a:rPr lang="en-US" altLang="en-US" dirty="0" smtClean="0">
                <a:cs typeface="Times New Roman" panose="02020603050405020304" pitchFamily="18" charset="0"/>
              </a:rPr>
              <a:t>The </a:t>
            </a:r>
            <a:r>
              <a:rPr lang="en-US" altLang="en-US" dirty="0">
                <a:cs typeface="Times New Roman" panose="02020603050405020304" pitchFamily="18" charset="0"/>
              </a:rPr>
              <a:t>post-transition horizontal bunch-width oscillation is induced essentially by the longitudinal </a:t>
            </a:r>
            <a:r>
              <a:rPr lang="en-US" altLang="en-US" dirty="0" err="1">
                <a:cs typeface="Times New Roman" panose="02020603050405020304" pitchFamily="18" charset="0"/>
              </a:rPr>
              <a:t>mis</a:t>
            </a:r>
            <a:r>
              <a:rPr lang="en-US" altLang="en-US" dirty="0">
                <a:cs typeface="Times New Roman" panose="02020603050405020304" pitchFamily="18" charset="0"/>
              </a:rPr>
              <a:t>-match of the bunch shape with space charge effect in the </a:t>
            </a:r>
            <a:r>
              <a:rPr lang="en-US" altLang="en-US" dirty="0" err="1">
                <a:cs typeface="Times New Roman" panose="02020603050405020304" pitchFamily="18" charset="0"/>
              </a:rPr>
              <a:t>rf</a:t>
            </a:r>
            <a:r>
              <a:rPr lang="en-US" altLang="en-US" dirty="0">
                <a:cs typeface="Times New Roman" panose="02020603050405020304" pitchFamily="18" charset="0"/>
              </a:rPr>
              <a:t> potential well. Using the bunch </a:t>
            </a:r>
            <a:r>
              <a:rPr lang="en-US" altLang="en-US" dirty="0" smtClean="0">
                <a:cs typeface="Times New Roman" panose="02020603050405020304" pitchFamily="18" charset="0"/>
              </a:rPr>
              <a:t>shape </a:t>
            </a:r>
            <a:r>
              <a:rPr lang="en-US" altLang="en-US" dirty="0" err="1">
                <a:cs typeface="Times New Roman" panose="02020603050405020304" pitchFamily="18" charset="0"/>
              </a:rPr>
              <a:t>mis</a:t>
            </a:r>
            <a:r>
              <a:rPr lang="en-US" altLang="en-US" dirty="0">
                <a:cs typeface="Times New Roman" panose="02020603050405020304" pitchFamily="18" charset="0"/>
              </a:rPr>
              <a:t>-match, one can deduce the phase space area.</a:t>
            </a:r>
            <a:endParaRPr lang="el-GR" altLang="en-US" dirty="0">
              <a:cs typeface="Times New Roman" panose="02020603050405020304" pitchFamily="18" charset="0"/>
            </a:endParaRPr>
          </a:p>
        </p:txBody>
      </p:sp>
    </p:spTree>
    <p:extLst>
      <p:ext uri="{BB962C8B-B14F-4D97-AF65-F5344CB8AC3E}">
        <p14:creationId xmlns:p14="http://schemas.microsoft.com/office/powerpoint/2010/main" val="2420891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39" name="Group 15"/>
          <p:cNvGrpSpPr>
            <a:grpSpLocks/>
          </p:cNvGrpSpPr>
          <p:nvPr/>
        </p:nvGrpSpPr>
        <p:grpSpPr bwMode="auto">
          <a:xfrm>
            <a:off x="114304" y="76200"/>
            <a:ext cx="4533900" cy="3355975"/>
            <a:chOff x="0" y="48"/>
            <a:chExt cx="2856" cy="2114"/>
          </a:xfrm>
        </p:grpSpPr>
        <p:grpSp>
          <p:nvGrpSpPr>
            <p:cNvPr id="154627" name="Group 3"/>
            <p:cNvGrpSpPr>
              <a:grpSpLocks/>
            </p:cNvGrpSpPr>
            <p:nvPr/>
          </p:nvGrpSpPr>
          <p:grpSpPr bwMode="auto">
            <a:xfrm>
              <a:off x="0" y="48"/>
              <a:ext cx="2856" cy="2114"/>
              <a:chOff x="0" y="48"/>
              <a:chExt cx="2856" cy="2114"/>
            </a:xfrm>
          </p:grpSpPr>
          <p:pic>
            <p:nvPicPr>
              <p:cNvPr id="154628" name="Picture 4" descr="bstt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
                <a:ext cx="2856" cy="2114"/>
              </a:xfrm>
              <a:prstGeom prst="rect">
                <a:avLst/>
              </a:prstGeom>
              <a:noFill/>
              <a:extLst>
                <a:ext uri="{909E8E84-426E-40DD-AFC4-6F175D3DCCD1}">
                  <a14:hiddenFill xmlns:a14="http://schemas.microsoft.com/office/drawing/2010/main">
                    <a:solidFill>
                      <a:srgbClr val="FFFFFF"/>
                    </a:solidFill>
                  </a14:hiddenFill>
                </a:ext>
              </a:extLst>
            </p:spPr>
          </p:pic>
          <p:sp>
            <p:nvSpPr>
              <p:cNvPr id="154629" name="Line 5"/>
              <p:cNvSpPr>
                <a:spLocks noChangeShapeType="1"/>
              </p:cNvSpPr>
              <p:nvPr/>
            </p:nvSpPr>
            <p:spPr bwMode="auto">
              <a:xfrm>
                <a:off x="288" y="432"/>
                <a:ext cx="672" cy="52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0" name="Line 6"/>
              <p:cNvSpPr>
                <a:spLocks noChangeShapeType="1"/>
              </p:cNvSpPr>
              <p:nvPr/>
            </p:nvSpPr>
            <p:spPr bwMode="auto">
              <a:xfrm>
                <a:off x="960" y="960"/>
                <a:ext cx="336" cy="4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1" name="Line 7"/>
              <p:cNvSpPr>
                <a:spLocks noChangeShapeType="1"/>
              </p:cNvSpPr>
              <p:nvPr/>
            </p:nvSpPr>
            <p:spPr bwMode="auto">
              <a:xfrm flipV="1">
                <a:off x="1296" y="624"/>
                <a:ext cx="384" cy="38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2" name="Line 8"/>
              <p:cNvSpPr>
                <a:spLocks noChangeShapeType="1"/>
              </p:cNvSpPr>
              <p:nvPr/>
            </p:nvSpPr>
            <p:spPr bwMode="auto">
              <a:xfrm>
                <a:off x="1680" y="624"/>
                <a:ext cx="105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3" name="Line 9"/>
              <p:cNvSpPr>
                <a:spLocks noChangeShapeType="1"/>
              </p:cNvSpPr>
              <p:nvPr/>
            </p:nvSpPr>
            <p:spPr bwMode="auto">
              <a:xfrm>
                <a:off x="288" y="816"/>
                <a:ext cx="336" cy="672"/>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4" name="Line 10"/>
              <p:cNvSpPr>
                <a:spLocks noChangeShapeType="1"/>
              </p:cNvSpPr>
              <p:nvPr/>
            </p:nvSpPr>
            <p:spPr bwMode="auto">
              <a:xfrm flipV="1">
                <a:off x="624" y="1104"/>
                <a:ext cx="912" cy="384"/>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5" name="Line 11"/>
              <p:cNvSpPr>
                <a:spLocks noChangeShapeType="1"/>
              </p:cNvSpPr>
              <p:nvPr/>
            </p:nvSpPr>
            <p:spPr bwMode="auto">
              <a:xfrm>
                <a:off x="1536" y="1104"/>
                <a:ext cx="1152" cy="288"/>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4636" name="Line 12"/>
            <p:cNvSpPr>
              <a:spLocks noChangeShapeType="1"/>
            </p:cNvSpPr>
            <p:nvPr/>
          </p:nvSpPr>
          <p:spPr bwMode="auto">
            <a:xfrm>
              <a:off x="1558" y="1680"/>
              <a:ext cx="0" cy="192"/>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7" name="Text Box 13"/>
            <p:cNvSpPr txBox="1">
              <a:spLocks noChangeArrowheads="1"/>
            </p:cNvSpPr>
            <p:nvPr/>
          </p:nvSpPr>
          <p:spPr bwMode="auto">
            <a:xfrm>
              <a:off x="1574" y="1366"/>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ym typeface="Symbol" panose="05050102010706020507" pitchFamily="18" charset="2"/>
                </a:rPr>
                <a:t></a:t>
              </a:r>
              <a:r>
                <a:rPr lang="en-US" altLang="en-US" sz="2400" baseline="-25000">
                  <a:sym typeface="Symbol" panose="05050102010706020507" pitchFamily="18" charset="2"/>
                </a:rPr>
                <a:t>T</a:t>
              </a:r>
            </a:p>
          </p:txBody>
        </p:sp>
      </p:grpSp>
      <p:pic>
        <p:nvPicPr>
          <p:cNvPr id="154640" name="Picture 16" descr="tunebs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9" y="39682"/>
            <a:ext cx="4267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p:cNvSpPr txBox="1">
            <a:spLocks noChangeArrowheads="1"/>
          </p:cNvSpPr>
          <p:nvPr/>
        </p:nvSpPr>
        <p:spPr bwMode="auto">
          <a:xfrm>
            <a:off x="137322" y="3484559"/>
            <a:ext cx="44878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914400" indent="-457200">
              <a:defRPr sz="2400">
                <a:solidFill>
                  <a:schemeClr val="tx1"/>
                </a:solidFill>
                <a:latin typeface="Times New Roman" panose="02020603050405020304" pitchFamily="18" charset="0"/>
                <a:cs typeface="Arial" panose="020B0604020202020204" pitchFamily="34" charset="0"/>
              </a:defRPr>
            </a:lvl2pPr>
            <a:lvl3pPr marL="1371600" indent="-457200">
              <a:defRPr sz="2400">
                <a:solidFill>
                  <a:schemeClr val="tx1"/>
                </a:solidFill>
                <a:latin typeface="Times New Roman" panose="02020603050405020304" pitchFamily="18" charset="0"/>
                <a:cs typeface="Arial" panose="020B0604020202020204" pitchFamily="34" charset="0"/>
              </a:defRPr>
            </a:lvl3pPr>
            <a:lvl4pPr marL="1828800" indent="-457200">
              <a:defRPr sz="2400">
                <a:solidFill>
                  <a:schemeClr val="tx1"/>
                </a:solidFill>
                <a:latin typeface="Times New Roman" panose="02020603050405020304" pitchFamily="18" charset="0"/>
                <a:cs typeface="Arial" panose="020B0604020202020204" pitchFamily="34" charset="0"/>
              </a:defRPr>
            </a:lvl4pPr>
            <a:lvl5pPr marL="2286000" indent="-457200">
              <a:defRPr sz="2400">
                <a:solidFill>
                  <a:schemeClr val="tx1"/>
                </a:solidFill>
                <a:latin typeface="Times New Roman" panose="02020603050405020304" pitchFamily="18" charset="0"/>
                <a:cs typeface="Arial" panose="020B0604020202020204" pitchFamily="34"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indent="0"/>
            <a:r>
              <a:rPr lang="en-US" altLang="en-US" sz="2200" dirty="0"/>
              <a:t>Space charge force is a local kick </a:t>
            </a:r>
            <a:r>
              <a:rPr lang="en-US" altLang="en-US" sz="2200" dirty="0" smtClean="0"/>
              <a:t>on every </a:t>
            </a:r>
            <a:r>
              <a:rPr lang="en-US" altLang="en-US" sz="2200" dirty="0"/>
              <a:t>half cell: </a:t>
            </a:r>
          </a:p>
        </p:txBody>
      </p:sp>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4" y="4035418"/>
            <a:ext cx="35052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4" y="4800599"/>
            <a:ext cx="69342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1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176208" y="228600"/>
            <a:ext cx="88249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914400" indent="-457200">
              <a:defRPr sz="2400">
                <a:solidFill>
                  <a:schemeClr val="tx1"/>
                </a:solidFill>
                <a:latin typeface="Times New Roman" panose="02020603050405020304" pitchFamily="18" charset="0"/>
                <a:cs typeface="Arial" panose="020B0604020202020204" pitchFamily="34" charset="0"/>
              </a:defRPr>
            </a:lvl2pPr>
            <a:lvl3pPr marL="1371600" indent="-457200">
              <a:defRPr sz="2400">
                <a:solidFill>
                  <a:schemeClr val="tx1"/>
                </a:solidFill>
                <a:latin typeface="Times New Roman" panose="02020603050405020304" pitchFamily="18" charset="0"/>
                <a:cs typeface="Arial" panose="020B0604020202020204" pitchFamily="34" charset="0"/>
              </a:defRPr>
            </a:lvl3pPr>
            <a:lvl4pPr marL="1828800" indent="-457200">
              <a:defRPr sz="2400">
                <a:solidFill>
                  <a:schemeClr val="tx1"/>
                </a:solidFill>
                <a:latin typeface="Times New Roman" panose="02020603050405020304" pitchFamily="18" charset="0"/>
                <a:cs typeface="Arial" panose="020B0604020202020204" pitchFamily="34" charset="0"/>
              </a:defRPr>
            </a:lvl4pPr>
            <a:lvl5pPr marL="2286000" indent="-457200">
              <a:defRPr sz="2400">
                <a:solidFill>
                  <a:schemeClr val="tx1"/>
                </a:solidFill>
                <a:latin typeface="Times New Roman" panose="02020603050405020304" pitchFamily="18" charset="0"/>
                <a:cs typeface="Arial" panose="020B0604020202020204" pitchFamily="34"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74320" indent="-274320">
              <a:buFontTx/>
              <a:buChar char="•"/>
            </a:pPr>
            <a:r>
              <a:rPr lang="en-US" altLang="en-US" sz="2200" dirty="0" smtClean="0"/>
              <a:t>Quantum fluctuation due to RF cavities are localized.</a:t>
            </a:r>
          </a:p>
          <a:p>
            <a:pPr marL="274320" indent="-274320">
              <a:buFontTx/>
              <a:buChar char="•"/>
            </a:pPr>
            <a:r>
              <a:rPr lang="en-US" altLang="en-US" sz="2200" dirty="0" err="1" smtClean="0"/>
              <a:t>Sextupole</a:t>
            </a:r>
            <a:r>
              <a:rPr lang="en-US" altLang="en-US" sz="2200" dirty="0" smtClean="0"/>
              <a:t> </a:t>
            </a:r>
            <a:r>
              <a:rPr lang="en-US" altLang="en-US" sz="2200" dirty="0"/>
              <a:t>nonlinearity on each half cell for nonlinearity in dipoles</a:t>
            </a:r>
          </a:p>
          <a:p>
            <a:pPr marL="274320" indent="-274320">
              <a:buFontTx/>
              <a:buChar char="•"/>
            </a:pPr>
            <a:r>
              <a:rPr lang="en-US" altLang="en-US" sz="2200" dirty="0" smtClean="0"/>
              <a:t>Skew quadrupoles → </a:t>
            </a:r>
            <a:r>
              <a:rPr lang="en-US" altLang="en-US" sz="2200" dirty="0"/>
              <a:t>Linear coupling </a:t>
            </a:r>
            <a:r>
              <a:rPr lang="en-US" altLang="en-US" sz="2200" dirty="0" smtClean="0"/>
              <a:t>and linear sum resonance</a:t>
            </a:r>
            <a:endParaRPr lang="en-US" altLang="en-US" sz="2200" dirty="0"/>
          </a:p>
          <a:p>
            <a:pPr marL="274320" indent="-274320">
              <a:buFontTx/>
              <a:buChar char="•"/>
            </a:pPr>
            <a:r>
              <a:rPr lang="en-US" altLang="en-US" sz="2200" dirty="0"/>
              <a:t>Random quadrupoles with zero tune </a:t>
            </a:r>
            <a:r>
              <a:rPr lang="en-US" altLang="en-US" sz="2200" dirty="0" smtClean="0"/>
              <a:t>shifts</a:t>
            </a:r>
            <a:endParaRPr lang="en-US" altLang="en-US" sz="2200" dirty="0"/>
          </a:p>
          <a:p>
            <a:pPr marL="274320" indent="-274320">
              <a:buFontTx/>
              <a:buChar char="•"/>
            </a:pPr>
            <a:r>
              <a:rPr lang="en-US" altLang="en-US" sz="2200" dirty="0"/>
              <a:t>Random closed orbit </a:t>
            </a:r>
            <a:r>
              <a:rPr lang="en-US" altLang="en-US" sz="2200" dirty="0" smtClean="0"/>
              <a:t>error → injection mismatch </a:t>
            </a:r>
            <a:endParaRPr lang="en-US" altLang="en-US" sz="2200" dirty="0"/>
          </a:p>
          <a:p>
            <a:pPr marL="274320" indent="-274320">
              <a:buFontTx/>
              <a:buChar char="•"/>
            </a:pPr>
            <a:r>
              <a:rPr lang="en-US" altLang="en-US" sz="2200" dirty="0"/>
              <a:t>Dynamical aperture of 80 by 50 pi-mm-</a:t>
            </a:r>
            <a:r>
              <a:rPr lang="en-US" altLang="en-US" sz="2200" dirty="0" err="1"/>
              <a:t>mrad</a:t>
            </a:r>
            <a:r>
              <a:rPr lang="en-US" altLang="en-US" sz="2200" dirty="0"/>
              <a:t> </a:t>
            </a:r>
          </a:p>
        </p:txBody>
      </p:sp>
      <p:graphicFrame>
        <p:nvGraphicFramePr>
          <p:cNvPr id="178179" name="Object 3"/>
          <p:cNvGraphicFramePr>
            <a:graphicFrameLocks noChangeAspect="1"/>
          </p:cNvGraphicFramePr>
          <p:nvPr>
            <p:extLst>
              <p:ext uri="{D42A27DB-BD31-4B8C-83A1-F6EECF244321}">
                <p14:modId xmlns:p14="http://schemas.microsoft.com/office/powerpoint/2010/main" val="1074962749"/>
              </p:ext>
            </p:extLst>
          </p:nvPr>
        </p:nvGraphicFramePr>
        <p:xfrm>
          <a:off x="1934083" y="2439726"/>
          <a:ext cx="4866266" cy="1216566"/>
        </p:xfrm>
        <a:graphic>
          <a:graphicData uri="http://schemas.openxmlformats.org/presentationml/2006/ole">
            <mc:AlternateContent xmlns:mc="http://schemas.openxmlformats.org/markup-compatibility/2006">
              <mc:Choice xmlns:v="urn:schemas-microsoft-com:vml" Requires="v">
                <p:oleObj spid="_x0000_s17440" name="Equation" r:id="rId3" imgW="3454200" imgH="863280" progId="Equation.3">
                  <p:embed/>
                </p:oleObj>
              </mc:Choice>
              <mc:Fallback>
                <p:oleObj name="Equation" r:id="rId3" imgW="3454200" imgH="863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083" y="2439726"/>
                        <a:ext cx="4866266" cy="1216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8180" name="Text Box 4"/>
          <p:cNvSpPr txBox="1">
            <a:spLocks noChangeArrowheads="1"/>
          </p:cNvSpPr>
          <p:nvPr/>
        </p:nvSpPr>
        <p:spPr bwMode="auto">
          <a:xfrm>
            <a:off x="176209" y="3841757"/>
            <a:ext cx="88249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latin typeface="Times New Roman" panose="02020603050405020304" pitchFamily="18" charset="0"/>
                <a:cs typeface="Times New Roman" panose="02020603050405020304" pitchFamily="18" charset="0"/>
              </a:rPr>
              <a:t>Random number generators are used to generate b</a:t>
            </a:r>
            <a:r>
              <a:rPr lang="en-US" altLang="en-US" sz="2200" baseline="-25000" dirty="0">
                <a:latin typeface="Times New Roman" panose="02020603050405020304" pitchFamily="18" charset="0"/>
                <a:cs typeface="Times New Roman" panose="02020603050405020304" pitchFamily="18" charset="0"/>
              </a:rPr>
              <a:t>0</a:t>
            </a:r>
            <a:r>
              <a:rPr lang="en-US" altLang="en-US" sz="2200" dirty="0">
                <a:latin typeface="Times New Roman" panose="02020603050405020304" pitchFamily="18" charset="0"/>
                <a:cs typeface="Times New Roman" panose="02020603050405020304" pitchFamily="18" charset="0"/>
              </a:rPr>
              <a:t>, a</a:t>
            </a:r>
            <a:r>
              <a:rPr lang="en-US" altLang="en-US" sz="2200" baseline="-25000" dirty="0">
                <a:latin typeface="Times New Roman" panose="02020603050405020304" pitchFamily="18" charset="0"/>
                <a:cs typeface="Times New Roman" panose="02020603050405020304" pitchFamily="18" charset="0"/>
              </a:rPr>
              <a:t>0</a:t>
            </a:r>
            <a:r>
              <a:rPr lang="en-US" altLang="en-US" sz="2200" dirty="0">
                <a:latin typeface="Times New Roman" panose="02020603050405020304" pitchFamily="18" charset="0"/>
                <a:cs typeface="Times New Roman" panose="02020603050405020304" pitchFamily="18" charset="0"/>
              </a:rPr>
              <a:t>, b</a:t>
            </a:r>
            <a:r>
              <a:rPr lang="en-US" altLang="en-US" sz="2200" baseline="-25000" dirty="0">
                <a:latin typeface="Times New Roman" panose="02020603050405020304" pitchFamily="18" charset="0"/>
                <a:cs typeface="Times New Roman" panose="02020603050405020304" pitchFamily="18" charset="0"/>
              </a:rPr>
              <a:t>1</a:t>
            </a:r>
            <a:r>
              <a:rPr lang="en-US" altLang="en-US" sz="2200" dirty="0">
                <a:latin typeface="Times New Roman" panose="02020603050405020304" pitchFamily="18" charset="0"/>
                <a:cs typeface="Times New Roman" panose="02020603050405020304" pitchFamily="18" charset="0"/>
              </a:rPr>
              <a:t>, and a</a:t>
            </a:r>
            <a:r>
              <a:rPr lang="en-US" altLang="en-US" sz="2200" baseline="-25000" dirty="0">
                <a:latin typeface="Times New Roman" panose="02020603050405020304" pitchFamily="18" charset="0"/>
                <a:cs typeface="Times New Roman" panose="02020603050405020304" pitchFamily="18" charset="0"/>
              </a:rPr>
              <a:t>1</a:t>
            </a:r>
            <a:r>
              <a:rPr lang="en-US" altLang="en-US" sz="2200" dirty="0">
                <a:latin typeface="Times New Roman" panose="02020603050405020304" pitchFamily="18" charset="0"/>
                <a:cs typeface="Times New Roman" panose="02020603050405020304" pitchFamily="18" charset="0"/>
              </a:rPr>
              <a:t>. The quadrupole error is subject to a constraint with zero tune shift. </a:t>
            </a:r>
            <a:r>
              <a:rPr lang="en-US" altLang="en-US" sz="2200" dirty="0" smtClean="0">
                <a:latin typeface="Times New Roman" panose="02020603050405020304" pitchFamily="18" charset="0"/>
                <a:cs typeface="Times New Roman" panose="02020603050405020304" pitchFamily="18" charset="0"/>
              </a:rPr>
              <a:t>The </a:t>
            </a:r>
            <a:r>
              <a:rPr lang="en-US" altLang="en-US" sz="2200" dirty="0">
                <a:latin typeface="Times New Roman" panose="02020603050405020304" pitchFamily="18" charset="0"/>
                <a:cs typeface="Times New Roman" panose="02020603050405020304" pitchFamily="18" charset="0"/>
              </a:rPr>
              <a:t>integrated </a:t>
            </a:r>
            <a:r>
              <a:rPr lang="en-US" altLang="en-US" sz="2200" dirty="0" err="1">
                <a:latin typeface="Times New Roman" panose="02020603050405020304" pitchFamily="18" charset="0"/>
                <a:cs typeface="Times New Roman" panose="02020603050405020304" pitchFamily="18" charset="0"/>
              </a:rPr>
              <a:t>sextupole</a:t>
            </a:r>
            <a:r>
              <a:rPr lang="en-US" altLang="en-US" sz="2200" dirty="0">
                <a:latin typeface="Times New Roman" panose="02020603050405020304" pitchFamily="18" charset="0"/>
                <a:cs typeface="Times New Roman" panose="02020603050405020304" pitchFamily="18" charset="0"/>
              </a:rPr>
              <a:t> strengths are </a:t>
            </a:r>
            <a:r>
              <a:rPr lang="en-US" altLang="en-US" sz="2200" dirty="0" smtClean="0">
                <a:latin typeface="Times New Roman" panose="02020603050405020304" pitchFamily="18" charset="0"/>
                <a:cs typeface="Times New Roman" panose="02020603050405020304" pitchFamily="18" charset="0"/>
              </a:rPr>
              <a:t>-0.0173m</a:t>
            </a:r>
            <a:r>
              <a:rPr lang="en-US" altLang="en-US" sz="2200" baseline="30000" dirty="0" smtClean="0">
                <a:latin typeface="Times New Roman" panose="02020603050405020304" pitchFamily="18" charset="0"/>
                <a:cs typeface="Times New Roman" panose="02020603050405020304" pitchFamily="18" charset="0"/>
              </a:rPr>
              <a:t>-2</a:t>
            </a:r>
            <a:r>
              <a:rPr lang="en-US" altLang="en-US" sz="2200" dirty="0" smtClean="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and -</a:t>
            </a:r>
            <a:r>
              <a:rPr lang="en-US" altLang="en-US" sz="2200" dirty="0" smtClean="0">
                <a:latin typeface="Times New Roman" panose="02020603050405020304" pitchFamily="18" charset="0"/>
                <a:cs typeface="Times New Roman" panose="02020603050405020304" pitchFamily="18" charset="0"/>
              </a:rPr>
              <a:t>0.263m</a:t>
            </a:r>
            <a:r>
              <a:rPr lang="en-US" altLang="en-US" sz="2200" baseline="30000" dirty="0" smtClean="0">
                <a:latin typeface="Times New Roman" panose="02020603050405020304" pitchFamily="18" charset="0"/>
                <a:cs typeface="Times New Roman" panose="02020603050405020304" pitchFamily="18" charset="0"/>
              </a:rPr>
              <a:t>-2</a:t>
            </a:r>
            <a:r>
              <a:rPr lang="en-US" altLang="en-US" sz="2200" dirty="0" smtClean="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for focusing and defocusing dipoles </a:t>
            </a:r>
            <a:r>
              <a:rPr lang="en-US" altLang="en-US" sz="2200" dirty="0" smtClean="0">
                <a:latin typeface="Times New Roman" panose="02020603050405020304" pitchFamily="18" charset="0"/>
                <a:cs typeface="Times New Roman" panose="02020603050405020304" pitchFamily="18" charset="0"/>
              </a:rPr>
              <a:t>respectively (measured </a:t>
            </a:r>
            <a:r>
              <a:rPr lang="en-US" altLang="en-US" sz="2200" dirty="0">
                <a:latin typeface="Times New Roman" panose="02020603050405020304" pitchFamily="18" charset="0"/>
                <a:cs typeface="Times New Roman" panose="02020603050405020304" pitchFamily="18" charset="0"/>
              </a:rPr>
              <a:t>systematic </a:t>
            </a:r>
            <a:r>
              <a:rPr lang="en-US" altLang="en-US" sz="2200" dirty="0" smtClean="0">
                <a:latin typeface="Times New Roman" panose="02020603050405020304" pitchFamily="18" charset="0"/>
                <a:cs typeface="Times New Roman" panose="02020603050405020304" pitchFamily="18" charset="0"/>
              </a:rPr>
              <a:t>values).</a:t>
            </a:r>
            <a:endParaRPr lang="en-US" altLang="en-US" sz="2200" dirty="0">
              <a:latin typeface="Times New Roman" panose="02020603050405020304" pitchFamily="18" charset="0"/>
              <a:cs typeface="Times New Roman" panose="02020603050405020304" pitchFamily="18" charset="0"/>
            </a:endParaRPr>
          </a:p>
        </p:txBody>
      </p:sp>
      <p:pic>
        <p:nvPicPr>
          <p:cNvPr id="1781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88323"/>
            <a:ext cx="69342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3" name="Text Box 7"/>
          <p:cNvSpPr txBox="1">
            <a:spLocks noChangeArrowheads="1"/>
          </p:cNvSpPr>
          <p:nvPr/>
        </p:nvSpPr>
        <p:spPr bwMode="auto">
          <a:xfrm>
            <a:off x="685800" y="6303970"/>
            <a:ext cx="647209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dirty="0">
                <a:latin typeface="Times New Roman" panose="02020603050405020304" pitchFamily="18" charset="0"/>
                <a:cs typeface="Times New Roman" panose="02020603050405020304" pitchFamily="18" charset="0"/>
              </a:rPr>
              <a:t>(For n&gt;</a:t>
            </a:r>
            <a:r>
              <a:rPr lang="en-US" altLang="en-US" sz="2200" dirty="0" err="1">
                <a:latin typeface="Times New Roman" panose="02020603050405020304" pitchFamily="18" charset="0"/>
                <a:cs typeface="Times New Roman" panose="02020603050405020304" pitchFamily="18" charset="0"/>
              </a:rPr>
              <a:t>n</a:t>
            </a:r>
            <a:r>
              <a:rPr lang="en-US" altLang="en-US" sz="2200" baseline="-25000" dirty="0" err="1">
                <a:latin typeface="Times New Roman" panose="02020603050405020304" pitchFamily="18" charset="0"/>
                <a:cs typeface="Times New Roman" panose="02020603050405020304" pitchFamily="18" charset="0"/>
              </a:rPr>
              <a:t>t</a:t>
            </a:r>
            <a:r>
              <a:rPr lang="en-US" altLang="en-US" sz="2200" dirty="0">
                <a:latin typeface="Times New Roman" panose="02020603050405020304" pitchFamily="18" charset="0"/>
                <a:cs typeface="Times New Roman" panose="02020603050405020304" pitchFamily="18" charset="0"/>
              </a:rPr>
              <a:t>=9600) G</a:t>
            </a:r>
            <a:r>
              <a:rPr lang="el-GR" altLang="en-US" sz="2200" baseline="-25000" dirty="0">
                <a:latin typeface="Times New Roman" panose="02020603050405020304" pitchFamily="18" charset="0"/>
                <a:cs typeface="Times New Roman" panose="02020603050405020304" pitchFamily="18" charset="0"/>
              </a:rPr>
              <a:t>δ</a:t>
            </a:r>
            <a:r>
              <a:rPr lang="en-US" altLang="en-US" sz="2200" dirty="0">
                <a:latin typeface="Times New Roman" panose="02020603050405020304" pitchFamily="18" charset="0"/>
                <a:cs typeface="Times New Roman" panose="02020603050405020304" pitchFamily="18" charset="0"/>
              </a:rPr>
              <a:t>=2, A</a:t>
            </a:r>
            <a:r>
              <a:rPr lang="el-GR" altLang="en-US" sz="2200" baseline="-25000" dirty="0">
                <a:latin typeface="Times New Roman" panose="02020603050405020304" pitchFamily="18" charset="0"/>
                <a:cs typeface="Times New Roman" panose="02020603050405020304" pitchFamily="18" charset="0"/>
              </a:rPr>
              <a:t>δ</a:t>
            </a:r>
            <a:r>
              <a:rPr lang="en-US" altLang="en-US" sz="2200" dirty="0">
                <a:latin typeface="Times New Roman" panose="02020603050405020304" pitchFamily="18" charset="0"/>
                <a:cs typeface="Times New Roman" panose="02020603050405020304" pitchFamily="18" charset="0"/>
              </a:rPr>
              <a:t>=0.5, f=1/150, </a:t>
            </a:r>
            <a:r>
              <a:rPr lang="el-GR" altLang="en-US" sz="2200" dirty="0">
                <a:latin typeface="Times New Roman" panose="02020603050405020304" pitchFamily="18" charset="0"/>
                <a:cs typeface="Times New Roman" panose="02020603050405020304" pitchFamily="18" charset="0"/>
              </a:rPr>
              <a:t>α</a:t>
            </a:r>
            <a:r>
              <a:rPr lang="el-GR" altLang="en-US" sz="2200" baseline="-25000" dirty="0">
                <a:latin typeface="Times New Roman" panose="02020603050405020304" pitchFamily="18" charset="0"/>
                <a:cs typeface="Times New Roman" panose="02020603050405020304" pitchFamily="18" charset="0"/>
              </a:rPr>
              <a:t>δ</a:t>
            </a:r>
            <a:r>
              <a:rPr lang="en-US" altLang="en-US" sz="2200" dirty="0">
                <a:latin typeface="Times New Roman" panose="02020603050405020304" pitchFamily="18" charset="0"/>
                <a:cs typeface="Times New Roman" panose="02020603050405020304" pitchFamily="18" charset="0"/>
              </a:rPr>
              <a:t>=1/(15*150)</a:t>
            </a:r>
            <a:endParaRPr lang="el-GR"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37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41" name="Group 13"/>
          <p:cNvGrpSpPr>
            <a:grpSpLocks/>
          </p:cNvGrpSpPr>
          <p:nvPr/>
        </p:nvGrpSpPr>
        <p:grpSpPr bwMode="auto">
          <a:xfrm>
            <a:off x="0" y="76200"/>
            <a:ext cx="4533900" cy="3355975"/>
            <a:chOff x="0" y="48"/>
            <a:chExt cx="2856" cy="2114"/>
          </a:xfrm>
        </p:grpSpPr>
        <p:pic>
          <p:nvPicPr>
            <p:cNvPr id="150532" name="Picture 4" descr="bstt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
              <a:ext cx="2856" cy="2114"/>
            </a:xfrm>
            <a:prstGeom prst="rect">
              <a:avLst/>
            </a:prstGeom>
            <a:noFill/>
            <a:extLst>
              <a:ext uri="{909E8E84-426E-40DD-AFC4-6F175D3DCCD1}">
                <a14:hiddenFill xmlns:a14="http://schemas.microsoft.com/office/drawing/2010/main">
                  <a:solidFill>
                    <a:srgbClr val="FFFFFF"/>
                  </a:solidFill>
                </a14:hiddenFill>
              </a:ext>
            </a:extLst>
          </p:spPr>
        </p:pic>
        <p:sp>
          <p:nvSpPr>
            <p:cNvPr id="150534" name="Line 6"/>
            <p:cNvSpPr>
              <a:spLocks noChangeShapeType="1"/>
            </p:cNvSpPr>
            <p:nvPr/>
          </p:nvSpPr>
          <p:spPr bwMode="auto">
            <a:xfrm>
              <a:off x="288" y="432"/>
              <a:ext cx="672" cy="52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5" name="Line 7"/>
            <p:cNvSpPr>
              <a:spLocks noChangeShapeType="1"/>
            </p:cNvSpPr>
            <p:nvPr/>
          </p:nvSpPr>
          <p:spPr bwMode="auto">
            <a:xfrm>
              <a:off x="960" y="960"/>
              <a:ext cx="336" cy="4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6" name="Line 8"/>
            <p:cNvSpPr>
              <a:spLocks noChangeShapeType="1"/>
            </p:cNvSpPr>
            <p:nvPr/>
          </p:nvSpPr>
          <p:spPr bwMode="auto">
            <a:xfrm flipV="1">
              <a:off x="1296" y="624"/>
              <a:ext cx="384" cy="38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7" name="Line 9"/>
            <p:cNvSpPr>
              <a:spLocks noChangeShapeType="1"/>
            </p:cNvSpPr>
            <p:nvPr/>
          </p:nvSpPr>
          <p:spPr bwMode="auto">
            <a:xfrm>
              <a:off x="1680" y="624"/>
              <a:ext cx="105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8" name="Line 10"/>
            <p:cNvSpPr>
              <a:spLocks noChangeShapeType="1"/>
            </p:cNvSpPr>
            <p:nvPr/>
          </p:nvSpPr>
          <p:spPr bwMode="auto">
            <a:xfrm>
              <a:off x="288" y="816"/>
              <a:ext cx="336" cy="672"/>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39" name="Line 11"/>
            <p:cNvSpPr>
              <a:spLocks noChangeShapeType="1"/>
            </p:cNvSpPr>
            <p:nvPr/>
          </p:nvSpPr>
          <p:spPr bwMode="auto">
            <a:xfrm flipV="1">
              <a:off x="624" y="1104"/>
              <a:ext cx="912" cy="384"/>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540" name="Line 12"/>
            <p:cNvSpPr>
              <a:spLocks noChangeShapeType="1"/>
            </p:cNvSpPr>
            <p:nvPr/>
          </p:nvSpPr>
          <p:spPr bwMode="auto">
            <a:xfrm>
              <a:off x="1536" y="1104"/>
              <a:ext cx="1152" cy="288"/>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0544" name="Group 16"/>
          <p:cNvGrpSpPr>
            <a:grpSpLocks/>
          </p:cNvGrpSpPr>
          <p:nvPr/>
        </p:nvGrpSpPr>
        <p:grpSpPr bwMode="auto">
          <a:xfrm>
            <a:off x="4648200" y="0"/>
            <a:ext cx="4495800" cy="3219450"/>
            <a:chOff x="2928" y="0"/>
            <a:chExt cx="2832" cy="2028"/>
          </a:xfrm>
        </p:grpSpPr>
        <p:pic>
          <p:nvPicPr>
            <p:cNvPr id="150531" name="Picture 3" descr="boost12_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0"/>
              <a:ext cx="2832" cy="2028"/>
            </a:xfrm>
            <a:prstGeom prst="rect">
              <a:avLst/>
            </a:prstGeom>
            <a:noFill/>
            <a:extLst>
              <a:ext uri="{909E8E84-426E-40DD-AFC4-6F175D3DCCD1}">
                <a14:hiddenFill xmlns:a14="http://schemas.microsoft.com/office/drawing/2010/main">
                  <a:solidFill>
                    <a:srgbClr val="FFFFFF"/>
                  </a:solidFill>
                </a14:hiddenFill>
              </a:ext>
            </a:extLst>
          </p:spPr>
        </p:pic>
        <p:sp>
          <p:nvSpPr>
            <p:cNvPr id="150542" name="Text Box 14"/>
            <p:cNvSpPr txBox="1">
              <a:spLocks noChangeArrowheads="1"/>
            </p:cNvSpPr>
            <p:nvPr/>
          </p:nvSpPr>
          <p:spPr bwMode="auto">
            <a:xfrm>
              <a:off x="3686" y="44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x</a:t>
              </a:r>
            </a:p>
          </p:txBody>
        </p:sp>
        <p:sp>
          <p:nvSpPr>
            <p:cNvPr id="150543" name="Text Box 15"/>
            <p:cNvSpPr txBox="1">
              <a:spLocks noChangeArrowheads="1"/>
            </p:cNvSpPr>
            <p:nvPr/>
          </p:nvSpPr>
          <p:spPr bwMode="auto">
            <a:xfrm>
              <a:off x="3734" y="1065"/>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a:t>
              </a:r>
            </a:p>
          </p:txBody>
        </p:sp>
      </p:grpSp>
      <p:grpSp>
        <p:nvGrpSpPr>
          <p:cNvPr id="150545" name="Group 17"/>
          <p:cNvGrpSpPr>
            <a:grpSpLocks/>
          </p:cNvGrpSpPr>
          <p:nvPr/>
        </p:nvGrpSpPr>
        <p:grpSpPr bwMode="auto">
          <a:xfrm>
            <a:off x="4800600" y="152400"/>
            <a:ext cx="4495800" cy="3219450"/>
            <a:chOff x="2928" y="0"/>
            <a:chExt cx="2832" cy="2028"/>
          </a:xfrm>
        </p:grpSpPr>
        <p:pic>
          <p:nvPicPr>
            <p:cNvPr id="150546" name="Picture 18" descr="boost12_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0"/>
              <a:ext cx="2832" cy="2028"/>
            </a:xfrm>
            <a:prstGeom prst="rect">
              <a:avLst/>
            </a:prstGeom>
            <a:noFill/>
            <a:extLst>
              <a:ext uri="{909E8E84-426E-40DD-AFC4-6F175D3DCCD1}">
                <a14:hiddenFill xmlns:a14="http://schemas.microsoft.com/office/drawing/2010/main">
                  <a:solidFill>
                    <a:srgbClr val="FFFFFF"/>
                  </a:solidFill>
                </a14:hiddenFill>
              </a:ext>
            </a:extLst>
          </p:spPr>
        </p:pic>
        <p:sp>
          <p:nvSpPr>
            <p:cNvPr id="150547" name="Text Box 19"/>
            <p:cNvSpPr txBox="1">
              <a:spLocks noChangeArrowheads="1"/>
            </p:cNvSpPr>
            <p:nvPr/>
          </p:nvSpPr>
          <p:spPr bwMode="auto">
            <a:xfrm>
              <a:off x="3686" y="44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x</a:t>
              </a:r>
            </a:p>
          </p:txBody>
        </p:sp>
        <p:sp>
          <p:nvSpPr>
            <p:cNvPr id="150548" name="Text Box 20"/>
            <p:cNvSpPr txBox="1">
              <a:spLocks noChangeArrowheads="1"/>
            </p:cNvSpPr>
            <p:nvPr/>
          </p:nvSpPr>
          <p:spPr bwMode="auto">
            <a:xfrm>
              <a:off x="3734" y="1065"/>
              <a:ext cx="1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a:t>
              </a:r>
            </a:p>
          </p:txBody>
        </p:sp>
      </p:grpSp>
      <p:grpSp>
        <p:nvGrpSpPr>
          <p:cNvPr id="150551" name="Group 23"/>
          <p:cNvGrpSpPr>
            <a:grpSpLocks/>
          </p:cNvGrpSpPr>
          <p:nvPr/>
        </p:nvGrpSpPr>
        <p:grpSpPr bwMode="auto">
          <a:xfrm>
            <a:off x="4724400" y="3536950"/>
            <a:ext cx="4495800" cy="3321050"/>
            <a:chOff x="2976" y="2228"/>
            <a:chExt cx="2832" cy="2092"/>
          </a:xfrm>
        </p:grpSpPr>
        <p:pic>
          <p:nvPicPr>
            <p:cNvPr id="150530" name="Picture 2" descr="boost12_x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2228"/>
              <a:ext cx="2832" cy="2092"/>
            </a:xfrm>
            <a:prstGeom prst="rect">
              <a:avLst/>
            </a:prstGeom>
            <a:noFill/>
            <a:extLst>
              <a:ext uri="{909E8E84-426E-40DD-AFC4-6F175D3DCCD1}">
                <a14:hiddenFill xmlns:a14="http://schemas.microsoft.com/office/drawing/2010/main">
                  <a:solidFill>
                    <a:srgbClr val="FFFFFF"/>
                  </a:solidFill>
                </a14:hiddenFill>
              </a:ext>
            </a:extLst>
          </p:spPr>
        </p:pic>
        <p:sp>
          <p:nvSpPr>
            <p:cNvPr id="150549" name="Text Box 21"/>
            <p:cNvSpPr txBox="1">
              <a:spLocks noChangeArrowheads="1"/>
            </p:cNvSpPr>
            <p:nvPr/>
          </p:nvSpPr>
          <p:spPr bwMode="auto">
            <a:xfrm>
              <a:off x="3638" y="3482"/>
              <a:ext cx="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a:cs typeface="Times New Roman" panose="02020603050405020304" pitchFamily="18" charset="0"/>
                </a:rPr>
                <a:t>σ</a:t>
              </a:r>
              <a:r>
                <a:rPr lang="en-US" altLang="en-US" sz="2400" baseline="-25000"/>
                <a:t>x</a:t>
              </a:r>
            </a:p>
          </p:txBody>
        </p:sp>
        <p:sp>
          <p:nvSpPr>
            <p:cNvPr id="150550" name="Text Box 22"/>
            <p:cNvSpPr txBox="1">
              <a:spLocks noChangeArrowheads="1"/>
            </p:cNvSpPr>
            <p:nvPr/>
          </p:nvSpPr>
          <p:spPr bwMode="auto">
            <a:xfrm>
              <a:off x="3878" y="2714"/>
              <a:ext cx="2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a:cs typeface="Times New Roman" panose="02020603050405020304" pitchFamily="18" charset="0"/>
                </a:rPr>
                <a:t>σ</a:t>
              </a:r>
              <a:r>
                <a:rPr lang="en-US" altLang="en-US" sz="2400" baseline="-25000"/>
                <a:t>z</a:t>
              </a:r>
            </a:p>
          </p:txBody>
        </p:sp>
      </p:grpSp>
    </p:spTree>
    <p:extLst>
      <p:ext uri="{BB962C8B-B14F-4D97-AF65-F5344CB8AC3E}">
        <p14:creationId xmlns:p14="http://schemas.microsoft.com/office/powerpoint/2010/main" val="2872425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80" name="Group 4"/>
          <p:cNvGrpSpPr>
            <a:grpSpLocks/>
          </p:cNvGrpSpPr>
          <p:nvPr/>
        </p:nvGrpSpPr>
        <p:grpSpPr bwMode="auto">
          <a:xfrm>
            <a:off x="185738" y="157162"/>
            <a:ext cx="4371975" cy="3357563"/>
            <a:chOff x="480" y="240"/>
            <a:chExt cx="4848" cy="3878"/>
          </a:xfrm>
        </p:grpSpPr>
        <p:pic>
          <p:nvPicPr>
            <p:cNvPr id="152578" name="Picture 2" descr="nos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40"/>
              <a:ext cx="4848" cy="3878"/>
            </a:xfrm>
            <a:prstGeom prst="rect">
              <a:avLst/>
            </a:prstGeom>
            <a:noFill/>
            <a:extLst>
              <a:ext uri="{909E8E84-426E-40DD-AFC4-6F175D3DCCD1}">
                <a14:hiddenFill xmlns:a14="http://schemas.microsoft.com/office/drawing/2010/main">
                  <a:solidFill>
                    <a:srgbClr val="FFFFFF"/>
                  </a:solidFill>
                </a14:hiddenFill>
              </a:ext>
            </a:extLst>
          </p:spPr>
        </p:pic>
        <p:sp>
          <p:nvSpPr>
            <p:cNvPr id="152579" name="Text Box 3"/>
            <p:cNvSpPr txBox="1">
              <a:spLocks noChangeArrowheads="1"/>
            </p:cNvSpPr>
            <p:nvPr/>
          </p:nvSpPr>
          <p:spPr bwMode="auto">
            <a:xfrm>
              <a:off x="3302" y="777"/>
              <a:ext cx="9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 sextupole</a:t>
              </a:r>
            </a:p>
          </p:txBody>
        </p:sp>
      </p:grpSp>
      <p:pic>
        <p:nvPicPr>
          <p:cNvPr id="5" name="Picture 2" descr="12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943" y="171450"/>
            <a:ext cx="3921369" cy="3186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16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946" y="3514725"/>
            <a:ext cx="4043362" cy="317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9" name="Picture 5" descr="emit_ev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 y="2705100"/>
            <a:ext cx="8229601" cy="4152900"/>
          </a:xfrm>
          <a:prstGeom prst="rect">
            <a:avLst/>
          </a:prstGeom>
          <a:noFill/>
          <a:extLst>
            <a:ext uri="{909E8E84-426E-40DD-AFC4-6F175D3DCCD1}">
              <a14:hiddenFill xmlns:a14="http://schemas.microsoft.com/office/drawing/2010/main">
                <a:solidFill>
                  <a:srgbClr val="FFFFFF"/>
                </a:solidFill>
              </a14:hiddenFill>
            </a:ext>
          </a:extLst>
        </p:spPr>
      </p:pic>
      <p:pic>
        <p:nvPicPr>
          <p:cNvPr id="149510" name="Picture 6" descr="fimp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348" y="206901"/>
            <a:ext cx="3549777" cy="33997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14693" y="4929924"/>
            <a:ext cx="3632789" cy="400110"/>
          </a:xfrm>
          <a:prstGeom prst="rect">
            <a:avLst/>
          </a:prstGeom>
          <a:noFill/>
        </p:spPr>
        <p:txBody>
          <a:bodyPr wrap="none" rtlCol="0">
            <a:spAutoFit/>
          </a:bodyPr>
          <a:lstStyle/>
          <a:p>
            <a:r>
              <a:rPr lang="en-US" sz="2000" dirty="0"/>
              <a:t>Normalized </a:t>
            </a:r>
            <a:r>
              <a:rPr lang="el-GR" sz="2000" dirty="0"/>
              <a:t>ε</a:t>
            </a:r>
            <a:r>
              <a:rPr lang="en-US" sz="2000" baseline="-25000" dirty="0"/>
              <a:t>z</a:t>
            </a:r>
            <a:r>
              <a:rPr lang="en-US" sz="2000" dirty="0"/>
              <a:t> for </a:t>
            </a:r>
            <a:r>
              <a:rPr lang="en-US" sz="2000" dirty="0" smtClean="0"/>
              <a:t>6 turn injection</a:t>
            </a:r>
            <a:endParaRPr lang="en-US" sz="2000" dirty="0"/>
          </a:p>
        </p:txBody>
      </p:sp>
      <p:sp>
        <p:nvSpPr>
          <p:cNvPr id="6" name="TextBox 5"/>
          <p:cNvSpPr txBox="1"/>
          <p:nvPr/>
        </p:nvSpPr>
        <p:spPr>
          <a:xfrm>
            <a:off x="3295645" y="4225084"/>
            <a:ext cx="1912703" cy="400110"/>
          </a:xfrm>
          <a:prstGeom prst="rect">
            <a:avLst/>
          </a:prstGeom>
          <a:noFill/>
        </p:spPr>
        <p:txBody>
          <a:bodyPr wrap="none" rtlCol="0">
            <a:spAutoFit/>
          </a:bodyPr>
          <a:lstStyle/>
          <a:p>
            <a:r>
              <a:rPr lang="en-US" sz="2000" dirty="0" smtClean="0"/>
              <a:t>12 turn injection</a:t>
            </a:r>
            <a:endParaRPr lang="en-US" sz="2000" dirty="0"/>
          </a:p>
        </p:txBody>
      </p:sp>
      <p:sp>
        <p:nvSpPr>
          <p:cNvPr id="7" name="TextBox 6"/>
          <p:cNvSpPr txBox="1"/>
          <p:nvPr/>
        </p:nvSpPr>
        <p:spPr>
          <a:xfrm>
            <a:off x="1331302" y="3495058"/>
            <a:ext cx="3762633" cy="400110"/>
          </a:xfrm>
          <a:prstGeom prst="rect">
            <a:avLst/>
          </a:prstGeom>
          <a:noFill/>
        </p:spPr>
        <p:txBody>
          <a:bodyPr wrap="none" rtlCol="0">
            <a:spAutoFit/>
          </a:bodyPr>
          <a:lstStyle/>
          <a:p>
            <a:r>
              <a:rPr lang="en-US" sz="2000" dirty="0" smtClean="0"/>
              <a:t>Normalized </a:t>
            </a:r>
            <a:r>
              <a:rPr lang="el-GR" sz="2000" dirty="0" smtClean="0"/>
              <a:t>ε</a:t>
            </a:r>
            <a:r>
              <a:rPr lang="en-US" sz="2000" baseline="-25000" dirty="0" smtClean="0"/>
              <a:t>z</a:t>
            </a:r>
            <a:r>
              <a:rPr lang="en-US" sz="2000" dirty="0" smtClean="0"/>
              <a:t> for 15 turn injection</a:t>
            </a:r>
            <a:endParaRPr lang="en-US" sz="2000" dirty="0"/>
          </a:p>
        </p:txBody>
      </p:sp>
    </p:spTree>
    <p:extLst>
      <p:ext uri="{BB962C8B-B14F-4D97-AF65-F5344CB8AC3E}">
        <p14:creationId xmlns:p14="http://schemas.microsoft.com/office/powerpoint/2010/main" val="301451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385898" y="131769"/>
            <a:ext cx="6705600" cy="457200"/>
          </a:xfrm>
        </p:spPr>
        <p:txBody>
          <a:bodyPr>
            <a:normAutofit fontScale="90000"/>
          </a:bodyPr>
          <a:lstStyle/>
          <a:p>
            <a:r>
              <a:rPr lang="en-US" altLang="en-US" sz="4000" dirty="0">
                <a:latin typeface="+mn-lt"/>
              </a:rPr>
              <a:t>An Overview of Booster’s lattice</a:t>
            </a:r>
          </a:p>
        </p:txBody>
      </p:sp>
      <p:graphicFrame>
        <p:nvGraphicFramePr>
          <p:cNvPr id="142340" name="Object 4"/>
          <p:cNvGraphicFramePr>
            <a:graphicFrameLocks noGrp="1" noChangeAspect="1"/>
          </p:cNvGraphicFramePr>
          <p:nvPr>
            <p:ph sz="quarter" idx="2"/>
            <p:extLst>
              <p:ext uri="{D42A27DB-BD31-4B8C-83A1-F6EECF244321}">
                <p14:modId xmlns:p14="http://schemas.microsoft.com/office/powerpoint/2010/main" val="180891394"/>
              </p:ext>
            </p:extLst>
          </p:nvPr>
        </p:nvGraphicFramePr>
        <p:xfrm>
          <a:off x="1228736" y="2171697"/>
          <a:ext cx="2133600" cy="463550"/>
        </p:xfrm>
        <a:graphic>
          <a:graphicData uri="http://schemas.openxmlformats.org/presentationml/2006/ole">
            <mc:AlternateContent xmlns:mc="http://schemas.openxmlformats.org/markup-compatibility/2006">
              <mc:Choice xmlns:v="urn:schemas-microsoft-com:vml" Requires="v">
                <p:oleObj spid="_x0000_s12380" name="Equation" r:id="rId3" imgW="927000" imgH="241200" progId="Equation.3">
                  <p:embed/>
                </p:oleObj>
              </mc:Choice>
              <mc:Fallback>
                <p:oleObj name="Equation" r:id="rId3" imgW="9270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36" y="2171697"/>
                        <a:ext cx="2133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1" name="Text Box 5"/>
          <p:cNvSpPr txBox="1">
            <a:spLocks noChangeArrowheads="1"/>
          </p:cNvSpPr>
          <p:nvPr/>
        </p:nvSpPr>
        <p:spPr bwMode="auto">
          <a:xfrm>
            <a:off x="1981200" y="1219200"/>
            <a:ext cx="8382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FU</a:t>
            </a:r>
          </a:p>
        </p:txBody>
      </p:sp>
      <p:sp>
        <p:nvSpPr>
          <p:cNvPr id="142342" name="Text Box 6"/>
          <p:cNvSpPr txBox="1">
            <a:spLocks noChangeArrowheads="1"/>
          </p:cNvSpPr>
          <p:nvPr/>
        </p:nvSpPr>
        <p:spPr bwMode="auto">
          <a:xfrm>
            <a:off x="3124200" y="1219200"/>
            <a:ext cx="838200" cy="37623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DU</a:t>
            </a:r>
          </a:p>
        </p:txBody>
      </p:sp>
      <p:sp>
        <p:nvSpPr>
          <p:cNvPr id="142345" name="Line 9"/>
          <p:cNvSpPr>
            <a:spLocks noChangeShapeType="1"/>
          </p:cNvSpPr>
          <p:nvPr/>
        </p:nvSpPr>
        <p:spPr bwMode="auto">
          <a:xfrm>
            <a:off x="1676400" y="1143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6" name="Text Box 10"/>
          <p:cNvSpPr txBox="1">
            <a:spLocks noChangeArrowheads="1"/>
          </p:cNvSpPr>
          <p:nvPr/>
        </p:nvSpPr>
        <p:spPr bwMode="auto">
          <a:xfrm>
            <a:off x="533400" y="1219200"/>
            <a:ext cx="838200" cy="3762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FD</a:t>
            </a:r>
          </a:p>
        </p:txBody>
      </p:sp>
      <p:grpSp>
        <p:nvGrpSpPr>
          <p:cNvPr id="142347" name="Group 11"/>
          <p:cNvGrpSpPr>
            <a:grpSpLocks/>
          </p:cNvGrpSpPr>
          <p:nvPr/>
        </p:nvGrpSpPr>
        <p:grpSpPr bwMode="auto">
          <a:xfrm>
            <a:off x="4248156" y="1066800"/>
            <a:ext cx="4286256" cy="900113"/>
            <a:chOff x="2676" y="1056"/>
            <a:chExt cx="2700" cy="567"/>
          </a:xfrm>
        </p:grpSpPr>
        <p:sp>
          <p:nvSpPr>
            <p:cNvPr id="142348" name="Text Box 12"/>
            <p:cNvSpPr txBox="1">
              <a:spLocks noChangeArrowheads="1"/>
            </p:cNvSpPr>
            <p:nvPr/>
          </p:nvSpPr>
          <p:spPr bwMode="auto">
            <a:xfrm>
              <a:off x="3936" y="1152"/>
              <a:ext cx="528" cy="2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FD</a:t>
              </a:r>
            </a:p>
          </p:txBody>
        </p:sp>
        <p:sp>
          <p:nvSpPr>
            <p:cNvPr id="142349" name="Text Box 13"/>
            <p:cNvSpPr txBox="1">
              <a:spLocks noChangeArrowheads="1"/>
            </p:cNvSpPr>
            <p:nvPr/>
          </p:nvSpPr>
          <p:spPr bwMode="auto">
            <a:xfrm>
              <a:off x="3312" y="1152"/>
              <a:ext cx="480" cy="2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DD</a:t>
              </a:r>
            </a:p>
          </p:txBody>
        </p:sp>
        <p:sp>
          <p:nvSpPr>
            <p:cNvPr id="142350" name="Text Box 14"/>
            <p:cNvSpPr txBox="1">
              <a:spLocks noChangeArrowheads="1"/>
            </p:cNvSpPr>
            <p:nvPr/>
          </p:nvSpPr>
          <p:spPr bwMode="auto">
            <a:xfrm>
              <a:off x="2676" y="1344"/>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latin typeface="Arial" panose="020B0604020202020204" pitchFamily="34" charset="0"/>
                </a:rPr>
                <a:t>L(6m)</a:t>
              </a:r>
            </a:p>
          </p:txBody>
        </p:sp>
        <p:sp>
          <p:nvSpPr>
            <p:cNvPr id="142351" name="Line 15"/>
            <p:cNvSpPr>
              <a:spLocks noChangeShapeType="1"/>
            </p:cNvSpPr>
            <p:nvPr/>
          </p:nvSpPr>
          <p:spPr bwMode="auto">
            <a:xfrm>
              <a:off x="4656" y="105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2" name="Text Box 16"/>
            <p:cNvSpPr txBox="1">
              <a:spLocks noChangeArrowheads="1"/>
            </p:cNvSpPr>
            <p:nvPr/>
          </p:nvSpPr>
          <p:spPr bwMode="auto">
            <a:xfrm>
              <a:off x="4848" y="1152"/>
              <a:ext cx="528" cy="2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FU</a:t>
              </a:r>
            </a:p>
          </p:txBody>
        </p:sp>
        <p:sp>
          <p:nvSpPr>
            <p:cNvPr id="142353" name="Text Box 17"/>
            <p:cNvSpPr txBox="1">
              <a:spLocks noChangeArrowheads="1"/>
            </p:cNvSpPr>
            <p:nvPr/>
          </p:nvSpPr>
          <p:spPr bwMode="auto">
            <a:xfrm>
              <a:off x="4560" y="1392"/>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Arial" panose="020B0604020202020204" pitchFamily="34" charset="0"/>
                </a:rPr>
                <a:t>S(1.2m)</a:t>
              </a:r>
            </a:p>
          </p:txBody>
        </p:sp>
      </p:grpSp>
      <p:grpSp>
        <p:nvGrpSpPr>
          <p:cNvPr id="142358" name="Group 22"/>
          <p:cNvGrpSpPr>
            <a:grpSpLocks/>
          </p:cNvGrpSpPr>
          <p:nvPr/>
        </p:nvGrpSpPr>
        <p:grpSpPr bwMode="auto">
          <a:xfrm>
            <a:off x="838200" y="1752600"/>
            <a:ext cx="2438400" cy="381000"/>
            <a:chOff x="864" y="1392"/>
            <a:chExt cx="1536" cy="240"/>
          </a:xfrm>
        </p:grpSpPr>
        <p:sp>
          <p:nvSpPr>
            <p:cNvPr id="142343" name="Line 7"/>
            <p:cNvSpPr>
              <a:spLocks noChangeShapeType="1"/>
            </p:cNvSpPr>
            <p:nvPr/>
          </p:nvSpPr>
          <p:spPr bwMode="auto">
            <a:xfrm>
              <a:off x="1200" y="1488"/>
              <a:ext cx="624"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4" name="Text Box 8"/>
            <p:cNvSpPr txBox="1">
              <a:spLocks noChangeArrowheads="1"/>
            </p:cNvSpPr>
            <p:nvPr/>
          </p:nvSpPr>
          <p:spPr bwMode="auto">
            <a:xfrm>
              <a:off x="1924" y="1401"/>
              <a:ext cx="4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Arial" panose="020B0604020202020204" pitchFamily="34" charset="0"/>
                </a:rPr>
                <a:t>beam</a:t>
              </a:r>
            </a:p>
          </p:txBody>
        </p:sp>
        <p:sp>
          <p:nvSpPr>
            <p:cNvPr id="142354" name="Text Box 18"/>
            <p:cNvSpPr txBox="1">
              <a:spLocks noChangeArrowheads="1"/>
            </p:cNvSpPr>
            <p:nvPr/>
          </p:nvSpPr>
          <p:spPr bwMode="auto">
            <a:xfrm>
              <a:off x="864" y="139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panose="020B0604020202020204" pitchFamily="34" charset="0"/>
                </a:rPr>
                <a:t>S</a:t>
              </a:r>
            </a:p>
          </p:txBody>
        </p:sp>
      </p:grpSp>
      <p:graphicFrame>
        <p:nvGraphicFramePr>
          <p:cNvPr id="142355" name="Object 19"/>
          <p:cNvGraphicFramePr>
            <a:graphicFrameLocks noGrp="1" noChangeAspect="1"/>
          </p:cNvGraphicFramePr>
          <p:nvPr>
            <p:ph sz="quarter" idx="3"/>
            <p:extLst>
              <p:ext uri="{D42A27DB-BD31-4B8C-83A1-F6EECF244321}">
                <p14:modId xmlns:p14="http://schemas.microsoft.com/office/powerpoint/2010/main" val="4228968651"/>
              </p:ext>
            </p:extLst>
          </p:nvPr>
        </p:nvGraphicFramePr>
        <p:xfrm>
          <a:off x="3857632" y="2181215"/>
          <a:ext cx="1781175" cy="463550"/>
        </p:xfrm>
        <a:graphic>
          <a:graphicData uri="http://schemas.openxmlformats.org/presentationml/2006/ole">
            <mc:AlternateContent xmlns:mc="http://schemas.openxmlformats.org/markup-compatibility/2006">
              <mc:Choice xmlns:v="urn:schemas-microsoft-com:vml" Requires="v">
                <p:oleObj spid="_x0000_s12381" name="Equation" r:id="rId5" imgW="927000" imgH="241200" progId="Equation.3">
                  <p:embed/>
                </p:oleObj>
              </mc:Choice>
              <mc:Fallback>
                <p:oleObj name="Equation" r:id="rId5" imgW="9270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32" y="2181215"/>
                        <a:ext cx="17811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56" name="Object 20"/>
          <p:cNvGraphicFramePr>
            <a:graphicFrameLocks noChangeAspect="1"/>
          </p:cNvGraphicFramePr>
          <p:nvPr>
            <p:extLst>
              <p:ext uri="{D42A27DB-BD31-4B8C-83A1-F6EECF244321}">
                <p14:modId xmlns:p14="http://schemas.microsoft.com/office/powerpoint/2010/main" val="3604837948"/>
              </p:ext>
            </p:extLst>
          </p:nvPr>
        </p:nvGraphicFramePr>
        <p:xfrm>
          <a:off x="6629400" y="2247896"/>
          <a:ext cx="1371600" cy="390525"/>
        </p:xfrm>
        <a:graphic>
          <a:graphicData uri="http://schemas.openxmlformats.org/presentationml/2006/ole">
            <mc:AlternateContent xmlns:mc="http://schemas.openxmlformats.org/markup-compatibility/2006">
              <mc:Choice xmlns:v="urn:schemas-microsoft-com:vml" Requires="v">
                <p:oleObj spid="_x0000_s12382" name="Equation" r:id="rId7" imgW="799920" imgH="228600" progId="Equation.3">
                  <p:embed/>
                </p:oleObj>
              </mc:Choice>
              <mc:Fallback>
                <p:oleObj name="Equation" r:id="rId7" imgW="7999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247896"/>
                        <a:ext cx="13716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57" name="Text Box 21"/>
          <p:cNvSpPr txBox="1">
            <a:spLocks noChangeArrowheads="1"/>
          </p:cNvSpPr>
          <p:nvPr/>
        </p:nvSpPr>
        <p:spPr bwMode="auto">
          <a:xfrm>
            <a:off x="5791200" y="18288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Arial" panose="020B0604020202020204" pitchFamily="34" charset="0"/>
              </a:rPr>
              <a:t>0.5m</a:t>
            </a:r>
          </a:p>
        </p:txBody>
      </p:sp>
      <p:grpSp>
        <p:nvGrpSpPr>
          <p:cNvPr id="142359" name="Group 23"/>
          <p:cNvGrpSpPr>
            <a:grpSpLocks/>
          </p:cNvGrpSpPr>
          <p:nvPr/>
        </p:nvGrpSpPr>
        <p:grpSpPr bwMode="auto">
          <a:xfrm>
            <a:off x="4857750" y="2849554"/>
            <a:ext cx="4095746" cy="3239888"/>
            <a:chOff x="0" y="48"/>
            <a:chExt cx="2856" cy="2114"/>
          </a:xfrm>
        </p:grpSpPr>
        <p:grpSp>
          <p:nvGrpSpPr>
            <p:cNvPr id="142360" name="Group 24"/>
            <p:cNvGrpSpPr>
              <a:grpSpLocks/>
            </p:cNvGrpSpPr>
            <p:nvPr/>
          </p:nvGrpSpPr>
          <p:grpSpPr bwMode="auto">
            <a:xfrm>
              <a:off x="0" y="48"/>
              <a:ext cx="2856" cy="2114"/>
              <a:chOff x="0" y="48"/>
              <a:chExt cx="2856" cy="2114"/>
            </a:xfrm>
          </p:grpSpPr>
          <p:pic>
            <p:nvPicPr>
              <p:cNvPr id="142361" name="Picture 25" descr="bsttu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8"/>
                <a:ext cx="2856" cy="2114"/>
              </a:xfrm>
              <a:prstGeom prst="rect">
                <a:avLst/>
              </a:prstGeom>
              <a:noFill/>
              <a:extLst>
                <a:ext uri="{909E8E84-426E-40DD-AFC4-6F175D3DCCD1}">
                  <a14:hiddenFill xmlns:a14="http://schemas.microsoft.com/office/drawing/2010/main">
                    <a:solidFill>
                      <a:srgbClr val="FFFFFF"/>
                    </a:solidFill>
                  </a14:hiddenFill>
                </a:ext>
              </a:extLst>
            </p:spPr>
          </p:pic>
          <p:sp>
            <p:nvSpPr>
              <p:cNvPr id="142362" name="Line 26"/>
              <p:cNvSpPr>
                <a:spLocks noChangeShapeType="1"/>
              </p:cNvSpPr>
              <p:nvPr/>
            </p:nvSpPr>
            <p:spPr bwMode="auto">
              <a:xfrm>
                <a:off x="288" y="432"/>
                <a:ext cx="672" cy="52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63" name="Line 27"/>
              <p:cNvSpPr>
                <a:spLocks noChangeShapeType="1"/>
              </p:cNvSpPr>
              <p:nvPr/>
            </p:nvSpPr>
            <p:spPr bwMode="auto">
              <a:xfrm>
                <a:off x="960" y="960"/>
                <a:ext cx="336" cy="4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64" name="Line 28"/>
              <p:cNvSpPr>
                <a:spLocks noChangeShapeType="1"/>
              </p:cNvSpPr>
              <p:nvPr/>
            </p:nvSpPr>
            <p:spPr bwMode="auto">
              <a:xfrm flipV="1">
                <a:off x="1296" y="624"/>
                <a:ext cx="384" cy="38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65" name="Line 29"/>
              <p:cNvSpPr>
                <a:spLocks noChangeShapeType="1"/>
              </p:cNvSpPr>
              <p:nvPr/>
            </p:nvSpPr>
            <p:spPr bwMode="auto">
              <a:xfrm>
                <a:off x="1680" y="624"/>
                <a:ext cx="1056"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66" name="Line 30"/>
              <p:cNvSpPr>
                <a:spLocks noChangeShapeType="1"/>
              </p:cNvSpPr>
              <p:nvPr/>
            </p:nvSpPr>
            <p:spPr bwMode="auto">
              <a:xfrm>
                <a:off x="288" y="816"/>
                <a:ext cx="336" cy="672"/>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67" name="Line 31"/>
              <p:cNvSpPr>
                <a:spLocks noChangeShapeType="1"/>
              </p:cNvSpPr>
              <p:nvPr/>
            </p:nvSpPr>
            <p:spPr bwMode="auto">
              <a:xfrm flipV="1">
                <a:off x="624" y="1104"/>
                <a:ext cx="912" cy="384"/>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68" name="Line 32"/>
              <p:cNvSpPr>
                <a:spLocks noChangeShapeType="1"/>
              </p:cNvSpPr>
              <p:nvPr/>
            </p:nvSpPr>
            <p:spPr bwMode="auto">
              <a:xfrm>
                <a:off x="1536" y="1104"/>
                <a:ext cx="1152" cy="288"/>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2369" name="Line 33"/>
            <p:cNvSpPr>
              <a:spLocks noChangeShapeType="1"/>
            </p:cNvSpPr>
            <p:nvPr/>
          </p:nvSpPr>
          <p:spPr bwMode="auto">
            <a:xfrm>
              <a:off x="1558" y="1680"/>
              <a:ext cx="0" cy="192"/>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70" name="Text Box 34"/>
            <p:cNvSpPr txBox="1">
              <a:spLocks noChangeArrowheads="1"/>
            </p:cNvSpPr>
            <p:nvPr/>
          </p:nvSpPr>
          <p:spPr bwMode="auto">
            <a:xfrm>
              <a:off x="1574" y="1366"/>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ym typeface="Symbol" panose="05050102010706020507" pitchFamily="18" charset="2"/>
                </a:rPr>
                <a:t></a:t>
              </a:r>
              <a:r>
                <a:rPr lang="en-US" altLang="en-US" sz="2400" baseline="-25000">
                  <a:sym typeface="Symbol" panose="05050102010706020507" pitchFamily="18" charset="2"/>
                </a:rPr>
                <a:t>T</a:t>
              </a:r>
            </a:p>
          </p:txBody>
        </p:sp>
      </p:grpSp>
      <p:sp>
        <p:nvSpPr>
          <p:cNvPr id="142371" name="Line 35"/>
          <p:cNvSpPr>
            <a:spLocks noChangeShapeType="1"/>
          </p:cNvSpPr>
          <p:nvPr/>
        </p:nvSpPr>
        <p:spPr bwMode="auto">
          <a:xfrm flipH="1">
            <a:off x="1676400" y="10668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72" name="Line 36"/>
          <p:cNvSpPr>
            <a:spLocks noChangeShapeType="1"/>
          </p:cNvSpPr>
          <p:nvPr/>
        </p:nvSpPr>
        <p:spPr bwMode="auto">
          <a:xfrm>
            <a:off x="4724400" y="10668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73" name="Text Box 37"/>
          <p:cNvSpPr txBox="1">
            <a:spLocks noChangeArrowheads="1"/>
          </p:cNvSpPr>
          <p:nvPr/>
        </p:nvSpPr>
        <p:spPr bwMode="auto">
          <a:xfrm>
            <a:off x="3717925" y="776288"/>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19.76m</a:t>
            </a:r>
          </a:p>
        </p:txBody>
      </p:sp>
      <p:sp>
        <p:nvSpPr>
          <p:cNvPr id="2" name="Rectangle 1"/>
          <p:cNvSpPr/>
          <p:nvPr/>
        </p:nvSpPr>
        <p:spPr>
          <a:xfrm>
            <a:off x="328613" y="6279108"/>
            <a:ext cx="8739187" cy="400110"/>
          </a:xfrm>
          <a:prstGeom prst="rect">
            <a:avLst/>
          </a:prstGeom>
        </p:spPr>
        <p:txBody>
          <a:bodyPr wrap="square">
            <a:spAutoFit/>
          </a:bodyPr>
          <a:lstStyle/>
          <a:p>
            <a:r>
              <a:rPr lang="en-US" sz="2000" dirty="0" err="1"/>
              <a:t>Xiaobiao</a:t>
            </a:r>
            <a:r>
              <a:rPr lang="en-US" sz="2000" dirty="0"/>
              <a:t> </a:t>
            </a:r>
            <a:r>
              <a:rPr lang="en-US" sz="2000" dirty="0" smtClean="0"/>
              <a:t>Huang, </a:t>
            </a:r>
            <a:r>
              <a:rPr lang="en-US" sz="2000" dirty="0"/>
              <a:t>S.Y. Lee</a:t>
            </a:r>
            <a:r>
              <a:rPr lang="en-US" sz="2000" dirty="0" smtClean="0"/>
              <a:t>, </a:t>
            </a:r>
            <a:r>
              <a:rPr lang="en-US" sz="2000" dirty="0"/>
              <a:t>Eric </a:t>
            </a:r>
            <a:r>
              <a:rPr lang="en-US" sz="2000" dirty="0" err="1"/>
              <a:t>Prebys</a:t>
            </a:r>
            <a:r>
              <a:rPr lang="en-US" sz="2000" dirty="0" smtClean="0"/>
              <a:t>, </a:t>
            </a:r>
            <a:r>
              <a:rPr lang="en-US" sz="2000" dirty="0"/>
              <a:t>and Ray </a:t>
            </a:r>
            <a:r>
              <a:rPr lang="en-US" sz="2000" dirty="0" smtClean="0"/>
              <a:t>Tomlin; </a:t>
            </a:r>
            <a:r>
              <a:rPr lang="en-US" sz="2000" b="1" dirty="0"/>
              <a:t>8</a:t>
            </a:r>
            <a:r>
              <a:rPr lang="en-US" sz="2000" dirty="0"/>
              <a:t>, 064001 (2005)</a:t>
            </a:r>
          </a:p>
        </p:txBody>
      </p:sp>
      <p:sp>
        <p:nvSpPr>
          <p:cNvPr id="3" name="Rectangle 2"/>
          <p:cNvSpPr/>
          <p:nvPr/>
        </p:nvSpPr>
        <p:spPr>
          <a:xfrm>
            <a:off x="176219" y="2756648"/>
            <a:ext cx="4440605" cy="3477875"/>
          </a:xfrm>
          <a:prstGeom prst="rect">
            <a:avLst/>
          </a:prstGeom>
        </p:spPr>
        <p:txBody>
          <a:bodyPr wrap="square">
            <a:spAutoFit/>
          </a:bodyPr>
          <a:lstStyle/>
          <a:p>
            <a:pPr marL="182880" indent="-182880">
              <a:buFont typeface="Arial" panose="020B0604020202020204" pitchFamily="34" charset="0"/>
              <a:buChar char="•"/>
            </a:pPr>
            <a:r>
              <a:rPr lang="en-US" altLang="en-US" sz="2000" dirty="0" err="1"/>
              <a:t>Superperiod</a:t>
            </a:r>
            <a:r>
              <a:rPr lang="en-US" altLang="en-US" sz="2000" dirty="0"/>
              <a:t>=24; In each period, four Combined-function magnets. Length 2.889 m. Gradients are K</a:t>
            </a:r>
            <a:r>
              <a:rPr lang="en-US" altLang="en-US" sz="2000" baseline="-25000" dirty="0"/>
              <a:t>1</a:t>
            </a:r>
            <a:r>
              <a:rPr lang="en-US" altLang="en-US" sz="2000" dirty="0"/>
              <a:t>(F)=0.0542 m</a:t>
            </a:r>
            <a:r>
              <a:rPr lang="en-US" altLang="en-US" sz="2000" baseline="30000" dirty="0"/>
              <a:t>-2</a:t>
            </a:r>
            <a:r>
              <a:rPr lang="en-US" altLang="en-US" sz="2000" dirty="0"/>
              <a:t> and K</a:t>
            </a:r>
            <a:r>
              <a:rPr lang="en-US" altLang="en-US" sz="2000" baseline="-25000" dirty="0"/>
              <a:t>1</a:t>
            </a:r>
            <a:r>
              <a:rPr lang="en-US" altLang="en-US" sz="2000" dirty="0"/>
              <a:t>(D</a:t>
            </a:r>
            <a:r>
              <a:rPr lang="en-US" altLang="en-US" sz="2000" dirty="0" smtClean="0"/>
              <a:t>)=−0.0577 </a:t>
            </a:r>
            <a:r>
              <a:rPr lang="en-US" altLang="en-US" sz="2000" dirty="0"/>
              <a:t>m</a:t>
            </a:r>
            <a:r>
              <a:rPr lang="en-US" altLang="en-US" sz="2000" baseline="30000" dirty="0"/>
              <a:t>-2</a:t>
            </a:r>
            <a:r>
              <a:rPr lang="en-US" altLang="en-US" sz="2000" dirty="0"/>
              <a:t>. </a:t>
            </a:r>
            <a:r>
              <a:rPr lang="en-US" altLang="en-US" sz="2000" dirty="0" smtClean="0"/>
              <a:t>Horizontal </a:t>
            </a:r>
            <a:r>
              <a:rPr lang="en-US" altLang="en-US" sz="2000" dirty="0"/>
              <a:t>tune 6.7, vertical tune 6.8</a:t>
            </a:r>
          </a:p>
          <a:p>
            <a:pPr marL="182880" indent="-182880">
              <a:buFont typeface="Arial" panose="020B0604020202020204" pitchFamily="34" charset="0"/>
              <a:buChar char="•"/>
            </a:pPr>
            <a:r>
              <a:rPr lang="en-US" altLang="en-US" sz="2000" dirty="0" smtClean="0"/>
              <a:t>X. </a:t>
            </a:r>
            <a:r>
              <a:rPr lang="en-US" altLang="en-US" sz="2000" dirty="0"/>
              <a:t>Huang’s Ph.D. thesis (2005): Orbit response matrix method </a:t>
            </a:r>
            <a:r>
              <a:rPr lang="en-US" altLang="en-US" sz="2000" dirty="0" smtClean="0"/>
              <a:t>for booster modeling.</a:t>
            </a:r>
            <a:r>
              <a:rPr lang="en-US" sz="2000" dirty="0"/>
              <a:t> See also the presentation of C.Y. Tan &amp; K. </a:t>
            </a:r>
            <a:r>
              <a:rPr lang="en-US" sz="2000" dirty="0" err="1"/>
              <a:t>Seiya</a:t>
            </a:r>
            <a:r>
              <a:rPr lang="en-US" sz="2000" dirty="0"/>
              <a:t> in this workshop</a:t>
            </a:r>
            <a:endParaRPr lang="en-US" altLang="en-US" sz="2000" dirty="0"/>
          </a:p>
          <a:p>
            <a:pPr marL="182880" indent="-182880">
              <a:buFont typeface="Arial" panose="020B0604020202020204" pitchFamily="34" charset="0"/>
              <a:buChar char="•"/>
            </a:pPr>
            <a:r>
              <a:rPr lang="en-US" altLang="en-US" sz="2000" dirty="0" smtClean="0"/>
              <a:t>X. Huang: Independent </a:t>
            </a:r>
            <a:r>
              <a:rPr lang="en-US" altLang="en-US" sz="2000" dirty="0"/>
              <a:t>component </a:t>
            </a:r>
            <a:r>
              <a:rPr lang="en-US" altLang="en-US" sz="2000" dirty="0" smtClean="0"/>
              <a:t>analysis at </a:t>
            </a:r>
            <a:r>
              <a:rPr lang="en-US" altLang="en-US" sz="2000" dirty="0" err="1" smtClean="0"/>
              <a:t>Fermilab</a:t>
            </a:r>
            <a:r>
              <a:rPr lang="en-US" altLang="en-US" sz="2000" dirty="0" smtClean="0"/>
              <a:t> Booster:</a:t>
            </a:r>
            <a:endParaRPr lang="en-US" altLang="en-US" sz="2000" dirty="0"/>
          </a:p>
        </p:txBody>
      </p:sp>
    </p:spTree>
    <p:extLst>
      <p:ext uri="{BB962C8B-B14F-4D97-AF65-F5344CB8AC3E}">
        <p14:creationId xmlns:p14="http://schemas.microsoft.com/office/powerpoint/2010/main" val="2893867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sum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07" y="69794"/>
            <a:ext cx="8574786" cy="665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65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304800" y="366712"/>
            <a:ext cx="72194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t>Summaries from The emittance evolution measurements:</a:t>
            </a:r>
            <a:endParaRPr lang="en-US" altLang="en-US" sz="2400" dirty="0"/>
          </a:p>
        </p:txBody>
      </p:sp>
      <p:sp>
        <p:nvSpPr>
          <p:cNvPr id="181251" name="Text Box 3"/>
          <p:cNvSpPr txBox="1">
            <a:spLocks noChangeArrowheads="1"/>
          </p:cNvSpPr>
          <p:nvPr/>
        </p:nvSpPr>
        <p:spPr bwMode="auto">
          <a:xfrm>
            <a:off x="304800" y="2152650"/>
            <a:ext cx="8624888"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914400" indent="-457200">
              <a:defRPr sz="2400">
                <a:solidFill>
                  <a:schemeClr val="tx1"/>
                </a:solidFill>
                <a:latin typeface="Times New Roman" panose="02020603050405020304" pitchFamily="18" charset="0"/>
                <a:cs typeface="Arial" panose="020B0604020202020204" pitchFamily="34" charset="0"/>
              </a:defRPr>
            </a:lvl2pPr>
            <a:lvl3pPr marL="1371600" indent="-457200">
              <a:defRPr sz="2400">
                <a:solidFill>
                  <a:schemeClr val="tx1"/>
                </a:solidFill>
                <a:latin typeface="Times New Roman" panose="02020603050405020304" pitchFamily="18" charset="0"/>
                <a:cs typeface="Arial" panose="020B0604020202020204" pitchFamily="34" charset="0"/>
              </a:defRPr>
            </a:lvl3pPr>
            <a:lvl4pPr marL="1828800" indent="-457200">
              <a:defRPr sz="2400">
                <a:solidFill>
                  <a:schemeClr val="tx1"/>
                </a:solidFill>
                <a:latin typeface="Times New Roman" panose="02020603050405020304" pitchFamily="18" charset="0"/>
                <a:cs typeface="Arial" panose="020B0604020202020204" pitchFamily="34" charset="0"/>
              </a:defRPr>
            </a:lvl4pPr>
            <a:lvl5pPr marL="2286000" indent="-457200">
              <a:defRPr sz="2400">
                <a:solidFill>
                  <a:schemeClr val="tx1"/>
                </a:solidFill>
                <a:latin typeface="Times New Roman" panose="02020603050405020304" pitchFamily="18" charset="0"/>
                <a:cs typeface="Arial" panose="020B0604020202020204" pitchFamily="34"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74320" indent="-274320">
              <a:spcAft>
                <a:spcPts val="600"/>
              </a:spcAft>
              <a:buAutoNum type="arabicPeriod"/>
            </a:pPr>
            <a:r>
              <a:rPr lang="en-US" altLang="en-US" sz="2200" dirty="0" smtClean="0"/>
              <a:t>The vertical emittance </a:t>
            </a:r>
            <a:r>
              <a:rPr lang="en-US" altLang="en-US" sz="2200" dirty="0"/>
              <a:t>growth </a:t>
            </a:r>
            <a:r>
              <a:rPr lang="en-US" altLang="en-US" sz="2200" dirty="0" smtClean="0"/>
              <a:t>has </a:t>
            </a:r>
            <a:r>
              <a:rPr lang="en-US" altLang="en-US" sz="2200" dirty="0"/>
              <a:t>resulted mainly from the skew quadrupoles, that induce a sum resonance at </a:t>
            </a:r>
            <a:r>
              <a:rPr lang="en-US" altLang="en-US" sz="2200" dirty="0" err="1"/>
              <a:t>Q</a:t>
            </a:r>
            <a:r>
              <a:rPr lang="en-US" altLang="en-US" sz="2200" baseline="-25000" dirty="0" err="1"/>
              <a:t>x</a:t>
            </a:r>
            <a:r>
              <a:rPr lang="en-US" altLang="en-US" sz="2200" dirty="0" err="1"/>
              <a:t>+Q</a:t>
            </a:r>
            <a:r>
              <a:rPr lang="en-US" altLang="en-US" sz="2200" baseline="-25000" dirty="0" err="1"/>
              <a:t>z</a:t>
            </a:r>
            <a:r>
              <a:rPr lang="en-US" altLang="en-US" sz="2200" dirty="0"/>
              <a:t>=integer. </a:t>
            </a:r>
            <a:r>
              <a:rPr lang="en-US" altLang="en-US" sz="2200" dirty="0" smtClean="0"/>
              <a:t>The </a:t>
            </a:r>
            <a:r>
              <a:rPr lang="en-US" altLang="en-US" sz="2200" dirty="0"/>
              <a:t>reason is that the </a:t>
            </a:r>
            <a:r>
              <a:rPr lang="en-US" altLang="en-US" sz="2200" b="1" dirty="0"/>
              <a:t>Montague resonance suppresses the growth of the horizontal emittance</a:t>
            </a:r>
            <a:r>
              <a:rPr lang="en-US" altLang="en-US" sz="2200" dirty="0"/>
              <a:t>, and enhance the vertical emittance by about 25%. </a:t>
            </a:r>
            <a:endParaRPr lang="en-US" altLang="en-US" sz="2200" dirty="0" smtClean="0"/>
          </a:p>
          <a:p>
            <a:pPr marL="274320" indent="-274320">
              <a:spcAft>
                <a:spcPts val="600"/>
              </a:spcAft>
              <a:buAutoNum type="arabicPeriod"/>
            </a:pPr>
            <a:r>
              <a:rPr lang="en-US" altLang="en-US" sz="2200" dirty="0" smtClean="0"/>
              <a:t>The </a:t>
            </a:r>
            <a:r>
              <a:rPr lang="en-US" altLang="en-US" sz="2200" b="1" dirty="0"/>
              <a:t>random dipole field error </a:t>
            </a:r>
            <a:r>
              <a:rPr lang="en-US" altLang="en-US" sz="2200" dirty="0"/>
              <a:t>also generates about 25% vertical emittance growth</a:t>
            </a:r>
            <a:r>
              <a:rPr lang="en-US" altLang="en-US" sz="2200" dirty="0" smtClean="0"/>
              <a:t>.</a:t>
            </a:r>
            <a:endParaRPr lang="en-US" altLang="en-US" sz="2200" dirty="0"/>
          </a:p>
        </p:txBody>
      </p:sp>
      <p:sp>
        <p:nvSpPr>
          <p:cNvPr id="3" name="Rectangle 2"/>
          <p:cNvSpPr/>
          <p:nvPr/>
        </p:nvSpPr>
        <p:spPr>
          <a:xfrm>
            <a:off x="304799" y="1229320"/>
            <a:ext cx="8524875" cy="769441"/>
          </a:xfrm>
          <a:prstGeom prst="rect">
            <a:avLst/>
          </a:prstGeom>
        </p:spPr>
        <p:txBody>
          <a:bodyPr wrap="square">
            <a:spAutoFit/>
          </a:bodyPr>
          <a:lstStyle/>
          <a:p>
            <a:r>
              <a:rPr lang="en-US" sz="2200" dirty="0"/>
              <a:t>We use the </a:t>
            </a:r>
            <a:r>
              <a:rPr lang="en-US" sz="2200" dirty="0" err="1"/>
              <a:t>rms</a:t>
            </a:r>
            <a:r>
              <a:rPr lang="en-US" sz="2200" dirty="0"/>
              <a:t> space charge force model to carry out numerical simulations. We are able to fit the observed data of emittance </a:t>
            </a:r>
            <a:r>
              <a:rPr lang="en-US" sz="2200" dirty="0" smtClean="0"/>
              <a:t>growth.</a:t>
            </a:r>
            <a:endParaRPr lang="en-US" sz="2200" dirty="0"/>
          </a:p>
        </p:txBody>
      </p:sp>
    </p:spTree>
    <p:extLst>
      <p:ext uri="{BB962C8B-B14F-4D97-AF65-F5344CB8AC3E}">
        <p14:creationId xmlns:p14="http://schemas.microsoft.com/office/powerpoint/2010/main" val="3527811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525" y="1595852"/>
            <a:ext cx="8474075" cy="2754600"/>
          </a:xfrm>
          <a:prstGeom prst="rect">
            <a:avLst/>
          </a:prstGeom>
          <a:noFill/>
        </p:spPr>
        <p:txBody>
          <a:bodyPr wrap="square" rtlCol="0">
            <a:spAutoFit/>
          </a:bodyPr>
          <a:lstStyle/>
          <a:p>
            <a:pPr>
              <a:spcAft>
                <a:spcPts val="600"/>
              </a:spcAft>
            </a:pPr>
            <a:r>
              <a:rPr lang="en-US" sz="2400" b="1" dirty="0" smtClean="0">
                <a:latin typeface="Times New Roman" panose="02020603050405020304" pitchFamily="18" charset="0"/>
                <a:cs typeface="Times New Roman" panose="02020603050405020304" pitchFamily="18" charset="0"/>
              </a:rPr>
              <a:t>1. Transverse Dynamics:</a:t>
            </a:r>
          </a:p>
          <a:p>
            <a:r>
              <a:rPr lang="en-US" sz="2400" dirty="0" smtClean="0">
                <a:latin typeface="Times New Roman" panose="02020603050405020304" pitchFamily="18" charset="0"/>
                <a:cs typeface="Times New Roman" panose="02020603050405020304" pitchFamily="18" charset="0"/>
              </a:rPr>
              <a:t>For PIP-II, the space charge is reduced by a factor of 2 at  </a:t>
            </a:r>
            <a:r>
              <a:rPr lang="en-US" sz="2400" dirty="0">
                <a:latin typeface="Times New Roman" panose="02020603050405020304" pitchFamily="18" charset="0"/>
                <a:cs typeface="Times New Roman" panose="02020603050405020304" pitchFamily="18" charset="0"/>
              </a:rPr>
              <a:t>800 MeV </a:t>
            </a:r>
            <a:r>
              <a:rPr lang="en-US" sz="2400" dirty="0" smtClean="0">
                <a:latin typeface="Times New Roman" panose="02020603050405020304" pitchFamily="18" charset="0"/>
                <a:cs typeface="Times New Roman" panose="02020603050405020304" pitchFamily="18" charset="0"/>
              </a:rPr>
              <a:t>injection! A beam with 12-turn injection encounters similar space charge force similar to that of 6-turn injection at 400 MeV! It appears that the space charge is not as important as that of the 400 MeV injection. However, longitudinal beam dynamics becomes the most relevant problem for beam slip-stacking!</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90525" y="785813"/>
            <a:ext cx="3438827" cy="461665"/>
          </a:xfrm>
          <a:prstGeom prst="rect">
            <a:avLst/>
          </a:prstGeom>
          <a:noFill/>
        </p:spPr>
        <p:txBody>
          <a:bodyPr wrap="none" rtlCol="0">
            <a:spAutoFit/>
          </a:bodyPr>
          <a:lstStyle/>
          <a:p>
            <a:r>
              <a:rPr lang="en-US" sz="2400" b="1" dirty="0" smtClean="0"/>
              <a:t>PIP-II project problems:</a:t>
            </a:r>
            <a:endParaRPr lang="en-US" sz="2400" b="1" dirty="0"/>
          </a:p>
        </p:txBody>
      </p:sp>
    </p:spTree>
    <p:extLst>
      <p:ext uri="{BB962C8B-B14F-4D97-AF65-F5344CB8AC3E}">
        <p14:creationId xmlns:p14="http://schemas.microsoft.com/office/powerpoint/2010/main" val="173620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2540000" y="1155700"/>
            <a:ext cx="6451600" cy="5549900"/>
            <a:chOff x="1440" y="624"/>
            <a:chExt cx="4064" cy="3496"/>
          </a:xfrm>
        </p:grpSpPr>
        <p:pic>
          <p:nvPicPr>
            <p:cNvPr id="62467" name="Picture 3" descr="wx_5t_10t_18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624"/>
              <a:ext cx="4064" cy="3496"/>
            </a:xfrm>
            <a:prstGeom prst="rect">
              <a:avLst/>
            </a:prstGeom>
            <a:noFill/>
            <a:extLst>
              <a:ext uri="{909E8E84-426E-40DD-AFC4-6F175D3DCCD1}">
                <a14:hiddenFill xmlns:a14="http://schemas.microsoft.com/office/drawing/2010/main">
                  <a:solidFill>
                    <a:srgbClr val="FFFFFF"/>
                  </a:solidFill>
                </a14:hiddenFill>
              </a:ext>
            </a:extLst>
          </p:spPr>
        </p:pic>
        <p:sp>
          <p:nvSpPr>
            <p:cNvPr id="62468" name="Line 4"/>
            <p:cNvSpPr>
              <a:spLocks noChangeShapeType="1"/>
            </p:cNvSpPr>
            <p:nvPr/>
          </p:nvSpPr>
          <p:spPr bwMode="auto">
            <a:xfrm>
              <a:off x="2448" y="1488"/>
              <a:ext cx="0" cy="816"/>
            </a:xfrm>
            <a:prstGeom prst="line">
              <a:avLst/>
            </a:prstGeom>
            <a:noFill/>
            <a:ln w="5715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Text Box 5"/>
            <p:cNvSpPr txBox="1">
              <a:spLocks noChangeArrowheads="1"/>
            </p:cNvSpPr>
            <p:nvPr/>
          </p:nvSpPr>
          <p:spPr bwMode="auto">
            <a:xfrm>
              <a:off x="2342" y="1034"/>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2400">
                  <a:solidFill>
                    <a:srgbClr val="CC3300"/>
                  </a:solidFill>
                  <a:cs typeface="Times New Roman" panose="02020603050405020304" pitchFamily="18" charset="0"/>
                </a:rPr>
                <a:t>γ</a:t>
              </a:r>
              <a:r>
                <a:rPr lang="en-US" altLang="zh-TW" sz="2400" baseline="-25000">
                  <a:solidFill>
                    <a:srgbClr val="CC3300"/>
                  </a:solidFill>
                  <a:ea typeface="新細明體" charset="-120"/>
                  <a:cs typeface="Times New Roman" panose="02020603050405020304" pitchFamily="18" charset="0"/>
                </a:rPr>
                <a:t>T</a:t>
              </a:r>
              <a:endParaRPr lang="el-GR" altLang="en-US" sz="2400" baseline="-25000">
                <a:solidFill>
                  <a:srgbClr val="CC3300"/>
                </a:solidFill>
                <a:cs typeface="Times New Roman" panose="02020603050405020304" pitchFamily="18" charset="0"/>
              </a:endParaRPr>
            </a:p>
          </p:txBody>
        </p:sp>
      </p:grpSp>
      <p:graphicFrame>
        <p:nvGraphicFramePr>
          <p:cNvPr id="62470" name="Object 6"/>
          <p:cNvGraphicFramePr>
            <a:graphicFrameLocks noChangeAspect="1"/>
          </p:cNvGraphicFramePr>
          <p:nvPr>
            <p:extLst>
              <p:ext uri="{D42A27DB-BD31-4B8C-83A1-F6EECF244321}">
                <p14:modId xmlns:p14="http://schemas.microsoft.com/office/powerpoint/2010/main" val="1103427903"/>
              </p:ext>
            </p:extLst>
          </p:nvPr>
        </p:nvGraphicFramePr>
        <p:xfrm>
          <a:off x="419101" y="723900"/>
          <a:ext cx="7262813" cy="452438"/>
        </p:xfrm>
        <a:graphic>
          <a:graphicData uri="http://schemas.openxmlformats.org/presentationml/2006/ole">
            <mc:AlternateContent xmlns:mc="http://schemas.openxmlformats.org/markup-compatibility/2006">
              <mc:Choice xmlns:v="urn:schemas-microsoft-com:vml" Requires="v">
                <p:oleObj spid="_x0000_s22590" name="Equation" r:id="rId4" imgW="3873240" imgH="241200" progId="Equation.3">
                  <p:embed/>
                </p:oleObj>
              </mc:Choice>
              <mc:Fallback>
                <p:oleObj name="Equation" r:id="rId4" imgW="3873240" imgH="241200" progId="Equation.3">
                  <p:embed/>
                  <p:pic>
                    <p:nvPicPr>
                      <p:cNvPr id="0" name=""/>
                      <p:cNvPicPr>
                        <a:picLocks noChangeAspect="1" noChangeArrowheads="1"/>
                      </p:cNvPicPr>
                      <p:nvPr/>
                    </p:nvPicPr>
                    <p:blipFill>
                      <a:blip r:embed="rId5"/>
                      <a:srcRect/>
                      <a:stretch>
                        <a:fillRect/>
                      </a:stretch>
                    </p:blipFill>
                    <p:spPr bwMode="auto">
                      <a:xfrm>
                        <a:off x="419101" y="723900"/>
                        <a:ext cx="7262813"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71" name="Object 7"/>
          <p:cNvGraphicFramePr>
            <a:graphicFrameLocks noChangeAspect="1"/>
          </p:cNvGraphicFramePr>
          <p:nvPr>
            <p:extLst>
              <p:ext uri="{D42A27DB-BD31-4B8C-83A1-F6EECF244321}">
                <p14:modId xmlns:p14="http://schemas.microsoft.com/office/powerpoint/2010/main" val="1544719729"/>
              </p:ext>
            </p:extLst>
          </p:nvPr>
        </p:nvGraphicFramePr>
        <p:xfrm>
          <a:off x="576266" y="1312867"/>
          <a:ext cx="1524000" cy="428625"/>
        </p:xfrm>
        <a:graphic>
          <a:graphicData uri="http://schemas.openxmlformats.org/presentationml/2006/ole">
            <mc:AlternateContent xmlns:mc="http://schemas.openxmlformats.org/markup-compatibility/2006">
              <mc:Choice xmlns:v="urn:schemas-microsoft-com:vml" Requires="v">
                <p:oleObj spid="_x0000_s22591" name="Equation" r:id="rId6" imgW="812520" imgH="228600" progId="Equation.3">
                  <p:embed/>
                </p:oleObj>
              </mc:Choice>
              <mc:Fallback>
                <p:oleObj name="Equation" r:id="rId6" imgW="8125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6" y="1312867"/>
                        <a:ext cx="15240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419100" y="138668"/>
            <a:ext cx="8153399" cy="461665"/>
          </a:xfrm>
          <a:prstGeom prst="rect">
            <a:avLst/>
          </a:prstGeom>
          <a:noFill/>
        </p:spPr>
        <p:txBody>
          <a:bodyPr wrap="square" rtlCol="0">
            <a:spAutoFit/>
          </a:bodyPr>
          <a:lstStyle/>
          <a:p>
            <a:r>
              <a:rPr lang="en-US" sz="2400" b="1" dirty="0" smtClean="0"/>
              <a:t>2. Transition </a:t>
            </a:r>
            <a:r>
              <a:rPr lang="en-US" sz="2400" b="1" dirty="0"/>
              <a:t>energy </a:t>
            </a:r>
            <a:r>
              <a:rPr lang="en-US" sz="2400" b="1" dirty="0" smtClean="0"/>
              <a:t>crossing &amp; Longitudinal dynamics:</a:t>
            </a:r>
            <a:endParaRPr lang="en-US" sz="2400" b="1" dirty="0"/>
          </a:p>
        </p:txBody>
      </p:sp>
      <p:sp>
        <p:nvSpPr>
          <p:cNvPr id="3" name="TextBox 2"/>
          <p:cNvSpPr txBox="1"/>
          <p:nvPr/>
        </p:nvSpPr>
        <p:spPr>
          <a:xfrm>
            <a:off x="91284" y="3822700"/>
            <a:ext cx="2448716" cy="1785104"/>
          </a:xfrm>
          <a:prstGeom prst="rect">
            <a:avLst/>
          </a:prstGeom>
          <a:noFill/>
        </p:spPr>
        <p:txBody>
          <a:bodyPr wrap="square" rtlCol="0">
            <a:spAutoFit/>
          </a:bodyPr>
          <a:lstStyle/>
          <a:p>
            <a:r>
              <a:rPr lang="en-US" sz="2200" dirty="0" smtClean="0"/>
              <a:t>I heard that you have feed-forward to eliminate this oscillation (see talk by W. Pellico)!</a:t>
            </a:r>
            <a:endParaRPr lang="en-US" sz="2200" dirty="0"/>
          </a:p>
        </p:txBody>
      </p:sp>
    </p:spTree>
    <p:extLst>
      <p:ext uri="{BB962C8B-B14F-4D97-AF65-F5344CB8AC3E}">
        <p14:creationId xmlns:p14="http://schemas.microsoft.com/office/powerpoint/2010/main" val="2798395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2" y="285751"/>
            <a:ext cx="4435830" cy="461665"/>
          </a:xfrm>
          <a:prstGeom prst="rect">
            <a:avLst/>
          </a:prstGeom>
          <a:noFill/>
        </p:spPr>
        <p:txBody>
          <a:bodyPr wrap="none" rtlCol="0">
            <a:spAutoFit/>
          </a:bodyPr>
          <a:lstStyle/>
          <a:p>
            <a:r>
              <a:rPr lang="en-US" sz="2400" dirty="0" smtClean="0"/>
              <a:t>3. half-integer stopband correction</a:t>
            </a:r>
            <a:endParaRPr lang="en-US" sz="2400" dirty="0"/>
          </a:p>
        </p:txBody>
      </p:sp>
      <p:sp>
        <p:nvSpPr>
          <p:cNvPr id="3" name="TextBox 2"/>
          <p:cNvSpPr txBox="1"/>
          <p:nvPr/>
        </p:nvSpPr>
        <p:spPr>
          <a:xfrm>
            <a:off x="385762" y="1042987"/>
            <a:ext cx="8215313" cy="1938992"/>
          </a:xfrm>
          <a:prstGeom prst="rect">
            <a:avLst/>
          </a:prstGeom>
          <a:noFill/>
        </p:spPr>
        <p:txBody>
          <a:bodyPr wrap="square" rtlCol="0">
            <a:spAutoFit/>
          </a:bodyPr>
          <a:lstStyle/>
          <a:p>
            <a:r>
              <a:rPr lang="en-US" sz="2400" dirty="0" smtClean="0"/>
              <a:t>We have carried out unsuccessful efforts to correct half-integer stopband at PSR and </a:t>
            </a:r>
            <a:r>
              <a:rPr lang="en-US" sz="2400" dirty="0" err="1" smtClean="0"/>
              <a:t>Fermilab</a:t>
            </a:r>
            <a:r>
              <a:rPr lang="en-US" sz="2400" dirty="0" smtClean="0"/>
              <a:t> Booster! However, recent work shows that it is possible to make correction to reduce emittance growth </a:t>
            </a:r>
            <a:r>
              <a:rPr lang="en-US" sz="2400" dirty="0"/>
              <a:t>and beam loss [Hung-Chun </a:t>
            </a:r>
            <a:r>
              <a:rPr lang="en-US" sz="2400" dirty="0" smtClean="0"/>
              <a:t>Chao </a:t>
            </a:r>
            <a:r>
              <a:rPr lang="en-US" sz="2400" dirty="0"/>
              <a:t>and S.Y. Lee Phys. Rev. ST </a:t>
            </a:r>
            <a:r>
              <a:rPr lang="en-US" sz="2400" dirty="0" err="1"/>
              <a:t>Accel</a:t>
            </a:r>
            <a:r>
              <a:rPr lang="en-US" sz="2400" dirty="0"/>
              <a:t>. Beams 18, 024202 (2015</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1302790" y="2941395"/>
            <a:ext cx="2601772" cy="892857"/>
          </a:xfrm>
          <a:prstGeom prst="rect">
            <a:avLst/>
          </a:prstGeom>
        </p:spPr>
      </p:pic>
      <p:pic>
        <p:nvPicPr>
          <p:cNvPr id="5" name="Picture 4"/>
          <p:cNvPicPr>
            <a:picLocks noChangeAspect="1"/>
          </p:cNvPicPr>
          <p:nvPr/>
        </p:nvPicPr>
        <p:blipFill>
          <a:blip r:embed="rId3"/>
          <a:stretch>
            <a:fillRect/>
          </a:stretch>
        </p:blipFill>
        <p:spPr>
          <a:xfrm>
            <a:off x="4374053" y="3011777"/>
            <a:ext cx="3639269" cy="752091"/>
          </a:xfrm>
          <a:prstGeom prst="rect">
            <a:avLst/>
          </a:prstGeom>
        </p:spPr>
      </p:pic>
      <p:pic>
        <p:nvPicPr>
          <p:cNvPr id="6" name="Picture 5"/>
          <p:cNvPicPr>
            <a:picLocks noChangeAspect="1"/>
          </p:cNvPicPr>
          <p:nvPr/>
        </p:nvPicPr>
        <p:blipFill>
          <a:blip r:embed="rId4"/>
          <a:stretch>
            <a:fillRect/>
          </a:stretch>
        </p:blipFill>
        <p:spPr>
          <a:xfrm>
            <a:off x="324158" y="3864050"/>
            <a:ext cx="8338519" cy="1769625"/>
          </a:xfrm>
          <a:prstGeom prst="rect">
            <a:avLst/>
          </a:prstGeom>
        </p:spPr>
      </p:pic>
      <p:sp>
        <p:nvSpPr>
          <p:cNvPr id="7" name="TextBox 6"/>
          <p:cNvSpPr txBox="1"/>
          <p:nvPr/>
        </p:nvSpPr>
        <p:spPr>
          <a:xfrm>
            <a:off x="385762" y="5732660"/>
            <a:ext cx="8586788" cy="830997"/>
          </a:xfrm>
          <a:prstGeom prst="rect">
            <a:avLst/>
          </a:prstGeom>
          <a:noFill/>
        </p:spPr>
        <p:txBody>
          <a:bodyPr wrap="square" rtlCol="0">
            <a:spAutoFit/>
          </a:bodyPr>
          <a:lstStyle/>
          <a:p>
            <a:r>
              <a:rPr lang="en-US" sz="2400" dirty="0" smtClean="0"/>
              <a:t>It would be nice to carry out beam dynamic experiments for stopband correction.</a:t>
            </a:r>
            <a:endParaRPr lang="en-US" sz="2400" dirty="0"/>
          </a:p>
        </p:txBody>
      </p:sp>
    </p:spTree>
    <p:extLst>
      <p:ext uri="{BB962C8B-B14F-4D97-AF65-F5344CB8AC3E}">
        <p14:creationId xmlns:p14="http://schemas.microsoft.com/office/powerpoint/2010/main" val="2293265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59" y="4557710"/>
            <a:ext cx="2916183" cy="461665"/>
          </a:xfrm>
          <a:prstGeom prst="rect">
            <a:avLst/>
          </a:prstGeom>
          <a:noFill/>
        </p:spPr>
        <p:txBody>
          <a:bodyPr wrap="none" rtlCol="0">
            <a:spAutoFit/>
          </a:bodyPr>
          <a:lstStyle/>
          <a:p>
            <a:r>
              <a:rPr lang="en-US" sz="2400" dirty="0" smtClean="0"/>
              <a:t>5. 2</a:t>
            </a:r>
            <a:r>
              <a:rPr lang="en-US" sz="2400" baseline="30000" dirty="0" smtClean="0"/>
              <a:t>nd</a:t>
            </a:r>
            <a:r>
              <a:rPr lang="en-US" sz="2400" dirty="0" smtClean="0"/>
              <a:t> harmonic cavity</a:t>
            </a:r>
            <a:endParaRPr lang="en-US" sz="2400" dirty="0"/>
          </a:p>
        </p:txBody>
      </p:sp>
      <p:sp>
        <p:nvSpPr>
          <p:cNvPr id="3" name="TextBox 2"/>
          <p:cNvSpPr txBox="1"/>
          <p:nvPr/>
        </p:nvSpPr>
        <p:spPr>
          <a:xfrm>
            <a:off x="271459" y="5086342"/>
            <a:ext cx="8629654" cy="1569660"/>
          </a:xfrm>
          <a:prstGeom prst="rect">
            <a:avLst/>
          </a:prstGeom>
          <a:noFill/>
        </p:spPr>
        <p:txBody>
          <a:bodyPr wrap="square" rtlCol="0">
            <a:spAutoFit/>
          </a:bodyPr>
          <a:lstStyle/>
          <a:p>
            <a:r>
              <a:rPr lang="en-US" sz="2400" dirty="0" smtClean="0"/>
              <a:t>2</a:t>
            </a:r>
            <a:r>
              <a:rPr lang="en-US" sz="2400" baseline="30000" dirty="0" smtClean="0"/>
              <a:t>nd</a:t>
            </a:r>
            <a:r>
              <a:rPr lang="en-US" sz="2400" dirty="0" smtClean="0"/>
              <a:t> harmonic cavity to will reduce momentum spread at transition energy similar to isochronous </a:t>
            </a:r>
            <a:r>
              <a:rPr lang="en-US" sz="2400" dirty="0" err="1" smtClean="0"/>
              <a:t>synchrotorn</a:t>
            </a:r>
            <a:r>
              <a:rPr lang="en-US" sz="2400" dirty="0" smtClean="0"/>
              <a:t>, but, the required voltage, ½ of the main cavity voltage, is high. The cavity needs to ramp and change frequency. It is a difficult task.</a:t>
            </a:r>
            <a:endParaRPr lang="en-US" sz="2400" dirty="0"/>
          </a:p>
        </p:txBody>
      </p:sp>
      <p:pic>
        <p:nvPicPr>
          <p:cNvPr id="4" name="Picture 8" descr="chg0e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575" y="116528"/>
            <a:ext cx="4162425" cy="32908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1459" y="271463"/>
            <a:ext cx="3809056" cy="461665"/>
          </a:xfrm>
          <a:prstGeom prst="rect">
            <a:avLst/>
          </a:prstGeom>
          <a:noFill/>
        </p:spPr>
        <p:txBody>
          <a:bodyPr wrap="square" rtlCol="0">
            <a:spAutoFit/>
          </a:bodyPr>
          <a:lstStyle/>
          <a:p>
            <a:r>
              <a:rPr lang="en-US" sz="2400" dirty="0" smtClean="0"/>
              <a:t>4. Bucket-to-bucket injection</a:t>
            </a:r>
            <a:endParaRPr lang="en-US" sz="2400" dirty="0"/>
          </a:p>
        </p:txBody>
      </p:sp>
      <p:sp>
        <p:nvSpPr>
          <p:cNvPr id="6" name="TextBox 5"/>
          <p:cNvSpPr txBox="1"/>
          <p:nvPr/>
        </p:nvSpPr>
        <p:spPr>
          <a:xfrm>
            <a:off x="271459" y="971545"/>
            <a:ext cx="4529141" cy="2677656"/>
          </a:xfrm>
          <a:prstGeom prst="rect">
            <a:avLst/>
          </a:prstGeom>
          <a:noFill/>
        </p:spPr>
        <p:txBody>
          <a:bodyPr wrap="square" rtlCol="0">
            <a:spAutoFit/>
          </a:bodyPr>
          <a:lstStyle/>
          <a:p>
            <a:r>
              <a:rPr lang="en-US" sz="2400" dirty="0" smtClean="0"/>
              <a:t>From Eric </a:t>
            </a:r>
            <a:r>
              <a:rPr lang="en-US" sz="2400" dirty="0" err="1" smtClean="0"/>
              <a:t>Probys’s</a:t>
            </a:r>
            <a:r>
              <a:rPr lang="en-US" sz="2400" dirty="0" smtClean="0"/>
              <a:t> talk, I find that you plan to use bucket to bucket injection scheme</a:t>
            </a:r>
            <a:r>
              <a:rPr lang="en-US" sz="2400" dirty="0"/>
              <a:t>. This may eliminate the initial loss of about 5-8%! Good idea!</a:t>
            </a:r>
          </a:p>
          <a:p>
            <a:r>
              <a:rPr lang="en-US" sz="2400" dirty="0" smtClean="0"/>
              <a:t>Move extraction notch to 750 </a:t>
            </a:r>
            <a:r>
              <a:rPr lang="en-US" sz="2400" dirty="0" err="1" smtClean="0"/>
              <a:t>keV</a:t>
            </a:r>
            <a:r>
              <a:rPr lang="en-US" sz="2400" dirty="0" smtClean="0"/>
              <a:t> line would be a nice idea too. </a:t>
            </a:r>
            <a:endParaRPr lang="en-US" sz="2400" dirty="0"/>
          </a:p>
        </p:txBody>
      </p:sp>
      <p:cxnSp>
        <p:nvCxnSpPr>
          <p:cNvPr id="8" name="Straight Connector 7"/>
          <p:cNvCxnSpPr/>
          <p:nvPr/>
        </p:nvCxnSpPr>
        <p:spPr>
          <a:xfrm flipV="1">
            <a:off x="5472113" y="414338"/>
            <a:ext cx="2428875" cy="142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7" y="300037"/>
            <a:ext cx="3832193" cy="461665"/>
          </a:xfrm>
          <a:prstGeom prst="rect">
            <a:avLst/>
          </a:prstGeom>
          <a:noFill/>
        </p:spPr>
        <p:txBody>
          <a:bodyPr wrap="square" rtlCol="0">
            <a:spAutoFit/>
          </a:bodyPr>
          <a:lstStyle/>
          <a:p>
            <a:r>
              <a:rPr lang="en-US" sz="2400" dirty="0" smtClean="0"/>
              <a:t>6. How about ferrite insert?</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1486" r="1503" b="833"/>
          <a:stretch>
            <a:fillRect/>
          </a:stretch>
        </p:blipFill>
        <p:spPr bwMode="auto">
          <a:xfrm>
            <a:off x="4615280" y="371683"/>
            <a:ext cx="4475924" cy="292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242887" y="933451"/>
            <a:ext cx="4243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altLang="en-US" sz="2000" dirty="0" smtClean="0"/>
              <a:t>Contains </a:t>
            </a:r>
            <a:r>
              <a:rPr lang="en-US" altLang="en-US" sz="2000" dirty="0"/>
              <a:t>30 ferrite cores (Ni-Zn Toshiba M4C21A) with Resistive </a:t>
            </a:r>
            <a:r>
              <a:rPr lang="en-US" altLang="en-US" sz="2000" dirty="0" smtClean="0"/>
              <a:t>Paste. Each </a:t>
            </a:r>
            <a:r>
              <a:rPr lang="en-US" altLang="en-US" sz="2000" dirty="0"/>
              <a:t>core is 8 in. outer diameter, 5 in. inner diameter, 1 in. thick</a:t>
            </a:r>
          </a:p>
        </p:txBody>
      </p:sp>
      <p:pic>
        <p:nvPicPr>
          <p:cNvPr id="5" name="Picture 2" descr="psr_m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187416" y="2903543"/>
            <a:ext cx="4903788"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descr="psr_m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2778130"/>
            <a:ext cx="4191000" cy="3379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88925" y="6157918"/>
            <a:ext cx="3749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panose="020B0604020202020204" pitchFamily="34" charset="0"/>
              </a:rPr>
              <a:t>C. Beltran et al., Microwave instability induced by the Ferrite inserts at PSR.</a:t>
            </a:r>
          </a:p>
        </p:txBody>
      </p:sp>
    </p:spTree>
    <p:extLst>
      <p:ext uri="{BB962C8B-B14F-4D97-AF65-F5344CB8AC3E}">
        <p14:creationId xmlns:p14="http://schemas.microsoft.com/office/powerpoint/2010/main" val="2949958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8" y="342900"/>
            <a:ext cx="4294509" cy="461665"/>
          </a:xfrm>
          <a:prstGeom prst="rect">
            <a:avLst/>
          </a:prstGeom>
          <a:noFill/>
        </p:spPr>
        <p:txBody>
          <a:bodyPr wrap="none" rtlCol="0">
            <a:spAutoFit/>
          </a:bodyPr>
          <a:lstStyle/>
          <a:p>
            <a:r>
              <a:rPr lang="en-US" sz="2400" b="1" dirty="0" smtClean="0"/>
              <a:t>Conclusion: A Proposal for PIP</a:t>
            </a:r>
            <a:endParaRPr lang="en-US" sz="2400" b="1" dirty="0"/>
          </a:p>
        </p:txBody>
      </p:sp>
      <p:sp>
        <p:nvSpPr>
          <p:cNvPr id="3" name="TextBox 2"/>
          <p:cNvSpPr txBox="1"/>
          <p:nvPr/>
        </p:nvSpPr>
        <p:spPr>
          <a:xfrm>
            <a:off x="471488" y="1285875"/>
            <a:ext cx="8229600" cy="4462760"/>
          </a:xfrm>
          <a:prstGeom prst="rect">
            <a:avLst/>
          </a:prstGeom>
          <a:noFill/>
        </p:spPr>
        <p:txBody>
          <a:bodyPr wrap="square" rtlCol="0">
            <a:spAutoFit/>
          </a:bodyPr>
          <a:lstStyle/>
          <a:p>
            <a:pPr marL="342900" indent="-342900">
              <a:spcAft>
                <a:spcPts val="600"/>
              </a:spcAft>
              <a:buAutoNum type="arabicPeriod"/>
            </a:pPr>
            <a:r>
              <a:rPr lang="en-US" sz="2400" dirty="0" smtClean="0"/>
              <a:t>800 MeV injection will help emittance preservation!</a:t>
            </a:r>
          </a:p>
          <a:p>
            <a:pPr marL="342900" indent="-342900">
              <a:spcAft>
                <a:spcPts val="600"/>
              </a:spcAft>
              <a:buAutoNum type="arabicPeriod"/>
            </a:pPr>
            <a:r>
              <a:rPr lang="en-US" sz="2400" dirty="0" smtClean="0"/>
              <a:t>Longitudinal dynamics in crossing transition energy need careful study.  </a:t>
            </a:r>
            <a:r>
              <a:rPr lang="en-US" sz="2400" b="1" dirty="0" smtClean="0"/>
              <a:t>Use </a:t>
            </a:r>
            <a:r>
              <a:rPr lang="en-US" sz="2400" b="1" dirty="0" err="1" smtClean="0"/>
              <a:t>Fermilab</a:t>
            </a:r>
            <a:r>
              <a:rPr lang="en-US" sz="2400" b="1" dirty="0" smtClean="0"/>
              <a:t> Booster as RCS </a:t>
            </a:r>
            <a:r>
              <a:rPr lang="en-US" sz="2400" dirty="0" smtClean="0"/>
              <a:t>to accelerate beam up to 4 GeV at 30 Hz repetition rate.</a:t>
            </a:r>
          </a:p>
          <a:p>
            <a:pPr marL="342900" indent="-342900">
              <a:spcAft>
                <a:spcPts val="600"/>
              </a:spcAft>
              <a:buAutoNum type="arabicPeriod"/>
            </a:pPr>
            <a:r>
              <a:rPr lang="en-US" sz="2400" dirty="0" smtClean="0"/>
              <a:t>Build another accelerator to accelerate beams from 4 GeV to 20 GeV can avoid transition crossing at Booster and Main Injector! The slip-injection will be much easier because the longitudinal emittance is less problematic at this series of accelerators.</a:t>
            </a:r>
          </a:p>
          <a:p>
            <a:pPr marL="342900" indent="-342900">
              <a:spcAft>
                <a:spcPts val="600"/>
              </a:spcAft>
              <a:buAutoNum type="arabicPeriod"/>
            </a:pPr>
            <a:r>
              <a:rPr lang="en-US" sz="2400" dirty="0" smtClean="0"/>
              <a:t>How about an </a:t>
            </a:r>
            <a:r>
              <a:rPr lang="en-US" sz="2400" b="1" dirty="0" smtClean="0"/>
              <a:t>inductive insert </a:t>
            </a:r>
            <a:r>
              <a:rPr lang="en-US" sz="2400" dirty="0" smtClean="0"/>
              <a:t>at Booster?</a:t>
            </a:r>
          </a:p>
          <a:p>
            <a:pPr marL="342900" indent="-342900">
              <a:spcAft>
                <a:spcPts val="600"/>
              </a:spcAft>
              <a:buAutoNum type="arabicPeriod"/>
            </a:pPr>
            <a:endParaRPr lang="en-US" sz="2400" dirty="0"/>
          </a:p>
        </p:txBody>
      </p:sp>
    </p:spTree>
    <p:extLst>
      <p:ext uri="{BB962C8B-B14F-4D97-AF65-F5344CB8AC3E}">
        <p14:creationId xmlns:p14="http://schemas.microsoft.com/office/powerpoint/2010/main" val="4244464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8631241"/>
              </p:ext>
            </p:extLst>
          </p:nvPr>
        </p:nvGraphicFramePr>
        <p:xfrm>
          <a:off x="642938" y="425453"/>
          <a:ext cx="7958136" cy="4822202"/>
        </p:xfrm>
        <a:graphic>
          <a:graphicData uri="http://schemas.openxmlformats.org/drawingml/2006/table">
            <a:tbl>
              <a:tblPr>
                <a:tableStyleId>{5C22544A-7EE6-4342-B048-85BDC9FD1C3A}</a:tableStyleId>
              </a:tblPr>
              <a:tblGrid>
                <a:gridCol w="5114931"/>
                <a:gridCol w="1445934"/>
                <a:gridCol w="1397271"/>
              </a:tblGrid>
              <a:tr h="184826">
                <a:tc>
                  <a:txBody>
                    <a:bodyPr/>
                    <a:lstStyle/>
                    <a:p>
                      <a:pPr algn="l" rtl="0" fontAlgn="t"/>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dirty="0" smtClean="0">
                          <a:solidFill>
                            <a:srgbClr val="000000"/>
                          </a:solidFill>
                          <a:effectLst/>
                          <a:latin typeface="+mn-lt"/>
                        </a:rPr>
                        <a:t>PIP</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dirty="0" smtClean="0">
                          <a:solidFill>
                            <a:srgbClr val="000000"/>
                          </a:solidFill>
                          <a:effectLst/>
                          <a:latin typeface="+mn-lt"/>
                        </a:rPr>
                        <a:t>PIP-II</a:t>
                      </a:r>
                      <a:endParaRPr lang="en-US" sz="2200" b="0" i="0" u="none" strike="noStrike" dirty="0">
                        <a:solidFill>
                          <a:srgbClr val="000000"/>
                        </a:solidFill>
                        <a:effectLst/>
                        <a:latin typeface="+mn-lt"/>
                      </a:endParaRPr>
                    </a:p>
                  </a:txBody>
                  <a:tcPr marL="8801" marR="8801" marT="8801" marB="0"/>
                </a:tc>
              </a:tr>
              <a:tr h="184826">
                <a:tc>
                  <a:txBody>
                    <a:bodyPr/>
                    <a:lstStyle/>
                    <a:p>
                      <a:pPr algn="l" rtl="0" fontAlgn="t"/>
                      <a:r>
                        <a:rPr lang="en-US" sz="2200" u="none" strike="noStrike" dirty="0" err="1">
                          <a:effectLst/>
                          <a:latin typeface="+mn-lt"/>
                        </a:rPr>
                        <a:t>Inj</a:t>
                      </a:r>
                      <a:r>
                        <a:rPr lang="en-US" sz="2200" u="none" strike="noStrike" dirty="0">
                          <a:effectLst/>
                          <a:latin typeface="+mn-lt"/>
                        </a:rPr>
                        <a:t>/</a:t>
                      </a:r>
                      <a:r>
                        <a:rPr lang="en-US" sz="2200" u="none" strike="noStrike" dirty="0" err="1">
                          <a:effectLst/>
                          <a:latin typeface="+mn-lt"/>
                        </a:rPr>
                        <a:t>ext</a:t>
                      </a:r>
                      <a:r>
                        <a:rPr lang="en-US" sz="2200" u="none" strike="noStrike" dirty="0">
                          <a:effectLst/>
                          <a:latin typeface="+mn-lt"/>
                        </a:rPr>
                        <a:t> energy (GeV)</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dirty="0">
                          <a:effectLst/>
                          <a:latin typeface="+mn-lt"/>
                        </a:rPr>
                        <a:t>0.4</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dirty="0">
                          <a:effectLst/>
                          <a:latin typeface="+mn-lt"/>
                        </a:rPr>
                        <a:t>0.8</a:t>
                      </a:r>
                      <a:endParaRPr lang="en-US" sz="2200" b="0" i="0" u="none" strike="noStrike" dirty="0">
                        <a:solidFill>
                          <a:srgbClr val="000000"/>
                        </a:solidFill>
                        <a:effectLst/>
                        <a:latin typeface="+mn-lt"/>
                      </a:endParaRPr>
                    </a:p>
                  </a:txBody>
                  <a:tcPr marL="8801" marR="8801" marT="8801" marB="0"/>
                </a:tc>
              </a:tr>
              <a:tr h="177785">
                <a:tc>
                  <a:txBody>
                    <a:bodyPr/>
                    <a:lstStyle/>
                    <a:p>
                      <a:pPr algn="l" rtl="0" fontAlgn="t"/>
                      <a:r>
                        <a:rPr lang="en-US" sz="2200" b="0" i="0" u="none" strike="noStrike">
                          <a:solidFill>
                            <a:srgbClr val="000000"/>
                          </a:solidFill>
                          <a:effectLst/>
                          <a:latin typeface="+mn-lt"/>
                        </a:rPr>
                        <a:t>Protons per pulse </a:t>
                      </a:r>
                    </a:p>
                  </a:txBody>
                  <a:tcPr marL="9525" marR="9525" marT="9525" marB="0"/>
                </a:tc>
                <a:tc>
                  <a:txBody>
                    <a:bodyPr/>
                    <a:lstStyle/>
                    <a:p>
                      <a:pPr algn="r" rtl="0" fontAlgn="t"/>
                      <a:r>
                        <a:rPr lang="en-US" sz="2200" b="0" i="0" u="none" strike="noStrike">
                          <a:solidFill>
                            <a:srgbClr val="000000"/>
                          </a:solidFill>
                          <a:effectLst/>
                          <a:latin typeface="+mn-lt"/>
                        </a:rPr>
                        <a:t>4.30E+12</a:t>
                      </a:r>
                    </a:p>
                  </a:txBody>
                  <a:tcPr marL="9525" marR="9525" marT="9525" marB="0"/>
                </a:tc>
                <a:tc>
                  <a:txBody>
                    <a:bodyPr/>
                    <a:lstStyle/>
                    <a:p>
                      <a:pPr algn="r" rtl="0" fontAlgn="t"/>
                      <a:r>
                        <a:rPr lang="en-US" sz="2200" b="0" i="0" u="none" strike="noStrike" dirty="0">
                          <a:solidFill>
                            <a:srgbClr val="000000"/>
                          </a:solidFill>
                          <a:effectLst/>
                          <a:latin typeface="+mn-lt"/>
                        </a:rPr>
                        <a:t>6.50E+12</a:t>
                      </a:r>
                    </a:p>
                  </a:txBody>
                  <a:tcPr marL="9525" marR="9525" marT="9525" marB="0"/>
                </a:tc>
              </a:tr>
              <a:tr h="177785">
                <a:tc>
                  <a:txBody>
                    <a:bodyPr/>
                    <a:lstStyle/>
                    <a:p>
                      <a:pPr algn="l" rtl="0" fontAlgn="t"/>
                      <a:r>
                        <a:rPr lang="en-US" sz="2200" u="none" strike="noStrike" dirty="0" err="1">
                          <a:effectLst/>
                          <a:latin typeface="+mn-lt"/>
                        </a:rPr>
                        <a:t>frep</a:t>
                      </a:r>
                      <a:r>
                        <a:rPr lang="en-US" sz="2200" u="none" strike="noStrike" dirty="0">
                          <a:effectLst/>
                          <a:latin typeface="+mn-lt"/>
                        </a:rPr>
                        <a:t> (Hz)</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dirty="0">
                          <a:solidFill>
                            <a:srgbClr val="000000"/>
                          </a:solidFill>
                          <a:effectLst/>
                          <a:latin typeface="Calibri" panose="020F0502020204030204" pitchFamily="34" charset="0"/>
                        </a:rPr>
                        <a:t>30</a:t>
                      </a:r>
                    </a:p>
                  </a:txBody>
                  <a:tcPr marL="9525" marR="9525" marT="9525" marB="0"/>
                </a:tc>
                <a:tc>
                  <a:txBody>
                    <a:bodyPr/>
                    <a:lstStyle/>
                    <a:p>
                      <a:pPr algn="r" rtl="0" fontAlgn="t"/>
                      <a:r>
                        <a:rPr lang="en-US" sz="2200" b="0" i="0" u="none" strike="noStrike" dirty="0">
                          <a:solidFill>
                            <a:srgbClr val="000000"/>
                          </a:solidFill>
                          <a:effectLst/>
                          <a:latin typeface="Calibri" panose="020F0502020204030204" pitchFamily="34" charset="0"/>
                        </a:rPr>
                        <a:t>30</a:t>
                      </a:r>
                    </a:p>
                  </a:txBody>
                  <a:tcPr marL="9525" marR="9525" marT="9525" marB="0"/>
                </a:tc>
              </a:tr>
              <a:tr h="177785">
                <a:tc>
                  <a:txBody>
                    <a:bodyPr/>
                    <a:lstStyle/>
                    <a:p>
                      <a:pPr algn="l" rtl="0" fontAlgn="t"/>
                      <a:r>
                        <a:rPr lang="en-US" sz="2200" u="none" strike="noStrike" dirty="0">
                          <a:effectLst/>
                          <a:latin typeface="+mn-lt"/>
                        </a:rPr>
                        <a:t>Power at injection (kW)</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a:solidFill>
                            <a:srgbClr val="000000"/>
                          </a:solidFill>
                          <a:effectLst/>
                          <a:latin typeface="Calibri" panose="020F0502020204030204" pitchFamily="34" charset="0"/>
                        </a:rPr>
                        <a:t>8</a:t>
                      </a:r>
                    </a:p>
                  </a:txBody>
                  <a:tcPr marL="9525" marR="9525" marT="9525" marB="0"/>
                </a:tc>
                <a:tc>
                  <a:txBody>
                    <a:bodyPr/>
                    <a:lstStyle/>
                    <a:p>
                      <a:pPr algn="r" rtl="0" fontAlgn="t"/>
                      <a:r>
                        <a:rPr lang="en-US" sz="2200" b="0" i="0" u="none" strike="noStrike" dirty="0">
                          <a:solidFill>
                            <a:srgbClr val="000000"/>
                          </a:solidFill>
                          <a:effectLst/>
                          <a:latin typeface="Calibri" panose="020F0502020204030204" pitchFamily="34" charset="0"/>
                        </a:rPr>
                        <a:t>25</a:t>
                      </a:r>
                    </a:p>
                  </a:txBody>
                  <a:tcPr marL="9525" marR="9525" marT="9525" marB="0"/>
                </a:tc>
              </a:tr>
              <a:tr h="177785">
                <a:tc>
                  <a:txBody>
                    <a:bodyPr/>
                    <a:lstStyle/>
                    <a:p>
                      <a:pPr algn="l" rtl="0" fontAlgn="t"/>
                      <a:r>
                        <a:rPr lang="da-DK" sz="2200" u="none" strike="noStrike" dirty="0">
                          <a:effectLst/>
                          <a:latin typeface="+mn-lt"/>
                        </a:rPr>
                        <a:t>Power at 4 GeV (kW)</a:t>
                      </a:r>
                      <a:endParaRPr lang="da-DK"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a:solidFill>
                            <a:srgbClr val="000000"/>
                          </a:solidFill>
                          <a:effectLst/>
                          <a:latin typeface="Calibri" panose="020F0502020204030204" pitchFamily="34" charset="0"/>
                        </a:rPr>
                        <a:t>83</a:t>
                      </a:r>
                    </a:p>
                  </a:txBody>
                  <a:tcPr marL="9525" marR="9525" marT="9525" marB="0"/>
                </a:tc>
                <a:tc>
                  <a:txBody>
                    <a:bodyPr/>
                    <a:lstStyle/>
                    <a:p>
                      <a:pPr algn="r" rtl="0" fontAlgn="t"/>
                      <a:r>
                        <a:rPr lang="en-US" sz="2200" b="0" i="0" u="none" strike="noStrike" dirty="0">
                          <a:solidFill>
                            <a:srgbClr val="000000"/>
                          </a:solidFill>
                          <a:effectLst/>
                          <a:latin typeface="Calibri" panose="020F0502020204030204" pitchFamily="34" charset="0"/>
                        </a:rPr>
                        <a:t>125</a:t>
                      </a:r>
                    </a:p>
                  </a:txBody>
                  <a:tcPr marL="9525" marR="9525" marT="9525" marB="0"/>
                </a:tc>
              </a:tr>
              <a:tr h="177785">
                <a:tc>
                  <a:txBody>
                    <a:bodyPr/>
                    <a:lstStyle/>
                    <a:p>
                      <a:pPr algn="l" rtl="0" fontAlgn="t"/>
                      <a:r>
                        <a:rPr lang="da-DK" sz="2200" u="none" strike="noStrike" dirty="0">
                          <a:effectLst/>
                          <a:latin typeface="+mn-lt"/>
                        </a:rPr>
                        <a:t>Power at 8 GeV (KW)</a:t>
                      </a:r>
                      <a:endParaRPr lang="da-DK"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a:solidFill>
                            <a:srgbClr val="000000"/>
                          </a:solidFill>
                          <a:effectLst/>
                          <a:latin typeface="Calibri" panose="020F0502020204030204" pitchFamily="34" charset="0"/>
                        </a:rPr>
                        <a:t>165</a:t>
                      </a:r>
                    </a:p>
                  </a:txBody>
                  <a:tcPr marL="9525" marR="9525" marT="9525" marB="0"/>
                </a:tc>
                <a:tc>
                  <a:txBody>
                    <a:bodyPr/>
                    <a:lstStyle/>
                    <a:p>
                      <a:pPr algn="r" rtl="0" fontAlgn="t"/>
                      <a:r>
                        <a:rPr lang="en-US" sz="2200" b="0" i="0" u="none" strike="noStrike" dirty="0">
                          <a:solidFill>
                            <a:srgbClr val="000000"/>
                          </a:solidFill>
                          <a:effectLst/>
                          <a:latin typeface="Calibri" panose="020F0502020204030204" pitchFamily="34" charset="0"/>
                        </a:rPr>
                        <a:t>250</a:t>
                      </a:r>
                    </a:p>
                  </a:txBody>
                  <a:tcPr marL="9525" marR="9525" marT="9525" marB="0"/>
                </a:tc>
              </a:tr>
              <a:tr h="177785">
                <a:tc>
                  <a:txBody>
                    <a:bodyPr/>
                    <a:lstStyle/>
                    <a:p>
                      <a:pPr algn="l" rtl="0" fontAlgn="t"/>
                      <a:r>
                        <a:rPr lang="da-DK" sz="2200" u="none" strike="noStrike" dirty="0">
                          <a:effectLst/>
                          <a:latin typeface="+mn-lt"/>
                        </a:rPr>
                        <a:t>Power at 120 GeV (kW)</a:t>
                      </a:r>
                      <a:endParaRPr lang="da-DK" sz="2200" b="0" i="0" u="none" strike="noStrike" dirty="0">
                        <a:solidFill>
                          <a:srgbClr val="000000"/>
                        </a:solidFill>
                        <a:effectLst/>
                        <a:latin typeface="+mn-lt"/>
                      </a:endParaRPr>
                    </a:p>
                  </a:txBody>
                  <a:tcPr marL="8801" marR="8801" marT="8801" marB="0"/>
                </a:tc>
                <a:tc>
                  <a:txBody>
                    <a:bodyPr/>
                    <a:lstStyle/>
                    <a:p>
                      <a:pPr algn="r" rtl="0" fontAlgn="t"/>
                      <a:r>
                        <a:rPr lang="en-US" sz="2200" b="0" i="0" u="none" strike="noStrike">
                          <a:solidFill>
                            <a:srgbClr val="000000"/>
                          </a:solidFill>
                          <a:effectLst/>
                          <a:latin typeface="Calibri" panose="020F0502020204030204" pitchFamily="34" charset="0"/>
                        </a:rPr>
                        <a:t>2477</a:t>
                      </a:r>
                    </a:p>
                  </a:txBody>
                  <a:tcPr marL="9525" marR="9525" marT="9525" marB="0"/>
                </a:tc>
                <a:tc>
                  <a:txBody>
                    <a:bodyPr/>
                    <a:lstStyle/>
                    <a:p>
                      <a:pPr algn="r" rtl="0" fontAlgn="t"/>
                      <a:r>
                        <a:rPr lang="en-US" sz="2200" b="0" i="0" u="none" strike="noStrike" dirty="0">
                          <a:solidFill>
                            <a:srgbClr val="000000"/>
                          </a:solidFill>
                          <a:effectLst/>
                          <a:latin typeface="Calibri" panose="020F0502020204030204" pitchFamily="34" charset="0"/>
                        </a:rPr>
                        <a:t>3744</a:t>
                      </a:r>
                    </a:p>
                  </a:txBody>
                  <a:tcPr marL="9525" marR="9525" marT="9525" marB="0"/>
                </a:tc>
              </a:tr>
              <a:tr h="177785">
                <a:tc>
                  <a:txBody>
                    <a:bodyPr/>
                    <a:lstStyle/>
                    <a:p>
                      <a:pPr algn="l" rtl="0" fontAlgn="t"/>
                      <a:endParaRPr lang="en-US" sz="2200" b="0" i="0" u="none" strike="noStrike" dirty="0">
                        <a:solidFill>
                          <a:srgbClr val="000000"/>
                        </a:solidFill>
                        <a:effectLst/>
                        <a:latin typeface="+mn-lt"/>
                      </a:endParaRPr>
                    </a:p>
                  </a:txBody>
                  <a:tcPr marL="8801" marR="8801" marT="8801" marB="0"/>
                </a:tc>
                <a:tc>
                  <a:txBody>
                    <a:bodyPr/>
                    <a:lstStyle/>
                    <a:p>
                      <a:pPr algn="l" rtl="0" fontAlgn="t"/>
                      <a:endParaRPr lang="en-US" sz="2200" b="0" i="0" u="none" strike="noStrike">
                        <a:solidFill>
                          <a:srgbClr val="000000"/>
                        </a:solidFill>
                        <a:effectLst/>
                        <a:latin typeface="+mn-lt"/>
                      </a:endParaRPr>
                    </a:p>
                  </a:txBody>
                  <a:tcPr marL="8801" marR="8801" marT="8801" marB="0"/>
                </a:tc>
                <a:tc>
                  <a:txBody>
                    <a:bodyPr/>
                    <a:lstStyle/>
                    <a:p>
                      <a:pPr algn="l" rtl="0" fontAlgn="t"/>
                      <a:endParaRPr lang="en-US" sz="2200" b="0" i="0" u="none" strike="noStrike">
                        <a:solidFill>
                          <a:srgbClr val="000000"/>
                        </a:solidFill>
                        <a:effectLst/>
                        <a:latin typeface="+mn-lt"/>
                      </a:endParaRPr>
                    </a:p>
                  </a:txBody>
                  <a:tcPr marL="8801" marR="8801" marT="8801" marB="0"/>
                </a:tc>
              </a:tr>
              <a:tr h="177785">
                <a:tc>
                  <a:txBody>
                    <a:bodyPr/>
                    <a:lstStyle/>
                    <a:p>
                      <a:pPr algn="l" rtl="0" fontAlgn="t"/>
                      <a:r>
                        <a:rPr lang="en-US" sz="2200" u="none" strike="noStrike" dirty="0" err="1">
                          <a:effectLst/>
                          <a:latin typeface="+mn-lt"/>
                        </a:rPr>
                        <a:t>frep</a:t>
                      </a:r>
                      <a:r>
                        <a:rPr lang="en-US" sz="2200" u="none" strike="noStrike" dirty="0">
                          <a:effectLst/>
                          <a:latin typeface="+mn-lt"/>
                        </a:rPr>
                        <a:t> (Hz)</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a:effectLst/>
                          <a:latin typeface="+mn-lt"/>
                        </a:rPr>
                        <a:t>40</a:t>
                      </a:r>
                      <a:endParaRPr lang="en-US" sz="2200" b="0" i="0" u="none" strike="noStrike">
                        <a:solidFill>
                          <a:srgbClr val="000000"/>
                        </a:solidFill>
                        <a:effectLst/>
                        <a:latin typeface="+mn-lt"/>
                      </a:endParaRPr>
                    </a:p>
                  </a:txBody>
                  <a:tcPr marL="8801" marR="8801" marT="8801" marB="0"/>
                </a:tc>
                <a:tc>
                  <a:txBody>
                    <a:bodyPr/>
                    <a:lstStyle/>
                    <a:p>
                      <a:pPr algn="r" rtl="0" fontAlgn="t"/>
                      <a:r>
                        <a:rPr lang="en-US" sz="2200" u="none" strike="noStrike">
                          <a:effectLst/>
                          <a:latin typeface="+mn-lt"/>
                        </a:rPr>
                        <a:t>40</a:t>
                      </a:r>
                      <a:endParaRPr lang="en-US" sz="2200" b="0" i="0" u="none" strike="noStrike">
                        <a:solidFill>
                          <a:srgbClr val="000000"/>
                        </a:solidFill>
                        <a:effectLst/>
                        <a:latin typeface="+mn-lt"/>
                      </a:endParaRPr>
                    </a:p>
                  </a:txBody>
                  <a:tcPr marL="8801" marR="8801" marT="8801" marB="0"/>
                </a:tc>
              </a:tr>
              <a:tr h="177785">
                <a:tc>
                  <a:txBody>
                    <a:bodyPr/>
                    <a:lstStyle/>
                    <a:p>
                      <a:pPr algn="l" rtl="0" fontAlgn="t"/>
                      <a:r>
                        <a:rPr lang="en-US" sz="2200" u="none" strike="noStrike" dirty="0">
                          <a:effectLst/>
                          <a:latin typeface="+mn-lt"/>
                        </a:rPr>
                        <a:t>Power at injection (kW)</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dirty="0">
                          <a:effectLst/>
                          <a:latin typeface="+mn-lt"/>
                        </a:rPr>
                        <a:t>11</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a:effectLst/>
                          <a:latin typeface="+mn-lt"/>
                        </a:rPr>
                        <a:t>33</a:t>
                      </a:r>
                      <a:endParaRPr lang="en-US" sz="2200" b="0" i="0" u="none" strike="noStrike">
                        <a:solidFill>
                          <a:srgbClr val="000000"/>
                        </a:solidFill>
                        <a:effectLst/>
                        <a:latin typeface="+mn-lt"/>
                      </a:endParaRPr>
                    </a:p>
                  </a:txBody>
                  <a:tcPr marL="8801" marR="8801" marT="8801" marB="0"/>
                </a:tc>
              </a:tr>
              <a:tr h="177785">
                <a:tc>
                  <a:txBody>
                    <a:bodyPr/>
                    <a:lstStyle/>
                    <a:p>
                      <a:pPr algn="l" rtl="0" fontAlgn="t"/>
                      <a:r>
                        <a:rPr lang="da-DK" sz="2200" u="none" strike="noStrike">
                          <a:effectLst/>
                          <a:latin typeface="+mn-lt"/>
                        </a:rPr>
                        <a:t>Power at 4 GeV (kW)</a:t>
                      </a:r>
                      <a:endParaRPr lang="da-DK" sz="2200" b="0" i="0" u="none" strike="noStrike">
                        <a:solidFill>
                          <a:srgbClr val="000000"/>
                        </a:solidFill>
                        <a:effectLst/>
                        <a:latin typeface="+mn-lt"/>
                      </a:endParaRPr>
                    </a:p>
                  </a:txBody>
                  <a:tcPr marL="8801" marR="8801" marT="8801" marB="0"/>
                </a:tc>
                <a:tc>
                  <a:txBody>
                    <a:bodyPr/>
                    <a:lstStyle/>
                    <a:p>
                      <a:pPr algn="r" rtl="0" fontAlgn="t"/>
                      <a:r>
                        <a:rPr lang="en-US" sz="2200" u="none" strike="noStrike" dirty="0">
                          <a:effectLst/>
                          <a:latin typeface="+mn-lt"/>
                        </a:rPr>
                        <a:t>110</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a:effectLst/>
                          <a:latin typeface="+mn-lt"/>
                        </a:rPr>
                        <a:t>166</a:t>
                      </a:r>
                      <a:endParaRPr lang="en-US" sz="2200" b="0" i="0" u="none" strike="noStrike">
                        <a:solidFill>
                          <a:srgbClr val="000000"/>
                        </a:solidFill>
                        <a:effectLst/>
                        <a:latin typeface="+mn-lt"/>
                      </a:endParaRPr>
                    </a:p>
                  </a:txBody>
                  <a:tcPr marL="8801" marR="8801" marT="8801" marB="0"/>
                </a:tc>
              </a:tr>
              <a:tr h="177785">
                <a:tc>
                  <a:txBody>
                    <a:bodyPr/>
                    <a:lstStyle/>
                    <a:p>
                      <a:pPr algn="l" rtl="0" fontAlgn="t"/>
                      <a:r>
                        <a:rPr lang="da-DK" sz="2200" u="none" strike="noStrike" dirty="0">
                          <a:effectLst/>
                          <a:latin typeface="+mn-lt"/>
                        </a:rPr>
                        <a:t>Power at 8 GeV (KW)</a:t>
                      </a:r>
                      <a:endParaRPr lang="da-DK"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dirty="0">
                          <a:effectLst/>
                          <a:latin typeface="+mn-lt"/>
                        </a:rPr>
                        <a:t>220</a:t>
                      </a:r>
                      <a:endParaRPr lang="en-US" sz="2200" b="0" i="0" u="none" strike="noStrike" dirty="0">
                        <a:solidFill>
                          <a:srgbClr val="000000"/>
                        </a:solidFill>
                        <a:effectLst/>
                        <a:latin typeface="+mn-lt"/>
                      </a:endParaRPr>
                    </a:p>
                  </a:txBody>
                  <a:tcPr marL="8801" marR="8801" marT="8801" marB="0"/>
                </a:tc>
                <a:tc>
                  <a:txBody>
                    <a:bodyPr/>
                    <a:lstStyle/>
                    <a:p>
                      <a:pPr algn="r" rtl="0" fontAlgn="t"/>
                      <a:r>
                        <a:rPr lang="en-US" sz="2200" u="none" strike="noStrike" dirty="0">
                          <a:effectLst/>
                          <a:latin typeface="+mn-lt"/>
                        </a:rPr>
                        <a:t>333</a:t>
                      </a:r>
                      <a:endParaRPr lang="en-US" sz="2200" b="0" i="0" u="none" strike="noStrike" dirty="0">
                        <a:solidFill>
                          <a:srgbClr val="000000"/>
                        </a:solidFill>
                        <a:effectLst/>
                        <a:latin typeface="+mn-lt"/>
                      </a:endParaRPr>
                    </a:p>
                  </a:txBody>
                  <a:tcPr marL="8801" marR="8801" marT="8801" marB="0"/>
                </a:tc>
              </a:tr>
              <a:tr h="177785">
                <a:tc>
                  <a:txBody>
                    <a:bodyPr/>
                    <a:lstStyle/>
                    <a:p>
                      <a:pPr algn="l" rtl="0" fontAlgn="t"/>
                      <a:r>
                        <a:rPr lang="da-DK" sz="2200" b="0" i="0" u="none" strike="noStrike" dirty="0">
                          <a:solidFill>
                            <a:srgbClr val="000000"/>
                          </a:solidFill>
                          <a:effectLst/>
                          <a:latin typeface="+mn-lt"/>
                        </a:rPr>
                        <a:t>Power at 120 GeV (kW)</a:t>
                      </a:r>
                    </a:p>
                  </a:txBody>
                  <a:tcPr marL="9525" marR="9525" marT="9525" marB="0"/>
                </a:tc>
                <a:tc>
                  <a:txBody>
                    <a:bodyPr/>
                    <a:lstStyle/>
                    <a:p>
                      <a:pPr algn="r" rtl="0" fontAlgn="t"/>
                      <a:r>
                        <a:rPr lang="en-US" sz="2200" b="0" i="0" u="none" strike="noStrike">
                          <a:solidFill>
                            <a:srgbClr val="000000"/>
                          </a:solidFill>
                          <a:effectLst/>
                          <a:latin typeface="+mn-lt"/>
                        </a:rPr>
                        <a:t>3307</a:t>
                      </a:r>
                    </a:p>
                  </a:txBody>
                  <a:tcPr marL="9525" marR="9525" marT="9525" marB="0"/>
                </a:tc>
                <a:tc>
                  <a:txBody>
                    <a:bodyPr/>
                    <a:lstStyle/>
                    <a:p>
                      <a:pPr algn="r" rtl="0" fontAlgn="t"/>
                      <a:r>
                        <a:rPr lang="en-US" sz="2200" b="0" i="0" u="none" strike="noStrike" dirty="0">
                          <a:solidFill>
                            <a:srgbClr val="000000"/>
                          </a:solidFill>
                          <a:effectLst/>
                          <a:latin typeface="+mn-lt"/>
                        </a:rPr>
                        <a:t>4992</a:t>
                      </a:r>
                    </a:p>
                  </a:txBody>
                  <a:tcPr marL="9525" marR="9525" marT="9525" marB="0"/>
                </a:tc>
              </a:tr>
            </a:tbl>
          </a:graphicData>
        </a:graphic>
      </p:graphicFrame>
      <p:sp>
        <p:nvSpPr>
          <p:cNvPr id="3" name="Rectangle 2"/>
          <p:cNvSpPr/>
          <p:nvPr/>
        </p:nvSpPr>
        <p:spPr>
          <a:xfrm>
            <a:off x="542053" y="5487470"/>
            <a:ext cx="8159905" cy="1200329"/>
          </a:xfrm>
          <a:prstGeom prst="rect">
            <a:avLst/>
          </a:prstGeom>
        </p:spPr>
        <p:txBody>
          <a:bodyPr wrap="square">
            <a:spAutoFit/>
          </a:bodyPr>
          <a:lstStyle/>
          <a:p>
            <a:r>
              <a:rPr lang="en-US" dirty="0"/>
              <a:t>J. Strait, N.V. </a:t>
            </a:r>
            <a:r>
              <a:rPr lang="en-US" dirty="0" err="1"/>
              <a:t>Mokhov</a:t>
            </a:r>
            <a:r>
              <a:rPr lang="en-US" dirty="0"/>
              <a:t>, and S.I. </a:t>
            </a:r>
            <a:r>
              <a:rPr lang="en-US" dirty="0" err="1" smtClean="0"/>
              <a:t>Striganov</a:t>
            </a:r>
            <a:r>
              <a:rPr lang="en-US" dirty="0"/>
              <a:t>, </a:t>
            </a:r>
            <a:r>
              <a:rPr lang="en-US" dirty="0" smtClean="0"/>
              <a:t>PRSTAB, 13</a:t>
            </a:r>
            <a:r>
              <a:rPr lang="en-US" dirty="0"/>
              <a:t>, 111001 (2010): “for constant beam power, the </a:t>
            </a:r>
            <a:r>
              <a:rPr lang="en-US" dirty="0" smtClean="0"/>
              <a:t>(pion) yield </a:t>
            </a:r>
            <a:r>
              <a:rPr lang="en-US" dirty="0"/>
              <a:t>is maximum for a beam energy of about 7 GeV, but it is within 10% of this maximum for 4 &lt;</a:t>
            </a:r>
            <a:r>
              <a:rPr lang="en-US" dirty="0" err="1"/>
              <a:t>Tbeam</a:t>
            </a:r>
            <a:r>
              <a:rPr lang="en-US" dirty="0"/>
              <a:t> &lt; 11 GeV, and within 20% of the maximum for </a:t>
            </a:r>
            <a:r>
              <a:rPr lang="en-US" dirty="0" err="1"/>
              <a:t>Tbeam</a:t>
            </a:r>
            <a:r>
              <a:rPr lang="en-US" dirty="0"/>
              <a:t> as low as 2 GeV. </a:t>
            </a:r>
            <a:r>
              <a:rPr lang="en-US" dirty="0" smtClean="0"/>
              <a:t>“ </a:t>
            </a:r>
            <a:endParaRPr lang="en-US" dirty="0"/>
          </a:p>
        </p:txBody>
      </p:sp>
    </p:spTree>
    <p:extLst>
      <p:ext uri="{BB962C8B-B14F-4D97-AF65-F5344CB8AC3E}">
        <p14:creationId xmlns:p14="http://schemas.microsoft.com/office/powerpoint/2010/main" val="1697168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924" y="2657475"/>
            <a:ext cx="5291833" cy="584775"/>
          </a:xfrm>
          <a:prstGeom prst="rect">
            <a:avLst/>
          </a:prstGeom>
          <a:noFill/>
        </p:spPr>
        <p:txBody>
          <a:bodyPr wrap="none" rtlCol="0">
            <a:spAutoFit/>
          </a:bodyPr>
          <a:lstStyle/>
          <a:p>
            <a:r>
              <a:rPr lang="en-US" sz="3200" dirty="0" smtClean="0"/>
              <a:t>Many thanks for your attention</a:t>
            </a:r>
            <a:endParaRPr lang="en-US" sz="3200" dirty="0"/>
          </a:p>
        </p:txBody>
      </p:sp>
    </p:spTree>
    <p:extLst>
      <p:ext uri="{BB962C8B-B14F-4D97-AF65-F5344CB8AC3E}">
        <p14:creationId xmlns:p14="http://schemas.microsoft.com/office/powerpoint/2010/main" val="378808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14363" y="71437"/>
            <a:ext cx="4229100" cy="427038"/>
          </a:xfrm>
        </p:spPr>
        <p:txBody>
          <a:bodyPr>
            <a:normAutofit fontScale="90000"/>
          </a:bodyPr>
          <a:lstStyle/>
          <a:p>
            <a:r>
              <a:rPr lang="en-US" altLang="zh-TW" sz="3200" dirty="0">
                <a:latin typeface="+mn-lt"/>
                <a:ea typeface="新細明體" charset="-120"/>
              </a:rPr>
              <a:t>The </a:t>
            </a:r>
            <a:r>
              <a:rPr lang="en-US" altLang="zh-TW" sz="3200" dirty="0" err="1">
                <a:latin typeface="+mn-lt"/>
                <a:ea typeface="新細明體" charset="-120"/>
              </a:rPr>
              <a:t>Fermilab</a:t>
            </a:r>
            <a:r>
              <a:rPr lang="en-US" altLang="zh-TW" sz="3200" dirty="0">
                <a:latin typeface="+mn-lt"/>
                <a:ea typeface="新細明體" charset="-120"/>
              </a:rPr>
              <a:t> Booster</a:t>
            </a:r>
          </a:p>
        </p:txBody>
      </p:sp>
      <p:graphicFrame>
        <p:nvGraphicFramePr>
          <p:cNvPr id="122923" name="Group 43"/>
          <p:cNvGraphicFramePr>
            <a:graphicFrameLocks noGrp="1"/>
          </p:cNvGraphicFramePr>
          <p:nvPr>
            <p:extLst>
              <p:ext uri="{D42A27DB-BD31-4B8C-83A1-F6EECF244321}">
                <p14:modId xmlns:p14="http://schemas.microsoft.com/office/powerpoint/2010/main" val="1239983015"/>
              </p:ext>
            </p:extLst>
          </p:nvPr>
        </p:nvGraphicFramePr>
        <p:xfrm>
          <a:off x="720725" y="554027"/>
          <a:ext cx="7829550" cy="3657600"/>
        </p:xfrm>
        <a:graphic>
          <a:graphicData uri="http://schemas.openxmlformats.org/drawingml/2006/table">
            <a:tbl>
              <a:tblPr>
                <a:tableStyleId>{BC89EF96-8CEA-46FF-86C4-4CE0E7609802}</a:tableStyleId>
              </a:tblPr>
              <a:tblGrid>
                <a:gridCol w="4384675"/>
                <a:gridCol w="3444875"/>
              </a:tblGrid>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Circumference(m)</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smtClean="0">
                          <a:ln>
                            <a:noFill/>
                          </a:ln>
                          <a:effectLst/>
                        </a:rPr>
                        <a:t>474.2</a:t>
                      </a:r>
                      <a:endParaRPr kumimoji="0" lang="en-US" altLang="zh-TW" sz="1800" b="0" i="0" u="none" strike="noStrike" cap="none" normalizeH="0" baseline="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err="1" smtClean="0">
                          <a:ln>
                            <a:noFill/>
                          </a:ln>
                          <a:effectLst/>
                        </a:rPr>
                        <a:t>Inj</a:t>
                      </a:r>
                      <a:r>
                        <a:rPr kumimoji="0" lang="en-US" altLang="zh-TW" sz="1800" u="none" strike="noStrike" cap="none" normalizeH="0" baseline="0" dirty="0" smtClean="0">
                          <a:ln>
                            <a:noFill/>
                          </a:ln>
                          <a:effectLst/>
                        </a:rPr>
                        <a:t>/</a:t>
                      </a:r>
                      <a:r>
                        <a:rPr kumimoji="0" lang="en-US" altLang="zh-TW" sz="1800" u="none" strike="noStrike" cap="none" normalizeH="0" baseline="0" dirty="0" err="1" smtClean="0">
                          <a:ln>
                            <a:noFill/>
                          </a:ln>
                          <a:effectLst/>
                        </a:rPr>
                        <a:t>ext</a:t>
                      </a:r>
                      <a:r>
                        <a:rPr kumimoji="0" lang="en-US" altLang="zh-TW" sz="1800" u="none" strike="noStrike" cap="none" normalizeH="0" baseline="0" dirty="0" smtClean="0">
                          <a:ln>
                            <a:noFill/>
                          </a:ln>
                          <a:effectLst/>
                        </a:rPr>
                        <a:t> energy (GeV)</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smtClean="0">
                          <a:ln>
                            <a:noFill/>
                          </a:ln>
                          <a:effectLst/>
                        </a:rPr>
                        <a:t>0.4/8.0</a:t>
                      </a:r>
                      <a:endParaRPr kumimoji="0" lang="en-US" altLang="zh-TW" sz="1800" b="0" i="0" u="none" strike="noStrike" cap="none" normalizeH="0" baseline="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Cycling rate (Hz)</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smtClean="0">
                          <a:ln>
                            <a:noFill/>
                          </a:ln>
                          <a:effectLst/>
                        </a:rPr>
                        <a:t>15</a:t>
                      </a:r>
                      <a:endParaRPr kumimoji="0" lang="en-US" altLang="zh-TW" sz="1800" b="0" i="0" u="none" strike="noStrike" cap="none" normalizeH="0" baseline="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Hori/vert </a:t>
                      </a:r>
                      <a:r>
                        <a:rPr kumimoji="0" lang="en-US" altLang="zh-TW" sz="1800" u="none" strike="noStrike" cap="none" normalizeH="0" baseline="0" dirty="0" err="1" smtClean="0">
                          <a:ln>
                            <a:noFill/>
                          </a:ln>
                          <a:effectLst/>
                        </a:rPr>
                        <a:t>betatron</a:t>
                      </a:r>
                      <a:r>
                        <a:rPr kumimoji="0" lang="en-US" altLang="zh-TW" sz="1800" u="none" strike="noStrike" cap="none" normalizeH="0" baseline="0" dirty="0" smtClean="0">
                          <a:ln>
                            <a:noFill/>
                          </a:ln>
                          <a:effectLst/>
                        </a:rPr>
                        <a:t> tunes</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6.7/6.8</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err="1" smtClean="0">
                          <a:ln>
                            <a:noFill/>
                          </a:ln>
                          <a:effectLst/>
                        </a:rPr>
                        <a:t>Superperiod</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24</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Transition gamma</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5.446</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Harmonic number</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84</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Protons per pulse </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5.0E12</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Longitudinal </a:t>
                      </a:r>
                      <a:r>
                        <a:rPr kumimoji="0" lang="en-US" altLang="zh-TW" sz="1800" u="none" strike="noStrike" cap="none" normalizeH="0" baseline="0" dirty="0" smtClean="0">
                          <a:ln>
                            <a:noFill/>
                          </a:ln>
                          <a:effectLst/>
                          <a:sym typeface="Symbol" panose="05050102010706020507" pitchFamily="18" charset="2"/>
                        </a:rPr>
                        <a:t>95% </a:t>
                      </a:r>
                      <a:r>
                        <a:rPr kumimoji="0" lang="en-US" altLang="zh-TW" sz="1800" u="none" strike="noStrike" cap="none" normalizeH="0" baseline="0" dirty="0" smtClean="0">
                          <a:ln>
                            <a:noFill/>
                          </a:ln>
                          <a:effectLst/>
                        </a:rPr>
                        <a:t>emittance (eV-s)</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0.10 at injection</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r h="34005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smtClean="0">
                          <a:ln>
                            <a:noFill/>
                          </a:ln>
                          <a:effectLst/>
                        </a:rPr>
                        <a:t>Transverse </a:t>
                      </a:r>
                      <a:r>
                        <a:rPr kumimoji="0" lang="en-US" altLang="zh-TW" sz="1800" u="none" strike="noStrike" cap="none" normalizeH="0" baseline="0" smtClean="0">
                          <a:ln>
                            <a:noFill/>
                          </a:ln>
                          <a:effectLst/>
                          <a:sym typeface="Symbol" panose="05050102010706020507" pitchFamily="18" charset="2"/>
                        </a:rPr>
                        <a:t>95% </a:t>
                      </a:r>
                      <a:r>
                        <a:rPr kumimoji="0" lang="en-US" altLang="zh-TW" sz="1800" u="none" strike="noStrike" cap="none" normalizeH="0" baseline="0" smtClean="0">
                          <a:ln>
                            <a:noFill/>
                          </a:ln>
                          <a:effectLst/>
                        </a:rPr>
                        <a:t>emittance (mm-mr)</a:t>
                      </a:r>
                      <a:endParaRPr kumimoji="0" lang="en-US" altLang="zh-TW" sz="1800" b="0" i="0" u="none" strike="noStrike" cap="none" normalizeH="0" baseline="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TW" sz="1800" u="none" strike="noStrike" cap="none" normalizeH="0" baseline="0" dirty="0" smtClean="0">
                          <a:ln>
                            <a:noFill/>
                          </a:ln>
                          <a:effectLst/>
                        </a:rPr>
                        <a:t>12</a:t>
                      </a:r>
                      <a:r>
                        <a:rPr kumimoji="0" lang="en-US" altLang="zh-TW" sz="1800" u="none" strike="noStrike" cap="none" normalizeH="0" baseline="0" dirty="0" smtClean="0">
                          <a:ln>
                            <a:noFill/>
                          </a:ln>
                          <a:effectLst/>
                          <a:sym typeface="Symbol" panose="05050102010706020507" pitchFamily="18" charset="2"/>
                        </a:rPr>
                        <a:t> (normalized) at injection</a:t>
                      </a:r>
                      <a:endParaRPr kumimoji="0" lang="en-US" altLang="zh-TW" sz="1800" b="0" i="0" u="none" strike="noStrike" cap="none" normalizeH="0" baseline="0" dirty="0" smtClean="0">
                        <a:ln>
                          <a:noFill/>
                        </a:ln>
                        <a:solidFill>
                          <a:schemeClr val="tx1"/>
                        </a:solidFill>
                        <a:effectLst/>
                        <a:latin typeface="Times New Roman" panose="02020603050405020304" pitchFamily="18" charset="0"/>
                        <a:ea typeface="新細明體" charset="-120"/>
                        <a:cs typeface="Arial" panose="020B0604020202020204" pitchFamily="34" charset="0"/>
                      </a:endParaRPr>
                    </a:p>
                  </a:txBody>
                  <a:tcPr horzOverflow="overflow"/>
                </a:tc>
              </a:tr>
            </a:tbl>
          </a:graphicData>
        </a:graphic>
      </p:graphicFrame>
    </p:spTree>
    <p:extLst>
      <p:ext uri="{BB962C8B-B14F-4D97-AF65-F5344CB8AC3E}">
        <p14:creationId xmlns:p14="http://schemas.microsoft.com/office/powerpoint/2010/main" val="1410762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52400" y="152400"/>
            <a:ext cx="8686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2000" dirty="0" smtClean="0">
                <a:ea typeface="新細明體" charset="-120"/>
              </a:rPr>
              <a:t>ICA: Measurements </a:t>
            </a:r>
            <a:r>
              <a:rPr lang="en-US" altLang="zh-TW" sz="2000" dirty="0">
                <a:ea typeface="新細明體" charset="-120"/>
              </a:rPr>
              <a:t>of turn-by-turn data have traditionally being used to measure and model accelerators. Employing the independent component analysis (ICA), we were able to measure the </a:t>
            </a:r>
            <a:r>
              <a:rPr lang="en-US" altLang="zh-TW" sz="2000" dirty="0" err="1">
                <a:ea typeface="新細明體" charset="-120"/>
              </a:rPr>
              <a:t>betatron</a:t>
            </a:r>
            <a:r>
              <a:rPr lang="en-US" altLang="zh-TW" sz="2000" dirty="0">
                <a:ea typeface="新細明體" charset="-120"/>
              </a:rPr>
              <a:t> and synchrotron tunes, </a:t>
            </a:r>
            <a:r>
              <a:rPr lang="en-US" altLang="zh-TW" sz="2000" dirty="0" err="1">
                <a:ea typeface="新細明體" charset="-120"/>
              </a:rPr>
              <a:t>betatron</a:t>
            </a:r>
            <a:r>
              <a:rPr lang="en-US" altLang="zh-TW" sz="2000" dirty="0">
                <a:ea typeface="新細明體" charset="-120"/>
              </a:rPr>
              <a:t> amplitude functions, dispersion functions for the entire ramping cycle (submitted for publication).</a:t>
            </a:r>
          </a:p>
        </p:txBody>
      </p:sp>
      <p:pic>
        <p:nvPicPr>
          <p:cNvPr id="140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62200"/>
            <a:ext cx="6858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AutoShape 4"/>
          <p:cNvSpPr>
            <a:spLocks noChangeArrowheads="1"/>
          </p:cNvSpPr>
          <p:nvPr/>
        </p:nvSpPr>
        <p:spPr bwMode="auto">
          <a:xfrm>
            <a:off x="6457952" y="1581150"/>
            <a:ext cx="2209800" cy="2362200"/>
          </a:xfrm>
          <a:prstGeom prst="wedgeRectCallout">
            <a:avLst>
              <a:gd name="adj1" fmla="val -88074"/>
              <a:gd name="adj2" fmla="val -6787"/>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TW" sz="1800">
                <a:latin typeface="Verdana" panose="020B0604030504040204" pitchFamily="34" charset="0"/>
                <a:ea typeface="新細明體" charset="-120"/>
              </a:rPr>
              <a:t>The amplitude of oscillation is about </a:t>
            </a:r>
            <a:r>
              <a:rPr lang="en-US" altLang="zh-TW" sz="1800">
                <a:solidFill>
                  <a:srgbClr val="FF0000"/>
                </a:solidFill>
                <a:latin typeface="Verdana" panose="020B0604030504040204" pitchFamily="34" charset="0"/>
                <a:ea typeface="新細明體" charset="-120"/>
              </a:rPr>
              <a:t>0.4</a:t>
            </a:r>
            <a:r>
              <a:rPr lang="en-US" altLang="zh-TW" sz="1800">
                <a:latin typeface="Verdana" panose="020B0604030504040204" pitchFamily="34" charset="0"/>
                <a:ea typeface="新細明體" charset="-120"/>
              </a:rPr>
              <a:t> mm; Notice the bursts due to the pinger, which is fired about every 225 turns.</a:t>
            </a:r>
          </a:p>
        </p:txBody>
      </p:sp>
      <p:pic>
        <p:nvPicPr>
          <p:cNvPr id="140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67200"/>
            <a:ext cx="685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4" name="Text Box 6"/>
          <p:cNvSpPr txBox="1">
            <a:spLocks noChangeArrowheads="1"/>
          </p:cNvSpPr>
          <p:nvPr/>
        </p:nvSpPr>
        <p:spPr bwMode="auto">
          <a:xfrm>
            <a:off x="6477000" y="4630738"/>
            <a:ext cx="23907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TW">
                <a:ea typeface="新細明體" charset="-120"/>
              </a:rPr>
              <a:t>An impression of raw data; 2500 turns from turn 1; at location L01</a:t>
            </a:r>
          </a:p>
        </p:txBody>
      </p:sp>
    </p:spTree>
    <p:extLst>
      <p:ext uri="{BB962C8B-B14F-4D97-AF65-F5344CB8AC3E}">
        <p14:creationId xmlns:p14="http://schemas.microsoft.com/office/powerpoint/2010/main" val="1280026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ica2_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300" y="163513"/>
            <a:ext cx="4406900" cy="3179762"/>
          </a:xfrm>
          <a:prstGeom prst="rect">
            <a:avLst/>
          </a:prstGeom>
          <a:noFill/>
          <a:extLst>
            <a:ext uri="{909E8E84-426E-40DD-AFC4-6F175D3DCCD1}">
              <a14:hiddenFill xmlns:a14="http://schemas.microsoft.com/office/drawing/2010/main">
                <a:solidFill>
                  <a:srgbClr val="FFFFFF"/>
                </a:solidFill>
              </a14:hiddenFill>
            </a:ext>
          </a:extLst>
        </p:spPr>
      </p:pic>
      <p:pic>
        <p:nvPicPr>
          <p:cNvPr id="141315" name="Picture 3" descr="ica2_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495800" cy="3241675"/>
          </a:xfrm>
          <a:prstGeom prst="rect">
            <a:avLst/>
          </a:prstGeom>
          <a:noFill/>
          <a:extLst>
            <a:ext uri="{909E8E84-426E-40DD-AFC4-6F175D3DCCD1}">
              <a14:hiddenFill xmlns:a14="http://schemas.microsoft.com/office/drawing/2010/main">
                <a:solidFill>
                  <a:srgbClr val="FFFFFF"/>
                </a:solidFill>
              </a14:hiddenFill>
            </a:ext>
          </a:extLst>
        </p:spPr>
      </p:pic>
      <p:pic>
        <p:nvPicPr>
          <p:cNvPr id="141316" name="Picture 4" descr="ica2_f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41317" name="Picture 5" descr="ica2_f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357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mp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905000"/>
            <a:ext cx="5372100" cy="4648200"/>
          </a:xfrm>
          <a:prstGeom prst="rect">
            <a:avLst/>
          </a:prstGeom>
          <a:noFill/>
          <a:extLst>
            <a:ext uri="{909E8E84-426E-40DD-AFC4-6F175D3DCCD1}">
              <a14:hiddenFill xmlns:a14="http://schemas.microsoft.com/office/drawing/2010/main">
                <a:solidFill>
                  <a:srgbClr val="FFFFFF"/>
                </a:solidFill>
              </a14:hiddenFill>
            </a:ext>
          </a:extLst>
        </p:spPr>
      </p:pic>
      <p:sp>
        <p:nvSpPr>
          <p:cNvPr id="137219" name="Text Box 3"/>
          <p:cNvSpPr txBox="1">
            <a:spLocks noChangeArrowheads="1"/>
          </p:cNvSpPr>
          <p:nvPr/>
        </p:nvSpPr>
        <p:spPr bwMode="auto">
          <a:xfrm>
            <a:off x="517525" y="369891"/>
            <a:ext cx="83216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cs typeface="Arial" panose="020B0604020202020204" pitchFamily="34" charset="0"/>
              </a:defRPr>
            </a:lvl1pPr>
            <a:lvl2pPr marL="914400" indent="-457200">
              <a:defRPr sz="2400">
                <a:solidFill>
                  <a:schemeClr val="tx1"/>
                </a:solidFill>
                <a:latin typeface="Times New Roman" panose="02020603050405020304" pitchFamily="18" charset="0"/>
                <a:cs typeface="Arial" panose="020B0604020202020204" pitchFamily="34" charset="0"/>
              </a:defRPr>
            </a:lvl2pPr>
            <a:lvl3pPr marL="1371600" indent="-457200">
              <a:defRPr sz="2400">
                <a:solidFill>
                  <a:schemeClr val="tx1"/>
                </a:solidFill>
                <a:latin typeface="Times New Roman" panose="02020603050405020304" pitchFamily="18" charset="0"/>
                <a:cs typeface="Arial" panose="020B0604020202020204" pitchFamily="34" charset="0"/>
              </a:defRPr>
            </a:lvl3pPr>
            <a:lvl4pPr marL="1828800" indent="-457200">
              <a:defRPr sz="2400">
                <a:solidFill>
                  <a:schemeClr val="tx1"/>
                </a:solidFill>
                <a:latin typeface="Times New Roman" panose="02020603050405020304" pitchFamily="18" charset="0"/>
                <a:cs typeface="Arial" panose="020B0604020202020204" pitchFamily="34" charset="0"/>
              </a:defRPr>
            </a:lvl4pPr>
            <a:lvl5pPr marL="2286000" indent="-457200">
              <a:defRPr sz="2400">
                <a:solidFill>
                  <a:schemeClr val="tx1"/>
                </a:solidFill>
                <a:latin typeface="Times New Roman" panose="02020603050405020304" pitchFamily="18" charset="0"/>
                <a:cs typeface="Arial" panose="020B0604020202020204" pitchFamily="34"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dirty="0"/>
              <a:t>Problems:</a:t>
            </a:r>
          </a:p>
          <a:p>
            <a:pPr>
              <a:buFontTx/>
              <a:buAutoNum type="arabicPeriod"/>
            </a:pPr>
            <a:r>
              <a:rPr lang="en-US" altLang="en-US" dirty="0"/>
              <a:t>17 cavities are located in dispersive region, with energy increase 400keV per </a:t>
            </a:r>
            <a:r>
              <a:rPr lang="en-US" altLang="en-US" dirty="0" smtClean="0"/>
              <a:t>revolution</a:t>
            </a:r>
            <a:endParaRPr lang="en-US" altLang="en-US" dirty="0"/>
          </a:p>
        </p:txBody>
      </p:sp>
    </p:spTree>
    <p:extLst>
      <p:ext uri="{BB962C8B-B14F-4D97-AF65-F5344CB8AC3E}">
        <p14:creationId xmlns:p14="http://schemas.microsoft.com/office/powerpoint/2010/main" val="1022109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710" y="1283110"/>
            <a:ext cx="8598309" cy="4401205"/>
          </a:xfrm>
          <a:prstGeom prst="rect">
            <a:avLst/>
          </a:prstGeom>
        </p:spPr>
        <p:txBody>
          <a:bodyPr wrap="square">
            <a:spAutoFit/>
          </a:bodyPr>
          <a:lstStyle/>
          <a:p>
            <a:r>
              <a:rPr lang="en-US" sz="2000" dirty="0"/>
              <a:t>Proton Improvement Plan-II (PIP-II) is </a:t>
            </a:r>
            <a:r>
              <a:rPr lang="en-US" sz="2000" dirty="0" err="1"/>
              <a:t>Fermilab's</a:t>
            </a:r>
            <a:r>
              <a:rPr lang="en-US" sz="2000" dirty="0"/>
              <a:t> plan for providing powerful, high-intensity proton beams to the laboratory's experiments. The increased beam power will position </a:t>
            </a:r>
            <a:r>
              <a:rPr lang="en-US" sz="2000" dirty="0" err="1"/>
              <a:t>Fermilab</a:t>
            </a:r>
            <a:r>
              <a:rPr lang="en-US" sz="2000" dirty="0"/>
              <a:t> as the leading laboratory in the world for accelerator-based neutrino experiments. PIP-II will also provide a flexible platform for further enhancement of the </a:t>
            </a:r>
            <a:r>
              <a:rPr lang="en-US" sz="2000" dirty="0" err="1"/>
              <a:t>Fermilab</a:t>
            </a:r>
            <a:r>
              <a:rPr lang="en-US" sz="2000" dirty="0"/>
              <a:t> accelerator complex to extend this leadership to the full range of particle physics research based on intense beams in the decades to come.</a:t>
            </a:r>
          </a:p>
          <a:p>
            <a:r>
              <a:rPr lang="en-US" sz="2000" dirty="0"/>
              <a:t>The heart of PIP-II is a 800-MeV superconducting linear accelerator, which capitalizes on the lab's expertise in superconducting radio-frequency technologies. Along with modest improvements to </a:t>
            </a:r>
            <a:r>
              <a:rPr lang="en-US" sz="2000" dirty="0" err="1"/>
              <a:t>Fermilab's</a:t>
            </a:r>
            <a:r>
              <a:rPr lang="en-US" sz="2000" dirty="0"/>
              <a:t> existing Main Injector and Recycler accelerators, the superconducting </a:t>
            </a:r>
            <a:r>
              <a:rPr lang="en-US" sz="2000" dirty="0" err="1"/>
              <a:t>linac</a:t>
            </a:r>
            <a:r>
              <a:rPr lang="en-US" sz="2000" dirty="0"/>
              <a:t>, called SCL, will provide the megawatt proton beam that is needed for the Long-Baseline Neutrino Facility.</a:t>
            </a:r>
          </a:p>
          <a:p>
            <a:r>
              <a:rPr lang="en-US" sz="2000" dirty="0"/>
              <a:t>PIP-II is planned to deliver beam in the early part of the next decade.</a:t>
            </a:r>
          </a:p>
        </p:txBody>
      </p:sp>
    </p:spTree>
    <p:extLst>
      <p:ext uri="{BB962C8B-B14F-4D97-AF65-F5344CB8AC3E}">
        <p14:creationId xmlns:p14="http://schemas.microsoft.com/office/powerpoint/2010/main" val="4062576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31" y="339212"/>
            <a:ext cx="8862478" cy="2926442"/>
          </a:xfrm>
          <a:prstGeom prst="rect">
            <a:avLst/>
          </a:prstGeom>
        </p:spPr>
        <p:txBody>
          <a:bodyPr wrap="square">
            <a:spAutoFit/>
          </a:bodyPr>
          <a:lstStyle/>
          <a:p>
            <a:pPr>
              <a:spcAft>
                <a:spcPts val="450"/>
              </a:spcAft>
            </a:pPr>
            <a:r>
              <a:rPr lang="en-US" sz="2000" dirty="0" err="1"/>
              <a:t>Fermilab's</a:t>
            </a:r>
            <a:r>
              <a:rPr lang="en-US" sz="2000" dirty="0"/>
              <a:t> Proton Improvement Plan II, or PIP-II, will enable the world's most intense neutrino beam and help scientists search for rare particle physics processes. These investigations will require intense beams of protons, which will produce gushers of other neutrinos that scientists can then study in greater detail.</a:t>
            </a:r>
          </a:p>
          <a:p>
            <a:pPr>
              <a:spcAft>
                <a:spcPts val="450"/>
              </a:spcAft>
            </a:pPr>
            <a:r>
              <a:rPr lang="en-US" sz="2000" dirty="0"/>
              <a:t>Protons are first emitted from a source and formed into a beam; accelerated in a 250-m superconducting </a:t>
            </a:r>
            <a:r>
              <a:rPr lang="en-US" sz="2000" dirty="0" err="1"/>
              <a:t>linac</a:t>
            </a:r>
            <a:r>
              <a:rPr lang="en-US" sz="2000" dirty="0"/>
              <a:t> to an energy of 800 MeV. The PIP-II </a:t>
            </a:r>
            <a:r>
              <a:rPr lang="en-US" sz="2000" dirty="0" err="1"/>
              <a:t>linac</a:t>
            </a:r>
            <a:r>
              <a:rPr lang="en-US" sz="2000" dirty="0"/>
              <a:t> is situated on the infield of the (decommissioned) </a:t>
            </a:r>
            <a:r>
              <a:rPr lang="en-US" sz="2000" dirty="0" err="1"/>
              <a:t>Tevatron</a:t>
            </a:r>
            <a:r>
              <a:rPr lang="en-US" sz="2000" dirty="0"/>
              <a:t> accelerator on the </a:t>
            </a:r>
            <a:r>
              <a:rPr lang="en-US" sz="2000" dirty="0" err="1"/>
              <a:t>Fermilab</a:t>
            </a:r>
            <a:r>
              <a:rPr lang="en-US" sz="2000" dirty="0"/>
              <a:t> site. This siting takes advantage of existing cryogenic, electrical and water infrastructure. The proton beam is accelerated in </a:t>
            </a:r>
            <a:r>
              <a:rPr lang="en-US" sz="2000" b="1" dirty="0"/>
              <a:t>the existing Booster accelerator</a:t>
            </a:r>
            <a:r>
              <a:rPr lang="en-US" sz="2000" dirty="0"/>
              <a:t> to 8 GeV.</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73" y="3758118"/>
            <a:ext cx="4584692" cy="2903371"/>
          </a:xfrm>
          <a:prstGeom prst="rect">
            <a:avLst/>
          </a:prstGeom>
        </p:spPr>
      </p:pic>
      <p:sp>
        <p:nvSpPr>
          <p:cNvPr id="5" name="Rectangle 4"/>
          <p:cNvSpPr/>
          <p:nvPr/>
        </p:nvSpPr>
        <p:spPr>
          <a:xfrm>
            <a:off x="148031" y="3491390"/>
            <a:ext cx="4055807" cy="3170099"/>
          </a:xfrm>
          <a:prstGeom prst="rect">
            <a:avLst/>
          </a:prstGeom>
        </p:spPr>
        <p:txBody>
          <a:bodyPr wrap="square">
            <a:spAutoFit/>
          </a:bodyPr>
          <a:lstStyle/>
          <a:p>
            <a:r>
              <a:rPr lang="en-US" sz="2000" dirty="0"/>
              <a:t>Some of the protons exiting the Booster will head directly toward a variety of targets for the production of particles, of which some fraction eventually decay into muons. The muons will be captured within the MC-1 Building. There they will enter a detector, where scientists can make measurements of this short-lived particle.</a:t>
            </a:r>
          </a:p>
        </p:txBody>
      </p:sp>
    </p:spTree>
    <p:extLst>
      <p:ext uri="{BB962C8B-B14F-4D97-AF65-F5344CB8AC3E}">
        <p14:creationId xmlns:p14="http://schemas.microsoft.com/office/powerpoint/2010/main" val="2838946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916" y="1940132"/>
            <a:ext cx="7580671" cy="3785652"/>
          </a:xfrm>
          <a:prstGeom prst="rect">
            <a:avLst/>
          </a:prstGeom>
        </p:spPr>
        <p:txBody>
          <a:bodyPr wrap="square">
            <a:spAutoFit/>
          </a:bodyPr>
          <a:lstStyle/>
          <a:p>
            <a:r>
              <a:rPr lang="en-US" sz="2000" dirty="0"/>
              <a:t>The other protons exiting the Booster will take a different path, continuing down the accelerator chain. They will be transferred and accelerated within the existing Main Injector-Recycler complex — a set of 3.3-kilometer-circumference rings that will produce a beam of protons at an energy of 120 GeV. These protons then strike a target, eventually producing neutrinos. The neutrinos will then fly through the Earth at nearly light speed. Under the PIP-II scheme, they will be directed to the Long-Baseline Neutrino Facility experimental area, planned to be built at </a:t>
            </a:r>
            <a:r>
              <a:rPr lang="en-US" sz="2000" dirty="0" err="1"/>
              <a:t>Homestake</a:t>
            </a:r>
            <a:r>
              <a:rPr lang="en-US" sz="2000" dirty="0"/>
              <a:t>, South Dakota, 1,300 kilometers away. The LBNF detectors will help researchers better understand the behavior of neutrinos, which are notoriously difficult to observe because of their flighty nature.</a:t>
            </a:r>
          </a:p>
        </p:txBody>
      </p:sp>
    </p:spTree>
    <p:extLst>
      <p:ext uri="{BB962C8B-B14F-4D97-AF65-F5344CB8AC3E}">
        <p14:creationId xmlns:p14="http://schemas.microsoft.com/office/powerpoint/2010/main" val="46072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968" y="3912813"/>
            <a:ext cx="3855720" cy="268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7348" name="Object 4"/>
          <p:cNvGraphicFramePr>
            <a:graphicFrameLocks noChangeAspect="1"/>
          </p:cNvGraphicFramePr>
          <p:nvPr>
            <p:extLst>
              <p:ext uri="{D42A27DB-BD31-4B8C-83A1-F6EECF244321}">
                <p14:modId xmlns:p14="http://schemas.microsoft.com/office/powerpoint/2010/main" val="373745424"/>
              </p:ext>
            </p:extLst>
          </p:nvPr>
        </p:nvGraphicFramePr>
        <p:xfrm>
          <a:off x="3344862" y="5474436"/>
          <a:ext cx="1219200" cy="1122363"/>
        </p:xfrm>
        <a:graphic>
          <a:graphicData uri="http://schemas.openxmlformats.org/presentationml/2006/ole">
            <mc:AlternateContent xmlns:mc="http://schemas.openxmlformats.org/markup-compatibility/2006">
              <mc:Choice xmlns:v="urn:schemas-microsoft-com:vml" Requires="v">
                <p:oleObj spid="_x0000_s13346" name="Equation" r:id="rId4" imgW="482400" imgH="444240" progId="Equation.3">
                  <p:embed/>
                </p:oleObj>
              </mc:Choice>
              <mc:Fallback>
                <p:oleObj name="Equation" r:id="rId4" imgW="4824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862" y="5474436"/>
                        <a:ext cx="12192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51" name="Text Box 7"/>
          <p:cNvSpPr txBox="1">
            <a:spLocks noChangeArrowheads="1"/>
          </p:cNvSpPr>
          <p:nvPr/>
        </p:nvSpPr>
        <p:spPr bwMode="auto">
          <a:xfrm>
            <a:off x="441325" y="193675"/>
            <a:ext cx="824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400"/>
          </a:p>
        </p:txBody>
      </p:sp>
      <p:sp>
        <p:nvSpPr>
          <p:cNvPr id="57353" name="Text Box 9"/>
          <p:cNvSpPr txBox="1">
            <a:spLocks noChangeArrowheads="1"/>
          </p:cNvSpPr>
          <p:nvPr/>
        </p:nvSpPr>
        <p:spPr bwMode="auto">
          <a:xfrm>
            <a:off x="200023" y="279395"/>
            <a:ext cx="872966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b="1" dirty="0"/>
              <a:t>Ionization beam profile monitors</a:t>
            </a:r>
            <a:r>
              <a:rPr lang="en-US" altLang="en-US" sz="2200" dirty="0"/>
              <a:t> (IPM's) measure the beam profile by collecting electrons from background gas ionization. Measurement accuracy will depend on the number of electrons collected. The number of electrons collected depends on pressure, bunch intensity, and data collection mode. The center-to-center distance between </a:t>
            </a:r>
            <a:r>
              <a:rPr lang="en-US" altLang="en-US" sz="2200" dirty="0" err="1"/>
              <a:t>microchannels</a:t>
            </a:r>
            <a:r>
              <a:rPr lang="en-US" altLang="en-US" sz="2200" dirty="0"/>
              <a:t> is of the order of </a:t>
            </a:r>
            <a:r>
              <a:rPr lang="en-US" altLang="en-US" sz="2200" dirty="0" smtClean="0"/>
              <a:t>∆x=1.5mm</a:t>
            </a:r>
            <a:r>
              <a:rPr lang="en-US" altLang="en-US" sz="2200" dirty="0"/>
              <a:t>. Thus one can measure the beam width to within 1.5-2.0 mm. For the IPM at </a:t>
            </a:r>
            <a:r>
              <a:rPr lang="en-US" altLang="en-US" sz="2200" dirty="0" err="1"/>
              <a:t>Fermilab</a:t>
            </a:r>
            <a:r>
              <a:rPr lang="en-US" altLang="en-US" sz="2200" dirty="0"/>
              <a:t> Booster, the space charge correction has been shown to be important [J. Amundsen et al PRSTAB </a:t>
            </a:r>
            <a:r>
              <a:rPr lang="en-US" altLang="en-US" sz="2200" b="1" dirty="0"/>
              <a:t>6</a:t>
            </a:r>
            <a:r>
              <a:rPr lang="en-US" altLang="en-US" sz="2200" dirty="0"/>
              <a:t> 102801 (2003)]</a:t>
            </a:r>
          </a:p>
        </p:txBody>
      </p:sp>
      <p:sp>
        <p:nvSpPr>
          <p:cNvPr id="2" name="TextBox 1"/>
          <p:cNvSpPr txBox="1"/>
          <p:nvPr/>
        </p:nvSpPr>
        <p:spPr>
          <a:xfrm>
            <a:off x="200023" y="3322565"/>
            <a:ext cx="4772027" cy="430887"/>
          </a:xfrm>
          <a:prstGeom prst="rect">
            <a:avLst/>
          </a:prstGeom>
          <a:noFill/>
        </p:spPr>
        <p:txBody>
          <a:bodyPr wrap="square" rtlCol="0">
            <a:spAutoFit/>
          </a:bodyPr>
          <a:lstStyle/>
          <a:p>
            <a:r>
              <a:rPr lang="en-US" sz="2200" dirty="0" smtClean="0"/>
              <a:t>1994: W.S. Graves, Ph.D. thesis (1994)</a:t>
            </a:r>
            <a:endParaRPr lang="en-US" sz="2200" dirty="0"/>
          </a:p>
        </p:txBody>
      </p:sp>
      <p:sp>
        <p:nvSpPr>
          <p:cNvPr id="3" name="TextBox 2"/>
          <p:cNvSpPr txBox="1"/>
          <p:nvPr/>
        </p:nvSpPr>
        <p:spPr>
          <a:xfrm>
            <a:off x="200023" y="3767740"/>
            <a:ext cx="4772027" cy="1785104"/>
          </a:xfrm>
          <a:prstGeom prst="rect">
            <a:avLst/>
          </a:prstGeom>
          <a:noFill/>
        </p:spPr>
        <p:txBody>
          <a:bodyPr wrap="square" rtlCol="0">
            <a:spAutoFit/>
          </a:bodyPr>
          <a:lstStyle/>
          <a:p>
            <a:r>
              <a:rPr lang="en-US" sz="2200" dirty="0" smtClean="0"/>
              <a:t>2005, Jan.: X. Huang carried out </a:t>
            </a:r>
            <a:r>
              <a:rPr lang="en-US" sz="2200" b="1" dirty="0" smtClean="0"/>
              <a:t>systematic</a:t>
            </a:r>
            <a:r>
              <a:rPr lang="en-US" sz="2200" dirty="0" smtClean="0"/>
              <a:t> measurement of beam size during the Booster ramping cycle using IPM at </a:t>
            </a:r>
            <a:r>
              <a:rPr lang="en-US" sz="2200" dirty="0" err="1" smtClean="0"/>
              <a:t>Fermilab</a:t>
            </a:r>
            <a:r>
              <a:rPr lang="en-US" sz="2200" dirty="0" smtClean="0"/>
              <a:t> Booster. We need to understand </a:t>
            </a:r>
            <a:r>
              <a:rPr lang="en-US" sz="2200" smtClean="0"/>
              <a:t>the data!</a:t>
            </a:r>
            <a:endParaRPr lang="en-US" sz="2200" dirty="0"/>
          </a:p>
        </p:txBody>
      </p:sp>
    </p:spTree>
    <p:extLst>
      <p:ext uri="{BB962C8B-B14F-4D97-AF65-F5344CB8AC3E}">
        <p14:creationId xmlns:p14="http://schemas.microsoft.com/office/powerpoint/2010/main" val="141527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7467600" cy="5767388"/>
          </a:xfrm>
          <a:prstGeom prst="rect">
            <a:avLst/>
          </a:prstGeom>
          <a:noFill/>
          <a:extLst>
            <a:ext uri="{909E8E84-426E-40DD-AFC4-6F175D3DCCD1}">
              <a14:hiddenFill xmlns:a14="http://schemas.microsoft.com/office/drawing/2010/main">
                <a:solidFill>
                  <a:srgbClr val="FFFFFF"/>
                </a:solidFill>
              </a14:hiddenFill>
            </a:ext>
          </a:extLst>
        </p:spPr>
      </p:pic>
      <p:sp>
        <p:nvSpPr>
          <p:cNvPr id="172035" name="Text Box 3"/>
          <p:cNvSpPr txBox="1">
            <a:spLocks noChangeArrowheads="1"/>
          </p:cNvSpPr>
          <p:nvPr/>
        </p:nvSpPr>
        <p:spPr bwMode="auto">
          <a:xfrm>
            <a:off x="365125" y="6034088"/>
            <a:ext cx="731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6t-inj</a:t>
            </a:r>
          </a:p>
        </p:txBody>
      </p:sp>
      <p:sp>
        <p:nvSpPr>
          <p:cNvPr id="172036" name="Text Box 4"/>
          <p:cNvSpPr txBox="1">
            <a:spLocks noChangeArrowheads="1"/>
          </p:cNvSpPr>
          <p:nvPr/>
        </p:nvSpPr>
        <p:spPr bwMode="auto">
          <a:xfrm>
            <a:off x="228600" y="776288"/>
            <a:ext cx="973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500-rev</a:t>
            </a:r>
          </a:p>
        </p:txBody>
      </p:sp>
      <p:sp>
        <p:nvSpPr>
          <p:cNvPr id="172037" name="Text Box 5"/>
          <p:cNvSpPr txBox="1">
            <a:spLocks noChangeArrowheads="1"/>
          </p:cNvSpPr>
          <p:nvPr/>
        </p:nvSpPr>
        <p:spPr bwMode="auto">
          <a:xfrm>
            <a:off x="228600" y="1828800"/>
            <a:ext cx="110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4000-rev</a:t>
            </a:r>
          </a:p>
        </p:txBody>
      </p:sp>
      <p:sp>
        <p:nvSpPr>
          <p:cNvPr id="172038" name="Text Box 6"/>
          <p:cNvSpPr txBox="1">
            <a:spLocks noChangeArrowheads="1"/>
          </p:cNvSpPr>
          <p:nvPr/>
        </p:nvSpPr>
        <p:spPr bwMode="auto">
          <a:xfrm>
            <a:off x="195263" y="2743200"/>
            <a:ext cx="1100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8000-rev</a:t>
            </a:r>
          </a:p>
        </p:txBody>
      </p:sp>
      <p:sp>
        <p:nvSpPr>
          <p:cNvPr id="172039" name="Text Box 7"/>
          <p:cNvSpPr txBox="1">
            <a:spLocks noChangeArrowheads="1"/>
          </p:cNvSpPr>
          <p:nvPr/>
        </p:nvSpPr>
        <p:spPr bwMode="auto">
          <a:xfrm>
            <a:off x="152400" y="3657600"/>
            <a:ext cx="122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12000-rev</a:t>
            </a:r>
          </a:p>
        </p:txBody>
      </p:sp>
      <p:sp>
        <p:nvSpPr>
          <p:cNvPr id="172040" name="Text Box 8"/>
          <p:cNvSpPr txBox="1">
            <a:spLocks noChangeArrowheads="1"/>
          </p:cNvSpPr>
          <p:nvPr/>
        </p:nvSpPr>
        <p:spPr bwMode="auto">
          <a:xfrm>
            <a:off x="152400" y="4800600"/>
            <a:ext cx="1227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16000-rev</a:t>
            </a:r>
          </a:p>
        </p:txBody>
      </p:sp>
    </p:spTree>
    <p:extLst>
      <p:ext uri="{BB962C8B-B14F-4D97-AF65-F5344CB8AC3E}">
        <p14:creationId xmlns:p14="http://schemas.microsoft.com/office/powerpoint/2010/main" val="342049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fimp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027" y="185736"/>
            <a:ext cx="4693920" cy="3405188"/>
          </a:xfrm>
          <a:prstGeom prst="rect">
            <a:avLst/>
          </a:prstGeom>
          <a:noFill/>
          <a:extLst>
            <a:ext uri="{909E8E84-426E-40DD-AFC4-6F175D3DCCD1}">
              <a14:hiddenFill xmlns:a14="http://schemas.microsoft.com/office/drawing/2010/main">
                <a:solidFill>
                  <a:srgbClr val="FFFFFF"/>
                </a:solidFill>
              </a14:hiddenFill>
            </a:ext>
          </a:extLst>
        </p:spPr>
      </p:pic>
      <p:sp>
        <p:nvSpPr>
          <p:cNvPr id="116741" name="Text Box 5"/>
          <p:cNvSpPr txBox="1">
            <a:spLocks noChangeArrowheads="1"/>
          </p:cNvSpPr>
          <p:nvPr/>
        </p:nvSpPr>
        <p:spPr bwMode="auto">
          <a:xfrm>
            <a:off x="346711" y="3748088"/>
            <a:ext cx="8568689"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Aft>
                <a:spcPts val="600"/>
              </a:spcAft>
              <a:buAutoNum type="arabicPeriod"/>
            </a:pPr>
            <a:r>
              <a:rPr lang="en-US" altLang="en-US" sz="2400" dirty="0" smtClean="0"/>
              <a:t>We measure the beam profile evolution vs beam intensity in the entire ramping cycle! From 2 turn-injection to 18-turn injection.</a:t>
            </a:r>
          </a:p>
          <a:p>
            <a:pPr marL="457200" indent="-457200">
              <a:spcAft>
                <a:spcPts val="600"/>
              </a:spcAft>
              <a:buAutoNum type="arabicPeriod"/>
            </a:pPr>
            <a:r>
              <a:rPr lang="en-US" altLang="en-US" sz="2400" dirty="0" smtClean="0"/>
              <a:t>Machine modeling measured from ICA: </a:t>
            </a:r>
            <a:r>
              <a:rPr lang="el-GR" altLang="en-US" sz="2400" dirty="0">
                <a:cs typeface="Times New Roman" panose="02020603050405020304" pitchFamily="18" charset="0"/>
              </a:rPr>
              <a:t>β</a:t>
            </a:r>
            <a:r>
              <a:rPr lang="en-US" altLang="en-US" sz="2400" dirty="0" smtClean="0">
                <a:cs typeface="Times New Roman" panose="02020603050405020304" pitchFamily="18" charset="0"/>
              </a:rPr>
              <a:t>x=</a:t>
            </a:r>
            <a:r>
              <a:rPr lang="en-US" altLang="en-US" sz="2400" dirty="0" smtClean="0"/>
              <a:t>6.3m, </a:t>
            </a:r>
            <a:r>
              <a:rPr lang="el-GR" altLang="en-US" sz="2400" dirty="0">
                <a:cs typeface="Times New Roman" panose="02020603050405020304" pitchFamily="18" charset="0"/>
              </a:rPr>
              <a:t>β</a:t>
            </a:r>
            <a:r>
              <a:rPr lang="en-US" altLang="en-US" sz="2400" dirty="0" smtClean="0">
                <a:cs typeface="Times New Roman" panose="02020603050405020304" pitchFamily="18" charset="0"/>
              </a:rPr>
              <a:t>z=</a:t>
            </a:r>
            <a:r>
              <a:rPr lang="en-US" altLang="en-US" sz="2400" dirty="0" smtClean="0"/>
              <a:t>21.4m, </a:t>
            </a:r>
            <a:r>
              <a:rPr lang="en-US" altLang="en-US" sz="2400" dirty="0" err="1" smtClean="0"/>
              <a:t>Dx</a:t>
            </a:r>
            <a:r>
              <a:rPr lang="en-US" altLang="en-US" sz="2400" dirty="0" smtClean="0"/>
              <a:t>=2.54m, </a:t>
            </a:r>
            <a:r>
              <a:rPr lang="en-US" altLang="en-US" sz="2400" dirty="0"/>
              <a:t>at the IPM location with </a:t>
            </a:r>
            <a:r>
              <a:rPr lang="en-US" altLang="en-US" sz="2400" dirty="0" err="1"/>
              <a:t>Qx</a:t>
            </a:r>
            <a:r>
              <a:rPr lang="en-US" altLang="en-US" sz="2400" dirty="0"/>
              <a:t>=6.7, </a:t>
            </a:r>
            <a:r>
              <a:rPr lang="en-US" altLang="en-US" sz="2400" dirty="0" err="1"/>
              <a:t>Qz</a:t>
            </a:r>
            <a:r>
              <a:rPr lang="en-US" altLang="en-US" sz="2400" dirty="0"/>
              <a:t>=6.8 </a:t>
            </a:r>
            <a:endParaRPr lang="en-US" altLang="en-US" sz="2400" dirty="0" smtClean="0"/>
          </a:p>
          <a:p>
            <a:pPr marL="457200" indent="-457200">
              <a:spcAft>
                <a:spcPts val="600"/>
              </a:spcAft>
              <a:buAutoNum type="arabicPeriod"/>
            </a:pPr>
            <a:r>
              <a:rPr lang="en-US" altLang="en-US" sz="2400" dirty="0" smtClean="0"/>
              <a:t>Measure all other machine parameters during the ramping cycle</a:t>
            </a:r>
          </a:p>
          <a:p>
            <a:pPr marL="457200" indent="-457200">
              <a:spcAft>
                <a:spcPts val="600"/>
              </a:spcAft>
              <a:buAutoNum type="arabicPeriod"/>
            </a:pPr>
            <a:r>
              <a:rPr lang="en-US" altLang="en-US" sz="2400" dirty="0" smtClean="0"/>
              <a:t>Modeling the emittance evolution!</a:t>
            </a:r>
            <a:endParaRPr lang="en-US" altLang="en-US" sz="2400" dirty="0"/>
          </a:p>
        </p:txBody>
      </p:sp>
      <p:pic>
        <p:nvPicPr>
          <p:cNvPr id="116744" name="Picture 8" descr="fimp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3" y="164304"/>
            <a:ext cx="4375171" cy="344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1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2901" y="258605"/>
            <a:ext cx="4414839" cy="3039386"/>
            <a:chOff x="200023" y="320022"/>
            <a:chExt cx="4414839" cy="3343323"/>
          </a:xfrm>
        </p:grpSpPr>
        <p:pic>
          <p:nvPicPr>
            <p:cNvPr id="3" name="Picture 7" descr="bst_ram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 y="320022"/>
              <a:ext cx="4414839" cy="33433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8"/>
            <p:cNvSpPr txBox="1">
              <a:spLocks noChangeArrowheads="1"/>
            </p:cNvSpPr>
            <p:nvPr/>
          </p:nvSpPr>
          <p:spPr bwMode="auto">
            <a:xfrm>
              <a:off x="1965325" y="1995488"/>
              <a:ext cx="984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t>V</a:t>
              </a:r>
              <a:r>
                <a:rPr lang="en-US" altLang="en-US" baseline="-25000" dirty="0" err="1"/>
                <a:t>rf</a:t>
              </a:r>
              <a:r>
                <a:rPr lang="en-US" altLang="en-US" dirty="0" err="1"/>
                <a:t>sin</a:t>
              </a:r>
              <a:r>
                <a:rPr lang="el-GR" altLang="en-US" dirty="0">
                  <a:cs typeface="Times New Roman" panose="02020603050405020304" pitchFamily="18" charset="0"/>
                </a:rPr>
                <a:t>φ</a:t>
              </a:r>
              <a:r>
                <a:rPr lang="en-US" altLang="en-US" baseline="-25000" dirty="0">
                  <a:cs typeface="Times New Roman" panose="02020603050405020304" pitchFamily="18" charset="0"/>
                </a:rPr>
                <a:t>s</a:t>
              </a:r>
              <a:endParaRPr lang="el-GR" altLang="en-US" baseline="-25000" dirty="0">
                <a:cs typeface="Times New Roman" panose="02020603050405020304" pitchFamily="18" charset="0"/>
              </a:endParaRPr>
            </a:p>
          </p:txBody>
        </p:sp>
        <p:sp>
          <p:nvSpPr>
            <p:cNvPr id="5" name="Text Box 9"/>
            <p:cNvSpPr txBox="1">
              <a:spLocks noChangeArrowheads="1"/>
            </p:cNvSpPr>
            <p:nvPr/>
          </p:nvSpPr>
          <p:spPr bwMode="auto">
            <a:xfrm>
              <a:off x="1725612" y="958827"/>
              <a:ext cx="47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t>V</a:t>
              </a:r>
              <a:r>
                <a:rPr lang="en-US" altLang="en-US" baseline="-25000" dirty="0" err="1"/>
                <a:t>rf</a:t>
              </a:r>
              <a:endParaRPr lang="en-US" altLang="en-US" baseline="-25000" dirty="0"/>
            </a:p>
          </p:txBody>
        </p:sp>
      </p:grpSp>
      <p:grpSp>
        <p:nvGrpSpPr>
          <p:cNvPr id="6" name="Group 5"/>
          <p:cNvGrpSpPr/>
          <p:nvPr/>
        </p:nvGrpSpPr>
        <p:grpSpPr>
          <a:xfrm>
            <a:off x="4757740" y="235839"/>
            <a:ext cx="4229100" cy="3082428"/>
            <a:chOff x="4643438" y="356632"/>
            <a:chExt cx="4229100" cy="3009752"/>
          </a:xfrm>
        </p:grpSpPr>
        <p:pic>
          <p:nvPicPr>
            <p:cNvPr id="7" name="Picture 6" descr="bst_r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56632"/>
              <a:ext cx="4229100" cy="300975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5589588" y="1995487"/>
              <a:ext cx="523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KE</a:t>
              </a:r>
            </a:p>
          </p:txBody>
        </p:sp>
      </p:grpSp>
      <p:sp>
        <p:nvSpPr>
          <p:cNvPr id="9" name="TextBox 8"/>
          <p:cNvSpPr txBox="1"/>
          <p:nvPr/>
        </p:nvSpPr>
        <p:spPr>
          <a:xfrm>
            <a:off x="383013" y="3665705"/>
            <a:ext cx="6489277" cy="1938992"/>
          </a:xfrm>
          <a:prstGeom prst="rect">
            <a:avLst/>
          </a:prstGeom>
          <a:noFill/>
        </p:spPr>
        <p:txBody>
          <a:bodyPr wrap="none" rtlCol="0">
            <a:spAutoFit/>
          </a:bodyPr>
          <a:lstStyle/>
          <a:p>
            <a:pPr marL="457200" indent="-457200">
              <a:buFontTx/>
              <a:buAutoNum type="arabicPeriod"/>
            </a:pPr>
            <a:r>
              <a:rPr lang="en-US" sz="2400" dirty="0"/>
              <a:t>RF voltage and phase vs time</a:t>
            </a:r>
          </a:p>
          <a:p>
            <a:pPr marL="457200" indent="-457200">
              <a:buAutoNum type="arabicPeriod"/>
            </a:pPr>
            <a:r>
              <a:rPr lang="en-US" sz="2400" dirty="0" smtClean="0"/>
              <a:t>Bunch length </a:t>
            </a:r>
            <a:r>
              <a:rPr lang="el-GR" sz="2400" dirty="0" smtClean="0"/>
              <a:t>σ</a:t>
            </a:r>
            <a:r>
              <a:rPr lang="en-US" sz="2400" baseline="-25000" dirty="0" smtClean="0"/>
              <a:t>t</a:t>
            </a:r>
            <a:r>
              <a:rPr lang="en-US" sz="2400" dirty="0" smtClean="0"/>
              <a:t> vs turn number for all intensity</a:t>
            </a:r>
          </a:p>
          <a:p>
            <a:pPr marL="457200" indent="-457200">
              <a:buAutoNum type="arabicPeriod"/>
            </a:pPr>
            <a:r>
              <a:rPr lang="en-US" sz="2400" dirty="0" err="1" smtClean="0"/>
              <a:t>Betatron</a:t>
            </a:r>
            <a:r>
              <a:rPr lang="en-US" sz="2400" dirty="0" smtClean="0"/>
              <a:t> tune vs time</a:t>
            </a:r>
          </a:p>
          <a:p>
            <a:pPr marL="457200" indent="-457200">
              <a:buAutoNum type="arabicPeriod"/>
            </a:pPr>
            <a:r>
              <a:rPr lang="en-US" sz="2400" dirty="0" smtClean="0"/>
              <a:t>Beam intensity vs time</a:t>
            </a:r>
          </a:p>
          <a:p>
            <a:pPr marL="457200" indent="-457200">
              <a:buAutoNum type="arabicPeriod"/>
            </a:pPr>
            <a:r>
              <a:rPr lang="en-US" sz="2400" dirty="0" smtClean="0"/>
              <a:t>Beam loss vs time vs intensity</a:t>
            </a:r>
          </a:p>
        </p:txBody>
      </p:sp>
    </p:spTree>
    <p:extLst>
      <p:ext uri="{BB962C8B-B14F-4D97-AF65-F5344CB8AC3E}">
        <p14:creationId xmlns:p14="http://schemas.microsoft.com/office/powerpoint/2010/main" val="371958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mp_0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6" y="3328988"/>
            <a:ext cx="4343400" cy="3452812"/>
          </a:xfrm>
          <a:prstGeom prst="rect">
            <a:avLst/>
          </a:prstGeom>
          <a:noFill/>
          <a:extLst>
            <a:ext uri="{909E8E84-426E-40DD-AFC4-6F175D3DCCD1}">
              <a14:hiddenFill xmlns:a14="http://schemas.microsoft.com/office/drawing/2010/main">
                <a:solidFill>
                  <a:srgbClr val="FFFFFF"/>
                </a:solidFill>
              </a14:hiddenFill>
            </a:ext>
          </a:extLst>
        </p:spPr>
      </p:pic>
      <p:grpSp>
        <p:nvGrpSpPr>
          <p:cNvPr id="117767" name="Group 7"/>
          <p:cNvGrpSpPr>
            <a:grpSpLocks/>
          </p:cNvGrpSpPr>
          <p:nvPr/>
        </p:nvGrpSpPr>
        <p:grpSpPr bwMode="auto">
          <a:xfrm>
            <a:off x="4824408" y="304800"/>
            <a:ext cx="4191000" cy="3257550"/>
            <a:chOff x="2928" y="2112"/>
            <a:chExt cx="2640" cy="2052"/>
          </a:xfrm>
        </p:grpSpPr>
        <p:pic>
          <p:nvPicPr>
            <p:cNvPr id="117763" name="Picture 3" descr="fimp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2112"/>
              <a:ext cx="2640" cy="2052"/>
            </a:xfrm>
            <a:prstGeom prst="rect">
              <a:avLst/>
            </a:prstGeom>
            <a:noFill/>
            <a:extLst>
              <a:ext uri="{909E8E84-426E-40DD-AFC4-6F175D3DCCD1}">
                <a14:hiddenFill xmlns:a14="http://schemas.microsoft.com/office/drawing/2010/main">
                  <a:solidFill>
                    <a:srgbClr val="FFFFFF"/>
                  </a:solidFill>
                </a14:hiddenFill>
              </a:ext>
            </a:extLst>
          </p:spPr>
        </p:pic>
        <p:sp>
          <p:nvSpPr>
            <p:cNvPr id="117765" name="Line 5"/>
            <p:cNvSpPr>
              <a:spLocks noChangeShapeType="1"/>
            </p:cNvSpPr>
            <p:nvPr/>
          </p:nvSpPr>
          <p:spPr bwMode="auto">
            <a:xfrm flipV="1">
              <a:off x="3312" y="2256"/>
              <a:ext cx="1872" cy="1584"/>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17768" name="Picture 8" descr="chg0e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90913"/>
            <a:ext cx="4162425" cy="3290887"/>
          </a:xfrm>
          <a:prstGeom prst="rect">
            <a:avLst/>
          </a:prstGeom>
          <a:noFill/>
          <a:extLst>
            <a:ext uri="{909E8E84-426E-40DD-AFC4-6F175D3DCCD1}">
              <a14:hiddenFill xmlns:a14="http://schemas.microsoft.com/office/drawing/2010/main">
                <a:solidFill>
                  <a:srgbClr val="FFFFFF"/>
                </a:solidFill>
              </a14:hiddenFill>
            </a:ext>
          </a:extLst>
        </p:spPr>
      </p:pic>
      <p:sp>
        <p:nvSpPr>
          <p:cNvPr id="117769" name="Line 9"/>
          <p:cNvSpPr>
            <a:spLocks noChangeShapeType="1"/>
          </p:cNvSpPr>
          <p:nvPr/>
        </p:nvSpPr>
        <p:spPr bwMode="auto">
          <a:xfrm>
            <a:off x="7023099" y="3338510"/>
            <a:ext cx="0" cy="2667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0" name="Line 10"/>
          <p:cNvSpPr>
            <a:spLocks noChangeShapeType="1"/>
          </p:cNvSpPr>
          <p:nvPr/>
        </p:nvSpPr>
        <p:spPr bwMode="auto">
          <a:xfrm>
            <a:off x="5181600" y="3810000"/>
            <a:ext cx="2514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4"/>
          <p:cNvSpPr txBox="1">
            <a:spLocks noChangeArrowheads="1"/>
          </p:cNvSpPr>
          <p:nvPr/>
        </p:nvSpPr>
        <p:spPr bwMode="auto">
          <a:xfrm>
            <a:off x="228599" y="152400"/>
            <a:ext cx="484346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t>Typical Injection scheme at the </a:t>
            </a:r>
            <a:r>
              <a:rPr lang="en-US" altLang="en-US" sz="2200" dirty="0" err="1"/>
              <a:t>Fermilab</a:t>
            </a:r>
            <a:r>
              <a:rPr lang="en-US" altLang="en-US" sz="2200" dirty="0"/>
              <a:t> Booster: H- at 400 MeV from </a:t>
            </a:r>
            <a:r>
              <a:rPr lang="en-US" altLang="en-US" sz="2200" dirty="0" err="1"/>
              <a:t>Linac</a:t>
            </a:r>
            <a:r>
              <a:rPr lang="en-US" altLang="en-US" sz="2200" dirty="0"/>
              <a:t> is about </a:t>
            </a:r>
            <a:r>
              <a:rPr lang="en-US" altLang="en-US" sz="2200" b="1" dirty="0"/>
              <a:t>30 mA</a:t>
            </a:r>
            <a:r>
              <a:rPr lang="en-US" altLang="en-US" sz="2200" dirty="0"/>
              <a:t>. Strip injection into the Booster gives about </a:t>
            </a:r>
            <a:r>
              <a:rPr lang="en-US" altLang="en-US" sz="2200" b="1" dirty="0"/>
              <a:t>4.2</a:t>
            </a:r>
            <a:r>
              <a:rPr lang="en-US" altLang="en-US" sz="2200" b="1" dirty="0">
                <a:cs typeface="Times New Roman" panose="02020603050405020304" pitchFamily="18" charset="0"/>
              </a:rPr>
              <a:t>×10</a:t>
            </a:r>
            <a:r>
              <a:rPr lang="en-US" altLang="en-US" sz="2200" b="1" baseline="30000" dirty="0"/>
              <a:t>11</a:t>
            </a:r>
            <a:r>
              <a:rPr lang="en-US" altLang="en-US" sz="2200" b="1" dirty="0"/>
              <a:t> protons per injection turn</a:t>
            </a:r>
            <a:r>
              <a:rPr lang="en-US" altLang="en-US" sz="2200" dirty="0"/>
              <a:t>. At 400 MeV, the revolution frequency is 4.51</a:t>
            </a:r>
            <a:r>
              <a:rPr lang="en-US" altLang="en-US" sz="2200" dirty="0">
                <a:cs typeface="Times New Roman" panose="02020603050405020304" pitchFamily="18" charset="0"/>
              </a:rPr>
              <a:t>×</a:t>
            </a:r>
            <a:r>
              <a:rPr lang="en-US" altLang="en-US" sz="2200" dirty="0"/>
              <a:t>10</a:t>
            </a:r>
            <a:r>
              <a:rPr lang="en-US" altLang="en-US" sz="2200" baseline="30000" dirty="0"/>
              <a:t>5</a:t>
            </a:r>
            <a:r>
              <a:rPr lang="en-US" altLang="en-US" sz="2200" dirty="0"/>
              <a:t> Hz. The Normal operation has 12 injection turns, and the total intensity is about 5</a:t>
            </a:r>
            <a:r>
              <a:rPr lang="en-US" altLang="en-US" sz="2200" dirty="0">
                <a:cs typeface="Times New Roman" panose="02020603050405020304" pitchFamily="18" charset="0"/>
              </a:rPr>
              <a:t>×10</a:t>
            </a:r>
            <a:r>
              <a:rPr lang="en-US" altLang="en-US" sz="2200" baseline="30000" dirty="0"/>
              <a:t>12</a:t>
            </a:r>
            <a:r>
              <a:rPr lang="en-US" altLang="en-US" sz="2200" dirty="0"/>
              <a:t> </a:t>
            </a:r>
            <a:r>
              <a:rPr lang="en-US" altLang="en-US" sz="2200" dirty="0" err="1"/>
              <a:t>ppp</a:t>
            </a:r>
            <a:r>
              <a:rPr lang="en-US" altLang="en-US" sz="2200" dirty="0"/>
              <a:t> at 15 Hz rep-rate. </a:t>
            </a:r>
          </a:p>
        </p:txBody>
      </p:sp>
    </p:spTree>
    <p:extLst>
      <p:ext uri="{BB962C8B-B14F-4D97-AF65-F5344CB8AC3E}">
        <p14:creationId xmlns:p14="http://schemas.microsoft.com/office/powerpoint/2010/main" val="415300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9" name="Picture 9" descr="fimp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337"/>
            <a:ext cx="4760220" cy="3670962"/>
          </a:xfrm>
          <a:prstGeom prst="rect">
            <a:avLst/>
          </a:prstGeom>
          <a:noFill/>
          <a:extLst>
            <a:ext uri="{909E8E84-426E-40DD-AFC4-6F175D3DCCD1}">
              <a14:hiddenFill xmlns:a14="http://schemas.microsoft.com/office/drawing/2010/main">
                <a:solidFill>
                  <a:srgbClr val="FFFFFF"/>
                </a:solidFill>
              </a14:hiddenFill>
            </a:ext>
          </a:extLst>
        </p:spPr>
      </p:pic>
      <p:pic>
        <p:nvPicPr>
          <p:cNvPr id="1433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225" y="5501390"/>
            <a:ext cx="1724177" cy="110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fimp_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25774"/>
            <a:ext cx="4572000" cy="3551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285750" y="5453766"/>
            <a:ext cx="6305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400" dirty="0">
                <a:ea typeface="新細明體" charset="-120"/>
              </a:rPr>
              <a:t>Space charge effects: </a:t>
            </a:r>
            <a:r>
              <a:rPr lang="en-US" altLang="zh-TW" sz="2400" dirty="0" err="1">
                <a:ea typeface="新細明體" charset="-120"/>
              </a:rPr>
              <a:t>Linac</a:t>
            </a:r>
            <a:r>
              <a:rPr lang="en-US" altLang="zh-TW" sz="2400" dirty="0">
                <a:ea typeface="新細明體" charset="-120"/>
              </a:rPr>
              <a:t> delivers about 30 mA beam current to the </a:t>
            </a:r>
            <a:r>
              <a:rPr lang="en-US" altLang="zh-TW" sz="2400" dirty="0" err="1">
                <a:ea typeface="新細明體" charset="-120"/>
              </a:rPr>
              <a:t>Fermilab</a:t>
            </a:r>
            <a:r>
              <a:rPr lang="en-US" altLang="zh-TW" sz="2400" dirty="0">
                <a:ea typeface="新細明體" charset="-120"/>
              </a:rPr>
              <a:t> Booster, i.e. about 4.2</a:t>
            </a:r>
            <a:r>
              <a:rPr lang="en-US" altLang="zh-TW" sz="2400" dirty="0">
                <a:ea typeface="新細明體" charset="-120"/>
                <a:cs typeface="Times New Roman" panose="02020603050405020304" pitchFamily="18" charset="0"/>
              </a:rPr>
              <a:t>×10</a:t>
            </a:r>
            <a:r>
              <a:rPr lang="en-US" altLang="zh-TW" sz="2400" baseline="30000" dirty="0">
                <a:ea typeface="新細明體" charset="-120"/>
              </a:rPr>
              <a:t>11</a:t>
            </a:r>
            <a:r>
              <a:rPr lang="en-US" altLang="zh-TW" sz="2400" dirty="0">
                <a:ea typeface="新細明體" charset="-120"/>
              </a:rPr>
              <a:t> particles in </a:t>
            </a:r>
            <a:r>
              <a:rPr lang="en-US" altLang="zh-TW" sz="2400" dirty="0" smtClean="0">
                <a:ea typeface="新細明體" charset="-120"/>
              </a:rPr>
              <a:t>each injection-turn</a:t>
            </a:r>
            <a:r>
              <a:rPr lang="en-US" altLang="zh-TW" sz="2400" dirty="0">
                <a:ea typeface="新細明體" charset="-120"/>
              </a:rPr>
              <a:t>.</a:t>
            </a:r>
          </a:p>
        </p:txBody>
      </p:sp>
      <p:sp>
        <p:nvSpPr>
          <p:cNvPr id="2" name="TextBox 1"/>
          <p:cNvSpPr txBox="1"/>
          <p:nvPr/>
        </p:nvSpPr>
        <p:spPr>
          <a:xfrm>
            <a:off x="600075" y="188774"/>
            <a:ext cx="8196363" cy="1200329"/>
          </a:xfrm>
          <a:prstGeom prst="rect">
            <a:avLst/>
          </a:prstGeom>
          <a:noFill/>
        </p:spPr>
        <p:txBody>
          <a:bodyPr wrap="square" rtlCol="0">
            <a:spAutoFit/>
          </a:bodyPr>
          <a:lstStyle/>
          <a:p>
            <a:r>
              <a:rPr lang="en-US" sz="2400" dirty="0" smtClean="0"/>
              <a:t>Result: The </a:t>
            </a:r>
            <a:r>
              <a:rPr lang="en-US" sz="2400" b="1" dirty="0"/>
              <a:t>vertical</a:t>
            </a:r>
            <a:r>
              <a:rPr lang="en-US" sz="2400" dirty="0"/>
              <a:t> </a:t>
            </a:r>
            <a:r>
              <a:rPr lang="en-US" sz="2400" dirty="0" smtClean="0"/>
              <a:t>(normalized) emittance grows quickly at the first 4000-turns! The emittance growth depends sensitively on beam intensity!</a:t>
            </a:r>
            <a:endParaRPr lang="en-US" sz="2400" dirty="0"/>
          </a:p>
        </p:txBody>
      </p:sp>
    </p:spTree>
    <p:extLst>
      <p:ext uri="{BB962C8B-B14F-4D97-AF65-F5344CB8AC3E}">
        <p14:creationId xmlns:p14="http://schemas.microsoft.com/office/powerpoint/2010/main" val="178863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TotalTime>
  <Words>2144</Words>
  <Application>Microsoft Office PowerPoint</Application>
  <PresentationFormat>On-screen Show (4:3)</PresentationFormat>
  <Paragraphs>178</Paragraphs>
  <Slides>35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新細明體</vt:lpstr>
      <vt:lpstr>Symbol</vt:lpstr>
      <vt:lpstr>Times New Roman</vt:lpstr>
      <vt:lpstr>Verdana</vt:lpstr>
      <vt:lpstr>Office Theme</vt:lpstr>
      <vt:lpstr>Equation</vt:lpstr>
      <vt:lpstr>PowerPoint Presentation</vt:lpstr>
      <vt:lpstr>An Overview of Booster’s lattice</vt:lpstr>
      <vt:lpstr>The Fermilab Booster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 Lee</dc:creator>
  <cp:lastModifiedBy>SY Lee</cp:lastModifiedBy>
  <cp:revision>68</cp:revision>
  <dcterms:created xsi:type="dcterms:W3CDTF">2015-11-04T18:56:53Z</dcterms:created>
  <dcterms:modified xsi:type="dcterms:W3CDTF">2015-11-23T21:05:06Z</dcterms:modified>
</cp:coreProperties>
</file>