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2" r:id="rId1"/>
    <p:sldMasterId id="2147483978" r:id="rId2"/>
  </p:sldMasterIdLst>
  <p:notesMasterIdLst>
    <p:notesMasterId r:id="rId63"/>
  </p:notesMasterIdLst>
  <p:handoutMasterIdLst>
    <p:handoutMasterId r:id="rId64"/>
  </p:handoutMasterIdLst>
  <p:sldIdLst>
    <p:sldId id="270" r:id="rId3"/>
    <p:sldId id="542" r:id="rId4"/>
    <p:sldId id="566" r:id="rId5"/>
    <p:sldId id="458" r:id="rId6"/>
    <p:sldId id="459" r:id="rId7"/>
    <p:sldId id="582" r:id="rId8"/>
    <p:sldId id="569" r:id="rId9"/>
    <p:sldId id="570" r:id="rId10"/>
    <p:sldId id="571" r:id="rId11"/>
    <p:sldId id="576" r:id="rId12"/>
    <p:sldId id="567" r:id="rId13"/>
    <p:sldId id="455" r:id="rId14"/>
    <p:sldId id="482" r:id="rId15"/>
    <p:sldId id="460" r:id="rId16"/>
    <p:sldId id="474" r:id="rId17"/>
    <p:sldId id="478" r:id="rId18"/>
    <p:sldId id="481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62" r:id="rId38"/>
    <p:sldId id="563" r:id="rId39"/>
    <p:sldId id="564" r:id="rId40"/>
    <p:sldId id="568" r:id="rId41"/>
    <p:sldId id="484" r:id="rId42"/>
    <p:sldId id="522" r:id="rId43"/>
    <p:sldId id="578" r:id="rId44"/>
    <p:sldId id="579" r:id="rId45"/>
    <p:sldId id="580" r:id="rId46"/>
    <p:sldId id="581" r:id="rId47"/>
    <p:sldId id="577" r:id="rId48"/>
    <p:sldId id="525" r:id="rId49"/>
    <p:sldId id="532" r:id="rId50"/>
    <p:sldId id="572" r:id="rId51"/>
    <p:sldId id="536" r:id="rId52"/>
    <p:sldId id="537" r:id="rId53"/>
    <p:sldId id="538" r:id="rId54"/>
    <p:sldId id="539" r:id="rId55"/>
    <p:sldId id="583" r:id="rId56"/>
    <p:sldId id="503" r:id="rId57"/>
    <p:sldId id="504" r:id="rId58"/>
    <p:sldId id="453" r:id="rId59"/>
    <p:sldId id="508" r:id="rId60"/>
    <p:sldId id="574" r:id="rId61"/>
    <p:sldId id="575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4308"/>
    <a:srgbClr val="0000FF"/>
    <a:srgbClr val="CC0000"/>
    <a:srgbClr val="FFAE1A"/>
    <a:srgbClr val="0F0C8F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-84" y="-336"/>
      </p:cViewPr>
      <p:guideLst>
        <p:guide orient="horz"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526"/>
    </p:cViewPr>
  </p:sorterViewPr>
  <p:notesViewPr>
    <p:cSldViewPr snapToObjects="1">
      <p:cViewPr varScale="1">
        <p:scale>
          <a:sx n="90" d="100"/>
          <a:sy n="90" d="100"/>
        </p:scale>
        <p:origin x="-2028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18F967-AE68-40BF-9183-1297585EF26D}" type="datetime1">
              <a:rPr lang="en-US"/>
              <a:pPr/>
              <a:t>4/19/2010</a:t>
            </a:fld>
            <a:endParaRPr lang="en-US"/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8CCF026-071C-4954-8B77-54B5D78878B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9BA7338C-DCDC-4C34-9596-882EC1BFEC7F}" type="datetime1">
              <a:rPr lang="en-US"/>
              <a:pPr>
                <a:defRPr/>
              </a:pPr>
              <a:t>4/19/2010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55ACDD8-DC3C-40E9-8E58-20CF49DEE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65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pitchFamily="-65" charset="-128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050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Rectangle 2051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Helvetica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Additional equipment under discussion:</a:t>
            </a:r>
          </a:p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ISLA:	Isochronous Spectrometer with Large Acceptance (needed for fusion measurements, gamma ray spectroscopy …)</a:t>
            </a:r>
          </a:p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CERDA:	Compact Efficient Radioactgive Decay Array (needed for very sensitive beta decay experiments)</a:t>
            </a:r>
          </a:p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SECAR:	Separator for Capture Reactions (Astrophysics)</a:t>
            </a:r>
          </a:p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Solenoid Spectrometer</a:t>
            </a:r>
          </a:p>
          <a:p>
            <a:pPr marL="623888" indent="-623888"/>
            <a:r>
              <a:rPr lang="en-US" smtClean="0">
                <a:ea typeface="ヒラギノ角ゴ Pro W3"/>
                <a:cs typeface="ヒラギノ角ゴ Pro W3"/>
              </a:rPr>
              <a:t>Gas filled separator</a:t>
            </a:r>
          </a:p>
          <a:p>
            <a:pPr marL="623888" indent="-623888"/>
            <a:endParaRPr lang="en-US" smtClean="0">
              <a:ea typeface="ヒラギノ角ゴ Pro W3"/>
              <a:cs typeface="ヒラギノ角ゴ Pro W3"/>
            </a:endParaRPr>
          </a:p>
          <a:p>
            <a:pPr marL="623888" indent="-623888"/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85825" y="384175"/>
            <a:ext cx="5087938" cy="38163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359275"/>
            <a:ext cx="5076825" cy="4133850"/>
          </a:xfrm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026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1027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Arial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2FDC4CA-E31D-464C-96C5-D58CDE99B829}" type="slidenum">
              <a:rPr lang="en-US" smtClean="0">
                <a:latin typeface="Calibri" pitchFamily="34" charset="0"/>
                <a:ea typeface="ヒラギノ角ゴ Pro W3"/>
                <a:cs typeface="ヒラギノ角ゴ Pro W3"/>
              </a:rPr>
              <a:pPr/>
              <a:t>17</a:t>
            </a:fld>
            <a:endParaRPr lang="en-US" smtClean="0">
              <a:latin typeface="Calibri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600" dirty="0">
              <a:solidFill>
                <a:srgbClr val="B81414"/>
              </a:solidFill>
              <a:latin typeface="Helvetica" pitchFamily="49" charset="0"/>
              <a:ea typeface="Arial" pitchFamily="49" charset="0"/>
              <a:cs typeface="Arial" pitchFamily="49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778D13E5-9A80-4184-A8AF-22A63B9236D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9C6562B0-4AB8-49B3-BF83-01CD9CB0F77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851D2CB3-66CB-407C-B4B0-A3951D1850A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C9C7C43F-A3FC-445E-A091-0B30761A7BD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1A4DC78D-5694-45FF-A428-793A5385967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2FC3040B-2C92-4D22-AF14-B3EB34CBE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alf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100"/>
            <a:ext cx="4423230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44573" y="1071564"/>
            <a:ext cx="4423227" cy="50274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EA9E2713-0F58-4F2C-B109-6D1AEBB2B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76200" y="3581400"/>
            <a:ext cx="8991604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60F798D2-FEB2-480A-A49A-DEE9E3A40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r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1" y="0"/>
            <a:ext cx="8991598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067099"/>
            <a:ext cx="4419600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4625525" y="1067099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76201" y="3581400"/>
            <a:ext cx="4419599" cy="24333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625525" y="3581400"/>
            <a:ext cx="4442275" cy="2433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Footer Placeholder 10"/>
          <p:cNvSpPr>
            <a:spLocks noGrp="1"/>
          </p:cNvSpPr>
          <p:nvPr>
            <p:ph type="ftr" sz="quarter" idx="14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91E4B9A5-DBBF-41F2-A13B-A720CA119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25F3FED9-9FA2-4343-9C38-D738E0832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- clea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IB_ppt_t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099"/>
            <a:ext cx="8991604" cy="500955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483225" y="6356350"/>
            <a:ext cx="30511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, Slide </a:t>
            </a:r>
            <a:fld id="{63DE6516-1677-487C-BAE3-3F83D4819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pt_bkg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0"/>
            <a:ext cx="9001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38175" y="1238250"/>
            <a:ext cx="7489825" cy="446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86486" tIns="43243" rIns="86486" bIns="43243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sz="2600" dirty="0">
              <a:solidFill>
                <a:srgbClr val="B81414"/>
              </a:solidFill>
              <a:latin typeface="Helvetica" pitchFamily="49" charset="0"/>
              <a:ea typeface="Arial" pitchFamily="49" charset="0"/>
              <a:cs typeface="Arial" pitchFamily="49" charset="0"/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524000" y="4071938"/>
            <a:ext cx="6096000" cy="1143000"/>
          </a:xfrm>
        </p:spPr>
        <p:txBody>
          <a:bodyPr/>
          <a:lstStyle>
            <a:lvl1pPr marL="0" indent="0" algn="ctr">
              <a:buNone/>
              <a:defRPr/>
            </a:lvl1pPr>
            <a:lvl2pPr marL="432427" indent="0" algn="ctr">
              <a:buNone/>
              <a:defRPr/>
            </a:lvl2pPr>
            <a:lvl3pPr marL="864854" indent="0" algn="ctr">
              <a:buNone/>
              <a:defRPr/>
            </a:lvl3pPr>
            <a:lvl4pPr marL="1297280" indent="0" algn="ctr">
              <a:buNone/>
              <a:defRPr/>
            </a:lvl4pPr>
            <a:lvl5pPr marL="1729708" indent="0" algn="ctr">
              <a:buNone/>
              <a:defRPr/>
            </a:lvl5pPr>
            <a:lvl6pPr marL="2162134" indent="0" algn="ctr">
              <a:buNone/>
              <a:defRPr/>
            </a:lvl6pPr>
            <a:lvl7pPr marL="2594562" indent="0" algn="ctr">
              <a:buNone/>
              <a:defRPr/>
            </a:lvl7pPr>
            <a:lvl8pPr marL="3026988" indent="0" algn="ctr">
              <a:buNone/>
              <a:defRPr/>
            </a:lvl8pPr>
            <a:lvl9pPr marL="345941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438" y="3143251"/>
            <a:ext cx="9001124" cy="4866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86" tIns="22435" rIns="56086" bIns="22435" anchor="ctr"/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IB_ppt_botto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132513"/>
            <a:ext cx="9144000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RIB_ppt_t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9925" y="1320800"/>
            <a:ext cx="7864475" cy="341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 eaLnBrk="0" hangingPunct="0">
              <a:lnSpc>
                <a:spcPct val="90000"/>
              </a:lnSpc>
              <a:defRPr/>
            </a:pPr>
            <a:endParaRPr lang="en-US" dirty="0">
              <a:solidFill>
                <a:prstClr val="black"/>
              </a:solidFill>
              <a:latin typeface="Helvetica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14800" y="3009900"/>
            <a:ext cx="9144000" cy="368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folHlink">
                <a:alpha val="74998"/>
              </a:schemeClr>
            </a:outerShdw>
          </a:effectLst>
        </p:spPr>
        <p:txBody>
          <a:bodyPr lIns="91416" tIns="45708" rIns="91416" bIns="45708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Arial" pitchFamily="-65" charset="0"/>
              <a:ea typeface="Arial" pitchFamily="-65" charset="0"/>
              <a:cs typeface="Arial" pitchFamily="-65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7100"/>
            <a:ext cx="8990922" cy="502741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0"/>
          </p:nvPr>
        </p:nvSpPr>
        <p:spPr>
          <a:xfrm>
            <a:off x="5635625" y="6356350"/>
            <a:ext cx="2898775" cy="365125"/>
          </a:xfrm>
        </p:spPr>
        <p:txBody>
          <a:bodyPr/>
          <a:lstStyle>
            <a:lvl1pPr>
              <a:defRPr smtClean="0">
                <a:latin typeface="Arial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534400" y="6356350"/>
            <a:ext cx="609600" cy="365125"/>
          </a:xfrm>
        </p:spPr>
        <p:txBody>
          <a:bodyPr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A3D35D66-AF70-4880-8498-ED86FBB73E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de-DE"/>
              <a:t>W. Hartung, 19 April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0000"/>
              </a:lnSpc>
              <a:defRPr sz="1000">
                <a:solidFill>
                  <a:srgbClr val="064308"/>
                </a:solidFill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, Slide </a:t>
            </a:r>
            <a:fld id="{55D4A8F9-1876-4564-A0E6-6A3267923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p:hf hdr="0" dt="0"/>
  <p:txStyles>
    <p:titleStyle>
      <a:lvl1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8991600" cy="485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6091" tIns="22437" rIns="56091" bIns="22437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5407025" y="6356350"/>
            <a:ext cx="2974975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0000"/>
              </a:lnSpc>
              <a:defRPr sz="1000" smtClean="0">
                <a:solidFill>
                  <a:srgbClr val="06430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de-DE"/>
              <a:t>W. Hartung, 14 April 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82000" y="6356350"/>
            <a:ext cx="762000" cy="365125"/>
          </a:xfrm>
          <a:prstGeom prst="rect">
            <a:avLst/>
          </a:prstGeom>
        </p:spPr>
        <p:txBody>
          <a:bodyPr vert="horz" lIns="0" tIns="0" rIns="0" bIns="45720" rtlCol="0" anchor="b"/>
          <a:lstStyle>
            <a:lvl1pPr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1000" kern="1200" dirty="0">
                <a:solidFill>
                  <a:srgbClr val="064308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r>
              <a:t>, Slide </a:t>
            </a:r>
            <a:fld id="{49600BC1-1F1D-4DF0-8BE7-19A8498BB9F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</p:sldLayoutIdLst>
  <p:hf hdr="0" dt="0"/>
  <p:txStyles>
    <p:titleStyle>
      <a:lvl1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806450" rtl="0" eaLnBrk="0" fontAlgn="base" hangingPunct="0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159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6pPr>
      <a:lvl7pPr marL="914318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7pPr>
      <a:lvl8pPr marL="137147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8pPr>
      <a:lvl9pPr marL="1828637" algn="ctr" defTabSz="807966" rtl="0" eaLnBrk="1" fontAlgn="base" hangingPunct="1">
        <a:lnSpc>
          <a:spcPct val="88000"/>
        </a:lnSpc>
        <a:spcBef>
          <a:spcPct val="0"/>
        </a:spcBef>
        <a:spcAft>
          <a:spcPct val="0"/>
        </a:spcAft>
        <a:defRPr sz="3200" b="1">
          <a:solidFill>
            <a:srgbClr val="064308"/>
          </a:solidFill>
          <a:latin typeface="Arial" charset="0"/>
          <a:ea typeface="Arial" charset="0"/>
          <a:cs typeface="Arial" charset="0"/>
        </a:defRPr>
      </a:lvl9pPr>
    </p:titleStyle>
    <p:bodyStyle>
      <a:lvl1pPr marL="182563" indent="-182563" algn="l" defTabSz="806450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SzPct val="100000"/>
        <a:buFont typeface="Wingdings" pitchFamily="2" charset="2"/>
        <a:buChar char="§"/>
        <a:defRPr sz="2200">
          <a:solidFill>
            <a:srgbClr val="06430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1pPr>
      <a:lvl2pPr marL="365125" indent="-153988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Arial" charset="0"/>
        <a:buChar char="•"/>
        <a:defRPr sz="2000">
          <a:solidFill>
            <a:schemeClr val="tx1"/>
          </a:solidFill>
          <a:latin typeface="Arial" charset="0"/>
          <a:ea typeface="ＭＳ Ｐゴシック" charset="-128"/>
          <a:cs typeface="ＭＳ Ｐゴシック"/>
        </a:defRPr>
      </a:lvl2pPr>
      <a:lvl3pPr marL="593725" indent="-16351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SzPct val="100000"/>
        <a:buFont typeface="Lucida Grande"/>
        <a:buChar char="»"/>
        <a:defRPr>
          <a:solidFill>
            <a:schemeClr val="tx1"/>
          </a:solidFill>
          <a:latin typeface="Arial" charset="0"/>
          <a:ea typeface="ヒラギノ角ゴ Pro W3" pitchFamily="-111" charset="-128"/>
          <a:cs typeface="ヒラギノ角ゴ Pro W3" pitchFamily="-111" charset="-128"/>
        </a:defRPr>
      </a:lvl3pPr>
      <a:lvl4pPr marL="730250" indent="-136525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4pPr>
      <a:lvl5pPr marL="1004888" indent="-182563" algn="l" defTabSz="80645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999999"/>
        </a:buClr>
        <a:buSzPct val="100000"/>
        <a:buFont typeface="Lucida Grande"/>
        <a:buChar char="»"/>
        <a:defRPr sz="1400">
          <a:solidFill>
            <a:schemeClr val="tx1"/>
          </a:solidFill>
          <a:latin typeface="Helvetica" charset="0"/>
          <a:ea typeface="ヒラギノ角ゴ Pro W3" pitchFamily="-111" charset="-128"/>
          <a:cs typeface="ヒラギノ角ゴ Pro W3"/>
        </a:defRPr>
      </a:lvl5pPr>
      <a:lvl6pPr marL="222388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6pPr>
      <a:lvl7pPr marL="2681050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7pPr>
      <a:lvl8pPr marL="3138209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8pPr>
      <a:lvl9pPr marL="3595368" indent="-150799" algn="l" defTabSz="807966" rtl="0" eaLnBrk="1" fontAlgn="base" hangingPunct="1">
        <a:lnSpc>
          <a:spcPct val="90000"/>
        </a:lnSpc>
        <a:spcBef>
          <a:spcPct val="10000"/>
        </a:spcBef>
        <a:spcAft>
          <a:spcPct val="0"/>
        </a:spcAft>
        <a:buSzPct val="100000"/>
        <a:buChar char="–"/>
        <a:defRPr sz="1300">
          <a:solidFill>
            <a:schemeClr val="tx1"/>
          </a:solidFill>
          <a:latin typeface="Helvetica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7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5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ubtitle 6"/>
          <p:cNvSpPr>
            <a:spLocks noGrp="1"/>
          </p:cNvSpPr>
          <p:nvPr>
            <p:ph type="subTitle" idx="1"/>
          </p:nvPr>
        </p:nvSpPr>
        <p:spPr>
          <a:xfrm>
            <a:off x="1524000" y="4419600"/>
            <a:ext cx="60960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  <a:ea typeface="ＭＳ Ｐゴシック"/>
                <a:cs typeface="ＭＳ Ｐゴシック"/>
              </a:rPr>
              <a:t>W. Hartung</a:t>
            </a:r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z="18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TeSLA Technology Collaboration Meeting</a:t>
            </a:r>
            <a:br>
              <a:rPr lang="en-US" sz="1800" smtClean="0">
                <a:solidFill>
                  <a:srgbClr val="0000FF"/>
                </a:solidFill>
                <a:ea typeface="ＭＳ Ｐゴシック"/>
                <a:cs typeface="ＭＳ Ｐゴシック"/>
              </a:rPr>
            </a:br>
            <a:r>
              <a:rPr lang="en-US" sz="1800" smtClean="0">
                <a:solidFill>
                  <a:srgbClr val="0000FF"/>
                </a:solidFill>
                <a:ea typeface="ＭＳ Ｐゴシック"/>
                <a:cs typeface="ＭＳ Ｐゴシック"/>
              </a:rPr>
              <a:t>Fermilab, 19 April 2010</a:t>
            </a:r>
            <a:r>
              <a:rPr lang="en-US" sz="1800" smtClean="0">
                <a:ea typeface="ＭＳ Ｐゴシック"/>
                <a:cs typeface="ＭＳ Ｐゴシック"/>
              </a:rPr>
              <a:t/>
            </a:r>
            <a:br>
              <a:rPr lang="en-US" sz="1800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/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8434" name="Title 5"/>
          <p:cNvSpPr>
            <a:spLocks noGrp="1"/>
          </p:cNvSpPr>
          <p:nvPr>
            <p:ph type="title"/>
          </p:nvPr>
        </p:nvSpPr>
        <p:spPr>
          <a:xfrm>
            <a:off x="71438" y="2713038"/>
            <a:ext cx="9001125" cy="13462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Project Status: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Facility for Rare Isotope Beams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at Michigan State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7" descr="1B_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125" y="1016000"/>
            <a:ext cx="8413750" cy="2413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14691" name="Content Placeholder 7"/>
          <p:cNvSpPr>
            <a:spLocks noGrp="1"/>
          </p:cNvSpPr>
          <p:nvPr>
            <p:ph idx="4294967295"/>
          </p:nvPr>
        </p:nvSpPr>
        <p:spPr>
          <a:xfrm>
            <a:off x="76200" y="3360738"/>
            <a:ext cx="3187700" cy="2811462"/>
          </a:xfrm>
        </p:spPr>
        <p:txBody>
          <a:bodyPr/>
          <a:lstStyle/>
          <a:p>
            <a:pPr eaLnBrk="1" hangingPunct="1"/>
            <a:r>
              <a:rPr lang="en-US" sz="200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ReA3</a:t>
            </a:r>
            <a:r>
              <a:rPr lang="en-US" sz="2000" smtClean="0">
                <a:ea typeface="ＭＳ Ｐゴシック"/>
                <a:cs typeface="ＭＳ Ｐゴシック"/>
              </a:rPr>
              <a:t> - </a:t>
            </a:r>
          </a:p>
          <a:p>
            <a:pPr lvl="1" eaLnBrk="1" hangingPunct="1"/>
            <a:r>
              <a:rPr lang="en-US" sz="1800" smtClean="0">
                <a:ea typeface="ＭＳ Ｐゴシック"/>
              </a:rPr>
              <a:t>High-intensity EBIT as 1+ </a:t>
            </a:r>
            <a:r>
              <a:rPr lang="en-US" sz="1800" smtClean="0">
                <a:ea typeface="ＭＳ Ｐゴシック"/>
                <a:sym typeface="Wingdings" pitchFamily="2" charset="2"/>
              </a:rPr>
              <a:t></a:t>
            </a:r>
            <a:r>
              <a:rPr lang="en-US" sz="1800" smtClean="0">
                <a:ea typeface="ＭＳ Ｐゴシック"/>
              </a:rPr>
              <a:t> n+ charge breeder</a:t>
            </a:r>
          </a:p>
          <a:p>
            <a:pPr lvl="1" eaLnBrk="1" hangingPunct="1"/>
            <a:r>
              <a:rPr lang="en-US" sz="1800" smtClean="0">
                <a:ea typeface="ＭＳ Ｐゴシック"/>
              </a:rPr>
              <a:t>RT RFQ and SRF QWR cavities and cryomodules </a:t>
            </a:r>
          </a:p>
          <a:p>
            <a:pPr lvl="1" eaLnBrk="1" hangingPunct="1"/>
            <a:r>
              <a:rPr lang="en-US" sz="1800" smtClean="0">
                <a:ea typeface="ＭＳ Ｐゴシック"/>
              </a:rPr>
              <a:t>Energies 0.3 to 3 MeV/u</a:t>
            </a:r>
          </a:p>
          <a:p>
            <a:pPr eaLnBrk="1" hangingPunct="1"/>
            <a:r>
              <a:rPr lang="en-US" sz="200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ReA12</a:t>
            </a:r>
            <a:r>
              <a:rPr lang="en-US" sz="2000" smtClean="0">
                <a:ea typeface="ＭＳ Ｐゴシック"/>
                <a:cs typeface="ＭＳ Ｐゴシック"/>
              </a:rPr>
              <a:t> - FRIB</a:t>
            </a:r>
          </a:p>
          <a:p>
            <a:pPr lvl="1" eaLnBrk="1" hangingPunct="1"/>
            <a:r>
              <a:rPr lang="en-US" sz="1800" smtClean="0">
                <a:ea typeface="ＭＳ Ｐゴシック"/>
              </a:rPr>
              <a:t>Energies 0.3 to 12 MeV/u</a:t>
            </a:r>
          </a:p>
        </p:txBody>
      </p:sp>
      <p:sp>
        <p:nvSpPr>
          <p:cNvPr id="11469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0"/>
            <a:ext cx="8991600" cy="1003300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Radioactive Ion-beam Reaccelerator</a:t>
            </a: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3900" y="3440113"/>
            <a:ext cx="5880100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Box 6"/>
          <p:cNvSpPr txBox="1">
            <a:spLocks noChangeArrowheads="1"/>
          </p:cNvSpPr>
          <p:nvPr/>
        </p:nvSpPr>
        <p:spPr bwMode="auto">
          <a:xfrm>
            <a:off x="4419600" y="3562350"/>
            <a:ext cx="3352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</a:rPr>
              <a:t>3 ReA3 Cryomodules</a:t>
            </a:r>
          </a:p>
        </p:txBody>
      </p:sp>
      <p:pic>
        <p:nvPicPr>
          <p:cNvPr id="114695" name="Picture 7" descr="MSU_stamp_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09663" y="3282950"/>
            <a:ext cx="7842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6" name="Slide Number Placeholder 15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EDAFF269-69E1-4272-86BE-8CD18234B0E4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10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4697" name="Footer Placeholder 16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Science</a:t>
            </a:r>
          </a:p>
        </p:txBody>
      </p:sp>
      <p:sp>
        <p:nvSpPr>
          <p:cNvPr id="31746" name="Slide Number Placeholder 1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D717D1E5-2CEE-422C-A2D1-D6A2D5E91D64}" type="slidenum">
              <a:rPr lang="en-US" smtClean="0">
                <a:ea typeface="ヒラギノ角ゴ Pro W3"/>
                <a:cs typeface="ヒラギノ角ゴ Pro W3"/>
              </a:rPr>
              <a:pPr/>
              <a:t>11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1747" name="Footer Placeholder 1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Domain of FRIB Research</a:t>
            </a:r>
          </a:p>
        </p:txBody>
      </p:sp>
      <p:pic>
        <p:nvPicPr>
          <p:cNvPr id="32770" name="Picture 4" descr="972_80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990600"/>
            <a:ext cx="738028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86EFC94D-BA82-4A81-90FF-DC824AF77096}" type="slidenum">
              <a:rPr lang="en-US" smtClean="0">
                <a:ea typeface="ヒラギノ角ゴ Pro W3"/>
                <a:cs typeface="ヒラギノ角ゴ Pro W3"/>
              </a:rPr>
              <a:pPr/>
              <a:t>12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2772" name="Footer Placeholder 8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World View of Rare Isotope Facilities</a:t>
            </a:r>
          </a:p>
        </p:txBody>
      </p:sp>
      <p:pic>
        <p:nvPicPr>
          <p:cNvPr id="33794" name="Content Placeholder 7" descr="World_2010.pn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7753" r="-7753"/>
          <a:stretch>
            <a:fillRect/>
          </a:stretch>
        </p:blipFill>
        <p:spPr>
          <a:xfrm>
            <a:off x="514350" y="1066800"/>
            <a:ext cx="8020050" cy="4900613"/>
          </a:xfrm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1898650" y="5113338"/>
            <a:ext cx="5264150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</a:rPr>
              <a:t>Black – production in target (ISOL)</a:t>
            </a:r>
          </a:p>
          <a:p>
            <a:r>
              <a:rPr lang="en-US" sz="2400" b="1">
                <a:solidFill>
                  <a:srgbClr val="FF00FF"/>
                </a:solidFill>
              </a:rPr>
              <a:t>Magenta – in-flight production</a:t>
            </a:r>
          </a:p>
        </p:txBody>
      </p:sp>
      <p:sp>
        <p:nvSpPr>
          <p:cNvPr id="33796" name="Slide Number Placeholder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35220E8C-A2D6-4BF1-A585-28908241B4A3}" type="slidenum">
              <a:rPr lang="en-US" smtClean="0">
                <a:ea typeface="ヒラギノ角ゴ Pro W3"/>
                <a:cs typeface="ヒラギノ角ゴ Pro W3"/>
              </a:rPr>
              <a:pPr/>
              <a:t>13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3797" name="Footer Placeholder 7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8" descr="visiongraphic"/>
          <p:cNvPicPr>
            <a:picLocks noChangeAspect="1" noChangeArrowheads="1"/>
          </p:cNvPicPr>
          <p:nvPr/>
        </p:nvPicPr>
        <p:blipFill>
          <a:blip r:embed="rId3"/>
          <a:srcRect t="2234" r="4372"/>
          <a:stretch>
            <a:fillRect/>
          </a:stretch>
        </p:blipFill>
        <p:spPr bwMode="auto">
          <a:xfrm>
            <a:off x="4821238" y="3089275"/>
            <a:ext cx="4322762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Arial" charset="0"/>
              </a:rPr>
              <a:t>The Four Themes of Research at FRIB</a:t>
            </a:r>
            <a:endParaRPr lang="en-US" smtClean="0">
              <a:solidFill>
                <a:schemeClr val="tx1"/>
              </a:solidFill>
              <a:ea typeface="ＭＳ Ｐゴシック"/>
              <a:cs typeface="Arial" charset="0"/>
            </a:endParaRPr>
          </a:p>
        </p:txBody>
      </p:sp>
      <p:sp>
        <p:nvSpPr>
          <p:cNvPr id="34819" name="Rectangle 3"/>
          <p:cNvSpPr txBox="1">
            <a:spLocks noChangeArrowheads="1"/>
          </p:cNvSpPr>
          <p:nvPr/>
        </p:nvSpPr>
        <p:spPr bwMode="auto">
          <a:xfrm>
            <a:off x="762000" y="1258888"/>
            <a:ext cx="7391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806450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sz="2200" b="1">
                <a:solidFill>
                  <a:srgbClr val="064308"/>
                </a:solidFill>
                <a:ea typeface="ＭＳ Ｐゴシック"/>
                <a:cs typeface="ＭＳ Ｐゴシック"/>
              </a:rPr>
              <a:t>Properties of nuclei (nuclear structure)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To develop a predictive model of nuclei and their interactions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Study of many-body quantum physics: part of mesoscopic </a:t>
            </a:r>
            <a:br>
              <a:rPr lang="en-US">
                <a:ea typeface="ＭＳ Ｐゴシック"/>
                <a:cs typeface="ＭＳ Ｐゴシック"/>
              </a:rPr>
            </a:br>
            <a:r>
              <a:rPr lang="en-US">
                <a:ea typeface="ＭＳ Ｐゴシック"/>
                <a:cs typeface="ＭＳ Ｐゴシック"/>
              </a:rPr>
              <a:t>science – quantum dots, clusters of atoms, etc.</a:t>
            </a:r>
          </a:p>
          <a:p>
            <a:pPr defTabSz="806450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sz="2200" b="1">
                <a:solidFill>
                  <a:srgbClr val="064308"/>
                </a:solidFill>
                <a:ea typeface="ＭＳ Ｐゴシック"/>
                <a:cs typeface="ＭＳ Ｐゴシック"/>
              </a:rPr>
              <a:t>Nuclear processes in the universe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Chemical history of the universe, (explosive) nucleo-synthesis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Properties of neutron stars, </a:t>
            </a:r>
            <a:br>
              <a:rPr lang="en-US">
                <a:ea typeface="ＭＳ Ｐゴシック"/>
                <a:cs typeface="ＭＳ Ｐゴシック"/>
              </a:rPr>
            </a:br>
            <a:r>
              <a:rPr lang="en-US">
                <a:ea typeface="ＭＳ Ｐゴシック"/>
                <a:cs typeface="ＭＳ Ｐゴシック"/>
              </a:rPr>
              <a:t>EOS of asymmetric nuclear matter</a:t>
            </a:r>
          </a:p>
          <a:p>
            <a:pPr defTabSz="806450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sz="2200" b="1">
                <a:solidFill>
                  <a:srgbClr val="064308"/>
                </a:solidFill>
                <a:ea typeface="ＭＳ Ｐゴシック"/>
                <a:cs typeface="ＭＳ Ｐゴシック"/>
              </a:rPr>
              <a:t>Tests of fundamental symmetries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Effects of symmetry violations are </a:t>
            </a:r>
            <a:br>
              <a:rPr lang="en-US">
                <a:ea typeface="ＭＳ Ｐゴシック"/>
                <a:cs typeface="ＭＳ Ｐゴシック"/>
              </a:rPr>
            </a:br>
            <a:r>
              <a:rPr lang="en-US">
                <a:ea typeface="ＭＳ Ｐゴシック"/>
                <a:cs typeface="ＭＳ Ｐゴシック"/>
              </a:rPr>
              <a:t>amplified in certain nuclei </a:t>
            </a:r>
            <a:endParaRPr lang="en-US" sz="2000">
              <a:ea typeface="ＭＳ Ｐゴシック"/>
              <a:cs typeface="ＭＳ Ｐゴシック"/>
            </a:endParaRPr>
          </a:p>
          <a:p>
            <a:pPr defTabSz="806450">
              <a:lnSpc>
                <a:spcPct val="90000"/>
              </a:lnSpc>
              <a:spcBef>
                <a:spcPts val="1200"/>
              </a:spcBef>
              <a:buSzPct val="100000"/>
            </a:pPr>
            <a:r>
              <a:rPr lang="en-US" sz="2200" b="1">
                <a:solidFill>
                  <a:srgbClr val="064308"/>
                </a:solidFill>
                <a:ea typeface="ＭＳ Ｐゴシック"/>
                <a:cs typeface="ＭＳ Ｐゴシック"/>
              </a:rPr>
              <a:t>Societal applications and benefits</a:t>
            </a:r>
          </a:p>
          <a:p>
            <a:pPr marL="365125" lvl="1" indent="-153988" defTabSz="806450">
              <a:lnSpc>
                <a:spcPct val="90000"/>
              </a:lnSpc>
              <a:spcBef>
                <a:spcPts val="200"/>
              </a:spcBef>
              <a:buSzPct val="100000"/>
              <a:buFont typeface="Wingdings" pitchFamily="2" charset="2"/>
              <a:buChar char="§"/>
            </a:pPr>
            <a:r>
              <a:rPr lang="en-US">
                <a:ea typeface="ＭＳ Ｐゴシック"/>
                <a:cs typeface="ＭＳ Ｐゴシック"/>
              </a:rPr>
              <a:t>Bio-medicine, energy, material </a:t>
            </a:r>
            <a:br>
              <a:rPr lang="en-US">
                <a:ea typeface="ＭＳ Ｐゴシック"/>
                <a:cs typeface="ＭＳ Ｐゴシック"/>
              </a:rPr>
            </a:br>
            <a:r>
              <a:rPr lang="en-US">
                <a:ea typeface="ＭＳ Ｐゴシック"/>
                <a:cs typeface="ＭＳ Ｐゴシック"/>
              </a:rPr>
              <a:t>sciences, national security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76200" y="1187450"/>
            <a:ext cx="609600" cy="4186238"/>
            <a:chOff x="96" y="624"/>
            <a:chExt cx="384" cy="2637"/>
          </a:xfrm>
        </p:grpSpPr>
        <p:pic>
          <p:nvPicPr>
            <p:cNvPr id="34823" name="Picture 5" descr="Isotopes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" y="2882"/>
              <a:ext cx="384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6" descr="Symmetries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96" y="2261"/>
              <a:ext cx="384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7" descr="Astrophysic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7" y="1440"/>
              <a:ext cx="382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6" name="Picture 8" descr="Nuclei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6" y="624"/>
              <a:ext cx="384" cy="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1" name="Slide Number Placeholder 2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F74279BE-EE99-4AD4-A730-58A5894EA71C}" type="slidenum">
              <a:rPr lang="en-US" smtClean="0">
                <a:ea typeface="ヒラギノ角ゴ Pro W3"/>
                <a:cs typeface="ヒラギノ角ゴ Pro W3"/>
              </a:rPr>
              <a:pPr/>
              <a:t>14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4822" name="Footer Placeholder 2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>
                <a:ea typeface="ＭＳ Ｐゴシック"/>
                <a:cs typeface="ＭＳ Ｐゴシック"/>
              </a:rPr>
              <a:t>High beam rates are needed to do the science</a:t>
            </a:r>
            <a:br>
              <a:rPr lang="en-US" sz="2800" smtClean="0">
                <a:ea typeface="ＭＳ Ｐゴシック"/>
                <a:cs typeface="ＭＳ Ｐゴシック"/>
              </a:rPr>
            </a:br>
            <a:r>
              <a:rPr lang="en-US" sz="2000" b="0" smtClean="0">
                <a:ea typeface="ＭＳ Ｐゴシック"/>
                <a:cs typeface="ＭＳ Ｐゴシック"/>
              </a:rPr>
              <a:t>Next-generation high-power (&gt;100 kW) RIB facilities are the key</a:t>
            </a:r>
            <a:endParaRPr lang="en-US" sz="2800" b="0" smtClean="0">
              <a:ea typeface="ＭＳ Ｐゴシック"/>
              <a:cs typeface="ＭＳ Ｐゴシック"/>
            </a:endParaRPr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4425" y="1295400"/>
            <a:ext cx="681037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5"/>
          <p:cNvSpPr>
            <a:spLocks noChangeArrowheads="1"/>
          </p:cNvSpPr>
          <p:nvPr/>
        </p:nvSpPr>
        <p:spPr bwMode="auto">
          <a:xfrm>
            <a:off x="1600200" y="863600"/>
            <a:ext cx="6248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064308"/>
                </a:solidFill>
              </a:rPr>
              <a:t>FRIB   </a:t>
            </a:r>
            <a:r>
              <a:rPr lang="en-US" sz="2400" b="1">
                <a:solidFill>
                  <a:srgbClr val="064308"/>
                </a:solidFill>
              </a:rPr>
              <a:t>400 kW, 200 MeV/u uranium</a:t>
            </a:r>
            <a:endParaRPr lang="en-US" sz="2400" b="1"/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1611313" y="5695950"/>
            <a:ext cx="6313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Gain factors of 10-10000 over operational facilities</a:t>
            </a:r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2743200" y="2043113"/>
            <a:ext cx="1524000" cy="43815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6126163" y="3565525"/>
            <a:ext cx="1524000" cy="41275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2286000" y="2481263"/>
            <a:ext cx="12636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Reach to driplines</a:t>
            </a:r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400800" y="3230563"/>
            <a:ext cx="1524000" cy="411162"/>
          </a:xfrm>
          <a:prstGeom prst="ellipse">
            <a:avLst/>
          </a:prstGeom>
          <a:solidFill>
            <a:schemeClr val="bg1">
              <a:alpha val="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873" name="TextBox 13"/>
          <p:cNvSpPr txBox="1">
            <a:spLocks noChangeArrowheads="1"/>
          </p:cNvSpPr>
          <p:nvPr/>
        </p:nvSpPr>
        <p:spPr bwMode="auto">
          <a:xfrm>
            <a:off x="7954963" y="2962275"/>
            <a:ext cx="12652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Make </a:t>
            </a:r>
          </a:p>
          <a:p>
            <a:r>
              <a:rPr lang="en-US" b="1">
                <a:solidFill>
                  <a:srgbClr val="CC0000"/>
                </a:solidFill>
              </a:rPr>
              <a:t>r-process nuclei</a:t>
            </a:r>
            <a:endParaRPr lang="en-US">
              <a:solidFill>
                <a:srgbClr val="CC0000"/>
              </a:solidFill>
            </a:endParaRPr>
          </a:p>
        </p:txBody>
      </p:sp>
      <p:sp>
        <p:nvSpPr>
          <p:cNvPr id="36874" name="Slide Number Placeholder 1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9D3750DE-1F9D-4C9D-A853-5CC5B671FE9A}" type="slidenum">
              <a:rPr lang="en-US" smtClean="0">
                <a:ea typeface="ヒラギノ角ゴ Pro W3"/>
                <a:cs typeface="ヒラギノ角ゴ Pro W3"/>
              </a:rPr>
              <a:pPr/>
              <a:t>15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6875" name="Footer Placeholder 1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600200"/>
            <a:ext cx="7772400" cy="44942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is the origin of the elements in the cosmos?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Synthesis of neutron-rich nuclei heavier than iron: r-process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Gamma-ray emitters in supernovae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are the nuclear reactions that drive stellar explosions?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Synthesis of proton-rich nuclei: rp-process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Weak interactions in supernovae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What is the nature of neutron stars and dense nuclear matter?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Nuclear processes in the crusts of neutron stars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Symmetry energy term of equation of state of nuclear matter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Nuclear Processes in the Universe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grpSp>
        <p:nvGrpSpPr>
          <p:cNvPr id="37891" name="Group 8"/>
          <p:cNvGrpSpPr>
            <a:grpSpLocks noChangeAspect="1"/>
          </p:cNvGrpSpPr>
          <p:nvPr/>
        </p:nvGrpSpPr>
        <p:grpSpPr bwMode="auto">
          <a:xfrm>
            <a:off x="152400" y="1219200"/>
            <a:ext cx="1131888" cy="3922713"/>
            <a:chOff x="408" y="1367"/>
            <a:chExt cx="576" cy="1998"/>
          </a:xfrm>
        </p:grpSpPr>
        <p:pic>
          <p:nvPicPr>
            <p:cNvPr id="37895" name="Picture 4"/>
            <p:cNvPicPr>
              <a:picLocks noChangeAspect="1" noChangeArrowheads="1"/>
            </p:cNvPicPr>
            <p:nvPr/>
          </p:nvPicPr>
          <p:blipFill>
            <a:blip r:embed="rId3"/>
            <a:srcRect t="9334"/>
            <a:stretch>
              <a:fillRect/>
            </a:stretch>
          </p:blipFill>
          <p:spPr bwMode="auto">
            <a:xfrm>
              <a:off x="408" y="1367"/>
              <a:ext cx="576" cy="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8" y="2088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08" y="2832"/>
              <a:ext cx="576" cy="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561975" y="482600"/>
            <a:ext cx="7937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cs typeface="Arial" charset="0"/>
              </a:rPr>
              <a:t>Important scientific questions FRIB addresses </a:t>
            </a:r>
            <a:endParaRPr lang="en-US" sz="1400"/>
          </a:p>
        </p:txBody>
      </p:sp>
      <p:sp>
        <p:nvSpPr>
          <p:cNvPr id="37893" name="Slide Number Placeholder 2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8A9FAEA9-E7F7-4916-B251-E14F6A7A6D32}" type="slidenum">
              <a:rPr lang="en-US" smtClean="0">
                <a:ea typeface="ヒラギノ角ゴ Pro W3"/>
                <a:cs typeface="ヒラギノ角ゴ Pro W3"/>
              </a:rPr>
              <a:pPr/>
              <a:t>16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7894" name="Footer Placeholder 2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5559425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Cross sections for evaluation of new nuclear technologies such as transmutation of nuclear waste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New radioisotopes for medicine – targeted cancer therapy, diagnostics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Tracers for various studies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…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Stockpile stewardship – allow measurements of necessary cross sections to insure the reliability of simulations</a:t>
            </a: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Applications of Rare Isotopes</a:t>
            </a:r>
          </a:p>
        </p:txBody>
      </p:sp>
      <p:pic>
        <p:nvPicPr>
          <p:cNvPr id="39939" name="Picture 5" descr="\\$nds\.srv1_home_usr11.srv.cern\HOME\BOLLEN\Public\Transparencies\ISOLDE Experiments general\RABBIT.JPG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/>
          <a:stretch>
            <a:fillRect/>
          </a:stretch>
        </p:blipFill>
        <p:spPr bwMode="auto">
          <a:xfrm>
            <a:off x="5697538" y="1330325"/>
            <a:ext cx="3033712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Rectangle 8"/>
          <p:cNvSpPr>
            <a:spLocks noChangeArrowheads="1"/>
          </p:cNvSpPr>
          <p:nvPr/>
        </p:nvSpPr>
        <p:spPr bwMode="auto">
          <a:xfrm>
            <a:off x="1400175" y="-962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1338" y="5343525"/>
            <a:ext cx="6489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latin typeface="+mn-lt"/>
                <a:ea typeface="ヒラギノ角ゴ Pro W3" charset="-128"/>
                <a:cs typeface="ヒラギノ角ゴ Pro W3" charset="-128"/>
              </a:rPr>
              <a:t>Long-lived isotopes via harvesting  </a:t>
            </a:r>
          </a:p>
        </p:txBody>
      </p:sp>
      <p:sp>
        <p:nvSpPr>
          <p:cNvPr id="39942" name="Slide Number Placeholder 1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D9778A39-D9BC-4A93-83C5-8E966DE165AD}" type="slidenum">
              <a:rPr lang="en-US" smtClean="0">
                <a:ea typeface="ヒラギノ角ゴ Pro W3"/>
                <a:cs typeface="ヒラギノ角ゴ Pro W3"/>
              </a:rPr>
              <a:pPr/>
              <a:t>17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39943" name="Footer Placeholder 1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Resonators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1066800"/>
            <a:ext cx="28194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1987" name="Slide Number Placeholder 1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1F4E5D4D-C039-47C1-8573-419931D12372}" type="slidenum">
              <a:rPr smtClean="0">
                <a:latin typeface="Arial" charset="0"/>
              </a:rPr>
              <a:pPr/>
              <a:t>18</a:t>
            </a:fld>
            <a:endParaRPr smtClean="0">
              <a:latin typeface="Arial" charset="0"/>
            </a:endParaRPr>
          </a:p>
        </p:txBody>
      </p:sp>
      <p:sp>
        <p:nvSpPr>
          <p:cNvPr id="41988" name="Footer Placeholder 15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Resonators</a:t>
            </a:r>
          </a:p>
        </p:txBody>
      </p:sp>
      <p:sp>
        <p:nvSpPr>
          <p:cNvPr id="4" name="Rectangle 3"/>
          <p:cNvSpPr/>
          <p:nvPr/>
        </p:nvSpPr>
        <p:spPr>
          <a:xfrm>
            <a:off x="4800600" y="1066800"/>
            <a:ext cx="28194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363" y="762000"/>
            <a:ext cx="73406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762000" y="5695950"/>
            <a:ext cx="1287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0.041</a:t>
            </a:r>
          </a:p>
        </p:txBody>
      </p:sp>
      <p:sp>
        <p:nvSpPr>
          <p:cNvPr id="44037" name="TextBox 6"/>
          <p:cNvSpPr txBox="1">
            <a:spLocks noChangeArrowheads="1"/>
          </p:cNvSpPr>
          <p:nvPr/>
        </p:nvSpPr>
        <p:spPr bwMode="auto">
          <a:xfrm>
            <a:off x="2241550" y="5695950"/>
            <a:ext cx="1263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0.085</a:t>
            </a:r>
          </a:p>
        </p:txBody>
      </p:sp>
      <p:sp>
        <p:nvSpPr>
          <p:cNvPr id="44038" name="TextBox 7"/>
          <p:cNvSpPr txBox="1">
            <a:spLocks noChangeArrowheads="1"/>
          </p:cNvSpPr>
          <p:nvPr/>
        </p:nvSpPr>
        <p:spPr bwMode="auto">
          <a:xfrm>
            <a:off x="4289425" y="5695950"/>
            <a:ext cx="112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0.29</a:t>
            </a: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6575425" y="5695950"/>
            <a:ext cx="1120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0.53</a:t>
            </a:r>
          </a:p>
        </p:txBody>
      </p:sp>
      <p:sp>
        <p:nvSpPr>
          <p:cNvPr id="44040" name="Slide Number Placeholder 1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89E06EBD-505C-4C67-964E-A61C1377DEB2}" type="slidenum">
              <a:rPr smtClean="0">
                <a:latin typeface="Arial" charset="0"/>
              </a:rPr>
              <a:pPr/>
              <a:t>19</a:t>
            </a:fld>
            <a:endParaRPr smtClean="0">
              <a:latin typeface="Arial" charset="0"/>
            </a:endParaRPr>
          </a:p>
        </p:txBody>
      </p:sp>
      <p:sp>
        <p:nvSpPr>
          <p:cNvPr id="44041" name="Footer Placeholder 15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5227A561-9AE6-4FA7-AAC4-F72A17664047}" type="slidenum">
              <a:rPr lang="en-US" smtClean="0">
                <a:ea typeface="ヒラギノ角ゴ Pro W3"/>
                <a:cs typeface="ヒラギノ角ゴ Pro W3"/>
              </a:rPr>
              <a:pPr/>
              <a:t>2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FRIB Overview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FRIB Science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FRIB Resonators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FRIB Linac and Layout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76200" y="293688"/>
            <a:ext cx="8991600" cy="479425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RF Parameters for FRIB Resonators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725613" y="1397000"/>
          <a:ext cx="5589587" cy="4449763"/>
        </p:xfrm>
        <a:graphic>
          <a:graphicData uri="http://schemas.openxmlformats.org/drawingml/2006/table">
            <a:tbl>
              <a:tblPr/>
              <a:tblGrid>
                <a:gridCol w="1727200"/>
                <a:gridCol w="890587"/>
                <a:gridCol w="889000"/>
                <a:gridCol w="1000125"/>
                <a:gridCol w="1082675"/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Type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/4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/4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/2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l</a:t>
                      </a: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/2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opt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0.041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0.085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0.29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0.53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 (MHz)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80.5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80.5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322.0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322.0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a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(MV)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0.81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1.62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1.90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3.70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p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30.0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31.5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p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(mT)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53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71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75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77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R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/</a:t>
                      </a:r>
                      <a:r>
                        <a:rPr kumimoji="0" lang="de-DE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Q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  <a:sym typeface="Symbol" pitchFamily="18" charset="2"/>
                        </a:rPr>
                        <a:t>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433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408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202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219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G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  <a:sym typeface="Symbol" pitchFamily="18" charset="2"/>
                        </a:rPr>
                        <a:t>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59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101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Design </a:t>
                      </a:r>
                      <a:r>
                        <a:rPr kumimoji="0" lang="en-US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Q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5×10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5×10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6.1×10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1.0×10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10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Aperture (mm)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T</a:t>
                      </a:r>
                      <a:r>
                        <a:rPr kumimoji="0" lang="de-DE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 (K)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4.5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4.5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2.0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2.0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Maximum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ヒラギノ角ゴ Pro W3"/>
                          <a:cs typeface="Times New Roman" pitchFamily="18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s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ヒラギノ角ゴ Pro W3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−26.5°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−23.5°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−32.0°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1113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ヒラギノ角ゴ Pro W3"/>
                          <a:cs typeface="Times New Roman" pitchFamily="18" charset="0"/>
                        </a:rPr>
                        <a:t>−25.0°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</a:tr>
            </a:tbl>
          </a:graphicData>
        </a:graphic>
      </p:graphicFrame>
      <p:sp>
        <p:nvSpPr>
          <p:cNvPr id="46162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5202AF39-D8E7-468D-AC37-CEE94B003FDA}" type="slidenum">
              <a:rPr smtClean="0">
                <a:latin typeface="Arial" charset="0"/>
              </a:rPr>
              <a:pPr/>
              <a:t>20</a:t>
            </a:fld>
            <a:endParaRPr smtClean="0">
              <a:latin typeface="Arial" charset="0"/>
            </a:endParaRPr>
          </a:p>
        </p:txBody>
      </p:sp>
      <p:sp>
        <p:nvSpPr>
          <p:cNvPr id="46163" name="Footer Placeholder 10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Component Counts for FRIB Linac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82788" y="1397000"/>
          <a:ext cx="5180012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498"/>
                <a:gridCol w="772160"/>
                <a:gridCol w="772160"/>
                <a:gridCol w="645160"/>
                <a:gridCol w="656590"/>
                <a:gridCol w="766636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>
                          <a:latin typeface="Times New Roman"/>
                          <a:ea typeface="Times New Roman"/>
                          <a:cs typeface="Times New Roman"/>
                        </a:rPr>
                        <a:t>/2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Total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latin typeface="Symbol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0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opt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0.041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0.085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Resonators</a:t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[0]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96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78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[4]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144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[4]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344</a:t>
                      </a:r>
                      <a:endParaRPr lang="en-US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Solenoids</a:t>
                      </a:r>
                      <a:b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de-DE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[0]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[0]</a:t>
                      </a:r>
                      <a:endParaRPr lang="de-DE" sz="2000" dirty="0" smtClean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de-DE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de-DE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87</a:t>
                      </a:r>
                      <a:endParaRPr lang="en-US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Cryomodules</a:t>
                      </a:r>
                      <a:br>
                        <a:rPr lang="de-DE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[0]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[1]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rgbClr val="0F0C8F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dirty="0" smtClean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[2]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52</a:t>
                      </a:r>
                      <a:endParaRPr lang="en-US" sz="2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7152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9F6D0B0A-ADF5-42EC-8771-BE81AB0C0186}" type="slidenum">
              <a:rPr smtClean="0">
                <a:latin typeface="Arial" charset="0"/>
              </a:rPr>
              <a:pPr/>
              <a:t>21</a:t>
            </a:fld>
            <a:endParaRPr smtClean="0">
              <a:latin typeface="Arial" charset="0"/>
            </a:endParaRPr>
          </a:p>
        </p:txBody>
      </p:sp>
      <p:sp>
        <p:nvSpPr>
          <p:cNvPr id="47153" name="Footer Placeholder 10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47154" name="Text Box 32"/>
          <p:cNvSpPr txBox="1">
            <a:spLocks noChangeArrowheads="1"/>
          </p:cNvSpPr>
          <p:nvPr/>
        </p:nvSpPr>
        <p:spPr bwMode="auto">
          <a:xfrm>
            <a:off x="609600" y="4849813"/>
            <a:ext cx="78486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F0C8F"/>
                </a:solidFill>
              </a:rPr>
              <a:t># = accelerating cryomodules</a:t>
            </a:r>
            <a:r>
              <a:rPr lang="en-US" sz="2000">
                <a:solidFill>
                  <a:srgbClr val="000000"/>
                </a:solidFill>
              </a:rPr>
              <a:t>           </a:t>
            </a:r>
            <a:r>
              <a:rPr lang="en-US" sz="2000">
                <a:solidFill>
                  <a:srgbClr val="7030A0"/>
                </a:solidFill>
              </a:rPr>
              <a:t>[#] = matching cryomodules</a:t>
            </a: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00"/>
                </a:solidFill>
              </a:rPr>
              <a:t>Plus 5 accelerating cryomodules and 4 matching cryomodules for Re-accelerator (ReA3 + ReA12)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Resonator Development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49237" y="1239520"/>
          <a:ext cx="8666163" cy="455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"/>
                <a:gridCol w="1567498"/>
                <a:gridCol w="2029142"/>
                <a:gridCol w="1828800"/>
                <a:gridCol w="1630998"/>
                <a:gridCol w="1167765"/>
              </a:tblGrid>
              <a:tr h="370840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/4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dirty="0">
                          <a:latin typeface="Symbo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000" b="1" dirty="0">
                          <a:latin typeface="Times New Roman"/>
                          <a:ea typeface="Times New Roman"/>
                          <a:cs typeface="Times New Roman"/>
                        </a:rPr>
                        <a:t>/2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algn="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latin typeface="Symbol"/>
                          <a:ea typeface="Times New Roman"/>
                          <a:cs typeface="Times New Roman"/>
                        </a:rPr>
                        <a:t>b</a:t>
                      </a:r>
                      <a:r>
                        <a:rPr lang="en-US" sz="2000" baseline="-25000" dirty="0" err="1">
                          <a:latin typeface="Times New Roman"/>
                          <a:ea typeface="Times New Roman"/>
                          <a:cs typeface="Times New Roman"/>
                        </a:rPr>
                        <a:t>opt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0.041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latin typeface="Times New Roman"/>
                          <a:ea typeface="Times New Roman"/>
                          <a:cs typeface="Times New Roman"/>
                        </a:rPr>
                        <a:t>0.085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0.29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0.53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1st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generation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Fabricated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cavity</a:t>
                      </a:r>
                      <a:endParaRPr lang="en-US" sz="2000" dirty="0" smtClean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cavity</a:t>
                      </a: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Dewar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test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cavity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cavity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Systems test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</a:t>
                      </a:r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test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module (RIA)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318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Low-</a:t>
                      </a:r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test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module (RIA)</a:t>
                      </a:r>
                      <a:endParaRPr lang="en-US" sz="20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2nd</a:t>
                      </a:r>
                      <a:r>
                        <a:rPr lang="en-US" sz="20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generation</a:t>
                      </a:r>
                    </a:p>
                  </a:txBody>
                  <a:tcPr marL="68580" marR="68580" marT="0" marB="0" vert="vert270" anchor="ctr"/>
                </a:tc>
                <a:tc>
                  <a:txBody>
                    <a:bodyPr/>
                    <a:lstStyle/>
                    <a:p>
                      <a:pPr marL="0" marR="0" indent="0" algn="l" defTabSz="91431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Fabricated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cavities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cavities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cavity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cs typeface="Times New Roman"/>
                        </a:rPr>
                        <a:t>Dewar</a:t>
                      </a:r>
                      <a:r>
                        <a:rPr lang="en-US" sz="1800" baseline="0" dirty="0" smtClean="0">
                          <a:latin typeface="Times New Roman"/>
                          <a:cs typeface="Times New Roman"/>
                        </a:rPr>
                        <a:t> test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cavities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progress</a:t>
                      </a:r>
                      <a:endParaRPr lang="de-DE" sz="200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planned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algn="l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20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/>
                          <a:ea typeface="Times New Roman"/>
                          <a:cs typeface="Times New Roman"/>
                        </a:rPr>
                        <a:t>Systems test</a:t>
                      </a:r>
                      <a:endParaRPr lang="en-US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 cavity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progress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(ReA3)</a:t>
                      </a:r>
                      <a:endParaRPr lang="en-US" sz="2000" baseline="0" dirty="0" smtClean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 cavities in preparation (ReA3)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cavities</a:t>
                      </a:r>
                      <a:r>
                        <a:rPr lang="de-DE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de-DE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planned  (ReA3)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1143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 cavities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planned (FRIB)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8131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E02C7D5B-3542-443F-84CC-383DF8616853}" type="slidenum">
              <a:rPr smtClean="0">
                <a:latin typeface="Arial" charset="0"/>
              </a:rPr>
              <a:pPr/>
              <a:t>22</a:t>
            </a:fld>
            <a:endParaRPr smtClean="0">
              <a:latin typeface="Arial" charset="0"/>
            </a:endParaRPr>
          </a:p>
        </p:txBody>
      </p:sp>
      <p:sp>
        <p:nvSpPr>
          <p:cNvPr id="48132" name="Footer Placeholder 10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</a:p>
        </p:txBody>
      </p:sp>
      <p:pic>
        <p:nvPicPr>
          <p:cNvPr id="49154" name="Picture 3" descr="b041vesse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3488" y="609600"/>
            <a:ext cx="14081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6" descr="beam_port_im1738crop3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" y="3538538"/>
            <a:ext cx="1712913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7" descr="ring_im1737crop3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938" y="1524000"/>
            <a:ext cx="17510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Box 9"/>
          <p:cNvSpPr txBox="1">
            <a:spLocks noChangeArrowheads="1"/>
          </p:cNvSpPr>
          <p:nvPr/>
        </p:nvSpPr>
        <p:spPr bwMode="auto">
          <a:xfrm>
            <a:off x="685800" y="5248275"/>
            <a:ext cx="12493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Stiffening</a:t>
            </a:r>
          </a:p>
          <a:p>
            <a:r>
              <a:rPr lang="en-US" sz="2000">
                <a:solidFill>
                  <a:srgbClr val="000000"/>
                </a:solidFill>
              </a:rPr>
              <a:t>elements</a:t>
            </a:r>
          </a:p>
        </p:txBody>
      </p:sp>
      <p:pic>
        <p:nvPicPr>
          <p:cNvPr id="49158" name="Picture 8" descr="b041_plate_002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49488" y="1524000"/>
            <a:ext cx="262731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9" descr="b041_insert_cr4709crop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1313" y="1066800"/>
            <a:ext cx="18605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TextBox 9"/>
          <p:cNvSpPr txBox="1">
            <a:spLocks noChangeArrowheads="1"/>
          </p:cNvSpPr>
          <p:nvPr/>
        </p:nvSpPr>
        <p:spPr bwMode="auto">
          <a:xfrm>
            <a:off x="2254250" y="4648200"/>
            <a:ext cx="29479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Resonator with helium</a:t>
            </a:r>
          </a:p>
          <a:p>
            <a:r>
              <a:rPr lang="en-US" sz="2000">
                <a:solidFill>
                  <a:srgbClr val="000000"/>
                </a:solidFill>
              </a:rPr>
              <a:t>vessel, tuning plate, and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bottom flange</a:t>
            </a:r>
          </a:p>
        </p:txBody>
      </p:sp>
      <p:sp>
        <p:nvSpPr>
          <p:cNvPr id="49161" name="TextBox 9"/>
          <p:cNvSpPr txBox="1">
            <a:spLocks noChangeArrowheads="1"/>
          </p:cNvSpPr>
          <p:nvPr/>
        </p:nvSpPr>
        <p:spPr bwMode="auto">
          <a:xfrm>
            <a:off x="5407025" y="5638800"/>
            <a:ext cx="1908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Prep for Dewar</a:t>
            </a:r>
          </a:p>
        </p:txBody>
      </p:sp>
      <p:sp>
        <p:nvSpPr>
          <p:cNvPr id="49162" name="Slide Number Placeholder 1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3A4E1F90-9110-47A9-ABFC-AD5A4CC3AF9F}" type="slidenum">
              <a:rPr smtClean="0">
                <a:latin typeface="Arial" charset="0"/>
              </a:rPr>
              <a:pPr/>
              <a:t>23</a:t>
            </a:fld>
            <a:endParaRPr smtClean="0">
              <a:latin typeface="Arial" charset="0"/>
            </a:endParaRPr>
          </a:p>
        </p:txBody>
      </p:sp>
      <p:sp>
        <p:nvSpPr>
          <p:cNvPr id="49163" name="Footer Placeholder 17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739775"/>
            <a:ext cx="3267075" cy="70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165" name="TextBox 12"/>
          <p:cNvSpPr txBox="1">
            <a:spLocks noChangeArrowheads="1"/>
          </p:cNvSpPr>
          <p:nvPr/>
        </p:nvSpPr>
        <p:spPr bwMode="auto">
          <a:xfrm>
            <a:off x="274638" y="739775"/>
            <a:ext cx="31638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Legnaro-style damper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TRIUMF-style tuning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Dewar Testing</a:t>
            </a: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2768600"/>
            <a:ext cx="8229600" cy="3251200"/>
          </a:xfrm>
        </p:spPr>
      </p:pic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3581400" y="1219200"/>
            <a:ext cx="44577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64308"/>
                </a:solidFill>
              </a:rPr>
              <a:t>Bottom flange redesign: add reservoir</a:t>
            </a:r>
            <a:br>
              <a:rPr lang="en-US" sz="2000">
                <a:solidFill>
                  <a:srgbClr val="064308"/>
                </a:solidFill>
              </a:rPr>
            </a:br>
            <a:r>
              <a:rPr lang="en-US" sz="2000">
                <a:solidFill>
                  <a:srgbClr val="064308"/>
                </a:solidFill>
              </a:rPr>
              <a:t>for liquid He cooling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14400"/>
            <a:ext cx="3344863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152400" y="2743200"/>
            <a:ext cx="10699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Original</a:t>
            </a:r>
          </a:p>
          <a:p>
            <a:r>
              <a:rPr lang="en-US" sz="2000">
                <a:solidFill>
                  <a:srgbClr val="000000"/>
                </a:solidFill>
              </a:rPr>
              <a:t>design</a:t>
            </a:r>
          </a:p>
        </p:txBody>
      </p:sp>
      <p:sp>
        <p:nvSpPr>
          <p:cNvPr id="50182" name="TextBox 8"/>
          <p:cNvSpPr txBox="1">
            <a:spLocks noChangeArrowheads="1"/>
          </p:cNvSpPr>
          <p:nvPr/>
        </p:nvSpPr>
        <p:spPr bwMode="auto">
          <a:xfrm>
            <a:off x="4873625" y="5772150"/>
            <a:ext cx="3452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Redesign (liquid He in black)</a:t>
            </a:r>
          </a:p>
        </p:txBody>
      </p:sp>
      <p:sp>
        <p:nvSpPr>
          <p:cNvPr id="50183" name="Slide Number Placeholder 1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9705A2DA-395C-4A11-AE3C-856AFAC24074}" type="slidenum">
              <a:rPr smtClean="0">
                <a:latin typeface="Arial" charset="0"/>
              </a:rPr>
              <a:pPr/>
              <a:t>24</a:t>
            </a:fld>
            <a:endParaRPr smtClean="0">
              <a:latin typeface="Arial" charset="0"/>
            </a:endParaRPr>
          </a:p>
        </p:txBody>
      </p:sp>
      <p:sp>
        <p:nvSpPr>
          <p:cNvPr id="50184" name="Footer Placeholder 1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f04qw2_prod_uncool.e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006475"/>
            <a:ext cx="6440488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6784975" y="2514600"/>
            <a:ext cx="23368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Production cavities</a:t>
            </a:r>
          </a:p>
          <a:p>
            <a:r>
              <a:rPr lang="en-US" sz="2000">
                <a:solidFill>
                  <a:srgbClr val="000000"/>
                </a:solidFill>
              </a:rPr>
              <a:t>at 4.3 K</a:t>
            </a:r>
          </a:p>
          <a:p>
            <a:r>
              <a:rPr lang="en-US" sz="2000">
                <a:solidFill>
                  <a:srgbClr val="FF0000"/>
                </a:solidFill>
              </a:rPr>
              <a:t>without bottom</a:t>
            </a:r>
          </a:p>
          <a:p>
            <a:r>
              <a:rPr lang="en-US" sz="2000">
                <a:solidFill>
                  <a:srgbClr val="FF0000"/>
                </a:solidFill>
              </a:rPr>
              <a:t>flange cooling</a:t>
            </a:r>
          </a:p>
        </p:txBody>
      </p:sp>
      <p:sp>
        <p:nvSpPr>
          <p:cNvPr id="512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Dewar Testing</a:t>
            </a:r>
          </a:p>
        </p:txBody>
      </p:sp>
      <p:sp>
        <p:nvSpPr>
          <p:cNvPr id="51204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75362DEA-1DF9-43BC-B23C-A35A938BC672}" type="slidenum">
              <a:rPr smtClean="0">
                <a:latin typeface="Arial" charset="0"/>
              </a:rPr>
              <a:pPr/>
              <a:t>25</a:t>
            </a:fld>
            <a:endParaRPr smtClean="0">
              <a:latin typeface="Arial" charset="0"/>
            </a:endParaRPr>
          </a:p>
        </p:txBody>
      </p:sp>
      <p:sp>
        <p:nvSpPr>
          <p:cNvPr id="51205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4"/>
          <p:cNvSpPr txBox="1">
            <a:spLocks noChangeArrowheads="1"/>
          </p:cNvSpPr>
          <p:nvPr/>
        </p:nvSpPr>
        <p:spPr bwMode="auto">
          <a:xfrm>
            <a:off x="6784975" y="2514600"/>
            <a:ext cx="2408238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Production cavities:</a:t>
            </a:r>
          </a:p>
          <a:p>
            <a:r>
              <a:rPr lang="en-US" sz="2000">
                <a:solidFill>
                  <a:srgbClr val="000000"/>
                </a:solidFill>
              </a:rPr>
              <a:t>Final Dewar test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at 4.3 K</a:t>
            </a:r>
          </a:p>
          <a:p>
            <a:r>
              <a:rPr lang="en-US" sz="2000">
                <a:solidFill>
                  <a:srgbClr val="0F0C8F"/>
                </a:solidFill>
              </a:rPr>
              <a:t>with bottom flange</a:t>
            </a:r>
          </a:p>
          <a:p>
            <a:r>
              <a:rPr lang="en-US" sz="2000">
                <a:solidFill>
                  <a:srgbClr val="0F0C8F"/>
                </a:solidFill>
              </a:rPr>
              <a:t>cooling for last 6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Total of 7 certified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resonators</a:t>
            </a:r>
          </a:p>
        </p:txBody>
      </p:sp>
      <p:pic>
        <p:nvPicPr>
          <p:cNvPr id="52226" name="Picture 5" descr="f04qw2_prod_compare2a.e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25" y="1006475"/>
            <a:ext cx="6440488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Dewar Testing</a:t>
            </a:r>
          </a:p>
        </p:txBody>
      </p:sp>
      <p:sp>
        <p:nvSpPr>
          <p:cNvPr id="52228" name="Slide Number Placeholder 1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6438A126-DEF4-4633-99E9-D4414C417530}" type="slidenum">
              <a:rPr smtClean="0">
                <a:latin typeface="Arial" charset="0"/>
              </a:rPr>
              <a:pPr/>
              <a:t>26</a:t>
            </a:fld>
            <a:endParaRPr smtClean="0">
              <a:latin typeface="Arial" charset="0"/>
            </a:endParaRPr>
          </a:p>
        </p:txBody>
      </p:sp>
      <p:sp>
        <p:nvSpPr>
          <p:cNvPr id="52229" name="Footer Placeholder 1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RIA prototype</a:t>
            </a:r>
          </a:p>
        </p:txBody>
      </p:sp>
      <p:pic>
        <p:nvPicPr>
          <p:cNvPr id="53250" name="Picture 4" descr="81insert5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3675" y="1066800"/>
            <a:ext cx="14827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5" descr="81inside2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352800"/>
            <a:ext cx="27432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6" descr="81parts1cr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22313"/>
            <a:ext cx="2743200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7" descr="b085_1gen_dwg_is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86600" y="533400"/>
            <a:ext cx="17287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Box 9"/>
          <p:cNvSpPr txBox="1">
            <a:spLocks noChangeArrowheads="1"/>
          </p:cNvSpPr>
          <p:nvPr/>
        </p:nvSpPr>
        <p:spPr bwMode="auto">
          <a:xfrm>
            <a:off x="3881438" y="5638800"/>
            <a:ext cx="1736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Prep for Dewar</a:t>
            </a:r>
          </a:p>
        </p:txBody>
      </p:sp>
      <p:sp>
        <p:nvSpPr>
          <p:cNvPr id="53255" name="TextBox 9"/>
          <p:cNvSpPr txBox="1">
            <a:spLocks noChangeArrowheads="1"/>
          </p:cNvSpPr>
          <p:nvPr/>
        </p:nvSpPr>
        <p:spPr bwMode="auto">
          <a:xfrm>
            <a:off x="533400" y="29718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Sub-assemblies</a:t>
            </a:r>
          </a:p>
        </p:txBody>
      </p: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228600" y="5772150"/>
            <a:ext cx="2338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Completed resonator</a:t>
            </a:r>
          </a:p>
        </p:txBody>
      </p:sp>
      <p:sp>
        <p:nvSpPr>
          <p:cNvPr id="53257" name="Slide Number Placeholder 1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4752E389-6348-4687-913E-FA0FBD482FE2}" type="slidenum">
              <a:rPr smtClean="0">
                <a:latin typeface="Arial" charset="0"/>
              </a:rPr>
              <a:pPr/>
              <a:t>27</a:t>
            </a:fld>
            <a:endParaRPr smtClean="0">
              <a:latin typeface="Arial" charset="0"/>
            </a:endParaRPr>
          </a:p>
        </p:txBody>
      </p:sp>
      <p:sp>
        <p:nvSpPr>
          <p:cNvPr id="53258" name="Footer Placeholder 16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0" descr="parts2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066800"/>
            <a:ext cx="26844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 Resonators for ReA3</a:t>
            </a:r>
          </a:p>
        </p:txBody>
      </p:sp>
      <p:pic>
        <p:nvPicPr>
          <p:cNvPr id="54275" name="Picture 8" descr="BPstiffening2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066800"/>
            <a:ext cx="11430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9" descr="short_cr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1066800"/>
            <a:ext cx="1554163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Box 9"/>
          <p:cNvSpPr txBox="1">
            <a:spLocks noChangeArrowheads="1"/>
          </p:cNvSpPr>
          <p:nvPr/>
        </p:nvSpPr>
        <p:spPr bwMode="auto">
          <a:xfrm>
            <a:off x="4267200" y="2362200"/>
            <a:ext cx="2360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Stiffening elements</a:t>
            </a:r>
          </a:p>
        </p:txBody>
      </p:sp>
      <p:sp>
        <p:nvSpPr>
          <p:cNvPr id="54278" name="TextBox 9"/>
          <p:cNvSpPr txBox="1">
            <a:spLocks noChangeArrowheads="1"/>
          </p:cNvSpPr>
          <p:nvPr/>
        </p:nvSpPr>
        <p:spPr bwMode="auto">
          <a:xfrm>
            <a:off x="457200" y="5638800"/>
            <a:ext cx="200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Sub-assemblies</a:t>
            </a:r>
          </a:p>
        </p:txBody>
      </p:sp>
      <p:pic>
        <p:nvPicPr>
          <p:cNvPr id="54279" name="Picture 13" descr="b085_clam_tack2949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0" y="2895600"/>
            <a:ext cx="365760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Box 9"/>
          <p:cNvSpPr txBox="1">
            <a:spLocks noChangeArrowheads="1"/>
          </p:cNvSpPr>
          <p:nvPr/>
        </p:nvSpPr>
        <p:spPr bwMode="auto">
          <a:xfrm>
            <a:off x="3810000" y="5638800"/>
            <a:ext cx="2151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Completed cavity</a:t>
            </a:r>
          </a:p>
        </p:txBody>
      </p:sp>
      <p:pic>
        <p:nvPicPr>
          <p:cNvPr id="5428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32638" y="731838"/>
            <a:ext cx="1820862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Slide Number Placeholder 1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6D7C4C08-5226-490D-9198-1EE9B83908B0}" type="slidenum">
              <a:rPr smtClean="0">
                <a:latin typeface="Arial" charset="0"/>
              </a:rPr>
              <a:pPr/>
              <a:t>28</a:t>
            </a:fld>
            <a:endParaRPr smtClean="0">
              <a:latin typeface="Arial" charset="0"/>
            </a:endParaRPr>
          </a:p>
        </p:txBody>
      </p:sp>
      <p:sp>
        <p:nvSpPr>
          <p:cNvPr id="54283" name="Footer Placeholder 16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Dewar Tests</a:t>
            </a:r>
          </a:p>
        </p:txBody>
      </p:sp>
      <p:pic>
        <p:nvPicPr>
          <p:cNvPr id="55298" name="Picture 5" descr="q_ep_09_gp.e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06475"/>
            <a:ext cx="6440488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7"/>
          <p:cNvSpPr txBox="1">
            <a:spLocks noChangeArrowheads="1"/>
          </p:cNvSpPr>
          <p:nvPr/>
        </p:nvSpPr>
        <p:spPr bwMode="auto">
          <a:xfrm>
            <a:off x="6934200" y="1143000"/>
            <a:ext cx="2162175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Dewar tests:</a:t>
            </a:r>
          </a:p>
          <a:p>
            <a:r>
              <a:rPr lang="en-US" sz="2000">
                <a:solidFill>
                  <a:srgbClr val="000000"/>
                </a:solidFill>
              </a:rPr>
              <a:t/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RIA prototype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at 4.2 K: meets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FRIB goal, no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margin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/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Second ReA3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resonator at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4.3 K: margin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in </a:t>
            </a:r>
            <a:r>
              <a:rPr lang="en-US" sz="2000" i="1">
                <a:solidFill>
                  <a:srgbClr val="000000"/>
                </a:solidFill>
              </a:rPr>
              <a:t>Q</a:t>
            </a:r>
            <a:r>
              <a:rPr lang="en-US" sz="2000">
                <a:solidFill>
                  <a:srgbClr val="000000"/>
                </a:solidFill>
              </a:rPr>
              <a:t> and field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00000"/>
                </a:solidFill>
              </a:rPr>
              <a:t>First ReA3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resonator: testing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in progress</a:t>
            </a:r>
          </a:p>
        </p:txBody>
      </p:sp>
      <p:sp>
        <p:nvSpPr>
          <p:cNvPr id="55300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5B5F0119-B945-4487-A4F7-D800D5F153A1}" type="slidenum">
              <a:rPr smtClean="0">
                <a:latin typeface="Arial" charset="0"/>
              </a:rPr>
              <a:pPr/>
              <a:t>29</a:t>
            </a:fld>
            <a:endParaRPr smtClean="0">
              <a:latin typeface="Arial" charset="0"/>
            </a:endParaRPr>
          </a:p>
        </p:txBody>
      </p:sp>
      <p:sp>
        <p:nvSpPr>
          <p:cNvPr id="55301" name="Footer Placeholder 1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0D2A045F-DAE3-4195-B22F-136EB7FEB70A}" type="slidenum">
              <a:rPr lang="en-US" smtClean="0">
                <a:ea typeface="ヒラギノ角ゴ Pro W3"/>
                <a:cs typeface="ヒラギノ角ゴ Pro W3"/>
              </a:rPr>
              <a:pPr/>
              <a:t>3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76200" y="293688"/>
            <a:ext cx="8991600" cy="479425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0.53 Resonators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Niobium Prototype</a:t>
            </a:r>
            <a:endParaRPr lang="en-US" sz="2000" smtClean="0">
              <a:solidFill>
                <a:srgbClr val="FF0000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56322" name="Picture 6" descr="53parts003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8" y="1066800"/>
            <a:ext cx="47418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Slide Number Placeholder 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05F46447-208A-4096-AFDC-FC375765E637}" type="slidenum">
              <a:rPr smtClean="0">
                <a:latin typeface="Arial" charset="0"/>
              </a:rPr>
              <a:pPr/>
              <a:t>30</a:t>
            </a:fld>
            <a:endParaRPr smtClean="0">
              <a:latin typeface="Arial" charset="0"/>
            </a:endParaRPr>
          </a:p>
        </p:txBody>
      </p:sp>
      <p:sp>
        <p:nvSpPr>
          <p:cNvPr id="56324" name="Footer Placeholder 10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pic>
        <p:nvPicPr>
          <p:cNvPr id="56325" name="Picture 7" descr="53hwr004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50" y="1066800"/>
            <a:ext cx="38925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TextBox 8"/>
          <p:cNvSpPr txBox="1">
            <a:spLocks noChangeArrowheads="1"/>
          </p:cNvSpPr>
          <p:nvPr/>
        </p:nvSpPr>
        <p:spPr bwMode="auto">
          <a:xfrm>
            <a:off x="2047875" y="5181600"/>
            <a:ext cx="1152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Nb parts</a:t>
            </a:r>
          </a:p>
        </p:txBody>
      </p:sp>
      <p:sp>
        <p:nvSpPr>
          <p:cNvPr id="56327" name="TextBox 11"/>
          <p:cNvSpPr txBox="1">
            <a:spLocks noChangeArrowheads="1"/>
          </p:cNvSpPr>
          <p:nvPr/>
        </p:nvSpPr>
        <p:spPr bwMode="auto">
          <a:xfrm>
            <a:off x="5727700" y="5181600"/>
            <a:ext cx="2578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Completed resonator</a:t>
            </a: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1522413" y="5710238"/>
            <a:ext cx="6103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64308"/>
                </a:solidFill>
              </a:rPr>
              <a:t>Next steps: surface preparation, Dewar test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9400" y="533400"/>
            <a:ext cx="2514600" cy="70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6330" name="TextBox 14"/>
          <p:cNvSpPr txBox="1">
            <a:spLocks noChangeArrowheads="1"/>
          </p:cNvSpPr>
          <p:nvPr/>
        </p:nvSpPr>
        <p:spPr bwMode="auto">
          <a:xfrm>
            <a:off x="6675438" y="533400"/>
            <a:ext cx="23352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Spiral2-style rinse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ports with plungers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Systems Tests</a:t>
            </a:r>
            <a:br>
              <a:rPr lang="en-US" smtClean="0">
                <a:ea typeface="ＭＳ Ｐゴシック"/>
                <a:cs typeface="ＭＳ Ｐゴシック"/>
              </a:rPr>
            </a:b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7346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8FA21127-7879-4A07-AE86-ECD68695FA76}" type="slidenum">
              <a:rPr smtClean="0">
                <a:latin typeface="Arial" charset="0"/>
              </a:rPr>
              <a:pPr/>
              <a:t>31</a:t>
            </a:fld>
            <a:endParaRPr smtClean="0">
              <a:latin typeface="Arial" charset="0"/>
            </a:endParaRPr>
          </a:p>
        </p:txBody>
      </p:sp>
      <p:sp>
        <p:nvSpPr>
          <p:cNvPr id="57347" name="Footer Placeholder 1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Systems Test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RIA Low-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Test Cryomodule</a:t>
            </a:r>
          </a:p>
        </p:txBody>
      </p:sp>
      <p:pic>
        <p:nvPicPr>
          <p:cNvPr id="58370" name="Picture 2" descr="cold_mass_im01_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1838" y="1066800"/>
            <a:ext cx="28130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top_plate_im06_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9675" y="1066800"/>
            <a:ext cx="1770063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 descr="mli_inner_im02_cr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1038" y="1066800"/>
            <a:ext cx="152717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 descr="therm_shield_im05_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838" y="3581400"/>
            <a:ext cx="14541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6" descr="mli_outer_im03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8075" y="3581400"/>
            <a:ext cx="1851025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7" descr="vac_vess_im04_crop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79925" y="3581400"/>
            <a:ext cx="17414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6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BDECE3CC-D355-4032-B344-6AC4DC83E366}" type="slidenum">
              <a:rPr smtClean="0">
                <a:latin typeface="Arial" charset="0"/>
              </a:rPr>
              <a:pPr/>
              <a:t>32</a:t>
            </a:fld>
            <a:endParaRPr smtClean="0">
              <a:latin typeface="Arial" charset="0"/>
            </a:endParaRPr>
          </a:p>
        </p:txBody>
      </p:sp>
      <p:sp>
        <p:nvSpPr>
          <p:cNvPr id="58377" name="Footer Placeholder 1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58378" name="TextBox 14"/>
          <p:cNvSpPr txBox="1">
            <a:spLocks noChangeArrowheads="1"/>
          </p:cNvSpPr>
          <p:nvPr/>
        </p:nvSpPr>
        <p:spPr bwMode="auto">
          <a:xfrm>
            <a:off x="7391400" y="1752600"/>
            <a:ext cx="14668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Cold mass,</a:t>
            </a:r>
          </a:p>
          <a:p>
            <a:r>
              <a:rPr lang="en-US" sz="2000">
                <a:solidFill>
                  <a:srgbClr val="000000"/>
                </a:solidFill>
              </a:rPr>
              <a:t>top plate,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inner MLI</a:t>
            </a:r>
          </a:p>
        </p:txBody>
      </p:sp>
      <p:sp>
        <p:nvSpPr>
          <p:cNvPr id="58379" name="TextBox 15"/>
          <p:cNvSpPr txBox="1">
            <a:spLocks noChangeArrowheads="1"/>
          </p:cNvSpPr>
          <p:nvPr/>
        </p:nvSpPr>
        <p:spPr bwMode="auto">
          <a:xfrm>
            <a:off x="6400800" y="4241800"/>
            <a:ext cx="19383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Thermal shield,</a:t>
            </a:r>
          </a:p>
          <a:p>
            <a:r>
              <a:rPr lang="en-US" sz="2000">
                <a:solidFill>
                  <a:srgbClr val="000000"/>
                </a:solidFill>
              </a:rPr>
              <a:t>outer MLI,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vacuum vessel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Systems Tests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</a:p>
        </p:txBody>
      </p:sp>
      <p:pic>
        <p:nvPicPr>
          <p:cNvPr id="59394" name="Picture 3" descr="rea3_cold_mass_dsc05450crop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0" y="990600"/>
            <a:ext cx="1809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4" descr="rea3_vac_vessel0261crop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3352800"/>
            <a:ext cx="127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 descr="ReA3_N2shield002crop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352800"/>
            <a:ext cx="15001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1066800" y="5715000"/>
            <a:ext cx="583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64308"/>
                </a:solidFill>
              </a:rPr>
              <a:t>First cryomodule (rebuncher) for ReA3: under test</a:t>
            </a:r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7366000" y="1447800"/>
            <a:ext cx="18113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Cold mass:</a:t>
            </a:r>
          </a:p>
          <a:p>
            <a:r>
              <a:rPr lang="en-US" sz="2000">
                <a:solidFill>
                  <a:srgbClr val="000000"/>
                </a:solidFill>
              </a:rPr>
              <a:t>One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2000">
                <a:solidFill>
                  <a:srgbClr val="000000"/>
                </a:solidFill>
              </a:rPr>
              <a:t> = 0.041</a:t>
            </a:r>
          </a:p>
          <a:p>
            <a:r>
              <a:rPr lang="el-GR" sz="2000">
                <a:solidFill>
                  <a:srgbClr val="000000"/>
                </a:solidFill>
              </a:rPr>
              <a:t>λ</a:t>
            </a:r>
            <a:r>
              <a:rPr lang="en-US" sz="2000">
                <a:solidFill>
                  <a:srgbClr val="000000"/>
                </a:solidFill>
              </a:rPr>
              <a:t>/4 resonator,</a:t>
            </a:r>
          </a:p>
          <a:p>
            <a:r>
              <a:rPr lang="en-US" sz="2000">
                <a:solidFill>
                  <a:srgbClr val="000000"/>
                </a:solidFill>
              </a:rPr>
              <a:t>2 solenoids</a:t>
            </a:r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6699250" y="3857625"/>
            <a:ext cx="18811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77 K shield,</a:t>
            </a:r>
          </a:p>
          <a:p>
            <a:r>
              <a:rPr lang="en-US" sz="2000">
                <a:solidFill>
                  <a:srgbClr val="000000"/>
                </a:solidFill>
              </a:rPr>
              <a:t>MLI,</a:t>
            </a:r>
          </a:p>
          <a:p>
            <a:r>
              <a:rPr lang="en-US" sz="2000">
                <a:solidFill>
                  <a:srgbClr val="000000"/>
                </a:solidFill>
              </a:rPr>
              <a:t>vacuum vessel</a:t>
            </a:r>
          </a:p>
        </p:txBody>
      </p:sp>
      <p:pic>
        <p:nvPicPr>
          <p:cNvPr id="59400" name="Picture 10" descr="cart_sol_cr4425crop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" y="990600"/>
            <a:ext cx="28241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11" descr="coldmass_cr4813crop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990600"/>
            <a:ext cx="23320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Picture 12" descr="mli5599crop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76400" y="3352800"/>
            <a:ext cx="16033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3" name="Picture 13" descr="installed2427crop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86300" y="3352800"/>
            <a:ext cx="18669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4" name="Slide Number Placeholder 1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D323E448-49DE-4F2C-A25C-612ECE7EA41C}" type="slidenum">
              <a:rPr smtClean="0">
                <a:latin typeface="Arial" charset="0"/>
              </a:rPr>
              <a:pPr/>
              <a:t>33</a:t>
            </a:fld>
            <a:endParaRPr smtClean="0">
              <a:latin typeface="Arial" charset="0"/>
            </a:endParaRPr>
          </a:p>
        </p:txBody>
      </p:sp>
      <p:sp>
        <p:nvSpPr>
          <p:cNvPr id="59405" name="Footer Placeholder 17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29400" y="5006975"/>
            <a:ext cx="2514600" cy="7080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9407" name="TextBox 15"/>
          <p:cNvSpPr txBox="1">
            <a:spLocks noChangeArrowheads="1"/>
          </p:cNvSpPr>
          <p:nvPr/>
        </p:nvSpPr>
        <p:spPr bwMode="auto">
          <a:xfrm>
            <a:off x="6675438" y="5006975"/>
            <a:ext cx="2009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ANL-style beam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line transitions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6"/>
          <p:cNvSpPr txBox="1">
            <a:spLocks noChangeArrowheads="1"/>
          </p:cNvSpPr>
          <p:nvPr/>
        </p:nvSpPr>
        <p:spPr bwMode="auto">
          <a:xfrm>
            <a:off x="990600" y="5772150"/>
            <a:ext cx="7315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solidFill>
                  <a:srgbClr val="064308"/>
                </a:solidFill>
              </a:rPr>
              <a:t>Second cryomodule for ReA3: cold mass complete</a:t>
            </a:r>
          </a:p>
        </p:txBody>
      </p:sp>
      <p:pic>
        <p:nvPicPr>
          <p:cNvPr id="60418" name="Picture 8" descr="b041cold_mass2img2899crop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965200"/>
            <a:ext cx="7315200" cy="482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70C176AE-DE89-47C5-9951-AE6393FA2B78}" type="slidenum">
              <a:rPr smtClean="0">
                <a:latin typeface="Arial" charset="0"/>
              </a:rPr>
              <a:pPr/>
              <a:t>34</a:t>
            </a:fld>
            <a:endParaRPr smtClean="0">
              <a:latin typeface="Arial" charset="0"/>
            </a:endParaRPr>
          </a:p>
        </p:txBody>
      </p:sp>
      <p:sp>
        <p:nvSpPr>
          <p:cNvPr id="60420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60421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Systems Test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 </a:t>
            </a:r>
            <a:r>
              <a:rPr lang="el-GR" smtClean="0">
                <a:ea typeface="ＭＳ Ｐゴシック"/>
                <a:cs typeface="Arial" charset="0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Resonators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Resonators: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Issues of Interest</a:t>
            </a:r>
          </a:p>
        </p:txBody>
      </p:sp>
      <p:sp>
        <p:nvSpPr>
          <p:cNvPr id="61442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CF77E2B0-DC48-404B-B812-F60DE688D8AA}" type="slidenum">
              <a:rPr smtClean="0">
                <a:latin typeface="Arial" charset="0"/>
              </a:rPr>
              <a:pPr/>
              <a:t>35</a:t>
            </a:fld>
            <a:endParaRPr smtClean="0">
              <a:latin typeface="Arial" charset="0"/>
            </a:endParaRPr>
          </a:p>
        </p:txBody>
      </p:sp>
      <p:sp>
        <p:nvSpPr>
          <p:cNvPr id="61443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Operation of resonators in proximity to 9 T solenoid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Original plan: Meissner shield around solenoid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Alternative plan: steel yoke around solenoid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Other options being considered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Hydrogen degas (600 to 800 C) is not presently used; may be useful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120 C bake is not presently used; may be useful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Buffered chemical polishing: using chilled acid.  Additional cooling of cavity wall being investigated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Multipacting in </a:t>
            </a:r>
            <a:r>
              <a:rPr lang="el-GR" smtClean="0">
                <a:ea typeface="ＭＳ Ｐゴシック"/>
                <a:cs typeface="ＭＳ Ｐゴシック"/>
              </a:rPr>
              <a:t>λ</a:t>
            </a:r>
            <a:r>
              <a:rPr lang="en-US" smtClean="0">
                <a:ea typeface="ＭＳ Ｐゴシック"/>
                <a:cs typeface="ＭＳ Ｐゴシック"/>
              </a:rPr>
              <a:t>/2 resonators is of concern (at plungers in rinse ports, in particular).  Calculations being done at SLAC Nat’l Accelerator Lab; experimental results needed.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Operating temperature for resonators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Original plan: 2 K for </a:t>
            </a:r>
            <a:r>
              <a:rPr lang="el-GR" smtClean="0">
                <a:ea typeface="ＭＳ Ｐゴシック"/>
              </a:rPr>
              <a:t>λ</a:t>
            </a:r>
            <a:r>
              <a:rPr lang="en-US" smtClean="0">
                <a:ea typeface="ＭＳ Ｐゴシック"/>
              </a:rPr>
              <a:t>/2 resonators and 4.5 K for </a:t>
            </a:r>
            <a:r>
              <a:rPr lang="el-GR" smtClean="0">
                <a:ea typeface="ＭＳ Ｐゴシック"/>
              </a:rPr>
              <a:t>λ</a:t>
            </a:r>
            <a:r>
              <a:rPr lang="en-US" smtClean="0">
                <a:ea typeface="ＭＳ Ｐゴシック"/>
              </a:rPr>
              <a:t>/4 resonators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Under consideration: 2 K for all resonators</a:t>
            </a: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Resonators: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Issues of Interest</a:t>
            </a:r>
          </a:p>
        </p:txBody>
      </p:sp>
      <p:sp>
        <p:nvSpPr>
          <p:cNvPr id="62467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C594404B-C942-482E-BB5C-DB68826417D8}" type="slidenum">
              <a:rPr smtClean="0">
                <a:latin typeface="Arial" charset="0"/>
              </a:rPr>
              <a:pPr/>
              <a:t>36</a:t>
            </a:fld>
            <a:endParaRPr smtClean="0">
              <a:latin typeface="Arial" charset="0"/>
            </a:endParaRPr>
          </a:p>
        </p:txBody>
      </p:sp>
      <p:sp>
        <p:nvSpPr>
          <p:cNvPr id="62468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5" descr="f04qw2_1_sepoct2007e_selg2.e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1006475"/>
            <a:ext cx="6437312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Operating Temperature</a:t>
            </a:r>
          </a:p>
        </p:txBody>
      </p:sp>
      <p:sp>
        <p:nvSpPr>
          <p:cNvPr id="63491" name="Slide Number Placeholder 1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89D7D250-2B78-43D6-8930-B3E01EECCD93}" type="slidenum">
              <a:rPr smtClean="0">
                <a:latin typeface="Arial" charset="0"/>
              </a:rPr>
              <a:pPr/>
              <a:t>37</a:t>
            </a:fld>
            <a:endParaRPr smtClean="0">
              <a:latin typeface="Arial" charset="0"/>
            </a:endParaRPr>
          </a:p>
        </p:txBody>
      </p:sp>
      <p:sp>
        <p:nvSpPr>
          <p:cNvPr id="63492" name="Footer Placeholder 1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63493" name="TextBox 6"/>
          <p:cNvSpPr txBox="1">
            <a:spLocks noChangeArrowheads="1"/>
          </p:cNvSpPr>
          <p:nvPr/>
        </p:nvSpPr>
        <p:spPr bwMode="auto">
          <a:xfrm>
            <a:off x="6553200" y="1828800"/>
            <a:ext cx="241617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Dewar tests</a:t>
            </a:r>
          </a:p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0.041 resonator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F0C8F"/>
                </a:solidFill>
              </a:rPr>
              <a:t>Low field:</a:t>
            </a:r>
            <a:br>
              <a:rPr lang="en-US" sz="2000">
                <a:solidFill>
                  <a:srgbClr val="0F0C8F"/>
                </a:solidFill>
              </a:rPr>
            </a:br>
            <a:r>
              <a:rPr lang="en-US" sz="2000">
                <a:solidFill>
                  <a:srgbClr val="0F0C8F"/>
                </a:solidFill>
              </a:rPr>
              <a:t>4.5 K preferred</a:t>
            </a:r>
            <a:br>
              <a:rPr lang="en-US" sz="2000">
                <a:solidFill>
                  <a:srgbClr val="0F0C8F"/>
                </a:solidFill>
              </a:rPr>
            </a:br>
            <a:endParaRPr lang="en-US" sz="2000">
              <a:solidFill>
                <a:srgbClr val="0F0C8F"/>
              </a:solidFill>
            </a:endParaRPr>
          </a:p>
          <a:p>
            <a:r>
              <a:rPr lang="en-US" sz="2000">
                <a:solidFill>
                  <a:srgbClr val="0F0C8F"/>
                </a:solidFill>
              </a:rPr>
              <a:t>High field:</a:t>
            </a:r>
          </a:p>
          <a:p>
            <a:r>
              <a:rPr lang="en-US" sz="2000">
                <a:solidFill>
                  <a:srgbClr val="0F0C8F"/>
                </a:solidFill>
              </a:rPr>
              <a:t>2.0 K could provide</a:t>
            </a:r>
            <a:br>
              <a:rPr lang="en-US" sz="2000">
                <a:solidFill>
                  <a:srgbClr val="0F0C8F"/>
                </a:solidFill>
              </a:rPr>
            </a:br>
            <a:r>
              <a:rPr lang="en-US" sz="2000">
                <a:solidFill>
                  <a:srgbClr val="0F0C8F"/>
                </a:solidFill>
              </a:rPr>
              <a:t>an advantage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Operating Temperature</a:t>
            </a:r>
          </a:p>
        </p:txBody>
      </p:sp>
      <p:pic>
        <p:nvPicPr>
          <p:cNvPr id="64514" name="Picture 6" descr="fqw2_1_sepoct2003e_sel_gr.e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638" y="1006475"/>
            <a:ext cx="6440487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Slide Number Placeholder 1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031B437D-5D29-4087-876A-69DA7B88E634}" type="slidenum">
              <a:rPr smtClean="0">
                <a:latin typeface="Arial" charset="0"/>
              </a:rPr>
              <a:pPr/>
              <a:t>38</a:t>
            </a:fld>
            <a:endParaRPr smtClean="0">
              <a:latin typeface="Arial" charset="0"/>
            </a:endParaRPr>
          </a:p>
        </p:txBody>
      </p:sp>
      <p:sp>
        <p:nvSpPr>
          <p:cNvPr id="64516" name="Footer Placeholder 12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  <p:sp>
        <p:nvSpPr>
          <p:cNvPr id="64517" name="TextBox 8"/>
          <p:cNvSpPr txBox="1">
            <a:spLocks noChangeArrowheads="1"/>
          </p:cNvSpPr>
          <p:nvPr/>
        </p:nvSpPr>
        <p:spPr bwMode="auto">
          <a:xfrm>
            <a:off x="6553200" y="1676400"/>
            <a:ext cx="23209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Dewar tests</a:t>
            </a:r>
          </a:p>
          <a:p>
            <a:r>
              <a:rPr lang="el-GR" sz="2000">
                <a:solidFill>
                  <a:srgbClr val="000000"/>
                </a:solidFill>
              </a:rPr>
              <a:t>β</a:t>
            </a:r>
            <a:r>
              <a:rPr lang="en-US" sz="2000">
                <a:solidFill>
                  <a:srgbClr val="000000"/>
                </a:solidFill>
              </a:rPr>
              <a:t> = 0.085 ReA3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resonator</a:t>
            </a:r>
          </a:p>
          <a:p>
            <a:endParaRPr lang="en-US" sz="2000">
              <a:solidFill>
                <a:srgbClr val="000000"/>
              </a:solidFill>
            </a:endParaRPr>
          </a:p>
          <a:p>
            <a:r>
              <a:rPr lang="en-US" sz="2000">
                <a:solidFill>
                  <a:srgbClr val="0F0C8F"/>
                </a:solidFill>
              </a:rPr>
              <a:t>2 K provides some</a:t>
            </a:r>
            <a:br>
              <a:rPr lang="en-US" sz="2000">
                <a:solidFill>
                  <a:srgbClr val="0F0C8F"/>
                </a:solidFill>
              </a:rPr>
            </a:br>
            <a:r>
              <a:rPr lang="en-US" sz="2000">
                <a:solidFill>
                  <a:srgbClr val="0F0C8F"/>
                </a:solidFill>
              </a:rPr>
              <a:t>advantage at FRIB</a:t>
            </a:r>
          </a:p>
          <a:p>
            <a:r>
              <a:rPr lang="en-US" sz="2000">
                <a:solidFill>
                  <a:srgbClr val="0F0C8F"/>
                </a:solidFill>
              </a:rPr>
              <a:t>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Linac and Layout</a:t>
            </a:r>
          </a:p>
        </p:txBody>
      </p:sp>
      <p:sp>
        <p:nvSpPr>
          <p:cNvPr id="65538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smtClean="0">
                <a:latin typeface="Arial" charset="0"/>
              </a:rPr>
              <a:t>, Slide </a:t>
            </a:r>
            <a:fld id="{6D7C60BC-0D72-4EBE-9BAD-20634EE78690}" type="slidenum">
              <a:rPr smtClean="0">
                <a:latin typeface="Arial" charset="0"/>
              </a:rPr>
              <a:pPr/>
              <a:t>39</a:t>
            </a:fld>
            <a:endParaRPr smtClean="0">
              <a:latin typeface="Arial" charset="0"/>
            </a:endParaRPr>
          </a:p>
        </p:txBody>
      </p:sp>
      <p:sp>
        <p:nvSpPr>
          <p:cNvPr id="65539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>
                <a:ea typeface="ヒラギノ角ゴ Pro W3"/>
                <a:cs typeface="ヒラギノ角ゴ Pro W3"/>
              </a:rPr>
              <a:t>W. Hartung, 14 April 2010</a:t>
            </a:r>
            <a:endParaRPr lang="en-US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pPr marL="685800" indent="-685800" eaLnBrk="1" hangingPunct="1">
              <a:buFontTx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1999</a:t>
            </a:r>
            <a:r>
              <a:rPr lang="en-US" smtClean="0">
                <a:ea typeface="ＭＳ Ｐゴシック"/>
                <a:cs typeface="Arial" charset="0"/>
              </a:rPr>
              <a:t>	ISOL Task Force report proposes </a:t>
            </a:r>
            <a:r>
              <a:rPr lang="en-US" u="sng" smtClean="0">
                <a:ea typeface="ＭＳ Ｐゴシック"/>
                <a:cs typeface="Arial" charset="0"/>
              </a:rPr>
              <a:t>R</a:t>
            </a:r>
            <a:r>
              <a:rPr lang="en-US" smtClean="0">
                <a:ea typeface="ＭＳ Ｐゴシック"/>
                <a:cs typeface="Arial" charset="0"/>
              </a:rPr>
              <a:t>are </a:t>
            </a:r>
            <a:r>
              <a:rPr lang="en-US" u="sng" smtClean="0">
                <a:ea typeface="ＭＳ Ｐゴシック"/>
                <a:cs typeface="Arial" charset="0"/>
              </a:rPr>
              <a:t>I</a:t>
            </a:r>
            <a:r>
              <a:rPr lang="en-US" smtClean="0">
                <a:ea typeface="ＭＳ Ｐゴシック"/>
                <a:cs typeface="Arial" charset="0"/>
              </a:rPr>
              <a:t>sotope </a:t>
            </a:r>
            <a:r>
              <a:rPr lang="en-US" u="sng" smtClean="0">
                <a:ea typeface="ＭＳ Ｐゴシック"/>
                <a:cs typeface="Arial" charset="0"/>
              </a:rPr>
              <a:t>A</a:t>
            </a:r>
            <a:r>
              <a:rPr lang="en-US" smtClean="0">
                <a:ea typeface="ＭＳ Ｐゴシック"/>
                <a:cs typeface="Arial" charset="0"/>
              </a:rPr>
              <a:t>ccelerator (RIA)</a:t>
            </a:r>
          </a:p>
          <a:p>
            <a:pPr marL="971550" lvl="1" indent="-685800" eaLnBrk="1" hangingPunct="1"/>
            <a:r>
              <a:rPr lang="en-US" smtClean="0">
                <a:solidFill>
                  <a:srgbClr val="0000FF"/>
                </a:solidFill>
                <a:ea typeface="ＭＳ Ｐゴシック"/>
                <a:cs typeface="Arial" charset="0"/>
              </a:rPr>
              <a:t>Based on 400 MeV/u 100 kW heavy-ion linac</a:t>
            </a:r>
          </a:p>
          <a:p>
            <a:pPr marL="685800" indent="-685800" eaLnBrk="1" hangingPunct="1">
              <a:buFontTx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2003</a:t>
            </a:r>
            <a:r>
              <a:rPr lang="en-US" smtClean="0">
                <a:ea typeface="ＭＳ Ｐゴシック"/>
                <a:cs typeface="Arial" charset="0"/>
              </a:rPr>
              <a:t>	RIA ranks 3</a:t>
            </a:r>
            <a:r>
              <a:rPr lang="en-US" baseline="30000" smtClean="0">
                <a:ea typeface="ＭＳ Ｐゴシック"/>
                <a:cs typeface="Arial" charset="0"/>
              </a:rPr>
              <a:t>rd</a:t>
            </a:r>
            <a:r>
              <a:rPr lang="en-US" smtClean="0">
                <a:ea typeface="ＭＳ Ｐゴシック"/>
                <a:cs typeface="Arial" charset="0"/>
              </a:rPr>
              <a:t>  in </a:t>
            </a:r>
            <a:r>
              <a:rPr lang="en-US" u="sng" smtClean="0">
                <a:ea typeface="ＭＳ Ｐゴシック"/>
                <a:cs typeface="Arial" charset="0"/>
              </a:rPr>
              <a:t>D</a:t>
            </a:r>
            <a:r>
              <a:rPr lang="en-US" smtClean="0">
                <a:ea typeface="ＭＳ Ｐゴシック"/>
                <a:cs typeface="Arial" charset="0"/>
              </a:rPr>
              <a:t>epartment </a:t>
            </a:r>
            <a:r>
              <a:rPr lang="en-US" u="sng" smtClean="0">
                <a:ea typeface="ＭＳ Ｐゴシック"/>
                <a:cs typeface="Arial" charset="0"/>
              </a:rPr>
              <a:t>O</a:t>
            </a:r>
            <a:r>
              <a:rPr lang="en-US" smtClean="0">
                <a:ea typeface="ＭＳ Ｐゴシック"/>
                <a:cs typeface="Arial" charset="0"/>
              </a:rPr>
              <a:t>f </a:t>
            </a:r>
            <a:r>
              <a:rPr lang="en-US" u="sng" smtClean="0">
                <a:ea typeface="ＭＳ Ｐゴシック"/>
                <a:cs typeface="Arial" charset="0"/>
              </a:rPr>
              <a:t>E</a:t>
            </a:r>
            <a:r>
              <a:rPr lang="en-US" smtClean="0">
                <a:ea typeface="ＭＳ Ｐゴシック"/>
                <a:cs typeface="Arial" charset="0"/>
              </a:rPr>
              <a:t>nergy (DOE) 20-year Science Facility Plan</a:t>
            </a:r>
          </a:p>
          <a:p>
            <a:pPr marL="685800" indent="-685800" eaLnBrk="1" hangingPunct="1">
              <a:buFontTx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2006</a:t>
            </a:r>
            <a:r>
              <a:rPr lang="en-US" smtClean="0">
                <a:ea typeface="ＭＳ Ｐゴシック"/>
                <a:cs typeface="Arial" charset="0"/>
              </a:rPr>
              <a:t>	</a:t>
            </a:r>
            <a:r>
              <a:rPr lang="en-US" u="sng" smtClean="0">
                <a:ea typeface="ＭＳ Ｐゴシック"/>
                <a:cs typeface="Arial" charset="0"/>
              </a:rPr>
              <a:t>R</a:t>
            </a:r>
            <a:r>
              <a:rPr lang="en-US" smtClean="0">
                <a:ea typeface="ＭＳ Ｐゴシック"/>
                <a:cs typeface="Arial" charset="0"/>
              </a:rPr>
              <a:t>are </a:t>
            </a:r>
            <a:r>
              <a:rPr lang="en-US" u="sng" smtClean="0">
                <a:ea typeface="ＭＳ Ｐゴシック"/>
                <a:cs typeface="Arial" charset="0"/>
              </a:rPr>
              <a:t>I</a:t>
            </a:r>
            <a:r>
              <a:rPr lang="en-US" smtClean="0">
                <a:ea typeface="ＭＳ Ｐゴシック"/>
                <a:cs typeface="Arial" charset="0"/>
              </a:rPr>
              <a:t>sotope </a:t>
            </a:r>
            <a:r>
              <a:rPr lang="en-US" u="sng" smtClean="0">
                <a:ea typeface="ＭＳ Ｐゴシック"/>
                <a:cs typeface="Arial" charset="0"/>
              </a:rPr>
              <a:t>S</a:t>
            </a:r>
            <a:r>
              <a:rPr lang="en-US" smtClean="0">
                <a:ea typeface="ＭＳ Ｐゴシック"/>
                <a:cs typeface="Arial" charset="0"/>
              </a:rPr>
              <a:t>cience </a:t>
            </a:r>
            <a:r>
              <a:rPr lang="en-US" u="sng" smtClean="0">
                <a:ea typeface="ＭＳ Ｐゴシック"/>
                <a:cs typeface="Arial" charset="0"/>
              </a:rPr>
              <a:t>A</a:t>
            </a:r>
            <a:r>
              <a:rPr lang="en-US" smtClean="0">
                <a:ea typeface="ＭＳ Ｐゴシック"/>
                <a:cs typeface="Arial" charset="0"/>
              </a:rPr>
              <a:t>ssessment </a:t>
            </a:r>
            <a:r>
              <a:rPr lang="en-US" u="sng" smtClean="0">
                <a:ea typeface="ＭＳ Ｐゴシック"/>
                <a:cs typeface="Arial" charset="0"/>
              </a:rPr>
              <a:t>C</a:t>
            </a:r>
            <a:r>
              <a:rPr lang="en-US" smtClean="0">
                <a:ea typeface="ＭＳ Ｐゴシック"/>
                <a:cs typeface="Arial" charset="0"/>
              </a:rPr>
              <a:t>ommittee (RISAC) of the Academies endorses construction of FRIB </a:t>
            </a:r>
          </a:p>
          <a:p>
            <a:pPr marL="971550" lvl="1" indent="-685800" eaLnBrk="1" hangingPunct="1"/>
            <a:r>
              <a:rPr lang="en-US" smtClean="0">
                <a:solidFill>
                  <a:srgbClr val="0000FF"/>
                </a:solidFill>
                <a:ea typeface="ＭＳ Ｐゴシック"/>
                <a:cs typeface="Arial" charset="0"/>
              </a:rPr>
              <a:t>Based on less expensive 200 MeV/u  400 kW heavy-ion linac</a:t>
            </a:r>
          </a:p>
          <a:p>
            <a:pPr marL="685800" indent="-685800" eaLnBrk="1" hangingPunct="1">
              <a:buFontTx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2007</a:t>
            </a:r>
            <a:r>
              <a:rPr lang="en-US" smtClean="0">
                <a:ea typeface="ＭＳ Ｐゴシック"/>
                <a:cs typeface="Arial" charset="0"/>
              </a:rPr>
              <a:t>	</a:t>
            </a:r>
            <a:r>
              <a:rPr lang="en-US" u="sng" smtClean="0">
                <a:ea typeface="ＭＳ Ｐゴシック"/>
                <a:cs typeface="Arial" charset="0"/>
              </a:rPr>
              <a:t>N</a:t>
            </a:r>
            <a:r>
              <a:rPr lang="en-US" smtClean="0">
                <a:ea typeface="ＭＳ Ｐゴシック"/>
                <a:cs typeface="Arial" charset="0"/>
              </a:rPr>
              <a:t>uclear </a:t>
            </a:r>
            <a:r>
              <a:rPr lang="en-US" u="sng" smtClean="0">
                <a:ea typeface="ＭＳ Ｐゴシック"/>
                <a:cs typeface="Arial" charset="0"/>
              </a:rPr>
              <a:t>S</a:t>
            </a:r>
            <a:r>
              <a:rPr lang="en-US" smtClean="0">
                <a:ea typeface="ＭＳ Ｐゴシック"/>
                <a:cs typeface="Arial" charset="0"/>
              </a:rPr>
              <a:t>cience </a:t>
            </a:r>
            <a:r>
              <a:rPr lang="en-US" u="sng" smtClean="0">
                <a:ea typeface="ＭＳ Ｐゴシック"/>
                <a:cs typeface="Arial" charset="0"/>
              </a:rPr>
              <a:t>A</a:t>
            </a:r>
            <a:r>
              <a:rPr lang="en-US" smtClean="0">
                <a:ea typeface="ＭＳ Ｐゴシック"/>
                <a:cs typeface="Arial" charset="0"/>
              </a:rPr>
              <a:t>dvisory </a:t>
            </a:r>
            <a:r>
              <a:rPr lang="en-US" u="sng" smtClean="0">
                <a:ea typeface="ＭＳ Ｐゴシック"/>
                <a:cs typeface="Arial" charset="0"/>
              </a:rPr>
              <a:t>C</a:t>
            </a:r>
            <a:r>
              <a:rPr lang="en-US" smtClean="0">
                <a:ea typeface="ＭＳ Ｐゴシック"/>
                <a:cs typeface="Arial" charset="0"/>
              </a:rPr>
              <a:t>ommittee (NSAC) makes construction of FRIB the second highest priority for nuclear science</a:t>
            </a:r>
          </a:p>
          <a:p>
            <a:pPr marL="685800" indent="-685800" eaLnBrk="1" hangingPunct="1">
              <a:buFontTx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2008</a:t>
            </a:r>
            <a:r>
              <a:rPr lang="en-US" smtClean="0">
                <a:ea typeface="ＭＳ Ｐゴシック"/>
                <a:cs typeface="Arial" charset="0"/>
              </a:rPr>
              <a:t>	DOE issues a </a:t>
            </a:r>
            <a:r>
              <a:rPr lang="en-US" u="sng" smtClean="0">
                <a:ea typeface="ＭＳ Ｐゴシック"/>
                <a:cs typeface="Arial" charset="0"/>
              </a:rPr>
              <a:t>F</a:t>
            </a:r>
            <a:r>
              <a:rPr lang="en-US" smtClean="0">
                <a:ea typeface="ＭＳ Ｐゴシック"/>
                <a:cs typeface="Arial" charset="0"/>
              </a:rPr>
              <a:t>unding </a:t>
            </a:r>
            <a:r>
              <a:rPr lang="en-US" u="sng" smtClean="0">
                <a:ea typeface="ＭＳ Ｐゴシック"/>
                <a:cs typeface="Arial" charset="0"/>
              </a:rPr>
              <a:t>O</a:t>
            </a:r>
            <a:r>
              <a:rPr lang="en-US" smtClean="0">
                <a:ea typeface="ＭＳ Ｐゴシック"/>
                <a:cs typeface="Arial" charset="0"/>
              </a:rPr>
              <a:t>pportunity </a:t>
            </a:r>
            <a:r>
              <a:rPr lang="en-US" u="sng" smtClean="0">
                <a:ea typeface="ＭＳ Ｐゴシック"/>
                <a:cs typeface="Arial" charset="0"/>
              </a:rPr>
              <a:t>A</a:t>
            </a:r>
            <a:r>
              <a:rPr lang="en-US" smtClean="0">
                <a:ea typeface="ＭＳ Ｐゴシック"/>
                <a:cs typeface="Arial" charset="0"/>
              </a:rPr>
              <a:t>nnouncement (FOA) for FRIB (20 May – application due 21 July) and conducts merit review and evaluation of proposals</a:t>
            </a:r>
          </a:p>
          <a:p>
            <a:pPr marL="685800" indent="-685800" eaLnBrk="1" hangingPunct="1">
              <a:buFont typeface="Wingdings" pitchFamily="2" charset="2"/>
              <a:buNone/>
            </a:pPr>
            <a:r>
              <a:rPr lang="en-US" smtClean="0">
                <a:solidFill>
                  <a:srgbClr val="0F0C8F"/>
                </a:solidFill>
                <a:ea typeface="ＭＳ Ｐゴシック"/>
                <a:cs typeface="Arial" charset="0"/>
              </a:rPr>
              <a:t>2008</a:t>
            </a:r>
            <a:r>
              <a:rPr lang="en-US" smtClean="0">
                <a:ea typeface="ＭＳ Ｐゴシック"/>
                <a:cs typeface="Arial" charset="0"/>
              </a:rPr>
              <a:t>	DOE selects MSU application (11 December)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Arial" charset="0"/>
              </a:rPr>
              <a:t>Facility for Rare Isotope Beams</a:t>
            </a:r>
            <a:br>
              <a:rPr lang="en-US" smtClean="0">
                <a:ea typeface="ＭＳ Ｐゴシック"/>
                <a:cs typeface="Arial" charset="0"/>
              </a:rPr>
            </a:br>
            <a:r>
              <a:rPr lang="en-US" smtClean="0">
                <a:ea typeface="ＭＳ Ｐゴシック"/>
                <a:cs typeface="Arial" charset="0"/>
              </a:rPr>
              <a:t>Historical Background</a:t>
            </a:r>
          </a:p>
        </p:txBody>
      </p:sp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7789863" y="6646863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2532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7F8E84D7-D439-4E1F-84E0-6C121C4BACD7}" type="slidenum">
              <a:rPr lang="en-US" smtClean="0">
                <a:ea typeface="ヒラギノ角ゴ Pro W3"/>
                <a:cs typeface="ヒラギノ角ゴ Pro W3"/>
              </a:rPr>
              <a:pPr/>
              <a:t>4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2533" name="Footer Placeholder 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2B-002re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8" y="1338263"/>
            <a:ext cx="8997950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itle 4"/>
          <p:cNvSpPr>
            <a:spLocks noGrp="1"/>
          </p:cNvSpPr>
          <p:nvPr>
            <p:ph type="title"/>
          </p:nvPr>
        </p:nvSpPr>
        <p:spPr>
          <a:xfrm>
            <a:off x="76200" y="257175"/>
            <a:ext cx="8991600" cy="4889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Original FRIB Location on MSU Campus</a:t>
            </a:r>
          </a:p>
        </p:txBody>
      </p:sp>
      <p:sp>
        <p:nvSpPr>
          <p:cNvPr id="66563" name="Content Placeholder 5"/>
          <p:cNvSpPr>
            <a:spLocks noGrp="1"/>
          </p:cNvSpPr>
          <p:nvPr>
            <p:ph idx="4294967295"/>
          </p:nvPr>
        </p:nvSpPr>
        <p:spPr>
          <a:xfrm>
            <a:off x="0" y="1373188"/>
            <a:ext cx="8991600" cy="50276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lvl="1" eaLnBrk="1" hangingPunct="1">
              <a:spcBef>
                <a:spcPts val="1200"/>
              </a:spcBef>
            </a:pPr>
            <a:r>
              <a:rPr lang="en-US" sz="2400" b="1" smtClean="0">
                <a:solidFill>
                  <a:srgbClr val="4E8542"/>
                </a:solidFill>
                <a:ea typeface="ＭＳ Ｐゴシック"/>
              </a:rPr>
              <a:t>Green – existing</a:t>
            </a:r>
          </a:p>
          <a:p>
            <a:pPr lvl="1" eaLnBrk="1" hangingPunct="1"/>
            <a:r>
              <a:rPr lang="en-US" sz="2400" b="1" smtClean="0">
                <a:solidFill>
                  <a:srgbClr val="0070C0"/>
                </a:solidFill>
                <a:ea typeface="ＭＳ Ｐゴシック"/>
              </a:rPr>
              <a:t>Blue - new</a:t>
            </a: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66564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4FCB6119-D4F7-43C5-A4B1-469EA69DD59D}" type="slidenum">
              <a:rPr lang="en-US" smtClean="0">
                <a:ea typeface="ヒラギノ角ゴ Pro W3"/>
                <a:cs typeface="ヒラギノ角ゴ Pro W3"/>
              </a:rPr>
              <a:pPr/>
              <a:t>40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6565" name="Footer Placeholder 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Content Placeholder 1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381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sz="2400" smtClean="0">
                <a:ea typeface="ＭＳ Ｐゴシック"/>
                <a:cs typeface="ＭＳ Ｐゴシック"/>
              </a:rPr>
              <a:t>Two tunnels: linac tunnel and RF/service tunnel</a:t>
            </a:r>
          </a:p>
          <a:p>
            <a:pPr lvl="1" eaLnBrk="1" hangingPunct="1"/>
            <a:endParaRPr lang="en-US" sz="1600" smtClean="0">
              <a:ea typeface="ＭＳ Ｐゴシック"/>
            </a:endParaRPr>
          </a:p>
        </p:txBody>
      </p:sp>
      <p:sp>
        <p:nvSpPr>
          <p:cNvPr id="68610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MSU FRIB Proposal</a:t>
            </a:r>
          </a:p>
        </p:txBody>
      </p:sp>
      <p:pic>
        <p:nvPicPr>
          <p:cNvPr id="6861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8709025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CC77C272-3FCD-4B83-96D6-E171DCAC2441}" type="slidenum">
              <a:rPr lang="en-US" smtClean="0">
                <a:ea typeface="ヒラギノ角ゴ Pro W3"/>
                <a:cs typeface="ヒラギノ角ゴ Pro W3"/>
              </a:rPr>
              <a:pPr/>
              <a:t>41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68613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b="1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		How to reduce the cost of conventional facilities?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     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		Is there a linac layout that allows for lower cost?</a:t>
            </a:r>
          </a:p>
          <a:p>
            <a:pPr lvl="2" eaLnBrk="1" hangingPunct="1"/>
            <a:endParaRPr lang="en-US" smtClean="0">
              <a:ea typeface="ヒラギノ角ゴ Pro W3"/>
              <a:cs typeface="ヒラギノ角ゴ Pro W3"/>
            </a:endParaRPr>
          </a:p>
          <a:p>
            <a:pPr lvl="1" eaLnBrk="1" hangingPunct="1"/>
            <a:endParaRPr lang="en-US" smtClean="0">
              <a:ea typeface="ＭＳ Ｐゴシック"/>
            </a:endParaRPr>
          </a:p>
        </p:txBody>
      </p:sp>
      <p:sp>
        <p:nvSpPr>
          <p:cNvPr id="117763" name="Title 2"/>
          <p:cNvSpPr>
            <a:spLocks noGrp="1"/>
          </p:cNvSpPr>
          <p:nvPr>
            <p:ph type="title" idx="4294967295"/>
          </p:nvPr>
        </p:nvSpPr>
        <p:spPr>
          <a:xfrm>
            <a:off x="76200" y="50800"/>
            <a:ext cx="8991600" cy="901700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Problem: Conventional Construction Cost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higher than anticipated</a:t>
            </a:r>
          </a:p>
        </p:txBody>
      </p:sp>
      <p:sp>
        <p:nvSpPr>
          <p:cNvPr id="117764" name="Slide Number Placeholder 12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14D33F67-9808-4951-B435-3B00C6E16C21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42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7765" name="Footer Placeholder 13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b="1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endParaRPr lang="en-US" smtClean="0">
              <a:ea typeface="ＭＳ Ｐゴシック"/>
              <a:cs typeface="ＭＳ Ｐゴシック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		How to reduce the cost of conventional facilities?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     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>
                <a:ea typeface="ＭＳ Ｐゴシック"/>
                <a:cs typeface="ＭＳ Ｐゴシック"/>
              </a:rPr>
              <a:t>		Is there a linac layout that allows for lower cost?</a:t>
            </a:r>
          </a:p>
          <a:p>
            <a:pPr lvl="2" eaLnBrk="1" hangingPunct="1"/>
            <a:endParaRPr lang="en-US" smtClean="0">
              <a:ea typeface="ヒラギノ角ゴ Pro W3"/>
              <a:cs typeface="ヒラギノ角ゴ Pro W3"/>
            </a:endParaRPr>
          </a:p>
          <a:p>
            <a:pPr lvl="1" eaLnBrk="1" hangingPunct="1"/>
            <a:endParaRPr lang="en-US" smtClean="0">
              <a:ea typeface="ＭＳ Ｐゴシック"/>
            </a:endParaRPr>
          </a:p>
        </p:txBody>
      </p:sp>
      <p:sp>
        <p:nvSpPr>
          <p:cNvPr id="118787" name="Title 2"/>
          <p:cNvSpPr>
            <a:spLocks noGrp="1"/>
          </p:cNvSpPr>
          <p:nvPr>
            <p:ph type="title" idx="4294967295"/>
          </p:nvPr>
        </p:nvSpPr>
        <p:spPr>
          <a:xfrm>
            <a:off x="76200" y="50800"/>
            <a:ext cx="8991600" cy="901700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Problem: Conventional Construction Cost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higher than anticipated</a:t>
            </a:r>
          </a:p>
        </p:txBody>
      </p:sp>
      <p:sp>
        <p:nvSpPr>
          <p:cNvPr id="118788" name="Slide Number Placeholder 12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26A2DE5D-8C19-45BD-9D3C-4F322409D8E7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43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8789" name="Footer Placeholder 13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  <p:pic>
        <p:nvPicPr>
          <p:cNvPr id="118790" name="Picture 6" descr="Clippy-letter"/>
          <p:cNvPicPr>
            <a:picLocks noChangeAspect="1" noChangeArrowheads="1"/>
          </p:cNvPicPr>
          <p:nvPr/>
        </p:nvPicPr>
        <p:blipFill>
          <a:blip r:embed="rId2"/>
          <a:srcRect t="65218"/>
          <a:stretch>
            <a:fillRect/>
          </a:stretch>
        </p:blipFill>
        <p:spPr bwMode="auto">
          <a:xfrm>
            <a:off x="7496175" y="5181600"/>
            <a:ext cx="1343025" cy="1066800"/>
          </a:xfrm>
          <a:prstGeom prst="rect">
            <a:avLst/>
          </a:prstGeom>
          <a:noFill/>
        </p:spPr>
      </p:pic>
      <p:sp>
        <p:nvSpPr>
          <p:cNvPr id="118792" name="AutoShape 8"/>
          <p:cNvSpPr>
            <a:spLocks noChangeArrowheads="1"/>
          </p:cNvSpPr>
          <p:nvPr/>
        </p:nvSpPr>
        <p:spPr bwMode="auto">
          <a:xfrm>
            <a:off x="6858000" y="4572000"/>
            <a:ext cx="2133600" cy="762000"/>
          </a:xfrm>
          <a:prstGeom prst="wedgeRoundRectCallout">
            <a:avLst>
              <a:gd name="adj1" fmla="val -47319"/>
              <a:gd name="adj2" fmla="val 4604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defTabSz="914400"/>
            <a:r>
              <a:rPr lang="en-US"/>
              <a:t>Are you trying to</a:t>
            </a:r>
            <a:br>
              <a:rPr lang="en-US"/>
            </a:br>
            <a:r>
              <a:rPr lang="en-US"/>
              <a:t>redesign a FRIB?</a:t>
            </a:r>
          </a:p>
          <a:p>
            <a:pPr algn="ctr" defTabSz="91440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6" descr="Y:\2010\frib_reviews\frib_Lehman_Mar_2010\F203r3.png"/>
          <p:cNvPicPr>
            <a:picLocks noChangeAspect="1" noChangeArrowheads="1"/>
          </p:cNvPicPr>
          <p:nvPr/>
        </p:nvPicPr>
        <p:blipFill>
          <a:blip r:embed="rId2"/>
          <a:srcRect t="50980"/>
          <a:stretch>
            <a:fillRect/>
          </a:stretch>
        </p:blipFill>
        <p:spPr bwMode="auto">
          <a:xfrm>
            <a:off x="63500" y="1609725"/>
            <a:ext cx="9080500" cy="4257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 idx="4294967295"/>
          </p:nvPr>
        </p:nvSpPr>
        <p:spPr>
          <a:xfrm>
            <a:off x="76200" y="50800"/>
            <a:ext cx="8991600" cy="901700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Double-folded Linac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“Operation Paperclip”</a:t>
            </a:r>
          </a:p>
        </p:txBody>
      </p:sp>
      <p:sp>
        <p:nvSpPr>
          <p:cNvPr id="120836" name="Footer Placeholder 17"/>
          <p:cNvSpPr txBox="1">
            <a:spLocks noGrp="1"/>
          </p:cNvSpPr>
          <p:nvPr/>
        </p:nvSpPr>
        <p:spPr bwMode="auto">
          <a:xfrm>
            <a:off x="5483225" y="6356350"/>
            <a:ext cx="3051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0837" name="Slide Number Placeholder 16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F723C77C-653A-4DA8-A3C6-3B8277356ABD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44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0838" name="Content Placeholder 1"/>
          <p:cNvSpPr txBox="1">
            <a:spLocks/>
          </p:cNvSpPr>
          <p:nvPr/>
        </p:nvSpPr>
        <p:spPr bwMode="auto">
          <a:xfrm>
            <a:off x="76200" y="1003300"/>
            <a:ext cx="8991600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180975" defTabSz="804863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>
                <a:solidFill>
                  <a:srgbClr val="064308"/>
                </a:solidFill>
                <a:ea typeface="ＭＳ Ｐゴシック"/>
                <a:cs typeface="ＭＳ Ｐゴシック"/>
              </a:rPr>
              <a:t>Physically compact layout; minimize tunnel size; one tunnel for 3 linac segments</a:t>
            </a:r>
          </a:p>
        </p:txBody>
      </p:sp>
      <p:pic>
        <p:nvPicPr>
          <p:cNvPr id="120841" name="Picture 9" descr="Clippy-letter"/>
          <p:cNvPicPr>
            <a:picLocks noChangeAspect="1" noChangeArrowheads="1"/>
          </p:cNvPicPr>
          <p:nvPr/>
        </p:nvPicPr>
        <p:blipFill>
          <a:blip r:embed="rId3"/>
          <a:srcRect t="65218"/>
          <a:stretch>
            <a:fillRect/>
          </a:stretch>
        </p:blipFill>
        <p:spPr bwMode="auto">
          <a:xfrm>
            <a:off x="7496175" y="5181600"/>
            <a:ext cx="1343025" cy="1066800"/>
          </a:xfrm>
          <a:prstGeom prst="rect">
            <a:avLst/>
          </a:prstGeom>
          <a:noFill/>
        </p:spPr>
      </p:pic>
      <p:sp>
        <p:nvSpPr>
          <p:cNvPr id="120842" name="AutoShape 10"/>
          <p:cNvSpPr>
            <a:spLocks noChangeArrowheads="1"/>
          </p:cNvSpPr>
          <p:nvPr/>
        </p:nvSpPr>
        <p:spPr bwMode="auto">
          <a:xfrm>
            <a:off x="6858000" y="4572000"/>
            <a:ext cx="2133600" cy="762000"/>
          </a:xfrm>
          <a:prstGeom prst="wedgeRoundRectCallout">
            <a:avLst>
              <a:gd name="adj1" fmla="val -47319"/>
              <a:gd name="adj2" fmla="val 46042"/>
              <a:gd name="adj3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r>
              <a:rPr lang="en-US"/>
              <a:t>Are you trying to</a:t>
            </a:r>
            <a:br>
              <a:rPr lang="en-US"/>
            </a:br>
            <a:r>
              <a:rPr lang="en-US"/>
              <a:t>redesign a FRIB?</a:t>
            </a:r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6" descr="Y:\2010\frib_reviews\frib_Lehman_Mar_2010\F203r3.png"/>
          <p:cNvPicPr>
            <a:picLocks noChangeAspect="1" noChangeArrowheads="1"/>
          </p:cNvPicPr>
          <p:nvPr/>
        </p:nvPicPr>
        <p:blipFill>
          <a:blip r:embed="rId2"/>
          <a:srcRect t="50980"/>
          <a:stretch>
            <a:fillRect/>
          </a:stretch>
        </p:blipFill>
        <p:spPr bwMode="auto">
          <a:xfrm>
            <a:off x="63500" y="1609725"/>
            <a:ext cx="9080500" cy="4257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21860" name="Footer Placeholder 17"/>
          <p:cNvSpPr txBox="1">
            <a:spLocks noGrp="1"/>
          </p:cNvSpPr>
          <p:nvPr/>
        </p:nvSpPr>
        <p:spPr bwMode="auto">
          <a:xfrm>
            <a:off x="5483225" y="6356350"/>
            <a:ext cx="30511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1861" name="Slide Number Placeholder 16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E673DB69-CF08-415F-A942-8F811B7504A3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45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1862" name="Content Placeholder 1"/>
          <p:cNvSpPr txBox="1">
            <a:spLocks/>
          </p:cNvSpPr>
          <p:nvPr/>
        </p:nvSpPr>
        <p:spPr bwMode="auto">
          <a:xfrm>
            <a:off x="76200" y="1003300"/>
            <a:ext cx="8991600" cy="67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80975" indent="-180975" defTabSz="804863" eaLnBrk="0" hangingPunct="0">
              <a:lnSpc>
                <a:spcPct val="90000"/>
              </a:lnSpc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2000">
                <a:solidFill>
                  <a:srgbClr val="064308"/>
                </a:solidFill>
                <a:ea typeface="ＭＳ Ｐゴシック"/>
                <a:cs typeface="ＭＳ Ｐゴシック"/>
              </a:rPr>
              <a:t>Physically compact layout; minimize tunnel size; one tunnel for 3 linac segments</a:t>
            </a:r>
          </a:p>
        </p:txBody>
      </p:sp>
      <p:sp>
        <p:nvSpPr>
          <p:cNvPr id="121863" name="Title 2"/>
          <p:cNvSpPr>
            <a:spLocks/>
          </p:cNvSpPr>
          <p:nvPr/>
        </p:nvSpPr>
        <p:spPr bwMode="auto">
          <a:xfrm>
            <a:off x="76200" y="50800"/>
            <a:ext cx="8991600" cy="901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6091" tIns="22437" rIns="56091" bIns="22437" anchor="ctr">
            <a:spAutoFit/>
          </a:bodyPr>
          <a:lstStyle/>
          <a:p>
            <a:pPr algn="ctr" defTabSz="806450">
              <a:lnSpc>
                <a:spcPct val="88000"/>
              </a:lnSpc>
            </a:pPr>
            <a:r>
              <a:rPr lang="en-US" sz="3200" b="1">
                <a:solidFill>
                  <a:srgbClr val="064308"/>
                </a:solidFill>
                <a:ea typeface="ＭＳ Ｐゴシック"/>
                <a:cs typeface="ＭＳ Ｐゴシック"/>
              </a:rPr>
              <a:t>Double-folded Linac</a:t>
            </a:r>
            <a:br>
              <a:rPr lang="en-US" sz="3200" b="1">
                <a:solidFill>
                  <a:srgbClr val="064308"/>
                </a:solidFill>
                <a:ea typeface="ＭＳ Ｐゴシック"/>
                <a:cs typeface="ＭＳ Ｐゴシック"/>
              </a:rPr>
            </a:br>
            <a:r>
              <a:rPr lang="en-US" sz="3200" b="1">
                <a:solidFill>
                  <a:srgbClr val="064308"/>
                </a:solidFill>
                <a:ea typeface="ＭＳ Ｐゴシック"/>
                <a:cs typeface="ＭＳ Ｐゴシック"/>
              </a:rPr>
              <a:t>“Operation Paperclip”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Content Placeholder 1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b="1" smtClean="0">
                <a:ea typeface="ＭＳ Ｐゴシック"/>
                <a:cs typeface="ＭＳ Ｐゴシック"/>
              </a:rPr>
              <a:t>Reduce cost by minimizing tunnel level foot print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Underground tunnel area is minimized by using a common tunnel for all three segments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RF/service area on ground level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Combines utility, front end and cryoplant building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Minimizes campus utility disruption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b="1" smtClean="0">
                <a:ea typeface="ＭＳ Ｐゴシック"/>
                <a:cs typeface="ＭＳ Ｐゴシック"/>
              </a:rPr>
              <a:t>Minimum cost for conventional construction</a:t>
            </a:r>
          </a:p>
          <a:p>
            <a:pPr lvl="2" eaLnBrk="1" hangingPunct="1"/>
            <a:endParaRPr lang="en-US" smtClean="0">
              <a:ea typeface="ヒラギノ角ゴ Pro W3"/>
              <a:cs typeface="ヒラギノ角ゴ Pro W3"/>
            </a:endParaRPr>
          </a:p>
          <a:p>
            <a:pPr lvl="1" eaLnBrk="1" hangingPunct="1"/>
            <a:endParaRPr lang="en-US" smtClean="0">
              <a:ea typeface="ＭＳ Ｐゴシック"/>
            </a:endParaRPr>
          </a:p>
        </p:txBody>
      </p:sp>
      <p:sp>
        <p:nvSpPr>
          <p:cNvPr id="116739" name="Title 2"/>
          <p:cNvSpPr>
            <a:spLocks noGrp="1"/>
          </p:cNvSpPr>
          <p:nvPr>
            <p:ph type="title" idx="4294967295"/>
          </p:nvPr>
        </p:nvSpPr>
        <p:spPr>
          <a:xfrm>
            <a:off x="76200" y="50800"/>
            <a:ext cx="8991600" cy="901700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On Site Double-folded Layout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to reduces cost</a:t>
            </a:r>
          </a:p>
        </p:txBody>
      </p:sp>
      <p:sp>
        <p:nvSpPr>
          <p:cNvPr id="116740" name="Slide Number Placeholder 12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CCC29D99-4A5E-40C3-8C98-3FA6F5BFFB19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46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6741" name="Footer Placeholder 13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On Site Double-folded Layout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066800"/>
            <a:ext cx="6248400" cy="499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255DFB9D-0C4A-480D-AE85-CEC3FE230947}" type="slidenum">
              <a:rPr lang="en-US" smtClean="0">
                <a:ea typeface="ヒラギノ角ゴ Pro W3"/>
                <a:cs typeface="ヒラギノ角ゴ Pro W3"/>
              </a:rPr>
              <a:pPr/>
              <a:t>47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0660" name="Footer Placeholder 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2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Tunnel Cross-Section</a:t>
            </a:r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8689975" cy="5027613"/>
          </a:xfrm>
        </p:spPr>
      </p:pic>
      <p:sp>
        <p:nvSpPr>
          <p:cNvPr id="72707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CCAC3B7D-D037-482D-BF14-8D190E332501}" type="slidenum">
              <a:rPr lang="en-US" smtClean="0">
                <a:ea typeface="ヒラギノ角ゴ Pro W3"/>
                <a:cs typeface="ヒラギノ角ゴ Pro W3"/>
              </a:rPr>
              <a:pPr/>
              <a:t>48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2708" name="Footer Placeholder 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2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Cryomodules</a:t>
            </a:r>
          </a:p>
        </p:txBody>
      </p:sp>
      <p:sp>
        <p:nvSpPr>
          <p:cNvPr id="73730" name="Slide Number Placeholder 8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1664B17C-17D8-4771-94A5-46BC7C00C8B2}" type="slidenum">
              <a:rPr lang="en-US" smtClean="0">
                <a:ea typeface="ヒラギノ角ゴ Pro W3"/>
                <a:cs typeface="ヒラギノ角ゴ Pro W3"/>
              </a:rPr>
              <a:pPr/>
              <a:t>49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3731" name="Footer Placeholder 9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Cooperative Agreement signed June 2009 (DOE Contract with MSU)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Current activities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R&amp;D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Superconducting resonators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Ion charge stripping (Argonne, RIKEN, MSU)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Radiation-resistant magnets (Brookhaven, MSU)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Gas stopping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High-power target</a:t>
            </a:r>
          </a:p>
          <a:p>
            <a:pPr lvl="2" eaLnBrk="1" hangingPunct="1"/>
            <a:r>
              <a:rPr lang="en-US" smtClean="0">
                <a:ea typeface="ＭＳ Ｐゴシック"/>
                <a:cs typeface="ＭＳ Ｐゴシック"/>
              </a:rPr>
              <a:t>High-power beam dumps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Conceptual Design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Environmental Assessment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Reaccelerator fabrication (ReA3)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Future Milestones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CD-1 (Approve Alternative Selection and Cost Range) Summer 2010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CD-2,… CD-3 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CD-4 (Project Complete) ~2019 (subject to funding profile)</a:t>
            </a:r>
          </a:p>
        </p:txBody>
      </p:sp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FRIB: Present and Future</a:t>
            </a:r>
          </a:p>
        </p:txBody>
      </p:sp>
      <p:sp>
        <p:nvSpPr>
          <p:cNvPr id="24579" name="Slide Number Placeholder 1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8CA460CD-47AD-41D4-AC2C-CA102398951E}" type="slidenum">
              <a:rPr lang="en-US" smtClean="0">
                <a:ea typeface="ヒラギノ角ゴ Pro W3"/>
                <a:cs typeface="ヒラギノ角ゴ Pro W3"/>
              </a:rPr>
              <a:pPr/>
              <a:t>5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4580" name="Footer Placeholder 14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80.5 MHz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</a:t>
            </a:r>
          </a:p>
        </p:txBody>
      </p:sp>
      <p:pic>
        <p:nvPicPr>
          <p:cNvPr id="74754" name="Content Placeholder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6513" y="1066800"/>
            <a:ext cx="653097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/>
          <p:nvPr/>
        </p:nvSpPr>
        <p:spPr>
          <a:xfrm>
            <a:off x="228600" y="1066800"/>
            <a:ext cx="1600200" cy="92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4.5 K Cryogenic Circuit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467600" y="1219200"/>
            <a:ext cx="16002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40 K Thermal Shield</a:t>
            </a:r>
          </a:p>
        </p:txBody>
      </p:sp>
      <p:sp>
        <p:nvSpPr>
          <p:cNvPr id="74757" name="TextBox 8"/>
          <p:cNvSpPr txBox="1">
            <a:spLocks noChangeArrowheads="1"/>
          </p:cNvSpPr>
          <p:nvPr/>
        </p:nvSpPr>
        <p:spPr bwMode="auto">
          <a:xfrm>
            <a:off x="7315200" y="4572000"/>
            <a:ext cx="1600200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Titanium Alignment Rails</a:t>
            </a:r>
          </a:p>
        </p:txBody>
      </p:sp>
      <p:cxnSp>
        <p:nvCxnSpPr>
          <p:cNvPr id="59" name="Straight Arrow Connector 58"/>
          <p:cNvCxnSpPr>
            <a:cxnSpLocks noChangeShapeType="1"/>
          </p:cNvCxnSpPr>
          <p:nvPr/>
        </p:nvCxnSpPr>
        <p:spPr bwMode="auto">
          <a:xfrm rot="16200000" flipV="1">
            <a:off x="5829300" y="3543300"/>
            <a:ext cx="1524000" cy="1447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0" name="Straight Arrow Connector 59"/>
          <p:cNvCxnSpPr>
            <a:cxnSpLocks noChangeShapeType="1"/>
          </p:cNvCxnSpPr>
          <p:nvPr/>
        </p:nvCxnSpPr>
        <p:spPr bwMode="auto">
          <a:xfrm>
            <a:off x="1828800" y="1676400"/>
            <a:ext cx="1752600" cy="4667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61" name="Straight Arrow Connector 60"/>
          <p:cNvCxnSpPr>
            <a:cxnSpLocks noChangeShapeType="1"/>
            <a:stCxn id="57" idx="1"/>
          </p:cNvCxnSpPr>
          <p:nvPr/>
        </p:nvCxnSpPr>
        <p:spPr bwMode="auto">
          <a:xfrm rot="10800000" flipV="1">
            <a:off x="5635625" y="1543050"/>
            <a:ext cx="1831975" cy="11239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4761" name="TextBox 15"/>
          <p:cNvSpPr txBox="1">
            <a:spLocks noChangeArrowheads="1"/>
          </p:cNvSpPr>
          <p:nvPr/>
        </p:nvSpPr>
        <p:spPr bwMode="auto">
          <a:xfrm>
            <a:off x="7315200" y="2528888"/>
            <a:ext cx="1600200" cy="646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9 T solenoid Magnet</a:t>
            </a:r>
          </a:p>
        </p:txBody>
      </p:sp>
      <p:cxnSp>
        <p:nvCxnSpPr>
          <p:cNvPr id="63" name="Straight Arrow Connector 62"/>
          <p:cNvCxnSpPr>
            <a:cxnSpLocks noChangeShapeType="1"/>
            <a:stCxn id="74761" idx="1"/>
          </p:cNvCxnSpPr>
          <p:nvPr/>
        </p:nvCxnSpPr>
        <p:spPr bwMode="auto">
          <a:xfrm rot="10800000" flipV="1">
            <a:off x="6705600" y="2851150"/>
            <a:ext cx="609600" cy="8064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4" name="TextBox 63"/>
          <p:cNvSpPr txBox="1"/>
          <p:nvPr/>
        </p:nvSpPr>
        <p:spPr>
          <a:xfrm>
            <a:off x="7467600" y="3505200"/>
            <a:ext cx="1600200" cy="64611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Vacuum Vessel</a:t>
            </a:r>
          </a:p>
        </p:txBody>
      </p:sp>
      <p:cxnSp>
        <p:nvCxnSpPr>
          <p:cNvPr id="65" name="Straight Arrow Connector 64"/>
          <p:cNvCxnSpPr>
            <a:cxnSpLocks noChangeShapeType="1"/>
            <a:stCxn id="64" idx="1"/>
          </p:cNvCxnSpPr>
          <p:nvPr/>
        </p:nvCxnSpPr>
        <p:spPr bwMode="auto">
          <a:xfrm rot="10800000" flipV="1">
            <a:off x="7162800" y="3829050"/>
            <a:ext cx="304800" cy="3222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66" name="TextBox 65"/>
          <p:cNvSpPr txBox="1"/>
          <p:nvPr/>
        </p:nvSpPr>
        <p:spPr>
          <a:xfrm>
            <a:off x="381000" y="2143125"/>
            <a:ext cx="1600200" cy="368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a typeface="ヒラギノ角ゴ Pro W3" charset="-128"/>
                <a:cs typeface="Arial" charset="0"/>
              </a:rPr>
              <a:t>λ</a:t>
            </a:r>
            <a:r>
              <a:rPr lang="en-US">
                <a:ea typeface="ヒラギノ角ゴ Pro W3" charset="-128"/>
                <a:cs typeface="Arial" charset="0"/>
              </a:rPr>
              <a:t>/4 Cavity</a:t>
            </a:r>
            <a:endParaRPr lang="en-US">
              <a:ea typeface="ヒラギノ角ゴ Pro W3" charset="-128"/>
              <a:cs typeface="+mn-cs"/>
            </a:endParaRPr>
          </a:p>
        </p:txBody>
      </p:sp>
      <p:cxnSp>
        <p:nvCxnSpPr>
          <p:cNvPr id="67" name="Straight Arrow Connector 66"/>
          <p:cNvCxnSpPr>
            <a:cxnSpLocks noChangeShapeType="1"/>
            <a:stCxn id="66" idx="3"/>
          </p:cNvCxnSpPr>
          <p:nvPr/>
        </p:nvCxnSpPr>
        <p:spPr bwMode="auto">
          <a:xfrm>
            <a:off x="1981200" y="2327275"/>
            <a:ext cx="1447800" cy="10255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4767" name="TextBox 26"/>
          <p:cNvSpPr txBox="1">
            <a:spLocks noChangeArrowheads="1"/>
          </p:cNvSpPr>
          <p:nvPr/>
        </p:nvSpPr>
        <p:spPr bwMode="auto">
          <a:xfrm>
            <a:off x="5181600" y="5724525"/>
            <a:ext cx="13716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FPC/Tuner</a:t>
            </a:r>
          </a:p>
        </p:txBody>
      </p:sp>
      <p:cxnSp>
        <p:nvCxnSpPr>
          <p:cNvPr id="69" name="Straight Arrow Connector 68"/>
          <p:cNvCxnSpPr>
            <a:cxnSpLocks noChangeShapeType="1"/>
          </p:cNvCxnSpPr>
          <p:nvPr/>
        </p:nvCxnSpPr>
        <p:spPr bwMode="auto">
          <a:xfrm rot="5400000" flipH="1" flipV="1">
            <a:off x="5521325" y="5148263"/>
            <a:ext cx="1150937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4769" name="TextBox 30"/>
          <p:cNvSpPr txBox="1">
            <a:spLocks noChangeArrowheads="1"/>
          </p:cNvSpPr>
          <p:nvPr/>
        </p:nvSpPr>
        <p:spPr bwMode="auto">
          <a:xfrm>
            <a:off x="76200" y="2674938"/>
            <a:ext cx="14478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Total QTY = 4</a:t>
            </a:r>
          </a:p>
        </p:txBody>
      </p:sp>
      <p:sp>
        <p:nvSpPr>
          <p:cNvPr id="74770" name="Slide Number Placeholder 7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576870C5-424C-4DF3-A261-1A07829126B0}" type="slidenum">
              <a:rPr lang="en-US" smtClean="0">
                <a:ea typeface="ヒラギノ角ゴ Pro W3"/>
                <a:cs typeface="ヒラギノ角ゴ Pro W3"/>
              </a:rPr>
              <a:pPr/>
              <a:t>50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4771" name="Footer Placeholder 7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80.5 MHz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</a:t>
            </a:r>
          </a:p>
        </p:txBody>
      </p:sp>
      <p:pic>
        <p:nvPicPr>
          <p:cNvPr id="75778" name="Content Placeholder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201738"/>
            <a:ext cx="899160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28600" y="1066800"/>
            <a:ext cx="1600200" cy="92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4.5 K Cryogenic Circuit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467600" y="1219200"/>
            <a:ext cx="16002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40 K Thermal Shield</a:t>
            </a:r>
          </a:p>
        </p:txBody>
      </p:sp>
      <p:sp>
        <p:nvSpPr>
          <p:cNvPr id="75781" name="TextBox 8"/>
          <p:cNvSpPr txBox="1">
            <a:spLocks noChangeArrowheads="1"/>
          </p:cNvSpPr>
          <p:nvPr/>
        </p:nvSpPr>
        <p:spPr bwMode="auto">
          <a:xfrm>
            <a:off x="7467600" y="5264150"/>
            <a:ext cx="1600200" cy="922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Titanium Alignment Rails</a:t>
            </a:r>
          </a:p>
        </p:txBody>
      </p:sp>
      <p:cxnSp>
        <p:nvCxnSpPr>
          <p:cNvPr id="28" name="Straight Arrow Connector 27"/>
          <p:cNvCxnSpPr>
            <a:cxnSpLocks noChangeShapeType="1"/>
          </p:cNvCxnSpPr>
          <p:nvPr/>
        </p:nvCxnSpPr>
        <p:spPr bwMode="auto">
          <a:xfrm rot="16200000" flipV="1">
            <a:off x="5711825" y="3508375"/>
            <a:ext cx="1911350" cy="1600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>
            <a:off x="1828800" y="1676400"/>
            <a:ext cx="1752600" cy="6508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0" name="Straight Arrow Connector 29"/>
          <p:cNvCxnSpPr>
            <a:cxnSpLocks noChangeShapeType="1"/>
            <a:stCxn id="26" idx="1"/>
          </p:cNvCxnSpPr>
          <p:nvPr/>
        </p:nvCxnSpPr>
        <p:spPr bwMode="auto">
          <a:xfrm rot="10800000" flipV="1">
            <a:off x="7162800" y="1543050"/>
            <a:ext cx="304800" cy="11239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5785" name="TextBox 12"/>
          <p:cNvSpPr txBox="1">
            <a:spLocks noChangeArrowheads="1"/>
          </p:cNvSpPr>
          <p:nvPr/>
        </p:nvSpPr>
        <p:spPr bwMode="auto">
          <a:xfrm>
            <a:off x="1981200" y="5402263"/>
            <a:ext cx="1600200" cy="646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9 T solenoid Magnet</a:t>
            </a:r>
          </a:p>
        </p:txBody>
      </p:sp>
      <p:cxnSp>
        <p:nvCxnSpPr>
          <p:cNvPr id="32" name="Straight Arrow Connector 31"/>
          <p:cNvCxnSpPr>
            <a:cxnSpLocks noChangeShapeType="1"/>
            <a:stCxn id="75785" idx="0"/>
          </p:cNvCxnSpPr>
          <p:nvPr/>
        </p:nvCxnSpPr>
        <p:spPr bwMode="auto">
          <a:xfrm rot="16200000" flipV="1">
            <a:off x="1747043" y="4368007"/>
            <a:ext cx="1573213" cy="4953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7467600" y="3505200"/>
            <a:ext cx="1600200" cy="64611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Vacuum Vessel</a:t>
            </a:r>
          </a:p>
        </p:txBody>
      </p:sp>
      <p:cxnSp>
        <p:nvCxnSpPr>
          <p:cNvPr id="34" name="Straight Arrow Connector 33"/>
          <p:cNvCxnSpPr>
            <a:cxnSpLocks noChangeShapeType="1"/>
            <a:stCxn id="33" idx="1"/>
          </p:cNvCxnSpPr>
          <p:nvPr/>
        </p:nvCxnSpPr>
        <p:spPr bwMode="auto">
          <a:xfrm rot="10800000" flipV="1">
            <a:off x="7162800" y="3829050"/>
            <a:ext cx="304800" cy="1333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5" name="TextBox 34"/>
          <p:cNvSpPr txBox="1"/>
          <p:nvPr/>
        </p:nvSpPr>
        <p:spPr>
          <a:xfrm>
            <a:off x="381000" y="2143125"/>
            <a:ext cx="1600200" cy="368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a typeface="ヒラギノ角ゴ Pro W3" charset="-128"/>
                <a:cs typeface="Arial" charset="0"/>
              </a:rPr>
              <a:t>λ</a:t>
            </a:r>
            <a:r>
              <a:rPr lang="en-US">
                <a:ea typeface="ヒラギノ角ゴ Pro W3" charset="-128"/>
                <a:cs typeface="Arial" charset="0"/>
              </a:rPr>
              <a:t>/4 Cavity</a:t>
            </a:r>
            <a:endParaRPr lang="en-US">
              <a:ea typeface="ヒラギノ角ゴ Pro W3" charset="-128"/>
              <a:cs typeface="+mn-cs"/>
            </a:endParaRPr>
          </a:p>
        </p:txBody>
      </p:sp>
      <p:cxnSp>
        <p:nvCxnSpPr>
          <p:cNvPr id="36" name="Straight Arrow Connector 35"/>
          <p:cNvCxnSpPr>
            <a:cxnSpLocks noChangeShapeType="1"/>
            <a:stCxn id="35" idx="3"/>
          </p:cNvCxnSpPr>
          <p:nvPr/>
        </p:nvCxnSpPr>
        <p:spPr bwMode="auto">
          <a:xfrm>
            <a:off x="1981200" y="2327275"/>
            <a:ext cx="1600200" cy="10255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5791" name="TextBox 18"/>
          <p:cNvSpPr txBox="1">
            <a:spLocks noChangeArrowheads="1"/>
          </p:cNvSpPr>
          <p:nvPr/>
        </p:nvSpPr>
        <p:spPr bwMode="auto">
          <a:xfrm>
            <a:off x="4040188" y="5356225"/>
            <a:ext cx="1371600" cy="368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FPC/Tuner</a:t>
            </a:r>
          </a:p>
        </p:txBody>
      </p:sp>
      <p:cxnSp>
        <p:nvCxnSpPr>
          <p:cNvPr id="38" name="Straight Arrow Connector 37"/>
          <p:cNvCxnSpPr>
            <a:cxnSpLocks noChangeShapeType="1"/>
            <a:stCxn id="75791" idx="0"/>
          </p:cNvCxnSpPr>
          <p:nvPr/>
        </p:nvCxnSpPr>
        <p:spPr bwMode="auto">
          <a:xfrm rot="5400000" flipH="1" flipV="1">
            <a:off x="4676775" y="4621213"/>
            <a:ext cx="784225" cy="6858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5793" name="TextBox 24"/>
          <p:cNvSpPr txBox="1">
            <a:spLocks noChangeArrowheads="1"/>
          </p:cNvSpPr>
          <p:nvPr/>
        </p:nvSpPr>
        <p:spPr bwMode="auto">
          <a:xfrm>
            <a:off x="4953000" y="5724525"/>
            <a:ext cx="2362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Total QTY = 12</a:t>
            </a:r>
          </a:p>
        </p:txBody>
      </p:sp>
      <p:sp>
        <p:nvSpPr>
          <p:cNvPr id="75794" name="Slide Number Placeholder 39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040069DC-C719-40AD-A3F1-87FA078BE97C}" type="slidenum">
              <a:rPr lang="en-US" smtClean="0">
                <a:ea typeface="ヒラギノ角ゴ Pro W3"/>
                <a:cs typeface="ヒラギノ角ゴ Pro W3"/>
              </a:rPr>
              <a:pPr/>
              <a:t>51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5795" name="Footer Placeholder 40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322 MHz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0.29</a:t>
            </a:r>
          </a:p>
        </p:txBody>
      </p:sp>
      <p:pic>
        <p:nvPicPr>
          <p:cNvPr id="76802" name="Content Placeholder 5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112838"/>
            <a:ext cx="8991600" cy="493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228600" y="1066800"/>
            <a:ext cx="1600200" cy="92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2 K Cryogenic Circuit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67600" y="1219200"/>
            <a:ext cx="16002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40 K Thermal Shield</a:t>
            </a:r>
          </a:p>
        </p:txBody>
      </p:sp>
      <p:sp>
        <p:nvSpPr>
          <p:cNvPr id="76805" name="TextBox 8"/>
          <p:cNvSpPr txBox="1">
            <a:spLocks noChangeArrowheads="1"/>
          </p:cNvSpPr>
          <p:nvPr/>
        </p:nvSpPr>
        <p:spPr bwMode="auto">
          <a:xfrm>
            <a:off x="7467600" y="5264150"/>
            <a:ext cx="1600200" cy="9223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Titanium Alignment Rails</a:t>
            </a:r>
          </a:p>
        </p:txBody>
      </p: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6200000" flipV="1">
            <a:off x="5445125" y="3241675"/>
            <a:ext cx="2444750" cy="1600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1828800" y="1676400"/>
            <a:ext cx="1790700" cy="990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8" name="Straight Arrow Connector 27"/>
          <p:cNvCxnSpPr>
            <a:cxnSpLocks noChangeShapeType="1"/>
            <a:stCxn id="24" idx="1"/>
          </p:cNvCxnSpPr>
          <p:nvPr/>
        </p:nvCxnSpPr>
        <p:spPr bwMode="auto">
          <a:xfrm rot="10800000" flipV="1">
            <a:off x="7467600" y="1543050"/>
            <a:ext cx="1588" cy="18097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6809" name="TextBox 12"/>
          <p:cNvSpPr txBox="1">
            <a:spLocks noChangeArrowheads="1"/>
          </p:cNvSpPr>
          <p:nvPr/>
        </p:nvSpPr>
        <p:spPr bwMode="auto">
          <a:xfrm>
            <a:off x="5067300" y="4151313"/>
            <a:ext cx="16002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9 T solenoid Magnet &amp; 4.5 K Circuit</a:t>
            </a:r>
          </a:p>
        </p:txBody>
      </p:sp>
      <p:cxnSp>
        <p:nvCxnSpPr>
          <p:cNvPr id="30" name="Straight Arrow Connector 29"/>
          <p:cNvCxnSpPr>
            <a:cxnSpLocks noChangeShapeType="1"/>
            <a:stCxn id="76809" idx="0"/>
          </p:cNvCxnSpPr>
          <p:nvPr/>
        </p:nvCxnSpPr>
        <p:spPr bwMode="auto">
          <a:xfrm rot="16200000" flipV="1">
            <a:off x="5144293" y="3428207"/>
            <a:ext cx="950913" cy="4953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1" name="TextBox 30"/>
          <p:cNvSpPr txBox="1"/>
          <p:nvPr/>
        </p:nvSpPr>
        <p:spPr>
          <a:xfrm>
            <a:off x="7467600" y="3505200"/>
            <a:ext cx="1600200" cy="64611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Vacuum Vessel</a:t>
            </a:r>
          </a:p>
        </p:txBody>
      </p:sp>
      <p:cxnSp>
        <p:nvCxnSpPr>
          <p:cNvPr id="32" name="Straight Arrow Connector 31"/>
          <p:cNvCxnSpPr>
            <a:cxnSpLocks noChangeShapeType="1"/>
            <a:stCxn id="31" idx="1"/>
          </p:cNvCxnSpPr>
          <p:nvPr/>
        </p:nvCxnSpPr>
        <p:spPr bwMode="auto">
          <a:xfrm rot="10800000">
            <a:off x="6858000" y="3657600"/>
            <a:ext cx="609600" cy="1714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3" name="TextBox 32"/>
          <p:cNvSpPr txBox="1"/>
          <p:nvPr/>
        </p:nvSpPr>
        <p:spPr>
          <a:xfrm>
            <a:off x="2819400" y="4330700"/>
            <a:ext cx="1600200" cy="368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a typeface="ヒラギノ角ゴ Pro W3" charset="-128"/>
                <a:cs typeface="Arial" charset="0"/>
              </a:rPr>
              <a:t>λ</a:t>
            </a:r>
            <a:r>
              <a:rPr lang="en-US">
                <a:ea typeface="ヒラギノ角ゴ Pro W3" charset="-128"/>
                <a:cs typeface="Arial" charset="0"/>
              </a:rPr>
              <a:t>/2 Cavity</a:t>
            </a:r>
            <a:endParaRPr lang="en-US">
              <a:ea typeface="ヒラギノ角ゴ Pro W3" charset="-128"/>
              <a:cs typeface="+mn-cs"/>
            </a:endParaRPr>
          </a:p>
        </p:txBody>
      </p:sp>
      <p:cxnSp>
        <p:nvCxnSpPr>
          <p:cNvPr id="34" name="Straight Arrow Connector 33"/>
          <p:cNvCxnSpPr>
            <a:cxnSpLocks noChangeShapeType="1"/>
            <a:stCxn id="33" idx="0"/>
          </p:cNvCxnSpPr>
          <p:nvPr/>
        </p:nvCxnSpPr>
        <p:spPr bwMode="auto">
          <a:xfrm rot="16200000" flipV="1">
            <a:off x="3111500" y="3822700"/>
            <a:ext cx="977900" cy="381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6815" name="TextBox 22"/>
          <p:cNvSpPr txBox="1">
            <a:spLocks noChangeArrowheads="1"/>
          </p:cNvSpPr>
          <p:nvPr/>
        </p:nvSpPr>
        <p:spPr bwMode="auto">
          <a:xfrm>
            <a:off x="4724400" y="5586413"/>
            <a:ext cx="2590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Total QTY = 13</a:t>
            </a:r>
          </a:p>
        </p:txBody>
      </p:sp>
      <p:sp>
        <p:nvSpPr>
          <p:cNvPr id="76816" name="Slide Number Placeholder 3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291C7572-44A6-4CB2-9F75-0C8EC38E0F5D}" type="slidenum">
              <a:rPr lang="en-US" smtClean="0">
                <a:ea typeface="ヒラギノ角ゴ Pro W3"/>
                <a:cs typeface="ヒラギノ角ゴ Pro W3"/>
              </a:rPr>
              <a:pPr/>
              <a:t>52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6817" name="Footer Placeholder 36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322 MHz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0.53</a:t>
            </a:r>
          </a:p>
        </p:txBody>
      </p:sp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773238"/>
            <a:ext cx="8991600" cy="361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7467600" y="1219200"/>
            <a:ext cx="1600200" cy="6461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40 K Thermal Shield</a:t>
            </a:r>
          </a:p>
        </p:txBody>
      </p:sp>
      <p:sp>
        <p:nvSpPr>
          <p:cNvPr id="77828" name="TextBox 8"/>
          <p:cNvSpPr txBox="1">
            <a:spLocks noChangeArrowheads="1"/>
          </p:cNvSpPr>
          <p:nvPr/>
        </p:nvSpPr>
        <p:spPr bwMode="auto">
          <a:xfrm>
            <a:off x="7847013" y="4814888"/>
            <a:ext cx="1220787" cy="923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Titanium Alignment Rails</a:t>
            </a:r>
          </a:p>
        </p:txBody>
      </p: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rot="16200000" flipV="1">
            <a:off x="5826919" y="3164681"/>
            <a:ext cx="2060575" cy="197961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33" name="Straight Arrow Connector 32"/>
          <p:cNvCxnSpPr>
            <a:cxnSpLocks noChangeShapeType="1"/>
            <a:stCxn id="28" idx="1"/>
          </p:cNvCxnSpPr>
          <p:nvPr/>
        </p:nvCxnSpPr>
        <p:spPr bwMode="auto">
          <a:xfrm rot="10800000" flipV="1">
            <a:off x="6667500" y="1543050"/>
            <a:ext cx="800100" cy="21145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7831" name="TextBox 12"/>
          <p:cNvSpPr txBox="1">
            <a:spLocks noChangeArrowheads="1"/>
          </p:cNvSpPr>
          <p:nvPr/>
        </p:nvSpPr>
        <p:spPr bwMode="auto">
          <a:xfrm>
            <a:off x="3848100" y="5184775"/>
            <a:ext cx="20193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/>
              <a:t>9 T solenoid Magnet &amp; 4.5 K Circuit</a:t>
            </a:r>
          </a:p>
        </p:txBody>
      </p:sp>
      <p:cxnSp>
        <p:nvCxnSpPr>
          <p:cNvPr id="36" name="Straight Arrow Connector 35"/>
          <p:cNvCxnSpPr>
            <a:cxnSpLocks noChangeShapeType="1"/>
            <a:stCxn id="77831" idx="0"/>
          </p:cNvCxnSpPr>
          <p:nvPr/>
        </p:nvCxnSpPr>
        <p:spPr bwMode="auto">
          <a:xfrm rot="5400000" flipH="1" flipV="1">
            <a:off x="3979863" y="4305300"/>
            <a:ext cx="1757362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7" name="TextBox 36"/>
          <p:cNvSpPr txBox="1"/>
          <p:nvPr/>
        </p:nvSpPr>
        <p:spPr>
          <a:xfrm>
            <a:off x="7999413" y="3998913"/>
            <a:ext cx="1068387" cy="64611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Vacuum Vessel</a:t>
            </a:r>
          </a:p>
        </p:txBody>
      </p:sp>
      <p:cxnSp>
        <p:nvCxnSpPr>
          <p:cNvPr id="38" name="Straight Arrow Connector 37"/>
          <p:cNvCxnSpPr>
            <a:cxnSpLocks noChangeShapeType="1"/>
            <a:stCxn id="37" idx="1"/>
          </p:cNvCxnSpPr>
          <p:nvPr/>
        </p:nvCxnSpPr>
        <p:spPr bwMode="auto">
          <a:xfrm rot="10800000">
            <a:off x="7467600" y="3810000"/>
            <a:ext cx="531813" cy="512763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39" name="TextBox 38"/>
          <p:cNvSpPr txBox="1"/>
          <p:nvPr/>
        </p:nvSpPr>
        <p:spPr>
          <a:xfrm>
            <a:off x="381000" y="2143125"/>
            <a:ext cx="1600200" cy="36830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a typeface="ヒラギノ角ゴ Pro W3" charset="-128"/>
                <a:cs typeface="Arial" charset="0"/>
              </a:rPr>
              <a:t>λ</a:t>
            </a:r>
            <a:r>
              <a:rPr lang="en-US">
                <a:ea typeface="ヒラギノ角ゴ Pro W3" charset="-128"/>
                <a:cs typeface="Arial" charset="0"/>
              </a:rPr>
              <a:t>/2 Cavity</a:t>
            </a:r>
            <a:endParaRPr lang="en-US">
              <a:ea typeface="ヒラギノ角ゴ Pro W3" charset="-128"/>
              <a:cs typeface="+mn-cs"/>
            </a:endParaRPr>
          </a:p>
        </p:txBody>
      </p:sp>
      <p:cxnSp>
        <p:nvCxnSpPr>
          <p:cNvPr id="40" name="Straight Arrow Connector 39"/>
          <p:cNvCxnSpPr>
            <a:cxnSpLocks noChangeShapeType="1"/>
            <a:stCxn id="39" idx="3"/>
          </p:cNvCxnSpPr>
          <p:nvPr/>
        </p:nvCxnSpPr>
        <p:spPr bwMode="auto">
          <a:xfrm>
            <a:off x="1981200" y="2327275"/>
            <a:ext cx="1295400" cy="13303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7837" name="TextBox 18"/>
          <p:cNvSpPr txBox="1">
            <a:spLocks noChangeArrowheads="1"/>
          </p:cNvSpPr>
          <p:nvPr/>
        </p:nvSpPr>
        <p:spPr bwMode="auto">
          <a:xfrm>
            <a:off x="1981200" y="5276850"/>
            <a:ext cx="800100" cy="369888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FPC</a:t>
            </a:r>
          </a:p>
        </p:txBody>
      </p:sp>
      <p:cxnSp>
        <p:nvCxnSpPr>
          <p:cNvPr id="42" name="Straight Arrow Connector 41"/>
          <p:cNvCxnSpPr>
            <a:cxnSpLocks noChangeShapeType="1"/>
            <a:stCxn id="77837" idx="0"/>
          </p:cNvCxnSpPr>
          <p:nvPr/>
        </p:nvCxnSpPr>
        <p:spPr bwMode="auto">
          <a:xfrm rot="5400000" flipH="1" flipV="1">
            <a:off x="2047081" y="4809332"/>
            <a:ext cx="801687" cy="1333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43" name="TextBox 42"/>
          <p:cNvSpPr txBox="1"/>
          <p:nvPr/>
        </p:nvSpPr>
        <p:spPr>
          <a:xfrm>
            <a:off x="5067300" y="1214438"/>
            <a:ext cx="1600200" cy="9239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ヒラギノ角ゴ Pro W3" charset="-128"/>
                <a:cs typeface="ヒラギノ角ゴ Pro W3" charset="-128"/>
              </a:rPr>
              <a:t>2 K Cryogenic Circuit</a:t>
            </a:r>
          </a:p>
        </p:txBody>
      </p:sp>
      <p:cxnSp>
        <p:nvCxnSpPr>
          <p:cNvPr id="44" name="Straight Arrow Connector 43"/>
          <p:cNvCxnSpPr>
            <a:cxnSpLocks noChangeShapeType="1"/>
            <a:stCxn id="43" idx="2"/>
          </p:cNvCxnSpPr>
          <p:nvPr/>
        </p:nvCxnSpPr>
        <p:spPr bwMode="auto">
          <a:xfrm rot="5400000">
            <a:off x="5336381" y="2288382"/>
            <a:ext cx="681037" cy="3810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7841" name="TextBox 22"/>
          <p:cNvSpPr txBox="1">
            <a:spLocks noChangeArrowheads="1"/>
          </p:cNvSpPr>
          <p:nvPr/>
        </p:nvSpPr>
        <p:spPr bwMode="auto">
          <a:xfrm>
            <a:off x="301625" y="989013"/>
            <a:ext cx="25177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Total QTY = 18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34100" y="5264150"/>
            <a:ext cx="1066800" cy="3683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a typeface="ヒラギノ角ゴ Pro W3" charset="-128"/>
                <a:cs typeface="ヒラギノ角ゴ Pro W3" charset="-128"/>
              </a:rPr>
              <a:t>Tuner</a:t>
            </a:r>
          </a:p>
        </p:txBody>
      </p:sp>
      <p:cxnSp>
        <p:nvCxnSpPr>
          <p:cNvPr id="47" name="Straight Arrow Connector 46"/>
          <p:cNvCxnSpPr>
            <a:cxnSpLocks noChangeShapeType="1"/>
            <a:stCxn id="46" idx="0"/>
          </p:cNvCxnSpPr>
          <p:nvPr/>
        </p:nvCxnSpPr>
        <p:spPr bwMode="auto">
          <a:xfrm rot="16200000" flipV="1">
            <a:off x="5641975" y="4238625"/>
            <a:ext cx="1101725" cy="94932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7844" name="Slide Number Placeholder 47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A8B85338-FDF1-4086-ABE7-00128E2BB8E2}" type="slidenum">
              <a:rPr lang="en-US" smtClean="0">
                <a:ea typeface="ヒラギノ角ゴ Pro W3"/>
                <a:cs typeface="ヒラギノ角ゴ Pro W3"/>
              </a:rPr>
              <a:pPr/>
              <a:t>53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77845" name="Footer Placeholder 48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2"/>
          <p:cNvSpPr>
            <a:spLocks noGrp="1"/>
          </p:cNvSpPr>
          <p:nvPr>
            <p:ph type="title" idx="4294967295"/>
          </p:nvPr>
        </p:nvSpPr>
        <p:spPr>
          <a:xfrm>
            <a:off x="76200" y="265113"/>
            <a:ext cx="8991600" cy="473075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Beam Delivery</a:t>
            </a:r>
          </a:p>
        </p:txBody>
      </p:sp>
      <p:sp>
        <p:nvSpPr>
          <p:cNvPr id="123907" name="Slide Number Placeholder 8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47672ECD-C1C8-4B4F-A413-BF65B3751C65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54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3908" name="Footer Placeholder 9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6" descr="1B_05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1219200"/>
            <a:ext cx="6026150" cy="563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294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Fragment Separator</a:t>
            </a:r>
          </a:p>
        </p:txBody>
      </p:sp>
      <p:sp>
        <p:nvSpPr>
          <p:cNvPr id="82947" name="Content Placeholder 10"/>
          <p:cNvSpPr>
            <a:spLocks noGrp="1"/>
          </p:cNvSpPr>
          <p:nvPr>
            <p:ph idx="1"/>
          </p:nvPr>
        </p:nvSpPr>
        <p:spPr>
          <a:xfrm>
            <a:off x="76200" y="1066800"/>
            <a:ext cx="3810000" cy="501015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In-flight separation of rare isotopes with high acceptance and high resolution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3-stage separation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Provide purest isotopes 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Beam purity critical to new discoveries</a:t>
            </a:r>
          </a:p>
        </p:txBody>
      </p:sp>
      <p:sp>
        <p:nvSpPr>
          <p:cNvPr id="82948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DF8D7DE9-0880-465E-9ABE-E0BD56F2DFF0}" type="slidenum">
              <a:rPr lang="en-US" smtClean="0">
                <a:ea typeface="ヒラギノ角ゴ Pro W3"/>
                <a:cs typeface="ヒラギノ角ゴ Pro W3"/>
              </a:rPr>
              <a:pPr/>
              <a:t>55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2949" name="Footer Placeholder 1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Minimal perturbation of the experimental area when transitioning from NSCL to FRIB operations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Transition from NSCL to FRIB Operations</a:t>
            </a:r>
          </a:p>
        </p:txBody>
      </p:sp>
      <p:pic>
        <p:nvPicPr>
          <p:cNvPr id="84995" name="Picture 4"/>
          <p:cNvPicPr>
            <a:picLocks noChangeAspect="1" noChangeArrowheads="1"/>
          </p:cNvPicPr>
          <p:nvPr/>
        </p:nvPicPr>
        <p:blipFill>
          <a:blip r:embed="rId3"/>
          <a:srcRect t="932"/>
          <a:stretch>
            <a:fillRect/>
          </a:stretch>
        </p:blipFill>
        <p:spPr bwMode="auto">
          <a:xfrm>
            <a:off x="115888" y="1943100"/>
            <a:ext cx="8912225" cy="4046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4996" name="Slide Number Placeholder 10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76213BEB-4DED-47B2-8302-C9682DD111C0}" type="slidenum">
              <a:rPr lang="en-US" smtClean="0">
                <a:ea typeface="ヒラギノ角ゴ Pro W3"/>
                <a:cs typeface="ヒラギノ角ゴ Pro W3"/>
              </a:rPr>
              <a:pPr/>
              <a:t>56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4997" name="Footer Placeholder 11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Arial" charset="0"/>
              </a:rPr>
              <a:t>Pre- FRIB Equipment</a:t>
            </a:r>
          </a:p>
        </p:txBody>
      </p:sp>
      <p:pic>
        <p:nvPicPr>
          <p:cNvPr id="87042" name="Picture 3"/>
          <p:cNvPicPr>
            <a:picLocks noChangeAspect="1" noChangeArrowheads="1"/>
          </p:cNvPicPr>
          <p:nvPr/>
        </p:nvPicPr>
        <p:blipFill>
          <a:blip r:embed="rId3"/>
          <a:srcRect l="4178" t="-128" r="1790" b="768"/>
          <a:stretch>
            <a:fillRect/>
          </a:stretch>
        </p:blipFill>
        <p:spPr bwMode="auto">
          <a:xfrm>
            <a:off x="490538" y="993775"/>
            <a:ext cx="8162925" cy="5026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7043" name="Slide Number Placeholder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ADCBA79C-3CB1-4C67-AD3E-0FFC5AF34547}" type="slidenum">
              <a:rPr lang="en-US" smtClean="0">
                <a:ea typeface="ヒラギノ角ゴ Pro W3"/>
                <a:cs typeface="ヒラギノ角ゴ Pro W3"/>
              </a:rPr>
              <a:pPr/>
              <a:t>57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87044" name="Footer Placeholder 6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8458200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 will allow major advances in nuclear science and nuclear astrophysics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Significant opportunities for the tests of fundamental symmetries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Potential for important societal applications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Campus-based location offers important </a:t>
            </a:r>
            <a:br>
              <a:rPr lang="en-US" smtClean="0">
                <a:ea typeface="ＭＳ Ｐゴシック"/>
              </a:rPr>
            </a:br>
            <a:r>
              <a:rPr lang="en-US" smtClean="0">
                <a:ea typeface="ＭＳ Ｐゴシック"/>
              </a:rPr>
              <a:t>educational and collaboration benefits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200 MeV/u, 400 kW driver linac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Experimental capability for fast, 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stopped and reaccelerated beams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Attractive upgrade options make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 the facility viable far beyond 2030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Summary: FRIB Project</a:t>
            </a:r>
          </a:p>
        </p:txBody>
      </p:sp>
      <p:pic>
        <p:nvPicPr>
          <p:cNvPr id="92163" name="Picture 5" descr="1A-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438400"/>
            <a:ext cx="4241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4" name="Slide Number Placeholder 1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A716BB9F-FFE0-46CB-A5D6-1BA4732A4472}" type="slidenum">
              <a:rPr lang="en-US" smtClean="0">
                <a:ea typeface="ヒラギノ角ゴ Pro W3"/>
                <a:cs typeface="ヒラギノ角ゴ Pro W3"/>
              </a:rPr>
              <a:pPr/>
              <a:t>58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92165" name="Footer Placeholder 15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1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3C1A0DB5-432A-4044-9004-AC0BF6AAB71A}" type="slidenum">
              <a:rPr lang="en-US" smtClean="0">
                <a:ea typeface="ヒラギノ角ゴ Pro W3"/>
                <a:cs typeface="ヒラギノ角ゴ Pro W3"/>
              </a:rPr>
              <a:pPr/>
              <a:t>59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94210" name="Footer Placeholder 15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 and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0.29 resonators prototyped for RIA</a:t>
            </a:r>
          </a:p>
          <a:p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0.041 and </a:t>
            </a:r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0.085 resonators and cryomodules being produced for ReA3; experience benefits FRIB</a:t>
            </a:r>
          </a:p>
          <a:p>
            <a:r>
              <a:rPr lang="el-GR" smtClean="0">
                <a:ea typeface="ＭＳ Ｐゴシック"/>
                <a:cs typeface="ＭＳ Ｐゴシック"/>
              </a:rPr>
              <a:t>β</a:t>
            </a:r>
            <a:r>
              <a:rPr lang="en-US" smtClean="0">
                <a:ea typeface="ＭＳ Ｐゴシック"/>
                <a:cs typeface="ＭＳ Ｐゴシック"/>
              </a:rPr>
              <a:t> = 0.53 resonator under development for FRIB; first test of Nb cavity expected within next month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Statistics being accumulated on cavity performance to provide better basis for design parameters (impacts cryoplant and RF power requirements)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Plan to gather more experience to provide better basis for operating temperature and cavity preparation steps.  Get experience from:</a:t>
            </a:r>
          </a:p>
          <a:p>
            <a:pPr lvl="1"/>
            <a:r>
              <a:rPr lang="en-US" smtClean="0">
                <a:ea typeface="ＭＳ Ｐゴシック"/>
              </a:rPr>
              <a:t>ReA3 resonators</a:t>
            </a:r>
          </a:p>
          <a:p>
            <a:pPr lvl="1"/>
            <a:r>
              <a:rPr lang="en-US" smtClean="0">
                <a:ea typeface="ＭＳ Ｐゴシック"/>
              </a:rPr>
              <a:t>One FRIB test cryomodule (2 resonators, 1 solenoid)</a:t>
            </a:r>
          </a:p>
          <a:p>
            <a:pPr lvl="1"/>
            <a:r>
              <a:rPr lang="en-US" smtClean="0">
                <a:ea typeface="ＭＳ Ｐゴシック"/>
              </a:rPr>
              <a:t>Two FRIB prototype cryomodules (8 resonators, 1 solenoid each)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94212" name="Title 1"/>
          <p:cNvSpPr>
            <a:spLocks noGrp="1"/>
          </p:cNvSpPr>
          <p:nvPr>
            <p:ph type="title"/>
          </p:nvPr>
        </p:nvSpPr>
        <p:spPr>
          <a:xfrm>
            <a:off x="76200" y="261938"/>
            <a:ext cx="8991600" cy="479425"/>
          </a:xfrm>
        </p:spPr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Summary: FRIB Resonators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You Tube Videos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CERN “LHC rap”: viewed 5 768 534 times</a:t>
            </a:r>
          </a:p>
          <a:p>
            <a:pPr lvl="1" eaLnBrk="1" hangingPunct="1"/>
            <a:r>
              <a:rPr lang="en-US" smtClean="0">
                <a:ea typeface="ＭＳ Ｐゴシック"/>
              </a:rPr>
              <a:t>FRIB “rare isotope rap”:  viewed 45 420 times</a:t>
            </a:r>
          </a:p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Room for improvement…</a:t>
            </a:r>
          </a:p>
        </p:txBody>
      </p:sp>
      <p:sp>
        <p:nvSpPr>
          <p:cNvPr id="122883" name="Title 1"/>
          <p:cNvSpPr>
            <a:spLocks noGrp="1"/>
          </p:cNvSpPr>
          <p:nvPr>
            <p:ph type="title" idx="4294967295"/>
          </p:nvPr>
        </p:nvSpPr>
        <p:spPr>
          <a:xfrm>
            <a:off x="76200" y="265113"/>
            <a:ext cx="8991600" cy="473075"/>
          </a:xfrm>
        </p:spPr>
        <p:txBody>
          <a:bodyPr anchor="ctr"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FRIB: Cultural Impact</a:t>
            </a:r>
          </a:p>
        </p:txBody>
      </p:sp>
      <p:sp>
        <p:nvSpPr>
          <p:cNvPr id="122884" name="Slide Number Placeholder 13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83A5804E-74BE-4CF7-BA71-8EFA34BF7358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6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22885" name="Footer Placeholder 14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Number Placeholder 14"/>
          <p:cNvSpPr txBox="1">
            <a:spLocks noGrp="1"/>
          </p:cNvSpPr>
          <p:nvPr/>
        </p:nvSpPr>
        <p:spPr bwMode="auto">
          <a:xfrm>
            <a:off x="8534400" y="6356350"/>
            <a:ext cx="60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anchor="b"/>
          <a:lstStyle/>
          <a:p>
            <a:pPr eaLnBrk="0" hangingPunct="0">
              <a:lnSpc>
                <a:spcPct val="90000"/>
              </a:lnSpc>
            </a:pPr>
            <a:r>
              <a:rPr lang="en-US" sz="1000">
                <a:solidFill>
                  <a:srgbClr val="064308"/>
                </a:solidFill>
              </a:rPr>
              <a:t>, Slide </a:t>
            </a:r>
            <a:fld id="{7CCAEDC4-8F8D-4C82-80FC-2A8721D11150}" type="slidenum">
              <a:rPr lang="en-US" sz="1000">
                <a:solidFill>
                  <a:srgbClr val="064308"/>
                </a:solidFill>
              </a:rPr>
              <a:pPr eaLnBrk="0" hangingPunct="0">
                <a:lnSpc>
                  <a:spcPct val="90000"/>
                </a:lnSpc>
              </a:pPr>
              <a:t>60</a:t>
            </a:fld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2643" name="Footer Placeholder 15"/>
          <p:cNvSpPr txBox="1">
            <a:spLocks noGrp="1"/>
          </p:cNvSpPr>
          <p:nvPr/>
        </p:nvSpPr>
        <p:spPr bwMode="auto">
          <a:xfrm>
            <a:off x="5635625" y="6356350"/>
            <a:ext cx="289877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b"/>
          <a:lstStyle/>
          <a:p>
            <a:pPr algn="r" eaLnBrk="0" hangingPunct="0">
              <a:lnSpc>
                <a:spcPct val="90000"/>
              </a:lnSpc>
            </a:pPr>
            <a:r>
              <a:rPr lang="de-DE" sz="1000">
                <a:solidFill>
                  <a:srgbClr val="064308"/>
                </a:solidFill>
              </a:rPr>
              <a:t>W. Hartung, 19 April 2010</a:t>
            </a:r>
            <a:endParaRPr lang="en-US" sz="1000">
              <a:solidFill>
                <a:srgbClr val="064308"/>
              </a:solidFill>
            </a:endParaRPr>
          </a:p>
        </p:txBody>
      </p:sp>
      <p:sp>
        <p:nvSpPr>
          <p:cNvPr id="112644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mtClean="0">
                <a:ea typeface="ＭＳ Ｐゴシック"/>
                <a:cs typeface="ＭＳ Ｐゴシック"/>
              </a:rPr>
              <a:t>MSU</a:t>
            </a:r>
          </a:p>
          <a:p>
            <a:pPr lvl="1"/>
            <a:r>
              <a:rPr lang="en-US" smtClean="0">
                <a:ea typeface="ＭＳ Ｐゴシック"/>
              </a:rPr>
              <a:t>J. Bierwagen, S. Bricker, S. Chouhan, C. Compton, A. C. Crawford, J. DeLauter, L. Dubbs, K. Elliott, P. Glennon, M. Hodek, J. Holzbauer, M. Johnson, O. Kester, T. Kole, F. Marti, D. Miller, S. Miller, D. Norton, D. Pendell, J. Popielarski, L. Popielarski, J. Vincent, N. Verhanovitz, K. Witgen, J. Wlodarczak, R. York, A. Zeller</a:t>
            </a:r>
          </a:p>
          <a:p>
            <a:r>
              <a:rPr lang="en-US" smtClean="0">
                <a:ea typeface="ＭＳ Ｐゴシック"/>
                <a:cs typeface="ＭＳ Ｐゴシック"/>
              </a:rPr>
              <a:t>Collaborators</a:t>
            </a:r>
          </a:p>
          <a:p>
            <a:pPr lvl="1"/>
            <a:r>
              <a:rPr lang="en-US" smtClean="0">
                <a:ea typeface="ＭＳ Ｐゴシック"/>
              </a:rPr>
              <a:t>G. Ciovati, P. Kneisel, et al. (CEBAF)</a:t>
            </a:r>
          </a:p>
          <a:p>
            <a:pPr lvl="1"/>
            <a:r>
              <a:rPr lang="en-US" smtClean="0">
                <a:ea typeface="ＭＳ Ｐゴシック"/>
              </a:rPr>
              <a:t>A. Facco et al. (INFN Legnaro)</a:t>
            </a:r>
          </a:p>
          <a:p>
            <a:pPr lvl="1"/>
            <a:r>
              <a:rPr lang="en-US" smtClean="0">
                <a:ea typeface="ＭＳ Ｐゴシック"/>
              </a:rPr>
              <a:t>E. Zaplatin (Juelich)</a:t>
            </a:r>
          </a:p>
          <a:p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12645" name="Title 1"/>
          <p:cNvSpPr>
            <a:spLocks noGrp="1"/>
          </p:cNvSpPr>
          <p:nvPr>
            <p:ph type="title" idx="4294967295"/>
          </p:nvPr>
        </p:nvSpPr>
        <p:spPr>
          <a:xfrm>
            <a:off x="76200" y="265113"/>
            <a:ext cx="8991600" cy="473075"/>
          </a:xfrm>
        </p:spPr>
        <p:txBody>
          <a:bodyPr anchor="ctr"/>
          <a:lstStyle/>
          <a:p>
            <a:r>
              <a:rPr lang="en-US" smtClean="0">
                <a:ea typeface="ＭＳ Ｐゴシック"/>
                <a:cs typeface="ＭＳ Ｐゴシック"/>
              </a:rPr>
              <a:t>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6038"/>
            <a:ext cx="8991600" cy="911225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Arial" charset="0"/>
              </a:rPr>
              <a:t>Production of Rare Isotopes at Rest</a:t>
            </a:r>
            <a:br>
              <a:rPr lang="en-US" smtClean="0">
                <a:ea typeface="ＭＳ Ｐゴシック"/>
                <a:cs typeface="Arial" charset="0"/>
              </a:rPr>
            </a:br>
            <a:r>
              <a:rPr lang="en-US" u="sng" smtClean="0">
                <a:ea typeface="ＭＳ Ｐゴシック"/>
                <a:cs typeface="Arial" charset="0"/>
              </a:rPr>
              <a:t>I</a:t>
            </a:r>
            <a:r>
              <a:rPr lang="en-US" smtClean="0">
                <a:ea typeface="ＭＳ Ｐゴシック"/>
                <a:cs typeface="Arial" charset="0"/>
              </a:rPr>
              <a:t>sotope </a:t>
            </a:r>
            <a:r>
              <a:rPr lang="en-US" u="sng" smtClean="0">
                <a:ea typeface="ＭＳ Ｐゴシック"/>
                <a:cs typeface="Arial" charset="0"/>
              </a:rPr>
              <a:t>S</a:t>
            </a:r>
            <a:r>
              <a:rPr lang="en-US" smtClean="0">
                <a:ea typeface="ＭＳ Ｐゴシック"/>
                <a:cs typeface="Arial" charset="0"/>
              </a:rPr>
              <a:t>eparation </a:t>
            </a:r>
            <a:r>
              <a:rPr lang="en-US" u="sng" smtClean="0">
                <a:ea typeface="ＭＳ Ｐゴシック"/>
                <a:cs typeface="Arial" charset="0"/>
              </a:rPr>
              <a:t>O</a:t>
            </a:r>
            <a:r>
              <a:rPr lang="en-US" smtClean="0">
                <a:ea typeface="ＭＳ Ｐゴシック"/>
                <a:cs typeface="Arial" charset="0"/>
              </a:rPr>
              <a:t>n </a:t>
            </a:r>
            <a:r>
              <a:rPr lang="en-US" u="sng" smtClean="0">
                <a:ea typeface="ＭＳ Ｐゴシック"/>
                <a:cs typeface="Arial" charset="0"/>
              </a:rPr>
              <a:t>L</a:t>
            </a:r>
            <a:r>
              <a:rPr lang="en-US" smtClean="0">
                <a:ea typeface="ＭＳ Ｐゴシック"/>
                <a:cs typeface="Arial" charset="0"/>
              </a:rPr>
              <a:t>ine </a:t>
            </a:r>
            <a:r>
              <a:rPr lang="en-US" sz="2400" smtClean="0">
                <a:ea typeface="ＭＳ Ｐゴシック"/>
                <a:cs typeface="Arial" charset="0"/>
              </a:rPr>
              <a:t>(ISOL technique)</a:t>
            </a:r>
          </a:p>
        </p:txBody>
      </p:sp>
      <p:sp>
        <p:nvSpPr>
          <p:cNvPr id="25602" name="Rectangle 3"/>
          <p:cNvSpPr>
            <a:spLocks noChangeArrowheads="1"/>
          </p:cNvSpPr>
          <p:nvPr/>
        </p:nvSpPr>
        <p:spPr bwMode="auto">
          <a:xfrm>
            <a:off x="709613" y="1085850"/>
            <a:ext cx="7954962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203" tIns="39889" rIns="81203" bIns="39889">
            <a:spAutoFit/>
          </a:bodyPr>
          <a:lstStyle/>
          <a:p>
            <a:pPr marL="258763" indent="-258763" defTabSz="820738" eaLnBrk="0" hangingPunct="0">
              <a:lnSpc>
                <a:spcPct val="90000"/>
              </a:lnSpc>
            </a:pPr>
            <a:r>
              <a:rPr lang="en-US" sz="2000" b="1"/>
              <a:t>1. Bombard a thick target of heavy nuclei with energetic light particles, e.g. 1 GeV protons, to achieve random removal of </a:t>
            </a:r>
            <a:r>
              <a:rPr lang="en-US" sz="2000" b="1">
                <a:solidFill>
                  <a:srgbClr val="CC0000"/>
                </a:solidFill>
              </a:rPr>
              <a:t>protons </a:t>
            </a:r>
            <a:r>
              <a:rPr lang="en-US" sz="2000" b="1"/>
              <a:t>and </a:t>
            </a:r>
            <a:r>
              <a:rPr lang="en-US" sz="2000" b="1">
                <a:solidFill>
                  <a:schemeClr val="tx2"/>
                </a:solidFill>
              </a:rPr>
              <a:t>neutrons</a:t>
            </a:r>
            <a:r>
              <a:rPr lang="en-US" sz="2000" b="1"/>
              <a:t> or fission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714375" y="1876425"/>
            <a:ext cx="8215313" cy="3182938"/>
            <a:chOff x="495" y="1340"/>
            <a:chExt cx="5692" cy="2272"/>
          </a:xfrm>
        </p:grpSpPr>
        <p:grpSp>
          <p:nvGrpSpPr>
            <p:cNvPr id="25607" name="Group 5"/>
            <p:cNvGrpSpPr>
              <a:grpSpLocks/>
            </p:cNvGrpSpPr>
            <p:nvPr/>
          </p:nvGrpSpPr>
          <p:grpSpPr bwMode="auto">
            <a:xfrm>
              <a:off x="495" y="1932"/>
              <a:ext cx="2022" cy="1048"/>
              <a:chOff x="495" y="1932"/>
              <a:chExt cx="2022" cy="1048"/>
            </a:xfrm>
          </p:grpSpPr>
          <p:sp>
            <p:nvSpPr>
              <p:cNvPr id="25657" name="Oval 6"/>
              <p:cNvSpPr>
                <a:spLocks noChangeArrowheads="1"/>
              </p:cNvSpPr>
              <p:nvPr/>
            </p:nvSpPr>
            <p:spPr bwMode="auto">
              <a:xfrm>
                <a:off x="495" y="234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8" name="Oval 7"/>
              <p:cNvSpPr>
                <a:spLocks noChangeArrowheads="1"/>
              </p:cNvSpPr>
              <p:nvPr/>
            </p:nvSpPr>
            <p:spPr bwMode="auto">
              <a:xfrm>
                <a:off x="1893" y="1932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9" name="Oval 8"/>
              <p:cNvSpPr>
                <a:spLocks noChangeArrowheads="1"/>
              </p:cNvSpPr>
              <p:nvPr/>
            </p:nvSpPr>
            <p:spPr bwMode="auto">
              <a:xfrm>
                <a:off x="2157" y="226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0" name="Oval 9"/>
              <p:cNvSpPr>
                <a:spLocks noChangeArrowheads="1"/>
              </p:cNvSpPr>
              <p:nvPr/>
            </p:nvSpPr>
            <p:spPr bwMode="auto">
              <a:xfrm>
                <a:off x="1833" y="259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1" name="Oval 10"/>
              <p:cNvSpPr>
                <a:spLocks noChangeArrowheads="1"/>
              </p:cNvSpPr>
              <p:nvPr/>
            </p:nvSpPr>
            <p:spPr bwMode="auto">
              <a:xfrm>
                <a:off x="1509" y="2364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2" name="Oval 11"/>
              <p:cNvSpPr>
                <a:spLocks noChangeArrowheads="1"/>
              </p:cNvSpPr>
              <p:nvPr/>
            </p:nvSpPr>
            <p:spPr bwMode="auto">
              <a:xfrm>
                <a:off x="2049" y="211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3" name="Oval 12"/>
              <p:cNvSpPr>
                <a:spLocks noChangeArrowheads="1"/>
              </p:cNvSpPr>
              <p:nvPr/>
            </p:nvSpPr>
            <p:spPr bwMode="auto">
              <a:xfrm>
                <a:off x="2205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4" name="Oval 13"/>
              <p:cNvSpPr>
                <a:spLocks noChangeArrowheads="1"/>
              </p:cNvSpPr>
              <p:nvPr/>
            </p:nvSpPr>
            <p:spPr bwMode="auto">
              <a:xfrm>
                <a:off x="1593" y="2092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5" name="Oval 14"/>
              <p:cNvSpPr>
                <a:spLocks noChangeArrowheads="1"/>
              </p:cNvSpPr>
              <p:nvPr/>
            </p:nvSpPr>
            <p:spPr bwMode="auto">
              <a:xfrm>
                <a:off x="1929" y="269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6" name="Oval 15"/>
              <p:cNvSpPr>
                <a:spLocks noChangeArrowheads="1"/>
              </p:cNvSpPr>
              <p:nvPr/>
            </p:nvSpPr>
            <p:spPr bwMode="auto">
              <a:xfrm>
                <a:off x="2301" y="2290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7" name="Oval 16"/>
              <p:cNvSpPr>
                <a:spLocks noChangeArrowheads="1"/>
              </p:cNvSpPr>
              <p:nvPr/>
            </p:nvSpPr>
            <p:spPr bwMode="auto">
              <a:xfrm>
                <a:off x="1953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8" name="Oval 17"/>
              <p:cNvSpPr>
                <a:spLocks noChangeArrowheads="1"/>
              </p:cNvSpPr>
              <p:nvPr/>
            </p:nvSpPr>
            <p:spPr bwMode="auto">
              <a:xfrm>
                <a:off x="1977" y="242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69" name="Oval 18"/>
              <p:cNvSpPr>
                <a:spLocks noChangeArrowheads="1"/>
              </p:cNvSpPr>
              <p:nvPr/>
            </p:nvSpPr>
            <p:spPr bwMode="auto">
              <a:xfrm>
                <a:off x="2025" y="195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0" name="Oval 19"/>
              <p:cNvSpPr>
                <a:spLocks noChangeArrowheads="1"/>
              </p:cNvSpPr>
              <p:nvPr/>
            </p:nvSpPr>
            <p:spPr bwMode="auto">
              <a:xfrm>
                <a:off x="2109" y="264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1" name="Oval 20"/>
              <p:cNvSpPr>
                <a:spLocks noChangeArrowheads="1"/>
              </p:cNvSpPr>
              <p:nvPr/>
            </p:nvSpPr>
            <p:spPr bwMode="auto">
              <a:xfrm>
                <a:off x="1773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2" name="Oval 21"/>
              <p:cNvSpPr>
                <a:spLocks noChangeArrowheads="1"/>
              </p:cNvSpPr>
              <p:nvPr/>
            </p:nvSpPr>
            <p:spPr bwMode="auto">
              <a:xfrm>
                <a:off x="1797" y="2413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3" name="Oval 22"/>
              <p:cNvSpPr>
                <a:spLocks noChangeArrowheads="1"/>
              </p:cNvSpPr>
              <p:nvPr/>
            </p:nvSpPr>
            <p:spPr bwMode="auto">
              <a:xfrm>
                <a:off x="1713" y="1981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4" name="Oval 23"/>
              <p:cNvSpPr>
                <a:spLocks noChangeArrowheads="1"/>
              </p:cNvSpPr>
              <p:nvPr/>
            </p:nvSpPr>
            <p:spPr bwMode="auto">
              <a:xfrm>
                <a:off x="1641" y="265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5" name="Oval 24"/>
              <p:cNvSpPr>
                <a:spLocks noChangeArrowheads="1"/>
              </p:cNvSpPr>
              <p:nvPr/>
            </p:nvSpPr>
            <p:spPr bwMode="auto">
              <a:xfrm>
                <a:off x="1533" y="253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6" name="Oval 25"/>
              <p:cNvSpPr>
                <a:spLocks noChangeArrowheads="1"/>
              </p:cNvSpPr>
              <p:nvPr/>
            </p:nvSpPr>
            <p:spPr bwMode="auto">
              <a:xfrm>
                <a:off x="1881" y="208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7" name="Oval 26"/>
              <p:cNvSpPr>
                <a:spLocks noChangeArrowheads="1"/>
              </p:cNvSpPr>
              <p:nvPr/>
            </p:nvSpPr>
            <p:spPr bwMode="auto">
              <a:xfrm>
                <a:off x="1701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8" name="Oval 27"/>
              <p:cNvSpPr>
                <a:spLocks noChangeArrowheads="1"/>
              </p:cNvSpPr>
              <p:nvPr/>
            </p:nvSpPr>
            <p:spPr bwMode="auto">
              <a:xfrm>
                <a:off x="2217" y="205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79" name="Oval 28"/>
              <p:cNvSpPr>
                <a:spLocks noChangeArrowheads="1"/>
              </p:cNvSpPr>
              <p:nvPr/>
            </p:nvSpPr>
            <p:spPr bwMode="auto">
              <a:xfrm>
                <a:off x="2301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0" name="Oval 29"/>
              <p:cNvSpPr>
                <a:spLocks noChangeArrowheads="1"/>
              </p:cNvSpPr>
              <p:nvPr/>
            </p:nvSpPr>
            <p:spPr bwMode="auto">
              <a:xfrm>
                <a:off x="2001" y="253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1" name="Oval 30"/>
              <p:cNvSpPr>
                <a:spLocks noChangeArrowheads="1"/>
              </p:cNvSpPr>
              <p:nvPr/>
            </p:nvSpPr>
            <p:spPr bwMode="auto">
              <a:xfrm>
                <a:off x="1617" y="22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2" name="Oval 31"/>
              <p:cNvSpPr>
                <a:spLocks noChangeArrowheads="1"/>
              </p:cNvSpPr>
              <p:nvPr/>
            </p:nvSpPr>
            <p:spPr bwMode="auto">
              <a:xfrm>
                <a:off x="2205" y="261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3" name="Oval 32"/>
              <p:cNvSpPr>
                <a:spLocks noChangeArrowheads="1"/>
              </p:cNvSpPr>
              <p:nvPr/>
            </p:nvSpPr>
            <p:spPr bwMode="auto">
              <a:xfrm>
                <a:off x="2085" y="1981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4" name="Oval 33"/>
              <p:cNvSpPr>
                <a:spLocks noChangeArrowheads="1"/>
              </p:cNvSpPr>
              <p:nvPr/>
            </p:nvSpPr>
            <p:spPr bwMode="auto">
              <a:xfrm>
                <a:off x="1917" y="22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5" name="Oval 34"/>
              <p:cNvSpPr>
                <a:spLocks noChangeArrowheads="1"/>
              </p:cNvSpPr>
              <p:nvPr/>
            </p:nvSpPr>
            <p:spPr bwMode="auto">
              <a:xfrm>
                <a:off x="2133" y="243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6" name="Oval 35"/>
              <p:cNvSpPr>
                <a:spLocks noChangeArrowheads="1"/>
              </p:cNvSpPr>
              <p:nvPr/>
            </p:nvSpPr>
            <p:spPr bwMode="auto">
              <a:xfrm>
                <a:off x="1809" y="2733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7" name="Oval 36"/>
              <p:cNvSpPr>
                <a:spLocks noChangeArrowheads="1"/>
              </p:cNvSpPr>
              <p:nvPr/>
            </p:nvSpPr>
            <p:spPr bwMode="auto">
              <a:xfrm>
                <a:off x="1521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8" name="Oval 37"/>
              <p:cNvSpPr>
                <a:spLocks noChangeArrowheads="1"/>
              </p:cNvSpPr>
              <p:nvPr/>
            </p:nvSpPr>
            <p:spPr bwMode="auto">
              <a:xfrm>
                <a:off x="2277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89" name="Oval 38"/>
              <p:cNvSpPr>
                <a:spLocks noChangeArrowheads="1"/>
              </p:cNvSpPr>
              <p:nvPr/>
            </p:nvSpPr>
            <p:spPr bwMode="auto">
              <a:xfrm>
                <a:off x="2001" y="275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0" name="Oval 39"/>
              <p:cNvSpPr>
                <a:spLocks noChangeArrowheads="1"/>
              </p:cNvSpPr>
              <p:nvPr/>
            </p:nvSpPr>
            <p:spPr bwMode="auto">
              <a:xfrm>
                <a:off x="2085" y="22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1" name="Oval 40"/>
              <p:cNvSpPr>
                <a:spLocks noChangeArrowheads="1"/>
              </p:cNvSpPr>
              <p:nvPr/>
            </p:nvSpPr>
            <p:spPr bwMode="auto">
              <a:xfrm>
                <a:off x="1869" y="252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2" name="Oval 41"/>
              <p:cNvSpPr>
                <a:spLocks noChangeArrowheads="1"/>
              </p:cNvSpPr>
              <p:nvPr/>
            </p:nvSpPr>
            <p:spPr bwMode="auto">
              <a:xfrm>
                <a:off x="1797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93" name="Line 42"/>
              <p:cNvSpPr>
                <a:spLocks noChangeShapeType="1"/>
              </p:cNvSpPr>
              <p:nvPr/>
            </p:nvSpPr>
            <p:spPr bwMode="auto">
              <a:xfrm>
                <a:off x="799" y="2456"/>
                <a:ext cx="508" cy="0"/>
              </a:xfrm>
              <a:prstGeom prst="line">
                <a:avLst/>
              </a:prstGeom>
              <a:noFill/>
              <a:ln w="508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608" name="Line 43"/>
            <p:cNvSpPr>
              <a:spLocks noChangeShapeType="1"/>
            </p:cNvSpPr>
            <p:nvPr/>
          </p:nvSpPr>
          <p:spPr bwMode="auto">
            <a:xfrm>
              <a:off x="2827" y="2456"/>
              <a:ext cx="784" cy="0"/>
            </a:xfrm>
            <a:prstGeom prst="line">
              <a:avLst/>
            </a:prstGeom>
            <a:noFill/>
            <a:ln w="127000">
              <a:solidFill>
                <a:srgbClr val="064308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09" name="Group 44"/>
            <p:cNvGrpSpPr>
              <a:grpSpLocks/>
            </p:cNvGrpSpPr>
            <p:nvPr/>
          </p:nvGrpSpPr>
          <p:grpSpPr bwMode="auto">
            <a:xfrm>
              <a:off x="3527" y="1340"/>
              <a:ext cx="2660" cy="2272"/>
              <a:chOff x="3527" y="1340"/>
              <a:chExt cx="2660" cy="2272"/>
            </a:xfrm>
          </p:grpSpPr>
          <p:sp>
            <p:nvSpPr>
              <p:cNvPr id="25610" name="Oval 45"/>
              <p:cNvSpPr>
                <a:spLocks noChangeArrowheads="1"/>
              </p:cNvSpPr>
              <p:nvPr/>
            </p:nvSpPr>
            <p:spPr bwMode="auto">
              <a:xfrm>
                <a:off x="5343" y="1841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1" name="Oval 46"/>
              <p:cNvSpPr>
                <a:spLocks noChangeArrowheads="1"/>
              </p:cNvSpPr>
              <p:nvPr/>
            </p:nvSpPr>
            <p:spPr bwMode="auto">
              <a:xfrm>
                <a:off x="4509" y="200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2" name="Oval 47"/>
              <p:cNvSpPr>
                <a:spLocks noChangeArrowheads="1"/>
              </p:cNvSpPr>
              <p:nvPr/>
            </p:nvSpPr>
            <p:spPr bwMode="auto">
              <a:xfrm>
                <a:off x="4665" y="226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3" name="Oval 48"/>
              <p:cNvSpPr>
                <a:spLocks noChangeArrowheads="1"/>
              </p:cNvSpPr>
              <p:nvPr/>
            </p:nvSpPr>
            <p:spPr bwMode="auto">
              <a:xfrm>
                <a:off x="4341" y="259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4" name="Oval 49"/>
              <p:cNvSpPr>
                <a:spLocks noChangeArrowheads="1"/>
              </p:cNvSpPr>
              <p:nvPr/>
            </p:nvSpPr>
            <p:spPr bwMode="auto">
              <a:xfrm>
                <a:off x="4293" y="232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5" name="Oval 50"/>
              <p:cNvSpPr>
                <a:spLocks noChangeArrowheads="1"/>
              </p:cNvSpPr>
              <p:nvPr/>
            </p:nvSpPr>
            <p:spPr bwMode="auto">
              <a:xfrm>
                <a:off x="4557" y="211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6" name="Oval 51"/>
              <p:cNvSpPr>
                <a:spLocks noChangeArrowheads="1"/>
              </p:cNvSpPr>
              <p:nvPr/>
            </p:nvSpPr>
            <p:spPr bwMode="auto">
              <a:xfrm>
                <a:off x="4713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7" name="Oval 52"/>
              <p:cNvSpPr>
                <a:spLocks noChangeArrowheads="1"/>
              </p:cNvSpPr>
              <p:nvPr/>
            </p:nvSpPr>
            <p:spPr bwMode="auto">
              <a:xfrm>
                <a:off x="4209" y="206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8" name="Oval 53"/>
              <p:cNvSpPr>
                <a:spLocks noChangeArrowheads="1"/>
              </p:cNvSpPr>
              <p:nvPr/>
            </p:nvSpPr>
            <p:spPr bwMode="auto">
              <a:xfrm>
                <a:off x="4437" y="269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19" name="Oval 54"/>
              <p:cNvSpPr>
                <a:spLocks noChangeArrowheads="1"/>
              </p:cNvSpPr>
              <p:nvPr/>
            </p:nvSpPr>
            <p:spPr bwMode="auto">
              <a:xfrm>
                <a:off x="4809" y="2290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0" name="Oval 55"/>
              <p:cNvSpPr>
                <a:spLocks noChangeArrowheads="1"/>
              </p:cNvSpPr>
              <p:nvPr/>
            </p:nvSpPr>
            <p:spPr bwMode="auto">
              <a:xfrm>
                <a:off x="4461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1" name="Oval 56"/>
              <p:cNvSpPr>
                <a:spLocks noChangeArrowheads="1"/>
              </p:cNvSpPr>
              <p:nvPr/>
            </p:nvSpPr>
            <p:spPr bwMode="auto">
              <a:xfrm>
                <a:off x="4485" y="242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2" name="Oval 57"/>
              <p:cNvSpPr>
                <a:spLocks noChangeArrowheads="1"/>
              </p:cNvSpPr>
              <p:nvPr/>
            </p:nvSpPr>
            <p:spPr bwMode="auto">
              <a:xfrm>
                <a:off x="5277" y="2713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3" name="Oval 58"/>
              <p:cNvSpPr>
                <a:spLocks noChangeArrowheads="1"/>
              </p:cNvSpPr>
              <p:nvPr/>
            </p:nvSpPr>
            <p:spPr bwMode="auto">
              <a:xfrm>
                <a:off x="4617" y="264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4" name="Oval 59"/>
              <p:cNvSpPr>
                <a:spLocks noChangeArrowheads="1"/>
              </p:cNvSpPr>
              <p:nvPr/>
            </p:nvSpPr>
            <p:spPr bwMode="auto">
              <a:xfrm>
                <a:off x="4281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5" name="Oval 60"/>
              <p:cNvSpPr>
                <a:spLocks noChangeArrowheads="1"/>
              </p:cNvSpPr>
              <p:nvPr/>
            </p:nvSpPr>
            <p:spPr bwMode="auto">
              <a:xfrm>
                <a:off x="4197" y="244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6" name="Oval 61"/>
              <p:cNvSpPr>
                <a:spLocks noChangeArrowheads="1"/>
              </p:cNvSpPr>
              <p:nvPr/>
            </p:nvSpPr>
            <p:spPr bwMode="auto">
              <a:xfrm>
                <a:off x="4317" y="17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7" name="Oval 62"/>
              <p:cNvSpPr>
                <a:spLocks noChangeArrowheads="1"/>
              </p:cNvSpPr>
              <p:nvPr/>
            </p:nvSpPr>
            <p:spPr bwMode="auto">
              <a:xfrm>
                <a:off x="4353" y="246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8" name="Oval 63"/>
              <p:cNvSpPr>
                <a:spLocks noChangeArrowheads="1"/>
              </p:cNvSpPr>
              <p:nvPr/>
            </p:nvSpPr>
            <p:spPr bwMode="auto">
              <a:xfrm>
                <a:off x="5181" y="24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29" name="Oval 64"/>
              <p:cNvSpPr>
                <a:spLocks noChangeArrowheads="1"/>
              </p:cNvSpPr>
              <p:nvPr/>
            </p:nvSpPr>
            <p:spPr bwMode="auto">
              <a:xfrm>
                <a:off x="4389" y="208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0" name="Oval 65"/>
              <p:cNvSpPr>
                <a:spLocks noChangeArrowheads="1"/>
              </p:cNvSpPr>
              <p:nvPr/>
            </p:nvSpPr>
            <p:spPr bwMode="auto">
              <a:xfrm>
                <a:off x="4137" y="297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1" name="Oval 66"/>
              <p:cNvSpPr>
                <a:spLocks noChangeArrowheads="1"/>
              </p:cNvSpPr>
              <p:nvPr/>
            </p:nvSpPr>
            <p:spPr bwMode="auto">
              <a:xfrm>
                <a:off x="4725" y="205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2" name="Oval 67"/>
              <p:cNvSpPr>
                <a:spLocks noChangeArrowheads="1"/>
              </p:cNvSpPr>
              <p:nvPr/>
            </p:nvSpPr>
            <p:spPr bwMode="auto">
              <a:xfrm>
                <a:off x="4809" y="247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3" name="Oval 68"/>
              <p:cNvSpPr>
                <a:spLocks noChangeArrowheads="1"/>
              </p:cNvSpPr>
              <p:nvPr/>
            </p:nvSpPr>
            <p:spPr bwMode="auto">
              <a:xfrm>
                <a:off x="4509" y="2536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4" name="Oval 69"/>
              <p:cNvSpPr>
                <a:spLocks noChangeArrowheads="1"/>
              </p:cNvSpPr>
              <p:nvPr/>
            </p:nvSpPr>
            <p:spPr bwMode="auto">
              <a:xfrm>
                <a:off x="4125" y="2277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5" name="Oval 70"/>
              <p:cNvSpPr>
                <a:spLocks noChangeArrowheads="1"/>
              </p:cNvSpPr>
              <p:nvPr/>
            </p:nvSpPr>
            <p:spPr bwMode="auto">
              <a:xfrm>
                <a:off x="4713" y="2610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6" name="Oval 71"/>
              <p:cNvSpPr>
                <a:spLocks noChangeArrowheads="1"/>
              </p:cNvSpPr>
              <p:nvPr/>
            </p:nvSpPr>
            <p:spPr bwMode="auto">
              <a:xfrm>
                <a:off x="3861" y="26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7" name="Oval 72"/>
              <p:cNvSpPr>
                <a:spLocks noChangeArrowheads="1"/>
              </p:cNvSpPr>
              <p:nvPr/>
            </p:nvSpPr>
            <p:spPr bwMode="auto">
              <a:xfrm>
                <a:off x="4425" y="22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8" name="Oval 73"/>
              <p:cNvSpPr>
                <a:spLocks noChangeArrowheads="1"/>
              </p:cNvSpPr>
              <p:nvPr/>
            </p:nvSpPr>
            <p:spPr bwMode="auto">
              <a:xfrm>
                <a:off x="4641" y="2438"/>
                <a:ext cx="216" cy="22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39" name="Oval 74"/>
              <p:cNvSpPr>
                <a:spLocks noChangeArrowheads="1"/>
              </p:cNvSpPr>
              <p:nvPr/>
            </p:nvSpPr>
            <p:spPr bwMode="auto">
              <a:xfrm>
                <a:off x="3885" y="199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0" name="Oval 75"/>
              <p:cNvSpPr>
                <a:spLocks noChangeArrowheads="1"/>
              </p:cNvSpPr>
              <p:nvPr/>
            </p:nvSpPr>
            <p:spPr bwMode="auto">
              <a:xfrm>
                <a:off x="4785" y="217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1" name="Oval 76"/>
              <p:cNvSpPr>
                <a:spLocks noChangeArrowheads="1"/>
              </p:cNvSpPr>
              <p:nvPr/>
            </p:nvSpPr>
            <p:spPr bwMode="auto">
              <a:xfrm>
                <a:off x="4773" y="2902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2" name="Oval 77"/>
              <p:cNvSpPr>
                <a:spLocks noChangeArrowheads="1"/>
              </p:cNvSpPr>
              <p:nvPr/>
            </p:nvSpPr>
            <p:spPr bwMode="auto">
              <a:xfrm>
                <a:off x="5361" y="2169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3" name="Oval 78"/>
              <p:cNvSpPr>
                <a:spLocks noChangeArrowheads="1"/>
              </p:cNvSpPr>
              <p:nvPr/>
            </p:nvSpPr>
            <p:spPr bwMode="auto">
              <a:xfrm>
                <a:off x="5253" y="3028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4" name="Oval 79"/>
              <p:cNvSpPr>
                <a:spLocks noChangeArrowheads="1"/>
              </p:cNvSpPr>
              <p:nvPr/>
            </p:nvSpPr>
            <p:spPr bwMode="auto">
              <a:xfrm>
                <a:off x="4617" y="2314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5" name="Line 80"/>
              <p:cNvSpPr>
                <a:spLocks noChangeShapeType="1"/>
              </p:cNvSpPr>
              <p:nvPr/>
            </p:nvSpPr>
            <p:spPr bwMode="auto">
              <a:xfrm flipV="1">
                <a:off x="5615" y="1736"/>
                <a:ext cx="344" cy="156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6" name="Line 81"/>
              <p:cNvSpPr>
                <a:spLocks noChangeShapeType="1"/>
              </p:cNvSpPr>
              <p:nvPr/>
            </p:nvSpPr>
            <p:spPr bwMode="auto">
              <a:xfrm flipV="1">
                <a:off x="5663" y="2168"/>
                <a:ext cx="524" cy="8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7" name="Line 82"/>
              <p:cNvSpPr>
                <a:spLocks noChangeShapeType="1"/>
              </p:cNvSpPr>
              <p:nvPr/>
            </p:nvSpPr>
            <p:spPr bwMode="auto">
              <a:xfrm flipV="1">
                <a:off x="3527" y="2816"/>
                <a:ext cx="308" cy="20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8" name="Line 83"/>
              <p:cNvSpPr>
                <a:spLocks noChangeShapeType="1"/>
              </p:cNvSpPr>
              <p:nvPr/>
            </p:nvSpPr>
            <p:spPr bwMode="auto">
              <a:xfrm flipV="1">
                <a:off x="3899" y="3212"/>
                <a:ext cx="224" cy="240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49" name="Line 84"/>
              <p:cNvSpPr>
                <a:spLocks noChangeShapeType="1"/>
              </p:cNvSpPr>
              <p:nvPr/>
            </p:nvSpPr>
            <p:spPr bwMode="auto">
              <a:xfrm>
                <a:off x="5483" y="2540"/>
                <a:ext cx="572" cy="0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0" name="Line 85"/>
              <p:cNvSpPr>
                <a:spLocks noChangeShapeType="1"/>
              </p:cNvSpPr>
              <p:nvPr/>
            </p:nvSpPr>
            <p:spPr bwMode="auto">
              <a:xfrm>
                <a:off x="5459" y="3280"/>
                <a:ext cx="248" cy="332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1" name="Line 86"/>
              <p:cNvSpPr>
                <a:spLocks noChangeShapeType="1"/>
              </p:cNvSpPr>
              <p:nvPr/>
            </p:nvSpPr>
            <p:spPr bwMode="auto">
              <a:xfrm>
                <a:off x="4955" y="3172"/>
                <a:ext cx="104" cy="296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2" name="Line 87"/>
              <p:cNvSpPr>
                <a:spLocks noChangeShapeType="1"/>
              </p:cNvSpPr>
              <p:nvPr/>
            </p:nvSpPr>
            <p:spPr bwMode="auto">
              <a:xfrm flipV="1">
                <a:off x="5183" y="1508"/>
                <a:ext cx="248" cy="2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3" name="Line 88"/>
              <p:cNvSpPr>
                <a:spLocks noChangeShapeType="1"/>
              </p:cNvSpPr>
              <p:nvPr/>
            </p:nvSpPr>
            <p:spPr bwMode="auto">
              <a:xfrm>
                <a:off x="3635" y="1828"/>
                <a:ext cx="236" cy="188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 type="triangle" w="med" len="med"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4" name="Line 89"/>
              <p:cNvSpPr>
                <a:spLocks noChangeShapeType="1"/>
              </p:cNvSpPr>
              <p:nvPr/>
            </p:nvSpPr>
            <p:spPr bwMode="auto">
              <a:xfrm>
                <a:off x="5543" y="2896"/>
                <a:ext cx="500" cy="164"/>
              </a:xfrm>
              <a:prstGeom prst="line">
                <a:avLst/>
              </a:prstGeom>
              <a:noFill/>
              <a:ln w="254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5" name="Line 90"/>
              <p:cNvSpPr>
                <a:spLocks noChangeShapeType="1"/>
              </p:cNvSpPr>
              <p:nvPr/>
            </p:nvSpPr>
            <p:spPr bwMode="auto">
              <a:xfrm flipH="1" flipV="1">
                <a:off x="4419" y="1340"/>
                <a:ext cx="12" cy="384"/>
              </a:xfrm>
              <a:prstGeom prst="line">
                <a:avLst/>
              </a:prstGeom>
              <a:noFill/>
              <a:ln w="25400">
                <a:solidFill>
                  <a:srgbClr val="0F0C8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656" name="Oval 91"/>
              <p:cNvSpPr>
                <a:spLocks noChangeArrowheads="1"/>
              </p:cNvSpPr>
              <p:nvPr/>
            </p:nvSpPr>
            <p:spPr bwMode="auto">
              <a:xfrm>
                <a:off x="4959" y="1805"/>
                <a:ext cx="216" cy="222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5604" name="Rectangle 92"/>
          <p:cNvSpPr>
            <a:spLocks noChangeArrowheads="1"/>
          </p:cNvSpPr>
          <p:nvPr/>
        </p:nvSpPr>
        <p:spPr bwMode="auto">
          <a:xfrm>
            <a:off x="727075" y="4984750"/>
            <a:ext cx="7202488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203" tIns="39889" rIns="81203" bIns="39889">
            <a:spAutoFit/>
          </a:bodyPr>
          <a:lstStyle/>
          <a:p>
            <a:pPr marL="258763" indent="-258763" defTabSz="820738" eaLnBrk="0" hangingPunct="0">
              <a:lnSpc>
                <a:spcPct val="90000"/>
              </a:lnSpc>
            </a:pPr>
            <a:r>
              <a:rPr lang="en-US" sz="2000" b="1"/>
              <a:t>2. Extract rare isotopes from the target material by diffusion or effusion; ionize and accelerate them to the desired energy to get beam of high quality</a:t>
            </a:r>
          </a:p>
        </p:txBody>
      </p:sp>
      <p:sp>
        <p:nvSpPr>
          <p:cNvPr id="25605" name="Slide Number Placeholder 9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31B50C35-71A9-43D1-9BDA-4F543005A3DE}" type="slidenum">
              <a:rPr lang="en-US" smtClean="0">
                <a:ea typeface="ヒラギノ角ゴ Pro W3"/>
                <a:cs typeface="ヒラギノ角ゴ Pro W3"/>
              </a:rPr>
              <a:pPr/>
              <a:t>7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5606" name="Footer Placeholder 95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Arial" charset="0"/>
              </a:rPr>
              <a:t>Production of Rare Isotopes in Flight</a:t>
            </a:r>
          </a:p>
        </p:txBody>
      </p:sp>
      <p:sp>
        <p:nvSpPr>
          <p:cNvPr id="27650" name="Rectangle 64"/>
          <p:cNvSpPr>
            <a:spLocks noChangeArrowheads="1"/>
          </p:cNvSpPr>
          <p:nvPr/>
        </p:nvSpPr>
        <p:spPr bwMode="auto">
          <a:xfrm>
            <a:off x="184150" y="1046163"/>
            <a:ext cx="8763000" cy="642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1314" tIns="41314" rIns="41314" bIns="41314">
            <a:spAutoFit/>
          </a:bodyPr>
          <a:lstStyle/>
          <a:p>
            <a:pPr marL="258763" indent="-258763" defTabSz="820738" eaLnBrk="0" hangingPunct="0">
              <a:lnSpc>
                <a:spcPct val="90000"/>
              </a:lnSpc>
            </a:pPr>
            <a:r>
              <a:rPr lang="en-US" sz="2000" b="1"/>
              <a:t>1. Accelerate heavy ion beam to high energy and pass through a thin target to achieve random removal of protons and neutrons in flight</a:t>
            </a:r>
          </a:p>
        </p:txBody>
      </p:sp>
      <p:sp>
        <p:nvSpPr>
          <p:cNvPr id="27651" name="Rectangle 119"/>
          <p:cNvSpPr>
            <a:spLocks noChangeArrowheads="1"/>
          </p:cNvSpPr>
          <p:nvPr/>
        </p:nvSpPr>
        <p:spPr bwMode="auto">
          <a:xfrm>
            <a:off x="184150" y="4221163"/>
            <a:ext cx="3630613" cy="36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41314" tIns="41314" rIns="41314" bIns="41314">
            <a:spAutoFit/>
          </a:bodyPr>
          <a:lstStyle/>
          <a:p>
            <a:pPr defTabSz="820738" eaLnBrk="0" hangingPunct="0">
              <a:lnSpc>
                <a:spcPct val="90000"/>
              </a:lnSpc>
            </a:pPr>
            <a:r>
              <a:rPr lang="en-US" sz="2000" b="1"/>
              <a:t>2. Cooling by evaporation</a:t>
            </a:r>
          </a:p>
        </p:txBody>
      </p:sp>
      <p:grpSp>
        <p:nvGrpSpPr>
          <p:cNvPr id="27652" name="Group 185"/>
          <p:cNvGrpSpPr>
            <a:grpSpLocks/>
          </p:cNvGrpSpPr>
          <p:nvPr/>
        </p:nvGrpSpPr>
        <p:grpSpPr bwMode="auto">
          <a:xfrm>
            <a:off x="576263" y="1652588"/>
            <a:ext cx="7972425" cy="4352925"/>
            <a:chOff x="363" y="1041"/>
            <a:chExt cx="5022" cy="2742"/>
          </a:xfrm>
        </p:grpSpPr>
        <p:sp>
          <p:nvSpPr>
            <p:cNvPr id="27655" name="Rectangle 41"/>
            <p:cNvSpPr>
              <a:spLocks noChangeArrowheads="1"/>
            </p:cNvSpPr>
            <p:nvPr/>
          </p:nvSpPr>
          <p:spPr bwMode="auto">
            <a:xfrm>
              <a:off x="2300" y="1346"/>
              <a:ext cx="1219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20738" eaLnBrk="0" hangingPunct="0">
                <a:lnSpc>
                  <a:spcPct val="90000"/>
                </a:lnSpc>
              </a:pPr>
              <a:r>
                <a:rPr lang="en-US" sz="1600"/>
                <a:t>hot participant zone</a:t>
              </a:r>
            </a:p>
          </p:txBody>
        </p:sp>
        <p:sp>
          <p:nvSpPr>
            <p:cNvPr id="27656" name="Rectangle 63"/>
            <p:cNvSpPr>
              <a:spLocks noChangeArrowheads="1"/>
            </p:cNvSpPr>
            <p:nvPr/>
          </p:nvSpPr>
          <p:spPr bwMode="auto">
            <a:xfrm>
              <a:off x="3764" y="1616"/>
              <a:ext cx="1155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20738" eaLnBrk="0" hangingPunct="0">
                <a:lnSpc>
                  <a:spcPct val="90000"/>
                </a:lnSpc>
              </a:pPr>
              <a:r>
                <a:rPr lang="en-US" sz="1600"/>
                <a:t>projectile fragment</a:t>
              </a:r>
            </a:p>
          </p:txBody>
        </p:sp>
        <p:sp>
          <p:nvSpPr>
            <p:cNvPr id="27657" name="Rectangle 117"/>
            <p:cNvSpPr>
              <a:spLocks noChangeArrowheads="1"/>
            </p:cNvSpPr>
            <p:nvPr/>
          </p:nvSpPr>
          <p:spPr bwMode="auto">
            <a:xfrm>
              <a:off x="483" y="1978"/>
              <a:ext cx="613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20738" eaLnBrk="0" hangingPunct="0">
                <a:lnSpc>
                  <a:spcPct val="90000"/>
                </a:lnSpc>
              </a:pPr>
              <a:r>
                <a:rPr lang="en-US" sz="1600"/>
                <a:t>projectile</a:t>
              </a:r>
            </a:p>
          </p:txBody>
        </p:sp>
        <p:sp>
          <p:nvSpPr>
            <p:cNvPr id="27658" name="Rectangle 118"/>
            <p:cNvSpPr>
              <a:spLocks noChangeArrowheads="1"/>
            </p:cNvSpPr>
            <p:nvPr/>
          </p:nvSpPr>
          <p:spPr bwMode="auto">
            <a:xfrm>
              <a:off x="1388" y="2232"/>
              <a:ext cx="430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20738" eaLnBrk="0" hangingPunct="0">
                <a:lnSpc>
                  <a:spcPct val="90000"/>
                </a:lnSpc>
              </a:pPr>
              <a:r>
                <a:rPr lang="en-US" sz="1600"/>
                <a:t>target</a:t>
              </a:r>
            </a:p>
          </p:txBody>
        </p:sp>
        <p:sp>
          <p:nvSpPr>
            <p:cNvPr id="27659" name="Rectangle 120"/>
            <p:cNvSpPr>
              <a:spLocks noChangeArrowheads="1"/>
            </p:cNvSpPr>
            <p:nvPr/>
          </p:nvSpPr>
          <p:spPr bwMode="auto">
            <a:xfrm>
              <a:off x="363" y="3513"/>
              <a:ext cx="1155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203" tIns="39889" rIns="81203" bIns="39889">
              <a:spAutoFit/>
            </a:bodyPr>
            <a:lstStyle/>
            <a:p>
              <a:pPr defTabSz="820738" eaLnBrk="0" hangingPunct="0">
                <a:lnSpc>
                  <a:spcPct val="90000"/>
                </a:lnSpc>
              </a:pPr>
              <a:r>
                <a:rPr lang="en-US" sz="1600"/>
                <a:t>projectile fragment</a:t>
              </a:r>
            </a:p>
          </p:txBody>
        </p:sp>
        <p:grpSp>
          <p:nvGrpSpPr>
            <p:cNvPr id="27660" name="Group 184"/>
            <p:cNvGrpSpPr>
              <a:grpSpLocks/>
            </p:cNvGrpSpPr>
            <p:nvPr/>
          </p:nvGrpSpPr>
          <p:grpSpPr bwMode="auto">
            <a:xfrm>
              <a:off x="413" y="1041"/>
              <a:ext cx="4972" cy="2742"/>
              <a:chOff x="413" y="1041"/>
              <a:chExt cx="4972" cy="2742"/>
            </a:xfrm>
          </p:grpSpPr>
          <p:sp>
            <p:nvSpPr>
              <p:cNvPr id="27662" name="Oval 3"/>
              <p:cNvSpPr>
                <a:spLocks noChangeArrowheads="1"/>
              </p:cNvSpPr>
              <p:nvPr/>
            </p:nvSpPr>
            <p:spPr bwMode="auto">
              <a:xfrm>
                <a:off x="3129" y="198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3" name="Oval 4"/>
              <p:cNvSpPr>
                <a:spLocks noChangeArrowheads="1"/>
              </p:cNvSpPr>
              <p:nvPr/>
            </p:nvSpPr>
            <p:spPr bwMode="auto">
              <a:xfrm>
                <a:off x="3314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4" name="Oval 5"/>
              <p:cNvSpPr>
                <a:spLocks noChangeArrowheads="1"/>
              </p:cNvSpPr>
              <p:nvPr/>
            </p:nvSpPr>
            <p:spPr bwMode="auto">
              <a:xfrm>
                <a:off x="2616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5" name="Oval 6"/>
              <p:cNvSpPr>
                <a:spLocks noChangeArrowheads="1"/>
              </p:cNvSpPr>
              <p:nvPr/>
            </p:nvSpPr>
            <p:spPr bwMode="auto">
              <a:xfrm>
                <a:off x="2780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6" name="Oval 7"/>
              <p:cNvSpPr>
                <a:spLocks noChangeArrowheads="1"/>
              </p:cNvSpPr>
              <p:nvPr/>
            </p:nvSpPr>
            <p:spPr bwMode="auto">
              <a:xfrm>
                <a:off x="2878" y="156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7" name="Oval 8"/>
              <p:cNvSpPr>
                <a:spLocks noChangeArrowheads="1"/>
              </p:cNvSpPr>
              <p:nvPr/>
            </p:nvSpPr>
            <p:spPr bwMode="auto">
              <a:xfrm>
                <a:off x="2998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8" name="Oval 9"/>
              <p:cNvSpPr>
                <a:spLocks noChangeArrowheads="1"/>
              </p:cNvSpPr>
              <p:nvPr/>
            </p:nvSpPr>
            <p:spPr bwMode="auto">
              <a:xfrm>
                <a:off x="3173" y="157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69" name="Oval 10"/>
              <p:cNvSpPr>
                <a:spLocks noChangeArrowheads="1"/>
              </p:cNvSpPr>
              <p:nvPr/>
            </p:nvSpPr>
            <p:spPr bwMode="auto">
              <a:xfrm>
                <a:off x="2889" y="197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670" name="Group 11"/>
              <p:cNvGrpSpPr>
                <a:grpSpLocks/>
              </p:cNvGrpSpPr>
              <p:nvPr/>
            </p:nvGrpSpPr>
            <p:grpSpPr bwMode="auto">
              <a:xfrm>
                <a:off x="2428" y="1606"/>
                <a:ext cx="1091" cy="550"/>
                <a:chOff x="2661" y="1910"/>
                <a:chExt cx="1200" cy="624"/>
              </a:xfrm>
            </p:grpSpPr>
            <p:sp>
              <p:nvSpPr>
                <p:cNvPr id="27809" name="Oval 12"/>
                <p:cNvSpPr>
                  <a:spLocks noChangeArrowheads="1"/>
                </p:cNvSpPr>
                <p:nvPr/>
              </p:nvSpPr>
              <p:spPr bwMode="auto">
                <a:xfrm>
                  <a:off x="2877" y="21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0" name="Oval 13"/>
                <p:cNvSpPr>
                  <a:spLocks noChangeArrowheads="1"/>
                </p:cNvSpPr>
                <p:nvPr/>
              </p:nvSpPr>
              <p:spPr bwMode="auto">
                <a:xfrm>
                  <a:off x="3645" y="192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1" name="Oval 14"/>
                <p:cNvSpPr>
                  <a:spLocks noChangeArrowheads="1"/>
                </p:cNvSpPr>
                <p:nvPr/>
              </p:nvSpPr>
              <p:spPr bwMode="auto">
                <a:xfrm>
                  <a:off x="3417" y="219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2" name="Oval 15"/>
                <p:cNvSpPr>
                  <a:spLocks noChangeArrowheads="1"/>
                </p:cNvSpPr>
                <p:nvPr/>
              </p:nvSpPr>
              <p:spPr bwMode="auto">
                <a:xfrm>
                  <a:off x="2817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3" name="Oval 16"/>
                <p:cNvSpPr>
                  <a:spLocks noChangeArrowheads="1"/>
                </p:cNvSpPr>
                <p:nvPr/>
              </p:nvSpPr>
              <p:spPr bwMode="auto">
                <a:xfrm>
                  <a:off x="3645" y="209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4" name="Oval 17"/>
                <p:cNvSpPr>
                  <a:spLocks noChangeArrowheads="1"/>
                </p:cNvSpPr>
                <p:nvPr/>
              </p:nvSpPr>
              <p:spPr bwMode="auto">
                <a:xfrm>
                  <a:off x="2769" y="19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5" name="Oval 18"/>
                <p:cNvSpPr>
                  <a:spLocks noChangeArrowheads="1"/>
                </p:cNvSpPr>
                <p:nvPr/>
              </p:nvSpPr>
              <p:spPr bwMode="auto">
                <a:xfrm>
                  <a:off x="3249" y="19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6" name="Oval 19"/>
                <p:cNvSpPr>
                  <a:spLocks noChangeArrowheads="1"/>
                </p:cNvSpPr>
                <p:nvPr/>
              </p:nvSpPr>
              <p:spPr bwMode="auto">
                <a:xfrm>
                  <a:off x="3489" y="219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7" name="Oval 20"/>
                <p:cNvSpPr>
                  <a:spLocks noChangeArrowheads="1"/>
                </p:cNvSpPr>
                <p:nvPr/>
              </p:nvSpPr>
              <p:spPr bwMode="auto">
                <a:xfrm>
                  <a:off x="3201" y="197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8" name="Oval 21"/>
                <p:cNvSpPr>
                  <a:spLocks noChangeArrowheads="1"/>
                </p:cNvSpPr>
                <p:nvPr/>
              </p:nvSpPr>
              <p:spPr bwMode="auto">
                <a:xfrm>
                  <a:off x="2661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19" name="Oval 22"/>
                <p:cNvSpPr>
                  <a:spLocks noChangeArrowheads="1"/>
                </p:cNvSpPr>
                <p:nvPr/>
              </p:nvSpPr>
              <p:spPr bwMode="auto">
                <a:xfrm>
                  <a:off x="3141" y="205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0" name="Oval 23"/>
                <p:cNvSpPr>
                  <a:spLocks noChangeArrowheads="1"/>
                </p:cNvSpPr>
                <p:nvPr/>
              </p:nvSpPr>
              <p:spPr bwMode="auto">
                <a:xfrm>
                  <a:off x="3249" y="203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1" name="Oval 24"/>
                <p:cNvSpPr>
                  <a:spLocks noChangeArrowheads="1"/>
                </p:cNvSpPr>
                <p:nvPr/>
              </p:nvSpPr>
              <p:spPr bwMode="auto">
                <a:xfrm>
                  <a:off x="2985" y="20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2" name="Oval 25"/>
                <p:cNvSpPr>
                  <a:spLocks noChangeArrowheads="1"/>
                </p:cNvSpPr>
                <p:nvPr/>
              </p:nvSpPr>
              <p:spPr bwMode="auto">
                <a:xfrm>
                  <a:off x="3585" y="20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3" name="Oval 26"/>
                <p:cNvSpPr>
                  <a:spLocks noChangeArrowheads="1"/>
                </p:cNvSpPr>
                <p:nvPr/>
              </p:nvSpPr>
              <p:spPr bwMode="auto">
                <a:xfrm>
                  <a:off x="2661" y="19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4" name="Oval 27"/>
                <p:cNvSpPr>
                  <a:spLocks noChangeArrowheads="1"/>
                </p:cNvSpPr>
                <p:nvPr/>
              </p:nvSpPr>
              <p:spPr bwMode="auto">
                <a:xfrm>
                  <a:off x="3597" y="218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5" name="Oval 28"/>
                <p:cNvSpPr>
                  <a:spLocks noChangeArrowheads="1"/>
                </p:cNvSpPr>
                <p:nvPr/>
              </p:nvSpPr>
              <p:spPr bwMode="auto">
                <a:xfrm>
                  <a:off x="2817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6" name="Oval 29"/>
                <p:cNvSpPr>
                  <a:spLocks noChangeArrowheads="1"/>
                </p:cNvSpPr>
                <p:nvPr/>
              </p:nvSpPr>
              <p:spPr bwMode="auto">
                <a:xfrm>
                  <a:off x="3117" y="229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7" name="Oval 30"/>
                <p:cNvSpPr>
                  <a:spLocks noChangeArrowheads="1"/>
                </p:cNvSpPr>
                <p:nvPr/>
              </p:nvSpPr>
              <p:spPr bwMode="auto">
                <a:xfrm>
                  <a:off x="3033" y="22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8" name="Oval 31"/>
                <p:cNvSpPr>
                  <a:spLocks noChangeArrowheads="1"/>
                </p:cNvSpPr>
                <p:nvPr/>
              </p:nvSpPr>
              <p:spPr bwMode="auto">
                <a:xfrm>
                  <a:off x="3369" y="231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29" name="Oval 32"/>
                <p:cNvSpPr>
                  <a:spLocks noChangeArrowheads="1"/>
                </p:cNvSpPr>
                <p:nvPr/>
              </p:nvSpPr>
              <p:spPr bwMode="auto">
                <a:xfrm>
                  <a:off x="3213" y="213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30" name="Oval 33"/>
                <p:cNvSpPr>
                  <a:spLocks noChangeArrowheads="1"/>
                </p:cNvSpPr>
                <p:nvPr/>
              </p:nvSpPr>
              <p:spPr bwMode="auto">
                <a:xfrm>
                  <a:off x="3429" y="20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31" name="Oval 34"/>
                <p:cNvSpPr>
                  <a:spLocks noChangeArrowheads="1"/>
                </p:cNvSpPr>
                <p:nvPr/>
              </p:nvSpPr>
              <p:spPr bwMode="auto">
                <a:xfrm>
                  <a:off x="2901" y="227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32" name="Oval 35"/>
                <p:cNvSpPr>
                  <a:spLocks noChangeArrowheads="1"/>
                </p:cNvSpPr>
                <p:nvPr/>
              </p:nvSpPr>
              <p:spPr bwMode="auto">
                <a:xfrm>
                  <a:off x="2781" y="2198"/>
                  <a:ext cx="228" cy="20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71" name="Line 36"/>
              <p:cNvSpPr>
                <a:spLocks noChangeShapeType="1"/>
              </p:cNvSpPr>
              <p:nvPr/>
            </p:nvSpPr>
            <p:spPr bwMode="auto">
              <a:xfrm flipH="1">
                <a:off x="2514" y="2163"/>
                <a:ext cx="174" cy="33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2" name="Line 37"/>
              <p:cNvSpPr>
                <a:spLocks noChangeShapeType="1"/>
              </p:cNvSpPr>
              <p:nvPr/>
            </p:nvSpPr>
            <p:spPr bwMode="auto">
              <a:xfrm flipH="1">
                <a:off x="2099" y="2026"/>
                <a:ext cx="316" cy="218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3" name="Line 38"/>
              <p:cNvSpPr>
                <a:spLocks noChangeShapeType="1"/>
              </p:cNvSpPr>
              <p:nvPr/>
            </p:nvSpPr>
            <p:spPr bwMode="auto">
              <a:xfrm>
                <a:off x="3350" y="2237"/>
                <a:ext cx="171" cy="272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4" name="Line 39"/>
              <p:cNvSpPr>
                <a:spLocks noChangeShapeType="1"/>
              </p:cNvSpPr>
              <p:nvPr/>
            </p:nvSpPr>
            <p:spPr bwMode="auto">
              <a:xfrm>
                <a:off x="3601" y="2047"/>
                <a:ext cx="345" cy="19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5" name="Line 40"/>
              <p:cNvSpPr>
                <a:spLocks noChangeShapeType="1"/>
              </p:cNvSpPr>
              <p:nvPr/>
            </p:nvSpPr>
            <p:spPr bwMode="auto">
              <a:xfrm>
                <a:off x="3048" y="2290"/>
                <a:ext cx="11" cy="346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676" name="Group 42"/>
              <p:cNvGrpSpPr>
                <a:grpSpLocks/>
              </p:cNvGrpSpPr>
              <p:nvPr/>
            </p:nvGrpSpPr>
            <p:grpSpPr bwMode="auto">
              <a:xfrm>
                <a:off x="3953" y="1050"/>
                <a:ext cx="905" cy="518"/>
                <a:chOff x="4485" y="1286"/>
                <a:chExt cx="996" cy="588"/>
              </a:xfrm>
            </p:grpSpPr>
            <p:sp>
              <p:nvSpPr>
                <p:cNvPr id="27790" name="Oval 43"/>
                <p:cNvSpPr>
                  <a:spLocks noChangeArrowheads="1"/>
                </p:cNvSpPr>
                <p:nvPr/>
              </p:nvSpPr>
              <p:spPr bwMode="auto">
                <a:xfrm>
                  <a:off x="4857" y="128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1" name="Oval 44"/>
                <p:cNvSpPr>
                  <a:spLocks noChangeArrowheads="1"/>
                </p:cNvSpPr>
                <p:nvPr/>
              </p:nvSpPr>
              <p:spPr bwMode="auto">
                <a:xfrm>
                  <a:off x="5121" y="16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2" name="Oval 45"/>
                <p:cNvSpPr>
                  <a:spLocks noChangeArrowheads="1"/>
                </p:cNvSpPr>
                <p:nvPr/>
              </p:nvSpPr>
              <p:spPr bwMode="auto">
                <a:xfrm>
                  <a:off x="5013" y="146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3" name="Oval 46"/>
                <p:cNvSpPr>
                  <a:spLocks noChangeArrowheads="1"/>
                </p:cNvSpPr>
                <p:nvPr/>
              </p:nvSpPr>
              <p:spPr bwMode="auto">
                <a:xfrm>
                  <a:off x="4557" y="144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4" name="Oval 47"/>
                <p:cNvSpPr>
                  <a:spLocks noChangeArrowheads="1"/>
                </p:cNvSpPr>
                <p:nvPr/>
              </p:nvSpPr>
              <p:spPr bwMode="auto">
                <a:xfrm>
                  <a:off x="5265" y="16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5" name="Oval 48"/>
                <p:cNvSpPr>
                  <a:spLocks noChangeArrowheads="1"/>
                </p:cNvSpPr>
                <p:nvPr/>
              </p:nvSpPr>
              <p:spPr bwMode="auto">
                <a:xfrm>
                  <a:off x="4917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6" name="Oval 49"/>
                <p:cNvSpPr>
                  <a:spLocks noChangeArrowheads="1"/>
                </p:cNvSpPr>
                <p:nvPr/>
              </p:nvSpPr>
              <p:spPr bwMode="auto">
                <a:xfrm>
                  <a:off x="4989" y="131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7" name="Oval 50"/>
                <p:cNvSpPr>
                  <a:spLocks noChangeArrowheads="1"/>
                </p:cNvSpPr>
                <p:nvPr/>
              </p:nvSpPr>
              <p:spPr bwMode="auto">
                <a:xfrm>
                  <a:off x="4737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8" name="Oval 51"/>
                <p:cNvSpPr>
                  <a:spLocks noChangeArrowheads="1"/>
                </p:cNvSpPr>
                <p:nvPr/>
              </p:nvSpPr>
              <p:spPr bwMode="auto">
                <a:xfrm>
                  <a:off x="4677" y="13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99" name="Oval 52"/>
                <p:cNvSpPr>
                  <a:spLocks noChangeArrowheads="1"/>
                </p:cNvSpPr>
                <p:nvPr/>
              </p:nvSpPr>
              <p:spPr bwMode="auto">
                <a:xfrm>
                  <a:off x="4845" y="1430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0" name="Oval 53"/>
                <p:cNvSpPr>
                  <a:spLocks noChangeArrowheads="1"/>
                </p:cNvSpPr>
                <p:nvPr/>
              </p:nvSpPr>
              <p:spPr bwMode="auto">
                <a:xfrm>
                  <a:off x="5181" y="140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1" name="Oval 54"/>
                <p:cNvSpPr>
                  <a:spLocks noChangeArrowheads="1"/>
                </p:cNvSpPr>
                <p:nvPr/>
              </p:nvSpPr>
              <p:spPr bwMode="auto">
                <a:xfrm>
                  <a:off x="4581" y="1622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2" name="Oval 55"/>
                <p:cNvSpPr>
                  <a:spLocks noChangeArrowheads="1"/>
                </p:cNvSpPr>
                <p:nvPr/>
              </p:nvSpPr>
              <p:spPr bwMode="auto">
                <a:xfrm>
                  <a:off x="5049" y="133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3" name="Oval 56"/>
                <p:cNvSpPr>
                  <a:spLocks noChangeArrowheads="1"/>
                </p:cNvSpPr>
                <p:nvPr/>
              </p:nvSpPr>
              <p:spPr bwMode="auto">
                <a:xfrm>
                  <a:off x="4485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4" name="Oval 57"/>
                <p:cNvSpPr>
                  <a:spLocks noChangeArrowheads="1"/>
                </p:cNvSpPr>
                <p:nvPr/>
              </p:nvSpPr>
              <p:spPr bwMode="auto">
                <a:xfrm>
                  <a:off x="4485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5" name="Oval 58"/>
                <p:cNvSpPr>
                  <a:spLocks noChangeArrowheads="1"/>
                </p:cNvSpPr>
                <p:nvPr/>
              </p:nvSpPr>
              <p:spPr bwMode="auto">
                <a:xfrm>
                  <a:off x="5241" y="152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6" name="Oval 59"/>
                <p:cNvSpPr>
                  <a:spLocks noChangeArrowheads="1"/>
                </p:cNvSpPr>
                <p:nvPr/>
              </p:nvSpPr>
              <p:spPr bwMode="auto">
                <a:xfrm>
                  <a:off x="5061" y="1646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7" name="Oval 60"/>
                <p:cNvSpPr>
                  <a:spLocks noChangeArrowheads="1"/>
                </p:cNvSpPr>
                <p:nvPr/>
              </p:nvSpPr>
              <p:spPr bwMode="auto">
                <a:xfrm>
                  <a:off x="4761" y="1658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E8E8FD"/>
                    </a:gs>
                    <a:gs pos="100000">
                      <a:srgbClr val="1F1DE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808" name="Oval 61"/>
                <p:cNvSpPr>
                  <a:spLocks noChangeArrowheads="1"/>
                </p:cNvSpPr>
                <p:nvPr/>
              </p:nvSpPr>
              <p:spPr bwMode="auto">
                <a:xfrm>
                  <a:off x="4881" y="1574"/>
                  <a:ext cx="216" cy="21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ECCD4"/>
                    </a:gs>
                    <a:gs pos="100000">
                      <a:srgbClr val="FC0128"/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7677" name="Line 62"/>
              <p:cNvSpPr>
                <a:spLocks noChangeShapeType="1"/>
              </p:cNvSpPr>
              <p:nvPr/>
            </p:nvSpPr>
            <p:spPr bwMode="auto">
              <a:xfrm>
                <a:off x="4938" y="1494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8" name="Oval 65"/>
              <p:cNvSpPr>
                <a:spLocks noChangeArrowheads="1"/>
              </p:cNvSpPr>
              <p:nvPr/>
            </p:nvSpPr>
            <p:spPr bwMode="auto">
              <a:xfrm>
                <a:off x="762" y="1041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79" name="Oval 66"/>
              <p:cNvSpPr>
                <a:spLocks noChangeArrowheads="1"/>
              </p:cNvSpPr>
              <p:nvPr/>
            </p:nvSpPr>
            <p:spPr bwMode="auto">
              <a:xfrm>
                <a:off x="1340" y="1761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0" name="Oval 67"/>
              <p:cNvSpPr>
                <a:spLocks noChangeArrowheads="1"/>
              </p:cNvSpPr>
              <p:nvPr/>
            </p:nvSpPr>
            <p:spPr bwMode="auto">
              <a:xfrm>
                <a:off x="1002" y="132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1" name="Oval 68"/>
              <p:cNvSpPr>
                <a:spLocks noChangeArrowheads="1"/>
              </p:cNvSpPr>
              <p:nvPr/>
            </p:nvSpPr>
            <p:spPr bwMode="auto">
              <a:xfrm>
                <a:off x="1646" y="181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2" name="Oval 69"/>
              <p:cNvSpPr>
                <a:spLocks noChangeArrowheads="1"/>
              </p:cNvSpPr>
              <p:nvPr/>
            </p:nvSpPr>
            <p:spPr bwMode="auto">
              <a:xfrm>
                <a:off x="708" y="161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3" name="Oval 70"/>
              <p:cNvSpPr>
                <a:spLocks noChangeArrowheads="1"/>
              </p:cNvSpPr>
              <p:nvPr/>
            </p:nvSpPr>
            <p:spPr bwMode="auto">
              <a:xfrm>
                <a:off x="413" y="1411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4" name="Oval 71"/>
              <p:cNvSpPr>
                <a:spLocks noChangeArrowheads="1"/>
              </p:cNvSpPr>
              <p:nvPr/>
            </p:nvSpPr>
            <p:spPr bwMode="auto">
              <a:xfrm>
                <a:off x="904" y="12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5" name="Oval 72"/>
              <p:cNvSpPr>
                <a:spLocks noChangeArrowheads="1"/>
              </p:cNvSpPr>
              <p:nvPr/>
            </p:nvSpPr>
            <p:spPr bwMode="auto">
              <a:xfrm>
                <a:off x="1046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6" name="Oval 73"/>
              <p:cNvSpPr>
                <a:spLocks noChangeArrowheads="1"/>
              </p:cNvSpPr>
              <p:nvPr/>
            </p:nvSpPr>
            <p:spPr bwMode="auto">
              <a:xfrm>
                <a:off x="489" y="1178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7" name="Oval 74"/>
              <p:cNvSpPr>
                <a:spLocks noChangeArrowheads="1"/>
              </p:cNvSpPr>
              <p:nvPr/>
            </p:nvSpPr>
            <p:spPr bwMode="auto">
              <a:xfrm>
                <a:off x="795" y="169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8" name="Oval 75"/>
              <p:cNvSpPr>
                <a:spLocks noChangeArrowheads="1"/>
              </p:cNvSpPr>
              <p:nvPr/>
            </p:nvSpPr>
            <p:spPr bwMode="auto">
              <a:xfrm>
                <a:off x="1133" y="134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89" name="Oval 76"/>
              <p:cNvSpPr>
                <a:spLocks noChangeArrowheads="1"/>
              </p:cNvSpPr>
              <p:nvPr/>
            </p:nvSpPr>
            <p:spPr bwMode="auto">
              <a:xfrm>
                <a:off x="817" y="13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0" name="Oval 77"/>
              <p:cNvSpPr>
                <a:spLocks noChangeArrowheads="1"/>
              </p:cNvSpPr>
              <p:nvPr/>
            </p:nvSpPr>
            <p:spPr bwMode="auto">
              <a:xfrm>
                <a:off x="1493" y="16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1" name="Oval 78"/>
              <p:cNvSpPr>
                <a:spLocks noChangeArrowheads="1"/>
              </p:cNvSpPr>
              <p:nvPr/>
            </p:nvSpPr>
            <p:spPr bwMode="auto">
              <a:xfrm>
                <a:off x="1667" y="200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2" name="Oval 79"/>
              <p:cNvSpPr>
                <a:spLocks noChangeArrowheads="1"/>
              </p:cNvSpPr>
              <p:nvPr/>
            </p:nvSpPr>
            <p:spPr bwMode="auto">
              <a:xfrm>
                <a:off x="1809" y="1771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3" name="Oval 80"/>
              <p:cNvSpPr>
                <a:spLocks noChangeArrowheads="1"/>
              </p:cNvSpPr>
              <p:nvPr/>
            </p:nvSpPr>
            <p:spPr bwMode="auto">
              <a:xfrm>
                <a:off x="1427" y="1962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4" name="Oval 81"/>
              <p:cNvSpPr>
                <a:spLocks noChangeArrowheads="1"/>
              </p:cNvSpPr>
              <p:nvPr/>
            </p:nvSpPr>
            <p:spPr bwMode="auto">
              <a:xfrm>
                <a:off x="1646" y="164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5" name="Oval 82"/>
              <p:cNvSpPr>
                <a:spLocks noChangeArrowheads="1"/>
              </p:cNvSpPr>
              <p:nvPr/>
            </p:nvSpPr>
            <p:spPr bwMode="auto">
              <a:xfrm>
                <a:off x="838" y="146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6" name="Oval 83"/>
              <p:cNvSpPr>
                <a:spLocks noChangeArrowheads="1"/>
              </p:cNvSpPr>
              <p:nvPr/>
            </p:nvSpPr>
            <p:spPr bwMode="auto">
              <a:xfrm>
                <a:off x="882" y="1062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7" name="Oval 84"/>
              <p:cNvSpPr>
                <a:spLocks noChangeArrowheads="1"/>
              </p:cNvSpPr>
              <p:nvPr/>
            </p:nvSpPr>
            <p:spPr bwMode="auto">
              <a:xfrm>
                <a:off x="958" y="165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8" name="Oval 85"/>
              <p:cNvSpPr>
                <a:spLocks noChangeArrowheads="1"/>
              </p:cNvSpPr>
              <p:nvPr/>
            </p:nvSpPr>
            <p:spPr bwMode="auto">
              <a:xfrm>
                <a:off x="653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99" name="Oval 86"/>
              <p:cNvSpPr>
                <a:spLocks noChangeArrowheads="1"/>
              </p:cNvSpPr>
              <p:nvPr/>
            </p:nvSpPr>
            <p:spPr bwMode="auto">
              <a:xfrm>
                <a:off x="1755" y="189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0" name="Oval 87"/>
              <p:cNvSpPr>
                <a:spLocks noChangeArrowheads="1"/>
              </p:cNvSpPr>
              <p:nvPr/>
            </p:nvSpPr>
            <p:spPr bwMode="auto">
              <a:xfrm>
                <a:off x="675" y="145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1" name="Oval 88"/>
              <p:cNvSpPr>
                <a:spLocks noChangeArrowheads="1"/>
              </p:cNvSpPr>
              <p:nvPr/>
            </p:nvSpPr>
            <p:spPr bwMode="auto">
              <a:xfrm>
                <a:off x="598" y="1083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2" name="Oval 89"/>
              <p:cNvSpPr>
                <a:spLocks noChangeArrowheads="1"/>
              </p:cNvSpPr>
              <p:nvPr/>
            </p:nvSpPr>
            <p:spPr bwMode="auto">
              <a:xfrm>
                <a:off x="533" y="166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3" name="Oval 90"/>
              <p:cNvSpPr>
                <a:spLocks noChangeArrowheads="1"/>
              </p:cNvSpPr>
              <p:nvPr/>
            </p:nvSpPr>
            <p:spPr bwMode="auto">
              <a:xfrm>
                <a:off x="435" y="156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4" name="Oval 91"/>
              <p:cNvSpPr>
                <a:spLocks noChangeArrowheads="1"/>
              </p:cNvSpPr>
              <p:nvPr/>
            </p:nvSpPr>
            <p:spPr bwMode="auto">
              <a:xfrm>
                <a:off x="751" y="116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5" name="Oval 92"/>
              <p:cNvSpPr>
                <a:spLocks noChangeArrowheads="1"/>
              </p:cNvSpPr>
              <p:nvPr/>
            </p:nvSpPr>
            <p:spPr bwMode="auto">
              <a:xfrm>
                <a:off x="588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6" name="Oval 93"/>
              <p:cNvSpPr>
                <a:spLocks noChangeArrowheads="1"/>
              </p:cNvSpPr>
              <p:nvPr/>
            </p:nvSpPr>
            <p:spPr bwMode="auto">
              <a:xfrm>
                <a:off x="1057" y="114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7" name="Oval 94"/>
              <p:cNvSpPr>
                <a:spLocks noChangeArrowheads="1"/>
              </p:cNvSpPr>
              <p:nvPr/>
            </p:nvSpPr>
            <p:spPr bwMode="auto">
              <a:xfrm>
                <a:off x="1526" y="201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8" name="Oval 95"/>
              <p:cNvSpPr>
                <a:spLocks noChangeArrowheads="1"/>
              </p:cNvSpPr>
              <p:nvPr/>
            </p:nvSpPr>
            <p:spPr bwMode="auto">
              <a:xfrm>
                <a:off x="1133" y="1507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09" name="Oval 96"/>
              <p:cNvSpPr>
                <a:spLocks noChangeArrowheads="1"/>
              </p:cNvSpPr>
              <p:nvPr/>
            </p:nvSpPr>
            <p:spPr bwMode="auto">
              <a:xfrm>
                <a:off x="1449" y="175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0" name="Oval 97"/>
              <p:cNvSpPr>
                <a:spLocks noChangeArrowheads="1"/>
              </p:cNvSpPr>
              <p:nvPr/>
            </p:nvSpPr>
            <p:spPr bwMode="auto">
              <a:xfrm>
                <a:off x="860" y="156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1" name="Oval 98"/>
              <p:cNvSpPr>
                <a:spLocks noChangeArrowheads="1"/>
              </p:cNvSpPr>
              <p:nvPr/>
            </p:nvSpPr>
            <p:spPr bwMode="auto">
              <a:xfrm>
                <a:off x="511" y="1337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2" name="Oval 99"/>
              <p:cNvSpPr>
                <a:spLocks noChangeArrowheads="1"/>
              </p:cNvSpPr>
              <p:nvPr/>
            </p:nvSpPr>
            <p:spPr bwMode="auto">
              <a:xfrm>
                <a:off x="1046" y="16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3" name="Oval 100"/>
              <p:cNvSpPr>
                <a:spLocks noChangeArrowheads="1"/>
              </p:cNvSpPr>
              <p:nvPr/>
            </p:nvSpPr>
            <p:spPr bwMode="auto">
              <a:xfrm>
                <a:off x="937" y="108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4" name="Oval 101"/>
              <p:cNvSpPr>
                <a:spLocks noChangeArrowheads="1"/>
              </p:cNvSpPr>
              <p:nvPr/>
            </p:nvSpPr>
            <p:spPr bwMode="auto">
              <a:xfrm>
                <a:off x="1340" y="187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5" name="Oval 102"/>
              <p:cNvSpPr>
                <a:spLocks noChangeArrowheads="1"/>
              </p:cNvSpPr>
              <p:nvPr/>
            </p:nvSpPr>
            <p:spPr bwMode="auto">
              <a:xfrm>
                <a:off x="1547" y="1888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6" name="Oval 103"/>
              <p:cNvSpPr>
                <a:spLocks noChangeArrowheads="1"/>
              </p:cNvSpPr>
              <p:nvPr/>
            </p:nvSpPr>
            <p:spPr bwMode="auto">
              <a:xfrm>
                <a:off x="1755" y="163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7" name="Oval 104"/>
              <p:cNvSpPr>
                <a:spLocks noChangeArrowheads="1"/>
              </p:cNvSpPr>
              <p:nvPr/>
            </p:nvSpPr>
            <p:spPr bwMode="auto">
              <a:xfrm>
                <a:off x="1395" y="1634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8" name="Oval 105"/>
              <p:cNvSpPr>
                <a:spLocks noChangeArrowheads="1"/>
              </p:cNvSpPr>
              <p:nvPr/>
            </p:nvSpPr>
            <p:spPr bwMode="auto">
              <a:xfrm>
                <a:off x="784" y="129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19" name="Oval 106"/>
              <p:cNvSpPr>
                <a:spLocks noChangeArrowheads="1"/>
              </p:cNvSpPr>
              <p:nvPr/>
            </p:nvSpPr>
            <p:spPr bwMode="auto">
              <a:xfrm>
                <a:off x="980" y="147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0" name="Oval 107"/>
              <p:cNvSpPr>
                <a:spLocks noChangeArrowheads="1"/>
              </p:cNvSpPr>
              <p:nvPr/>
            </p:nvSpPr>
            <p:spPr bwMode="auto">
              <a:xfrm>
                <a:off x="686" y="172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1" name="Oval 108"/>
              <p:cNvSpPr>
                <a:spLocks noChangeArrowheads="1"/>
              </p:cNvSpPr>
              <p:nvPr/>
            </p:nvSpPr>
            <p:spPr bwMode="auto">
              <a:xfrm>
                <a:off x="424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2" name="Oval 109"/>
              <p:cNvSpPr>
                <a:spLocks noChangeArrowheads="1"/>
              </p:cNvSpPr>
              <p:nvPr/>
            </p:nvSpPr>
            <p:spPr bwMode="auto">
              <a:xfrm>
                <a:off x="1558" y="154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3" name="Oval 110"/>
              <p:cNvSpPr>
                <a:spLocks noChangeArrowheads="1"/>
              </p:cNvSpPr>
              <p:nvPr/>
            </p:nvSpPr>
            <p:spPr bwMode="auto">
              <a:xfrm>
                <a:off x="1111" y="12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4" name="Oval 111"/>
              <p:cNvSpPr>
                <a:spLocks noChangeArrowheads="1"/>
              </p:cNvSpPr>
              <p:nvPr/>
            </p:nvSpPr>
            <p:spPr bwMode="auto">
              <a:xfrm>
                <a:off x="860" y="175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5" name="Oval 112"/>
              <p:cNvSpPr>
                <a:spLocks noChangeArrowheads="1"/>
              </p:cNvSpPr>
              <p:nvPr/>
            </p:nvSpPr>
            <p:spPr bwMode="auto">
              <a:xfrm>
                <a:off x="937" y="1337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6" name="Oval 113"/>
              <p:cNvSpPr>
                <a:spLocks noChangeArrowheads="1"/>
              </p:cNvSpPr>
              <p:nvPr/>
            </p:nvSpPr>
            <p:spPr bwMode="auto">
              <a:xfrm>
                <a:off x="740" y="154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7" name="Oval 114"/>
              <p:cNvSpPr>
                <a:spLocks noChangeArrowheads="1"/>
              </p:cNvSpPr>
              <p:nvPr/>
            </p:nvSpPr>
            <p:spPr bwMode="auto">
              <a:xfrm>
                <a:off x="675" y="13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8" name="Oval 115"/>
              <p:cNvSpPr>
                <a:spLocks noChangeArrowheads="1"/>
              </p:cNvSpPr>
              <p:nvPr/>
            </p:nvSpPr>
            <p:spPr bwMode="auto">
              <a:xfrm>
                <a:off x="1526" y="171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29" name="Line 116"/>
              <p:cNvSpPr>
                <a:spLocks noChangeShapeType="1"/>
              </p:cNvSpPr>
              <p:nvPr/>
            </p:nvSpPr>
            <p:spPr bwMode="auto">
              <a:xfrm>
                <a:off x="1438" y="1486"/>
                <a:ext cx="448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0" name="Oval 121"/>
              <p:cNvSpPr>
                <a:spLocks noChangeArrowheads="1"/>
              </p:cNvSpPr>
              <p:nvPr/>
            </p:nvSpPr>
            <p:spPr bwMode="auto">
              <a:xfrm>
                <a:off x="762" y="29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1" name="Oval 122"/>
              <p:cNvSpPr>
                <a:spLocks noChangeArrowheads="1"/>
              </p:cNvSpPr>
              <p:nvPr/>
            </p:nvSpPr>
            <p:spPr bwMode="auto">
              <a:xfrm>
                <a:off x="1002" y="324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2" name="Oval 123"/>
              <p:cNvSpPr>
                <a:spLocks noChangeArrowheads="1"/>
              </p:cNvSpPr>
              <p:nvPr/>
            </p:nvSpPr>
            <p:spPr bwMode="auto">
              <a:xfrm>
                <a:off x="904" y="3116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3" name="Oval 124"/>
              <p:cNvSpPr>
                <a:spLocks noChangeArrowheads="1"/>
              </p:cNvSpPr>
              <p:nvPr/>
            </p:nvSpPr>
            <p:spPr bwMode="auto">
              <a:xfrm>
                <a:off x="489" y="309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4" name="Oval 125"/>
              <p:cNvSpPr>
                <a:spLocks noChangeArrowheads="1"/>
              </p:cNvSpPr>
              <p:nvPr/>
            </p:nvSpPr>
            <p:spPr bwMode="auto">
              <a:xfrm>
                <a:off x="1133" y="326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5" name="Oval 126"/>
              <p:cNvSpPr>
                <a:spLocks noChangeArrowheads="1"/>
              </p:cNvSpPr>
              <p:nvPr/>
            </p:nvSpPr>
            <p:spPr bwMode="auto">
              <a:xfrm>
                <a:off x="817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6" name="Oval 127"/>
              <p:cNvSpPr>
                <a:spLocks noChangeArrowheads="1"/>
              </p:cNvSpPr>
              <p:nvPr/>
            </p:nvSpPr>
            <p:spPr bwMode="auto">
              <a:xfrm>
                <a:off x="882" y="297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7" name="Oval 128"/>
              <p:cNvSpPr>
                <a:spLocks noChangeArrowheads="1"/>
              </p:cNvSpPr>
              <p:nvPr/>
            </p:nvSpPr>
            <p:spPr bwMode="auto">
              <a:xfrm>
                <a:off x="653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8" name="Oval 129"/>
              <p:cNvSpPr>
                <a:spLocks noChangeArrowheads="1"/>
              </p:cNvSpPr>
              <p:nvPr/>
            </p:nvSpPr>
            <p:spPr bwMode="auto">
              <a:xfrm>
                <a:off x="598" y="3000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39" name="Oval 130"/>
              <p:cNvSpPr>
                <a:spLocks noChangeArrowheads="1"/>
              </p:cNvSpPr>
              <p:nvPr/>
            </p:nvSpPr>
            <p:spPr bwMode="auto">
              <a:xfrm>
                <a:off x="751" y="308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0" name="Oval 131"/>
              <p:cNvSpPr>
                <a:spLocks noChangeArrowheads="1"/>
              </p:cNvSpPr>
              <p:nvPr/>
            </p:nvSpPr>
            <p:spPr bwMode="auto">
              <a:xfrm>
                <a:off x="1057" y="306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1" name="Oval 132"/>
              <p:cNvSpPr>
                <a:spLocks noChangeArrowheads="1"/>
              </p:cNvSpPr>
              <p:nvPr/>
            </p:nvSpPr>
            <p:spPr bwMode="auto">
              <a:xfrm>
                <a:off x="511" y="325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2" name="Oval 133"/>
              <p:cNvSpPr>
                <a:spLocks noChangeArrowheads="1"/>
              </p:cNvSpPr>
              <p:nvPr/>
            </p:nvSpPr>
            <p:spPr bwMode="auto">
              <a:xfrm>
                <a:off x="937" y="30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3" name="Oval 134"/>
              <p:cNvSpPr>
                <a:spLocks noChangeArrowheads="1"/>
              </p:cNvSpPr>
              <p:nvPr/>
            </p:nvSpPr>
            <p:spPr bwMode="auto">
              <a:xfrm>
                <a:off x="424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4" name="Oval 135"/>
              <p:cNvSpPr>
                <a:spLocks noChangeArrowheads="1"/>
              </p:cNvSpPr>
              <p:nvPr/>
            </p:nvSpPr>
            <p:spPr bwMode="auto">
              <a:xfrm>
                <a:off x="424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5" name="Oval 136"/>
              <p:cNvSpPr>
                <a:spLocks noChangeArrowheads="1"/>
              </p:cNvSpPr>
              <p:nvPr/>
            </p:nvSpPr>
            <p:spPr bwMode="auto">
              <a:xfrm>
                <a:off x="1111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6" name="Oval 137"/>
              <p:cNvSpPr>
                <a:spLocks noChangeArrowheads="1"/>
              </p:cNvSpPr>
              <p:nvPr/>
            </p:nvSpPr>
            <p:spPr bwMode="auto">
              <a:xfrm>
                <a:off x="947" y="327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7" name="Oval 138"/>
              <p:cNvSpPr>
                <a:spLocks noChangeArrowheads="1"/>
              </p:cNvSpPr>
              <p:nvPr/>
            </p:nvSpPr>
            <p:spPr bwMode="auto">
              <a:xfrm>
                <a:off x="675" y="3286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8" name="Oval 139"/>
              <p:cNvSpPr>
                <a:spLocks noChangeArrowheads="1"/>
              </p:cNvSpPr>
              <p:nvPr/>
            </p:nvSpPr>
            <p:spPr bwMode="auto">
              <a:xfrm>
                <a:off x="784" y="3212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49" name="Line 140"/>
              <p:cNvSpPr>
                <a:spLocks noChangeShapeType="1"/>
              </p:cNvSpPr>
              <p:nvPr/>
            </p:nvSpPr>
            <p:spPr bwMode="auto">
              <a:xfrm>
                <a:off x="1438" y="3402"/>
                <a:ext cx="448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0" name="Oval 141"/>
              <p:cNvSpPr>
                <a:spLocks noChangeArrowheads="1"/>
              </p:cNvSpPr>
              <p:nvPr/>
            </p:nvSpPr>
            <p:spPr bwMode="auto">
              <a:xfrm>
                <a:off x="2755" y="2961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1" name="Oval 142"/>
              <p:cNvSpPr>
                <a:spLocks noChangeArrowheads="1"/>
              </p:cNvSpPr>
              <p:nvPr/>
            </p:nvSpPr>
            <p:spPr bwMode="auto">
              <a:xfrm>
                <a:off x="2494" y="2908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2" name="Oval 143"/>
              <p:cNvSpPr>
                <a:spLocks noChangeArrowheads="1"/>
              </p:cNvSpPr>
              <p:nvPr/>
            </p:nvSpPr>
            <p:spPr bwMode="auto">
              <a:xfrm>
                <a:off x="2897" y="3120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3" name="Oval 144"/>
              <p:cNvSpPr>
                <a:spLocks noChangeArrowheads="1"/>
              </p:cNvSpPr>
              <p:nvPr/>
            </p:nvSpPr>
            <p:spPr bwMode="auto">
              <a:xfrm>
                <a:off x="2483" y="309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4" name="Oval 145"/>
              <p:cNvSpPr>
                <a:spLocks noChangeArrowheads="1"/>
              </p:cNvSpPr>
              <p:nvPr/>
            </p:nvSpPr>
            <p:spPr bwMode="auto">
              <a:xfrm>
                <a:off x="2635" y="2855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5" name="Oval 146"/>
              <p:cNvSpPr>
                <a:spLocks noChangeArrowheads="1"/>
              </p:cNvSpPr>
              <p:nvPr/>
            </p:nvSpPr>
            <p:spPr bwMode="auto">
              <a:xfrm>
                <a:off x="2810" y="3236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6" name="Oval 147"/>
              <p:cNvSpPr>
                <a:spLocks noChangeArrowheads="1"/>
              </p:cNvSpPr>
              <p:nvPr/>
            </p:nvSpPr>
            <p:spPr bwMode="auto">
              <a:xfrm>
                <a:off x="2875" y="2982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7" name="Oval 148"/>
              <p:cNvSpPr>
                <a:spLocks noChangeArrowheads="1"/>
              </p:cNvSpPr>
              <p:nvPr/>
            </p:nvSpPr>
            <p:spPr bwMode="auto">
              <a:xfrm>
                <a:off x="2646" y="317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8" name="Oval 149"/>
              <p:cNvSpPr>
                <a:spLocks noChangeArrowheads="1"/>
              </p:cNvSpPr>
              <p:nvPr/>
            </p:nvSpPr>
            <p:spPr bwMode="auto">
              <a:xfrm>
                <a:off x="2592" y="300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59" name="Oval 150"/>
              <p:cNvSpPr>
                <a:spLocks noChangeArrowheads="1"/>
              </p:cNvSpPr>
              <p:nvPr/>
            </p:nvSpPr>
            <p:spPr bwMode="auto">
              <a:xfrm>
                <a:off x="2745" y="3088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0" name="Oval 151"/>
              <p:cNvSpPr>
                <a:spLocks noChangeArrowheads="1"/>
              </p:cNvSpPr>
              <p:nvPr/>
            </p:nvSpPr>
            <p:spPr bwMode="auto">
              <a:xfrm>
                <a:off x="2592" y="317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1" name="Oval 152"/>
              <p:cNvSpPr>
                <a:spLocks noChangeArrowheads="1"/>
              </p:cNvSpPr>
              <p:nvPr/>
            </p:nvSpPr>
            <p:spPr bwMode="auto">
              <a:xfrm>
                <a:off x="2505" y="32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2" name="Oval 153"/>
              <p:cNvSpPr>
                <a:spLocks noChangeArrowheads="1"/>
              </p:cNvSpPr>
              <p:nvPr/>
            </p:nvSpPr>
            <p:spPr bwMode="auto">
              <a:xfrm>
                <a:off x="2810" y="289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3" name="Oval 154"/>
              <p:cNvSpPr>
                <a:spLocks noChangeArrowheads="1"/>
              </p:cNvSpPr>
              <p:nvPr/>
            </p:nvSpPr>
            <p:spPr bwMode="auto">
              <a:xfrm>
                <a:off x="2417" y="317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4" name="Oval 155"/>
              <p:cNvSpPr>
                <a:spLocks noChangeArrowheads="1"/>
              </p:cNvSpPr>
              <p:nvPr/>
            </p:nvSpPr>
            <p:spPr bwMode="auto">
              <a:xfrm>
                <a:off x="2112" y="3353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5" name="Oval 156"/>
              <p:cNvSpPr>
                <a:spLocks noChangeArrowheads="1"/>
              </p:cNvSpPr>
              <p:nvPr/>
            </p:nvSpPr>
            <p:spPr bwMode="auto">
              <a:xfrm>
                <a:off x="2385" y="301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6" name="Oval 157"/>
              <p:cNvSpPr>
                <a:spLocks noChangeArrowheads="1"/>
              </p:cNvSpPr>
              <p:nvPr/>
            </p:nvSpPr>
            <p:spPr bwMode="auto">
              <a:xfrm>
                <a:off x="3181" y="2823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7" name="Oval 158"/>
              <p:cNvSpPr>
                <a:spLocks noChangeArrowheads="1"/>
              </p:cNvSpPr>
              <p:nvPr/>
            </p:nvSpPr>
            <p:spPr bwMode="auto">
              <a:xfrm>
                <a:off x="2668" y="3289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8" name="Oval 159"/>
              <p:cNvSpPr>
                <a:spLocks noChangeArrowheads="1"/>
              </p:cNvSpPr>
              <p:nvPr/>
            </p:nvSpPr>
            <p:spPr bwMode="auto">
              <a:xfrm>
                <a:off x="2984" y="3438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69" name="Line 160"/>
              <p:cNvSpPr>
                <a:spLocks noChangeShapeType="1"/>
              </p:cNvSpPr>
              <p:nvPr/>
            </p:nvSpPr>
            <p:spPr bwMode="auto">
              <a:xfrm>
                <a:off x="3432" y="3406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0" name="Line 161"/>
              <p:cNvSpPr>
                <a:spLocks noChangeShapeType="1"/>
              </p:cNvSpPr>
              <p:nvPr/>
            </p:nvSpPr>
            <p:spPr bwMode="auto">
              <a:xfrm flipH="1">
                <a:off x="1714" y="3524"/>
                <a:ext cx="360" cy="16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1" name="Line 162"/>
              <p:cNvSpPr>
                <a:spLocks noChangeShapeType="1"/>
              </p:cNvSpPr>
              <p:nvPr/>
            </p:nvSpPr>
            <p:spPr bwMode="auto">
              <a:xfrm>
                <a:off x="3181" y="3621"/>
                <a:ext cx="307" cy="162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2" name="Line 163"/>
              <p:cNvSpPr>
                <a:spLocks noChangeShapeType="1"/>
              </p:cNvSpPr>
              <p:nvPr/>
            </p:nvSpPr>
            <p:spPr bwMode="auto">
              <a:xfrm flipV="1">
                <a:off x="3423" y="2617"/>
                <a:ext cx="465" cy="243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3" name="Oval 164"/>
              <p:cNvSpPr>
                <a:spLocks noChangeArrowheads="1"/>
              </p:cNvSpPr>
              <p:nvPr/>
            </p:nvSpPr>
            <p:spPr bwMode="auto">
              <a:xfrm>
                <a:off x="4361" y="2958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4" name="Oval 165"/>
              <p:cNvSpPr>
                <a:spLocks noChangeArrowheads="1"/>
              </p:cNvSpPr>
              <p:nvPr/>
            </p:nvSpPr>
            <p:spPr bwMode="auto">
              <a:xfrm>
                <a:off x="4099" y="290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5" name="Oval 166"/>
              <p:cNvSpPr>
                <a:spLocks noChangeArrowheads="1"/>
              </p:cNvSpPr>
              <p:nvPr/>
            </p:nvSpPr>
            <p:spPr bwMode="auto">
              <a:xfrm>
                <a:off x="4502" y="3116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6" name="Oval 167"/>
              <p:cNvSpPr>
                <a:spLocks noChangeArrowheads="1"/>
              </p:cNvSpPr>
              <p:nvPr/>
            </p:nvSpPr>
            <p:spPr bwMode="auto">
              <a:xfrm>
                <a:off x="4088" y="3095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7" name="Oval 168"/>
              <p:cNvSpPr>
                <a:spLocks noChangeArrowheads="1"/>
              </p:cNvSpPr>
              <p:nvPr/>
            </p:nvSpPr>
            <p:spPr bwMode="auto">
              <a:xfrm>
                <a:off x="4241" y="2852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8" name="Oval 169"/>
              <p:cNvSpPr>
                <a:spLocks noChangeArrowheads="1"/>
              </p:cNvSpPr>
              <p:nvPr/>
            </p:nvSpPr>
            <p:spPr bwMode="auto">
              <a:xfrm>
                <a:off x="4415" y="3233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79" name="Oval 170"/>
              <p:cNvSpPr>
                <a:spLocks noChangeArrowheads="1"/>
              </p:cNvSpPr>
              <p:nvPr/>
            </p:nvSpPr>
            <p:spPr bwMode="auto">
              <a:xfrm>
                <a:off x="4481" y="2979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0" name="Oval 171"/>
              <p:cNvSpPr>
                <a:spLocks noChangeArrowheads="1"/>
              </p:cNvSpPr>
              <p:nvPr/>
            </p:nvSpPr>
            <p:spPr bwMode="auto">
              <a:xfrm>
                <a:off x="4252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1" name="Oval 172"/>
              <p:cNvSpPr>
                <a:spLocks noChangeArrowheads="1"/>
              </p:cNvSpPr>
              <p:nvPr/>
            </p:nvSpPr>
            <p:spPr bwMode="auto">
              <a:xfrm>
                <a:off x="4197" y="3000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2" name="Oval 173"/>
              <p:cNvSpPr>
                <a:spLocks noChangeArrowheads="1"/>
              </p:cNvSpPr>
              <p:nvPr/>
            </p:nvSpPr>
            <p:spPr bwMode="auto">
              <a:xfrm>
                <a:off x="4350" y="3085"/>
                <a:ext cx="196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3" name="Oval 174"/>
              <p:cNvSpPr>
                <a:spLocks noChangeArrowheads="1"/>
              </p:cNvSpPr>
              <p:nvPr/>
            </p:nvSpPr>
            <p:spPr bwMode="auto">
              <a:xfrm>
                <a:off x="4197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4" name="Oval 175"/>
              <p:cNvSpPr>
                <a:spLocks noChangeArrowheads="1"/>
              </p:cNvSpPr>
              <p:nvPr/>
            </p:nvSpPr>
            <p:spPr bwMode="auto">
              <a:xfrm>
                <a:off x="4110" y="3254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5" name="Oval 176"/>
              <p:cNvSpPr>
                <a:spLocks noChangeArrowheads="1"/>
              </p:cNvSpPr>
              <p:nvPr/>
            </p:nvSpPr>
            <p:spPr bwMode="auto">
              <a:xfrm>
                <a:off x="4415" y="2894"/>
                <a:ext cx="197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6" name="Oval 177"/>
              <p:cNvSpPr>
                <a:spLocks noChangeArrowheads="1"/>
              </p:cNvSpPr>
              <p:nvPr/>
            </p:nvSpPr>
            <p:spPr bwMode="auto">
              <a:xfrm>
                <a:off x="4023" y="3169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FECCD4"/>
                  </a:gs>
                  <a:gs pos="100000">
                    <a:srgbClr val="FC012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7" name="Oval 178"/>
              <p:cNvSpPr>
                <a:spLocks noChangeArrowheads="1"/>
              </p:cNvSpPr>
              <p:nvPr/>
            </p:nvSpPr>
            <p:spPr bwMode="auto">
              <a:xfrm>
                <a:off x="3990" y="3010"/>
                <a:ext cx="196" cy="191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8" name="Oval 179"/>
              <p:cNvSpPr>
                <a:spLocks noChangeArrowheads="1"/>
              </p:cNvSpPr>
              <p:nvPr/>
            </p:nvSpPr>
            <p:spPr bwMode="auto">
              <a:xfrm>
                <a:off x="4273" y="3286"/>
                <a:ext cx="197" cy="190"/>
              </a:xfrm>
              <a:prstGeom prst="ellipse">
                <a:avLst/>
              </a:prstGeom>
              <a:gradFill rotWithShape="0">
                <a:gsLst>
                  <a:gs pos="0">
                    <a:srgbClr val="E8E8FD"/>
                  </a:gs>
                  <a:gs pos="100000">
                    <a:srgbClr val="1F1DE8"/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89" name="Line 180"/>
              <p:cNvSpPr>
                <a:spLocks noChangeShapeType="1"/>
              </p:cNvSpPr>
              <p:nvPr/>
            </p:nvSpPr>
            <p:spPr bwMode="auto">
              <a:xfrm>
                <a:off x="4855" y="3379"/>
                <a:ext cx="447" cy="0"/>
              </a:xfrm>
              <a:prstGeom prst="line">
                <a:avLst/>
              </a:prstGeom>
              <a:noFill/>
              <a:ln w="76200">
                <a:solidFill>
                  <a:srgbClr val="B81414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661" name="Rectangle 181"/>
            <p:cNvSpPr>
              <a:spLocks noChangeArrowheads="1"/>
            </p:cNvSpPr>
            <p:nvPr/>
          </p:nvSpPr>
          <p:spPr bwMode="auto">
            <a:xfrm>
              <a:off x="3983" y="2659"/>
              <a:ext cx="1352" cy="1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203" tIns="39889" rIns="81203" bIns="39889">
              <a:spAutoFit/>
            </a:bodyPr>
            <a:lstStyle/>
            <a:p>
              <a:pPr algn="ctr" defTabSz="820738" eaLnBrk="0" hangingPunct="0">
                <a:lnSpc>
                  <a:spcPct val="90000"/>
                </a:lnSpc>
              </a:pPr>
              <a:r>
                <a:rPr lang="en-US" sz="1600"/>
                <a:t>Rare isotope beam</a:t>
              </a:r>
            </a:p>
          </p:txBody>
        </p:sp>
      </p:grpSp>
      <p:sp>
        <p:nvSpPr>
          <p:cNvPr id="27653" name="Slide Number Placeholder 18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E2068317-CD48-4111-A427-BBC61205B58F}" type="slidenum">
              <a:rPr lang="en-US" smtClean="0">
                <a:ea typeface="ヒラギノ角ゴ Pro W3"/>
                <a:cs typeface="ヒラギノ角ゴ Pro W3"/>
              </a:rPr>
              <a:pPr/>
              <a:t>8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7654" name="Footer Placeholder 186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not-ria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88" y="1685925"/>
            <a:ext cx="891222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Content Placeholder 12"/>
          <p:cNvSpPr>
            <a:spLocks noGrp="1"/>
          </p:cNvSpPr>
          <p:nvPr>
            <p:ph idx="1"/>
          </p:nvPr>
        </p:nvSpPr>
        <p:spPr>
          <a:xfrm>
            <a:off x="76200" y="1066800"/>
            <a:ext cx="8991600" cy="502761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Heavy-ion linac can also accelerate light ions needed for an ISOL facility</a:t>
            </a:r>
          </a:p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/>
                <a:cs typeface="ＭＳ Ｐゴシック"/>
              </a:rPr>
              <a:t>Building Blocks of a</a:t>
            </a:r>
            <a:br>
              <a:rPr lang="en-US" smtClean="0">
                <a:ea typeface="ＭＳ Ｐゴシック"/>
                <a:cs typeface="ＭＳ Ｐゴシック"/>
              </a:rPr>
            </a:br>
            <a:r>
              <a:rPr lang="en-US" smtClean="0">
                <a:ea typeface="ＭＳ Ｐゴシック"/>
                <a:cs typeface="ＭＳ Ｐゴシック"/>
              </a:rPr>
              <a:t>Rare Isotope Beam Facility</a:t>
            </a:r>
          </a:p>
        </p:txBody>
      </p:sp>
      <p:sp>
        <p:nvSpPr>
          <p:cNvPr id="29700" name="Slide Number Placeholder 1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>
                <a:ea typeface="ヒラギノ角ゴ Pro W3"/>
                <a:cs typeface="ヒラギノ角ゴ Pro W3"/>
              </a:rPr>
              <a:t>, Slide </a:t>
            </a:r>
            <a:fld id="{11B89ACD-DC39-4118-809E-1AD22F98252D}" type="slidenum">
              <a:rPr lang="en-US" smtClean="0">
                <a:ea typeface="ヒラギノ角ゴ Pro W3"/>
                <a:cs typeface="ヒラギノ角ゴ Pro W3"/>
              </a:rPr>
              <a:pPr/>
              <a:t>9</a:t>
            </a:fld>
            <a:endParaRPr lang="en-US" smtClean="0">
              <a:ea typeface="ヒラギノ角ゴ Pro W3"/>
              <a:cs typeface="ヒラギノ角ゴ Pro W3"/>
            </a:endParaRPr>
          </a:p>
        </p:txBody>
      </p:sp>
      <p:sp>
        <p:nvSpPr>
          <p:cNvPr id="29701" name="Footer Placeholder 13"/>
          <p:cNvSpPr>
            <a:spLocks noGrp="1"/>
          </p:cNvSpPr>
          <p:nvPr>
            <p:ph type="ftr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de-DE" smtClean="0">
                <a:ea typeface="ヒラギノ角ゴ Pro W3"/>
                <a:cs typeface="ヒラギノ角ゴ Pro W3"/>
              </a:rPr>
              <a:t>W. Hartung, 19 April 2010</a:t>
            </a:r>
            <a:endParaRPr lang="en-US" smtClean="0"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IB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RIB2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10_CKG FRIB no-line h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KG FRIB no-line 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KG FRIB no-line 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KG FRIB no-line h 8">
        <a:dk1>
          <a:srgbClr val="000000"/>
        </a:dk1>
        <a:lt1>
          <a:srgbClr val="FFFFFF"/>
        </a:lt1>
        <a:dk2>
          <a:srgbClr val="1F1DE8"/>
        </a:dk2>
        <a:lt2>
          <a:srgbClr val="007469"/>
        </a:lt2>
        <a:accent1>
          <a:srgbClr val="FC0128"/>
        </a:accent1>
        <a:accent2>
          <a:srgbClr val="CF16CE"/>
        </a:accent2>
        <a:accent3>
          <a:srgbClr val="FFFFFF"/>
        </a:accent3>
        <a:accent4>
          <a:srgbClr val="000000"/>
        </a:accent4>
        <a:accent5>
          <a:srgbClr val="FDAAAC"/>
        </a:accent5>
        <a:accent6>
          <a:srgbClr val="BB13BA"/>
        </a:accent6>
        <a:hlink>
          <a:srgbClr val="F39FD1"/>
        </a:hlink>
        <a:folHlink>
          <a:srgbClr val="7C0F5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6644</TotalTime>
  <Words>2222</Words>
  <Application>Microsoft Office PowerPoint</Application>
  <PresentationFormat>On-screen Show (4:3)</PresentationFormat>
  <Paragraphs>527</Paragraphs>
  <Slides>60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16</vt:i4>
      </vt:variant>
      <vt:variant>
        <vt:lpstr>Slide Titles</vt:lpstr>
      </vt:variant>
      <vt:variant>
        <vt:i4>60</vt:i4>
      </vt:variant>
    </vt:vector>
  </HeadingPairs>
  <TitlesOfParts>
    <vt:vector size="85" baseType="lpstr">
      <vt:lpstr>Arial</vt:lpstr>
      <vt:lpstr>ヒラギノ角ゴ Pro W3</vt:lpstr>
      <vt:lpstr>ＭＳ Ｐゴシック</vt:lpstr>
      <vt:lpstr>Wingdings</vt:lpstr>
      <vt:lpstr>Lucida Grande</vt:lpstr>
      <vt:lpstr>Helvetica</vt:lpstr>
      <vt:lpstr>Calibri</vt:lpstr>
      <vt:lpstr>Times New Roman</vt:lpstr>
      <vt:lpstr>Symbol</vt:lpstr>
      <vt:lpstr>FRIB2</vt:lpstr>
      <vt:lpstr>1_FRIB2</vt:lpstr>
      <vt:lpstr>FRIB2</vt:lpstr>
      <vt:lpstr>FRIB2</vt:lpstr>
      <vt:lpstr>FRIB2</vt:lpstr>
      <vt:lpstr>FRIB2</vt:lpstr>
      <vt:lpstr>FRIB2</vt:lpstr>
      <vt:lpstr>FRIB2</vt:lpstr>
      <vt:lpstr>FRIB2</vt:lpstr>
      <vt:lpstr>1_FRIB2</vt:lpstr>
      <vt:lpstr>1_FRIB2</vt:lpstr>
      <vt:lpstr>1_FRIB2</vt:lpstr>
      <vt:lpstr>1_FRIB2</vt:lpstr>
      <vt:lpstr>1_FRIB2</vt:lpstr>
      <vt:lpstr>1_FRIB2</vt:lpstr>
      <vt:lpstr>1_FRIB2</vt:lpstr>
      <vt:lpstr>Project Status: Facility for Rare Isotope Beams at Michigan State University</vt:lpstr>
      <vt:lpstr>Outline</vt:lpstr>
      <vt:lpstr>Introduction</vt:lpstr>
      <vt:lpstr>Facility for Rare Isotope Beams Historical Background</vt:lpstr>
      <vt:lpstr>FRIB: Present and Future</vt:lpstr>
      <vt:lpstr>FRIB: Cultural Impact</vt:lpstr>
      <vt:lpstr>Production of Rare Isotopes at Rest Isotope Separation On Line (ISOL technique)</vt:lpstr>
      <vt:lpstr>Production of Rare Isotopes in Flight</vt:lpstr>
      <vt:lpstr>Building Blocks of a Rare Isotope Beam Facility</vt:lpstr>
      <vt:lpstr>Radioactive Ion-beam Reaccelerator</vt:lpstr>
      <vt:lpstr>FRIB Science</vt:lpstr>
      <vt:lpstr>Domain of FRIB Research</vt:lpstr>
      <vt:lpstr>World View of Rare Isotope Facilities</vt:lpstr>
      <vt:lpstr>The Four Themes of Research at FRIB</vt:lpstr>
      <vt:lpstr>High beam rates are needed to do the science Next-generation high-power (&gt;100 kW) RIB facilities are the key</vt:lpstr>
      <vt:lpstr>Nuclear Processes in the Universe </vt:lpstr>
      <vt:lpstr>Applications of Rare Isotopes</vt:lpstr>
      <vt:lpstr>FRIB Resonators</vt:lpstr>
      <vt:lpstr>FRIB Resonators</vt:lpstr>
      <vt:lpstr>RF Parameters for FRIB Resonators</vt:lpstr>
      <vt:lpstr>Component Counts for FRIB Linac</vt:lpstr>
      <vt:lpstr>Resonator Development</vt:lpstr>
      <vt:lpstr>β = 0.041 Resonators</vt:lpstr>
      <vt:lpstr>β = 0.041 Resonators Dewar Testing</vt:lpstr>
      <vt:lpstr>β = 0.041 Resonators Dewar Testing</vt:lpstr>
      <vt:lpstr>β = 0.041 Resonators Dewar Testing</vt:lpstr>
      <vt:lpstr>β = 0.085 Resonators RIA prototype</vt:lpstr>
      <vt:lpstr>β = 0.085 Resonators for ReA3</vt:lpstr>
      <vt:lpstr>β = 0.085 Resonators Dewar Tests</vt:lpstr>
      <vt:lpstr>β = 0.53 Resonators Niobium Prototype</vt:lpstr>
      <vt:lpstr>Systems Tests </vt:lpstr>
      <vt:lpstr>Systems Test RIA Low-β Test Cryomodule</vt:lpstr>
      <vt:lpstr>Systems Tests  β = 0.041 Resonators</vt:lpstr>
      <vt:lpstr>Systems Test  β = 0.041 Resonators</vt:lpstr>
      <vt:lpstr>FRIB Resonators: Issues of Interest</vt:lpstr>
      <vt:lpstr>FRIB Resonators: Issues of Interest</vt:lpstr>
      <vt:lpstr>Operating Temperature</vt:lpstr>
      <vt:lpstr>Operating Temperature</vt:lpstr>
      <vt:lpstr>FRIB Linac and Layout</vt:lpstr>
      <vt:lpstr>Original FRIB Location on MSU Campus</vt:lpstr>
      <vt:lpstr>MSU FRIB Proposal</vt:lpstr>
      <vt:lpstr>Problem: Conventional Construction Cost higher than anticipated</vt:lpstr>
      <vt:lpstr>Problem: Conventional Construction Cost higher than anticipated</vt:lpstr>
      <vt:lpstr>Double-folded Linac “Operation Paperclip”</vt:lpstr>
      <vt:lpstr>Slide 45</vt:lpstr>
      <vt:lpstr>On Site Double-folded Layout to reduces cost</vt:lpstr>
      <vt:lpstr>On Site Double-folded Layout</vt:lpstr>
      <vt:lpstr>Tunnel Cross-Section</vt:lpstr>
      <vt:lpstr>FRIB Cryomodules</vt:lpstr>
      <vt:lpstr>80.5 MHz β = 0.041</vt:lpstr>
      <vt:lpstr>80.5 MHz β = 0.085</vt:lpstr>
      <vt:lpstr>322 MHz β = 0.29</vt:lpstr>
      <vt:lpstr>322 MHz β = 0.53</vt:lpstr>
      <vt:lpstr>Beam Delivery</vt:lpstr>
      <vt:lpstr>Fragment Separator</vt:lpstr>
      <vt:lpstr>Transition from NSCL to FRIB Operations</vt:lpstr>
      <vt:lpstr>Pre- FRIB Equipment</vt:lpstr>
      <vt:lpstr>Summary: FRIB Project</vt:lpstr>
      <vt:lpstr>Summary: FRIB Resonators</vt:lpstr>
      <vt:lpstr>People</vt:lpstr>
    </vt:vector>
  </TitlesOfParts>
  <Company>MSU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Science of FRIB</dc:title>
  <dc:creator>Richard York</dc:creator>
  <cp:lastModifiedBy>email</cp:lastModifiedBy>
  <cp:revision>159</cp:revision>
  <cp:lastPrinted>2010-02-12T13:19:16Z</cp:lastPrinted>
  <dcterms:created xsi:type="dcterms:W3CDTF">2010-04-15T18:26:33Z</dcterms:created>
  <dcterms:modified xsi:type="dcterms:W3CDTF">2010-04-19T13:23:55Z</dcterms:modified>
</cp:coreProperties>
</file>