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80" r:id="rId3"/>
    <p:sldId id="289" r:id="rId4"/>
    <p:sldId id="257" r:id="rId5"/>
    <p:sldId id="258" r:id="rId6"/>
    <p:sldId id="274" r:id="rId7"/>
    <p:sldId id="283" r:id="rId8"/>
    <p:sldId id="259" r:id="rId9"/>
    <p:sldId id="290" r:id="rId10"/>
    <p:sldId id="286" r:id="rId11"/>
    <p:sldId id="272" r:id="rId12"/>
    <p:sldId id="267" r:id="rId13"/>
    <p:sldId id="282" r:id="rId14"/>
    <p:sldId id="263" r:id="rId15"/>
    <p:sldId id="285" r:id="rId16"/>
    <p:sldId id="262" r:id="rId17"/>
    <p:sldId id="275" r:id="rId18"/>
    <p:sldId id="291" r:id="rId19"/>
    <p:sldId id="278" r:id="rId20"/>
    <p:sldId id="276" r:id="rId21"/>
    <p:sldId id="279" r:id="rId22"/>
    <p:sldId id="277" r:id="rId23"/>
    <p:sldId id="264" r:id="rId24"/>
    <p:sldId id="266" r:id="rId25"/>
    <p:sldId id="265" r:id="rId26"/>
    <p:sldId id="292" r:id="rId27"/>
    <p:sldId id="27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76" autoAdjust="0"/>
    <p:restoredTop sz="94660"/>
  </p:normalViewPr>
  <p:slideViewPr>
    <p:cSldViewPr snapToGrid="0">
      <p:cViewPr>
        <p:scale>
          <a:sx n="66" d="100"/>
          <a:sy n="66" d="100"/>
        </p:scale>
        <p:origin x="1428" y="6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20BCC-351E-48FF-870D-AE8B9AFB0DE0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6DFC-D53F-4CA0-A927-FEC5876AB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439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20BCC-351E-48FF-870D-AE8B9AFB0DE0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6DFC-D53F-4CA0-A927-FEC5876AB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90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20BCC-351E-48FF-870D-AE8B9AFB0DE0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6DFC-D53F-4CA0-A927-FEC5876AB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70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20BCC-351E-48FF-870D-AE8B9AFB0DE0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6DFC-D53F-4CA0-A927-FEC5876AB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3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20BCC-351E-48FF-870D-AE8B9AFB0DE0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6DFC-D53F-4CA0-A927-FEC5876AB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948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20BCC-351E-48FF-870D-AE8B9AFB0DE0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6DFC-D53F-4CA0-A927-FEC5876AB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20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20BCC-351E-48FF-870D-AE8B9AFB0DE0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6DFC-D53F-4CA0-A927-FEC5876AB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2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20BCC-351E-48FF-870D-AE8B9AFB0DE0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6DFC-D53F-4CA0-A927-FEC5876AB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02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20BCC-351E-48FF-870D-AE8B9AFB0DE0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6DFC-D53F-4CA0-A927-FEC5876AB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10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20BCC-351E-48FF-870D-AE8B9AFB0DE0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0F756DFC-D53F-4CA0-A927-FEC5876AB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17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20BCC-351E-48FF-870D-AE8B9AFB0DE0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6DFC-D53F-4CA0-A927-FEC5876AB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66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20BCC-351E-48FF-870D-AE8B9AFB0DE0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6DFC-D53F-4CA0-A927-FEC5876AB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33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20BCC-351E-48FF-870D-AE8B9AFB0DE0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6DFC-D53F-4CA0-A927-FEC5876AB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69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20BCC-351E-48FF-870D-AE8B9AFB0DE0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6DFC-D53F-4CA0-A927-FEC5876AB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50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20BCC-351E-48FF-870D-AE8B9AFB0DE0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6DFC-D53F-4CA0-A927-FEC5876AB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52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20BCC-351E-48FF-870D-AE8B9AFB0DE0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6DFC-D53F-4CA0-A927-FEC5876AB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71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20BCC-351E-48FF-870D-AE8B9AFB0DE0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6DFC-D53F-4CA0-A927-FEC5876AB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5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8720BCC-351E-48FF-870D-AE8B9AFB0DE0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756DFC-D53F-4CA0-A927-FEC5876AB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87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r.ftdata.co.uk/photo-diary/files/2013/07/Lightning.jpg" TargetMode="External"/><Relationship Id="rId2" Type="http://schemas.openxmlformats.org/officeDocument/2006/relationships/hyperlink" Target="http://newsline.linearcollider.org/images/2010/20100617_dc_1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nal.gov/pub/presspass/vismedia/gallery/buildings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earcollider.org/ILC/GDE/Director's-Corner/2010/17-June-2010---Superconducting-RF-cavity-industrialisatio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ft.com/photo-diary/tag/lightning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ft.com/photo-diary/tag/lightning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52055"/>
            <a:ext cx="12192000" cy="1849581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Time Calibration System for RF Cavity Breakdown Measurements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Juan </a:t>
            </a:r>
            <a:r>
              <a:rPr lang="en-US" b="1" dirty="0" err="1" smtClean="0"/>
              <a:t>Takase</a:t>
            </a:r>
            <a:endParaRPr lang="en-US" dirty="0" smtClean="0"/>
          </a:p>
          <a:p>
            <a:r>
              <a:rPr lang="en-US" sz="1800" dirty="0" smtClean="0"/>
              <a:t>Northwestern University</a:t>
            </a:r>
          </a:p>
          <a:p>
            <a:r>
              <a:rPr lang="en-US" sz="1800" dirty="0" smtClean="0"/>
              <a:t>SIST INTERN Fermi National Lab</a:t>
            </a:r>
          </a:p>
          <a:p>
            <a:r>
              <a:rPr lang="en-US" sz="1800" dirty="0" smtClean="0"/>
              <a:t>08/04/2015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97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s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4741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-226787" y="2153847"/>
            <a:ext cx="3470805" cy="1697060"/>
          </a:xfrm>
          <a:prstGeom prst="ellipse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83847" y="1507516"/>
            <a:ext cx="3160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6600"/>
                </a:solidFill>
              </a:rPr>
              <a:t>Current timing calibration </a:t>
            </a:r>
          </a:p>
          <a:p>
            <a:r>
              <a:rPr lang="en-US" b="1" dirty="0" smtClean="0">
                <a:solidFill>
                  <a:srgbClr val="FF6600"/>
                </a:solidFill>
              </a:rPr>
              <a:t>Laser head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566457" y="3850907"/>
            <a:ext cx="4662998" cy="3018459"/>
          </a:xfrm>
          <a:prstGeom prst="ellipse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8897956" y="3196839"/>
            <a:ext cx="2367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6600"/>
                </a:solidFill>
              </a:rPr>
              <a:t>4-channel</a:t>
            </a:r>
          </a:p>
          <a:p>
            <a:r>
              <a:rPr lang="en-US" b="1" dirty="0" smtClean="0">
                <a:solidFill>
                  <a:srgbClr val="FF6600"/>
                </a:solidFill>
              </a:rPr>
              <a:t>function generator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559300" y="733706"/>
            <a:ext cx="4662998" cy="3018459"/>
          </a:xfrm>
          <a:prstGeom prst="ellipse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9403433" y="1584076"/>
            <a:ext cx="2812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6600"/>
                </a:solidFill>
              </a:rPr>
              <a:t>Digital Oscilloscope</a:t>
            </a:r>
          </a:p>
          <a:p>
            <a:r>
              <a:rPr lang="en-US" b="1" dirty="0" smtClean="0">
                <a:solidFill>
                  <a:srgbClr val="FF6600"/>
                </a:solidFill>
              </a:rPr>
              <a:t>(for coarse calibration)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56571" y="57414"/>
            <a:ext cx="3479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Current Method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80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Delay Exists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C:\Users\inspiron\1academics\pst\fermi\timecalibdata\a7_12_15\s2_24_s_s2_15_s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1" b="11488"/>
          <a:stretch/>
        </p:blipFill>
        <p:spPr bwMode="auto">
          <a:xfrm>
            <a:off x="1" y="7704"/>
            <a:ext cx="12192000" cy="710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17818" y="-2855496"/>
            <a:ext cx="0" cy="101498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106887" y="6650717"/>
            <a:ext cx="1746446" cy="368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(20 ns/division)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1821934" y="1413225"/>
            <a:ext cx="391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Voltage (V)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7510" y="6650717"/>
            <a:ext cx="391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Time (s)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84311" y="685800"/>
            <a:ext cx="391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Electrical Signal</a:t>
            </a:r>
            <a:endParaRPr lang="en-US" dirty="0">
              <a:ln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517741" y="5750467"/>
            <a:ext cx="1506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Optical Signal</a:t>
            </a:r>
            <a:endParaRPr lang="en-US" dirty="0">
              <a:ln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7010425"/>
            <a:ext cx="12378267" cy="84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523948" y="582228"/>
            <a:ext cx="31741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Coarse alignment is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Precise alignment is difficult to do consistently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Only one pair of channels can be calibrated at a time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53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</a:t>
            </a:r>
            <a:r>
              <a:rPr lang="en-US" dirty="0"/>
              <a:t>a system to take calibration measurements more quickly than the current method</a:t>
            </a:r>
            <a:r>
              <a:rPr lang="en-US" dirty="0" smtClean="0"/>
              <a:t>.</a:t>
            </a:r>
          </a:p>
          <a:p>
            <a:r>
              <a:rPr lang="en-US" dirty="0"/>
              <a:t>Resolve this arrival time delay </a:t>
            </a:r>
            <a:r>
              <a:rPr lang="en-US" dirty="0" smtClean="0"/>
              <a:t>precisely and consistently by </a:t>
            </a:r>
            <a:r>
              <a:rPr lang="en-US" dirty="0"/>
              <a:t>calculating the difference in arrival times.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62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1374" y="2667000"/>
            <a:ext cx="7984589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23079" y="893852"/>
            <a:ext cx="4541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DESIGN</a:t>
            </a:r>
            <a:endParaRPr lang="en-US" sz="3600" b="1" dirty="0"/>
          </a:p>
        </p:txBody>
      </p:sp>
      <p:pic>
        <p:nvPicPr>
          <p:cNvPr id="4" name="Picture 2" descr="https://lh4.googleusercontent.com/BBfVhjhdzGADIbJ17T_zdWWltZo6Blz46nKHBI-ujzBkjg39Q8WMqMZrOya-FPV_v4eyvLTcwuQj2gEQipwaiO-EOt0HsfivZ0taywaTkPhI-1BKuaXLdF7o0X9qzpatIbTrJe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6" r="57442" b="35537"/>
          <a:stretch/>
        </p:blipFill>
        <p:spPr bwMode="auto">
          <a:xfrm>
            <a:off x="2653774" y="3327400"/>
            <a:ext cx="1943626" cy="170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46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ardware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290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445500" y="962025"/>
            <a:ext cx="32639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Multiple tracks can be calibrated at once.</a:t>
            </a:r>
          </a:p>
          <a:p>
            <a:r>
              <a:rPr lang="en-US" dirty="0" smtClean="0"/>
              <a:t>Cylindrical shape reduces asymmetrical noise</a:t>
            </a:r>
          </a:p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 rot="16370520">
            <a:off x="3119172" y="3266784"/>
            <a:ext cx="2207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cm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24464" y="1377433"/>
            <a:ext cx="2261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15 </a:t>
            </a:r>
            <a:r>
              <a:rPr lang="en-US" dirty="0" smtClean="0">
                <a:solidFill>
                  <a:schemeClr val="bg1"/>
                </a:solidFill>
              </a:rPr>
              <a:t>cm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banana-penis-size.jpg (554×255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" t="1195" r="-649" b="20819"/>
          <a:stretch/>
        </p:blipFill>
        <p:spPr bwMode="auto">
          <a:xfrm rot="5400000">
            <a:off x="-264121" y="2379712"/>
            <a:ext cx="5282017" cy="18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banana-penis-size.jpg (554×255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0" t="4183" r="726" b="39930"/>
          <a:stretch/>
        </p:blipFill>
        <p:spPr bwMode="auto">
          <a:xfrm rot="10800000">
            <a:off x="4003889" y="5545454"/>
            <a:ext cx="3872841" cy="135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banana-penis-size.jpg (554×255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" t="3586" r="-4499" b="-1448"/>
          <a:stretch/>
        </p:blipFill>
        <p:spPr bwMode="auto">
          <a:xfrm rot="5400000">
            <a:off x="-591749" y="2206093"/>
            <a:ext cx="5395772" cy="23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77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look of design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6011067" y="2216149"/>
            <a:ext cx="482600" cy="444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854700" y="2057400"/>
            <a:ext cx="776683" cy="7350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366966" y="2417761"/>
            <a:ext cx="860626" cy="11034"/>
          </a:xfrm>
          <a:prstGeom prst="straightConnector1">
            <a:avLst/>
          </a:prstGeom>
          <a:ln>
            <a:solidFill>
              <a:srgbClr val="FF0000"/>
            </a:solidFill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4998720" y="2278381"/>
            <a:ext cx="994588" cy="95883"/>
          </a:xfrm>
          <a:prstGeom prst="straightConnector1">
            <a:avLst/>
          </a:prstGeom>
          <a:ln>
            <a:solidFill>
              <a:srgbClr val="FF0000"/>
            </a:solidFill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5771355" y="2182812"/>
            <a:ext cx="512266" cy="241299"/>
          </a:xfrm>
          <a:prstGeom prst="straightConnector1">
            <a:avLst/>
          </a:prstGeom>
          <a:ln>
            <a:solidFill>
              <a:srgbClr val="FF0000"/>
            </a:solidFill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366966" y="2435145"/>
            <a:ext cx="450401" cy="225504"/>
          </a:xfrm>
          <a:prstGeom prst="straightConnector1">
            <a:avLst/>
          </a:prstGeom>
          <a:ln>
            <a:solidFill>
              <a:srgbClr val="FF0000"/>
            </a:solidFill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854700" y="4644387"/>
            <a:ext cx="2133600" cy="2540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848100" y="4530722"/>
            <a:ext cx="2162967" cy="139065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5524500" y="4420152"/>
            <a:ext cx="484584" cy="211535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993308" y="4631687"/>
            <a:ext cx="848319" cy="537213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98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Inputs data of varying styles easily.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Outputs of relative delays for easy interpretation.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user is not required to “go into the code”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943223" y="5103674"/>
            <a:ext cx="8559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Software of choice: </a:t>
            </a:r>
            <a:r>
              <a:rPr lang="en-US" dirty="0" err="1" smtClean="0"/>
              <a:t>Matlab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Allows for a variety of loading options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Allow for graphical displays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Allows the use of programmable dialog boxes for data and parameter inputs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85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Input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72" y="2438399"/>
            <a:ext cx="4800000" cy="14380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72" y="3876494"/>
            <a:ext cx="3114286" cy="14095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72" y="5314589"/>
            <a:ext cx="4647619" cy="14380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572" y="2209827"/>
            <a:ext cx="6517428" cy="391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7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165" y="247740"/>
            <a:ext cx="5647619" cy="14476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165" y="1743085"/>
            <a:ext cx="8876190" cy="16190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165" y="3476443"/>
            <a:ext cx="4214460" cy="317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6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428" y="995666"/>
            <a:ext cx="5457143" cy="48666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905" y="986143"/>
            <a:ext cx="5476190" cy="48857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905" y="995666"/>
            <a:ext cx="5476190" cy="4866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428" y="995666"/>
            <a:ext cx="5457143" cy="48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10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 of Experiment</a:t>
            </a:r>
          </a:p>
          <a:p>
            <a:endParaRPr lang="en-US" dirty="0" smtClean="0"/>
          </a:p>
          <a:p>
            <a:r>
              <a:rPr lang="en-US" dirty="0" smtClean="0"/>
              <a:t>Current need and system for calibration</a:t>
            </a:r>
          </a:p>
          <a:p>
            <a:endParaRPr lang="en-US" dirty="0" smtClean="0"/>
          </a:p>
          <a:p>
            <a:r>
              <a:rPr lang="en-US" dirty="0" smtClean="0"/>
              <a:t>Design</a:t>
            </a:r>
          </a:p>
        </p:txBody>
      </p:sp>
    </p:spTree>
    <p:extLst>
      <p:ext uri="{BB962C8B-B14F-4D97-AF65-F5344CB8AC3E}">
        <p14:creationId xmlns:p14="http://schemas.microsoft.com/office/powerpoint/2010/main" val="217813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165"/>
            <a:ext cx="6067425" cy="636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79111"/>
            <a:ext cx="10515600" cy="1325563"/>
          </a:xfrm>
        </p:spPr>
        <p:txBody>
          <a:bodyPr/>
          <a:lstStyle/>
          <a:p>
            <a:r>
              <a:rPr lang="en-US" dirty="0" smtClean="0"/>
              <a:t>Delay Table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651165"/>
            <a:ext cx="6088920" cy="5292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164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36" y="2119745"/>
            <a:ext cx="11090168" cy="3138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57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Threshold voltage deviation</a:t>
            </a:r>
          </a:p>
          <a:p>
            <a:pPr lvl="1"/>
            <a:r>
              <a:rPr lang="en-US" dirty="0" smtClean="0"/>
              <a:t>Time cross deviation</a:t>
            </a:r>
          </a:p>
          <a:p>
            <a:pPr lvl="1"/>
            <a:r>
              <a:rPr lang="en-US" dirty="0" smtClean="0"/>
              <a:t>Alleviated with precise inspection of LED</a:t>
            </a:r>
          </a:p>
          <a:p>
            <a:pPr lvl="1"/>
            <a:r>
              <a:rPr lang="en-US" dirty="0" smtClean="0"/>
              <a:t>1ns deviation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Time cross calculation uses the average</a:t>
            </a:r>
          </a:p>
          <a:p>
            <a:pPr lvl="1"/>
            <a:r>
              <a:rPr lang="en-US" dirty="0" smtClean="0"/>
              <a:t>Caused by noise near the crossing point.</a:t>
            </a:r>
            <a:endParaRPr lang="en-US" dirty="0"/>
          </a:p>
          <a:p>
            <a:r>
              <a:rPr lang="en-US" dirty="0" smtClean="0"/>
              <a:t>Temperature</a:t>
            </a:r>
          </a:p>
          <a:p>
            <a:pPr lvl="1"/>
            <a:r>
              <a:rPr lang="en-US" dirty="0" smtClean="0"/>
              <a:t>LED has a lower threshold with rising temperature.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Cables  of large length undergo thermal expansion, which affect measurements</a:t>
            </a:r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666" y="2438399"/>
            <a:ext cx="4492370" cy="1271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75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and </a:t>
            </a:r>
            <a:r>
              <a:rPr lang="en-US" dirty="0" err="1" smtClean="0"/>
              <a:t>Futurework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Present</a:t>
            </a:r>
          </a:p>
          <a:p>
            <a:r>
              <a:rPr lang="en-US" dirty="0" smtClean="0"/>
              <a:t>We were able to develop a design proposal for a measurement device to collect multiple tracks of calibration data at once</a:t>
            </a:r>
          </a:p>
          <a:p>
            <a:r>
              <a:rPr lang="en-US" dirty="0" smtClean="0"/>
              <a:t>Developed a program to analyze multiple data types returning a table of delays that is easy to read.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Future</a:t>
            </a:r>
          </a:p>
          <a:p>
            <a:r>
              <a:rPr lang="en-US" dirty="0" smtClean="0"/>
              <a:t>Build device</a:t>
            </a:r>
            <a:endParaRPr lang="en-US" dirty="0"/>
          </a:p>
          <a:p>
            <a:r>
              <a:rPr lang="en-US" dirty="0" smtClean="0"/>
              <a:t>More efficient program (style/language)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880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666999"/>
            <a:ext cx="10018713" cy="2190751"/>
          </a:xfrm>
        </p:spPr>
        <p:txBody>
          <a:bodyPr/>
          <a:lstStyle/>
          <a:p>
            <a:r>
              <a:rPr lang="en-US" dirty="0"/>
              <a:t>Supervisor </a:t>
            </a:r>
            <a:r>
              <a:rPr lang="en-US" dirty="0" err="1"/>
              <a:t>Katsuya</a:t>
            </a:r>
            <a:r>
              <a:rPr lang="en-US" dirty="0"/>
              <a:t> </a:t>
            </a:r>
            <a:r>
              <a:rPr lang="en-US" dirty="0" err="1"/>
              <a:t>Yonehara</a:t>
            </a:r>
            <a:r>
              <a:rPr lang="en-US" dirty="0"/>
              <a:t>, and the rest of the group </a:t>
            </a:r>
            <a:endParaRPr lang="en-US" dirty="0" smtClean="0"/>
          </a:p>
          <a:p>
            <a:r>
              <a:rPr lang="en-US" dirty="0" smtClean="0"/>
              <a:t>Mentor </a:t>
            </a:r>
            <a:r>
              <a:rPr lang="en-US" dirty="0" err="1" smtClean="0"/>
              <a:t>Mayling</a:t>
            </a:r>
            <a:r>
              <a:rPr lang="en-US" dirty="0" smtClean="0"/>
              <a:t> L Wong-Squires</a:t>
            </a:r>
          </a:p>
          <a:p>
            <a:r>
              <a:rPr lang="en-US" dirty="0" smtClean="0"/>
              <a:t>SIST Committee</a:t>
            </a:r>
            <a:endParaRPr lang="en-US" dirty="0"/>
          </a:p>
          <a:p>
            <a:r>
              <a:rPr lang="en-US" dirty="0" smtClean="0"/>
              <a:t>Fermi National Lab</a:t>
            </a:r>
            <a:endParaRPr lang="en-US" dirty="0"/>
          </a:p>
        </p:txBody>
      </p:sp>
      <p:pic>
        <p:nvPicPr>
          <p:cNvPr id="1027" name="Picture 3" descr="https://email.fnal.gov/owa/14.3.248.2/themes/resources/clear1x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email.fnal.gov/owa/14.3.248.2/themes/resources/clear1x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746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52575" y="4901684"/>
            <a:ext cx="6848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Jackie Chan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24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906" y="27553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Questions?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413785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61" y="266701"/>
            <a:ext cx="10018713" cy="1752599"/>
          </a:xfrm>
        </p:spPr>
        <p:txBody>
          <a:bodyPr/>
          <a:lstStyle/>
          <a:p>
            <a:r>
              <a:rPr lang="en-US" dirty="0" smtClean="0"/>
              <a:t>Why Jackie Chan?</a:t>
            </a:r>
            <a:endParaRPr lang="en-US" dirty="0"/>
          </a:p>
        </p:txBody>
      </p:sp>
      <p:pic>
        <p:nvPicPr>
          <p:cNvPr id="4" name="Picture 6" descr="http://izquotes.com/quotes-pictures/quote-i-never-wanted-to-be-the-next-bruce-lee-i-just-wanted-to-be-the-first-jackie-chan-jackie-chan-34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" y="2019300"/>
            <a:ext cx="9148763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35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(pictures mainly)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RF Cavity: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newsline.linearcollider.org/images/2010/20100617_dc_1.jpg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Lightning</a:t>
            </a:r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blogs.r.ftdata.co.uk/photo-diary/files/2013/07/Lightning.jpg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92-1168.jpg (600×80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0"/>
            <a:ext cx="5179462" cy="692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66789" y="-114300"/>
            <a:ext cx="10018713" cy="1752599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11824" y="6600049"/>
            <a:ext cx="668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www.fnal.gov/pub/presspass/vismedia/gallery/buildings.html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95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507" y="557019"/>
            <a:ext cx="10018713" cy="1752599"/>
          </a:xfrm>
        </p:spPr>
        <p:txBody>
          <a:bodyPr/>
          <a:lstStyle/>
          <a:p>
            <a:pPr algn="ctr"/>
            <a:r>
              <a:rPr lang="en-US" b="1" dirty="0" smtClean="0"/>
              <a:t>RF Cavity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5506" y="852635"/>
            <a:ext cx="10018713" cy="3124201"/>
          </a:xfrm>
        </p:spPr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nduced electromagnetic field accelerates a charged particle as it goes through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505" y="3356476"/>
            <a:ext cx="8877993" cy="1503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4200" y="6211669"/>
            <a:ext cx="10302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www.linearcollider.org/ILC/GDE/Director%27s-Corner/2010/17-June-2010-</a:t>
            </a:r>
            <a:r>
              <a:rPr lang="en-US" sz="1200" dirty="0">
                <a:hlinkClick r:id="rId3"/>
              </a:rPr>
              <a:t>--</a:t>
            </a:r>
            <a:r>
              <a:rPr lang="en-US" sz="1200" dirty="0" smtClean="0">
                <a:hlinkClick r:id="rId3"/>
              </a:rPr>
              <a:t>Superconducting-RF-cavity-industrialisation</a:t>
            </a:r>
            <a:r>
              <a:rPr lang="en-US" sz="1200" dirty="0" smtClean="0"/>
              <a:t>	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9738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4.googleusercontent.com/BBfVhjhdzGADIbJ17T_zdWWltZo6Blz46nKHBI-ujzBkjg39Q8WMqMZrOya-FPV_v4eyvLTcwuQj2gEQipwaiO-EOt0HsfivZ0taywaTkPhI-1BKuaXLdF7o0X9qzpatIbTrJe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57" b="35536"/>
          <a:stretch/>
        </p:blipFill>
        <p:spPr bwMode="auto">
          <a:xfrm>
            <a:off x="7467601" y="2713268"/>
            <a:ext cx="4058652" cy="414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7540" y="274220"/>
            <a:ext cx="10018713" cy="1752599"/>
          </a:xfrm>
        </p:spPr>
        <p:txBody>
          <a:bodyPr/>
          <a:lstStyle/>
          <a:p>
            <a:r>
              <a:rPr lang="en-US" b="1" dirty="0" smtClean="0"/>
              <a:t>Breakdown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8270" y="1161695"/>
            <a:ext cx="10018713" cy="3124201"/>
          </a:xfrm>
        </p:spPr>
        <p:txBody>
          <a:bodyPr/>
          <a:lstStyle/>
          <a:p>
            <a:r>
              <a:rPr lang="en-US" dirty="0" smtClean="0"/>
              <a:t>During a break down, electrons from one side of the cavity go through the space between the cavity walls to the other side.</a:t>
            </a:r>
          </a:p>
          <a:p>
            <a:r>
              <a:rPr lang="en-US" dirty="0" smtClean="0"/>
              <a:t>Releases a flash of light</a:t>
            </a:r>
          </a:p>
          <a:p>
            <a:endParaRPr lang="en-US" dirty="0" smtClean="0"/>
          </a:p>
        </p:txBody>
      </p:sp>
      <p:pic>
        <p:nvPicPr>
          <p:cNvPr id="6" name="Picture 5" descr="Breakdown_55_2012-6-28-test61_Lecro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41" y="3184441"/>
            <a:ext cx="5846295" cy="3653934"/>
          </a:xfrm>
          <a:prstGeom prst="rect">
            <a:avLst/>
          </a:prstGeom>
        </p:spPr>
      </p:pic>
      <p:sp>
        <p:nvSpPr>
          <p:cNvPr id="7" name="TextBox 3"/>
          <p:cNvSpPr txBox="1"/>
          <p:nvPr/>
        </p:nvSpPr>
        <p:spPr>
          <a:xfrm>
            <a:off x="5073924" y="3258830"/>
            <a:ext cx="1169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rgbClr val="FFFF00"/>
                </a:solidFill>
              </a:rPr>
              <a:t>RF electric signal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4943838" y="3998851"/>
            <a:ext cx="1429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rgbClr val="FF0000"/>
                </a:solidFill>
              </a:rPr>
              <a:t>RF power feed signal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4745331" y="4767059"/>
            <a:ext cx="1712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RF power reflected signal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4829575" y="5281576"/>
            <a:ext cx="1544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rgbClr val="008000"/>
                </a:solidFill>
              </a:rPr>
              <a:t>Breakdown light signal</a:t>
            </a:r>
            <a:endParaRPr lang="en-US" sz="1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18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logs.r.ftdata.co.uk/photo-diary/files/2013/07/Light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644" y="522968"/>
            <a:ext cx="10018713" cy="1752599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Lightning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6488668"/>
            <a:ext cx="8229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hlinkClick r:id="rId3"/>
              </a:rPr>
              <a:t>http://blogs.ft.com/photo-diary/tag/lightning</a:t>
            </a:r>
            <a:r>
              <a:rPr lang="en-US" sz="1400" dirty="0" smtClean="0">
                <a:solidFill>
                  <a:schemeClr val="bg1"/>
                </a:solidFill>
                <a:hlinkClick r:id="rId3"/>
              </a:rPr>
              <a:t>/</a:t>
            </a:r>
            <a:r>
              <a:rPr lang="en-US" sz="1400" dirty="0" smtClean="0">
                <a:solidFill>
                  <a:schemeClr val="bg1"/>
                </a:solidFill>
              </a:rPr>
              <a:t>	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83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90"/>
            <a:ext cx="12192000" cy="6871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" y="6488668"/>
            <a:ext cx="8229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hlinkClick r:id="rId3"/>
              </a:rPr>
              <a:t>http://blogs.ft.com/photo-diary/tag/lightning</a:t>
            </a:r>
            <a:r>
              <a:rPr lang="en-US" sz="1400" dirty="0" smtClean="0">
                <a:solidFill>
                  <a:schemeClr val="bg1"/>
                </a:solidFill>
                <a:hlinkClick r:id="rId3"/>
              </a:rPr>
              <a:t>/</a:t>
            </a:r>
            <a:r>
              <a:rPr lang="en-US" sz="1400" dirty="0" smtClean="0">
                <a:solidFill>
                  <a:schemeClr val="bg1"/>
                </a:solidFill>
              </a:rPr>
              <a:t>	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69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909" y="254892"/>
            <a:ext cx="10018713" cy="1752599"/>
          </a:xfrm>
        </p:spPr>
        <p:txBody>
          <a:bodyPr/>
          <a:lstStyle/>
          <a:p>
            <a:r>
              <a:rPr lang="en-US" b="1" dirty="0"/>
              <a:t>M</a:t>
            </a:r>
            <a:r>
              <a:rPr lang="en-US" b="1" dirty="0" smtClean="0"/>
              <a:t>easurements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https://lh5.googleusercontent.com/qfXvaudbNLshi5pp3gqwzb8bZ019qnKfVGh-W0QunB-QcvbdnKkoIT3fz-gWP6ADPmO2BoKTTA83_HDJ-LvmiW3e2m6h9z5JXAbrrq2llJHBbdzwIosD6vs_E5DnWDsgoH3gJG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47"/>
          <a:stretch/>
        </p:blipFill>
        <p:spPr bwMode="auto">
          <a:xfrm>
            <a:off x="0" y="2811379"/>
            <a:ext cx="10348495" cy="4046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02211" y="1600199"/>
            <a:ext cx="35856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Due to the different paths the data must take during measurements. The data arrive at the oscilloscope slight offset.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can make it difficult to analyze the physics because precise correspondence is necessary.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34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NEED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16476" y="2085654"/>
            <a:ext cx="886659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A time calibration system to resolve the cable arrival time delays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Generation of a signal into both optical and electrical tracks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Analyzing the difference in arrival time to resolve the arrival delay during experimental measurements.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024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3225</TotalTime>
  <Words>499</Words>
  <Application>Microsoft Office PowerPoint</Application>
  <PresentationFormat>Widescreen</PresentationFormat>
  <Paragraphs>111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Corbel</vt:lpstr>
      <vt:lpstr>Times New Roman</vt:lpstr>
      <vt:lpstr>Parallax</vt:lpstr>
      <vt:lpstr>Time Calibration System for RF Cavity Breakdown Measurements</vt:lpstr>
      <vt:lpstr>Overview</vt:lpstr>
      <vt:lpstr>BACKGROUND</vt:lpstr>
      <vt:lpstr>RF Cavity</vt:lpstr>
      <vt:lpstr>Breakdown</vt:lpstr>
      <vt:lpstr>Lightning</vt:lpstr>
      <vt:lpstr>PowerPoint Presentation</vt:lpstr>
      <vt:lpstr>Measurements</vt:lpstr>
      <vt:lpstr>CURRENT NEED</vt:lpstr>
      <vt:lpstr>PowerPoint Presentation</vt:lpstr>
      <vt:lpstr>Delay Exists</vt:lpstr>
      <vt:lpstr>Project</vt:lpstr>
      <vt:lpstr>PowerPoint Presentation</vt:lpstr>
      <vt:lpstr>Hardware</vt:lpstr>
      <vt:lpstr>Inside look of design</vt:lpstr>
      <vt:lpstr>Program</vt:lpstr>
      <vt:lpstr>Data Input</vt:lpstr>
      <vt:lpstr>PowerPoint Presentation</vt:lpstr>
      <vt:lpstr>PowerPoint Presentation</vt:lpstr>
      <vt:lpstr>Delay Table</vt:lpstr>
      <vt:lpstr>PowerPoint Presentation</vt:lpstr>
      <vt:lpstr>Sources of Error</vt:lpstr>
      <vt:lpstr>Conclusion and Futurework</vt:lpstr>
      <vt:lpstr>Thanks</vt:lpstr>
      <vt:lpstr>Questions?</vt:lpstr>
      <vt:lpstr>Why Jackie Chan?</vt:lpstr>
      <vt:lpstr>References (pictures mainly)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Calibration System for RF Cavity Measurements</dc:title>
  <dc:creator>Juan Carlos Takase</dc:creator>
  <cp:lastModifiedBy>Juan Carlos Takase</cp:lastModifiedBy>
  <cp:revision>70</cp:revision>
  <dcterms:created xsi:type="dcterms:W3CDTF">2015-07-22T20:20:00Z</dcterms:created>
  <dcterms:modified xsi:type="dcterms:W3CDTF">2015-08-04T17:15:10Z</dcterms:modified>
</cp:coreProperties>
</file>