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616" r:id="rId3"/>
    <p:sldId id="691" r:id="rId4"/>
    <p:sldId id="617" r:id="rId5"/>
    <p:sldId id="619" r:id="rId6"/>
    <p:sldId id="418" r:id="rId7"/>
    <p:sldId id="622" r:id="rId8"/>
    <p:sldId id="623" r:id="rId9"/>
    <p:sldId id="631" r:id="rId10"/>
    <p:sldId id="621" r:id="rId11"/>
    <p:sldId id="626" r:id="rId12"/>
    <p:sldId id="635" r:id="rId13"/>
    <p:sldId id="647" r:id="rId14"/>
    <p:sldId id="648" r:id="rId15"/>
    <p:sldId id="652" r:id="rId16"/>
    <p:sldId id="649" r:id="rId17"/>
    <p:sldId id="650" r:id="rId18"/>
    <p:sldId id="651" r:id="rId19"/>
    <p:sldId id="655" r:id="rId20"/>
    <p:sldId id="666" r:id="rId21"/>
    <p:sldId id="656" r:id="rId22"/>
    <p:sldId id="657" r:id="rId23"/>
    <p:sldId id="668" r:id="rId24"/>
    <p:sldId id="669" r:id="rId25"/>
    <p:sldId id="667" r:id="rId26"/>
    <p:sldId id="632" r:id="rId27"/>
    <p:sldId id="658" r:id="rId28"/>
    <p:sldId id="659" r:id="rId29"/>
    <p:sldId id="670" r:id="rId30"/>
    <p:sldId id="671" r:id="rId31"/>
    <p:sldId id="672" r:id="rId32"/>
    <p:sldId id="660" r:id="rId33"/>
    <p:sldId id="673" r:id="rId34"/>
    <p:sldId id="675" r:id="rId35"/>
    <p:sldId id="676" r:id="rId36"/>
    <p:sldId id="677" r:id="rId37"/>
    <p:sldId id="661" r:id="rId38"/>
    <p:sldId id="662" r:id="rId39"/>
    <p:sldId id="663" r:id="rId40"/>
    <p:sldId id="664" r:id="rId41"/>
    <p:sldId id="681" r:id="rId42"/>
    <p:sldId id="680" r:id="rId43"/>
    <p:sldId id="684" r:id="rId44"/>
    <p:sldId id="682" r:id="rId45"/>
    <p:sldId id="685" r:id="rId46"/>
    <p:sldId id="686" r:id="rId47"/>
    <p:sldId id="683" r:id="rId48"/>
    <p:sldId id="687" r:id="rId49"/>
    <p:sldId id="688" r:id="rId50"/>
    <p:sldId id="679" r:id="rId51"/>
    <p:sldId id="678" r:id="rId52"/>
    <p:sldId id="689" r:id="rId53"/>
    <p:sldId id="690" r:id="rId54"/>
    <p:sldId id="692" r:id="rId55"/>
    <p:sldId id="693" r:id="rId56"/>
    <p:sldId id="694" r:id="rId57"/>
    <p:sldId id="625" r:id="rId58"/>
    <p:sldId id="637" r:id="rId59"/>
    <p:sldId id="638" r:id="rId60"/>
    <p:sldId id="639" r:id="rId61"/>
    <p:sldId id="640" r:id="rId62"/>
    <p:sldId id="641" r:id="rId63"/>
    <p:sldId id="642" r:id="rId64"/>
    <p:sldId id="695" r:id="rId65"/>
    <p:sldId id="64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66FF"/>
    <a:srgbClr val="6606C5"/>
    <a:srgbClr val="F9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9853" autoAdjust="0"/>
  </p:normalViewPr>
  <p:slideViewPr>
    <p:cSldViewPr snapToObjects="1">
      <p:cViewPr>
        <p:scale>
          <a:sx n="108" d="100"/>
          <a:sy n="108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174" d="100"/>
          <a:sy n="174" d="100"/>
        </p:scale>
        <p:origin x="-4552" y="-120"/>
      </p:cViewPr>
      <p:guideLst>
        <p:guide orient="horz" pos="2880"/>
        <p:guide pos="2160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5BDB-61F4-F842-836E-371160E0A9B1}" type="datetimeFigureOut">
              <a:rPr lang="en-US" smtClean="0"/>
              <a:pPr/>
              <a:t>10/3/13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EC6B-11D2-AE47-A895-534493F13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72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E651-C5BB-E543-8294-7D944FCBCB81}" type="datetimeFigureOut">
              <a:rPr lang="en-US" smtClean="0"/>
              <a:pPr/>
              <a:t>10/3/13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A254F-9F57-114D-86BE-FFC886BA4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35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6824" y="3948546"/>
            <a:ext cx="4437529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6824" y="3948546"/>
            <a:ext cx="4437529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6824" y="3948546"/>
            <a:ext cx="4437529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6824" y="3948546"/>
            <a:ext cx="4437529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6824" y="3948546"/>
            <a:ext cx="4437529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6824" y="3948546"/>
            <a:ext cx="4437529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6824" y="3948546"/>
            <a:ext cx="4437529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6824" y="3948546"/>
            <a:ext cx="4437529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112713"/>
            <a:ext cx="7808912" cy="554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3749675" y="6446838"/>
            <a:ext cx="4945063" cy="4095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29600" y="6446838"/>
            <a:ext cx="912813" cy="409575"/>
          </a:xfrm>
        </p:spPr>
        <p:txBody>
          <a:bodyPr/>
          <a:lstStyle>
            <a:lvl1pPr>
              <a:defRPr/>
            </a:lvl1pPr>
          </a:lstStyle>
          <a:p>
            <a:fld id="{64868D50-4A18-DD49-9166-C13C96D1E6EB}" type="slidenum">
              <a:rPr lang="en-US"/>
              <a:pPr/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7772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486525"/>
            <a:ext cx="5303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08760" y="731520"/>
            <a:ext cx="6172200" cy="1588"/>
          </a:xfrm>
          <a:prstGeom prst="line">
            <a:avLst/>
          </a:prstGeom>
          <a:ln w="4127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645920" y="821371"/>
            <a:ext cx="5903881" cy="1588"/>
          </a:xfrm>
          <a:prstGeom prst="line">
            <a:avLst/>
          </a:prstGeom>
          <a:ln w="254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m2logo2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2912"/>
            <a:ext cx="1097280" cy="6731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68640" y="5334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               </a:t>
            </a:r>
            <a:r>
              <a:rPr lang="en-US" sz="1100" dirty="0" smtClean="0">
                <a:solidFill>
                  <a:srgbClr val="0000FF"/>
                </a:solidFill>
                <a:latin typeface="Arial"/>
                <a:cs typeface="Arial"/>
              </a:rPr>
              <a:t>Muon g-2</a:t>
            </a:r>
            <a:endParaRPr lang="en-US" sz="11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1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5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1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wmf"/><Relationship Id="rId3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5.jpeg"/><Relationship Id="rId5" Type="http://schemas.openxmlformats.org/officeDocument/2006/relationships/image" Target="../media/image96.png"/><Relationship Id="rId6" Type="http://schemas.openxmlformats.org/officeDocument/2006/relationships/image" Target="../media/image98.jpeg"/><Relationship Id="rId7" Type="http://schemas.openxmlformats.org/officeDocument/2006/relationships/image" Target="../media/image99.png"/><Relationship Id="rId8" Type="http://schemas.openxmlformats.org/officeDocument/2006/relationships/oleObject" Target="../embeddings/oleObject5.bin"/><Relationship Id="rId9" Type="http://schemas.openxmlformats.org/officeDocument/2006/relationships/image" Target="../media/image9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5.jpeg"/><Relationship Id="rId5" Type="http://schemas.openxmlformats.org/officeDocument/2006/relationships/image" Target="../media/image96.png"/><Relationship Id="rId6" Type="http://schemas.openxmlformats.org/officeDocument/2006/relationships/image" Target="../media/image98.jpeg"/><Relationship Id="rId7" Type="http://schemas.openxmlformats.org/officeDocument/2006/relationships/image" Target="../media/image99.png"/><Relationship Id="rId8" Type="http://schemas.openxmlformats.org/officeDocument/2006/relationships/oleObject" Target="../embeddings/oleObject6.bin"/><Relationship Id="rId9" Type="http://schemas.openxmlformats.org/officeDocument/2006/relationships/image" Target="../media/image97.emf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2.png"/><Relationship Id="rId5" Type="http://schemas.openxmlformats.org/officeDocument/2006/relationships/image" Target="../media/image95.jpeg"/><Relationship Id="rId6" Type="http://schemas.openxmlformats.org/officeDocument/2006/relationships/image" Target="../media/image96.png"/><Relationship Id="rId7" Type="http://schemas.openxmlformats.org/officeDocument/2006/relationships/image" Target="../media/image98.jpeg"/><Relationship Id="rId8" Type="http://schemas.openxmlformats.org/officeDocument/2006/relationships/image" Target="../media/image99.png"/><Relationship Id="rId9" Type="http://schemas.openxmlformats.org/officeDocument/2006/relationships/oleObject" Target="../embeddings/oleObject7.bin"/><Relationship Id="rId10" Type="http://schemas.openxmlformats.org/officeDocument/2006/relationships/image" Target="../media/image97.emf"/><Relationship Id="rId11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5.jpeg"/><Relationship Id="rId5" Type="http://schemas.openxmlformats.org/officeDocument/2006/relationships/image" Target="../media/image96.png"/><Relationship Id="rId6" Type="http://schemas.openxmlformats.org/officeDocument/2006/relationships/image" Target="../media/image98.jpeg"/><Relationship Id="rId7" Type="http://schemas.openxmlformats.org/officeDocument/2006/relationships/image" Target="../media/image99.png"/><Relationship Id="rId8" Type="http://schemas.openxmlformats.org/officeDocument/2006/relationships/oleObject" Target="../embeddings/oleObject8.bin"/><Relationship Id="rId9" Type="http://schemas.openxmlformats.org/officeDocument/2006/relationships/image" Target="../media/image97.emf"/><Relationship Id="rId10" Type="http://schemas.openxmlformats.org/officeDocument/2006/relationships/image" Target="../media/image10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5.jpeg"/><Relationship Id="rId5" Type="http://schemas.openxmlformats.org/officeDocument/2006/relationships/image" Target="../media/image96.png"/><Relationship Id="rId6" Type="http://schemas.openxmlformats.org/officeDocument/2006/relationships/image" Target="../media/image98.jpeg"/><Relationship Id="rId7" Type="http://schemas.openxmlformats.org/officeDocument/2006/relationships/image" Target="../media/image99.png"/><Relationship Id="rId8" Type="http://schemas.openxmlformats.org/officeDocument/2006/relationships/oleObject" Target="../embeddings/oleObject9.bin"/><Relationship Id="rId9" Type="http://schemas.openxmlformats.org/officeDocument/2006/relationships/image" Target="../media/image97.emf"/><Relationship Id="rId10" Type="http://schemas.openxmlformats.org/officeDocument/2006/relationships/image" Target="../media/image10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g-2 Experiments: From Brookhaven to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r"/>
            <a:r>
              <a:rPr lang="en-US" dirty="0" smtClean="0"/>
              <a:t>Academic Lecture Series</a:t>
            </a:r>
          </a:p>
          <a:p>
            <a:pPr algn="r"/>
            <a:r>
              <a:rPr lang="en-US" dirty="0" smtClean="0"/>
              <a:t>10/2/2013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Chris Polly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46125" y="2027238"/>
            <a:ext cx="7554913" cy="4208462"/>
          </a:xfrm>
          <a:prstGeom prst="roundRect">
            <a:avLst>
              <a:gd name="adj" fmla="val 37"/>
            </a:avLst>
          </a:prstGeom>
          <a:noFill/>
          <a:ln w="54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525713"/>
            <a:ext cx="27432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14400" y="2592388"/>
            <a:ext cx="4332288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8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spcAft>
                <a:spcPts val="725"/>
              </a:spcAft>
            </a:pPr>
            <a:r>
              <a:rPr lang="en-GB" sz="1400">
                <a:solidFill>
                  <a:srgbClr val="FF0000"/>
                </a:solidFill>
              </a:rPr>
              <a:t>Interesting Aside:  CERN muon g-2 experiments were initiated in 1958 by Leon Lederman to answer the question of whether the muon was really a 'heavy electron'.</a:t>
            </a:r>
          </a:p>
          <a:p>
            <a:pPr>
              <a:spcAft>
                <a:spcPts val="725"/>
              </a:spcAft>
            </a:pPr>
            <a:endParaRPr lang="en-GB" sz="1600"/>
          </a:p>
          <a:p>
            <a:pPr>
              <a:spcAft>
                <a:spcPts val="725"/>
              </a:spcAft>
            </a:pPr>
            <a:r>
              <a:rPr lang="en-GB" sz="1600">
                <a:solidFill>
                  <a:srgbClr val="0000FF"/>
                </a:solidFill>
              </a:rPr>
              <a:t>“</a:t>
            </a:r>
            <a:r>
              <a:rPr lang="en-GB" sz="1600">
                <a:solidFill>
                  <a:srgbClr val="0000FF"/>
                </a:solidFill>
                <a:latin typeface="ArialMT" charset="0"/>
                <a:cs typeface="ArialMT" charset="0"/>
              </a:rPr>
              <a:t>There he started the famous g-2 experiment and managed to confuse it so badly that it took 26 physicists nineteen years to finish.” </a:t>
            </a:r>
          </a:p>
          <a:p>
            <a:pPr>
              <a:lnSpc>
                <a:spcPct val="93000"/>
              </a:lnSpc>
              <a:spcAft>
                <a:spcPts val="725"/>
              </a:spcAft>
            </a:pPr>
            <a:r>
              <a:rPr lang="en-GB" sz="1600">
                <a:latin typeface="ArialMT" charset="0"/>
                <a:cs typeface="ArialMT" charset="0"/>
              </a:rPr>
              <a:t>       Leon's Unauthorized Autobiography</a:t>
            </a:r>
          </a:p>
          <a:p>
            <a:pPr>
              <a:lnSpc>
                <a:spcPct val="93000"/>
              </a:lnSpc>
              <a:spcAft>
                <a:spcPts val="725"/>
              </a:spcAft>
            </a:pPr>
            <a:r>
              <a:rPr lang="en-GB" sz="1400">
                <a:latin typeface="ArialMT" charset="0"/>
                <a:cs typeface="ArialMT" charset="0"/>
              </a:rPr>
              <a:t>       http://history.fnal.gov/autobiography.html</a:t>
            </a:r>
          </a:p>
          <a:p>
            <a:pPr>
              <a:spcAft>
                <a:spcPts val="725"/>
              </a:spcAft>
            </a:pPr>
            <a:endParaRPr lang="en-GB" sz="160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11480" y="914401"/>
            <a:ext cx="8092440" cy="914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Same principles used in CERN III, BNL, and FNAL</a:t>
            </a:r>
          </a:p>
          <a:p>
            <a:r>
              <a:rPr lang="en-US" dirty="0" smtClean="0"/>
              <a:t>Often referred to as ‘textbook’ due to all the underlying fundamental principles that conspired to give us this window into the quantum world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49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69748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Statistical Precision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8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Statistical precision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7720" y="1051560"/>
            <a:ext cx="4267200" cy="3094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9760" y="1508760"/>
            <a:ext cx="2026920" cy="6349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4320" y="1097280"/>
            <a:ext cx="4617720" cy="128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Since g-2 is all about statistical precision and this is an ‘academic lecture’…a quick aside for statistics nuts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Screen shot 2013-10-02 at 11.54.2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" y="2423160"/>
            <a:ext cx="6078220" cy="1077856"/>
          </a:xfrm>
          <a:prstGeom prst="rect">
            <a:avLst/>
          </a:prstGeom>
        </p:spPr>
      </p:pic>
      <p:pic>
        <p:nvPicPr>
          <p:cNvPr id="3" name="Picture 2" descr="Screen shot 2013-10-02 at 11.54.5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05" y="2560320"/>
            <a:ext cx="1298287" cy="85167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82880" y="3653879"/>
            <a:ext cx="4480560" cy="1741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Same equation as above but redefined to be a </a:t>
            </a:r>
            <a:r>
              <a:rPr lang="en-US" dirty="0" err="1" smtClean="0"/>
              <a:t>pdf</a:t>
            </a:r>
            <a:r>
              <a:rPr lang="en-US" dirty="0" smtClean="0"/>
              <a:t> and being careful to note that the number density and asymmetry are energy</a:t>
            </a:r>
            <a:r>
              <a:rPr lang="en-US" dirty="0"/>
              <a:t>-</a:t>
            </a:r>
            <a:r>
              <a:rPr lang="en-US" dirty="0" smtClean="0"/>
              <a:t>dependent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 smtClean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63" y="3429000"/>
            <a:ext cx="43767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6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Cramer-</a:t>
            </a:r>
            <a:r>
              <a:rPr lang="en-US" sz="2400" dirty="0" err="1" smtClean="0"/>
              <a:t>Rao</a:t>
            </a:r>
            <a:r>
              <a:rPr lang="en-US" sz="2400" dirty="0" smtClean="0"/>
              <a:t> Lower Bound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4320" y="1097280"/>
            <a:ext cx="8251372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Really cool theorem in parameter estimation called the Cramer-</a:t>
            </a:r>
            <a:r>
              <a:rPr lang="en-US" dirty="0" err="1" smtClean="0"/>
              <a:t>Rao</a:t>
            </a:r>
            <a:r>
              <a:rPr lang="en-US" dirty="0" smtClean="0"/>
              <a:t> lower bound (</a:t>
            </a:r>
            <a:r>
              <a:rPr lang="en-US" dirty="0"/>
              <a:t>CRLB)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Basically says that for any unbiased estimator there exists a lower bound on the variance of an estimated parameter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Furthermore, that lower bound can be calculated from by inverting the Fisher discriminant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" name="Picture 11" descr="Screen shot 2013-10-02 at 11.5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291840"/>
            <a:ext cx="1828800" cy="596560"/>
          </a:xfrm>
          <a:prstGeom prst="rect">
            <a:avLst/>
          </a:prstGeom>
        </p:spPr>
      </p:pic>
      <p:pic>
        <p:nvPicPr>
          <p:cNvPr id="11" name="Picture 10" descr="Screen shot 2013-10-02 at 11.5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13" y="3246120"/>
            <a:ext cx="456742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8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CRLB with MLE for g-2 frequency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4320" y="1097280"/>
            <a:ext cx="8251372" cy="150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Simplify calculation since only correlated parameters matter and N, </a:t>
            </a:r>
            <a:r>
              <a:rPr lang="en-US" dirty="0" err="1" smtClean="0">
                <a:latin typeface="Times"/>
                <a:cs typeface="Times"/>
              </a:rPr>
              <a:t>τ</a:t>
            </a:r>
            <a:r>
              <a:rPr lang="en-US" dirty="0" smtClean="0"/>
              <a:t>, and A are not correlated with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Screen shot 2013-10-02 at 11.5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965960"/>
            <a:ext cx="5212080" cy="1068901"/>
          </a:xfrm>
          <a:prstGeom prst="rect">
            <a:avLst/>
          </a:prstGeom>
        </p:spPr>
      </p:pic>
      <p:pic>
        <p:nvPicPr>
          <p:cNvPr id="3" name="Picture 2" descr="Screen shot 2013-10-02 at 11.58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200400"/>
            <a:ext cx="5053055" cy="2834640"/>
          </a:xfrm>
          <a:prstGeom prst="rect">
            <a:avLst/>
          </a:prstGeom>
        </p:spPr>
      </p:pic>
      <p:pic>
        <p:nvPicPr>
          <p:cNvPr id="6" name="Picture 5" descr="Screen shot 2013-10-02 at 11.59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5268897"/>
            <a:ext cx="2446404" cy="1160069"/>
          </a:xfrm>
          <a:prstGeom prst="rect">
            <a:avLst/>
          </a:prstGeom>
        </p:spPr>
      </p:pic>
      <p:pic>
        <p:nvPicPr>
          <p:cNvPr id="7" name="Picture 6" descr="Screen shot 2013-10-02 at 11.59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20440"/>
            <a:ext cx="3352800" cy="876300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577840" y="3246120"/>
            <a:ext cx="3337560" cy="64008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Extract CRLB for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ω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5560" y="5125781"/>
            <a:ext cx="2026920" cy="6349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577840" y="4434840"/>
            <a:ext cx="3337560" cy="64008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Comparison to prior expression: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7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Aside on J-PARC g-2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96940" y="2534968"/>
            <a:ext cx="2026920" cy="6349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74320" y="777240"/>
            <a:ext cx="8503920" cy="169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is a very clever proposal by our Japanese colleagues to do g-2 in way very different that the magic </a:t>
            </a:r>
            <a:r>
              <a:rPr lang="en-US" dirty="0"/>
              <a:t>momentum technique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Run at a much lower momentum, use MRI-style magnet with better field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Eliminate vertical focusing by use a ultra-cold muon beam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Would be great to have a 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experiment with completely different systematics</a:t>
            </a:r>
            <a:endParaRPr lang="en-US" dirty="0" smtClean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3949" r="4301" b="5923"/>
          <a:stretch>
            <a:fillRect/>
          </a:stretch>
        </p:blipFill>
        <p:spPr bwMode="auto">
          <a:xfrm>
            <a:off x="274320" y="2452717"/>
            <a:ext cx="5226050" cy="388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301" t="3949" r="4301" b="59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166360" y="3017520"/>
            <a:ext cx="3816532" cy="24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Relativistic gamma is 3 instead of 29.3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 is reduced since reaccelerated muon start with 0% polarization, can throw away half to get to 50%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FNAL experiment plans to measure ~2e11 muons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24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Maximum Likelihood Fit Achieves the CRLB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4320" y="1097280"/>
            <a:ext cx="8251372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By definition, the efficiency of a parameter estimation is defined relative to the CRLB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 descr="Screen shot 2013-10-03 at 12.0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0" y="3429000"/>
            <a:ext cx="2197100" cy="927100"/>
          </a:xfrm>
          <a:prstGeom prst="rect">
            <a:avLst/>
          </a:prstGeom>
        </p:spPr>
      </p:pic>
      <p:pic>
        <p:nvPicPr>
          <p:cNvPr id="14" name="Picture 13" descr="Screen shot 2013-10-03 at 12.51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0" y="1691640"/>
            <a:ext cx="3708400" cy="8255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98268" y="2880360"/>
            <a:ext cx="8251372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also derive that a maximum likelihood estimate (MLE) will achieve the CRLB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14400" y="4800600"/>
            <a:ext cx="6711609" cy="64008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Might conclude that MLE is the best way to fit the g-2 data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15" name="Picture 14" descr="Screen shot 2013-10-03 at 1.03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76" y="3763254"/>
            <a:ext cx="1416524" cy="351546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160520" y="3794760"/>
            <a:ext cx="457200" cy="274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MLE and g-2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Screen shot 2013-10-03 at 12.0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48840"/>
            <a:ext cx="2630501" cy="110998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45868" y="2377440"/>
            <a:ext cx="6529252" cy="3566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</a:t>
            </a:r>
            <a:r>
              <a:rPr lang="en-US" dirty="0"/>
              <a:t>practical </a:t>
            </a:r>
            <a:r>
              <a:rPr lang="en-US" dirty="0" smtClean="0"/>
              <a:t>difficulties with MLE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functions n(y) and A(y) are not really known.  Start out calculable from V-A in muon rest frame and boosting back to lab, but then perturbed by real world acceptance and resolution effects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With 2e11 samples expected at FNAL (1e10 at BNL)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computationally intense to explore parameter space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 goodness-of-fit criteria comes directly with MLE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Instead we bin the data and use least-squares estimation, a.k.a. </a:t>
            </a:r>
            <a:r>
              <a:rPr lang="en-US" dirty="0" smtClean="0">
                <a:latin typeface="Times"/>
                <a:cs typeface="Times"/>
              </a:rPr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fits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" name="Picture 11" descr="Screen shot 2013-10-02 at 11.54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868680"/>
            <a:ext cx="6078220" cy="1077856"/>
          </a:xfrm>
          <a:prstGeom prst="rect">
            <a:avLst/>
          </a:prstGeom>
        </p:spPr>
      </p:pic>
      <p:pic>
        <p:nvPicPr>
          <p:cNvPr id="13" name="Picture 12" descr="Screen shot 2013-10-03 at 2.04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4937760"/>
            <a:ext cx="2324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0-03 at 1.4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325880"/>
            <a:ext cx="4315460" cy="89013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CRLB with LSE for g-2 frequency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9103" y="6401436"/>
            <a:ext cx="2133600" cy="365125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051560"/>
            <a:ext cx="3157703" cy="34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98268" y="868680"/>
            <a:ext cx="4502332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 with the same functional form as before, except not a </a:t>
            </a:r>
            <a:r>
              <a:rPr lang="en-US" dirty="0" err="1" smtClean="0"/>
              <a:t>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Screen shot 2013-10-03 at 1.46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5603240"/>
            <a:ext cx="1752600" cy="889000"/>
          </a:xfrm>
          <a:prstGeom prst="rect">
            <a:avLst/>
          </a:prstGeom>
        </p:spPr>
      </p:pic>
      <p:pic>
        <p:nvPicPr>
          <p:cNvPr id="3" name="Picture 2" descr="Screen shot 2013-10-03 at 1.46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20" y="4780280"/>
            <a:ext cx="1701800" cy="889000"/>
          </a:xfrm>
          <a:prstGeom prst="rect">
            <a:avLst/>
          </a:prstGeom>
        </p:spPr>
      </p:pic>
      <p:pic>
        <p:nvPicPr>
          <p:cNvPr id="6" name="Picture 5" descr="Screen shot 2013-10-03 at 1.45.5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4864100"/>
            <a:ext cx="2324100" cy="622300"/>
          </a:xfrm>
          <a:prstGeom prst="rect">
            <a:avLst/>
          </a:prstGeom>
        </p:spPr>
      </p:pic>
      <p:pic>
        <p:nvPicPr>
          <p:cNvPr id="7" name="Picture 6" descr="Screen shot 2013-10-03 at 1.44.3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9" y="2103120"/>
            <a:ext cx="5508420" cy="2642488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26280"/>
            <a:ext cx="2471903" cy="207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 flipV="1">
            <a:off x="7135343" y="4663441"/>
            <a:ext cx="2" cy="1639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7112920" y="5780246"/>
            <a:ext cx="360362" cy="2162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Statistics wrap-up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130" y="960120"/>
            <a:ext cx="5357269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end, just a mathematically rigorous way of saying something somewhat intuitively obvious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If you bin the data and integrate over </a:t>
            </a:r>
            <a:r>
              <a:rPr lang="en-US" dirty="0">
                <a:solidFill>
                  <a:schemeClr val="tx2"/>
                </a:solidFill>
              </a:rPr>
              <a:t>A(y</a:t>
            </a:r>
            <a:r>
              <a:rPr lang="en-US" dirty="0" smtClean="0">
                <a:solidFill>
                  <a:schemeClr val="tx2"/>
                </a:solidFill>
              </a:rPr>
              <a:t>) then you lose some statistical precision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Error is about 10% larger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Can now imagine at least 3 ways of fitting the data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One fit integrated over A(y) &gt; threshold, turns out 1.8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 maximizes statistical power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Many fits in individual bins of energy, 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One fit with the data weighted by your best guess at A(y)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All have different sensitivities to systematic errors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051560"/>
            <a:ext cx="3157703" cy="34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 descr="Screen shot 2013-10-03 at 2.26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4489913"/>
            <a:ext cx="3246119" cy="2139487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06896" y="5847019"/>
            <a:ext cx="2445664" cy="639505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/>
                <a:cs typeface="Arial"/>
              </a:rPr>
              <a:t>*Error in theoretically perfect world where acceptance was 100% for all y and perfect resolution</a:t>
            </a:r>
            <a:endParaRPr lang="en-US" sz="9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3-10-03 at 7.30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615201"/>
            <a:ext cx="4663440" cy="1136665"/>
          </a:xfrm>
          <a:prstGeom prst="rect">
            <a:avLst/>
          </a:prstGeom>
        </p:spPr>
      </p:pic>
      <p:pic>
        <p:nvPicPr>
          <p:cNvPr id="3" name="Picture 2" descr="Screen shot 2013-10-03 at 7.31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" y="5760720"/>
            <a:ext cx="2120900" cy="6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6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Outline for today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18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Recap experimental principles from Lee’s talk</a:t>
            </a:r>
          </a:p>
          <a:p>
            <a:endParaRPr lang="en-US" dirty="0" smtClean="0"/>
          </a:p>
          <a:p>
            <a:r>
              <a:rPr lang="en-US" dirty="0" smtClean="0"/>
              <a:t>Statistical precision</a:t>
            </a:r>
          </a:p>
          <a:p>
            <a:endParaRPr lang="en-US" dirty="0"/>
          </a:p>
          <a:p>
            <a:r>
              <a:rPr lang="en-US" dirty="0" smtClean="0"/>
              <a:t>Data collection and precision fitting</a:t>
            </a:r>
          </a:p>
          <a:p>
            <a:endParaRPr lang="en-US" dirty="0"/>
          </a:p>
          <a:p>
            <a:r>
              <a:rPr lang="en-US" dirty="0" smtClean="0"/>
              <a:t>Controlling systematics in the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a</a:t>
            </a:r>
            <a:r>
              <a:rPr lang="en-US" dirty="0" smtClean="0"/>
              <a:t> analysis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0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Statistics wrap-up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051560"/>
            <a:ext cx="3157703" cy="34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1219" y="4572000"/>
            <a:ext cx="5266621" cy="169164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Why torture you with all of the math?</a:t>
            </a:r>
            <a:endParaRPr lang="en-US" sz="8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8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Because for many, this is part of the allure and challenge of precision experiments.</a:t>
            </a:r>
            <a:endParaRPr lang="en-US" sz="8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l">
              <a:defRPr/>
            </a:pPr>
            <a:r>
              <a:rPr lang="en-US" sz="8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Not being able to take anything for granted leads to numerous intellectual challenges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12" name="Picture 11" descr="Screen shot 2013-10-03 at 2.26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4489913"/>
            <a:ext cx="3246119" cy="2139487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06896" y="5847019"/>
            <a:ext cx="2445664" cy="639505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/>
                <a:cs typeface="Arial"/>
              </a:rPr>
              <a:t>*Error in theoretically perfect world where acceptance was 100% for all y and perfect resolution</a:t>
            </a:r>
            <a:endParaRPr lang="en-US" sz="900" dirty="0" smtClean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9130" y="960120"/>
            <a:ext cx="5357269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end, just a mathematically rigorous way of saying something somewhat intuitively obvious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If you bin the data and integrate over </a:t>
            </a:r>
            <a:r>
              <a:rPr lang="en-US" dirty="0">
                <a:solidFill>
                  <a:schemeClr val="tx2"/>
                </a:solidFill>
              </a:rPr>
              <a:t>A(y</a:t>
            </a:r>
            <a:r>
              <a:rPr lang="en-US" dirty="0" smtClean="0">
                <a:solidFill>
                  <a:schemeClr val="tx2"/>
                </a:solidFill>
              </a:rPr>
              <a:t>) then you lose some statistical precision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Error is about 10% larger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Can now imagine at least 3 ways of fitting the data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One fit integrated over A(y) &gt; threshold, turns out 1.8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 maximizes statistical power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Many fits in individual bins of energy, 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One fit with the data weighted by your best guess at A(y)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All have different sensitivities to systematic errors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73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Another example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Picture 11" descr="Screen shot 2013-10-03 at 2.0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325880"/>
            <a:ext cx="2324100" cy="9144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48660" y="1051560"/>
            <a:ext cx="5677310" cy="3291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do we know this isn’t a biased estimator?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Turns out it is!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it is biased, how much?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Not enough to worry at BNL precision, still needs to be revisited for FNAL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Should we use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 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 in the denominator?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Used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 at BNL because it is simpler and was mathematically proven to be OK, but a linear combination ends up being the minimum bias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58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Screen shot 2013-10-03 at 2.19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72" y="411480"/>
            <a:ext cx="4418209" cy="6492240"/>
          </a:xfrm>
          <a:prstGeom prst="rect">
            <a:avLst/>
          </a:prstGeom>
        </p:spPr>
      </p:pic>
      <p:pic>
        <p:nvPicPr>
          <p:cNvPr id="6" name="Picture 5" descr="Screen shot 2013-10-03 at 2.19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1" y="411480"/>
            <a:ext cx="4418209" cy="649224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480" y="-91440"/>
            <a:ext cx="8229600" cy="68433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Pages 2 and 3 from Sergei </a:t>
            </a:r>
            <a:r>
              <a:rPr lang="en-US" sz="2400" dirty="0" err="1" smtClean="0"/>
              <a:t>Redin’s</a:t>
            </a:r>
            <a:r>
              <a:rPr lang="en-US" sz="2400" dirty="0" smtClean="0"/>
              <a:t> 16 </a:t>
            </a:r>
            <a:r>
              <a:rPr lang="en-US" sz="2400" dirty="0" err="1" smtClean="0"/>
              <a:t>pg</a:t>
            </a:r>
            <a:r>
              <a:rPr lang="en-US" sz="2400" dirty="0" smtClean="0"/>
              <a:t> note on the matter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9600" y="0"/>
            <a:ext cx="777240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Contrast BNL/FNAL: Statistics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88721"/>
            <a:ext cx="8229600" cy="42062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Bring E821 storage ring and associated equipment to Fermilab</a:t>
            </a:r>
          </a:p>
          <a:p>
            <a:pPr>
              <a:lnSpc>
                <a:spcPct val="120000"/>
              </a:lnSpc>
            </a:pPr>
            <a:r>
              <a:rPr lang="en-US" dirty="0"/>
              <a:t>Modify anti-proton complex to provide intense, high-purity beam of 3.094 </a:t>
            </a:r>
            <a:r>
              <a:rPr lang="en-US" dirty="0" err="1"/>
              <a:t>GeV</a:t>
            </a:r>
            <a:r>
              <a:rPr lang="en-US" dirty="0"/>
              <a:t>/c </a:t>
            </a:r>
            <a:r>
              <a:rPr lang="en-US" dirty="0" smtClean="0"/>
              <a:t>muons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Upgrade select subsystems to meet requirements for rates and systematics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S</a:t>
            </a:r>
            <a:r>
              <a:rPr lang="en-US" dirty="0" smtClean="0"/>
              <a:t>cientific goal is 4-fold reduction in error relative to BNL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Increase stats x 21 to reduce stat error from 0.46 ppm to 0.1 ppm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Reduce systematics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a</a:t>
            </a:r>
            <a:r>
              <a:rPr lang="en-US" dirty="0" smtClean="0"/>
              <a:t> on from 0.2 ppm to 0.07 ppm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Reduce </a:t>
            </a:r>
            <a:r>
              <a:rPr lang="en-US" dirty="0"/>
              <a:t>systematics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p</a:t>
            </a:r>
            <a:r>
              <a:rPr lang="en-US" dirty="0" smtClean="0"/>
              <a:t> on </a:t>
            </a:r>
            <a:r>
              <a:rPr lang="en-US" dirty="0"/>
              <a:t>from </a:t>
            </a:r>
            <a:r>
              <a:rPr lang="en-US" dirty="0" smtClean="0"/>
              <a:t>0.17 ppm </a:t>
            </a:r>
            <a:r>
              <a:rPr lang="en-US" dirty="0"/>
              <a:t>to 0.07 ppm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3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Contrast BNL/FNAL: Rate Requirements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6-04 at 7.27.0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b="-911"/>
          <a:stretch/>
        </p:blipFill>
        <p:spPr>
          <a:xfrm>
            <a:off x="228600" y="1325880"/>
            <a:ext cx="5577840" cy="363459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943600" y="1371600"/>
            <a:ext cx="3108960" cy="4326374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Achieving required statistics is a primary concern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Need a factor 21 more statistics than BNL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Beam power reduced by 4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algn="l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Need a factor of 85 improvement in integrated beam coming from many other factors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- Collection of 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pions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from lens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Capture of decay muons in high density FODO channel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p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π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closer to magic momentum 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Longer decay channel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Increased injection efficiency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Earlier start time of fits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Longer runtime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16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18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18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0040" y="5134094"/>
            <a:ext cx="5871484" cy="47244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Ratio of beam powers BNL/FNAL:</a:t>
            </a:r>
            <a:endParaRPr lang="en-US" sz="2000" u="sng" dirty="0" smtClean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3243" y="5408414"/>
            <a:ext cx="4758877" cy="626626"/>
            <a:chOff x="365760" y="5728454"/>
            <a:chExt cx="4758877" cy="626626"/>
          </a:xfrm>
        </p:grpSpPr>
        <p:sp>
          <p:nvSpPr>
            <p:cNvPr id="9" name="TextBox 8"/>
            <p:cNvSpPr txBox="1"/>
            <p:nvPr/>
          </p:nvSpPr>
          <p:spPr>
            <a:xfrm>
              <a:off x="365760" y="5728454"/>
              <a:ext cx="4190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FF0000"/>
                  </a:solidFill>
                </a:rPr>
                <a:t>4e12 protons/fill * (12 fills / 2.7s) * 24 </a:t>
              </a:r>
              <a:r>
                <a:rPr lang="en-US" u="sng" dirty="0" err="1" smtClean="0">
                  <a:solidFill>
                    <a:srgbClr val="FF0000"/>
                  </a:solidFill>
                </a:rPr>
                <a:t>GeV</a:t>
              </a:r>
              <a:endParaRPr lang="en-US" u="sng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" y="5985748"/>
              <a:ext cx="412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e12 protons/fill * (16 fills / 1.3s) *  8 </a:t>
              </a:r>
              <a:r>
                <a:rPr lang="en-US" dirty="0" err="1" smtClean="0">
                  <a:solidFill>
                    <a:srgbClr val="FF0000"/>
                  </a:solidFill>
                </a:rPr>
                <a:t>GeV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80560" y="5848588"/>
              <a:ext cx="644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= 4.3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9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69748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Collecting the data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5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5" descr="inflector_planvw4b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65760"/>
            <a:ext cx="8093075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703103">
            <a:off x="3114675" y="1477011"/>
            <a:ext cx="706438" cy="95250"/>
          </a:xfrm>
          <a:prstGeom prst="rect">
            <a:avLst/>
          </a:prstGeom>
          <a:solidFill>
            <a:srgbClr val="FF0000">
              <a:alpha val="45097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703103">
            <a:off x="3789363" y="1583373"/>
            <a:ext cx="396875" cy="80963"/>
          </a:xfrm>
          <a:prstGeom prst="rect">
            <a:avLst/>
          </a:prstGeom>
          <a:solidFill>
            <a:srgbClr val="3366FF">
              <a:alpha val="45097"/>
            </a:srgbClr>
          </a:solidFill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746739">
            <a:off x="2922588" y="870586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FF0000"/>
                </a:solidFill>
              </a:rPr>
              <a:t>yoke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746739">
            <a:off x="3773488" y="1022986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0000FF"/>
                </a:solidFill>
              </a:rPr>
              <a:t>coil</a:t>
            </a:r>
          </a:p>
        </p:txBody>
      </p:sp>
      <p:pic>
        <p:nvPicPr>
          <p:cNvPr id="12" name="Picture 8" descr="vacuumchamber_det-nocalo-noxp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73"/>
          <a:stretch>
            <a:fillRect/>
          </a:stretch>
        </p:blipFill>
        <p:spPr bwMode="auto">
          <a:xfrm>
            <a:off x="1618933" y="4572000"/>
            <a:ext cx="55133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63040" y="45720"/>
            <a:ext cx="5989320" cy="68433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Recall from Lee’s talk we inject a single muon bunch (~1e5 muons/injection)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record in a single calorimeter at BNL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 descr="Screen shot 2013-10-03 at 2.4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60120"/>
            <a:ext cx="8046720" cy="298054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8268" y="3749040"/>
            <a:ext cx="8388532" cy="288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Inject muons at t=0</a:t>
            </a:r>
          </a:p>
          <a:p>
            <a:r>
              <a:rPr lang="en-US" dirty="0" smtClean="0"/>
              <a:t>Calorimeter PMTs gated off due to </a:t>
            </a:r>
            <a:r>
              <a:rPr lang="en-US" dirty="0" err="1" smtClean="0"/>
              <a:t>hadronic</a:t>
            </a:r>
            <a:r>
              <a:rPr lang="en-US" dirty="0" smtClean="0"/>
              <a:t> flash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Pions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/protons entering ring with muons create blind</a:t>
            </a:r>
            <a:r>
              <a:rPr lang="en-US" dirty="0" smtClean="0">
                <a:solidFill>
                  <a:srgbClr val="376092"/>
                </a:solidFill>
              </a:rPr>
              <a:t>ing flash of light at injection</a:t>
            </a:r>
          </a:p>
          <a:p>
            <a:r>
              <a:rPr lang="en-US" dirty="0" smtClean="0"/>
              <a:t>Fits cannot start until &gt;20 </a:t>
            </a:r>
            <a:r>
              <a:rPr lang="en-US" dirty="0" err="1" smtClean="0"/>
              <a:t>μs</a:t>
            </a:r>
            <a:r>
              <a:rPr lang="en-US" dirty="0" smtClean="0"/>
              <a:t> in any case due to some beam manipulations going on in the ring and the time constant for kicker eddy currents to subside</a:t>
            </a:r>
          </a:p>
          <a:p>
            <a:r>
              <a:rPr lang="en-US" dirty="0" smtClean="0"/>
              <a:t>Large pedestal in detectors near injection point</a:t>
            </a:r>
          </a:p>
          <a:p>
            <a:r>
              <a:rPr lang="en-US" dirty="0" smtClean="0"/>
              <a:t>Decay electron signals riding on pedestal</a:t>
            </a:r>
          </a:p>
          <a:p>
            <a:r>
              <a:rPr lang="en-US" dirty="0" smtClean="0"/>
              <a:t>Not really any PID, other than wash of low energy stuff creating pedestal, only muons and decay electrons (few protons)</a:t>
            </a: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Muons are MIPs, well below threshold at BNL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0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step…pulse-fitting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 descr="Screen shot 2013-10-03 at 3.1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68680"/>
            <a:ext cx="4389120" cy="3007928"/>
          </a:xfrm>
          <a:prstGeom prst="rect">
            <a:avLst/>
          </a:prstGeom>
        </p:spPr>
      </p:pic>
      <p:pic>
        <p:nvPicPr>
          <p:cNvPr id="3" name="Picture 2" descr="Screen shot 2013-10-03 at 3.08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3817620"/>
            <a:ext cx="4061460" cy="2811780"/>
          </a:xfrm>
          <a:prstGeom prst="rect">
            <a:avLst/>
          </a:prstGeom>
        </p:spPr>
      </p:pic>
      <p:pic>
        <p:nvPicPr>
          <p:cNvPr id="7" name="Picture 6" descr="Screen shot 2013-10-03 at 3.10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3749040"/>
            <a:ext cx="4081184" cy="283948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09160" y="868680"/>
            <a:ext cx="4273732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BNL used two 200 MHz WFDs, sampling out of phase</a:t>
            </a:r>
          </a:p>
          <a:p>
            <a:pPr lvl="1"/>
            <a:r>
              <a:rPr lang="en-US" dirty="0" smtClean="0"/>
              <a:t>Align with marker pulse</a:t>
            </a:r>
          </a:p>
          <a:p>
            <a:pPr lvl="1"/>
            <a:r>
              <a:rPr lang="en-US" dirty="0" smtClean="0"/>
              <a:t>Calibrate relative gain of two WFDs</a:t>
            </a:r>
          </a:p>
          <a:p>
            <a:r>
              <a:rPr lang="en-US" dirty="0" smtClean="0"/>
              <a:t>Pulse fit to pulse-shape library to extract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i</a:t>
            </a:r>
            <a:r>
              <a:rPr lang="en-US" dirty="0" smtClean="0"/>
              <a:t>) of event accounting for the average electronic ringing in a particular calorimeter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141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step…pulse-fitting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 descr="Screen shot 2013-10-03 at 3.1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68680"/>
            <a:ext cx="4389120" cy="3007928"/>
          </a:xfrm>
          <a:prstGeom prst="rect">
            <a:avLst/>
          </a:prstGeom>
        </p:spPr>
      </p:pic>
      <p:pic>
        <p:nvPicPr>
          <p:cNvPr id="3" name="Picture 2" descr="Screen shot 2013-10-03 at 3.08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3817620"/>
            <a:ext cx="4061460" cy="2811780"/>
          </a:xfrm>
          <a:prstGeom prst="rect">
            <a:avLst/>
          </a:prstGeom>
        </p:spPr>
      </p:pic>
      <p:pic>
        <p:nvPicPr>
          <p:cNvPr id="7" name="Picture 6" descr="Screen shot 2013-10-03 at 3.10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3749040"/>
            <a:ext cx="4081184" cy="2839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1005840"/>
            <a:ext cx="3761144" cy="2606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</a:t>
            </a:r>
            <a:r>
              <a:rPr lang="en-US" dirty="0" smtClean="0"/>
              <a:t> lesson learned at BNL…</a:t>
            </a:r>
          </a:p>
          <a:p>
            <a:endParaRPr lang="en-US" dirty="0" smtClean="0"/>
          </a:p>
          <a:p>
            <a:r>
              <a:rPr lang="en-US" dirty="0" smtClean="0"/>
              <a:t>How would you fit for (</a:t>
            </a:r>
            <a:r>
              <a:rPr lang="en-US" dirty="0" err="1" smtClean="0"/>
              <a:t>E,t</a:t>
            </a:r>
            <a:r>
              <a:rPr lang="en-US" dirty="0" smtClean="0"/>
              <a:t>)?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Assume uncertainty on bin height is +/-1 ADC count?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Assume uncertainty scales with </a:t>
            </a:r>
            <a:r>
              <a:rPr lang="en-US" dirty="0" err="1" smtClean="0"/>
              <a:t>sqrt</a:t>
            </a:r>
            <a:r>
              <a:rPr lang="en-US" dirty="0" smtClean="0"/>
              <a:t>(ADC)?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0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Outline for today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1887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Recap experimental principles from Lee’s talk</a:t>
            </a:r>
          </a:p>
          <a:p>
            <a:endParaRPr lang="en-US" dirty="0" smtClean="0"/>
          </a:p>
          <a:p>
            <a:r>
              <a:rPr lang="en-US" dirty="0" smtClean="0"/>
              <a:t>Statistical precision</a:t>
            </a:r>
          </a:p>
          <a:p>
            <a:endParaRPr lang="en-US" dirty="0"/>
          </a:p>
          <a:p>
            <a:r>
              <a:rPr lang="en-US" dirty="0" smtClean="0"/>
              <a:t>Data collection and precision fitting</a:t>
            </a:r>
          </a:p>
          <a:p>
            <a:endParaRPr lang="en-US" dirty="0"/>
          </a:p>
          <a:p>
            <a:r>
              <a:rPr lang="en-US" dirty="0" smtClean="0"/>
              <a:t>Controlling systematics in the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a</a:t>
            </a:r>
            <a:r>
              <a:rPr lang="en-US" dirty="0" smtClean="0"/>
              <a:t> analysis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4389120"/>
            <a:ext cx="3215640" cy="192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Intersperse some lessons learned in BNL g-2 and contrast BNL with FNAL as we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step…pulse-fitting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 descr="Screen shot 2013-10-03 at 3.1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68680"/>
            <a:ext cx="4389120" cy="3007928"/>
          </a:xfrm>
          <a:prstGeom prst="rect">
            <a:avLst/>
          </a:prstGeom>
        </p:spPr>
      </p:pic>
      <p:pic>
        <p:nvPicPr>
          <p:cNvPr id="3" name="Picture 2" descr="Screen shot 2013-10-03 at 3.08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3817620"/>
            <a:ext cx="4061460" cy="2811780"/>
          </a:xfrm>
          <a:prstGeom prst="rect">
            <a:avLst/>
          </a:prstGeom>
        </p:spPr>
      </p:pic>
      <p:pic>
        <p:nvPicPr>
          <p:cNvPr id="7" name="Picture 6" descr="Screen shot 2013-10-03 at 3.10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3749040"/>
            <a:ext cx="4081184" cy="2839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1005840"/>
            <a:ext cx="3761144" cy="2606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Contrast BNL/FNAL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FNAL using 500 MHz, single-phase WFDs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SiPM</a:t>
            </a:r>
            <a:r>
              <a:rPr lang="en-US" dirty="0" smtClean="0"/>
              <a:t> readout of PbF</a:t>
            </a:r>
            <a:r>
              <a:rPr lang="en-US" baseline="-25000" dirty="0" smtClean="0"/>
              <a:t>2</a:t>
            </a:r>
            <a:r>
              <a:rPr lang="en-US" dirty="0" smtClean="0"/>
              <a:t> Cerenkov signals, fast and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5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69748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Controlling systematic errors on </a:t>
            </a:r>
            <a:r>
              <a:rPr lang="en-US" sz="2400" dirty="0" err="1" smtClean="0"/>
              <a:t>ω</a:t>
            </a:r>
            <a:r>
              <a:rPr lang="en-US" sz="2400" baseline="-25000" dirty="0" err="1" smtClean="0"/>
              <a:t>a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6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Fast Rotation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8" y="1051560"/>
            <a:ext cx="3157703" cy="34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 descr="Screen shot 2013-10-03 at 3.0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54" y="1051560"/>
            <a:ext cx="5595759" cy="19484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40480" y="3108960"/>
            <a:ext cx="4846320" cy="3057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Injected bunch width is &lt;149 ns time for muons to go around the ring</a:t>
            </a:r>
            <a:endParaRPr lang="en-US" dirty="0" smtClean="0">
              <a:solidFill>
                <a:srgbClr val="376092"/>
              </a:solidFill>
            </a:endParaRP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Muons come in clumped and will slowly </a:t>
            </a:r>
            <a:r>
              <a:rPr lang="en-US" dirty="0" err="1" smtClean="0">
                <a:solidFill>
                  <a:srgbClr val="376092"/>
                </a:solidFill>
              </a:rPr>
              <a:t>dephase</a:t>
            </a:r>
            <a:r>
              <a:rPr lang="en-US" dirty="0" smtClean="0">
                <a:solidFill>
                  <a:srgbClr val="376092"/>
                </a:solidFill>
              </a:rPr>
              <a:t> due to </a:t>
            </a:r>
            <a:r>
              <a:rPr lang="en-US" dirty="0" err="1" smtClean="0">
                <a:solidFill>
                  <a:srgbClr val="376092"/>
                </a:solidFill>
              </a:rPr>
              <a:t>dp</a:t>
            </a:r>
            <a:r>
              <a:rPr lang="en-US" dirty="0" smtClean="0">
                <a:solidFill>
                  <a:srgbClr val="376092"/>
                </a:solidFill>
              </a:rPr>
              <a:t>/p</a:t>
            </a:r>
          </a:p>
          <a:p>
            <a:r>
              <a:rPr lang="en-US" dirty="0" smtClean="0"/>
              <a:t>Can see in plot above the fast rotation structure with the longer wavelength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μ</a:t>
            </a:r>
            <a:r>
              <a:rPr lang="en-US" dirty="0" smtClean="0"/>
              <a:t> wiggle superimposed</a:t>
            </a:r>
          </a:p>
          <a:p>
            <a:r>
              <a:rPr lang="en-US" dirty="0" smtClean="0"/>
              <a:t>Actually a good feature, can extract the momentum spread of the stored muons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Screen shot 2013-10-03 at 3.09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9" y="4439355"/>
            <a:ext cx="3361932" cy="23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Fast Rotation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8" y="1051560"/>
            <a:ext cx="3157703" cy="34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 descr="Screen shot 2013-10-03 at 3.0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54" y="1051560"/>
            <a:ext cx="5595759" cy="19484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40480" y="3108961"/>
            <a:ext cx="5074920" cy="288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Very hard to fit though</a:t>
            </a:r>
          </a:p>
          <a:p>
            <a:pPr lvl="1"/>
            <a:r>
              <a:rPr lang="en-US" dirty="0" smtClean="0"/>
              <a:t>Not in 5 parameter function</a:t>
            </a:r>
          </a:p>
          <a:p>
            <a:pPr lvl="1"/>
            <a:r>
              <a:rPr lang="en-US" dirty="0" smtClean="0"/>
              <a:t>Hard to pin down the envelope at the precision needed for getting a good χ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solutions employed</a:t>
            </a:r>
          </a:p>
          <a:p>
            <a:pPr lvl="1"/>
            <a:r>
              <a:rPr lang="en-US" dirty="0" smtClean="0"/>
              <a:t>Randomize time of each fitted event by +/- 149 ns</a:t>
            </a:r>
          </a:p>
          <a:p>
            <a:pPr lvl="1"/>
            <a:r>
              <a:rPr lang="en-US" dirty="0" smtClean="0"/>
              <a:t>Bin the data in 149ns bins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Screen shot 2013-10-03 at 3.09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9" y="4439355"/>
            <a:ext cx="3361932" cy="23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1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Early-to-late effects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5840"/>
            <a:ext cx="8915400" cy="4525963"/>
          </a:xfrm>
        </p:spPr>
        <p:txBody>
          <a:bodyPr/>
          <a:lstStyle/>
          <a:p>
            <a:r>
              <a:rPr lang="en-US" dirty="0" smtClean="0"/>
              <a:t>Experimental goal of 0.07 ppm systematic uncertainty</a:t>
            </a:r>
          </a:p>
          <a:p>
            <a:pPr lvl="1"/>
            <a:r>
              <a:rPr lang="en-US" dirty="0" smtClean="0"/>
              <a:t>Must remove all biases from the fitting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Overview, Muon g-2 IDR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5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386"/>
          <a:stretch/>
        </p:blipFill>
        <p:spPr bwMode="auto">
          <a:xfrm>
            <a:off x="228600" y="1737360"/>
            <a:ext cx="6675120" cy="471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23160" y="6126480"/>
            <a:ext cx="40995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# high energy positrons versus time</a:t>
            </a:r>
            <a:endParaRPr lang="en-US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960120" y="5577840"/>
            <a:ext cx="34747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BNL 2001 run 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940378"/>
              </p:ext>
            </p:extLst>
          </p:nvPr>
        </p:nvGraphicFramePr>
        <p:xfrm>
          <a:off x="6537960" y="3143310"/>
          <a:ext cx="2257975" cy="63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7960" y="3143310"/>
                        <a:ext cx="2257975" cy="63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00800" y="2651760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Dominant feature: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83680" y="3920550"/>
            <a:ext cx="2438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Symbol" charset="2"/>
                <a:cs typeface="Symbol" charset="2"/>
              </a:rPr>
              <a:t>f</a:t>
            </a:r>
            <a:r>
              <a:rPr lang="en-US" sz="2000" dirty="0" smtClean="0"/>
              <a:t>  is the phase between the spin and momentum at the beginning of the fit.</a:t>
            </a:r>
            <a:endParaRPr lang="en-US" sz="2000" baseline="-250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88480" y="5786216"/>
            <a:ext cx="1981200" cy="706024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*Pilfered from Brendan Casey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Early-to-late effects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Overview, Muon g-2 IDR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94518"/>
              </p:ext>
            </p:extLst>
          </p:nvPr>
        </p:nvGraphicFramePr>
        <p:xfrm>
          <a:off x="3457025" y="1053783"/>
          <a:ext cx="2257975" cy="63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3" imgW="762000" imgH="215900" progId="Equation.3">
                  <p:embed/>
                </p:oleObj>
              </mc:Choice>
              <mc:Fallback>
                <p:oleObj name="Equation" r:id="rId3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7025" y="1053783"/>
                        <a:ext cx="2257975" cy="63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29727" y="1885890"/>
            <a:ext cx="667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Leading systematics come from time dependence in the phase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42518"/>
              </p:ext>
            </p:extLst>
          </p:nvPr>
        </p:nvGraphicFramePr>
        <p:xfrm>
          <a:off x="2514600" y="2554361"/>
          <a:ext cx="4292600" cy="55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5" imgW="1866900" imgH="241300" progId="Equation.3">
                  <p:embed/>
                </p:oleObj>
              </mc:Choice>
              <mc:Fallback>
                <p:oleObj name="Equation" r:id="rId5" imgW="1866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2554361"/>
                        <a:ext cx="4292600" cy="554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46638"/>
              </p:ext>
            </p:extLst>
          </p:nvPr>
        </p:nvGraphicFramePr>
        <p:xfrm>
          <a:off x="1998555" y="3783948"/>
          <a:ext cx="5179485" cy="513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7" imgW="2171700" imgH="215900" progId="Equation.3">
                  <p:embed/>
                </p:oleObj>
              </mc:Choice>
              <mc:Fallback>
                <p:oleObj name="Equation" r:id="rId7" imgW="217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8555" y="3783948"/>
                        <a:ext cx="5179485" cy="513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2648188"/>
            <a:ext cx="183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Taylor expansion: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80160" y="4846320"/>
            <a:ext cx="6580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Things that change </a:t>
            </a:r>
            <a:r>
              <a:rPr lang="en-US" sz="2000" dirty="0" smtClean="0">
                <a:solidFill>
                  <a:srgbClr val="FF0000"/>
                </a:solidFill>
              </a:rPr>
              <a:t>“early to late” </a:t>
            </a:r>
            <a:r>
              <a:rPr lang="en-US" sz="2000" dirty="0" smtClean="0"/>
              <a:t>in the fill typically lead to a time dependence in the phase of the accepted sample that directly biases the extracted value of </a:t>
            </a:r>
            <a:r>
              <a:rPr lang="en-US" sz="2000" dirty="0" err="1" smtClean="0">
                <a:latin typeface="Symbol" charset="2"/>
                <a:cs typeface="Symbol" charset="2"/>
              </a:rPr>
              <a:t>w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88480" y="5786216"/>
            <a:ext cx="1981200" cy="706024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*Pilfered from Brendan Casey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0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examples of early-to-late errors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Overview, Muon g-2 IDR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1051560"/>
            <a:ext cx="301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Pileup:  </a:t>
            </a:r>
            <a:r>
              <a:rPr lang="en-US" sz="2000" dirty="0" smtClean="0"/>
              <a:t>two low energy positrons fake a high energy positron </a:t>
            </a:r>
          </a:p>
          <a:p>
            <a:r>
              <a:rPr lang="en-US" sz="2000" dirty="0" smtClean="0"/>
              <a:t>(happens early, not late)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06240" y="1554480"/>
            <a:ext cx="27728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1874520"/>
            <a:ext cx="2971800" cy="822960"/>
          </a:xfrm>
          <a:prstGeom prst="line">
            <a:avLst/>
          </a:prstGeom>
          <a:ln>
            <a:solidFill>
              <a:srgbClr val="00009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900000">
            <a:off x="4206240" y="1783080"/>
            <a:ext cx="2772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952791" y="1554480"/>
            <a:ext cx="591009" cy="914400"/>
            <a:chOff x="6952791" y="1554480"/>
            <a:chExt cx="591009" cy="9144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952791" y="1554480"/>
              <a:ext cx="27728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2700000">
              <a:off x="6948067" y="1792917"/>
              <a:ext cx="27728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81391" y="2011116"/>
              <a:ext cx="359058" cy="457764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272831" y="1965960"/>
              <a:ext cx="270969" cy="320604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86169" y="2103120"/>
            <a:ext cx="643431" cy="775363"/>
          </a:xfrm>
          <a:prstGeom prst="rect">
            <a:avLst/>
          </a:prstGeom>
          <a:solidFill>
            <a:srgbClr val="FF0000"/>
          </a:solidFill>
          <a:ln>
            <a:solidFill>
              <a:srgbClr val="F948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138160" y="22367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calo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291840" y="1325880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momentum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3776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94848"/>
                </a:solidFill>
              </a:rPr>
              <a:t>spin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97680" y="956548"/>
            <a:ext cx="2712720" cy="369332"/>
            <a:chOff x="4297680" y="956548"/>
            <a:chExt cx="2712720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5349240" y="95654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Symbol" charset="2"/>
                  <a:cs typeface="Symbol" charset="2"/>
                </a:rPr>
                <a:t>Df</a:t>
              </a:r>
              <a:endParaRPr lang="en-US" dirty="0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6995160" y="960120"/>
              <a:ext cx="0" cy="32004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297680" y="960120"/>
              <a:ext cx="0" cy="32004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7" idx="1"/>
            </p:cNvCxnSpPr>
            <p:nvPr/>
          </p:nvCxnSpPr>
          <p:spPr>
            <a:xfrm flipH="1">
              <a:off x="4302404" y="1141214"/>
              <a:ext cx="1046836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arrow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7" idx="3"/>
            </p:cNvCxnSpPr>
            <p:nvPr/>
          </p:nvCxnSpPr>
          <p:spPr>
            <a:xfrm>
              <a:off x="6263640" y="1141214"/>
              <a:ext cx="74676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arrow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20040" y="2651760"/>
            <a:ext cx="8778240" cy="2331720"/>
            <a:chOff x="320040" y="2651760"/>
            <a:chExt cx="8778240" cy="2331720"/>
          </a:xfrm>
        </p:grpSpPr>
        <p:sp>
          <p:nvSpPr>
            <p:cNvPr id="14" name="TextBox 13"/>
            <p:cNvSpPr txBox="1"/>
            <p:nvPr/>
          </p:nvSpPr>
          <p:spPr>
            <a:xfrm>
              <a:off x="320040" y="2834640"/>
              <a:ext cx="3246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Gain change:  </a:t>
              </a:r>
            </a:p>
            <a:p>
              <a:r>
                <a:rPr lang="en-US" sz="2000" dirty="0" smtClean="0"/>
                <a:t>example: saturation (happens early, not late)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297680" y="3421947"/>
              <a:ext cx="27728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388245" y="3449359"/>
              <a:ext cx="27728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663440" y="3741987"/>
              <a:ext cx="2971800" cy="822960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900000">
              <a:off x="4297680" y="3650547"/>
              <a:ext cx="27728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300000">
              <a:off x="5424128" y="3589762"/>
              <a:ext cx="241398" cy="966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767422" y="3742486"/>
              <a:ext cx="1818747" cy="729144"/>
            </a:xfrm>
            <a:prstGeom prst="line">
              <a:avLst/>
            </a:prstGeom>
            <a:ln>
              <a:solidFill>
                <a:srgbClr val="00009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7677609" y="3970587"/>
              <a:ext cx="643431" cy="7753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9484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94760" y="4060150"/>
              <a:ext cx="1325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Above thresh</a:t>
              </a:r>
              <a:r>
                <a:rPr lang="en-US" dirty="0"/>
                <a:t>.</a:t>
              </a:r>
              <a:r>
                <a:rPr lang="en-US" dirty="0" smtClean="0"/>
                <a:t> early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59664" y="4060150"/>
              <a:ext cx="10668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Above thresh</a:t>
              </a:r>
              <a:r>
                <a:rPr lang="en-US" dirty="0"/>
                <a:t>.</a:t>
              </a:r>
              <a:r>
                <a:rPr lang="en-US" dirty="0" smtClean="0"/>
                <a:t> late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83880" y="415159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calo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17720" y="265176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Symbol" charset="2"/>
                  <a:cs typeface="Symbol" charset="2"/>
                </a:rPr>
                <a:t>Df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4434840" y="2923443"/>
              <a:ext cx="0" cy="32004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486400" y="2934353"/>
              <a:ext cx="0" cy="32004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4414342" y="3090426"/>
              <a:ext cx="1046836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/>
              <a:tailEnd type="arrow"/>
            </a:ln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480060" y="5257800"/>
            <a:ext cx="836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Design not driven by absolute performance, but relative stability early to late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6888480" y="5786216"/>
            <a:ext cx="1981200" cy="706024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*Pilfered from Brendan Casey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1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Correcting for gain changes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" name="Picture 9" descr="Screen shot 2013-10-03 at 8.2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5840"/>
            <a:ext cx="3398520" cy="3511804"/>
          </a:xfrm>
          <a:prstGeom prst="rect">
            <a:avLst/>
          </a:prstGeom>
        </p:spPr>
      </p:pic>
      <p:pic>
        <p:nvPicPr>
          <p:cNvPr id="12" name="Picture 11" descr="Screen shot 2013-10-03 at 8.2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28093"/>
            <a:ext cx="3484097" cy="246478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160520" y="1234440"/>
            <a:ext cx="4480560" cy="1051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BNL experiment had a laser calibration system, but could not reached required stability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343400" y="2435879"/>
            <a:ext cx="3761144" cy="9474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Contrast BNL/FNAL:</a:t>
            </a:r>
          </a:p>
          <a:p>
            <a:r>
              <a:rPr lang="en-US" dirty="0"/>
              <a:t> </a:t>
            </a:r>
            <a:r>
              <a:rPr lang="en-US" dirty="0" smtClean="0"/>
              <a:t>- Much more stable laser system being developed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4709160"/>
            <a:ext cx="448056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Ended up using endpoint of decay electron spectrum</a:t>
            </a:r>
          </a:p>
          <a:p>
            <a:pPr lvl="1"/>
            <a:r>
              <a:rPr lang="en-US" dirty="0" smtClean="0"/>
              <a:t>Good because it scales with stats</a:t>
            </a:r>
          </a:p>
          <a:p>
            <a:pPr lvl="1"/>
            <a:r>
              <a:rPr lang="en-US" dirty="0" smtClean="0"/>
              <a:t>Can only be binned in g-2 periods</a:t>
            </a:r>
          </a:p>
          <a:p>
            <a:pPr lvl="1"/>
            <a:r>
              <a:rPr lang="en-US" dirty="0" smtClean="0"/>
              <a:t>Endpoint sensitive to pileup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813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Gain changes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" name="Picture 1" descr="Screen shot 2013-10-03 at 8.2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7" y="1054840"/>
            <a:ext cx="3791573" cy="3471440"/>
          </a:xfrm>
          <a:prstGeom prst="rect">
            <a:avLst/>
          </a:prstGeom>
        </p:spPr>
      </p:pic>
      <p:pic>
        <p:nvPicPr>
          <p:cNvPr id="3" name="Picture 2" descr="Screen shot 2013-10-03 at 8.38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27" y="1188720"/>
            <a:ext cx="3529653" cy="339352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709160"/>
            <a:ext cx="445008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Corrections over months of running</a:t>
            </a:r>
          </a:p>
          <a:p>
            <a:pPr lvl="1"/>
            <a:r>
              <a:rPr lang="en-US" dirty="0" smtClean="0"/>
              <a:t>Can see degradation of detector 5 in </a:t>
            </a:r>
            <a:r>
              <a:rPr lang="en-US" dirty="0" err="1" smtClean="0"/>
              <a:t>hadronic</a:t>
            </a:r>
            <a:r>
              <a:rPr lang="en-US" dirty="0" smtClean="0"/>
              <a:t> flash region</a:t>
            </a:r>
          </a:p>
          <a:p>
            <a:pPr lvl="1"/>
            <a:r>
              <a:rPr lang="en-US" dirty="0" smtClean="0"/>
              <a:t>Jumps in detector 12 are due to relative calibration of 4 PMTS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929625" y="4526280"/>
            <a:ext cx="3761144" cy="20116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Contrast BNL/FNAL:</a:t>
            </a:r>
          </a:p>
          <a:p>
            <a:r>
              <a:rPr lang="en-US" dirty="0"/>
              <a:t> </a:t>
            </a:r>
            <a:r>
              <a:rPr lang="en-US" dirty="0" smtClean="0"/>
              <a:t>- No </a:t>
            </a:r>
            <a:r>
              <a:rPr lang="en-US" dirty="0" err="1" smtClean="0"/>
              <a:t>hadronic</a:t>
            </a:r>
            <a:r>
              <a:rPr lang="en-US" dirty="0" smtClean="0"/>
              <a:t> flash at FNAL</a:t>
            </a:r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Pions</a:t>
            </a:r>
            <a:r>
              <a:rPr lang="en-US" dirty="0" smtClean="0"/>
              <a:t> decay in &gt;1 km </a:t>
            </a:r>
            <a:r>
              <a:rPr lang="en-US" dirty="0" err="1" smtClean="0"/>
              <a:t>beamline</a:t>
            </a:r>
            <a:r>
              <a:rPr lang="en-US" dirty="0" smtClean="0"/>
              <a:t> (compared to 80m at BNL)</a:t>
            </a:r>
          </a:p>
          <a:p>
            <a:r>
              <a:rPr lang="en-US" dirty="0"/>
              <a:t> </a:t>
            </a:r>
            <a:r>
              <a:rPr lang="en-US" dirty="0" smtClean="0"/>
              <a:t>- Protons removed by circulating in </a:t>
            </a:r>
            <a:r>
              <a:rPr lang="en-US" dirty="0" err="1" smtClean="0"/>
              <a:t>Debuncher</a:t>
            </a:r>
            <a:r>
              <a:rPr lang="en-US" dirty="0" smtClean="0"/>
              <a:t> long enough to kick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4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Important part is ‘early-to-late’ correction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" name="Picture 1" descr="Screen shot 2013-10-03 at 8.2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003894"/>
            <a:ext cx="6995160" cy="4893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09560" y="1005840"/>
            <a:ext cx="777240" cy="21031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" y="5852160"/>
            <a:ext cx="8199120" cy="63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Corrections for gain applied within measurement window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82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 for this talk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463040"/>
            <a:ext cx="7475220" cy="49834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2920" y="870145"/>
            <a:ext cx="8229600" cy="68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>
                <a:solidFill>
                  <a:srgbClr val="660066"/>
                </a:solidFill>
              </a:rPr>
              <a:t>A little less of this…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5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40280" y="45720"/>
            <a:ext cx="4892040" cy="68433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With all these corrections, must be ready to start fitting?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" name="Picture 1" descr="Screen shot 2013-10-03 at 8.03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68680"/>
            <a:ext cx="4770405" cy="42799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54880" y="1234439"/>
            <a:ext cx="4251960" cy="4800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even close!</a:t>
            </a:r>
          </a:p>
          <a:p>
            <a:r>
              <a:rPr lang="en-US" dirty="0" smtClean="0"/>
              <a:t>Black points show reduced χ</a:t>
            </a:r>
            <a:r>
              <a:rPr lang="en-US" baseline="30000" dirty="0" smtClean="0"/>
              <a:t>2</a:t>
            </a:r>
            <a:r>
              <a:rPr lang="en-US" dirty="0" smtClean="0"/>
              <a:t> as a function of when fit is started using 5 parameter fit</a:t>
            </a:r>
          </a:p>
          <a:p>
            <a:r>
              <a:rPr lang="en-US" dirty="0" smtClean="0"/>
              <a:t>Allowed deviation in is </a:t>
            </a:r>
            <a:r>
              <a:rPr lang="en-US" dirty="0" err="1" smtClean="0"/>
              <a:t>sqrt</a:t>
            </a:r>
            <a:r>
              <a:rPr lang="en-US" dirty="0" smtClean="0"/>
              <a:t>(2/d) and because of 149ns binning, d numbers in the thousands</a:t>
            </a:r>
          </a:p>
          <a:p>
            <a:r>
              <a:rPr lang="en-US" dirty="0" smtClean="0"/>
              <a:t>Black points are unacceptable 50σ</a:t>
            </a:r>
          </a:p>
          <a:p>
            <a:r>
              <a:rPr lang="en-US" dirty="0" smtClean="0"/>
              <a:t>5-parameter fitting function is pitifully inadequate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still missing</a:t>
            </a:r>
            <a:endParaRPr lang="en-US" dirty="0" smtClean="0">
              <a:solidFill>
                <a:srgbClr val="376092"/>
              </a:solidFill>
            </a:endParaRP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Obtain red after correcting for pileup</a:t>
            </a: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Obtain green after including coherent </a:t>
            </a:r>
            <a:r>
              <a:rPr lang="en-US" dirty="0" err="1" smtClean="0">
                <a:solidFill>
                  <a:srgbClr val="376092"/>
                </a:solidFill>
              </a:rPr>
              <a:t>betatron</a:t>
            </a:r>
            <a:r>
              <a:rPr lang="en-US" dirty="0" smtClean="0">
                <a:solidFill>
                  <a:srgbClr val="376092"/>
                </a:solidFill>
              </a:rPr>
              <a:t> oscillations</a:t>
            </a: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Obtain blue after including muon losses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3851115"/>
            <a:ext cx="4267200" cy="3094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98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Actual fitting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" name="Picture 1" descr="Screen shot 2013-10-03 at 8.5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3558540"/>
            <a:ext cx="5092700" cy="419100"/>
          </a:xfrm>
          <a:prstGeom prst="rect">
            <a:avLst/>
          </a:prstGeom>
        </p:spPr>
      </p:pic>
      <p:pic>
        <p:nvPicPr>
          <p:cNvPr id="3" name="Picture 2" descr="Screen shot 2013-10-03 at 8.57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" y="2560320"/>
            <a:ext cx="5905500" cy="850900"/>
          </a:xfrm>
          <a:prstGeom prst="rect">
            <a:avLst/>
          </a:prstGeom>
        </p:spPr>
      </p:pic>
      <p:pic>
        <p:nvPicPr>
          <p:cNvPr id="6" name="Picture 5" descr="Screen shot 2013-10-03 at 8.57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062480"/>
            <a:ext cx="5359400" cy="406400"/>
          </a:xfrm>
          <a:prstGeom prst="rect">
            <a:avLst/>
          </a:prstGeom>
        </p:spPr>
      </p:pic>
      <p:pic>
        <p:nvPicPr>
          <p:cNvPr id="8" name="Picture 7" descr="Screen shot 2013-10-03 at 8.57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860596"/>
            <a:ext cx="7150100" cy="1155700"/>
          </a:xfrm>
          <a:prstGeom prst="rect">
            <a:avLst/>
          </a:prstGeom>
        </p:spPr>
      </p:pic>
      <p:pic>
        <p:nvPicPr>
          <p:cNvPr id="9" name="Picture 8" descr="Screen shot 2013-10-03 at 8.58.2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883660"/>
            <a:ext cx="4267200" cy="10541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94960" y="1579976"/>
            <a:ext cx="1981200" cy="43632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Beam relaxation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72200" y="2103120"/>
            <a:ext cx="2971800" cy="43632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Vertical breathing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12280" y="2581200"/>
            <a:ext cx="1965960" cy="43632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3 CBO terms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212080" y="4181400"/>
            <a:ext cx="2715260" cy="43632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Muons lost from ring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4800600"/>
            <a:ext cx="8778240" cy="1554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Note, no pileup term since correction is constructed (like gain)</a:t>
            </a:r>
          </a:p>
          <a:p>
            <a:r>
              <a:rPr lang="en-US" dirty="0" smtClean="0"/>
              <a:t>Many more terms for Sergei to understand analytically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Every effect is intellectually challenging and every factor of 2 increase in statistics results in sensitivity to higher-order effects</a:t>
            </a:r>
          </a:p>
          <a:p>
            <a:r>
              <a:rPr lang="en-US" dirty="0" smtClean="0"/>
              <a:t>Luckily, these terms only weakly not couple to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a</a:t>
            </a:r>
            <a:r>
              <a:rPr lang="en-US" dirty="0" smtClean="0"/>
              <a:t>, but we consider an acceptable </a:t>
            </a:r>
            <a:r>
              <a:rPr lang="en-US" dirty="0" smtClean="0">
                <a:latin typeface="Times"/>
                <a:cs typeface="Times"/>
              </a:rPr>
              <a:t>χ</a:t>
            </a:r>
            <a:r>
              <a:rPr lang="en-US" dirty="0" smtClean="0"/>
              <a:t>2 as a necessary condition</a:t>
            </a:r>
          </a:p>
        </p:txBody>
      </p:sp>
    </p:spTree>
    <p:extLst>
      <p:ext uri="{BB962C8B-B14F-4D97-AF65-F5344CB8AC3E}">
        <p14:creationId xmlns:p14="http://schemas.microsoft.com/office/powerpoint/2010/main" val="367098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Pileup correction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Picture 1" descr="Screen shot 2013-10-03 at 9.0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3" y="960120"/>
            <a:ext cx="3928297" cy="2697480"/>
          </a:xfrm>
          <a:prstGeom prst="rect">
            <a:avLst/>
          </a:prstGeom>
        </p:spPr>
      </p:pic>
      <p:pic>
        <p:nvPicPr>
          <p:cNvPr id="6" name="Picture 5" descr="Screen shot 2013-10-03 at 9.10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60120"/>
            <a:ext cx="4069080" cy="2849175"/>
          </a:xfrm>
          <a:prstGeom prst="rect">
            <a:avLst/>
          </a:prstGeom>
        </p:spPr>
      </p:pic>
      <p:pic>
        <p:nvPicPr>
          <p:cNvPr id="7" name="Picture 6" descr="Screen shot 2013-10-03 at 9.11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" y="3600878"/>
            <a:ext cx="3721100" cy="325712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251960" y="3977640"/>
            <a:ext cx="4663440" cy="246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Pileup can be resolved in if </a:t>
            </a:r>
            <a:r>
              <a:rPr lang="en-US" dirty="0" err="1" smtClean="0"/>
              <a:t>dt</a:t>
            </a:r>
            <a:r>
              <a:rPr lang="en-US" dirty="0" smtClean="0"/>
              <a:t>&lt;5ns</a:t>
            </a:r>
          </a:p>
          <a:p>
            <a:r>
              <a:rPr lang="en-US" dirty="0" smtClean="0"/>
              <a:t>Reconstructed by looking in side window around main pulse</a:t>
            </a:r>
          </a:p>
          <a:p>
            <a:r>
              <a:rPr lang="en-US" dirty="0" smtClean="0"/>
              <a:t>Complicated due to hardware and software thresholds</a:t>
            </a:r>
            <a:endParaRPr lang="en-US" dirty="0" smtClean="0">
              <a:solidFill>
                <a:srgbClr val="376092"/>
              </a:solidFill>
            </a:endParaRP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Example in asymmetric wings</a:t>
            </a: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Would really rather look in windows further out but BNL trigger only kept a few samples to either side of pulse</a:t>
            </a:r>
          </a:p>
        </p:txBody>
      </p:sp>
    </p:spTree>
    <p:extLst>
      <p:ext uri="{BB962C8B-B14F-4D97-AF65-F5344CB8AC3E}">
        <p14:creationId xmlns:p14="http://schemas.microsoft.com/office/powerpoint/2010/main" val="304421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Pileup correction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 descr="Screen shot 2013-10-03 at 9.10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60120"/>
            <a:ext cx="4069080" cy="2849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9160" y="3977640"/>
            <a:ext cx="3761144" cy="20116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Contrast BNL/FNAL:</a:t>
            </a:r>
          </a:p>
          <a:p>
            <a:r>
              <a:rPr lang="en-US" dirty="0"/>
              <a:t> </a:t>
            </a:r>
            <a:r>
              <a:rPr lang="en-US" dirty="0" smtClean="0"/>
              <a:t>- Segmented detectors</a:t>
            </a:r>
          </a:p>
          <a:p>
            <a:r>
              <a:rPr lang="en-US" dirty="0"/>
              <a:t> </a:t>
            </a:r>
            <a:r>
              <a:rPr lang="en-US" dirty="0" smtClean="0"/>
              <a:t>- Faster WFDs</a:t>
            </a:r>
          </a:p>
          <a:p>
            <a:r>
              <a:rPr lang="en-US" dirty="0"/>
              <a:t> </a:t>
            </a:r>
            <a:r>
              <a:rPr lang="en-US" dirty="0" smtClean="0"/>
              <a:t>- Full data record kept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5381" y="1349677"/>
            <a:ext cx="2675849" cy="1987883"/>
            <a:chOff x="1447800" y="4184317"/>
            <a:chExt cx="2675849" cy="1987883"/>
          </a:xfrm>
        </p:grpSpPr>
        <p:sp>
          <p:nvSpPr>
            <p:cNvPr id="11" name="Cube 10"/>
            <p:cNvSpPr/>
            <p:nvPr/>
          </p:nvSpPr>
          <p:spPr bwMode="auto">
            <a:xfrm>
              <a:off x="1447800" y="4191000"/>
              <a:ext cx="2667000" cy="1981200"/>
            </a:xfrm>
            <a:prstGeom prst="cube">
              <a:avLst>
                <a:gd name="adj" fmla="val 30538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4478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6764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9050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336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622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908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8194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0480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76600" y="5942013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478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764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9050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1336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3622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5908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8194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0480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276600" y="5715000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4478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6764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9050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1336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3622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5908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194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0480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76600" y="5487987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4478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6764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9050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1336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3622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5908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8194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0480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276600" y="5260974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4478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6764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9050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1336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3622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5908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8194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0480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276600" y="5033961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4478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6764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9050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336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3622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908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8194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0480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276600" y="4806948"/>
              <a:ext cx="228600" cy="228600"/>
            </a:xfrm>
            <a:prstGeom prst="rect">
              <a:avLst/>
            </a:prstGeom>
            <a:gradFill flip="none" rotWithShape="1">
              <a:gsLst>
                <a:gs pos="64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 flipV="1">
              <a:off x="1676400" y="4191000"/>
              <a:ext cx="571500" cy="615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905000" y="4194784"/>
              <a:ext cx="533400" cy="615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2133600" y="4198568"/>
              <a:ext cx="533400" cy="615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2362200" y="4202352"/>
              <a:ext cx="533400" cy="615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2605430" y="4198821"/>
              <a:ext cx="533400" cy="615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837688" y="4184317"/>
              <a:ext cx="533400" cy="615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3066288" y="4195267"/>
              <a:ext cx="554736" cy="60512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3291231" y="4191610"/>
              <a:ext cx="556564" cy="60890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505200" y="4476902"/>
              <a:ext cx="598627" cy="55160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3505200" y="5334000"/>
              <a:ext cx="609600" cy="60186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509468" y="5129731"/>
              <a:ext cx="609600" cy="60186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>
              <a:stCxn id="11" idx="4"/>
            </p:cNvCxnSpPr>
            <p:nvPr/>
          </p:nvCxnSpPr>
          <p:spPr bwMode="auto">
            <a:xfrm flipV="1">
              <a:off x="3509781" y="4925463"/>
              <a:ext cx="613555" cy="55864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507638" y="4721195"/>
              <a:ext cx="616011" cy="54574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1" name="TextBox 80"/>
          <p:cNvSpPr txBox="1"/>
          <p:nvPr/>
        </p:nvSpPr>
        <p:spPr>
          <a:xfrm>
            <a:off x="1763830" y="971490"/>
            <a:ext cx="201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6 x 9 crystal array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57990" y="1965960"/>
            <a:ext cx="274320" cy="0"/>
          </a:xfrm>
          <a:prstGeom prst="line">
            <a:avLst/>
          </a:prstGeom>
          <a:ln>
            <a:solidFill>
              <a:srgbClr val="F948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3710" y="3291840"/>
            <a:ext cx="274320" cy="0"/>
          </a:xfrm>
          <a:prstGeom prst="line">
            <a:avLst/>
          </a:prstGeom>
          <a:ln>
            <a:solidFill>
              <a:srgbClr val="F948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65760" y="2423160"/>
            <a:ext cx="75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16cm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80558" y="3394650"/>
            <a:ext cx="815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22 cm 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1123750" y="3383280"/>
            <a:ext cx="0" cy="325864"/>
          </a:xfrm>
          <a:prstGeom prst="line">
            <a:avLst/>
          </a:prstGeom>
          <a:ln>
            <a:solidFill>
              <a:srgbClr val="F948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181150" y="3429000"/>
            <a:ext cx="0" cy="325864"/>
          </a:xfrm>
          <a:prstGeom prst="line">
            <a:avLst/>
          </a:prstGeom>
          <a:ln>
            <a:solidFill>
              <a:srgbClr val="F948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462456" y="3246120"/>
            <a:ext cx="815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14 cm 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821230" y="2828816"/>
            <a:ext cx="0" cy="325864"/>
          </a:xfrm>
          <a:prstGeom prst="line">
            <a:avLst/>
          </a:prstGeom>
          <a:ln>
            <a:solidFill>
              <a:srgbClr val="F948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10390" y="1972308"/>
            <a:ext cx="0" cy="450852"/>
          </a:xfrm>
          <a:prstGeom prst="line">
            <a:avLst/>
          </a:prstGeom>
          <a:ln>
            <a:solidFill>
              <a:srgbClr val="F94848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940870" y="2840988"/>
            <a:ext cx="0" cy="450852"/>
          </a:xfrm>
          <a:prstGeom prst="line">
            <a:avLst/>
          </a:prstGeom>
          <a:ln>
            <a:solidFill>
              <a:srgbClr val="F94848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596532" y="3597034"/>
            <a:ext cx="584618" cy="0"/>
          </a:xfrm>
          <a:prstGeom prst="line">
            <a:avLst/>
          </a:prstGeom>
          <a:ln>
            <a:solidFill>
              <a:srgbClr val="F94848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134127" y="3597034"/>
            <a:ext cx="584618" cy="0"/>
          </a:xfrm>
          <a:prstGeom prst="line">
            <a:avLst/>
          </a:prstGeom>
          <a:ln>
            <a:solidFill>
              <a:srgbClr val="F94848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3207362" y="3024293"/>
            <a:ext cx="594046" cy="530497"/>
          </a:xfrm>
          <a:prstGeom prst="line">
            <a:avLst/>
          </a:prstGeom>
          <a:ln>
            <a:solidFill>
              <a:srgbClr val="F9484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30" y="3886200"/>
            <a:ext cx="3622502" cy="2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Muon losses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" name="Picture 1" descr="Screen shot 2013-10-03 at 9.2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921234"/>
            <a:ext cx="6038738" cy="163908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80760" y="1005840"/>
            <a:ext cx="2926080" cy="224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Muons can hit collimators or other material, lose energy, and spiral out of ring</a:t>
            </a:r>
          </a:p>
          <a:p>
            <a:r>
              <a:rPr lang="en-US" dirty="0" smtClean="0"/>
              <a:t>Able to reconstruct at BNL by looking for triple coincidence on </a:t>
            </a:r>
            <a:r>
              <a:rPr lang="en-US" dirty="0" err="1" smtClean="0"/>
              <a:t>hodoscopes</a:t>
            </a:r>
            <a:r>
              <a:rPr lang="en-US" dirty="0" smtClean="0"/>
              <a:t> attached to front of calorimeters</a:t>
            </a:r>
          </a:p>
          <a:p>
            <a:r>
              <a:rPr lang="en-US" dirty="0" smtClean="0"/>
              <a:t>Double coincidence no good due to upstream calorimeter spraying downstream </a:t>
            </a:r>
            <a:r>
              <a:rPr lang="en-US" dirty="0" err="1" smtClean="0"/>
              <a:t>hodoscope</a:t>
            </a:r>
            <a:endParaRPr lang="en-US" dirty="0" smtClean="0"/>
          </a:p>
        </p:txBody>
      </p:sp>
      <p:pic>
        <p:nvPicPr>
          <p:cNvPr id="3" name="Picture 2" descr="Screen shot 2013-10-03 at 9.21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2194560"/>
            <a:ext cx="4434840" cy="3114292"/>
          </a:xfrm>
          <a:prstGeom prst="rect">
            <a:avLst/>
          </a:prstGeom>
        </p:spPr>
      </p:pic>
      <p:pic>
        <p:nvPicPr>
          <p:cNvPr id="7" name="Picture 6" descr="Screen shot 2013-10-03 at 9.26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6" y="5274139"/>
            <a:ext cx="6446520" cy="12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Muon losses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 descr="Screen shot 2013-10-03 at 9.26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4937760"/>
            <a:ext cx="6446520" cy="1284027"/>
          </a:xfrm>
          <a:prstGeom prst="rect">
            <a:avLst/>
          </a:prstGeom>
        </p:spPr>
      </p:pic>
      <p:pic>
        <p:nvPicPr>
          <p:cNvPr id="8" name="Picture 7" descr="Screen shot 2013-10-03 at 9.22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" y="993140"/>
            <a:ext cx="5956300" cy="3670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35040" y="1188720"/>
            <a:ext cx="3069292" cy="2423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</a:t>
            </a:r>
            <a:r>
              <a:rPr lang="en-US" dirty="0" smtClean="0"/>
              <a:t> lesson learned at BNL…</a:t>
            </a:r>
          </a:p>
          <a:p>
            <a:endParaRPr lang="en-US" dirty="0" smtClean="0"/>
          </a:p>
          <a:p>
            <a:r>
              <a:rPr lang="en-US" dirty="0" smtClean="0"/>
              <a:t>In part of the 2000 run at BNL the radial field in the magnet was set incorrectly…beam too high in aperture…losses large</a:t>
            </a:r>
          </a:p>
        </p:txBody>
      </p:sp>
    </p:spTree>
    <p:extLst>
      <p:ext uri="{BB962C8B-B14F-4D97-AF65-F5344CB8AC3E}">
        <p14:creationId xmlns:p14="http://schemas.microsoft.com/office/powerpoint/2010/main" val="319189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Muon losses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33339">
            <a:off x="-1136332" y="1025278"/>
            <a:ext cx="5680166" cy="4731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1094740"/>
            <a:ext cx="6045200" cy="2654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" y="63336"/>
            <a:ext cx="1645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11 independent tracking stations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413" y="822960"/>
            <a:ext cx="252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5 mm straws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UV doublets at 7.5°</a:t>
            </a:r>
          </a:p>
        </p:txBody>
      </p:sp>
      <p:sp>
        <p:nvSpPr>
          <p:cNvPr id="9" name="Rectangle 8"/>
          <p:cNvSpPr/>
          <p:nvPr/>
        </p:nvSpPr>
        <p:spPr>
          <a:xfrm>
            <a:off x="3828376" y="3703320"/>
            <a:ext cx="4538384" cy="23774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Contrast BNL/FNAL:</a:t>
            </a:r>
          </a:p>
          <a:p>
            <a:r>
              <a:rPr lang="en-US" dirty="0"/>
              <a:t> </a:t>
            </a:r>
            <a:r>
              <a:rPr lang="en-US" dirty="0" smtClean="0"/>
              <a:t>- In </a:t>
            </a:r>
            <a:r>
              <a:rPr lang="en-US" dirty="0" err="1" smtClean="0"/>
              <a:t>vacuo</a:t>
            </a:r>
            <a:r>
              <a:rPr lang="en-US" dirty="0" smtClean="0"/>
              <a:t> straw trackers being developed (B. Casey Early Career)</a:t>
            </a:r>
          </a:p>
          <a:p>
            <a:r>
              <a:rPr lang="en-US" dirty="0"/>
              <a:t> </a:t>
            </a:r>
            <a:r>
              <a:rPr lang="en-US" dirty="0" smtClean="0"/>
              <a:t>- Will give much better beam diagnostics, much more timely</a:t>
            </a:r>
          </a:p>
          <a:p>
            <a:r>
              <a:rPr lang="en-US" dirty="0"/>
              <a:t> </a:t>
            </a:r>
            <a:r>
              <a:rPr lang="en-US" dirty="0" smtClean="0"/>
              <a:t>- Also, calorimeters will be able to reconstruct muons without need for triple coincidence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5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Coherent </a:t>
            </a:r>
            <a:r>
              <a:rPr lang="en-US" sz="2400" dirty="0" err="1" smtClean="0"/>
              <a:t>Betatron</a:t>
            </a:r>
            <a:r>
              <a:rPr lang="en-US" sz="2400" dirty="0" smtClean="0"/>
              <a:t> Oscillations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" name="Picture 1" descr="Screen shot 2013-10-03 at 9.3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822960"/>
            <a:ext cx="3611880" cy="3920839"/>
          </a:xfrm>
          <a:prstGeom prst="rect">
            <a:avLst/>
          </a:prstGeom>
        </p:spPr>
      </p:pic>
      <p:pic>
        <p:nvPicPr>
          <p:cNvPr id="3" name="Picture 2" descr="Screen shot 2013-10-03 at 9.37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937760"/>
            <a:ext cx="4607560" cy="135221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97680" y="1417320"/>
            <a:ext cx="4709160" cy="2788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Electrostatic focusing causes beam to ‘swim’ and ‘breathe’ horizontally and vertically</a:t>
            </a:r>
          </a:p>
          <a:p>
            <a:r>
              <a:rPr lang="en-US" dirty="0" smtClean="0"/>
              <a:t>Can calculate expected frequencies based on strength of electric field…n value</a:t>
            </a:r>
          </a:p>
          <a:p>
            <a:r>
              <a:rPr lang="en-US" dirty="0" smtClean="0"/>
              <a:t>Creates time-dependent detector acceptance effects</a:t>
            </a:r>
          </a:p>
          <a:p>
            <a:pPr lvl="1"/>
            <a:r>
              <a:rPr lang="en-US" dirty="0" smtClean="0"/>
              <a:t>Big impact on </a:t>
            </a:r>
            <a:r>
              <a:rPr lang="en-US" dirty="0" smtClean="0">
                <a:latin typeface="Times"/>
                <a:cs typeface="Times"/>
              </a:rPr>
              <a:t>χ</a:t>
            </a:r>
            <a:r>
              <a:rPr lang="en-US" dirty="0" smtClean="0"/>
              <a:t>2, but little </a:t>
            </a:r>
            <a:r>
              <a:rPr lang="en-US" dirty="0"/>
              <a:t>impact on </a:t>
            </a:r>
            <a:r>
              <a:rPr lang="en-US" dirty="0" err="1"/>
              <a:t>ω</a:t>
            </a:r>
            <a:r>
              <a:rPr lang="en-US" baseline="-25000" dirty="0" err="1"/>
              <a:t>a</a:t>
            </a:r>
            <a:endParaRPr lang="en-US" dirty="0" smtClean="0"/>
          </a:p>
          <a:p>
            <a:pPr marL="457200" lvl="1" indent="0">
              <a:buNone/>
            </a:pP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98144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Coherent </a:t>
            </a:r>
            <a:r>
              <a:rPr lang="en-US" sz="2400" dirty="0" err="1" smtClean="0"/>
              <a:t>Betatron</a:t>
            </a:r>
            <a:r>
              <a:rPr lang="en-US" sz="2400" dirty="0" smtClean="0"/>
              <a:t> Oscillations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2148840"/>
            <a:ext cx="3526492" cy="3063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Another lesson learned at BNL</a:t>
            </a:r>
          </a:p>
          <a:p>
            <a:r>
              <a:rPr lang="en-US" dirty="0"/>
              <a:t> </a:t>
            </a:r>
            <a:r>
              <a:rPr lang="en-US" dirty="0" smtClean="0"/>
              <a:t> - In 1999, statistics first significantly surpassed CERN III, but still 1/10</a:t>
            </a:r>
            <a:r>
              <a:rPr lang="en-US" baseline="30000" dirty="0" smtClean="0"/>
              <a:t>th</a:t>
            </a:r>
            <a:r>
              <a:rPr lang="en-US" dirty="0" smtClean="0"/>
              <a:t> or so of final stats</a:t>
            </a:r>
          </a:p>
          <a:p>
            <a:r>
              <a:rPr lang="en-US" dirty="0"/>
              <a:t> </a:t>
            </a:r>
            <a:r>
              <a:rPr lang="en-US" dirty="0" smtClean="0"/>
              <a:t> - Started to see effect in data where detectors on two halves of ring got different results</a:t>
            </a:r>
          </a:p>
          <a:p>
            <a:r>
              <a:rPr lang="en-US" dirty="0"/>
              <a:t> </a:t>
            </a:r>
            <a:r>
              <a:rPr lang="en-US" dirty="0" smtClean="0"/>
              <a:t>- By 2000 run, data was practically screaming there was some kind of problem</a:t>
            </a:r>
          </a:p>
        </p:txBody>
      </p:sp>
      <p:pic>
        <p:nvPicPr>
          <p:cNvPr id="6" name="Picture 5" descr="Screen shot 2013-10-03 at 9.59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287746"/>
            <a:ext cx="5017614" cy="2415574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80160" y="970560"/>
            <a:ext cx="2715260" cy="43632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1999 L. Duong Thesis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 descr="Screen shot 2013-10-03 at 9.40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881967"/>
            <a:ext cx="3984196" cy="27931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53820" y="3674247"/>
            <a:ext cx="2715260" cy="43632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2000 F. Grey Thesis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7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Coherent </a:t>
            </a:r>
            <a:r>
              <a:rPr lang="en-US" sz="2400" dirty="0" err="1" smtClean="0"/>
              <a:t>Betatron</a:t>
            </a:r>
            <a:r>
              <a:rPr lang="en-US" sz="2400" dirty="0" smtClean="0"/>
              <a:t> Oscillations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1188720"/>
            <a:ext cx="3526492" cy="3566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- Turns out that the difference frequency between the horizontal CBO and the cyclotron frequency were almost exactly at the 2</a:t>
            </a:r>
            <a:r>
              <a:rPr lang="en-US" baseline="30000" dirty="0" smtClean="0"/>
              <a:t>nd</a:t>
            </a:r>
            <a:r>
              <a:rPr lang="en-US" dirty="0" smtClean="0"/>
              <a:t> harmonic </a:t>
            </a:r>
            <a:r>
              <a:rPr lang="en-US" dirty="0"/>
              <a:t>of </a:t>
            </a:r>
            <a:r>
              <a:rPr lang="en-US" dirty="0" err="1"/>
              <a:t>ω</a:t>
            </a:r>
            <a:r>
              <a:rPr lang="en-US" baseline="-25000" dirty="0" err="1"/>
              <a:t>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- Effect cancels when summing all detectors, but it is a clear example of how higher statistics helps one discover new effects </a:t>
            </a:r>
          </a:p>
          <a:p>
            <a:r>
              <a:rPr lang="en-US" dirty="0"/>
              <a:t> </a:t>
            </a:r>
            <a:r>
              <a:rPr lang="en-US" dirty="0" smtClean="0"/>
              <a:t> - Part of what make a higher stat version  of g-2 so critical</a:t>
            </a:r>
            <a:endParaRPr lang="en-US" baseline="-25000" dirty="0" smtClean="0"/>
          </a:p>
        </p:txBody>
      </p:sp>
      <p:pic>
        <p:nvPicPr>
          <p:cNvPr id="11" name="Picture 37" descr="camel_yuri_yannis_ger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8438" r="8635"/>
          <a:stretch>
            <a:fillRect/>
          </a:stretch>
        </p:blipFill>
        <p:spPr bwMode="auto">
          <a:xfrm>
            <a:off x="583565" y="3816826"/>
            <a:ext cx="3851275" cy="266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23619" r="8000" b="17587"/>
          <a:stretch>
            <a:fillRect/>
          </a:stretch>
        </p:blipFill>
        <p:spPr bwMode="auto">
          <a:xfrm>
            <a:off x="130985" y="910166"/>
            <a:ext cx="4667250" cy="249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2278361" y="2697480"/>
            <a:ext cx="1516399" cy="35914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40280" y="1508760"/>
            <a:ext cx="1516399" cy="35914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4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 for this talk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4360" y="961585"/>
            <a:ext cx="3657600" cy="310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rgbClr val="660066"/>
                </a:solidFill>
              </a:rPr>
              <a:t>A</a:t>
            </a:r>
            <a:r>
              <a:rPr lang="en-US" sz="2400" dirty="0" smtClean="0">
                <a:solidFill>
                  <a:srgbClr val="660066"/>
                </a:solidFill>
              </a:rPr>
              <a:t>nd more of this…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2" name="Picture 1" descr="IMG_05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1005840"/>
            <a:ext cx="4167114" cy="5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6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Many systematics have a characteristic time constant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3" name="Picture 2" descr="Screen shot 2013-10-03 at 3.3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956784"/>
            <a:ext cx="7315200" cy="1868045"/>
          </a:xfrm>
          <a:prstGeom prst="rect">
            <a:avLst/>
          </a:prstGeom>
        </p:spPr>
      </p:pic>
      <p:pic>
        <p:nvPicPr>
          <p:cNvPr id="7" name="Picture 6" descr="Screen shot 2013-10-03 at 7.5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98" y="3127341"/>
            <a:ext cx="4376162" cy="2953419"/>
          </a:xfrm>
          <a:prstGeom prst="rect">
            <a:avLst/>
          </a:prstGeom>
        </p:spPr>
      </p:pic>
      <p:pic>
        <p:nvPicPr>
          <p:cNvPr id="2" name="Picture 1" descr="Screen shot 2013-10-03 at 8.12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3280"/>
            <a:ext cx="475219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0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166360" cy="68433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Many systematics have a characteristic time constant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" name="Picture 2" descr="Screen shot 2013-10-03 at 3.3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956784"/>
            <a:ext cx="7315200" cy="1868045"/>
          </a:xfrm>
          <a:prstGeom prst="rect">
            <a:avLst/>
          </a:prstGeom>
        </p:spPr>
      </p:pic>
      <p:pic>
        <p:nvPicPr>
          <p:cNvPr id="6" name="Picture 5" descr="Screen shot 2013-10-03 at 8.02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926080"/>
            <a:ext cx="5439035" cy="35204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69280" y="3383281"/>
            <a:ext cx="3337560" cy="1554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data-driven consistency checks</a:t>
            </a:r>
          </a:p>
          <a:p>
            <a:endParaRPr lang="en-US" dirty="0" smtClean="0"/>
          </a:p>
          <a:p>
            <a:r>
              <a:rPr lang="en-US" dirty="0" smtClean="0"/>
              <a:t>Can see here what happens in one detector if gain is uncorrected </a:t>
            </a:r>
            <a:r>
              <a:rPr lang="en-US" dirty="0" err="1" smtClean="0"/>
              <a:t>vs</a:t>
            </a:r>
            <a:r>
              <a:rPr lang="en-US" dirty="0" smtClean="0"/>
              <a:t> over-corrected by a factor of two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551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ω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Systematic Requirements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6-04 at 9.07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1560"/>
            <a:ext cx="7223760" cy="36774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DOE CD1 Review, Sep 17-18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1520" y="4891650"/>
            <a:ext cx="8321040" cy="118911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Overall, </a:t>
            </a:r>
            <a:r>
              <a:rPr lang="en-US" sz="1600" dirty="0" err="1" smtClean="0">
                <a:solidFill>
                  <a:schemeClr val="tx1"/>
                </a:solidFill>
                <a:latin typeface="Arial"/>
                <a:cs typeface="Arial"/>
              </a:rPr>
              <a:t>ω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systematics need to be reduced by a factor of 3</a:t>
            </a: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- Some errors were data-driven, precision of corrections scales with statistics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Environmental improvements by changing run conditions, e.g. no 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hadronic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flash</a:t>
            </a: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- Many hardware and analysis-driven improvements detailed in parallel sessions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2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ω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worthy of a whole extra lecture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6-04 at 9.0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960120"/>
            <a:ext cx="6858000" cy="43185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DOE CD1 Review, Sep 17-18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1520" y="5394960"/>
            <a:ext cx="8321040" cy="118911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Overall, </a:t>
            </a:r>
            <a:r>
              <a:rPr lang="en-US" sz="1600" dirty="0" err="1" smtClean="0">
                <a:solidFill>
                  <a:schemeClr val="tx1"/>
                </a:solidFill>
                <a:latin typeface="Arial"/>
                <a:cs typeface="Arial"/>
              </a:rPr>
              <a:t>ω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"/>
                <a:cs typeface="Arial"/>
              </a:rPr>
              <a:t>p</a:t>
            </a:r>
            <a:r>
              <a:rPr lang="en-US" sz="1600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systematics need to be reduced by a factor of 2.5</a:t>
            </a: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- Better run conditions, e.g. temperature stability of experimental hall, more time to shim magnetic field to high uniformity, smaller stored muon distribution</a:t>
            </a:r>
          </a:p>
          <a:p>
            <a:pPr algn="l">
              <a:defRPr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- Also many hardware and simulation driven improvements detailed in parallel sessions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6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2198" y="3854246"/>
            <a:ext cx="3694002" cy="2820874"/>
            <a:chOff x="320040" y="4023360"/>
            <a:chExt cx="3352800" cy="25603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" y="4069080"/>
              <a:ext cx="3352800" cy="2514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2960" y="4023360"/>
              <a:ext cx="12954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Outlook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0556"/>
            <a:ext cx="36576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07045" y="4434840"/>
            <a:ext cx="4699795" cy="25146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360" tIns="22896" rIns="18360" bIns="18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l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Primary scientific goal of FNAL experiment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Reduce experimental error on 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1600" baseline="-25000" dirty="0" err="1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by factor of 4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If current discrepancy persists, significance will be pushed beyond 5σ discovery threshold </a:t>
            </a:r>
          </a:p>
          <a:p>
            <a:pPr algn="l">
              <a:defRPr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otivates further theoretical improvement</a:t>
            </a:r>
            <a:endParaRPr lang="en-US" sz="18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l">
              <a:defRPr/>
            </a:pPr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" y="3821966"/>
            <a:ext cx="310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Citations to E821 remain high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4657469" y="868680"/>
            <a:ext cx="4051300" cy="3540125"/>
            <a:chOff x="4953000" y="2819400"/>
            <a:chExt cx="4051300" cy="3540125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883275" y="6086475"/>
              <a:ext cx="129063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>
                  <a:solidFill>
                    <a:srgbClr val="000000"/>
                  </a:solidFill>
                </a:rPr>
                <a:t>arXiv:1010:4180</a:t>
              </a:r>
            </a:p>
          </p:txBody>
        </p:sp>
        <p:pic>
          <p:nvPicPr>
            <p:cNvPr id="19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819400"/>
              <a:ext cx="4051300" cy="351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8405813" y="3035300"/>
              <a:ext cx="146050" cy="2660650"/>
            </a:xfrm>
            <a:prstGeom prst="roundRect">
              <a:avLst>
                <a:gd name="adj" fmla="val 1083"/>
              </a:avLst>
            </a:prstGeom>
            <a:solidFill>
              <a:srgbClr val="FF420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DOE CD1 Review, Sep 17-18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54880" y="831279"/>
            <a:ext cx="31089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Results from E821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55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45920" y="45720"/>
            <a:ext cx="5943600" cy="68433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How does a single number experiment support so many dissertations?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87041" name="Picture 1" descr="Screen shot 2013-03-30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914400"/>
            <a:ext cx="4758501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40" y="1033046"/>
            <a:ext cx="2011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Analysis structure of 2001 BNL data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5700" y="1508760"/>
            <a:ext cx="3791140" cy="2788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Absolutely critical to have independent analyses from the very bottom up</a:t>
            </a:r>
            <a:endParaRPr lang="en-US" dirty="0">
              <a:solidFill>
                <a:srgbClr val="376092"/>
              </a:solidFill>
            </a:endParaRP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Were it not for the separate BNL and Illinois productions it is not clear how long it would have taken to discover the pulse-fitting lesson</a:t>
            </a:r>
            <a:endParaRPr lang="en-US" dirty="0" smtClean="0"/>
          </a:p>
          <a:p>
            <a:r>
              <a:rPr lang="en-US" dirty="0" smtClean="0"/>
              <a:t>Every factor of 2 in statistics brings new challenges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2920" y="4572001"/>
            <a:ext cx="8229600" cy="1554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</a:t>
            </a:r>
            <a:r>
              <a:rPr lang="en-US" dirty="0" smtClean="0"/>
              <a:t>ndependent analyses of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p</a:t>
            </a:r>
            <a:r>
              <a:rPr lang="en-US" dirty="0" smtClean="0"/>
              <a:t> are crucial</a:t>
            </a:r>
            <a:endParaRPr lang="en-US" dirty="0">
              <a:solidFill>
                <a:srgbClr val="376092"/>
              </a:solidFill>
            </a:endParaRP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Analyzers allowed to make own decisions, consistency amongst all required at end of day to gain confidence</a:t>
            </a:r>
          </a:p>
          <a:p>
            <a:pPr lvl="1"/>
            <a:r>
              <a:rPr lang="en-US" dirty="0" smtClean="0">
                <a:solidFill>
                  <a:srgbClr val="376092"/>
                </a:solidFill>
              </a:rPr>
              <a:t>Analyses can be structured to have very different systematic sensitivities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08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2" name="Picture 1" descr="Screen shot 2013-10-03 at 10.3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8378" cy="63093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35040" y="1508760"/>
            <a:ext cx="306324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 PhDs produced at BNL</a:t>
            </a:r>
          </a:p>
          <a:p>
            <a:r>
              <a:rPr lang="en-US" dirty="0" smtClean="0"/>
              <a:t>Just as many postdoc analyses</a:t>
            </a:r>
          </a:p>
          <a:p>
            <a:r>
              <a:rPr lang="en-US" dirty="0" smtClean="0"/>
              <a:t>Fermilab experiment will require even more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Increased precision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Longer run time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More sophisticated analyses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Trackers will open up whole new realm of analyses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Field requires more effort than BNL</a:t>
            </a:r>
          </a:p>
          <a:p>
            <a:endParaRPr lang="en-US" dirty="0">
              <a:solidFill>
                <a:srgbClr val="376092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117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/>
              <a:t>Why does one more decimal place appeal to you?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22250" y="2092325"/>
            <a:ext cx="8589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 dirty="0" err="1">
                <a:solidFill>
                  <a:srgbClr val="0000FF"/>
                </a:solidFill>
              </a:rPr>
              <a:t>g</a:t>
            </a:r>
            <a:r>
              <a:rPr lang="en-US" sz="4600" baseline="-33000" dirty="0" err="1">
                <a:solidFill>
                  <a:srgbClr val="0000FF"/>
                </a:solidFill>
                <a:latin typeface="American Typewriter" charset="0"/>
              </a:rPr>
              <a:t>μ</a:t>
            </a:r>
            <a:r>
              <a:rPr lang="en-US" sz="4600" dirty="0">
                <a:solidFill>
                  <a:srgbClr val="0000FF"/>
                </a:solidFill>
                <a:latin typeface="American Typewriter" charset="0"/>
              </a:rPr>
              <a:t>  = 2.002 331 841 78 (126)</a:t>
            </a:r>
          </a:p>
          <a:p>
            <a:pPr hangingPunct="1"/>
            <a:endParaRPr lang="en-US" dirty="0">
              <a:solidFill>
                <a:srgbClr val="0000FF"/>
              </a:solidFill>
            </a:endParaRPr>
          </a:p>
          <a:p>
            <a:pPr hangingPunct="1"/>
            <a:r>
              <a:rPr lang="en-US" dirty="0">
                <a:solidFill>
                  <a:srgbClr val="0000FF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7487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DEE3720-9B32-F248-8E49-DC5E622AF09B}" type="slidenum">
              <a:rPr lang="en-US"/>
              <a:pPr/>
              <a:t>58</a:t>
            </a:fld>
            <a:r>
              <a:rPr lang="en-US"/>
              <a:t>  </a:t>
            </a: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22250" y="2854642"/>
            <a:ext cx="8589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 dirty="0" err="1">
                <a:solidFill>
                  <a:srgbClr val="0000FF"/>
                </a:solidFill>
              </a:rPr>
              <a:t>g</a:t>
            </a:r>
            <a:r>
              <a:rPr lang="en-US" sz="4600" baseline="-33000" dirty="0" err="1">
                <a:solidFill>
                  <a:srgbClr val="0000FF"/>
                </a:solidFill>
                <a:latin typeface="American Typewriter" charset="0"/>
              </a:rPr>
              <a:t>μ</a:t>
            </a:r>
            <a:r>
              <a:rPr lang="en-US" sz="4600" dirty="0">
                <a:solidFill>
                  <a:srgbClr val="0000FF"/>
                </a:solidFill>
                <a:latin typeface="American Typewriter" charset="0"/>
              </a:rPr>
              <a:t>  = 2.002 331 841 78 (126)</a:t>
            </a:r>
          </a:p>
          <a:p>
            <a:pPr hangingPunct="1"/>
            <a:endParaRPr lang="en-US" dirty="0">
              <a:solidFill>
                <a:srgbClr val="0000FF"/>
              </a:solidFill>
            </a:endParaRPr>
          </a:p>
          <a:p>
            <a:pPr hangingPunct="1"/>
            <a:r>
              <a:rPr lang="en-US" dirty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2625" y="2781617"/>
            <a:ext cx="10033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056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2800" baseline="-33000">
                <a:solidFill>
                  <a:srgbClr val="0000FF"/>
                </a:solidFill>
                <a:cs typeface="American Typewriter" charset="0"/>
              </a:rPr>
              <a:t>exp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 rot="5400000">
            <a:off x="1670844" y="2891948"/>
            <a:ext cx="4794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9072" rIns="0" bIns="0"/>
          <a:lstStyle/>
          <a:p>
            <a:r>
              <a:rPr lang="en-US" sz="3600">
                <a:solidFill>
                  <a:srgbClr val="FF0000"/>
                </a:solidFill>
              </a:rPr>
              <a:t>{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040130"/>
            <a:ext cx="678656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10065" r="50737" b="57814"/>
          <a:stretch>
            <a:fillRect/>
          </a:stretch>
        </p:blipFill>
        <p:spPr bwMode="auto">
          <a:xfrm>
            <a:off x="128588" y="849630"/>
            <a:ext cx="13525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49" t="10065" r="50737" b="57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1528763" y="1848167"/>
            <a:ext cx="336550" cy="10858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58850" y="6456363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-1544638" y="5045075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/>
              <a:t>Why does one more decimal place appeal to you?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49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1474600-FE3C-9848-8775-45D5EB4E3E84}" type="slidenum">
              <a:rPr lang="en-US"/>
              <a:pPr/>
              <a:t>59</a:t>
            </a:fld>
            <a:r>
              <a:rPr lang="en-US"/>
              <a:t>  </a:t>
            </a:r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22250" y="2900362"/>
            <a:ext cx="8589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g</a:t>
            </a:r>
            <a:r>
              <a:rPr lang="en-US" sz="4600" baseline="-33000">
                <a:solidFill>
                  <a:srgbClr val="0000FF"/>
                </a:solidFill>
                <a:latin typeface="American Typewriter" charset="0"/>
              </a:rPr>
              <a:t>μ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 = 2.002 331 841 78 (126)</a:t>
            </a:r>
          </a:p>
          <a:p>
            <a:pPr hangingPunct="1"/>
            <a:endParaRPr lang="en-US">
              <a:solidFill>
                <a:srgbClr val="0000FF"/>
              </a:solidFill>
            </a:endParaRPr>
          </a:p>
          <a:p>
            <a:pPr hangingPunct="1"/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2625" y="2827337"/>
            <a:ext cx="10033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056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2800" baseline="-33000">
                <a:solidFill>
                  <a:srgbClr val="0000FF"/>
                </a:solidFill>
                <a:cs typeface="American Typewriter" charset="0"/>
              </a:rPr>
              <a:t>exp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 rot="5400000">
            <a:off x="1670844" y="2937668"/>
            <a:ext cx="4794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9072" rIns="0" bIns="0"/>
          <a:lstStyle/>
          <a:p>
            <a:r>
              <a:rPr lang="en-US" sz="3600">
                <a:solidFill>
                  <a:srgbClr val="FF0000"/>
                </a:solidFill>
              </a:rPr>
              <a:t>{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10065" r="50737" b="57814"/>
          <a:stretch>
            <a:fillRect/>
          </a:stretch>
        </p:blipFill>
        <p:spPr bwMode="auto">
          <a:xfrm>
            <a:off x="128588" y="895350"/>
            <a:ext cx="13525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49" t="10065" r="50737" b="57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1528763" y="1893887"/>
            <a:ext cx="336550" cy="10858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58850" y="6456363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-1544638" y="5045075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919162"/>
            <a:ext cx="188277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 rot="5400000">
            <a:off x="2391569" y="2686844"/>
            <a:ext cx="479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120" rIns="0" bIns="0"/>
          <a:lstStyle/>
          <a:p>
            <a:r>
              <a:rPr lang="en-US" sz="60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2382838" y="2138362"/>
            <a:ext cx="203200" cy="8064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/>
              <a:t>Why does one more decimal place appeal to you?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813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Principles from Lee’s talk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88720"/>
            <a:ext cx="5303520" cy="3749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Place polarized muons in known magnetic field, </a:t>
            </a:r>
            <a:r>
              <a:rPr lang="en-US" dirty="0"/>
              <a:t>measure precession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Muon mass 200x electron -&gt; 40,000x more sensitive to higher mass exchanges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Makes up for incredible precision of </a:t>
            </a:r>
            <a:r>
              <a:rPr lang="en-US" dirty="0" err="1" smtClean="0">
                <a:solidFill>
                  <a:schemeClr val="tx2"/>
                </a:solidFill>
              </a:rPr>
              <a:t>a</a:t>
            </a:r>
            <a:r>
              <a:rPr lang="en-US" baseline="-25000" dirty="0" err="1" smtClean="0">
                <a:solidFill>
                  <a:schemeClr val="tx2"/>
                </a:solidFill>
              </a:rPr>
              <a:t>e</a:t>
            </a:r>
            <a:endParaRPr lang="en-US" baseline="-25000" dirty="0" smtClean="0">
              <a:solidFill>
                <a:schemeClr val="tx2"/>
              </a:solidFill>
            </a:endParaRPr>
          </a:p>
          <a:p>
            <a:pPr lvl="1"/>
            <a:endParaRPr lang="en-US" baseline="-25000" dirty="0">
              <a:solidFill>
                <a:schemeClr val="tx2"/>
              </a:solidFill>
            </a:endParaRPr>
          </a:p>
          <a:p>
            <a:pPr lvl="1"/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Can naturally get a nearly 100% polarized muon source by capturing highest (or lowest) energy muons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498875" y="1198445"/>
            <a:ext cx="0" cy="2886670"/>
          </a:xfrm>
          <a:prstGeom prst="straightConnector1">
            <a:avLst/>
          </a:prstGeom>
          <a:ln w="41275" cap="flat" cmpd="sng" algn="ctr">
            <a:solidFill>
              <a:srgbClr val="D4B47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549640" y="1188721"/>
            <a:ext cx="0" cy="2896394"/>
          </a:xfrm>
          <a:prstGeom prst="straightConnector1">
            <a:avLst/>
          </a:prstGeom>
          <a:ln w="41275" cap="flat" cmpd="sng" algn="ctr">
            <a:solidFill>
              <a:srgbClr val="D4B47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5166360"/>
            <a:ext cx="1084576" cy="44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 descr="Gyroscope_precession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9194" y="1280160"/>
            <a:ext cx="2483326" cy="248332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6400800" y="1182410"/>
            <a:ext cx="0" cy="2886670"/>
          </a:xfrm>
          <a:prstGeom prst="straightConnector1">
            <a:avLst/>
          </a:prstGeom>
          <a:ln w="41275" cap="flat" cmpd="sng" algn="ctr">
            <a:solidFill>
              <a:srgbClr val="D4B47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5011738"/>
            <a:ext cx="41148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2971800"/>
            <a:ext cx="3475038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2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7" r="32378"/>
          <a:stretch/>
        </p:blipFill>
        <p:spPr bwMode="auto">
          <a:xfrm>
            <a:off x="6653055" y="4333609"/>
            <a:ext cx="1691640" cy="604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798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E23AA97-4C24-8249-BDA3-ED32B205B36F}" type="slidenum">
              <a:rPr lang="en-US"/>
              <a:pPr/>
              <a:t>60</a:t>
            </a:fld>
            <a:r>
              <a:rPr lang="en-US"/>
              <a:t>  </a:t>
            </a: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22250" y="2919412"/>
            <a:ext cx="8589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g</a:t>
            </a:r>
            <a:r>
              <a:rPr lang="en-US" sz="4600" baseline="-33000">
                <a:solidFill>
                  <a:srgbClr val="0000FF"/>
                </a:solidFill>
                <a:latin typeface="American Typewriter" charset="0"/>
              </a:rPr>
              <a:t>μ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 = 2.002 331 841 78 (126)</a:t>
            </a:r>
          </a:p>
          <a:p>
            <a:pPr hangingPunct="1"/>
            <a:endParaRPr lang="en-US">
              <a:solidFill>
                <a:srgbClr val="0000FF"/>
              </a:solidFill>
            </a:endParaRPr>
          </a:p>
          <a:p>
            <a:pPr hangingPunct="1"/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2625" y="2846387"/>
            <a:ext cx="10033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056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2800" baseline="-33000">
                <a:solidFill>
                  <a:srgbClr val="0000FF"/>
                </a:solidFill>
                <a:cs typeface="American Typewriter" charset="0"/>
              </a:rPr>
              <a:t>exp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 rot="5400000">
            <a:off x="1670844" y="2956718"/>
            <a:ext cx="4794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9072" rIns="0" bIns="0"/>
          <a:lstStyle/>
          <a:p>
            <a:r>
              <a:rPr lang="en-US" sz="3600">
                <a:solidFill>
                  <a:srgbClr val="FF0000"/>
                </a:solidFill>
              </a:rPr>
              <a:t>{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10065" r="50737" b="57814"/>
          <a:stretch>
            <a:fillRect/>
          </a:stretch>
        </p:blipFill>
        <p:spPr bwMode="auto">
          <a:xfrm>
            <a:off x="128588" y="914400"/>
            <a:ext cx="13525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49" t="10065" r="50737" b="57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1528763" y="1912937"/>
            <a:ext cx="336550" cy="10858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58850" y="6456363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-1544638" y="5045075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938212"/>
            <a:ext cx="188277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 rot="5400000">
            <a:off x="2391569" y="2705894"/>
            <a:ext cx="479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120" rIns="0" bIns="0"/>
          <a:lstStyle/>
          <a:p>
            <a:r>
              <a:rPr lang="en-US" sz="60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2382838" y="2157412"/>
            <a:ext cx="203200" cy="8064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 rot="5400000">
            <a:off x="3240881" y="2566194"/>
            <a:ext cx="4794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8144" rIns="0" bIns="0"/>
          <a:lstStyle/>
          <a:p>
            <a:r>
              <a:rPr lang="en-US" sz="72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3416300" y="2197100"/>
            <a:ext cx="723900" cy="687387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969962"/>
            <a:ext cx="1236662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7180263" y="1082675"/>
            <a:ext cx="1733550" cy="1719262"/>
            <a:chOff x="4523" y="161"/>
            <a:chExt cx="1092" cy="1083"/>
          </a:xfrm>
        </p:grpSpPr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4527" y="161"/>
              <a:ext cx="1088" cy="1083"/>
              <a:chOff x="4527" y="161"/>
              <a:chExt cx="1088" cy="1083"/>
            </a:xfrm>
          </p:grpSpPr>
          <p:pic>
            <p:nvPicPr>
              <p:cNvPr id="10256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61"/>
                <a:ext cx="1088" cy="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0257" name="AutoShape 17"/>
              <p:cNvSpPr>
                <a:spLocks noChangeArrowheads="1"/>
              </p:cNvSpPr>
              <p:nvPr/>
            </p:nvSpPr>
            <p:spPr bwMode="auto">
              <a:xfrm>
                <a:off x="5301" y="808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AutoShape 18"/>
              <p:cNvSpPr>
                <a:spLocks noChangeArrowheads="1"/>
              </p:cNvSpPr>
              <p:nvPr/>
            </p:nvSpPr>
            <p:spPr bwMode="auto">
              <a:xfrm>
                <a:off x="4611" y="816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4523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5517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</p:grpSp>
      <p:graphicFrame>
        <p:nvGraphicFramePr>
          <p:cNvPr id="102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2291"/>
              </p:ext>
            </p:extLst>
          </p:nvPr>
        </p:nvGraphicFramePr>
        <p:xfrm>
          <a:off x="5711825" y="1512887"/>
          <a:ext cx="1828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r:id="rId8" imgW="919440" imgH="279360" progId="">
                  <p:embed/>
                </p:oleObj>
              </mc:Choice>
              <mc:Fallback>
                <p:oleObj r:id="rId8" imgW="91944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1512887"/>
                        <a:ext cx="1828800" cy="712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/>
              <a:t>Why does one more decimal place appeal to you?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31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0BB0B79-D6C3-C048-BF83-33D16807FEB5}" type="slidenum">
              <a:rPr lang="en-US"/>
              <a:pPr/>
              <a:t>61</a:t>
            </a:fld>
            <a:r>
              <a:rPr lang="en-US"/>
              <a:t>  </a:t>
            </a:r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22250" y="2149677"/>
            <a:ext cx="8589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g</a:t>
            </a:r>
            <a:r>
              <a:rPr lang="en-US" sz="4600" baseline="-33000">
                <a:solidFill>
                  <a:srgbClr val="0000FF"/>
                </a:solidFill>
                <a:latin typeface="American Typewriter" charset="0"/>
              </a:rPr>
              <a:t>μ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 = 2.002 331 841 78 (126)</a:t>
            </a:r>
          </a:p>
          <a:p>
            <a:pPr hangingPunct="1"/>
            <a:endParaRPr lang="en-US">
              <a:solidFill>
                <a:srgbClr val="0000FF"/>
              </a:solidFill>
            </a:endParaRPr>
          </a:p>
          <a:p>
            <a:pPr hangingPunct="1"/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2625" y="2076652"/>
            <a:ext cx="10033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056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2800" baseline="-33000">
                <a:solidFill>
                  <a:srgbClr val="0000FF"/>
                </a:solidFill>
                <a:cs typeface="American Typewriter" charset="0"/>
              </a:rPr>
              <a:t>exp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 rot="5400000">
            <a:off x="1670844" y="2186983"/>
            <a:ext cx="4794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9072" rIns="0" bIns="0"/>
          <a:lstStyle/>
          <a:p>
            <a:r>
              <a:rPr lang="en-US" sz="3600">
                <a:solidFill>
                  <a:srgbClr val="FF0000"/>
                </a:solidFill>
              </a:rPr>
              <a:t>{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10065" r="50737" b="57814"/>
          <a:stretch>
            <a:fillRect/>
          </a:stretch>
        </p:blipFill>
        <p:spPr bwMode="auto">
          <a:xfrm>
            <a:off x="128588" y="144665"/>
            <a:ext cx="13525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49" t="10065" r="50737" b="57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 flipH="1" flipV="1">
            <a:off x="1528763" y="1143202"/>
            <a:ext cx="336550" cy="10858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58850" y="6456363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-1544638" y="5045075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68477"/>
            <a:ext cx="188277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 rot="5400000">
            <a:off x="2391569" y="1936159"/>
            <a:ext cx="479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120" rIns="0" bIns="0"/>
          <a:lstStyle/>
          <a:p>
            <a:r>
              <a:rPr lang="en-US" sz="60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2382838" y="1387677"/>
            <a:ext cx="203200" cy="8064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5400000">
            <a:off x="3240881" y="1796459"/>
            <a:ext cx="4794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8144" rIns="0" bIns="0"/>
          <a:lstStyle/>
          <a:p>
            <a:r>
              <a:rPr lang="en-US" sz="72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3416300" y="1427365"/>
            <a:ext cx="723900" cy="687387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00227"/>
            <a:ext cx="1236662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7364730" y="45720"/>
            <a:ext cx="1733550" cy="1719262"/>
            <a:chOff x="4523" y="161"/>
            <a:chExt cx="1092" cy="1083"/>
          </a:xfrm>
        </p:grpSpPr>
        <p:grpSp>
          <p:nvGrpSpPr>
            <p:cNvPr id="11279" name="Group 15"/>
            <p:cNvGrpSpPr>
              <a:grpSpLocks/>
            </p:cNvGrpSpPr>
            <p:nvPr/>
          </p:nvGrpSpPr>
          <p:grpSpPr bwMode="auto">
            <a:xfrm>
              <a:off x="4527" y="161"/>
              <a:ext cx="1088" cy="1083"/>
              <a:chOff x="4527" y="161"/>
              <a:chExt cx="1088" cy="1083"/>
            </a:xfrm>
          </p:grpSpPr>
          <p:pic>
            <p:nvPicPr>
              <p:cNvPr id="11280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61"/>
                <a:ext cx="1088" cy="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1281" name="AutoShape 17"/>
              <p:cNvSpPr>
                <a:spLocks noChangeArrowheads="1"/>
              </p:cNvSpPr>
              <p:nvPr/>
            </p:nvSpPr>
            <p:spPr bwMode="auto">
              <a:xfrm>
                <a:off x="5301" y="808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AutoShape 18"/>
              <p:cNvSpPr>
                <a:spLocks noChangeArrowheads="1"/>
              </p:cNvSpPr>
              <p:nvPr/>
            </p:nvSpPr>
            <p:spPr bwMode="auto">
              <a:xfrm>
                <a:off x="4611" y="816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4523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5517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</p:grpSp>
      <p:graphicFrame>
        <p:nvGraphicFramePr>
          <p:cNvPr id="112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46190"/>
              </p:ext>
            </p:extLst>
          </p:nvPr>
        </p:nvGraphicFramePr>
        <p:xfrm>
          <a:off x="5711825" y="743152"/>
          <a:ext cx="1828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r:id="rId8" imgW="919440" imgH="279360" progId="">
                  <p:embed/>
                </p:oleObj>
              </mc:Choice>
              <mc:Fallback>
                <p:oleObj r:id="rId8" imgW="91944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743152"/>
                        <a:ext cx="1828800" cy="712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814638" y="3337127"/>
            <a:ext cx="50673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86544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2 331 694 36 (0)</a:t>
            </a:r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3794760" y="2176665"/>
            <a:ext cx="695325" cy="1901825"/>
          </a:xfrm>
          <a:prstGeom prst="roundRect">
            <a:avLst>
              <a:gd name="adj" fmla="val 227"/>
            </a:avLst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3355658"/>
            <a:ext cx="2560638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14338" y="5237365"/>
            <a:ext cx="21859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68400" rIns="108360" bIns="6336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/>
            <a:r>
              <a:rPr lang="en-US" sz="2000">
                <a:solidFill>
                  <a:srgbClr val="0000FF"/>
                </a:solidFill>
              </a:rPr>
              <a:t>QED</a:t>
            </a:r>
          </a:p>
        </p:txBody>
      </p:sp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230890"/>
            <a:ext cx="1087438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599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4A26BD7-F163-AD4C-BD8C-F78666BF95FC}" type="slidenum">
              <a:rPr lang="en-US"/>
              <a:pPr/>
              <a:t>62</a:t>
            </a:fld>
            <a:r>
              <a:rPr lang="en-US"/>
              <a:t> 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963863"/>
            <a:ext cx="2378075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2250" y="2092325"/>
            <a:ext cx="8589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g</a:t>
            </a:r>
            <a:r>
              <a:rPr lang="en-US" sz="4600" baseline="-33000">
                <a:solidFill>
                  <a:srgbClr val="0000FF"/>
                </a:solidFill>
                <a:latin typeface="American Typewriter" charset="0"/>
              </a:rPr>
              <a:t>μ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 = 2.002 331 841 78 (126)</a:t>
            </a:r>
          </a:p>
          <a:p>
            <a:pPr hangingPunct="1"/>
            <a:endParaRPr lang="en-US">
              <a:solidFill>
                <a:srgbClr val="0000FF"/>
              </a:solidFill>
            </a:endParaRPr>
          </a:p>
          <a:p>
            <a:pPr hangingPunct="1"/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2625" y="2019300"/>
            <a:ext cx="10033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056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2800" baseline="-33000">
                <a:solidFill>
                  <a:srgbClr val="0000FF"/>
                </a:solidFill>
                <a:cs typeface="American Typewriter" charset="0"/>
              </a:rPr>
              <a:t>exp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 rot="5400000">
            <a:off x="1670844" y="2129631"/>
            <a:ext cx="4794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9072" rIns="0" bIns="0"/>
          <a:lstStyle/>
          <a:p>
            <a:r>
              <a:rPr lang="en-US" sz="3600">
                <a:solidFill>
                  <a:srgbClr val="FF0000"/>
                </a:solidFill>
              </a:rPr>
              <a:t>{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10065" r="50737" b="57814"/>
          <a:stretch>
            <a:fillRect/>
          </a:stretch>
        </p:blipFill>
        <p:spPr bwMode="auto">
          <a:xfrm>
            <a:off x="128588" y="87313"/>
            <a:ext cx="13525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49" t="10065" r="50737" b="57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H="1" flipV="1">
            <a:off x="1528763" y="1085850"/>
            <a:ext cx="336550" cy="10858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58850" y="6456363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-1544638" y="5045075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11125"/>
            <a:ext cx="188277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 rot="5400000">
            <a:off x="2391569" y="1878807"/>
            <a:ext cx="479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120" rIns="0" bIns="0"/>
          <a:lstStyle/>
          <a:p>
            <a:r>
              <a:rPr lang="en-US" sz="60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2382838" y="1330325"/>
            <a:ext cx="203200" cy="8064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 rot="5400000">
            <a:off x="3240881" y="1739107"/>
            <a:ext cx="4794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8144" rIns="0" bIns="0"/>
          <a:lstStyle/>
          <a:p>
            <a:r>
              <a:rPr lang="en-US" sz="72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3416300" y="1370013"/>
            <a:ext cx="723900" cy="687387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42875"/>
            <a:ext cx="1236662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7180263" y="255588"/>
            <a:ext cx="1733550" cy="1719262"/>
            <a:chOff x="4523" y="161"/>
            <a:chExt cx="1092" cy="1083"/>
          </a:xfrm>
        </p:grpSpPr>
        <p:grpSp>
          <p:nvGrpSpPr>
            <p:cNvPr id="12304" name="Group 16"/>
            <p:cNvGrpSpPr>
              <a:grpSpLocks/>
            </p:cNvGrpSpPr>
            <p:nvPr/>
          </p:nvGrpSpPr>
          <p:grpSpPr bwMode="auto">
            <a:xfrm>
              <a:off x="4527" y="161"/>
              <a:ext cx="1088" cy="1083"/>
              <a:chOff x="4527" y="161"/>
              <a:chExt cx="1088" cy="1083"/>
            </a:xfrm>
          </p:grpSpPr>
          <p:pic>
            <p:nvPicPr>
              <p:cNvPr id="12305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61"/>
                <a:ext cx="1088" cy="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2306" name="AutoShape 18"/>
              <p:cNvSpPr>
                <a:spLocks noChangeArrowheads="1"/>
              </p:cNvSpPr>
              <p:nvPr/>
            </p:nvSpPr>
            <p:spPr bwMode="auto">
              <a:xfrm>
                <a:off x="5301" y="808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>
                <a:off x="4611" y="816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4523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5517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</p:grpSp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5711825" y="685800"/>
          <a:ext cx="1828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r:id="rId9" imgW="919440" imgH="279360" progId="">
                  <p:embed/>
                </p:oleObj>
              </mc:Choice>
              <mc:Fallback>
                <p:oleObj r:id="rId9" imgW="91944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685800"/>
                        <a:ext cx="1828800" cy="712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814638" y="3279775"/>
            <a:ext cx="50673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86544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2 331 694 36 (0)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565650" y="4033838"/>
            <a:ext cx="3570288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138 60 (98)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4624388" y="2119313"/>
            <a:ext cx="787400" cy="2689225"/>
          </a:xfrm>
          <a:prstGeom prst="roundRect">
            <a:avLst>
              <a:gd name="adj" fmla="val 199"/>
            </a:avLst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711200" y="5051425"/>
            <a:ext cx="21859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68400" rIns="108360" bIns="6336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/>
            <a:r>
              <a:rPr lang="en-US" sz="2000">
                <a:solidFill>
                  <a:srgbClr val="0000FF"/>
                </a:solidFill>
              </a:rPr>
              <a:t>Hadronic</a:t>
            </a:r>
          </a:p>
        </p:txBody>
      </p:sp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392738"/>
            <a:ext cx="3475038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022725" y="5349240"/>
            <a:ext cx="478155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" tIns="13536" rIns="9000" bIns="9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dirty="0"/>
              <a:t>* </a:t>
            </a:r>
            <a:r>
              <a:rPr lang="en-US" dirty="0" err="1"/>
              <a:t>Hadronic</a:t>
            </a:r>
            <a:r>
              <a:rPr lang="en-US" dirty="0"/>
              <a:t> corrections for the electron</a:t>
            </a:r>
          </a:p>
          <a:p>
            <a:r>
              <a:rPr lang="en-US" dirty="0"/>
              <a:t>g-2 don't show up until the 12th decimal</a:t>
            </a:r>
          </a:p>
        </p:txBody>
      </p:sp>
    </p:spTree>
    <p:extLst>
      <p:ext uri="{BB962C8B-B14F-4D97-AF65-F5344CB8AC3E}">
        <p14:creationId xmlns:p14="http://schemas.microsoft.com/office/powerpoint/2010/main" val="647851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2A78437-14E8-B44D-8913-9533AF7AC75A}" type="slidenum">
              <a:rPr lang="en-US"/>
              <a:pPr/>
              <a:t>63</a:t>
            </a:fld>
            <a:r>
              <a:rPr lang="en-US"/>
              <a:t>  </a:t>
            </a: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22250" y="2092325"/>
            <a:ext cx="8589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g</a:t>
            </a:r>
            <a:r>
              <a:rPr lang="en-US" sz="4600" baseline="-33000">
                <a:solidFill>
                  <a:srgbClr val="0000FF"/>
                </a:solidFill>
                <a:latin typeface="American Typewriter" charset="0"/>
              </a:rPr>
              <a:t>μ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 = 2.002 331 841 78 (126)</a:t>
            </a:r>
          </a:p>
          <a:p>
            <a:pPr hangingPunct="1"/>
            <a:endParaRPr lang="en-US">
              <a:solidFill>
                <a:srgbClr val="0000FF"/>
              </a:solidFill>
            </a:endParaRPr>
          </a:p>
          <a:p>
            <a:pPr hangingPunct="1"/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2625" y="2019300"/>
            <a:ext cx="10033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056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2800" baseline="-33000">
                <a:solidFill>
                  <a:srgbClr val="0000FF"/>
                </a:solidFill>
                <a:cs typeface="American Typewriter" charset="0"/>
              </a:rPr>
              <a:t>exp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 rot="5400000">
            <a:off x="1670844" y="2129631"/>
            <a:ext cx="4794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9072" rIns="0" bIns="0"/>
          <a:lstStyle/>
          <a:p>
            <a:r>
              <a:rPr lang="en-US" sz="3600">
                <a:solidFill>
                  <a:srgbClr val="FF0000"/>
                </a:solidFill>
              </a:rPr>
              <a:t>{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10065" r="50737" b="57814"/>
          <a:stretch>
            <a:fillRect/>
          </a:stretch>
        </p:blipFill>
        <p:spPr bwMode="auto">
          <a:xfrm>
            <a:off x="128588" y="87313"/>
            <a:ext cx="13525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49" t="10065" r="50737" b="57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1528763" y="1085850"/>
            <a:ext cx="336550" cy="10858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58850" y="6456363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-1544638" y="5045075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11125"/>
            <a:ext cx="188277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5400000">
            <a:off x="2391569" y="1878807"/>
            <a:ext cx="479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120" rIns="0" bIns="0"/>
          <a:lstStyle/>
          <a:p>
            <a:r>
              <a:rPr lang="en-US" sz="60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2382838" y="1330325"/>
            <a:ext cx="203200" cy="8064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5400000">
            <a:off x="3240881" y="1739107"/>
            <a:ext cx="4794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8144" rIns="0" bIns="0"/>
          <a:lstStyle/>
          <a:p>
            <a:r>
              <a:rPr lang="en-US" sz="72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3416300" y="1370013"/>
            <a:ext cx="723900" cy="687387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42875"/>
            <a:ext cx="1236662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7180263" y="255588"/>
            <a:ext cx="1733550" cy="1719262"/>
            <a:chOff x="4523" y="161"/>
            <a:chExt cx="1092" cy="1083"/>
          </a:xfrm>
        </p:grpSpPr>
        <p:grpSp>
          <p:nvGrpSpPr>
            <p:cNvPr id="13327" name="Group 15"/>
            <p:cNvGrpSpPr>
              <a:grpSpLocks/>
            </p:cNvGrpSpPr>
            <p:nvPr/>
          </p:nvGrpSpPr>
          <p:grpSpPr bwMode="auto">
            <a:xfrm>
              <a:off x="4527" y="161"/>
              <a:ext cx="1088" cy="1083"/>
              <a:chOff x="4527" y="161"/>
              <a:chExt cx="1088" cy="1083"/>
            </a:xfrm>
          </p:grpSpPr>
          <p:pic>
            <p:nvPicPr>
              <p:cNvPr id="13328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61"/>
                <a:ext cx="1088" cy="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3329" name="AutoShape 17"/>
              <p:cNvSpPr>
                <a:spLocks noChangeArrowheads="1"/>
              </p:cNvSpPr>
              <p:nvPr/>
            </p:nvSpPr>
            <p:spPr bwMode="auto">
              <a:xfrm>
                <a:off x="5301" y="808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18"/>
              <p:cNvSpPr>
                <a:spLocks noChangeArrowheads="1"/>
              </p:cNvSpPr>
              <p:nvPr/>
            </p:nvSpPr>
            <p:spPr bwMode="auto">
              <a:xfrm>
                <a:off x="4611" y="816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4523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5517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</p:grpSp>
      <p:graphicFrame>
        <p:nvGraphicFramePr>
          <p:cNvPr id="13333" name="Object 21"/>
          <p:cNvGraphicFramePr>
            <a:graphicFrameLocks noChangeAspect="1"/>
          </p:cNvGraphicFramePr>
          <p:nvPr/>
        </p:nvGraphicFramePr>
        <p:xfrm>
          <a:off x="5711825" y="685800"/>
          <a:ext cx="1828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r:id="rId8" imgW="919440" imgH="279360" progId="">
                  <p:embed/>
                </p:oleObj>
              </mc:Choice>
              <mc:Fallback>
                <p:oleObj r:id="rId8" imgW="91944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685800"/>
                        <a:ext cx="1828800" cy="712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814638" y="3279775"/>
            <a:ext cx="50673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86544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2 331 694 36 (0)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565650" y="4033838"/>
            <a:ext cx="3570288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138 60 (98)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308600" y="4757738"/>
            <a:ext cx="24511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3 08 (4)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5392738" y="2119313"/>
            <a:ext cx="919162" cy="3459162"/>
          </a:xfrm>
          <a:prstGeom prst="roundRect">
            <a:avLst>
              <a:gd name="adj" fmla="val 171"/>
            </a:avLst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8963"/>
            <a:ext cx="2378075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15950" y="5287963"/>
            <a:ext cx="21859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68400" rIns="108360" bIns="6336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/>
            <a:r>
              <a:rPr lang="en-US" sz="2000">
                <a:solidFill>
                  <a:srgbClr val="0000FF"/>
                </a:solidFill>
              </a:rPr>
              <a:t>Electroweak</a:t>
            </a:r>
          </a:p>
        </p:txBody>
      </p:sp>
    </p:spTree>
    <p:extLst>
      <p:ext uri="{BB962C8B-B14F-4D97-AF65-F5344CB8AC3E}">
        <p14:creationId xmlns:p14="http://schemas.microsoft.com/office/powerpoint/2010/main" val="11544546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2A78437-14E8-B44D-8913-9533AF7AC75A}" type="slidenum">
              <a:rPr lang="en-US"/>
              <a:pPr/>
              <a:t>64</a:t>
            </a:fld>
            <a:r>
              <a:rPr lang="en-US"/>
              <a:t>  </a:t>
            </a: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22250" y="2092325"/>
            <a:ext cx="8589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g</a:t>
            </a:r>
            <a:r>
              <a:rPr lang="en-US" sz="4600" baseline="-33000">
                <a:solidFill>
                  <a:srgbClr val="0000FF"/>
                </a:solidFill>
                <a:latin typeface="American Typewriter" charset="0"/>
              </a:rPr>
              <a:t>μ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 = 2.002 331 841 78 (126)</a:t>
            </a:r>
          </a:p>
          <a:p>
            <a:pPr hangingPunct="1"/>
            <a:endParaRPr lang="en-US">
              <a:solidFill>
                <a:srgbClr val="0000FF"/>
              </a:solidFill>
            </a:endParaRPr>
          </a:p>
          <a:p>
            <a:pPr hangingPunct="1"/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2625" y="2019300"/>
            <a:ext cx="100330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7056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2800" baseline="-33000">
                <a:solidFill>
                  <a:srgbClr val="0000FF"/>
                </a:solidFill>
                <a:cs typeface="American Typewriter" charset="0"/>
              </a:rPr>
              <a:t>exp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 rot="5400000">
            <a:off x="1670844" y="2129631"/>
            <a:ext cx="4794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9072" rIns="0" bIns="0"/>
          <a:lstStyle/>
          <a:p>
            <a:r>
              <a:rPr lang="en-US" sz="3600">
                <a:solidFill>
                  <a:srgbClr val="FF0000"/>
                </a:solidFill>
              </a:rPr>
              <a:t>{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10065" r="50737" b="57814"/>
          <a:stretch>
            <a:fillRect/>
          </a:stretch>
        </p:blipFill>
        <p:spPr bwMode="auto">
          <a:xfrm>
            <a:off x="128588" y="87313"/>
            <a:ext cx="13525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49" t="10065" r="50737" b="578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1528763" y="1085850"/>
            <a:ext cx="336550" cy="10858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58850" y="6456363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-1544638" y="5045075"/>
            <a:ext cx="1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11125"/>
            <a:ext cx="188277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5400000">
            <a:off x="2391569" y="1878807"/>
            <a:ext cx="4794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120" rIns="0" bIns="0"/>
          <a:lstStyle/>
          <a:p>
            <a:r>
              <a:rPr lang="en-US" sz="60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2382838" y="1330325"/>
            <a:ext cx="203200" cy="806450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5400000">
            <a:off x="3240881" y="1739107"/>
            <a:ext cx="4794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8144" rIns="0" bIns="0"/>
          <a:lstStyle/>
          <a:p>
            <a:r>
              <a:rPr lang="en-US" sz="7200">
                <a:solidFill>
                  <a:srgbClr val="FF0000"/>
                </a:solidFill>
              </a:rPr>
              <a:t>{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3416300" y="1370013"/>
            <a:ext cx="723900" cy="687387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42875"/>
            <a:ext cx="1236662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7180263" y="255588"/>
            <a:ext cx="1733550" cy="1719262"/>
            <a:chOff x="4523" y="161"/>
            <a:chExt cx="1092" cy="1083"/>
          </a:xfrm>
        </p:grpSpPr>
        <p:grpSp>
          <p:nvGrpSpPr>
            <p:cNvPr id="13327" name="Group 15"/>
            <p:cNvGrpSpPr>
              <a:grpSpLocks/>
            </p:cNvGrpSpPr>
            <p:nvPr/>
          </p:nvGrpSpPr>
          <p:grpSpPr bwMode="auto">
            <a:xfrm>
              <a:off x="4527" y="161"/>
              <a:ext cx="1088" cy="1083"/>
              <a:chOff x="4527" y="161"/>
              <a:chExt cx="1088" cy="1083"/>
            </a:xfrm>
          </p:grpSpPr>
          <p:pic>
            <p:nvPicPr>
              <p:cNvPr id="13328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7" y="161"/>
                <a:ext cx="1088" cy="1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3329" name="AutoShape 17"/>
              <p:cNvSpPr>
                <a:spLocks noChangeArrowheads="1"/>
              </p:cNvSpPr>
              <p:nvPr/>
            </p:nvSpPr>
            <p:spPr bwMode="auto">
              <a:xfrm>
                <a:off x="5301" y="808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18"/>
              <p:cNvSpPr>
                <a:spLocks noChangeArrowheads="1"/>
              </p:cNvSpPr>
              <p:nvPr/>
            </p:nvSpPr>
            <p:spPr bwMode="auto">
              <a:xfrm>
                <a:off x="4611" y="816"/>
                <a:ext cx="187" cy="131"/>
              </a:xfrm>
              <a:prstGeom prst="roundRect">
                <a:avLst>
                  <a:gd name="adj" fmla="val 755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4523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5517" y="1003"/>
              <a:ext cx="8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4536" rIns="0" bIns="0"/>
            <a:lstStyle/>
            <a:p>
              <a:r>
                <a:rPr lang="en-US">
                  <a:solidFill>
                    <a:srgbClr val="000000"/>
                  </a:solidFill>
                </a:rPr>
                <a:t>e</a:t>
              </a:r>
            </a:p>
          </p:txBody>
        </p:sp>
      </p:grpSp>
      <p:graphicFrame>
        <p:nvGraphicFramePr>
          <p:cNvPr id="13333" name="Object 21"/>
          <p:cNvGraphicFramePr>
            <a:graphicFrameLocks noChangeAspect="1"/>
          </p:cNvGraphicFramePr>
          <p:nvPr/>
        </p:nvGraphicFramePr>
        <p:xfrm>
          <a:off x="5711825" y="685800"/>
          <a:ext cx="1828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r:id="rId8" imgW="919440" imgH="279360" progId="">
                  <p:embed/>
                </p:oleObj>
              </mc:Choice>
              <mc:Fallback>
                <p:oleObj r:id="rId8" imgW="91944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685800"/>
                        <a:ext cx="1828800" cy="712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814638" y="3279775"/>
            <a:ext cx="50673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86544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>
              <a:lnSpc>
                <a:spcPct val="96000"/>
              </a:lnSpc>
            </a:pP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2 331 694 36 (0)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565650" y="4033838"/>
            <a:ext cx="3570288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138 60 (98)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308600" y="4757738"/>
            <a:ext cx="24511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4952" rIns="108360" bIns="6336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hangingPunct="1"/>
            <a:r>
              <a:rPr lang="en-US" sz="4600">
                <a:solidFill>
                  <a:srgbClr val="0000FF"/>
                </a:solidFill>
              </a:rPr>
              <a:t>3 08 (4)</a:t>
            </a:r>
            <a:r>
              <a:rPr lang="en-US" sz="4600">
                <a:solidFill>
                  <a:srgbClr val="0000FF"/>
                </a:solidFill>
                <a:latin typeface="American Typewriter" charset="0"/>
              </a:rPr>
              <a:t> 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5392738" y="2119313"/>
            <a:ext cx="919162" cy="3459162"/>
          </a:xfrm>
          <a:prstGeom prst="roundRect">
            <a:avLst>
              <a:gd name="adj" fmla="val 171"/>
            </a:avLst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8963"/>
            <a:ext cx="2378075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15950" y="5287963"/>
            <a:ext cx="21859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68400" rIns="108360" bIns="6336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pPr algn="ctr" hangingPunct="1"/>
            <a:r>
              <a:rPr lang="en-US" sz="2000">
                <a:solidFill>
                  <a:srgbClr val="0000FF"/>
                </a:solidFill>
              </a:rPr>
              <a:t>Electroweak</a:t>
            </a:r>
          </a:p>
        </p:txBody>
      </p:sp>
    </p:spTree>
    <p:extLst>
      <p:ext uri="{BB962C8B-B14F-4D97-AF65-F5344CB8AC3E}">
        <p14:creationId xmlns:p14="http://schemas.microsoft.com/office/powerpoint/2010/main" val="26136338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2C04751-C24D-BF4F-9DAC-890F36E15530}" type="slidenum">
              <a:rPr lang="en-US"/>
              <a:pPr/>
              <a:t>65</a:t>
            </a:fld>
            <a:r>
              <a:rPr lang="en-US"/>
              <a:t>  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600200" y="1097280"/>
            <a:ext cx="5289550" cy="773113"/>
            <a:chOff x="481" y="346"/>
            <a:chExt cx="3332" cy="487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481" y="346"/>
              <a:ext cx="33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720" cap="flat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8360" tIns="71423" rIns="108360" bIns="6336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5pPr>
              <a:lvl6pPr marL="25146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6pPr>
              <a:lvl7pPr marL="29718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7pPr>
              <a:lvl8pPr marL="34290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8pPr>
              <a:lvl9pPr marL="38862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9pPr>
            </a:lstStyle>
            <a:p>
              <a:r>
                <a:rPr lang="en-US" sz="3200" dirty="0" err="1">
                  <a:solidFill>
                    <a:srgbClr val="FF0000"/>
                  </a:solidFill>
                </a:rPr>
                <a:t>a</a:t>
              </a:r>
              <a:r>
                <a:rPr lang="en-US" sz="3200" baseline="-33000" dirty="0" err="1">
                  <a:solidFill>
                    <a:srgbClr val="FF0000"/>
                  </a:solidFill>
                  <a:latin typeface="American Typewriter" charset="0"/>
                </a:rPr>
                <a:t>μ</a:t>
              </a:r>
              <a:r>
                <a:rPr lang="en-US" sz="3200" dirty="0">
                  <a:solidFill>
                    <a:srgbClr val="FF0000"/>
                  </a:solidFill>
                  <a:latin typeface="American Typewriter" charset="0"/>
                </a:rPr>
                <a:t>  - </a:t>
              </a:r>
              <a:r>
                <a:rPr lang="en-US" sz="3200" dirty="0" err="1">
                  <a:solidFill>
                    <a:srgbClr val="FF0000"/>
                  </a:solidFill>
                  <a:cs typeface="Lucida Sans" charset="0"/>
                </a:rPr>
                <a:t>a</a:t>
              </a:r>
              <a:r>
                <a:rPr lang="en-US" sz="3200" baseline="-33000" dirty="0" err="1">
                  <a:solidFill>
                    <a:srgbClr val="FF0000"/>
                  </a:solidFill>
                  <a:latin typeface="American Typewriter" charset="0"/>
                  <a:cs typeface="American Typewriter" charset="0"/>
                </a:rPr>
                <a:t>μ</a:t>
              </a:r>
              <a:r>
                <a:rPr lang="en-US" sz="3200" dirty="0">
                  <a:solidFill>
                    <a:srgbClr val="FF0000"/>
                  </a:solidFill>
                  <a:latin typeface="American Typewriter" charset="0"/>
                </a:rPr>
                <a:t>  = 287 (80) </a:t>
              </a:r>
              <a:r>
                <a:rPr lang="en-US" sz="3200" dirty="0">
                  <a:solidFill>
                    <a:srgbClr val="FF0000"/>
                  </a:solidFill>
                </a:rPr>
                <a:t>x</a:t>
              </a:r>
              <a:r>
                <a:rPr lang="en-US" sz="3200" dirty="0">
                  <a:solidFill>
                    <a:srgbClr val="FF0000"/>
                  </a:solidFill>
                  <a:latin typeface="American Typewriter" charset="0"/>
                </a:rPr>
                <a:t> 10</a:t>
              </a:r>
              <a:r>
                <a:rPr lang="en-US" sz="3200" baseline="33000" dirty="0">
                  <a:solidFill>
                    <a:srgbClr val="FF0000"/>
                  </a:solidFill>
                  <a:latin typeface="American Typewriter" charset="0"/>
                </a:rPr>
                <a:t>-11</a:t>
              </a:r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674" y="367"/>
              <a:ext cx="631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5544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5pPr>
              <a:lvl6pPr marL="25146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6pPr>
              <a:lvl7pPr marL="29718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7pPr>
              <a:lvl8pPr marL="34290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8pPr>
              <a:lvl9pPr marL="38862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9pPr>
            </a:lstStyle>
            <a:p>
              <a:r>
                <a:rPr lang="en-US" sz="2200" baseline="-33000">
                  <a:solidFill>
                    <a:srgbClr val="FF0000"/>
                  </a:solidFill>
                  <a:cs typeface="American Typewriter" charset="0"/>
                </a:rPr>
                <a:t>exp</a:t>
              </a: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173" y="367"/>
              <a:ext cx="631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5544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5pPr>
              <a:lvl6pPr marL="25146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6pPr>
              <a:lvl7pPr marL="29718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7pPr>
              <a:lvl8pPr marL="34290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8pPr>
              <a:lvl9pPr marL="3886200" indent="-2286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Lucida Sans" charset="0"/>
                  <a:ea typeface="ＭＳ Ｐゴシック" charset="0"/>
                  <a:cs typeface="Lucida Sans Unicode" charset="0"/>
                </a:defRPr>
              </a:lvl9pPr>
            </a:lstStyle>
            <a:p>
              <a:r>
                <a:rPr lang="en-US" sz="2200" baseline="-33000">
                  <a:solidFill>
                    <a:srgbClr val="FF0000"/>
                  </a:solidFill>
                  <a:cs typeface="American Typewriter" charset="0"/>
                </a:rPr>
                <a:t>thy</a:t>
              </a:r>
            </a:p>
          </p:txBody>
        </p:sp>
      </p:grp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2148840"/>
            <a:ext cx="43338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832101" y="2013903"/>
            <a:ext cx="4953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024" rIns="0" bIns="0"/>
          <a:lstStyle/>
          <a:p>
            <a:r>
              <a:rPr lang="en-US" sz="1200" b="1">
                <a:solidFill>
                  <a:srgbClr val="FF0000"/>
                </a:solidFill>
              </a:rPr>
              <a:t>2005</a:t>
            </a: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2431097" y="4657090"/>
            <a:ext cx="752475" cy="69850"/>
            <a:chOff x="554" y="2962"/>
            <a:chExt cx="474" cy="44"/>
          </a:xfrm>
        </p:grpSpPr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772" y="2962"/>
              <a:ext cx="39" cy="44"/>
            </a:xfrm>
            <a:prstGeom prst="ellipse">
              <a:avLst/>
            </a:prstGeom>
            <a:solidFill>
              <a:srgbClr val="000000"/>
            </a:solidFill>
            <a:ln w="3672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792" y="2985"/>
              <a:ext cx="236" cy="4"/>
            </a:xfrm>
            <a:prstGeom prst="line">
              <a:avLst/>
            </a:prstGeom>
            <a:noFill/>
            <a:ln w="3672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554" y="2982"/>
              <a:ext cx="236" cy="4"/>
            </a:xfrm>
            <a:prstGeom prst="line">
              <a:avLst/>
            </a:prstGeom>
            <a:noFill/>
            <a:ln w="3672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202497" y="4068128"/>
            <a:ext cx="69056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024" rIns="0" bIns="0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2011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Theory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016760" y="5522278"/>
            <a:ext cx="10922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2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1000"/>
              <a:t>2005 BNL PhD</a:t>
            </a:r>
          </a:p>
        </p:txBody>
      </p:sp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47" y="2406015"/>
            <a:ext cx="257175" cy="27447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858000" y="2606040"/>
            <a:ext cx="1143001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8360" tIns="71423" rIns="108360" bIns="633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Lucida Sans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en-US" sz="12000" dirty="0" smtClean="0">
                <a:solidFill>
                  <a:srgbClr val="FF0000"/>
                </a:solidFill>
              </a:rPr>
              <a:t>?</a:t>
            </a:r>
            <a:endParaRPr lang="en-US" sz="12000" baseline="33000" dirty="0">
              <a:solidFill>
                <a:srgbClr val="FF0000"/>
              </a:solidFill>
              <a:latin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88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Principles from Lee’s talk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88721"/>
            <a:ext cx="8527288" cy="411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Inject beam into storage ring instead to measure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μ</a:t>
            </a:r>
            <a:r>
              <a:rPr lang="en-US" dirty="0" smtClean="0"/>
              <a:t> directly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17" y="1945240"/>
            <a:ext cx="22860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75150"/>
            <a:ext cx="22860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336917" y="2899328"/>
            <a:ext cx="431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4536" rIns="0" bIns="0"/>
          <a:lstStyle/>
          <a:p>
            <a:r>
              <a:rPr lang="en-US">
                <a:solidFill>
                  <a:srgbClr val="000000"/>
                </a:solidFill>
              </a:rPr>
              <a:t>g=2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315200" y="5297488"/>
            <a:ext cx="431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4536" rIns="0" bIns="0"/>
          <a:lstStyle/>
          <a:p>
            <a:r>
              <a:rPr lang="en-US" dirty="0">
                <a:solidFill>
                  <a:srgbClr val="000000"/>
                </a:solidFill>
              </a:rPr>
              <a:t>g&gt;2</a:t>
            </a:r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920" y="1783080"/>
            <a:ext cx="5349240" cy="604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653310"/>
            <a:ext cx="5440680" cy="5928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3657601"/>
            <a:ext cx="5669280" cy="1417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Since g = 2.0023… gain factor of 800 for free in </a:t>
            </a:r>
            <a:r>
              <a:rPr lang="en-US" dirty="0" err="1"/>
              <a:t>a</a:t>
            </a:r>
            <a:r>
              <a:rPr lang="en-US" baseline="-25000" dirty="0" err="1"/>
              <a:t>μ</a:t>
            </a:r>
            <a:r>
              <a:rPr lang="en-US" dirty="0" smtClean="0"/>
              <a:t> precision relative to at rest </a:t>
            </a:r>
            <a:r>
              <a:rPr lang="en-US" dirty="0" err="1" smtClean="0"/>
              <a:t>expts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magic momentum to allow vertical focus</a:t>
            </a:r>
            <a:endParaRPr lang="en-US" dirty="0"/>
          </a:p>
          <a:p>
            <a:pPr lvl="1"/>
            <a:r>
              <a:rPr lang="en-US" dirty="0" err="1" smtClean="0">
                <a:solidFill>
                  <a:schemeClr val="tx2"/>
                </a:solidFill>
                <a:latin typeface="Times"/>
                <a:cs typeface="Times"/>
              </a:rPr>
              <a:t>ϒ</a:t>
            </a:r>
            <a:r>
              <a:rPr lang="en-US" dirty="0" smtClean="0">
                <a:solidFill>
                  <a:schemeClr val="tx2"/>
                </a:solidFill>
              </a:rPr>
              <a:t>=29.3, </a:t>
            </a:r>
            <a:r>
              <a:rPr lang="en-US" dirty="0" err="1" smtClean="0">
                <a:solidFill>
                  <a:schemeClr val="tx2"/>
                </a:solidFill>
              </a:rPr>
              <a:t>pμ</a:t>
            </a:r>
            <a:r>
              <a:rPr lang="en-US" dirty="0" smtClean="0">
                <a:solidFill>
                  <a:schemeClr val="tx2"/>
                </a:solidFill>
              </a:rPr>
              <a:t> = 3.094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r>
              <a:rPr lang="en-US" dirty="0" smtClean="0">
                <a:solidFill>
                  <a:schemeClr val="tx2"/>
                </a:solidFill>
              </a:rPr>
              <a:t>/c</a:t>
            </a:r>
            <a:endParaRPr lang="en-US" dirty="0" smtClean="0"/>
          </a:p>
        </p:txBody>
      </p:sp>
      <p:pic>
        <p:nvPicPr>
          <p:cNvPr id="26" name="Picture 2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877" y="5303520"/>
            <a:ext cx="5457723" cy="746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62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Principles from Lee’s talk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965200"/>
            <a:ext cx="27432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754813" y="1387475"/>
            <a:ext cx="282575" cy="231775"/>
          </a:xfrm>
          <a:prstGeom prst="roundRect">
            <a:avLst>
              <a:gd name="adj" fmla="val 681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582670"/>
            <a:ext cx="3136165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188721"/>
            <a:ext cx="5303520" cy="914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Parity violation in muon decay results in highest energy decay positrons being emitted in direction of underlying muon spin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" name="Picture 5" descr="muon_decay_ls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7120"/>
            <a:ext cx="4191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389121"/>
            <a:ext cx="5303520" cy="868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No need to directly observe the muon spin, just look for a modulation in the energy spectrum of decay positrons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335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Principles from Lee’s talk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 Polly, Muon g-2 Academic Lecture, Oct 3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5" y="1005840"/>
            <a:ext cx="3136165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82880" y="3794761"/>
            <a:ext cx="461772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Apply cut on energy, bin data in time, ‘wiggle’ plot emerges for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a</a:t>
            </a:r>
            <a:endParaRPr lang="en-US" baseline="-250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80795"/>
            <a:ext cx="36576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7720" y="5532120"/>
            <a:ext cx="4267200" cy="3094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258795" y="1188720"/>
            <a:ext cx="0" cy="2148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2258795" y="2651760"/>
            <a:ext cx="457200" cy="274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293248" y="2423160"/>
            <a:ext cx="457200" cy="2743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7" y="4682283"/>
            <a:ext cx="2355273" cy="121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6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black}{&#10;$$&#10; \omega_C = - {Qe B \over m \gamma};  \quad \omega_S = -g { QeB \over 2 m }&#10;- (1-\gamma) {Qe B \over \gamma m}&#10;$$}&#10;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425"/>
  <p:tag name="PICTUREFILESIZE" val="378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blue}{$$&#10;\frac{\delta \omega_a}{\omega_a}&#10; = \frac{\sqrt{2}}{\omega_a A\gamma \tau \sqrt{N}}$$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6"/>
  <p:tag name="PICTUREFILESIZE" val="241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blue}{&#10;$f(t) \simeq  {N_0} e^{- {\lambda} t } &#10;[ 1 + {A} \cos( {\omega_a} t + &#10;{\phi})] &#10;$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331"/>
  <p:tag name="PICTUREFILESIZE" val="274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black}{&#10;$$&#10; \omega_C = - {Qe B \over m \gamma};  \quad \omega_S = -g { QeB \over 2 m }&#10;- (1-\gamma) {Qe B \over \gamma m}&#10;$$}&#10;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425"/>
  <p:tag name="PICTUREFILESIZE" val="378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red}{&#10;$$&#10;\omega_a = \omega_S - \omega_C &#10;=- \left( \frac{g-2}{2} \right){Qe B \over m}&#10;= -a {Qe B \over m}&#10;$$ &#10;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413"/>
  <p:tag name="PICTUREFILESIZE" val="34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$$\textcolor{black}{&#10;{\vec \omega_a} \ = \ } \textcolor{blue}{&#10; - \ {Qe \over m} &#10;\left[ a_{\mu} \vec B -&#10;\left( a_{\mu}- {1 \over \gamma^2 - 1} \right){ {\vec \beta \times \vec E }\over c }&#10;\right] }&#10;$$&#10;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402"/>
  <p:tag name="PICTUREFILESIZE" val="420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blue}{&#10;$f(t) \simeq  {N_0} e^{- {\lambda} t } &#10;[ 1 + {A} \cos( {\omega_a} t + &#10;{\phi})] &#10;$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331"/>
  <p:tag name="PICTUREFILESIZE" val="274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wasysym}&#10;\usepackage{color}&#10;\begin{document}&#10;\textcolor{black}{&#10;$$ a_{\mu} = { {\omega_a \over \omega_p}\over {\mu_{\mu} \over \mu_p} &#10;- {\omega_a \over \omega_p} }$$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0"/>
  <p:tag name="BOXHEIGHT" val="388"/>
  <p:tag name="BOXFONT" val="10"/>
  <p:tag name="BOXWRAP" val="False"/>
  <p:tag name="WORKAROUNDTRANSPARENCYBUG" val="False"/>
  <p:tag name="ALLOWFONTSUBSTITUTION" val="False"/>
  <p:tag name="BITMAPFORMAT" val="png256"/>
  <p:tag name="ORIGWIDTH" val="124"/>
  <p:tag name="PICTUREFILESIZE" val="179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blue}{&#10;$f(t) \simeq  {N_0} e^{- {\lambda} t } &#10;[ 1 + {A} \cos( {\omega_a} t + &#10;{\phi})] &#10;$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331"/>
  <p:tag name="PICTUREFILESIZE" val="274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blue}{$$&#10;\frac{\delta \omega_a}{\omega_a}&#10; = \frac{\sqrt{2}}{\omega_a A\gamma \tau \sqrt{N}}$$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6"/>
  <p:tag name="PICTUREFILESIZE" val="241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wasysym}&#10;\usepackage{color}&#10;\begin{document}&#10;\textcolor{blue}{$$&#10;\frac{\delta \omega_a}{\omega_a}&#10; = \frac{\sqrt{2}}{\omega_a A\gamma \tau \sqrt{N}}$$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6"/>
  <p:tag name="PICTUREFILESIZE" val="241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52831</TotalTime>
  <Words>4183</Words>
  <Application>Microsoft Macintosh PowerPoint</Application>
  <PresentationFormat>On-screen Show (4:3)</PresentationFormat>
  <Paragraphs>591</Paragraphs>
  <Slides>65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Equation</vt:lpstr>
      <vt:lpstr>g-2 Experiments: From Brookhaven to Fermilab</vt:lpstr>
      <vt:lpstr>Outline for today</vt:lpstr>
      <vt:lpstr>Outline for today</vt:lpstr>
      <vt:lpstr>Goal for this talk</vt:lpstr>
      <vt:lpstr>Goal for this talk</vt:lpstr>
      <vt:lpstr>Principles from Lee’s talk</vt:lpstr>
      <vt:lpstr>Principles from Lee’s talk</vt:lpstr>
      <vt:lpstr>Principles from Lee’s talk</vt:lpstr>
      <vt:lpstr>Principles from Lee’s talk</vt:lpstr>
      <vt:lpstr>PowerPoint Presentation</vt:lpstr>
      <vt:lpstr>Statistical Precision</vt:lpstr>
      <vt:lpstr>Statistical precision</vt:lpstr>
      <vt:lpstr>Cramer-Rao Lower Bound</vt:lpstr>
      <vt:lpstr>Compare CRLB with MLE for g-2 frequency</vt:lpstr>
      <vt:lpstr>Aside on J-PARC g-2</vt:lpstr>
      <vt:lpstr>Maximum Likelihood Fit Achieves the CRLB</vt:lpstr>
      <vt:lpstr>MLE and g-2</vt:lpstr>
      <vt:lpstr>Compare CRLB with LSE for g-2 frequency</vt:lpstr>
      <vt:lpstr>Statistics wrap-up</vt:lpstr>
      <vt:lpstr>Statistics wrap-up</vt:lpstr>
      <vt:lpstr>Another example</vt:lpstr>
      <vt:lpstr>Pages 2 and 3 from Sergei Redin’s 16 pg note on the matter</vt:lpstr>
      <vt:lpstr>Contrast BNL/FNAL: Statistics</vt:lpstr>
      <vt:lpstr>Contrast BNL/FNAL: Rate Requirements</vt:lpstr>
      <vt:lpstr>Collecting the data</vt:lpstr>
      <vt:lpstr>Recall from Lee’s talk we inject a single muon bunch (~1e5 muons/injection)</vt:lpstr>
      <vt:lpstr>Data record in a single calorimeter at BNL</vt:lpstr>
      <vt:lpstr>First step…pulse-fitting</vt:lpstr>
      <vt:lpstr>First step…pulse-fitting</vt:lpstr>
      <vt:lpstr>First step…pulse-fitting</vt:lpstr>
      <vt:lpstr>Controlling systematic errors on ωa</vt:lpstr>
      <vt:lpstr>Fast Rotation</vt:lpstr>
      <vt:lpstr>Fast Rotation</vt:lpstr>
      <vt:lpstr>Early-to-late effects</vt:lpstr>
      <vt:lpstr>Early-to-late effects</vt:lpstr>
      <vt:lpstr>Two examples of early-to-late errors</vt:lpstr>
      <vt:lpstr>Correcting for gain changes</vt:lpstr>
      <vt:lpstr>Gain changes</vt:lpstr>
      <vt:lpstr>Important part is ‘early-to-late’ correction</vt:lpstr>
      <vt:lpstr>With all these corrections, must be ready to start fitting?</vt:lpstr>
      <vt:lpstr>Actual fitting function</vt:lpstr>
      <vt:lpstr>Pileup correction</vt:lpstr>
      <vt:lpstr>Pileup correction</vt:lpstr>
      <vt:lpstr>Muon losses</vt:lpstr>
      <vt:lpstr>Muon losses</vt:lpstr>
      <vt:lpstr>Muon losses</vt:lpstr>
      <vt:lpstr>Coherent Betatron Oscillations</vt:lpstr>
      <vt:lpstr>Coherent Betatron Oscillations</vt:lpstr>
      <vt:lpstr>Coherent Betatron Oscillations</vt:lpstr>
      <vt:lpstr>Many systematics have a characteristic time constant</vt:lpstr>
      <vt:lpstr>Many systematics have a characteristic time constant</vt:lpstr>
      <vt:lpstr>ωa Systematic Requirements</vt:lpstr>
      <vt:lpstr>ωp worthy of a whole extra lecture</vt:lpstr>
      <vt:lpstr>Outlook</vt:lpstr>
      <vt:lpstr>How does a single number experiment support so many dissertations?</vt:lpstr>
      <vt:lpstr>PowerPoint Presentation</vt:lpstr>
      <vt:lpstr>Why does one more decimal place appeal to you?</vt:lpstr>
      <vt:lpstr>Why does one more decimal place appeal to you?</vt:lpstr>
      <vt:lpstr>Why does one more decimal place appeal to you?</vt:lpstr>
      <vt:lpstr>Why does one more decimal place appeal to you?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WGM</dc:title>
  <dc:creator>Ron Ray</dc:creator>
  <cp:lastModifiedBy>Chris Polly</cp:lastModifiedBy>
  <cp:revision>591</cp:revision>
  <cp:lastPrinted>2010-09-20T17:14:18Z</cp:lastPrinted>
  <dcterms:created xsi:type="dcterms:W3CDTF">2012-12-13T04:53:57Z</dcterms:created>
  <dcterms:modified xsi:type="dcterms:W3CDTF">2013-10-03T17:51:19Z</dcterms:modified>
</cp:coreProperties>
</file>