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49"/>
  </p:notesMasterIdLst>
  <p:handoutMasterIdLst>
    <p:handoutMasterId r:id="rId50"/>
  </p:handoutMasterIdLst>
  <p:sldIdLst>
    <p:sldId id="279" r:id="rId2"/>
    <p:sldId id="285" r:id="rId3"/>
    <p:sldId id="286" r:id="rId4"/>
    <p:sldId id="291" r:id="rId5"/>
    <p:sldId id="281" r:id="rId6"/>
    <p:sldId id="289" r:id="rId7"/>
    <p:sldId id="301" r:id="rId8"/>
    <p:sldId id="300" r:id="rId9"/>
    <p:sldId id="303" r:id="rId10"/>
    <p:sldId id="294" r:id="rId11"/>
    <p:sldId id="282" r:id="rId12"/>
    <p:sldId id="295" r:id="rId13"/>
    <p:sldId id="319" r:id="rId14"/>
    <p:sldId id="297" r:id="rId15"/>
    <p:sldId id="299" r:id="rId16"/>
    <p:sldId id="292" r:id="rId17"/>
    <p:sldId id="293" r:id="rId18"/>
    <p:sldId id="296" r:id="rId19"/>
    <p:sldId id="328" r:id="rId20"/>
    <p:sldId id="326" r:id="rId21"/>
    <p:sldId id="317" r:id="rId22"/>
    <p:sldId id="304" r:id="rId23"/>
    <p:sldId id="311" r:id="rId24"/>
    <p:sldId id="288" r:id="rId25"/>
    <p:sldId id="322" r:id="rId26"/>
    <p:sldId id="305" r:id="rId27"/>
    <p:sldId id="313" r:id="rId28"/>
    <p:sldId id="315" r:id="rId29"/>
    <p:sldId id="306" r:id="rId30"/>
    <p:sldId id="307" r:id="rId31"/>
    <p:sldId id="312" r:id="rId32"/>
    <p:sldId id="323" r:id="rId33"/>
    <p:sldId id="309" r:id="rId34"/>
    <p:sldId id="310" r:id="rId35"/>
    <p:sldId id="298" r:id="rId36"/>
    <p:sldId id="302" r:id="rId37"/>
    <p:sldId id="284" r:id="rId38"/>
    <p:sldId id="316" r:id="rId39"/>
    <p:sldId id="318" r:id="rId40"/>
    <p:sldId id="290" r:id="rId41"/>
    <p:sldId id="320" r:id="rId42"/>
    <p:sldId id="330" r:id="rId43"/>
    <p:sldId id="325" r:id="rId44"/>
    <p:sldId id="324" r:id="rId45"/>
    <p:sldId id="327" r:id="rId46"/>
    <p:sldId id="329" r:id="rId47"/>
    <p:sldId id="32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5" autoAdjust="0"/>
    <p:restoredTop sz="99851" autoAdjust="0"/>
  </p:normalViewPr>
  <p:slideViewPr>
    <p:cSldViewPr snapToGrid="0" snapToObjects="1">
      <p:cViewPr>
        <p:scale>
          <a:sx n="100" d="100"/>
          <a:sy n="100" d="100"/>
        </p:scale>
        <p:origin x="-176" y="-88"/>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3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0E0E6F-38B6-6A4C-8644-27FF28B86DCD}" type="datetimeFigureOut">
              <a:rPr lang="en-US" smtClean="0"/>
              <a:t>8/5/13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804587-14B6-CA4C-B885-87121E33E41A}" type="slidenum">
              <a:rPr lang="en-US" smtClean="0"/>
              <a:t>‹#›</a:t>
            </a:fld>
            <a:endParaRPr lang="en-US"/>
          </a:p>
        </p:txBody>
      </p:sp>
    </p:spTree>
    <p:extLst>
      <p:ext uri="{BB962C8B-B14F-4D97-AF65-F5344CB8AC3E}">
        <p14:creationId xmlns:p14="http://schemas.microsoft.com/office/powerpoint/2010/main" val="10971882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3EB06F-535F-884E-88C6-32EEFD4F3163}" type="datetimeFigureOut">
              <a:rPr lang="en-US" smtClean="0"/>
              <a:t>8/5/13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1E9F65-8D7C-E542-84C3-BC2D1B98491A}" type="slidenum">
              <a:rPr lang="en-US" smtClean="0"/>
              <a:t>‹#›</a:t>
            </a:fld>
            <a:endParaRPr lang="en-US"/>
          </a:p>
        </p:txBody>
      </p:sp>
    </p:spTree>
    <p:extLst>
      <p:ext uri="{BB962C8B-B14F-4D97-AF65-F5344CB8AC3E}">
        <p14:creationId xmlns:p14="http://schemas.microsoft.com/office/powerpoint/2010/main" val="22772354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728C12-2606-4CDE-8ADE-85EF40037F78}" type="slidenum">
              <a:rPr lang="en-US" smtClean="0"/>
              <a:pPr/>
              <a:t>23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R. Lipton Snowmass 2013</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89F01-ECB1-0A42-A33A-E6713833CB6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R. Lipton Higgs Factory Workshop[ 11/16/2012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R. Lipton Higgs Factory Workshop[ 11/16/2012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R. Lipton Snowmass 2013</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R. Lipton</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dirty="0" smtClean="0"/>
              <a:t>R. Lipton </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R. Lipton </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R. Lipton</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R. Lipton Higgs Factory Workshop[ 11/16/2012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R. Lipton Higgs Factory Workshop[ 11/16/2012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89F01-ECB1-0A42-A33A-E6713833CB6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R. Lipton Higgs Factory Workshop[ 11/16/2012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9B2B-0122-2449-A951-ADA25041C29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4549913" cy="894522"/>
          </a:xfrm>
          <a:prstGeom prst="rect">
            <a:avLst/>
          </a:prstGeom>
          <a:solidFill>
            <a:srgbClr val="FFFFFF"/>
          </a:solidFill>
          <a:ln w="12700" cap="flat" cmpd="sng" algn="ctr">
            <a:solidFill>
              <a:schemeClr val="accent2">
                <a:lumMod val="75000"/>
              </a:schemeClr>
            </a:solidFill>
            <a:prstDash val="solid"/>
            <a:round/>
            <a:headEnd type="none" w="med" len="med"/>
            <a:tailEnd type="none" w="med" len="med"/>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0" y="911087"/>
            <a:ext cx="6019800" cy="52133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78674"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R. Lipton Snowmass 2013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29B2B-0122-2449-A951-ADA25041C29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p:txStyles>
    <p:titleStyle>
      <a:lvl1pPr algn="ctr" defTabSz="457200" rtl="0" eaLnBrk="1" latinLnBrk="0" hangingPunct="1">
        <a:spcBef>
          <a:spcPct val="0"/>
        </a:spcBef>
        <a:buNone/>
        <a:defRPr sz="2800" kern="1200">
          <a:solidFill>
            <a:srgbClr val="1F497D"/>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6600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emf"/><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3" Type="http://schemas.openxmlformats.org/officeDocument/2006/relationships/hyperlink" Target="http://www.snowmass2013.org/tiki-download_file.php?fileId=65" TargetMode="External"/><Relationship Id="rId14" Type="http://schemas.openxmlformats.org/officeDocument/2006/relationships/hyperlink" Target="http://www.snowmass2013.org/tiki-download_file.php?fileId=112" TargetMode="External"/><Relationship Id="rId15" Type="http://schemas.openxmlformats.org/officeDocument/2006/relationships/hyperlink" Target="http://www.snowmass2013.org/tiki-download_file.php?fileId=89" TargetMode="External"/><Relationship Id="rId16" Type="http://schemas.openxmlformats.org/officeDocument/2006/relationships/hyperlink" Target="http://www.snowmass2013.org/tiki-download_file.php?fileId=138" TargetMode="External"/><Relationship Id="rId17" Type="http://schemas.openxmlformats.org/officeDocument/2006/relationships/hyperlink" Target="http://www.snowmass2013.org/tiki-download_file.php?fileId=137" TargetMode="External"/><Relationship Id="rId18" Type="http://schemas.openxmlformats.org/officeDocument/2006/relationships/hyperlink" Target="http://www.snowmass2013.org/tiki-download_file.php?fileId=135" TargetMode="External"/><Relationship Id="rId19" Type="http://schemas.openxmlformats.org/officeDocument/2006/relationships/hyperlink" Target="http://www.snowmass2013.org/tiki-download_file.php?fileId=133" TargetMode="External"/><Relationship Id="rId50" Type="http://schemas.openxmlformats.org/officeDocument/2006/relationships/hyperlink" Target="http://www.snowmass2013.org/tiki-download_file.php?fileId=148" TargetMode="External"/><Relationship Id="rId51" Type="http://schemas.openxmlformats.org/officeDocument/2006/relationships/hyperlink" Target="http://www.snowmass2013.org/tiki-download_file.php?fileId=197" TargetMode="External"/><Relationship Id="rId52" Type="http://schemas.openxmlformats.org/officeDocument/2006/relationships/hyperlink" Target="http://www.snowmass2013.org/tiki-download_file.php?fileId=162" TargetMode="External"/><Relationship Id="rId53" Type="http://schemas.openxmlformats.org/officeDocument/2006/relationships/hyperlink" Target="http://www.snowmass2013.org/tiki-download_file.php?fileId=198" TargetMode="External"/><Relationship Id="rId54" Type="http://schemas.openxmlformats.org/officeDocument/2006/relationships/hyperlink" Target="http://www.snowmass2013.org/tiki-download_file.php?fileId=220" TargetMode="External"/><Relationship Id="rId55" Type="http://schemas.openxmlformats.org/officeDocument/2006/relationships/hyperlink" Target="http://www.snowmass2013.org/tiki-download_file.php?fileId=258" TargetMode="External"/><Relationship Id="rId56" Type="http://schemas.openxmlformats.org/officeDocument/2006/relationships/hyperlink" Target="http://www.snowmass2013.org/tiki-download_file.php?fileId=259" TargetMode="External"/><Relationship Id="rId57" Type="http://schemas.openxmlformats.org/officeDocument/2006/relationships/hyperlink" Target="http://www.snowmass2013.org/tiki-download_file.php?fileId=274" TargetMode="External"/><Relationship Id="rId58" Type="http://schemas.openxmlformats.org/officeDocument/2006/relationships/hyperlink" Target="http://www.snowmass2013.org/tiki-download_file.php?fileId=275" TargetMode="External"/><Relationship Id="rId59" Type="http://schemas.openxmlformats.org/officeDocument/2006/relationships/hyperlink" Target="http://www.snowmass2013.org/tiki-download_file.php?fileId=91" TargetMode="External"/><Relationship Id="rId40" Type="http://schemas.openxmlformats.org/officeDocument/2006/relationships/hyperlink" Target="http://www.snowmass2013.org/tiki-download_file.php?fileId=110" TargetMode="External"/><Relationship Id="rId41" Type="http://schemas.openxmlformats.org/officeDocument/2006/relationships/hyperlink" Target="http://www.snowmass2013.org/tiki-download_file.php?fileId=114" TargetMode="External"/><Relationship Id="rId42" Type="http://schemas.openxmlformats.org/officeDocument/2006/relationships/hyperlink" Target="http://www.snowmass2013.org/tiki-download_file.php?fileId=118" TargetMode="External"/><Relationship Id="rId43" Type="http://schemas.openxmlformats.org/officeDocument/2006/relationships/hyperlink" Target="http://www.snowmass2013.org/tiki-download_file.php?fileId=121" TargetMode="External"/><Relationship Id="rId44" Type="http://schemas.openxmlformats.org/officeDocument/2006/relationships/hyperlink" Target="http://www.snowmass2013.org/tiki-download_file.php?fileId=199" TargetMode="External"/><Relationship Id="rId45" Type="http://schemas.openxmlformats.org/officeDocument/2006/relationships/hyperlink" Target="http://www.snowmass2013.org/tiki-download_file.php?fileId=125" TargetMode="External"/><Relationship Id="rId46" Type="http://schemas.openxmlformats.org/officeDocument/2006/relationships/hyperlink" Target="http://www.snowmass2013.org/tiki-download_file.php?fileId=129" TargetMode="External"/><Relationship Id="rId47" Type="http://schemas.openxmlformats.org/officeDocument/2006/relationships/hyperlink" Target="http://www.snowmass2013.org/tiki-download_file.php?fileId=130" TargetMode="External"/><Relationship Id="rId48" Type="http://schemas.openxmlformats.org/officeDocument/2006/relationships/hyperlink" Target="http://www.snowmass2013.org/tiki-download_file.php?fileId=156" TargetMode="External"/><Relationship Id="rId49" Type="http://schemas.openxmlformats.org/officeDocument/2006/relationships/hyperlink" Target="http://www.snowmass2013.org/tiki-download_file.php?fileId=142" TargetMode="External"/><Relationship Id="rId1" Type="http://schemas.openxmlformats.org/officeDocument/2006/relationships/slideLayout" Target="../slideLayouts/slideLayout2.xml"/><Relationship Id="rId2" Type="http://schemas.openxmlformats.org/officeDocument/2006/relationships/hyperlink" Target="http://www.snowmass2013.org/tiki-index.php?page=Instrumentation+Frontier+Whitepapers" TargetMode="External"/><Relationship Id="rId3" Type="http://schemas.openxmlformats.org/officeDocument/2006/relationships/hyperlink" Target="http://www.snowmass2013.org/tiki-download_file.php?fileId=128" TargetMode="External"/><Relationship Id="rId4" Type="http://schemas.openxmlformats.org/officeDocument/2006/relationships/hyperlink" Target="http://www.snowmass2013.org/tiki-download_file.php?fileId=158" TargetMode="External"/><Relationship Id="rId5" Type="http://schemas.openxmlformats.org/officeDocument/2006/relationships/hyperlink" Target="http://www.snowmass2013.org/tiki-download_file.php?fileId=57" TargetMode="External"/><Relationship Id="rId6" Type="http://schemas.openxmlformats.org/officeDocument/2006/relationships/hyperlink" Target="http://www.snowmass2013.org/tiki-download_file.php?fileId=109" TargetMode="External"/><Relationship Id="rId7" Type="http://schemas.openxmlformats.org/officeDocument/2006/relationships/hyperlink" Target="http://www.snowmass2013.org/tiki-download_file.php?fileId=120" TargetMode="External"/><Relationship Id="rId8" Type="http://schemas.openxmlformats.org/officeDocument/2006/relationships/hyperlink" Target="http://www.snowmass2013.org/tiki-download_file.php?fileId=131" TargetMode="External"/><Relationship Id="rId9" Type="http://schemas.openxmlformats.org/officeDocument/2006/relationships/hyperlink" Target="http://www.snowmass2013.org/tiki-download_file.php?fileId=145" TargetMode="External"/><Relationship Id="rId30" Type="http://schemas.openxmlformats.org/officeDocument/2006/relationships/hyperlink" Target="http://www.snowmass2013.org/tiki-download_file.php?fileId=276" TargetMode="External"/><Relationship Id="rId31" Type="http://schemas.openxmlformats.org/officeDocument/2006/relationships/hyperlink" Target="http://www.snowmass2013.org/tiki-download_file.php?fileId=127" TargetMode="External"/><Relationship Id="rId32" Type="http://schemas.openxmlformats.org/officeDocument/2006/relationships/hyperlink" Target="http://www.snowmass2013.org/tiki-download_file.php?fileId=67" TargetMode="External"/><Relationship Id="rId33" Type="http://schemas.openxmlformats.org/officeDocument/2006/relationships/hyperlink" Target="http://www.snowmass2013.org/tiki-download_file.php?fileId=101" TargetMode="External"/><Relationship Id="rId34" Type="http://schemas.openxmlformats.org/officeDocument/2006/relationships/hyperlink" Target="http://www.snowmass2013.org/tiki-download_file.php?fileId=103" TargetMode="External"/><Relationship Id="rId35" Type="http://schemas.openxmlformats.org/officeDocument/2006/relationships/hyperlink" Target="http://www.snowmass2013.org/tiki-download_file.php?fileId=104" TargetMode="External"/><Relationship Id="rId36" Type="http://schemas.openxmlformats.org/officeDocument/2006/relationships/hyperlink" Target="http://www.snowmass2013.org/tiki-download_file.php?fileId=105" TargetMode="External"/><Relationship Id="rId37" Type="http://schemas.openxmlformats.org/officeDocument/2006/relationships/hyperlink" Target="http://www.snowmass2013.org/tiki-download_file.php?fileId=106" TargetMode="External"/><Relationship Id="rId38" Type="http://schemas.openxmlformats.org/officeDocument/2006/relationships/hyperlink" Target="http://www.snowmass2013.org/tiki-download_file.php?fileId=107" TargetMode="External"/><Relationship Id="rId39" Type="http://schemas.openxmlformats.org/officeDocument/2006/relationships/hyperlink" Target="http://www.snowmass2013.org/tiki-download_file.php?fileId=111" TargetMode="External"/><Relationship Id="rId20" Type="http://schemas.openxmlformats.org/officeDocument/2006/relationships/hyperlink" Target="http://www.snowmass2013.org/tiki-download_file.php?fileId=134" TargetMode="External"/><Relationship Id="rId21" Type="http://schemas.openxmlformats.org/officeDocument/2006/relationships/hyperlink" Target="http://www.snowmass2013.org/tiki-download_file.php?fileId=150" TargetMode="External"/><Relationship Id="rId22" Type="http://schemas.openxmlformats.org/officeDocument/2006/relationships/hyperlink" Target="http://www.snowmass2013.org/tiki-download_file.php?fileId=161" TargetMode="External"/><Relationship Id="rId23" Type="http://schemas.openxmlformats.org/officeDocument/2006/relationships/hyperlink" Target="http://www.snowmass2013.org/tiki-download_file.php?fileId=257" TargetMode="External"/><Relationship Id="rId24" Type="http://schemas.openxmlformats.org/officeDocument/2006/relationships/hyperlink" Target="http://www.snowmass2013.org/tiki-download_file.php?fileId=63" TargetMode="External"/><Relationship Id="rId25" Type="http://schemas.openxmlformats.org/officeDocument/2006/relationships/hyperlink" Target="http://www.snowmass2013.org/tiki-download_file.php?fileId=108" TargetMode="External"/><Relationship Id="rId26" Type="http://schemas.openxmlformats.org/officeDocument/2006/relationships/hyperlink" Target="http://www.snowmass2013.org/tiki-download_file.php?fileId=126" TargetMode="External"/><Relationship Id="rId27" Type="http://schemas.openxmlformats.org/officeDocument/2006/relationships/hyperlink" Target="http://www.snowmass2013.org/tiki-download_file.php?fileId=154" TargetMode="External"/><Relationship Id="rId28" Type="http://schemas.openxmlformats.org/officeDocument/2006/relationships/hyperlink" Target="http://www.snowmass2013.org/tiki-download_file.php?fileId=155" TargetMode="External"/><Relationship Id="rId29" Type="http://schemas.openxmlformats.org/officeDocument/2006/relationships/hyperlink" Target="http://www.snowmass2013.org/tiki-download_file.php?fileId=163" TargetMode="External"/><Relationship Id="rId60" Type="http://schemas.openxmlformats.org/officeDocument/2006/relationships/hyperlink" Target="http://www.snowmass2013.org/tiki-download_file.php?fileId=102" TargetMode="External"/><Relationship Id="rId61" Type="http://schemas.openxmlformats.org/officeDocument/2006/relationships/hyperlink" Target="http://www.snowmass2013.org/tiki-download_file.php?fileId=141" TargetMode="External"/><Relationship Id="rId10" Type="http://schemas.openxmlformats.org/officeDocument/2006/relationships/hyperlink" Target="https://dl.dropboxusercontent.com/u/5095935/atlas-instrum.pdf" TargetMode="External"/><Relationship Id="rId11" Type="http://schemas.openxmlformats.org/officeDocument/2006/relationships/hyperlink" Target="http://www.snowmass2013.org/tiki-download_file.php?fileId=202" TargetMode="External"/><Relationship Id="rId12" Type="http://schemas.openxmlformats.org/officeDocument/2006/relationships/hyperlink" Target="http://www.snowmass2013.org/tiki-download_file.php?fileId=20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emf"/><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emf"/><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5" Type="http://schemas.openxmlformats.org/officeDocument/2006/relationships/image" Target="../media/image68.jpe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892969" y="0"/>
            <a:ext cx="7358063" cy="1397000"/>
          </a:xfrm>
          <a:ln/>
        </p:spPr>
        <p:txBody>
          <a:bodyPr>
            <a:normAutofit/>
          </a:bodyPr>
          <a:lstStyle/>
          <a:p>
            <a:r>
              <a:rPr lang="en-US" dirty="0" smtClean="0"/>
              <a:t>Instrumentation Frontier Summary</a:t>
            </a:r>
            <a:br>
              <a:rPr lang="en-US" dirty="0" smtClean="0"/>
            </a:br>
            <a:r>
              <a:rPr lang="en-US" sz="1400" dirty="0" smtClean="0"/>
              <a:t>Ronald Lipton, Fermilab</a:t>
            </a:r>
            <a:br>
              <a:rPr lang="en-US" sz="1400" dirty="0" smtClean="0"/>
            </a:br>
            <a:r>
              <a:rPr lang="en-US" sz="1400" dirty="0" smtClean="0"/>
              <a:t>for</a:t>
            </a:r>
            <a:br>
              <a:rPr lang="en-US" sz="1400" dirty="0" smtClean="0"/>
            </a:br>
            <a:r>
              <a:rPr lang="en-US" sz="1400" dirty="0" smtClean="0"/>
              <a:t>Marcel </a:t>
            </a:r>
            <a:r>
              <a:rPr lang="en-US" sz="1400" dirty="0" err="1" smtClean="0"/>
              <a:t>Demarteau</a:t>
            </a:r>
            <a:r>
              <a:rPr lang="en-US" sz="1400" dirty="0" smtClean="0"/>
              <a:t>, Howard Nicholson, Ian </a:t>
            </a:r>
            <a:r>
              <a:rPr lang="en-US" sz="1400" dirty="0" err="1" smtClean="0"/>
              <a:t>Shipsey</a:t>
            </a:r>
            <a:r>
              <a:rPr lang="en-US" sz="1400" dirty="0" smtClean="0"/>
              <a:t>, speakers, conveners and </a:t>
            </a:r>
            <a:r>
              <a:rPr lang="en-US" sz="1400" dirty="0" err="1" smtClean="0"/>
              <a:t>liasions</a:t>
            </a:r>
            <a:endParaRPr lang="en-US" sz="1400" dirty="0"/>
          </a:p>
        </p:txBody>
      </p:sp>
      <p:sp>
        <p:nvSpPr>
          <p:cNvPr id="15362" name="Rectangle 2"/>
          <p:cNvSpPr>
            <a:spLocks noGrp="1" noChangeArrowheads="1"/>
          </p:cNvSpPr>
          <p:nvPr>
            <p:ph idx="1"/>
          </p:nvPr>
        </p:nvSpPr>
        <p:spPr>
          <a:xfrm>
            <a:off x="146050" y="1574800"/>
            <a:ext cx="8706445" cy="5041900"/>
          </a:xfrm>
          <a:ln/>
        </p:spPr>
        <p:txBody>
          <a:bodyPr>
            <a:normAutofit/>
          </a:bodyPr>
          <a:lstStyle/>
          <a:p>
            <a:pPr marL="223234" indent="0">
              <a:buNone/>
            </a:pPr>
            <a:endParaRPr lang="en-US" dirty="0" smtClean="0"/>
          </a:p>
          <a:p>
            <a:pPr marL="223234" indent="0">
              <a:buNone/>
            </a:pPr>
            <a:endParaRPr lang="en-US" dirty="0"/>
          </a:p>
        </p:txBody>
      </p:sp>
      <p:pic>
        <p:nvPicPr>
          <p:cNvPr id="2" name="Picture 1"/>
          <p:cNvPicPr>
            <a:picLocks noChangeAspect="1"/>
          </p:cNvPicPr>
          <p:nvPr/>
        </p:nvPicPr>
        <p:blipFill>
          <a:blip r:embed="rId2"/>
          <a:stretch>
            <a:fillRect/>
          </a:stretch>
        </p:blipFill>
        <p:spPr>
          <a:xfrm>
            <a:off x="266700" y="2209800"/>
            <a:ext cx="3424473" cy="3886200"/>
          </a:xfrm>
          <a:prstGeom prst="rect">
            <a:avLst/>
          </a:prstGeom>
        </p:spPr>
      </p:pic>
      <p:sp>
        <p:nvSpPr>
          <p:cNvPr id="10" name="Content Placeholder 6"/>
          <p:cNvSpPr txBox="1">
            <a:spLocks/>
          </p:cNvSpPr>
          <p:nvPr/>
        </p:nvSpPr>
        <p:spPr>
          <a:xfrm>
            <a:off x="3797300" y="1574800"/>
            <a:ext cx="4800600" cy="50419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6600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FF6600"/>
                </a:solidFill>
              </a:rPr>
              <a:t>Marcel defined our aspirations last </a:t>
            </a:r>
            <a:r>
              <a:rPr lang="en-US" sz="2000" dirty="0" smtClean="0">
                <a:solidFill>
                  <a:srgbClr val="FF6600"/>
                </a:solidFill>
              </a:rPr>
              <a:t>week</a:t>
            </a:r>
          </a:p>
          <a:p>
            <a:pPr marL="0" indent="0">
              <a:buNone/>
            </a:pPr>
            <a:r>
              <a:rPr lang="en-US" sz="2000" dirty="0" smtClean="0"/>
              <a:t>Our vision is for the US to have an instrumentation program for particle physics that:</a:t>
            </a:r>
          </a:p>
          <a:p>
            <a:pPr lvl="1"/>
            <a:r>
              <a:rPr lang="en-US" sz="2000" dirty="0" smtClean="0">
                <a:solidFill>
                  <a:srgbClr val="008000"/>
                </a:solidFill>
              </a:rPr>
              <a:t>Enables the US to maintain a scientific leadership position in a broad, global, experimental program </a:t>
            </a:r>
          </a:p>
          <a:p>
            <a:pPr lvl="1"/>
            <a:r>
              <a:rPr lang="en-US" sz="2000" dirty="0" smtClean="0">
                <a:solidFill>
                  <a:srgbClr val="008000"/>
                </a:solidFill>
              </a:rPr>
              <a:t>Develops new detection capabilities that provides for cutting edge contributions to a world program</a:t>
            </a:r>
          </a:p>
          <a:p>
            <a:pPr marL="0" indent="0">
              <a:buNone/>
            </a:pPr>
            <a:r>
              <a:rPr lang="en-US" sz="2000" dirty="0" smtClean="0"/>
              <a:t>Our goal for Snowmass was to develop that vision by establishing  the physics needs for future instrumentation in each frontier, technological opportunities, and possible paths forward</a:t>
            </a:r>
          </a:p>
        </p:txBody>
      </p:sp>
    </p:spTree>
    <p:extLst>
      <p:ext uri="{BB962C8B-B14F-4D97-AF65-F5344CB8AC3E}">
        <p14:creationId xmlns:p14="http://schemas.microsoft.com/office/powerpoint/2010/main" val="2914017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Diagonalization</a:t>
            </a:r>
            <a:endParaRPr lang="en-US" dirty="0"/>
          </a:p>
        </p:txBody>
      </p:sp>
      <p:sp>
        <p:nvSpPr>
          <p:cNvPr id="3" name="Content Placeholder 2"/>
          <p:cNvSpPr>
            <a:spLocks noGrp="1"/>
          </p:cNvSpPr>
          <p:nvPr>
            <p:ph idx="1"/>
          </p:nvPr>
        </p:nvSpPr>
        <p:spPr>
          <a:xfrm>
            <a:off x="114300" y="5442088"/>
            <a:ext cx="8572500" cy="1279387"/>
          </a:xfrm>
        </p:spPr>
        <p:txBody>
          <a:bodyPr/>
          <a:lstStyle/>
          <a:p>
            <a:pPr marL="0" lvl="1" indent="0">
              <a:buNone/>
            </a:pPr>
            <a:endParaRPr lang="en-US" dirty="0" smtClean="0"/>
          </a:p>
          <a:p>
            <a:pPr marL="0" lvl="1" indent="0">
              <a:buNone/>
            </a:pPr>
            <a:r>
              <a:rPr lang="en-US" dirty="0" smtClean="0"/>
              <a:t>We will see how these themes emerge from physics needs at the Frontiers </a:t>
            </a:r>
            <a:endParaRPr lang="en-US" dirty="0"/>
          </a:p>
          <a:p>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01892612"/>
              </p:ext>
            </p:extLst>
          </p:nvPr>
        </p:nvGraphicFramePr>
        <p:xfrm>
          <a:off x="114300" y="2307259"/>
          <a:ext cx="8940800" cy="3415862"/>
        </p:xfrm>
        <a:graphic>
          <a:graphicData uri="http://schemas.openxmlformats.org/drawingml/2006/table">
            <a:tbl>
              <a:tblPr firstRow="1" bandRow="1">
                <a:tableStyleId>{69CF1AB2-1976-4502-BF36-3FF5EA218861}</a:tableStyleId>
              </a:tblPr>
              <a:tblGrid>
                <a:gridCol w="2298700"/>
                <a:gridCol w="6642100"/>
              </a:tblGrid>
              <a:tr h="425028">
                <a:tc>
                  <a:txBody>
                    <a:bodyPr/>
                    <a:lstStyle/>
                    <a:p>
                      <a:r>
                        <a:rPr lang="en-US" b="1" dirty="0" smtClean="0"/>
                        <a:t>Technology</a:t>
                      </a:r>
                      <a:endParaRPr lang="en-US" b="1" dirty="0"/>
                    </a:p>
                  </a:txBody>
                  <a:tcPr/>
                </a:tc>
                <a:tc>
                  <a:txBody>
                    <a:bodyPr/>
                    <a:lstStyle/>
                    <a:p>
                      <a:r>
                        <a:rPr lang="en-US" b="1" dirty="0" smtClean="0"/>
                        <a:t>Implementation</a:t>
                      </a:r>
                      <a:endParaRPr lang="en-US" b="1" dirty="0"/>
                    </a:p>
                  </a:txBody>
                  <a:tcPr/>
                </a:tc>
              </a:tr>
              <a:tr h="425028">
                <a:tc>
                  <a:txBody>
                    <a:bodyPr/>
                    <a:lstStyle/>
                    <a:p>
                      <a:r>
                        <a:rPr lang="en-US" dirty="0" err="1" smtClean="0"/>
                        <a:t>Pixelization</a:t>
                      </a:r>
                      <a:endParaRPr lang="en-US" dirty="0"/>
                    </a:p>
                  </a:txBody>
                  <a:tcPr/>
                </a:tc>
                <a:tc>
                  <a:txBody>
                    <a:bodyPr/>
                    <a:lstStyle/>
                    <a:p>
                      <a:r>
                        <a:rPr lang="en-US" dirty="0" smtClean="0"/>
                        <a:t>Silicon pixels,</a:t>
                      </a:r>
                      <a:r>
                        <a:rPr lang="en-US" baseline="0" dirty="0" smtClean="0"/>
                        <a:t> MKIT, CCD, LAPPD, MSGC-&gt;large area</a:t>
                      </a:r>
                      <a:endParaRPr lang="en-US" dirty="0"/>
                    </a:p>
                  </a:txBody>
                  <a:tcPr/>
                </a:tc>
              </a:tr>
              <a:tr h="425028">
                <a:tc>
                  <a:txBody>
                    <a:bodyPr/>
                    <a:lstStyle/>
                    <a:p>
                      <a:r>
                        <a:rPr lang="en-US" dirty="0" smtClean="0"/>
                        <a:t>ASIC and electronics</a:t>
                      </a:r>
                      <a:endParaRPr lang="en-US" dirty="0"/>
                    </a:p>
                  </a:txBody>
                  <a:tcPr/>
                </a:tc>
                <a:tc>
                  <a:txBody>
                    <a:bodyPr/>
                    <a:lstStyle/>
                    <a:p>
                      <a:r>
                        <a:rPr lang="en-US" dirty="0" smtClean="0"/>
                        <a:t>Everywhere…</a:t>
                      </a:r>
                      <a:endParaRPr lang="en-US" dirty="0"/>
                    </a:p>
                  </a:txBody>
                  <a:tcPr/>
                </a:tc>
              </a:tr>
              <a:tr h="425028">
                <a:tc>
                  <a:txBody>
                    <a:bodyPr/>
                    <a:lstStyle/>
                    <a:p>
                      <a:r>
                        <a:rPr lang="en-US" dirty="0" smtClean="0"/>
                        <a:t>Trigger and</a:t>
                      </a:r>
                      <a:r>
                        <a:rPr lang="en-US" baseline="0" dirty="0" smtClean="0"/>
                        <a:t> DAQ</a:t>
                      </a:r>
                      <a:endParaRPr lang="en-US" dirty="0"/>
                    </a:p>
                  </a:txBody>
                  <a:tcPr/>
                </a:tc>
                <a:tc>
                  <a:txBody>
                    <a:bodyPr/>
                    <a:lstStyle/>
                    <a:p>
                      <a:r>
                        <a:rPr lang="en-US" dirty="0" smtClean="0"/>
                        <a:t>Stream everything if possible,</a:t>
                      </a:r>
                      <a:r>
                        <a:rPr lang="en-US" baseline="0" dirty="0" smtClean="0"/>
                        <a:t> intelligent front ends</a:t>
                      </a:r>
                      <a:endParaRPr lang="en-US" dirty="0"/>
                    </a:p>
                  </a:txBody>
                  <a:tcPr/>
                </a:tc>
              </a:tr>
              <a:tr h="440666">
                <a:tc>
                  <a:txBody>
                    <a:bodyPr/>
                    <a:lstStyle/>
                    <a:p>
                      <a:r>
                        <a:rPr lang="en-US" dirty="0" smtClean="0"/>
                        <a:t>Mechanics and power</a:t>
                      </a:r>
                      <a:endParaRPr lang="en-US" dirty="0"/>
                    </a:p>
                  </a:txBody>
                  <a:tcPr/>
                </a:tc>
                <a:tc>
                  <a:txBody>
                    <a:bodyPr/>
                    <a:lstStyle/>
                    <a:p>
                      <a:r>
                        <a:rPr lang="en-US" dirty="0" smtClean="0"/>
                        <a:t>Low mass materials, foams, power conversion</a:t>
                      </a:r>
                      <a:endParaRPr lang="en-US" dirty="0"/>
                    </a:p>
                  </a:txBody>
                  <a:tcPr/>
                </a:tc>
              </a:tr>
              <a:tr h="425028">
                <a:tc>
                  <a:txBody>
                    <a:bodyPr/>
                    <a:lstStyle/>
                    <a:p>
                      <a:r>
                        <a:rPr lang="en-US" dirty="0" err="1" smtClean="0"/>
                        <a:t>Photosensors</a:t>
                      </a:r>
                      <a:endParaRPr lang="en-US" dirty="0"/>
                    </a:p>
                  </a:txBody>
                  <a:tcPr/>
                </a:tc>
                <a:tc>
                  <a:txBody>
                    <a:bodyPr/>
                    <a:lstStyle/>
                    <a:p>
                      <a:r>
                        <a:rPr lang="en-US" dirty="0" err="1" smtClean="0"/>
                        <a:t>SiPM</a:t>
                      </a:r>
                      <a:r>
                        <a:rPr lang="en-US" dirty="0" smtClean="0"/>
                        <a:t>, </a:t>
                      </a:r>
                      <a:r>
                        <a:rPr lang="en-US" baseline="0" dirty="0" smtClean="0"/>
                        <a:t>MCP, Cathodes-&gt; large area, fast</a:t>
                      </a:r>
                      <a:endParaRPr lang="en-US" dirty="0"/>
                    </a:p>
                  </a:txBody>
                  <a:tcPr/>
                </a:tc>
              </a:tr>
              <a:tr h="4250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Speed</a:t>
                      </a:r>
                    </a:p>
                  </a:txBody>
                  <a:tcPr/>
                </a:tc>
                <a:tc>
                  <a:txBody>
                    <a:bodyPr/>
                    <a:lstStyle/>
                    <a:p>
                      <a:r>
                        <a:rPr lang="en-US" dirty="0" smtClean="0"/>
                        <a:t>Fast</a:t>
                      </a:r>
                      <a:r>
                        <a:rPr lang="en-US" baseline="0" dirty="0" smtClean="0"/>
                        <a:t> silicon, crystals, </a:t>
                      </a:r>
                      <a:r>
                        <a:rPr lang="en-US" baseline="0" dirty="0" err="1" smtClean="0"/>
                        <a:t>photosensors</a:t>
                      </a:r>
                      <a:r>
                        <a:rPr lang="en-US" baseline="0" dirty="0" smtClean="0"/>
                        <a:t>, electronics</a:t>
                      </a:r>
                      <a:endParaRPr lang="en-US" dirty="0"/>
                    </a:p>
                  </a:txBody>
                  <a:tcPr/>
                </a:tc>
              </a:tr>
              <a:tr h="4250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Resolution</a:t>
                      </a:r>
                    </a:p>
                  </a:txBody>
                  <a:tcPr/>
                </a:tc>
                <a:tc>
                  <a:txBody>
                    <a:bodyPr/>
                    <a:lstStyle/>
                    <a:p>
                      <a:r>
                        <a:rPr lang="en-US" dirty="0" smtClean="0"/>
                        <a:t>Crystals, dual</a:t>
                      </a:r>
                      <a:r>
                        <a:rPr lang="en-US" baseline="0" dirty="0" smtClean="0"/>
                        <a:t> readout or PFA calorimeters,</a:t>
                      </a:r>
                      <a:endParaRPr lang="en-US" dirty="0"/>
                    </a:p>
                  </a:txBody>
                  <a:tcPr/>
                </a:tc>
              </a:tr>
            </a:tbl>
          </a:graphicData>
        </a:graphic>
      </p:graphicFrame>
      <p:sp>
        <p:nvSpPr>
          <p:cNvPr id="7" name="Content Placeholder 2"/>
          <p:cNvSpPr txBox="1">
            <a:spLocks/>
          </p:cNvSpPr>
          <p:nvPr/>
        </p:nvSpPr>
        <p:spPr>
          <a:xfrm>
            <a:off x="178674" y="1021523"/>
            <a:ext cx="8572500" cy="11374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6600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a:buNone/>
            </a:pPr>
            <a:r>
              <a:rPr lang="en-US" dirty="0" smtClean="0"/>
              <a:t>Some of the following discussion may seem diffuse, but there are strong themes that pervade the technologies and frontiers</a:t>
            </a:r>
          </a:p>
        </p:txBody>
      </p:sp>
    </p:spTree>
    <p:extLst>
      <p:ext uri="{BB962C8B-B14F-4D97-AF65-F5344CB8AC3E}">
        <p14:creationId xmlns:p14="http://schemas.microsoft.com/office/powerpoint/2010/main" val="364814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Technologies across </a:t>
            </a:r>
            <a:r>
              <a:rPr lang="en-US" dirty="0" smtClean="0"/>
              <a:t>boundaries</a:t>
            </a:r>
            <a:endParaRPr lang="en-US" dirty="0"/>
          </a:p>
        </p:txBody>
      </p:sp>
      <p:sp>
        <p:nvSpPr>
          <p:cNvPr id="5" name="TextBox 4"/>
          <p:cNvSpPr txBox="1"/>
          <p:nvPr/>
        </p:nvSpPr>
        <p:spPr>
          <a:xfrm>
            <a:off x="5668169" y="1287165"/>
            <a:ext cx="3475831" cy="461665"/>
          </a:xfrm>
          <a:prstGeom prst="rect">
            <a:avLst/>
          </a:prstGeom>
          <a:noFill/>
          <a:ln>
            <a:solidFill>
              <a:srgbClr val="FF0000"/>
            </a:solidFill>
          </a:ln>
        </p:spPr>
        <p:txBody>
          <a:bodyPr wrap="none" rtlCol="0">
            <a:spAutoFit/>
          </a:bodyPr>
          <a:lstStyle/>
          <a:p>
            <a:r>
              <a:rPr lang="en-US" sz="2400" dirty="0" smtClean="0"/>
              <a:t>Time Projection Chambers</a:t>
            </a:r>
            <a:endParaRPr lang="en-US" sz="2400" dirty="0"/>
          </a:p>
        </p:txBody>
      </p:sp>
      <p:sp>
        <p:nvSpPr>
          <p:cNvPr id="6" name="TextBox 5"/>
          <p:cNvSpPr txBox="1"/>
          <p:nvPr/>
        </p:nvSpPr>
        <p:spPr>
          <a:xfrm>
            <a:off x="5668169" y="2155230"/>
            <a:ext cx="2664161" cy="461665"/>
          </a:xfrm>
          <a:prstGeom prst="rect">
            <a:avLst/>
          </a:prstGeom>
          <a:noFill/>
          <a:ln>
            <a:solidFill>
              <a:srgbClr val="FF0000"/>
            </a:solidFill>
          </a:ln>
        </p:spPr>
        <p:txBody>
          <a:bodyPr wrap="none" rtlCol="0">
            <a:spAutoFit/>
          </a:bodyPr>
          <a:lstStyle/>
          <a:p>
            <a:r>
              <a:rPr lang="en-US" sz="2400" dirty="0" smtClean="0"/>
              <a:t>Cryogenic detectors</a:t>
            </a:r>
            <a:endParaRPr lang="en-US" sz="2400" dirty="0"/>
          </a:p>
        </p:txBody>
      </p:sp>
      <p:sp>
        <p:nvSpPr>
          <p:cNvPr id="7" name="TextBox 6"/>
          <p:cNvSpPr txBox="1"/>
          <p:nvPr/>
        </p:nvSpPr>
        <p:spPr>
          <a:xfrm>
            <a:off x="5668169" y="3115965"/>
            <a:ext cx="3321192" cy="461665"/>
          </a:xfrm>
          <a:prstGeom prst="rect">
            <a:avLst/>
          </a:prstGeom>
          <a:noFill/>
          <a:ln>
            <a:solidFill>
              <a:srgbClr val="FF0000"/>
            </a:solidFill>
          </a:ln>
        </p:spPr>
        <p:txBody>
          <a:bodyPr wrap="none" rtlCol="0">
            <a:spAutoFit/>
          </a:bodyPr>
          <a:lstStyle/>
          <a:p>
            <a:r>
              <a:rPr lang="en-US" sz="2400" dirty="0" smtClean="0"/>
              <a:t>Semiconductor detectors</a:t>
            </a:r>
            <a:endParaRPr lang="en-US" sz="2400" dirty="0"/>
          </a:p>
        </p:txBody>
      </p:sp>
      <p:sp>
        <p:nvSpPr>
          <p:cNvPr id="8" name="TextBox 7"/>
          <p:cNvSpPr txBox="1"/>
          <p:nvPr/>
        </p:nvSpPr>
        <p:spPr>
          <a:xfrm>
            <a:off x="5668170" y="4119265"/>
            <a:ext cx="3321192" cy="830997"/>
          </a:xfrm>
          <a:prstGeom prst="rect">
            <a:avLst/>
          </a:prstGeom>
          <a:noFill/>
          <a:ln>
            <a:solidFill>
              <a:srgbClr val="FF0000"/>
            </a:solidFill>
          </a:ln>
        </p:spPr>
        <p:txBody>
          <a:bodyPr wrap="square" rtlCol="0">
            <a:spAutoFit/>
          </a:bodyPr>
          <a:lstStyle/>
          <a:p>
            <a:r>
              <a:rPr lang="en-US" sz="2400" dirty="0" smtClean="0"/>
              <a:t>New materials and process technologies</a:t>
            </a:r>
            <a:endParaRPr lang="en-US" sz="2400" dirty="0"/>
          </a:p>
        </p:txBody>
      </p:sp>
      <p:cxnSp>
        <p:nvCxnSpPr>
          <p:cNvPr id="10" name="Straight Arrow Connector 9"/>
          <p:cNvCxnSpPr>
            <a:stCxn id="5" idx="1"/>
            <a:endCxn id="4" idx="3"/>
          </p:cNvCxnSpPr>
          <p:nvPr/>
        </p:nvCxnSpPr>
        <p:spPr>
          <a:xfrm flipH="1">
            <a:off x="3511155" y="1517998"/>
            <a:ext cx="2157014" cy="175568"/>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1"/>
            <a:endCxn id="4" idx="3"/>
          </p:cNvCxnSpPr>
          <p:nvPr/>
        </p:nvCxnSpPr>
        <p:spPr>
          <a:xfrm flipH="1" flipV="1">
            <a:off x="3511155" y="1693566"/>
            <a:ext cx="2157014" cy="692497"/>
          </a:xfrm>
          <a:prstGeom prst="straightConnector1">
            <a:avLst/>
          </a:prstGeom>
          <a:ln>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1"/>
          </p:cNvCxnSpPr>
          <p:nvPr/>
        </p:nvCxnSpPr>
        <p:spPr>
          <a:xfrm flipH="1" flipV="1">
            <a:off x="3629226" y="1748830"/>
            <a:ext cx="2038943" cy="1597968"/>
          </a:xfrm>
          <a:prstGeom prst="straightConnector1">
            <a:avLst/>
          </a:prstGeom>
          <a:ln>
            <a:solidFill>
              <a:srgbClr val="6600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7" idx="1"/>
            <a:endCxn id="16" idx="3"/>
          </p:cNvCxnSpPr>
          <p:nvPr/>
        </p:nvCxnSpPr>
        <p:spPr>
          <a:xfrm flipH="1" flipV="1">
            <a:off x="2983316" y="2330799"/>
            <a:ext cx="2684853" cy="1015999"/>
          </a:xfrm>
          <a:prstGeom prst="straightConnector1">
            <a:avLst/>
          </a:prstGeom>
          <a:ln>
            <a:solidFill>
              <a:srgbClr val="6600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1"/>
            <a:endCxn id="18" idx="3"/>
          </p:cNvCxnSpPr>
          <p:nvPr/>
        </p:nvCxnSpPr>
        <p:spPr>
          <a:xfrm flipH="1">
            <a:off x="3629226" y="1517998"/>
            <a:ext cx="2038943" cy="173476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1"/>
          </p:cNvCxnSpPr>
          <p:nvPr/>
        </p:nvCxnSpPr>
        <p:spPr>
          <a:xfrm flipH="1" flipV="1">
            <a:off x="3629228" y="3338564"/>
            <a:ext cx="2038942" cy="119620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68170" y="5567065"/>
            <a:ext cx="3321192" cy="461665"/>
          </a:xfrm>
          <a:prstGeom prst="rect">
            <a:avLst/>
          </a:prstGeom>
          <a:noFill/>
          <a:ln>
            <a:solidFill>
              <a:srgbClr val="FF0000"/>
            </a:solidFill>
          </a:ln>
        </p:spPr>
        <p:txBody>
          <a:bodyPr wrap="square" rtlCol="0">
            <a:spAutoFit/>
          </a:bodyPr>
          <a:lstStyle/>
          <a:p>
            <a:r>
              <a:rPr lang="en-US" sz="2400" dirty="0" smtClean="0"/>
              <a:t>Engineered Crystals</a:t>
            </a:r>
            <a:endParaRPr lang="en-US" sz="2400" dirty="0"/>
          </a:p>
        </p:txBody>
      </p:sp>
      <p:sp>
        <p:nvSpPr>
          <p:cNvPr id="4" name="TextBox 3"/>
          <p:cNvSpPr txBox="1"/>
          <p:nvPr/>
        </p:nvSpPr>
        <p:spPr>
          <a:xfrm>
            <a:off x="235899" y="1462733"/>
            <a:ext cx="3275256" cy="461665"/>
          </a:xfrm>
          <a:prstGeom prst="rect">
            <a:avLst/>
          </a:prstGeom>
          <a:noFill/>
          <a:ln>
            <a:solidFill>
              <a:srgbClr val="3366FF"/>
            </a:solidFill>
          </a:ln>
        </p:spPr>
        <p:txBody>
          <a:bodyPr wrap="none" rtlCol="0">
            <a:spAutoFit/>
          </a:bodyPr>
          <a:lstStyle/>
          <a:p>
            <a:r>
              <a:rPr lang="en-US" sz="2400" dirty="0"/>
              <a:t>Detection of dark matter</a:t>
            </a:r>
          </a:p>
        </p:txBody>
      </p:sp>
      <p:sp>
        <p:nvSpPr>
          <p:cNvPr id="16" name="TextBox 15"/>
          <p:cNvSpPr txBox="1"/>
          <p:nvPr/>
        </p:nvSpPr>
        <p:spPr>
          <a:xfrm>
            <a:off x="235899" y="2099966"/>
            <a:ext cx="2747417" cy="461665"/>
          </a:xfrm>
          <a:prstGeom prst="rect">
            <a:avLst/>
          </a:prstGeom>
          <a:noFill/>
          <a:ln>
            <a:solidFill>
              <a:srgbClr val="3366FF"/>
            </a:solidFill>
          </a:ln>
        </p:spPr>
        <p:txBody>
          <a:bodyPr wrap="none" rtlCol="0">
            <a:spAutoFit/>
          </a:bodyPr>
          <a:lstStyle/>
          <a:p>
            <a:r>
              <a:rPr lang="en-US" sz="2400" dirty="0" smtClean="0"/>
              <a:t>Measuring the Higgs</a:t>
            </a:r>
            <a:endParaRPr lang="en-US" sz="2400" dirty="0"/>
          </a:p>
        </p:txBody>
      </p:sp>
      <p:sp>
        <p:nvSpPr>
          <p:cNvPr id="18" name="TextBox 17"/>
          <p:cNvSpPr txBox="1"/>
          <p:nvPr/>
        </p:nvSpPr>
        <p:spPr>
          <a:xfrm>
            <a:off x="235899" y="2837260"/>
            <a:ext cx="3393327" cy="830997"/>
          </a:xfrm>
          <a:prstGeom prst="rect">
            <a:avLst/>
          </a:prstGeom>
          <a:noFill/>
          <a:ln>
            <a:solidFill>
              <a:srgbClr val="3366FF"/>
            </a:solidFill>
          </a:ln>
        </p:spPr>
        <p:txBody>
          <a:bodyPr wrap="none" rtlCol="0">
            <a:spAutoFit/>
          </a:bodyPr>
          <a:lstStyle/>
          <a:p>
            <a:r>
              <a:rPr lang="en-US" sz="2400" dirty="0" smtClean="0"/>
              <a:t>Searching for new physics</a:t>
            </a:r>
          </a:p>
          <a:p>
            <a:r>
              <a:rPr lang="en-US" sz="2400" dirty="0" smtClean="0"/>
              <a:t>At the energy frontier</a:t>
            </a:r>
            <a:endParaRPr lang="en-US" sz="2400" dirty="0"/>
          </a:p>
        </p:txBody>
      </p:sp>
      <p:sp>
        <p:nvSpPr>
          <p:cNvPr id="19" name="TextBox 18"/>
          <p:cNvSpPr txBox="1"/>
          <p:nvPr/>
        </p:nvSpPr>
        <p:spPr>
          <a:xfrm>
            <a:off x="210864" y="3922068"/>
            <a:ext cx="4217760" cy="1200328"/>
          </a:xfrm>
          <a:prstGeom prst="rect">
            <a:avLst/>
          </a:prstGeom>
          <a:noFill/>
          <a:ln>
            <a:solidFill>
              <a:srgbClr val="3366FF"/>
            </a:solidFill>
          </a:ln>
        </p:spPr>
        <p:txBody>
          <a:bodyPr wrap="square" rtlCol="0">
            <a:spAutoFit/>
          </a:bodyPr>
          <a:lstStyle/>
          <a:p>
            <a:r>
              <a:rPr lang="en-US" sz="2400" dirty="0" smtClean="0"/>
              <a:t>Establishing the properties of Neutrinos and dark matter with large volume detectors</a:t>
            </a:r>
            <a:endParaRPr lang="en-US" sz="2400" dirty="0"/>
          </a:p>
        </p:txBody>
      </p:sp>
      <p:sp>
        <p:nvSpPr>
          <p:cNvPr id="20" name="TextBox 19"/>
          <p:cNvSpPr txBox="1"/>
          <p:nvPr/>
        </p:nvSpPr>
        <p:spPr>
          <a:xfrm>
            <a:off x="210864" y="5511800"/>
            <a:ext cx="4529305" cy="461665"/>
          </a:xfrm>
          <a:prstGeom prst="rect">
            <a:avLst/>
          </a:prstGeom>
          <a:noFill/>
          <a:ln>
            <a:solidFill>
              <a:srgbClr val="3366FF"/>
            </a:solidFill>
          </a:ln>
        </p:spPr>
        <p:txBody>
          <a:bodyPr wrap="none" rtlCol="0">
            <a:spAutoFit/>
          </a:bodyPr>
          <a:lstStyle/>
          <a:p>
            <a:r>
              <a:rPr lang="en-US" sz="2400" dirty="0" smtClean="0"/>
              <a:t>Testing physical laws in rare decays</a:t>
            </a:r>
            <a:endParaRPr lang="en-US" sz="2400" dirty="0"/>
          </a:p>
        </p:txBody>
      </p:sp>
      <p:cxnSp>
        <p:nvCxnSpPr>
          <p:cNvPr id="28" name="Straight Arrow Connector 27"/>
          <p:cNvCxnSpPr>
            <a:stCxn id="7" idx="1"/>
            <a:endCxn id="18" idx="3"/>
          </p:cNvCxnSpPr>
          <p:nvPr/>
        </p:nvCxnSpPr>
        <p:spPr>
          <a:xfrm flipH="1" flipV="1">
            <a:off x="3629226" y="3252759"/>
            <a:ext cx="2038943" cy="94039"/>
          </a:xfrm>
          <a:prstGeom prst="straightConnector1">
            <a:avLst/>
          </a:prstGeom>
          <a:ln>
            <a:solidFill>
              <a:srgbClr val="6600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3629227" y="3346798"/>
            <a:ext cx="2038943" cy="246603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0" idx="3"/>
          </p:cNvCxnSpPr>
          <p:nvPr/>
        </p:nvCxnSpPr>
        <p:spPr>
          <a:xfrm flipH="1" flipV="1">
            <a:off x="4740169" y="5742633"/>
            <a:ext cx="928001" cy="8942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5" idx="1"/>
            <a:endCxn id="19" idx="3"/>
          </p:cNvCxnSpPr>
          <p:nvPr/>
        </p:nvCxnSpPr>
        <p:spPr>
          <a:xfrm flipH="1">
            <a:off x="4428624" y="1517998"/>
            <a:ext cx="1239545" cy="3004234"/>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9" idx="3"/>
          </p:cNvCxnSpPr>
          <p:nvPr/>
        </p:nvCxnSpPr>
        <p:spPr>
          <a:xfrm flipH="1">
            <a:off x="4428624" y="2386063"/>
            <a:ext cx="1239548" cy="2136169"/>
          </a:xfrm>
          <a:prstGeom prst="straightConnector1">
            <a:avLst/>
          </a:prstGeom>
          <a:ln>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7" idx="1"/>
            <a:endCxn id="20" idx="3"/>
          </p:cNvCxnSpPr>
          <p:nvPr/>
        </p:nvCxnSpPr>
        <p:spPr>
          <a:xfrm flipH="1">
            <a:off x="4740169" y="3346798"/>
            <a:ext cx="928000" cy="2395835"/>
          </a:xfrm>
          <a:prstGeom prst="straightConnector1">
            <a:avLst/>
          </a:prstGeom>
          <a:ln>
            <a:solidFill>
              <a:srgbClr val="6600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8" idx="1"/>
            <a:endCxn id="20" idx="3"/>
          </p:cNvCxnSpPr>
          <p:nvPr/>
        </p:nvCxnSpPr>
        <p:spPr>
          <a:xfrm flipH="1">
            <a:off x="4740169" y="4534764"/>
            <a:ext cx="928001" cy="1207869"/>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8" idx="1"/>
          </p:cNvCxnSpPr>
          <p:nvPr/>
        </p:nvCxnSpPr>
        <p:spPr>
          <a:xfrm flipH="1" flipV="1">
            <a:off x="4434580" y="4522233"/>
            <a:ext cx="1233590" cy="12531"/>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5" idx="1"/>
          </p:cNvCxnSpPr>
          <p:nvPr/>
        </p:nvCxnSpPr>
        <p:spPr>
          <a:xfrm flipH="1">
            <a:off x="4740169" y="1517998"/>
            <a:ext cx="928000" cy="422463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1"/>
            <a:endCxn id="16" idx="3"/>
          </p:cNvCxnSpPr>
          <p:nvPr/>
        </p:nvCxnSpPr>
        <p:spPr>
          <a:xfrm flipH="1">
            <a:off x="2983316" y="1517998"/>
            <a:ext cx="2684853" cy="81280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7553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352799" cy="894522"/>
          </a:xfrm>
        </p:spPr>
        <p:txBody>
          <a:bodyPr>
            <a:normAutofit/>
          </a:bodyPr>
          <a:lstStyle/>
          <a:p>
            <a:r>
              <a:rPr lang="en-US" dirty="0" smtClean="0"/>
              <a:t>Energy Frontier – LHC</a:t>
            </a:r>
            <a:endParaRPr lang="en-US" sz="1300" dirty="0"/>
          </a:p>
        </p:txBody>
      </p:sp>
      <p:sp>
        <p:nvSpPr>
          <p:cNvPr id="3" name="Content Placeholder 2"/>
          <p:cNvSpPr>
            <a:spLocks noGrp="1"/>
          </p:cNvSpPr>
          <p:nvPr>
            <p:ph sz="half" idx="1"/>
          </p:nvPr>
        </p:nvSpPr>
        <p:spPr>
          <a:xfrm>
            <a:off x="14446" y="1066800"/>
            <a:ext cx="3339227" cy="5524500"/>
          </a:xfrm>
        </p:spPr>
        <p:txBody>
          <a:bodyPr>
            <a:normAutofit lnSpcReduction="10000"/>
          </a:bodyPr>
          <a:lstStyle/>
          <a:p>
            <a:pPr marL="0" indent="0">
              <a:buNone/>
            </a:pPr>
            <a:r>
              <a:rPr lang="en-US" dirty="0" smtClean="0"/>
              <a:t>Focused Challenges:</a:t>
            </a:r>
          </a:p>
          <a:p>
            <a:r>
              <a:rPr lang="en-US" dirty="0" smtClean="0"/>
              <a:t>Maintain detector performance in the presence of 140 </a:t>
            </a:r>
            <a:r>
              <a:rPr lang="en-US" dirty="0" err="1" smtClean="0"/>
              <a:t>int</a:t>
            </a:r>
            <a:r>
              <a:rPr lang="en-US" dirty="0" smtClean="0"/>
              <a:t>/</a:t>
            </a:r>
            <a:r>
              <a:rPr lang="en-US" dirty="0" err="1" smtClean="0"/>
              <a:t>xing</a:t>
            </a:r>
            <a:endParaRPr lang="en-US" dirty="0" smtClean="0"/>
          </a:p>
          <a:p>
            <a:pPr lvl="1"/>
            <a:r>
              <a:rPr lang="en-US" dirty="0" smtClean="0"/>
              <a:t>Low mass tracking</a:t>
            </a:r>
          </a:p>
          <a:p>
            <a:pPr lvl="1"/>
            <a:r>
              <a:rPr lang="en-US" dirty="0" smtClean="0"/>
              <a:t>Fast timing</a:t>
            </a:r>
          </a:p>
          <a:p>
            <a:pPr lvl="1"/>
            <a:r>
              <a:rPr lang="en-US" dirty="0" smtClean="0"/>
              <a:t>DAQ</a:t>
            </a:r>
          </a:p>
          <a:p>
            <a:r>
              <a:rPr lang="en-US" dirty="0" smtClean="0"/>
              <a:t>Extend forward </a:t>
            </a:r>
            <a:r>
              <a:rPr lang="en-US" dirty="0" err="1" smtClean="0"/>
              <a:t>calorimetry</a:t>
            </a:r>
            <a:r>
              <a:rPr lang="en-US" dirty="0" smtClean="0"/>
              <a:t> and tracking to </a:t>
            </a:r>
            <a:r>
              <a:rPr lang="en-US" dirty="0" smtClean="0">
                <a:latin typeface="Symbol" charset="2"/>
                <a:cs typeface="Symbol" charset="2"/>
              </a:rPr>
              <a:t>h</a:t>
            </a:r>
            <a:r>
              <a:rPr lang="en-US" dirty="0" smtClean="0"/>
              <a:t>=4 for WW scattering and HH studies</a:t>
            </a:r>
          </a:p>
          <a:p>
            <a:r>
              <a:rPr lang="en-US" dirty="0" smtClean="0"/>
              <a:t>Radiation hardness</a:t>
            </a:r>
          </a:p>
          <a:p>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12</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889622720"/>
              </p:ext>
            </p:extLst>
          </p:nvPr>
        </p:nvGraphicFramePr>
        <p:xfrm>
          <a:off x="3492500" y="68512"/>
          <a:ext cx="5562600" cy="6249983"/>
        </p:xfrm>
        <a:graphic>
          <a:graphicData uri="http://schemas.openxmlformats.org/drawingml/2006/table">
            <a:tbl>
              <a:tblPr firstRow="1" bandRow="1">
                <a:tableStyleId>{69CF1AB2-1976-4502-BF36-3FF5EA218861}</a:tableStyleId>
              </a:tblPr>
              <a:tblGrid>
                <a:gridCol w="1572848"/>
                <a:gridCol w="2021252"/>
                <a:gridCol w="1968500"/>
              </a:tblGrid>
              <a:tr h="369142">
                <a:tc>
                  <a:txBody>
                    <a:bodyPr/>
                    <a:lstStyle/>
                    <a:p>
                      <a:r>
                        <a:rPr lang="en-US" sz="1600" b="0" dirty="0" smtClean="0"/>
                        <a:t>Technology</a:t>
                      </a:r>
                      <a:endParaRPr lang="en-US" sz="1600" b="0" dirty="0"/>
                    </a:p>
                  </a:txBody>
                  <a:tcPr/>
                </a:tc>
                <a:tc>
                  <a:txBody>
                    <a:bodyPr/>
                    <a:lstStyle/>
                    <a:p>
                      <a:r>
                        <a:rPr lang="en-US" sz="1600" b="0" dirty="0" smtClean="0"/>
                        <a:t>Need</a:t>
                      </a:r>
                      <a:endParaRPr lang="en-US" sz="1600" b="0" dirty="0"/>
                    </a:p>
                  </a:txBody>
                  <a:tcPr/>
                </a:tc>
                <a:tc>
                  <a:txBody>
                    <a:bodyPr/>
                    <a:lstStyle/>
                    <a:p>
                      <a:r>
                        <a:rPr lang="en-US" sz="1600" b="0" dirty="0" smtClean="0"/>
                        <a:t>Implementation</a:t>
                      </a:r>
                      <a:endParaRPr lang="en-US" sz="1600" b="0" dirty="0"/>
                    </a:p>
                  </a:txBody>
                  <a:tcPr/>
                </a:tc>
              </a:tr>
              <a:tr h="578767">
                <a:tc>
                  <a:txBody>
                    <a:bodyPr/>
                    <a:lstStyle/>
                    <a:p>
                      <a:r>
                        <a:rPr lang="en-US" sz="1600" dirty="0" err="1" smtClean="0"/>
                        <a:t>Pixelization</a:t>
                      </a:r>
                      <a:endParaRPr lang="en-US" sz="1600" dirty="0"/>
                    </a:p>
                  </a:txBody>
                  <a:tcPr/>
                </a:tc>
                <a:tc>
                  <a:txBody>
                    <a:bodyPr/>
                    <a:lstStyle/>
                    <a:p>
                      <a:r>
                        <a:rPr lang="en-US" sz="1600" baseline="0" dirty="0" smtClean="0"/>
                        <a:t>Lower occupancy</a:t>
                      </a:r>
                      <a:br>
                        <a:rPr lang="en-US" sz="1600" baseline="0" dirty="0" smtClean="0"/>
                      </a:br>
                      <a:r>
                        <a:rPr lang="en-US" sz="1600" baseline="0" dirty="0" smtClean="0"/>
                        <a:t>Track primitives</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Tracker</a:t>
                      </a:r>
                      <a:r>
                        <a:rPr lang="en-US" sz="1600" baseline="0" dirty="0" smtClean="0"/>
                        <a:t> segmentation</a:t>
                      </a:r>
                      <a:endParaRPr lang="en-US" sz="1600" dirty="0" smtClean="0"/>
                    </a:p>
                    <a:p>
                      <a:r>
                        <a:rPr lang="en-US" sz="1600" dirty="0" smtClean="0"/>
                        <a:t>Track stubs, ROI</a:t>
                      </a:r>
                      <a:endParaRPr lang="en-US" sz="1600" dirty="0"/>
                    </a:p>
                  </a:txBody>
                  <a:tcPr/>
                </a:tc>
              </a:tr>
              <a:tr h="964426">
                <a:tc>
                  <a:txBody>
                    <a:bodyPr/>
                    <a:lstStyle/>
                    <a:p>
                      <a:r>
                        <a:rPr lang="en-US" sz="1600" dirty="0" smtClean="0"/>
                        <a:t>ASIC and electronics</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Inner pixel 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r>
                        <a:rPr lang="en-US" sz="1600" dirty="0" smtClean="0"/>
                        <a:t>65 nm rad hard designs</a:t>
                      </a:r>
                    </a:p>
                    <a:p>
                      <a:r>
                        <a:rPr lang="en-US" sz="1600" dirty="0" smtClean="0"/>
                        <a:t>Low power design</a:t>
                      </a:r>
                      <a:endParaRPr lang="en-US" sz="1600" dirty="0"/>
                    </a:p>
                  </a:txBody>
                  <a:tcPr/>
                </a:tc>
              </a:tr>
              <a:tr h="777525">
                <a:tc>
                  <a:txBody>
                    <a:bodyPr/>
                    <a:lstStyle/>
                    <a:p>
                      <a:r>
                        <a:rPr lang="en-US" sz="1600" dirty="0" smtClean="0"/>
                        <a:t>Trigger and</a:t>
                      </a:r>
                      <a:r>
                        <a:rPr lang="en-US" sz="1600" baseline="0" dirty="0" smtClean="0"/>
                        <a:t> DAQ</a:t>
                      </a:r>
                      <a:endParaRPr lang="en-US" sz="1600" dirty="0"/>
                    </a:p>
                  </a:txBody>
                  <a:tcPr/>
                </a:tc>
                <a:tc>
                  <a:txBody>
                    <a:bodyPr/>
                    <a:lstStyle/>
                    <a:p>
                      <a:r>
                        <a:rPr lang="en-US" sz="1600" dirty="0" smtClean="0"/>
                        <a:t>Track triggers</a:t>
                      </a:r>
                    </a:p>
                    <a:p>
                      <a:r>
                        <a:rPr lang="en-US" sz="1600" dirty="0" smtClean="0"/>
                        <a:t>High</a:t>
                      </a:r>
                      <a:r>
                        <a:rPr lang="en-US" sz="1600" baseline="0" dirty="0" smtClean="0"/>
                        <a:t> BW optical</a:t>
                      </a:r>
                    </a:p>
                    <a:p>
                      <a:endParaRPr lang="en-US" sz="1600" dirty="0"/>
                    </a:p>
                  </a:txBody>
                  <a:tcPr/>
                </a:tc>
                <a:tc>
                  <a:txBody>
                    <a:bodyPr/>
                    <a:lstStyle/>
                    <a:p>
                      <a:r>
                        <a:rPr lang="en-US" sz="1600" dirty="0" smtClean="0"/>
                        <a:t>Assoc. </a:t>
                      </a:r>
                      <a:r>
                        <a:rPr lang="en-US" sz="1600" baseline="0" dirty="0" smtClean="0"/>
                        <a:t>memory</a:t>
                      </a:r>
                    </a:p>
                    <a:p>
                      <a:r>
                        <a:rPr lang="en-US" sz="1600" baseline="0" dirty="0" smtClean="0"/>
                        <a:t>Mach </a:t>
                      </a:r>
                      <a:r>
                        <a:rPr lang="en-US" sz="1600" baseline="0" dirty="0" err="1" smtClean="0"/>
                        <a:t>Zender</a:t>
                      </a:r>
                      <a:r>
                        <a:rPr lang="en-US" sz="1600" baseline="0" dirty="0" smtClean="0"/>
                        <a:t> modulators</a:t>
                      </a:r>
                      <a:endParaRPr lang="en-US" sz="1600" dirty="0"/>
                    </a:p>
                  </a:txBody>
                  <a:tcPr/>
                </a:tc>
              </a:tr>
              <a:tr h="845176">
                <a:tc>
                  <a:txBody>
                    <a:bodyPr/>
                    <a:lstStyle/>
                    <a:p>
                      <a:r>
                        <a:rPr lang="en-US" sz="1600" dirty="0" smtClean="0"/>
                        <a:t>Mechanics and power</a:t>
                      </a:r>
                      <a:endParaRPr lang="en-US" sz="1600" dirty="0"/>
                    </a:p>
                  </a:txBody>
                  <a:tcPr/>
                </a:tc>
                <a:tc>
                  <a:txBody>
                    <a:bodyPr/>
                    <a:lstStyle/>
                    <a:p>
                      <a:r>
                        <a:rPr lang="en-US" sz="1600" baseline="0" dirty="0" smtClean="0"/>
                        <a:t>Cable mass</a:t>
                      </a:r>
                    </a:p>
                    <a:p>
                      <a:r>
                        <a:rPr lang="en-US" sz="1600" baseline="0" dirty="0" smtClean="0"/>
                        <a:t>Cooling to -25 </a:t>
                      </a:r>
                      <a:r>
                        <a:rPr lang="en-US" sz="1600" baseline="0" dirty="0" err="1" smtClean="0"/>
                        <a:t>deg</a:t>
                      </a:r>
                      <a:endParaRPr lang="en-US" sz="1600" baseline="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DC-DC/serial</a:t>
                      </a:r>
                      <a:r>
                        <a:rPr lang="en-US" sz="1600" baseline="0" dirty="0" smtClean="0"/>
                        <a:t> power</a:t>
                      </a:r>
                      <a:endParaRPr lang="en-US" sz="1600" dirty="0" smtClean="0"/>
                    </a:p>
                    <a:p>
                      <a:r>
                        <a:rPr lang="en-US" sz="1600" dirty="0" smtClean="0"/>
                        <a:t>Co2, carbon</a:t>
                      </a:r>
                      <a:r>
                        <a:rPr lang="en-US" sz="1600" baseline="0" dirty="0" smtClean="0"/>
                        <a:t> foams</a:t>
                      </a:r>
                      <a:endParaRPr lang="en-US" sz="1600" dirty="0"/>
                    </a:p>
                  </a:txBody>
                  <a:tcPr/>
                </a:tc>
              </a:tr>
              <a:tr h="757779">
                <a:tc>
                  <a:txBody>
                    <a:bodyPr/>
                    <a:lstStyle/>
                    <a:p>
                      <a:r>
                        <a:rPr lang="en-US" sz="1600" dirty="0" err="1" smtClean="0"/>
                        <a:t>Photosensors</a:t>
                      </a:r>
                      <a:endParaRPr lang="en-US" sz="1600" dirty="0"/>
                    </a:p>
                  </a:txBody>
                  <a:tcPr/>
                </a:tc>
                <a:tc>
                  <a:txBody>
                    <a:bodyPr/>
                    <a:lstStyle/>
                    <a:p>
                      <a:r>
                        <a:rPr lang="en-US" sz="1600" dirty="0" smtClean="0"/>
                        <a:t>Rad</a:t>
                      </a:r>
                      <a:r>
                        <a:rPr lang="en-US" sz="1600" baseline="0" dirty="0" smtClean="0"/>
                        <a:t> hard compact sensors</a:t>
                      </a:r>
                    </a:p>
                    <a:p>
                      <a:endParaRPr lang="en-US" sz="1600" dirty="0"/>
                    </a:p>
                  </a:txBody>
                  <a:tcPr/>
                </a:tc>
                <a:tc>
                  <a:txBody>
                    <a:bodyPr/>
                    <a:lstStyle/>
                    <a:p>
                      <a:r>
                        <a:rPr lang="en-US" sz="1600" dirty="0" err="1" smtClean="0"/>
                        <a:t>SiPMs</a:t>
                      </a:r>
                      <a:endParaRPr lang="en-US" sz="1600" dirty="0" smtClean="0"/>
                    </a:p>
                    <a:p>
                      <a:endParaRPr lang="en-US" sz="1600" dirty="0"/>
                    </a:p>
                  </a:txBody>
                  <a:tcPr/>
                </a:tc>
              </a:tr>
              <a:tr h="6331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Speed</a:t>
                      </a:r>
                    </a:p>
                  </a:txBody>
                  <a:tcPr/>
                </a:tc>
                <a:tc>
                  <a:txBody>
                    <a:bodyPr/>
                    <a:lstStyle/>
                    <a:p>
                      <a:r>
                        <a:rPr lang="en-US" sz="1600" baseline="0" dirty="0" smtClean="0"/>
                        <a:t>isolate primary vertex</a:t>
                      </a:r>
                      <a:endParaRPr lang="en-US" sz="1600" dirty="0"/>
                    </a:p>
                  </a:txBody>
                  <a:tcPr/>
                </a:tc>
                <a:tc>
                  <a:txBody>
                    <a:bodyPr/>
                    <a:lstStyle/>
                    <a:p>
                      <a:r>
                        <a:rPr lang="en-US" sz="1600" dirty="0" smtClean="0"/>
                        <a:t>10 </a:t>
                      </a:r>
                      <a:r>
                        <a:rPr lang="en-US" sz="1600" dirty="0" err="1" smtClean="0"/>
                        <a:t>ps</a:t>
                      </a:r>
                      <a:r>
                        <a:rPr lang="en-US" sz="1600" baseline="0" dirty="0" smtClean="0"/>
                        <a:t> resolution </a:t>
                      </a:r>
                      <a:r>
                        <a:rPr lang="en-US" sz="1600" baseline="0" dirty="0" err="1" smtClean="0"/>
                        <a:t>tof</a:t>
                      </a:r>
                      <a:r>
                        <a:rPr lang="en-US" sz="1600" baseline="0" dirty="0" smtClean="0"/>
                        <a:t> </a:t>
                      </a:r>
                      <a:endParaRPr lang="en-US" sz="1600" dirty="0"/>
                    </a:p>
                  </a:txBody>
                  <a:tcPr/>
                </a:tc>
              </a:tr>
              <a:tr h="12130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Sensors</a:t>
                      </a:r>
                    </a:p>
                  </a:txBody>
                  <a:tcPr/>
                </a:tc>
                <a:tc>
                  <a:txBody>
                    <a:bodyPr/>
                    <a:lstStyle/>
                    <a:p>
                      <a:r>
                        <a:rPr lang="en-US" sz="1600" dirty="0" smtClean="0"/>
                        <a:t>Rad hard,</a:t>
                      </a:r>
                      <a:r>
                        <a:rPr lang="en-US" sz="1600" baseline="0" dirty="0" smtClean="0"/>
                        <a:t> pixelated</a:t>
                      </a:r>
                      <a:endParaRPr lang="en-US" sz="1600" dirty="0"/>
                    </a:p>
                  </a:txBody>
                  <a:tcPr/>
                </a:tc>
                <a:tc>
                  <a:txBody>
                    <a:bodyPr/>
                    <a:lstStyle/>
                    <a:p>
                      <a:r>
                        <a:rPr lang="en-US" sz="1600" dirty="0" smtClean="0"/>
                        <a:t>Thin silicon</a:t>
                      </a:r>
                    </a:p>
                    <a:p>
                      <a:r>
                        <a:rPr lang="en-US" sz="1600" dirty="0" smtClean="0"/>
                        <a:t>3D silicon</a:t>
                      </a:r>
                    </a:p>
                    <a:p>
                      <a:r>
                        <a:rPr lang="en-US" sz="1600" dirty="0" smtClean="0"/>
                        <a:t>diamond</a:t>
                      </a:r>
                    </a:p>
                    <a:p>
                      <a:endParaRPr lang="en-US" sz="1600" dirty="0"/>
                    </a:p>
                  </a:txBody>
                  <a:tcPr/>
                </a:tc>
              </a:tr>
            </a:tbl>
          </a:graphicData>
        </a:graphic>
      </p:graphicFrame>
    </p:spTree>
    <p:extLst>
      <p:ext uri="{BB962C8B-B14F-4D97-AF65-F5344CB8AC3E}">
        <p14:creationId xmlns:p14="http://schemas.microsoft.com/office/powerpoint/2010/main" val="15582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Frontier </a:t>
            </a:r>
            <a:r>
              <a:rPr lang="en-US" dirty="0"/>
              <a:t>LHC</a:t>
            </a:r>
            <a:br>
              <a:rPr lang="en-US" dirty="0"/>
            </a:br>
            <a:r>
              <a:rPr lang="en-US" sz="1600" dirty="0"/>
              <a:t>(</a:t>
            </a:r>
            <a:r>
              <a:rPr lang="en-US" sz="1600" dirty="0" err="1"/>
              <a:t>Heintz</a:t>
            </a:r>
            <a:r>
              <a:rPr lang="en-US" sz="1600" dirty="0"/>
              <a:t>)</a:t>
            </a:r>
          </a:p>
        </p:txBody>
      </p:sp>
      <p:sp>
        <p:nvSpPr>
          <p:cNvPr id="3" name="Content Placeholder 2"/>
          <p:cNvSpPr>
            <a:spLocks noGrp="1"/>
          </p:cNvSpPr>
          <p:nvPr>
            <p:ph sz="half" idx="1"/>
          </p:nvPr>
        </p:nvSpPr>
        <p:spPr>
          <a:xfrm>
            <a:off x="178673" y="1023954"/>
            <a:ext cx="4469525" cy="5440345"/>
          </a:xfrm>
        </p:spPr>
        <p:txBody>
          <a:bodyPr>
            <a:normAutofit lnSpcReduction="10000"/>
          </a:bodyPr>
          <a:lstStyle/>
          <a:p>
            <a:pPr marL="0" indent="0">
              <a:buNone/>
            </a:pPr>
            <a:r>
              <a:rPr lang="en-US" dirty="0" smtClean="0"/>
              <a:t>Dealing with pileup</a:t>
            </a:r>
          </a:p>
          <a:p>
            <a:r>
              <a:rPr lang="en-US" dirty="0" smtClean="0"/>
              <a:t>Higher bandwidth and latency</a:t>
            </a:r>
          </a:p>
          <a:p>
            <a:r>
              <a:rPr lang="en-US" dirty="0" smtClean="0"/>
              <a:t>Add track information to L1</a:t>
            </a:r>
          </a:p>
          <a:p>
            <a:pPr lvl="1"/>
            <a:r>
              <a:rPr lang="en-US" dirty="0" err="1" smtClean="0"/>
              <a:t>Pixelization</a:t>
            </a:r>
            <a:endParaRPr lang="en-US" dirty="0" smtClean="0"/>
          </a:p>
          <a:p>
            <a:pPr lvl="1"/>
            <a:r>
              <a:rPr lang="en-US" dirty="0" smtClean="0"/>
              <a:t>Intelligent trackers (ROI or standalone)</a:t>
            </a:r>
          </a:p>
          <a:p>
            <a:r>
              <a:rPr lang="en-US" dirty="0" smtClean="0"/>
              <a:t>Isolate primary vertices</a:t>
            </a:r>
          </a:p>
          <a:p>
            <a:pPr lvl="1"/>
            <a:r>
              <a:rPr lang="en-US" dirty="0" smtClean="0"/>
              <a:t>By timing</a:t>
            </a:r>
          </a:p>
          <a:p>
            <a:pPr lvl="1"/>
            <a:r>
              <a:rPr lang="en-US" dirty="0" smtClean="0"/>
              <a:t>By tracking</a:t>
            </a:r>
          </a:p>
          <a:p>
            <a:pPr marL="0" indent="0">
              <a:buNone/>
            </a:pPr>
            <a:r>
              <a:rPr lang="en-US" dirty="0" smtClean="0"/>
              <a:t>Extend forward coverage</a:t>
            </a:r>
          </a:p>
          <a:p>
            <a:r>
              <a:rPr lang="en-US" dirty="0" smtClean="0"/>
              <a:t>Pixelated calorimeters</a:t>
            </a:r>
          </a:p>
          <a:p>
            <a:r>
              <a:rPr lang="en-US" dirty="0" smtClean="0"/>
              <a:t>Forward disks</a:t>
            </a:r>
          </a:p>
          <a:p>
            <a:r>
              <a:rPr lang="en-US" dirty="0" smtClean="0"/>
              <a:t>Fast timing</a:t>
            </a:r>
          </a:p>
          <a:p>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13</a:t>
            </a:fld>
            <a:endParaRPr lang="en-US"/>
          </a:p>
        </p:txBody>
      </p:sp>
      <p:pic>
        <p:nvPicPr>
          <p:cNvPr id="7" name="Picture 6"/>
          <p:cNvPicPr>
            <a:picLocks noChangeAspect="1"/>
          </p:cNvPicPr>
          <p:nvPr/>
        </p:nvPicPr>
        <p:blipFill>
          <a:blip r:embed="rId2"/>
          <a:stretch>
            <a:fillRect/>
          </a:stretch>
        </p:blipFill>
        <p:spPr>
          <a:xfrm>
            <a:off x="4648199" y="76200"/>
            <a:ext cx="4315767" cy="1739900"/>
          </a:xfrm>
          <a:prstGeom prst="rect">
            <a:avLst/>
          </a:prstGeom>
        </p:spPr>
      </p:pic>
      <p:grpSp>
        <p:nvGrpSpPr>
          <p:cNvPr id="8" name="Group 7"/>
          <p:cNvGrpSpPr/>
          <p:nvPr/>
        </p:nvGrpSpPr>
        <p:grpSpPr>
          <a:xfrm>
            <a:off x="5607892" y="2159000"/>
            <a:ext cx="3094551" cy="2021935"/>
            <a:chOff x="5905149" y="4465129"/>
            <a:chExt cx="3094551" cy="2021935"/>
          </a:xfrm>
        </p:grpSpPr>
        <p:pic>
          <p:nvPicPr>
            <p:cNvPr id="9" name="Picture 7" descr="pT.pdf"/>
            <p:cNvPicPr>
              <a:picLocks noChangeAspect="1"/>
            </p:cNvPicPr>
            <p:nvPr/>
          </p:nvPicPr>
          <p:blipFill>
            <a:blip r:embed="rId3"/>
            <a:srcRect l="48751"/>
            <a:stretch>
              <a:fillRect/>
            </a:stretch>
          </p:blipFill>
          <p:spPr>
            <a:xfrm>
              <a:off x="5905149" y="4465129"/>
              <a:ext cx="3094551" cy="1993900"/>
            </a:xfrm>
            <a:prstGeom prst="rect">
              <a:avLst/>
            </a:prstGeom>
            <a:effectLst>
              <a:glow rad="101600">
                <a:schemeClr val="accent6">
                  <a:alpha val="75000"/>
                </a:schemeClr>
              </a:glow>
            </a:effectLst>
          </p:spPr>
        </p:pic>
        <p:grpSp>
          <p:nvGrpSpPr>
            <p:cNvPr id="10" name="Group 37"/>
            <p:cNvGrpSpPr/>
            <p:nvPr/>
          </p:nvGrpSpPr>
          <p:grpSpPr>
            <a:xfrm>
              <a:off x="5905149" y="4465129"/>
              <a:ext cx="1634051" cy="1823417"/>
              <a:chOff x="5905149" y="4465129"/>
              <a:chExt cx="1634051" cy="1823417"/>
            </a:xfrm>
          </p:grpSpPr>
          <p:cxnSp>
            <p:nvCxnSpPr>
              <p:cNvPr id="12" name="Straight Arrow Connector 13"/>
              <p:cNvCxnSpPr/>
              <p:nvPr/>
            </p:nvCxnSpPr>
            <p:spPr>
              <a:xfrm flipV="1">
                <a:off x="6092212" y="6280079"/>
                <a:ext cx="360000" cy="1"/>
              </a:xfrm>
              <a:prstGeom prst="straightConnector1">
                <a:avLst/>
              </a:prstGeom>
              <a:ln w="19050" cmpd="sng">
                <a:solidFill>
                  <a:schemeClr val="tx1"/>
                </a:solidFill>
                <a:tailEnd type="arrow" w="sm" len="med"/>
              </a:ln>
              <a:effectLst/>
            </p:spPr>
            <p:style>
              <a:lnRef idx="2">
                <a:schemeClr val="accent1"/>
              </a:lnRef>
              <a:fillRef idx="0">
                <a:schemeClr val="accent1"/>
              </a:fillRef>
              <a:effectRef idx="1">
                <a:schemeClr val="accent1"/>
              </a:effectRef>
              <a:fontRef idx="minor">
                <a:schemeClr val="tx1"/>
              </a:fontRef>
            </p:style>
          </p:cxnSp>
          <p:sp>
            <p:nvSpPr>
              <p:cNvPr id="13" name="TextBox 16"/>
              <p:cNvSpPr txBox="1"/>
              <p:nvPr/>
            </p:nvSpPr>
            <p:spPr>
              <a:xfrm>
                <a:off x="5905149" y="5838334"/>
                <a:ext cx="278709" cy="246221"/>
              </a:xfrm>
              <a:prstGeom prst="rect">
                <a:avLst/>
              </a:prstGeom>
              <a:noFill/>
            </p:spPr>
            <p:txBody>
              <a:bodyPr wrap="none" rtlCol="0">
                <a:spAutoFit/>
              </a:bodyPr>
              <a:lstStyle/>
              <a:p>
                <a:r>
                  <a:rPr lang="en-US" sz="1000" i="1" dirty="0" err="1" smtClean="0"/>
                  <a:t>y</a:t>
                </a:r>
                <a:endParaRPr lang="en-US" sz="1000" i="1" dirty="0"/>
              </a:p>
            </p:txBody>
          </p:sp>
          <p:sp>
            <p:nvSpPr>
              <p:cNvPr id="14" name="TextBox 17"/>
              <p:cNvSpPr txBox="1"/>
              <p:nvPr/>
            </p:nvSpPr>
            <p:spPr>
              <a:xfrm>
                <a:off x="6217430" y="5928546"/>
                <a:ext cx="278709" cy="246221"/>
              </a:xfrm>
              <a:prstGeom prst="rect">
                <a:avLst/>
              </a:prstGeom>
              <a:noFill/>
            </p:spPr>
            <p:txBody>
              <a:bodyPr wrap="none" rtlCol="0">
                <a:spAutoFit/>
              </a:bodyPr>
              <a:lstStyle/>
              <a:p>
                <a:r>
                  <a:rPr lang="en-US" sz="1000" i="1" dirty="0" err="1" smtClean="0"/>
                  <a:t>z</a:t>
                </a:r>
                <a:endParaRPr lang="en-US" sz="1000" i="1" dirty="0"/>
              </a:p>
            </p:txBody>
          </p:sp>
          <p:sp>
            <p:nvSpPr>
              <p:cNvPr id="15" name="TextBox 9"/>
              <p:cNvSpPr txBox="1"/>
              <p:nvPr/>
            </p:nvSpPr>
            <p:spPr>
              <a:xfrm>
                <a:off x="5989800" y="4465129"/>
                <a:ext cx="896775" cy="369332"/>
              </a:xfrm>
              <a:prstGeom prst="rect">
                <a:avLst/>
              </a:prstGeom>
              <a:noFill/>
            </p:spPr>
            <p:txBody>
              <a:bodyPr wrap="none" rtlCol="0">
                <a:spAutoFit/>
              </a:bodyPr>
              <a:lstStyle/>
              <a:p>
                <a:r>
                  <a:rPr lang="en-US" b="1" dirty="0" smtClean="0">
                    <a:solidFill>
                      <a:schemeClr val="accent6">
                        <a:lumMod val="75000"/>
                      </a:schemeClr>
                    </a:solidFill>
                  </a:rPr>
                  <a:t>“stub”</a:t>
                </a:r>
                <a:endParaRPr lang="en-US" b="1" dirty="0">
                  <a:solidFill>
                    <a:schemeClr val="accent6">
                      <a:lumMod val="75000"/>
                    </a:schemeClr>
                  </a:solidFill>
                </a:endParaRPr>
              </a:p>
            </p:txBody>
          </p:sp>
          <p:cxnSp>
            <p:nvCxnSpPr>
              <p:cNvPr id="16" name="Straight Arrow Connector 10"/>
              <p:cNvCxnSpPr/>
              <p:nvPr/>
            </p:nvCxnSpPr>
            <p:spPr>
              <a:xfrm>
                <a:off x="6452212" y="4834461"/>
                <a:ext cx="538794" cy="252968"/>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1"/>
              <p:cNvSpPr/>
              <p:nvPr/>
            </p:nvSpPr>
            <p:spPr>
              <a:xfrm>
                <a:off x="7054483" y="4877879"/>
                <a:ext cx="484717" cy="1354667"/>
              </a:xfrm>
              <a:custGeom>
                <a:avLst/>
                <a:gdLst>
                  <a:gd name="connsiteX0" fmla="*/ 205317 w 484717"/>
                  <a:gd name="connsiteY0" fmla="*/ 171450 h 1354667"/>
                  <a:gd name="connsiteX1" fmla="*/ 357717 w 484717"/>
                  <a:gd name="connsiteY1" fmla="*/ 95250 h 1354667"/>
                  <a:gd name="connsiteX2" fmla="*/ 459317 w 484717"/>
                  <a:gd name="connsiteY2" fmla="*/ 742950 h 1354667"/>
                  <a:gd name="connsiteX3" fmla="*/ 281517 w 484717"/>
                  <a:gd name="connsiteY3" fmla="*/ 1263650 h 1354667"/>
                  <a:gd name="connsiteX4" fmla="*/ 27517 w 484717"/>
                  <a:gd name="connsiteY4" fmla="*/ 1187450 h 1354667"/>
                  <a:gd name="connsiteX5" fmla="*/ 116417 w 484717"/>
                  <a:gd name="connsiteY5" fmla="*/ 260350 h 1354667"/>
                  <a:gd name="connsiteX6" fmla="*/ 484717 w 484717"/>
                  <a:gd name="connsiteY6" fmla="*/ 107950 h 135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717" h="1354667">
                    <a:moveTo>
                      <a:pt x="205317" y="171450"/>
                    </a:moveTo>
                    <a:cubicBezTo>
                      <a:pt x="260350" y="85725"/>
                      <a:pt x="315384" y="0"/>
                      <a:pt x="357717" y="95250"/>
                    </a:cubicBezTo>
                    <a:cubicBezTo>
                      <a:pt x="400050" y="190500"/>
                      <a:pt x="472017" y="548217"/>
                      <a:pt x="459317" y="742950"/>
                    </a:cubicBezTo>
                    <a:cubicBezTo>
                      <a:pt x="446617" y="937683"/>
                      <a:pt x="353484" y="1189567"/>
                      <a:pt x="281517" y="1263650"/>
                    </a:cubicBezTo>
                    <a:cubicBezTo>
                      <a:pt x="209550" y="1337733"/>
                      <a:pt x="55034" y="1354667"/>
                      <a:pt x="27517" y="1187450"/>
                    </a:cubicBezTo>
                    <a:cubicBezTo>
                      <a:pt x="0" y="1020233"/>
                      <a:pt x="40217" y="440267"/>
                      <a:pt x="116417" y="260350"/>
                    </a:cubicBezTo>
                    <a:cubicBezTo>
                      <a:pt x="192617" y="80433"/>
                      <a:pt x="484717" y="107950"/>
                      <a:pt x="484717" y="107950"/>
                    </a:cubicBezTo>
                  </a:path>
                </a:pathLst>
              </a:custGeom>
              <a:ln w="2857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12"/>
              <p:cNvCxnSpPr/>
              <p:nvPr/>
            </p:nvCxnSpPr>
            <p:spPr>
              <a:xfrm rot="5400000" flipH="1" flipV="1">
                <a:off x="5917503" y="6107752"/>
                <a:ext cx="360000" cy="1588"/>
              </a:xfrm>
              <a:prstGeom prst="straightConnector1">
                <a:avLst/>
              </a:prstGeom>
              <a:ln w="19050" cmpd="sng">
                <a:solidFill>
                  <a:schemeClr val="tx1"/>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3"/>
              <p:cNvCxnSpPr/>
              <p:nvPr/>
            </p:nvCxnSpPr>
            <p:spPr>
              <a:xfrm flipV="1">
                <a:off x="6092212" y="6280079"/>
                <a:ext cx="360000" cy="1"/>
              </a:xfrm>
              <a:prstGeom prst="straightConnector1">
                <a:avLst/>
              </a:prstGeom>
              <a:ln w="19050" cmpd="sng">
                <a:solidFill>
                  <a:schemeClr val="tx1"/>
                </a:solidFill>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4"/>
              <p:cNvCxnSpPr/>
              <p:nvPr/>
            </p:nvCxnSpPr>
            <p:spPr>
              <a:xfrm flipV="1">
                <a:off x="6100680" y="6131118"/>
                <a:ext cx="244738" cy="148961"/>
              </a:xfrm>
              <a:prstGeom prst="straightConnector1">
                <a:avLst/>
              </a:prstGeom>
              <a:ln w="19050" cmpd="sng">
                <a:solidFill>
                  <a:schemeClr val="tx1"/>
                </a:solidFill>
                <a:tailEnd type="arrow" w="sm" len="med"/>
              </a:ln>
              <a:effectLst/>
            </p:spPr>
            <p:style>
              <a:lnRef idx="2">
                <a:schemeClr val="accent1"/>
              </a:lnRef>
              <a:fillRef idx="0">
                <a:schemeClr val="accent1"/>
              </a:fillRef>
              <a:effectRef idx="1">
                <a:schemeClr val="accent1"/>
              </a:effectRef>
              <a:fontRef idx="minor">
                <a:schemeClr val="tx1"/>
              </a:fontRef>
            </p:style>
          </p:cxnSp>
        </p:grpSp>
        <p:sp>
          <p:nvSpPr>
            <p:cNvPr id="11" name="TextBox 15"/>
            <p:cNvSpPr txBox="1"/>
            <p:nvPr/>
          </p:nvSpPr>
          <p:spPr>
            <a:xfrm>
              <a:off x="6221025" y="6240843"/>
              <a:ext cx="286092" cy="246221"/>
            </a:xfrm>
            <a:prstGeom prst="rect">
              <a:avLst/>
            </a:prstGeom>
            <a:noFill/>
          </p:spPr>
          <p:txBody>
            <a:bodyPr wrap="none" rtlCol="0">
              <a:spAutoFit/>
            </a:bodyPr>
            <a:lstStyle/>
            <a:p>
              <a:r>
                <a:rPr lang="en-US" sz="1000" i="1" dirty="0" err="1" smtClean="0"/>
                <a:t>x</a:t>
              </a:r>
              <a:endParaRPr lang="en-US" sz="1000" i="1" dirty="0"/>
            </a:p>
          </p:txBody>
        </p:sp>
      </p:grpSp>
      <p:pic>
        <p:nvPicPr>
          <p:cNvPr id="21" name="Picture 20"/>
          <p:cNvPicPr>
            <a:picLocks noChangeAspect="1"/>
          </p:cNvPicPr>
          <p:nvPr/>
        </p:nvPicPr>
        <p:blipFill rotWithShape="1">
          <a:blip r:embed="rId4"/>
          <a:srcRect t="14203" r="10563" b="34566"/>
          <a:stretch/>
        </p:blipFill>
        <p:spPr>
          <a:xfrm>
            <a:off x="3811313" y="4435972"/>
            <a:ext cx="5002487" cy="2145803"/>
          </a:xfrm>
          <a:prstGeom prst="rect">
            <a:avLst/>
          </a:prstGeom>
        </p:spPr>
      </p:pic>
      <p:sp>
        <p:nvSpPr>
          <p:cNvPr id="22" name="TextBox 21"/>
          <p:cNvSpPr txBox="1"/>
          <p:nvPr/>
        </p:nvSpPr>
        <p:spPr>
          <a:xfrm>
            <a:off x="4549913" y="2692400"/>
            <a:ext cx="829148" cy="923330"/>
          </a:xfrm>
          <a:prstGeom prst="rect">
            <a:avLst/>
          </a:prstGeom>
          <a:noFill/>
          <a:ln>
            <a:solidFill>
              <a:srgbClr val="008000"/>
            </a:solidFill>
          </a:ln>
        </p:spPr>
        <p:txBody>
          <a:bodyPr wrap="none" rtlCol="0">
            <a:spAutoFit/>
          </a:bodyPr>
          <a:lstStyle/>
          <a:p>
            <a:r>
              <a:rPr lang="en-US" dirty="0" smtClean="0"/>
              <a:t>CMS</a:t>
            </a:r>
          </a:p>
          <a:p>
            <a:r>
              <a:rPr lang="en-US" dirty="0" smtClean="0"/>
              <a:t>Track </a:t>
            </a:r>
          </a:p>
          <a:p>
            <a:r>
              <a:rPr lang="en-US" dirty="0" smtClean="0"/>
              <a:t>Trigger</a:t>
            </a:r>
            <a:endParaRPr lang="en-US" dirty="0"/>
          </a:p>
        </p:txBody>
      </p:sp>
    </p:spTree>
    <p:extLst>
      <p:ext uri="{BB962C8B-B14F-4D97-AF65-F5344CB8AC3E}">
        <p14:creationId xmlns:p14="http://schemas.microsoft.com/office/powerpoint/2010/main" val="4057506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553199" cy="894522"/>
          </a:xfrm>
        </p:spPr>
        <p:txBody>
          <a:bodyPr>
            <a:normAutofit/>
          </a:bodyPr>
          <a:lstStyle/>
          <a:p>
            <a:r>
              <a:rPr lang="en-US" dirty="0" smtClean="0"/>
              <a:t>Energy Frontier </a:t>
            </a:r>
            <a:r>
              <a:rPr lang="en-US" dirty="0"/>
              <a:t>Challenges in </a:t>
            </a:r>
            <a:r>
              <a:rPr lang="en-US" dirty="0" err="1"/>
              <a:t>e</a:t>
            </a:r>
            <a:r>
              <a:rPr lang="en-US" baseline="30000" dirty="0" err="1"/>
              <a:t>+</a:t>
            </a:r>
            <a:r>
              <a:rPr lang="en-US" dirty="0" err="1"/>
              <a:t>e</a:t>
            </a:r>
            <a:r>
              <a:rPr lang="en-US" baseline="30000" dirty="0" smtClean="0"/>
              <a:t>-</a:t>
            </a:r>
            <a:r>
              <a:rPr lang="en-US" dirty="0" smtClean="0"/>
              <a:t> – ILC/CLIC</a:t>
            </a:r>
            <a:br>
              <a:rPr lang="en-US" dirty="0" smtClean="0"/>
            </a:br>
            <a:r>
              <a:rPr lang="en-US" sz="1600" dirty="0" smtClean="0"/>
              <a:t>(</a:t>
            </a:r>
            <a:r>
              <a:rPr lang="en-US" sz="1600" dirty="0" err="1" smtClean="0"/>
              <a:t>Stanitzki</a:t>
            </a:r>
            <a:r>
              <a:rPr lang="en-US" sz="1600" dirty="0" smtClean="0"/>
              <a:t>)</a:t>
            </a:r>
            <a:endParaRPr lang="en-US" sz="1600"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14</a:t>
            </a:fld>
            <a:endParaRPr lang="en-US"/>
          </a:p>
        </p:txBody>
      </p:sp>
      <p:pic>
        <p:nvPicPr>
          <p:cNvPr id="4" name="Picture 3"/>
          <p:cNvPicPr>
            <a:picLocks noChangeAspect="1"/>
          </p:cNvPicPr>
          <p:nvPr/>
        </p:nvPicPr>
        <p:blipFill>
          <a:blip r:embed="rId2"/>
          <a:stretch>
            <a:fillRect/>
          </a:stretch>
        </p:blipFill>
        <p:spPr>
          <a:xfrm>
            <a:off x="178674" y="1054100"/>
            <a:ext cx="8333509" cy="5092700"/>
          </a:xfrm>
          <a:prstGeom prst="rect">
            <a:avLst/>
          </a:prstGeom>
        </p:spPr>
      </p:pic>
      <p:pic>
        <p:nvPicPr>
          <p:cNvPr id="3" name="Picture 2"/>
          <p:cNvPicPr>
            <a:picLocks noChangeAspect="1"/>
          </p:cNvPicPr>
          <p:nvPr/>
        </p:nvPicPr>
        <p:blipFill>
          <a:blip r:embed="rId3"/>
          <a:stretch>
            <a:fillRect/>
          </a:stretch>
        </p:blipFill>
        <p:spPr>
          <a:xfrm>
            <a:off x="6709833" y="62672"/>
            <a:ext cx="2218267" cy="1663700"/>
          </a:xfrm>
          <a:prstGeom prst="rect">
            <a:avLst/>
          </a:prstGeom>
        </p:spPr>
      </p:pic>
      <p:sp>
        <p:nvSpPr>
          <p:cNvPr id="8" name="TextBox 7"/>
          <p:cNvSpPr txBox="1"/>
          <p:nvPr/>
        </p:nvSpPr>
        <p:spPr>
          <a:xfrm>
            <a:off x="8332946" y="336034"/>
            <a:ext cx="556563" cy="369332"/>
          </a:xfrm>
          <a:prstGeom prst="rect">
            <a:avLst/>
          </a:prstGeom>
          <a:solidFill>
            <a:srgbClr val="FFFFFF"/>
          </a:solidFill>
        </p:spPr>
        <p:txBody>
          <a:bodyPr wrap="none" rtlCol="0">
            <a:spAutoFit/>
          </a:bodyPr>
          <a:lstStyle/>
          <a:p>
            <a:r>
              <a:rPr lang="en-US" dirty="0" smtClean="0"/>
              <a:t>LHC</a:t>
            </a:r>
            <a:endParaRPr lang="en-US" dirty="0"/>
          </a:p>
        </p:txBody>
      </p:sp>
    </p:spTree>
    <p:extLst>
      <p:ext uri="{BB962C8B-B14F-4D97-AF65-F5344CB8AC3E}">
        <p14:creationId xmlns:p14="http://schemas.microsoft.com/office/powerpoint/2010/main" val="1770389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 Initiated Technologies</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15</a:t>
            </a:fld>
            <a:endParaRPr lang="en-US"/>
          </a:p>
        </p:txBody>
      </p:sp>
      <p:pic>
        <p:nvPicPr>
          <p:cNvPr id="7" name="Picture 6"/>
          <p:cNvPicPr>
            <a:picLocks noChangeAspect="1"/>
          </p:cNvPicPr>
          <p:nvPr/>
        </p:nvPicPr>
        <p:blipFill>
          <a:blip r:embed="rId2"/>
          <a:stretch>
            <a:fillRect/>
          </a:stretch>
        </p:blipFill>
        <p:spPr>
          <a:xfrm>
            <a:off x="178674" y="894522"/>
            <a:ext cx="3251200" cy="2929147"/>
          </a:xfrm>
          <a:prstGeom prst="rect">
            <a:avLst/>
          </a:prstGeom>
        </p:spPr>
      </p:pic>
      <p:sp>
        <p:nvSpPr>
          <p:cNvPr id="8" name="TextBox 7"/>
          <p:cNvSpPr txBox="1"/>
          <p:nvPr/>
        </p:nvSpPr>
        <p:spPr>
          <a:xfrm>
            <a:off x="1181100" y="894522"/>
            <a:ext cx="1338828" cy="369332"/>
          </a:xfrm>
          <a:prstGeom prst="rect">
            <a:avLst/>
          </a:prstGeom>
          <a:solidFill>
            <a:schemeClr val="bg1"/>
          </a:solidFill>
        </p:spPr>
        <p:txBody>
          <a:bodyPr wrap="none" rtlCol="0">
            <a:spAutoFit/>
          </a:bodyPr>
          <a:lstStyle/>
          <a:p>
            <a:r>
              <a:rPr lang="en-US" dirty="0" smtClean="0"/>
              <a:t>Digital HCAL</a:t>
            </a:r>
            <a:endParaRPr lang="en-US" dirty="0"/>
          </a:p>
        </p:txBody>
      </p:sp>
      <p:pic>
        <p:nvPicPr>
          <p:cNvPr id="9" name="Picture 6"/>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00700" y="4397375"/>
            <a:ext cx="35433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t="-2"/>
          <a:stretch/>
        </p:blipFill>
        <p:spPr>
          <a:xfrm>
            <a:off x="3634098" y="3637859"/>
            <a:ext cx="2537714" cy="1884253"/>
          </a:xfrm>
          <a:prstGeom prst="rect">
            <a:avLst/>
          </a:prstGeom>
        </p:spPr>
      </p:pic>
      <p:sp>
        <p:nvSpPr>
          <p:cNvPr id="11" name="TextBox 10"/>
          <p:cNvSpPr txBox="1"/>
          <p:nvPr/>
        </p:nvSpPr>
        <p:spPr>
          <a:xfrm>
            <a:off x="7309946" y="1056826"/>
            <a:ext cx="1512175" cy="324608"/>
          </a:xfrm>
          <a:prstGeom prst="rect">
            <a:avLst/>
          </a:prstGeom>
          <a:noFill/>
        </p:spPr>
        <p:txBody>
          <a:bodyPr wrap="none" lIns="64291" tIns="32146" rIns="64291" bIns="32146" rtlCol="0">
            <a:spAutoFit/>
          </a:bodyPr>
          <a:lstStyle/>
          <a:p>
            <a:r>
              <a:rPr lang="en-US" sz="1700" dirty="0">
                <a:solidFill>
                  <a:schemeClr val="accent5">
                    <a:lumMod val="25000"/>
                  </a:schemeClr>
                </a:solidFill>
              </a:rPr>
              <a:t>Bump bond pad</a:t>
            </a:r>
          </a:p>
        </p:txBody>
      </p:sp>
      <p:sp>
        <p:nvSpPr>
          <p:cNvPr id="12" name="TextBox 11"/>
          <p:cNvSpPr txBox="1"/>
          <p:nvPr/>
        </p:nvSpPr>
        <p:spPr>
          <a:xfrm>
            <a:off x="6774656" y="1537460"/>
            <a:ext cx="2369344" cy="324608"/>
          </a:xfrm>
          <a:prstGeom prst="rect">
            <a:avLst/>
          </a:prstGeom>
          <a:noFill/>
        </p:spPr>
        <p:txBody>
          <a:bodyPr wrap="none" lIns="64291" tIns="32146" rIns="64291" bIns="32146" rtlCol="0">
            <a:spAutoFit/>
          </a:bodyPr>
          <a:lstStyle/>
          <a:p>
            <a:r>
              <a:rPr lang="en-US" sz="1700" dirty="0">
                <a:solidFill>
                  <a:schemeClr val="accent5">
                    <a:lumMod val="25000"/>
                  </a:schemeClr>
                </a:solidFill>
              </a:rPr>
              <a:t>6 micron thick top silicon</a:t>
            </a:r>
          </a:p>
        </p:txBody>
      </p:sp>
      <p:sp>
        <p:nvSpPr>
          <p:cNvPr id="13" name="TextBox 12"/>
          <p:cNvSpPr txBox="1"/>
          <p:nvPr/>
        </p:nvSpPr>
        <p:spPr>
          <a:xfrm>
            <a:off x="3651748" y="4579986"/>
            <a:ext cx="976906" cy="803584"/>
          </a:xfrm>
          <a:prstGeom prst="rect">
            <a:avLst/>
          </a:prstGeom>
          <a:noFill/>
        </p:spPr>
        <p:txBody>
          <a:bodyPr wrap="square" lIns="64291" tIns="32146" rIns="64291" bIns="32146" rtlCol="0">
            <a:spAutoFit/>
          </a:bodyPr>
          <a:lstStyle/>
          <a:p>
            <a:r>
              <a:rPr lang="en-US" sz="1200" dirty="0" smtClean="0">
                <a:solidFill>
                  <a:schemeClr val="accent5">
                    <a:lumMod val="25000"/>
                  </a:schemeClr>
                </a:solidFill>
              </a:rPr>
              <a:t>4 micron </a:t>
            </a:r>
            <a:r>
              <a:rPr lang="en-US" sz="1200" dirty="0">
                <a:solidFill>
                  <a:schemeClr val="accent5">
                    <a:lumMod val="25000"/>
                  </a:schemeClr>
                </a:solidFill>
              </a:rPr>
              <a:t>p</a:t>
            </a:r>
            <a:r>
              <a:rPr lang="en-US" sz="1200" dirty="0" smtClean="0">
                <a:solidFill>
                  <a:schemeClr val="accent5">
                    <a:lumMod val="25000"/>
                  </a:schemeClr>
                </a:solidFill>
              </a:rPr>
              <a:t>itch</a:t>
            </a:r>
          </a:p>
          <a:p>
            <a:r>
              <a:rPr lang="en-US" sz="1200" dirty="0" smtClean="0">
                <a:solidFill>
                  <a:schemeClr val="accent5">
                    <a:lumMod val="25000"/>
                  </a:schemeClr>
                </a:solidFill>
              </a:rPr>
              <a:t>Interconnect</a:t>
            </a:r>
            <a:endParaRPr lang="en-US" sz="1200" dirty="0">
              <a:solidFill>
                <a:schemeClr val="accent5">
                  <a:lumMod val="25000"/>
                </a:schemeClr>
              </a:solidFill>
            </a:endParaRPr>
          </a:p>
          <a:p>
            <a:r>
              <a:rPr lang="en-US" sz="1200" dirty="0">
                <a:solidFill>
                  <a:schemeClr val="accent5">
                    <a:lumMod val="25000"/>
                  </a:schemeClr>
                </a:solidFill>
              </a:rPr>
              <a:t>array</a:t>
            </a:r>
          </a:p>
        </p:txBody>
      </p:sp>
      <p:sp>
        <p:nvSpPr>
          <p:cNvPr id="14" name="TextBox 13"/>
          <p:cNvSpPr txBox="1"/>
          <p:nvPr/>
        </p:nvSpPr>
        <p:spPr>
          <a:xfrm>
            <a:off x="4001494" y="5758081"/>
            <a:ext cx="1202898" cy="923330"/>
          </a:xfrm>
          <a:prstGeom prst="rect">
            <a:avLst/>
          </a:prstGeom>
          <a:noFill/>
          <a:ln>
            <a:solidFill>
              <a:srgbClr val="008000"/>
            </a:solidFill>
          </a:ln>
        </p:spPr>
        <p:txBody>
          <a:bodyPr wrap="none" rtlCol="0">
            <a:spAutoFit/>
          </a:bodyPr>
          <a:lstStyle/>
          <a:p>
            <a:r>
              <a:rPr lang="en-US" dirty="0" smtClean="0"/>
              <a:t>3D Vertex</a:t>
            </a:r>
          </a:p>
          <a:p>
            <a:r>
              <a:rPr lang="en-US" dirty="0" smtClean="0"/>
              <a:t>Detector</a:t>
            </a:r>
          </a:p>
          <a:p>
            <a:r>
              <a:rPr lang="en-US" dirty="0" smtClean="0"/>
              <a:t>electronics</a:t>
            </a:r>
            <a:endParaRPr lang="en-US" dirty="0"/>
          </a:p>
        </p:txBody>
      </p:sp>
      <p:pic>
        <p:nvPicPr>
          <p:cNvPr id="15" name="Picture 14"/>
          <p:cNvPicPr>
            <a:picLocks noChangeAspect="1"/>
          </p:cNvPicPr>
          <p:nvPr/>
        </p:nvPicPr>
        <p:blipFill>
          <a:blip r:embed="rId5"/>
          <a:stretch>
            <a:fillRect/>
          </a:stretch>
        </p:blipFill>
        <p:spPr>
          <a:xfrm>
            <a:off x="286220" y="3933655"/>
            <a:ext cx="2914180" cy="2787820"/>
          </a:xfrm>
          <a:prstGeom prst="rect">
            <a:avLst/>
          </a:prstGeom>
        </p:spPr>
      </p:pic>
      <p:pic>
        <p:nvPicPr>
          <p:cNvPr id="16" name="Picture 15"/>
          <p:cNvPicPr>
            <a:picLocks noChangeAspect="1"/>
          </p:cNvPicPr>
          <p:nvPr/>
        </p:nvPicPr>
        <p:blipFill>
          <a:blip r:embed="rId6"/>
          <a:stretch>
            <a:fillRect/>
          </a:stretch>
        </p:blipFill>
        <p:spPr>
          <a:xfrm>
            <a:off x="6197600" y="0"/>
            <a:ext cx="2892161" cy="4397375"/>
          </a:xfrm>
          <a:prstGeom prst="rect">
            <a:avLst/>
          </a:prstGeom>
        </p:spPr>
      </p:pic>
      <p:sp>
        <p:nvSpPr>
          <p:cNvPr id="3" name="TextBox 2"/>
          <p:cNvSpPr txBox="1"/>
          <p:nvPr/>
        </p:nvSpPr>
        <p:spPr>
          <a:xfrm>
            <a:off x="4902955" y="1680088"/>
            <a:ext cx="1294645" cy="923330"/>
          </a:xfrm>
          <a:prstGeom prst="rect">
            <a:avLst/>
          </a:prstGeom>
          <a:noFill/>
          <a:ln>
            <a:solidFill>
              <a:srgbClr val="008000"/>
            </a:solidFill>
          </a:ln>
        </p:spPr>
        <p:txBody>
          <a:bodyPr wrap="none" rtlCol="0">
            <a:spAutoFit/>
          </a:bodyPr>
          <a:lstStyle/>
          <a:p>
            <a:r>
              <a:rPr lang="en-US" dirty="0" smtClean="0"/>
              <a:t>Dual </a:t>
            </a:r>
          </a:p>
          <a:p>
            <a:r>
              <a:rPr lang="en-US" dirty="0" smtClean="0"/>
              <a:t>Readout</a:t>
            </a:r>
          </a:p>
          <a:p>
            <a:r>
              <a:rPr lang="en-US" dirty="0" smtClean="0"/>
              <a:t>Calorimeter</a:t>
            </a:r>
            <a:endParaRPr lang="en-US" dirty="0"/>
          </a:p>
        </p:txBody>
      </p:sp>
      <p:sp>
        <p:nvSpPr>
          <p:cNvPr id="17" name="TextBox 16"/>
          <p:cNvSpPr txBox="1"/>
          <p:nvPr/>
        </p:nvSpPr>
        <p:spPr>
          <a:xfrm>
            <a:off x="178674" y="3933655"/>
            <a:ext cx="884039" cy="646331"/>
          </a:xfrm>
          <a:prstGeom prst="rect">
            <a:avLst/>
          </a:prstGeom>
          <a:noFill/>
          <a:ln>
            <a:solidFill>
              <a:srgbClr val="008000"/>
            </a:solidFill>
          </a:ln>
        </p:spPr>
        <p:txBody>
          <a:bodyPr wrap="none" rtlCol="0">
            <a:spAutoFit/>
          </a:bodyPr>
          <a:lstStyle/>
          <a:p>
            <a:r>
              <a:rPr lang="en-US" dirty="0" smtClean="0"/>
              <a:t>Particle</a:t>
            </a:r>
          </a:p>
          <a:p>
            <a:r>
              <a:rPr lang="en-US" dirty="0" smtClean="0"/>
              <a:t>flow</a:t>
            </a:r>
            <a:endParaRPr lang="en-US" dirty="0"/>
          </a:p>
        </p:txBody>
      </p:sp>
    </p:spTree>
    <p:extLst>
      <p:ext uri="{BB962C8B-B14F-4D97-AF65-F5344CB8AC3E}">
        <p14:creationId xmlns:p14="http://schemas.microsoft.com/office/powerpoint/2010/main" val="120717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Frontier -</a:t>
            </a:r>
            <a:r>
              <a:rPr lang="en-US" dirty="0" err="1" smtClean="0"/>
              <a:t>Muon</a:t>
            </a:r>
            <a:r>
              <a:rPr lang="en-US" dirty="0" smtClean="0"/>
              <a:t> Collider</a:t>
            </a:r>
            <a:br>
              <a:rPr lang="en-US" dirty="0" smtClean="0"/>
            </a:br>
            <a:r>
              <a:rPr lang="en-US" sz="1300" dirty="0" smtClean="0"/>
              <a:t>(</a:t>
            </a:r>
            <a:r>
              <a:rPr lang="en-US" sz="1300" dirty="0" err="1" smtClean="0"/>
              <a:t>Mazzacane</a:t>
            </a:r>
            <a:r>
              <a:rPr lang="en-US" sz="1300" dirty="0" smtClean="0"/>
              <a:t>)</a:t>
            </a:r>
            <a:endParaRPr lang="en-US" sz="1300" dirty="0"/>
          </a:p>
        </p:txBody>
      </p:sp>
      <p:sp>
        <p:nvSpPr>
          <p:cNvPr id="3" name="Content Placeholder 2"/>
          <p:cNvSpPr>
            <a:spLocks noGrp="1"/>
          </p:cNvSpPr>
          <p:nvPr>
            <p:ph sz="half" idx="1"/>
          </p:nvPr>
        </p:nvSpPr>
        <p:spPr>
          <a:xfrm>
            <a:off x="178674" y="912743"/>
            <a:ext cx="4698126" cy="5808731"/>
          </a:xfrm>
        </p:spPr>
        <p:txBody>
          <a:bodyPr>
            <a:normAutofit lnSpcReduction="10000"/>
          </a:bodyPr>
          <a:lstStyle/>
          <a:p>
            <a:pPr marL="0" indent="0">
              <a:buNone/>
            </a:pPr>
            <a:r>
              <a:rPr lang="en-US" dirty="0" smtClean="0"/>
              <a:t>The </a:t>
            </a:r>
            <a:r>
              <a:rPr lang="en-US" dirty="0" err="1" smtClean="0"/>
              <a:t>muon</a:t>
            </a:r>
            <a:r>
              <a:rPr lang="en-US" dirty="0" smtClean="0"/>
              <a:t> collider is a possible path to a multi-</a:t>
            </a:r>
            <a:r>
              <a:rPr lang="en-US" dirty="0" err="1" smtClean="0"/>
              <a:t>TeV</a:t>
            </a:r>
            <a:r>
              <a:rPr lang="en-US" dirty="0" smtClean="0"/>
              <a:t> lepton collider</a:t>
            </a:r>
          </a:p>
          <a:p>
            <a:r>
              <a:rPr lang="en-US" dirty="0" smtClean="0">
                <a:solidFill>
                  <a:srgbClr val="800000"/>
                </a:solidFill>
              </a:rPr>
              <a:t>Can we do physics in the huge backgrounds from beam decay?</a:t>
            </a:r>
          </a:p>
          <a:p>
            <a:pPr marL="0" indent="0">
              <a:buNone/>
            </a:pPr>
            <a:r>
              <a:rPr lang="en-US" dirty="0" smtClean="0"/>
              <a:t>Full simulation of beam backgrounds combined with physics simulation and reconstruction</a:t>
            </a:r>
          </a:p>
          <a:p>
            <a:r>
              <a:rPr lang="en-US" dirty="0" smtClean="0"/>
              <a:t>Hundreds of </a:t>
            </a:r>
            <a:r>
              <a:rPr lang="en-US" dirty="0" err="1" smtClean="0"/>
              <a:t>TeV</a:t>
            </a:r>
            <a:r>
              <a:rPr lang="en-US" dirty="0" smtClean="0"/>
              <a:t>/crossing</a:t>
            </a:r>
          </a:p>
          <a:p>
            <a:r>
              <a:rPr lang="en-US" dirty="0" smtClean="0"/>
              <a:t>But backgrounds are soft and out of time</a:t>
            </a:r>
          </a:p>
          <a:p>
            <a:r>
              <a:rPr lang="en-US" dirty="0" smtClean="0">
                <a:solidFill>
                  <a:srgbClr val="FF0000"/>
                </a:solidFill>
              </a:rPr>
              <a:t>1 ns time cut reduces tracker background by 10</a:t>
            </a:r>
            <a:r>
              <a:rPr lang="en-US" baseline="30000" dirty="0" smtClean="0">
                <a:solidFill>
                  <a:srgbClr val="FF0000"/>
                </a:solidFill>
              </a:rPr>
              <a:t>3</a:t>
            </a:r>
            <a:r>
              <a:rPr lang="en-US" dirty="0" smtClean="0">
                <a:solidFill>
                  <a:srgbClr val="FF0000"/>
                </a:solidFill>
              </a:rPr>
              <a:t>!</a:t>
            </a:r>
          </a:p>
          <a:p>
            <a:r>
              <a:rPr lang="en-US" dirty="0" smtClean="0">
                <a:solidFill>
                  <a:srgbClr val="0000FF"/>
                </a:solidFill>
              </a:rPr>
              <a:t>Pixelate to reduce occupancy</a:t>
            </a:r>
          </a:p>
          <a:p>
            <a:r>
              <a:rPr lang="en-US" dirty="0" smtClean="0"/>
              <a:t>1-10 ns cuts reduce background x 100 in calorimeter</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16</a:t>
            </a:fld>
            <a:endParaRPr lang="en-US"/>
          </a:p>
        </p:txBody>
      </p:sp>
      <p:pic>
        <p:nvPicPr>
          <p:cNvPr id="8" name="Picture 7"/>
          <p:cNvPicPr>
            <a:picLocks noChangeAspect="1"/>
          </p:cNvPicPr>
          <p:nvPr/>
        </p:nvPicPr>
        <p:blipFill>
          <a:blip r:embed="rId2"/>
          <a:stretch>
            <a:fillRect/>
          </a:stretch>
        </p:blipFill>
        <p:spPr>
          <a:xfrm>
            <a:off x="5092700" y="0"/>
            <a:ext cx="3949700" cy="2654300"/>
          </a:xfrm>
          <a:prstGeom prst="rect">
            <a:avLst/>
          </a:prstGeom>
        </p:spPr>
      </p:pic>
      <p:pic>
        <p:nvPicPr>
          <p:cNvPr id="9" name="Picture 8"/>
          <p:cNvPicPr>
            <a:picLocks noChangeAspect="1"/>
          </p:cNvPicPr>
          <p:nvPr/>
        </p:nvPicPr>
        <p:blipFill>
          <a:blip r:embed="rId3"/>
          <a:stretch>
            <a:fillRect/>
          </a:stretch>
        </p:blipFill>
        <p:spPr>
          <a:xfrm>
            <a:off x="4991100" y="2654300"/>
            <a:ext cx="3911600" cy="2641600"/>
          </a:xfrm>
          <a:prstGeom prst="rect">
            <a:avLst/>
          </a:prstGeom>
        </p:spPr>
      </p:pic>
      <p:sp>
        <p:nvSpPr>
          <p:cNvPr id="11" name="TextBox 10"/>
          <p:cNvSpPr txBox="1"/>
          <p:nvPr/>
        </p:nvSpPr>
        <p:spPr>
          <a:xfrm>
            <a:off x="5771475" y="94734"/>
            <a:ext cx="496650" cy="369332"/>
          </a:xfrm>
          <a:prstGeom prst="rect">
            <a:avLst/>
          </a:prstGeom>
          <a:noFill/>
        </p:spPr>
        <p:txBody>
          <a:bodyPr wrap="none" rtlCol="0">
            <a:spAutoFit/>
          </a:bodyPr>
          <a:lstStyle/>
          <a:p>
            <a:r>
              <a:rPr lang="en-US" dirty="0" smtClean="0"/>
              <a:t>10</a:t>
            </a:r>
            <a:r>
              <a:rPr lang="en-US" baseline="30000" dirty="0" smtClean="0"/>
              <a:t>8</a:t>
            </a:r>
            <a:endParaRPr lang="en-US" baseline="30000" dirty="0"/>
          </a:p>
        </p:txBody>
      </p:sp>
      <p:sp>
        <p:nvSpPr>
          <p:cNvPr id="12" name="TextBox 11"/>
          <p:cNvSpPr txBox="1"/>
          <p:nvPr/>
        </p:nvSpPr>
        <p:spPr>
          <a:xfrm>
            <a:off x="5961975" y="5833130"/>
            <a:ext cx="1834156" cy="523220"/>
          </a:xfrm>
          <a:prstGeom prst="rect">
            <a:avLst/>
          </a:prstGeom>
          <a:noFill/>
          <a:ln>
            <a:solidFill>
              <a:schemeClr val="accent2"/>
            </a:solidFill>
          </a:ln>
        </p:spPr>
        <p:txBody>
          <a:bodyPr wrap="none" rtlCol="0">
            <a:spAutoFit/>
          </a:bodyPr>
          <a:lstStyle/>
          <a:p>
            <a:r>
              <a:rPr lang="en-US" sz="2800" dirty="0" smtClean="0">
                <a:solidFill>
                  <a:srgbClr val="FF0000"/>
                </a:solidFill>
              </a:rPr>
              <a:t>Fast Timing</a:t>
            </a:r>
            <a:endParaRPr lang="en-US" sz="2800" dirty="0">
              <a:solidFill>
                <a:srgbClr val="FF0000"/>
              </a:solidFill>
            </a:endParaRPr>
          </a:p>
        </p:txBody>
      </p:sp>
      <p:sp>
        <p:nvSpPr>
          <p:cNvPr id="4" name="TextBox 3"/>
          <p:cNvSpPr txBox="1"/>
          <p:nvPr/>
        </p:nvSpPr>
        <p:spPr>
          <a:xfrm>
            <a:off x="5771475" y="2380734"/>
            <a:ext cx="800219" cy="369332"/>
          </a:xfrm>
          <a:prstGeom prst="rect">
            <a:avLst/>
          </a:prstGeom>
          <a:solidFill>
            <a:srgbClr val="FFFFFF"/>
          </a:solidFill>
        </p:spPr>
        <p:txBody>
          <a:bodyPr wrap="none" rtlCol="0">
            <a:spAutoFit/>
          </a:bodyPr>
          <a:lstStyle/>
          <a:p>
            <a:r>
              <a:rPr lang="en-US" dirty="0" smtClean="0"/>
              <a:t>100 ns</a:t>
            </a:r>
          </a:p>
        </p:txBody>
      </p:sp>
    </p:spTree>
    <p:extLst>
      <p:ext uri="{BB962C8B-B14F-4D97-AF65-F5344CB8AC3E}">
        <p14:creationId xmlns:p14="http://schemas.microsoft.com/office/powerpoint/2010/main" val="232988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49913" cy="673100"/>
          </a:xfrm>
        </p:spPr>
        <p:txBody>
          <a:bodyPr/>
          <a:lstStyle/>
          <a:p>
            <a:r>
              <a:rPr lang="en-US" dirty="0" smtClean="0"/>
              <a:t>1.5 </a:t>
            </a:r>
            <a:r>
              <a:rPr lang="en-US" dirty="0" err="1" smtClean="0"/>
              <a:t>TeV</a:t>
            </a:r>
            <a:r>
              <a:rPr lang="en-US" dirty="0" smtClean="0"/>
              <a:t> H/A</a:t>
            </a:r>
            <a:endParaRPr lang="en-US" dirty="0"/>
          </a:p>
        </p:txBody>
      </p:sp>
      <p:sp>
        <p:nvSpPr>
          <p:cNvPr id="3" name="Content Placeholder 2"/>
          <p:cNvSpPr>
            <a:spLocks noGrp="1"/>
          </p:cNvSpPr>
          <p:nvPr>
            <p:ph sz="half" idx="1"/>
          </p:nvPr>
        </p:nvSpPr>
        <p:spPr>
          <a:xfrm>
            <a:off x="0" y="696844"/>
            <a:ext cx="5930900" cy="4525963"/>
          </a:xfrm>
        </p:spPr>
        <p:txBody>
          <a:bodyPr/>
          <a:lstStyle/>
          <a:p>
            <a:pPr marL="0" indent="0">
              <a:buNone/>
            </a:pPr>
            <a:r>
              <a:rPr lang="en-US" dirty="0" smtClean="0"/>
              <a:t>The </a:t>
            </a:r>
            <a:r>
              <a:rPr lang="en-US" dirty="0">
                <a:solidFill>
                  <a:srgbClr val="FF0000"/>
                </a:solidFill>
              </a:rPr>
              <a:t>first </a:t>
            </a:r>
            <a:r>
              <a:rPr lang="en-US" dirty="0" smtClean="0">
                <a:solidFill>
                  <a:srgbClr val="FF0000"/>
                </a:solidFill>
              </a:rPr>
              <a:t>physics study </a:t>
            </a:r>
            <a:r>
              <a:rPr lang="en-US" dirty="0"/>
              <a:t>to address </a:t>
            </a:r>
            <a:r>
              <a:rPr lang="en-US" dirty="0" err="1"/>
              <a:t>muon</a:t>
            </a:r>
            <a:r>
              <a:rPr lang="en-US" dirty="0"/>
              <a:t> collider backgrounds with full </a:t>
            </a:r>
            <a:r>
              <a:rPr lang="en-US" dirty="0" smtClean="0"/>
              <a:t>simulation</a:t>
            </a:r>
          </a:p>
          <a:p>
            <a:pPr marL="0" indent="0">
              <a:buNone/>
            </a:pPr>
            <a:r>
              <a:rPr lang="en-US" dirty="0" smtClean="0"/>
              <a:t>s-channel H/A-&gt;</a:t>
            </a:r>
            <a:r>
              <a:rPr lang="en-US" dirty="0" err="1" smtClean="0"/>
              <a:t>bbbar</a:t>
            </a:r>
            <a:r>
              <a:rPr lang="en-US" dirty="0" smtClean="0"/>
              <a:t> production in a 1.5 </a:t>
            </a:r>
            <a:r>
              <a:rPr lang="en-US" dirty="0" err="1" smtClean="0"/>
              <a:t>TeV</a:t>
            </a:r>
            <a:r>
              <a:rPr lang="en-US" dirty="0" smtClean="0"/>
              <a:t> </a:t>
            </a:r>
            <a:r>
              <a:rPr lang="en-US" dirty="0" err="1" smtClean="0"/>
              <a:t>muon</a:t>
            </a:r>
            <a:r>
              <a:rPr lang="en-US" dirty="0" smtClean="0"/>
              <a:t> collider.</a:t>
            </a:r>
          </a:p>
          <a:p>
            <a:r>
              <a:rPr lang="en-US" dirty="0" smtClean="0"/>
              <a:t>Full GEANT/MARS backgrounds</a:t>
            </a:r>
          </a:p>
          <a:p>
            <a:r>
              <a:rPr lang="en-US" dirty="0" smtClean="0"/>
              <a:t>4.6% </a:t>
            </a:r>
            <a:r>
              <a:rPr lang="en-US" dirty="0" err="1" smtClean="0"/>
              <a:t>dijet</a:t>
            </a:r>
            <a:r>
              <a:rPr lang="en-US" dirty="0" smtClean="0"/>
              <a:t> mass resolution </a:t>
            </a:r>
            <a:r>
              <a:rPr lang="en-US" i="1" dirty="0" smtClean="0"/>
              <a:t>with background</a:t>
            </a:r>
          </a:p>
          <a:p>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17</a:t>
            </a:fld>
            <a:endParaRPr lang="en-US"/>
          </a:p>
        </p:txBody>
      </p:sp>
      <p:pic>
        <p:nvPicPr>
          <p:cNvPr id="7" name="Picture 6"/>
          <p:cNvPicPr>
            <a:picLocks noChangeAspect="1"/>
          </p:cNvPicPr>
          <p:nvPr/>
        </p:nvPicPr>
        <p:blipFill>
          <a:blip r:embed="rId2"/>
          <a:stretch>
            <a:fillRect/>
          </a:stretch>
        </p:blipFill>
        <p:spPr>
          <a:xfrm>
            <a:off x="6032500" y="101600"/>
            <a:ext cx="2806700" cy="2780222"/>
          </a:xfrm>
          <a:prstGeom prst="rect">
            <a:avLst/>
          </a:prstGeom>
        </p:spPr>
      </p:pic>
      <p:pic>
        <p:nvPicPr>
          <p:cNvPr id="8" name="Picture 7"/>
          <p:cNvPicPr>
            <a:picLocks noChangeAspect="1"/>
          </p:cNvPicPr>
          <p:nvPr/>
        </p:nvPicPr>
        <p:blipFill>
          <a:blip r:embed="rId3"/>
          <a:stretch>
            <a:fillRect/>
          </a:stretch>
        </p:blipFill>
        <p:spPr>
          <a:xfrm>
            <a:off x="0" y="3651353"/>
            <a:ext cx="4330700" cy="3070121"/>
          </a:xfrm>
          <a:prstGeom prst="rect">
            <a:avLst/>
          </a:prstGeom>
        </p:spPr>
      </p:pic>
      <p:pic>
        <p:nvPicPr>
          <p:cNvPr id="9" name="Picture 8"/>
          <p:cNvPicPr>
            <a:picLocks noChangeAspect="1"/>
          </p:cNvPicPr>
          <p:nvPr/>
        </p:nvPicPr>
        <p:blipFill>
          <a:blip r:embed="rId4"/>
          <a:stretch>
            <a:fillRect/>
          </a:stretch>
        </p:blipFill>
        <p:spPr>
          <a:xfrm>
            <a:off x="4775200" y="3582126"/>
            <a:ext cx="4368800" cy="3009173"/>
          </a:xfrm>
          <a:prstGeom prst="rect">
            <a:avLst/>
          </a:prstGeom>
        </p:spPr>
      </p:pic>
      <p:cxnSp>
        <p:nvCxnSpPr>
          <p:cNvPr id="10" name="Straight Arrow Connector 9"/>
          <p:cNvCxnSpPr/>
          <p:nvPr/>
        </p:nvCxnSpPr>
        <p:spPr>
          <a:xfrm flipH="1" flipV="1">
            <a:off x="6908800" y="1498600"/>
            <a:ext cx="838200" cy="252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668748" y="2881822"/>
            <a:ext cx="1018052" cy="369332"/>
          </a:xfrm>
          <a:prstGeom prst="rect">
            <a:avLst/>
          </a:prstGeom>
          <a:noFill/>
        </p:spPr>
        <p:txBody>
          <a:bodyPr wrap="none" rtlCol="0">
            <a:spAutoFit/>
          </a:bodyPr>
          <a:lstStyle/>
          <a:p>
            <a:r>
              <a:rPr lang="en-US" dirty="0" smtClean="0"/>
              <a:t>(</a:t>
            </a:r>
            <a:r>
              <a:rPr lang="en-US" dirty="0" err="1" smtClean="0"/>
              <a:t>Eichten</a:t>
            </a:r>
            <a:r>
              <a:rPr lang="en-US" dirty="0" smtClean="0"/>
              <a:t>)</a:t>
            </a:r>
            <a:endParaRPr lang="en-US" dirty="0"/>
          </a:p>
        </p:txBody>
      </p:sp>
    </p:spTree>
    <p:extLst>
      <p:ext uri="{BB962C8B-B14F-4D97-AF65-F5344CB8AC3E}">
        <p14:creationId xmlns:p14="http://schemas.microsoft.com/office/powerpoint/2010/main" val="95851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Frontier Challenges</a:t>
            </a:r>
            <a:endParaRPr lang="en-US" dirty="0"/>
          </a:p>
        </p:txBody>
      </p:sp>
      <p:sp>
        <p:nvSpPr>
          <p:cNvPr id="3" name="Content Placeholder 2"/>
          <p:cNvSpPr>
            <a:spLocks noGrp="1"/>
          </p:cNvSpPr>
          <p:nvPr>
            <p:ph sz="half" idx="1"/>
          </p:nvPr>
        </p:nvSpPr>
        <p:spPr>
          <a:xfrm>
            <a:off x="1" y="894521"/>
            <a:ext cx="5867400" cy="5826953"/>
          </a:xfrm>
        </p:spPr>
        <p:txBody>
          <a:bodyPr>
            <a:normAutofit fontScale="85000" lnSpcReduction="20000"/>
          </a:bodyPr>
          <a:lstStyle/>
          <a:p>
            <a:pPr marL="0" indent="0">
              <a:buNone/>
            </a:pPr>
            <a:r>
              <a:rPr lang="en-US" dirty="0" smtClean="0"/>
              <a:t>Broad, program with significant opportunities for progress</a:t>
            </a:r>
          </a:p>
          <a:p>
            <a:r>
              <a:rPr lang="en-US" dirty="0" smtClean="0"/>
              <a:t>UHE cosmic rays and neutrinos</a:t>
            </a:r>
            <a:endParaRPr lang="en-US" dirty="0" smtClean="0"/>
          </a:p>
          <a:p>
            <a:pPr lvl="1"/>
            <a:r>
              <a:rPr lang="en-US" dirty="0"/>
              <a:t>Low rates at high energy require </a:t>
            </a:r>
            <a:r>
              <a:rPr lang="en-US" dirty="0" smtClean="0"/>
              <a:t>large exposures</a:t>
            </a:r>
            <a:r>
              <a:rPr lang="en-US" dirty="0"/>
              <a:t>/aperture to make </a:t>
            </a:r>
            <a:r>
              <a:rPr lang="en-US" dirty="0" smtClean="0"/>
              <a:t>progress</a:t>
            </a:r>
            <a:endParaRPr lang="en-US" dirty="0"/>
          </a:p>
          <a:p>
            <a:r>
              <a:rPr lang="en-US" dirty="0" smtClean="0"/>
              <a:t>Gamma </a:t>
            </a:r>
            <a:r>
              <a:rPr lang="en-US" dirty="0" smtClean="0"/>
              <a:t>rays</a:t>
            </a:r>
          </a:p>
          <a:p>
            <a:pPr lvl="1"/>
            <a:r>
              <a:rPr lang="en-US" dirty="0" smtClean="0"/>
              <a:t>R</a:t>
            </a:r>
            <a:r>
              <a:rPr lang="en-US" dirty="0"/>
              <a:t>&amp;D: Cherenkov and water tank arrays, </a:t>
            </a:r>
            <a:br>
              <a:rPr lang="en-US" dirty="0"/>
            </a:br>
            <a:r>
              <a:rPr lang="en-US" dirty="0"/>
              <a:t>Low-cost </a:t>
            </a:r>
            <a:r>
              <a:rPr lang="en-US" dirty="0" err="1"/>
              <a:t>photosensors</a:t>
            </a:r>
            <a:r>
              <a:rPr lang="en-US" dirty="0"/>
              <a:t>/low-power digitizers</a:t>
            </a:r>
          </a:p>
          <a:p>
            <a:pPr lvl="1"/>
            <a:r>
              <a:rPr lang="en-US" dirty="0"/>
              <a:t>Distributed timing across large </a:t>
            </a:r>
            <a:r>
              <a:rPr lang="en-US" dirty="0" smtClean="0"/>
              <a:t>arrays</a:t>
            </a:r>
          </a:p>
          <a:p>
            <a:r>
              <a:rPr lang="en-US" dirty="0" smtClean="0"/>
              <a:t>Dark Energy – next generation</a:t>
            </a:r>
          </a:p>
          <a:p>
            <a:pPr lvl="1"/>
            <a:r>
              <a:rPr lang="en-US" dirty="0"/>
              <a:t>Order of magnitude improvement in sensitivity, ~km</a:t>
            </a:r>
            <a:r>
              <a:rPr lang="en-US" baseline="30000" dirty="0"/>
              <a:t>2</a:t>
            </a:r>
            <a:r>
              <a:rPr lang="en-US" dirty="0"/>
              <a:t> effective area, and extended </a:t>
            </a:r>
            <a:r>
              <a:rPr lang="en-US" dirty="0" smtClean="0"/>
              <a:t>energy</a:t>
            </a:r>
          </a:p>
          <a:p>
            <a:r>
              <a:rPr lang="en-US" dirty="0" smtClean="0"/>
              <a:t>Dark Matter</a:t>
            </a:r>
          </a:p>
          <a:p>
            <a:pPr lvl="1"/>
            <a:r>
              <a:rPr lang="en-US" dirty="0"/>
              <a:t>Almost every experiment is a new detector idea. There is a large program looking for larger mass, lower thresholds and directionality</a:t>
            </a:r>
          </a:p>
          <a:p>
            <a:r>
              <a:rPr lang="en-US" dirty="0"/>
              <a:t>CMB</a:t>
            </a:r>
          </a:p>
          <a:p>
            <a:pPr lvl="1" indent="-342900"/>
            <a:r>
              <a:rPr lang="en-US" dirty="0" smtClean="0"/>
              <a:t>Large area spectrally sensitive </a:t>
            </a:r>
            <a:r>
              <a:rPr lang="en-US" dirty="0"/>
              <a:t>arrays low power readout and high bandwidth DAQ</a:t>
            </a: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18</a:t>
            </a:fld>
            <a:endParaRPr lang="en-US"/>
          </a:p>
        </p:txBody>
      </p:sp>
      <p:pic>
        <p:nvPicPr>
          <p:cNvPr id="7" name="Picture 5" descr="top_euso_im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3421" y="0"/>
            <a:ext cx="3170579" cy="293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5716177" y="2932334"/>
            <a:ext cx="1994244" cy="1905139"/>
          </a:xfrm>
          <a:prstGeom prst="rect">
            <a:avLst/>
          </a:prstGeom>
        </p:spPr>
      </p:pic>
      <p:pic>
        <p:nvPicPr>
          <p:cNvPr id="10" name="Content Placeholder 3"/>
          <p:cNvPicPr>
            <a:picLocks noChangeAspect="1"/>
          </p:cNvPicPr>
          <p:nvPr/>
        </p:nvPicPr>
        <p:blipFill rotWithShape="1">
          <a:blip r:embed="rId4"/>
          <a:srcRect t="-665" r="27888" b="-1"/>
          <a:stretch/>
        </p:blipFill>
        <p:spPr>
          <a:xfrm>
            <a:off x="7710421" y="3093590"/>
            <a:ext cx="1408176" cy="1540683"/>
          </a:xfrm>
          <a:prstGeom prst="rect">
            <a:avLst/>
          </a:prstGeom>
        </p:spPr>
      </p:pic>
      <p:pic>
        <p:nvPicPr>
          <p:cNvPr id="11" name="Picture 10"/>
          <p:cNvPicPr>
            <a:picLocks noChangeAspect="1"/>
          </p:cNvPicPr>
          <p:nvPr/>
        </p:nvPicPr>
        <p:blipFill>
          <a:blip r:embed="rId5"/>
          <a:stretch>
            <a:fillRect/>
          </a:stretch>
        </p:blipFill>
        <p:spPr>
          <a:xfrm>
            <a:off x="6108700" y="5115720"/>
            <a:ext cx="2477440" cy="1541027"/>
          </a:xfrm>
          <a:prstGeom prst="rect">
            <a:avLst/>
          </a:prstGeom>
        </p:spPr>
      </p:pic>
    </p:spTree>
    <p:extLst>
      <p:ext uri="{BB962C8B-B14F-4D97-AF65-F5344CB8AC3E}">
        <p14:creationId xmlns:p14="http://schemas.microsoft.com/office/powerpoint/2010/main" val="252723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Indirect Detection</a:t>
            </a:r>
            <a:br>
              <a:rPr lang="en-US" dirty="0" smtClean="0"/>
            </a:br>
            <a:r>
              <a:rPr lang="en-US" sz="1300" dirty="0" smtClean="0"/>
              <a:t>(Buckley)</a:t>
            </a:r>
            <a:endParaRPr lang="en-US" sz="1300"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19</a:t>
            </a:fld>
            <a:endParaRPr lang="en-US"/>
          </a:p>
        </p:txBody>
      </p:sp>
      <p:pic>
        <p:nvPicPr>
          <p:cNvPr id="7" name="Picture 6"/>
          <p:cNvPicPr>
            <a:picLocks noChangeAspect="1"/>
          </p:cNvPicPr>
          <p:nvPr/>
        </p:nvPicPr>
        <p:blipFill>
          <a:blip r:embed="rId2"/>
          <a:stretch>
            <a:fillRect/>
          </a:stretch>
        </p:blipFill>
        <p:spPr>
          <a:xfrm>
            <a:off x="0" y="1205688"/>
            <a:ext cx="9144000" cy="5515787"/>
          </a:xfrm>
          <a:prstGeom prst="rect">
            <a:avLst/>
          </a:prstGeom>
        </p:spPr>
      </p:pic>
    </p:spTree>
    <p:extLst>
      <p:ext uri="{BB962C8B-B14F-4D97-AF65-F5344CB8AC3E}">
        <p14:creationId xmlns:p14="http://schemas.microsoft.com/office/powerpoint/2010/main" val="238159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74" y="964372"/>
            <a:ext cx="8483600" cy="5213350"/>
          </a:xfrm>
        </p:spPr>
        <p:txBody>
          <a:bodyPr>
            <a:normAutofit/>
          </a:bodyPr>
          <a:lstStyle/>
          <a:p>
            <a:pPr marL="0" indent="0">
              <a:buNone/>
            </a:pPr>
            <a:r>
              <a:rPr lang="en-US" dirty="0"/>
              <a:t>Over the last week we have interacted with </a:t>
            </a:r>
            <a:r>
              <a:rPr lang="en-US" dirty="0" smtClean="0"/>
              <a:t>the 3 physics frontiers, discussed cross cutting technologies, and argued about how to best achieve our goals</a:t>
            </a:r>
          </a:p>
          <a:p>
            <a:r>
              <a:rPr lang="en-US" dirty="0" smtClean="0"/>
              <a:t>Remarkable vitality </a:t>
            </a:r>
            <a:br>
              <a:rPr lang="en-US" dirty="0" smtClean="0"/>
            </a:br>
            <a:r>
              <a:rPr lang="en-US" dirty="0" smtClean="0"/>
              <a:t>demonstrated in </a:t>
            </a:r>
            <a:br>
              <a:rPr lang="en-US" dirty="0" smtClean="0"/>
            </a:br>
            <a:r>
              <a:rPr lang="en-US" dirty="0" smtClean="0"/>
              <a:t>presentations and </a:t>
            </a:r>
            <a:br>
              <a:rPr lang="en-US" dirty="0" smtClean="0"/>
            </a:br>
            <a:r>
              <a:rPr lang="en-US" dirty="0" smtClean="0"/>
              <a:t>whitepapers</a:t>
            </a:r>
          </a:p>
          <a:p>
            <a:r>
              <a:rPr lang="en-US" dirty="0" smtClean="0"/>
              <a:t>Outstanding ideas</a:t>
            </a:r>
          </a:p>
          <a:p>
            <a:r>
              <a:rPr lang="en-US" dirty="0" smtClean="0"/>
              <a:t>Great opportunities</a:t>
            </a:r>
            <a:endParaRPr lang="en-US" dirty="0"/>
          </a:p>
          <a:p>
            <a:r>
              <a:rPr lang="en-US" dirty="0" smtClean="0"/>
              <a:t>Critical needs</a:t>
            </a:r>
            <a:endParaRPr lang="en-US" dirty="0" smtClean="0"/>
          </a:p>
          <a:p>
            <a:r>
              <a:rPr lang="en-US" dirty="0" smtClean="0"/>
              <a:t>Worry about </a:t>
            </a:r>
            <a:br>
              <a:rPr lang="en-US" dirty="0" smtClean="0"/>
            </a:br>
            <a:r>
              <a:rPr lang="en-US" dirty="0" smtClean="0"/>
              <a:t>opportunities slipping</a:t>
            </a:r>
            <a:br>
              <a:rPr lang="en-US" dirty="0" smtClean="0"/>
            </a:br>
            <a:r>
              <a:rPr lang="en-US" dirty="0" smtClean="0"/>
              <a:t>away</a:t>
            </a:r>
            <a:endParaRPr lang="en-US" dirty="0"/>
          </a:p>
          <a:p>
            <a:endParaRPr lang="en-US" dirty="0"/>
          </a:p>
        </p:txBody>
      </p:sp>
      <p:sp>
        <p:nvSpPr>
          <p:cNvPr id="4" name="Date Placeholder 3"/>
          <p:cNvSpPr>
            <a:spLocks noGrp="1"/>
          </p:cNvSpPr>
          <p:nvPr>
            <p:ph type="dt" sz="half" idx="10"/>
          </p:nvPr>
        </p:nvSpPr>
        <p:spPr/>
        <p:txBody>
          <a:bodyPr/>
          <a:lstStyle/>
          <a:p>
            <a:r>
              <a:rPr lang="en-US" dirty="0"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a:t>
            </a:fld>
            <a:endParaRPr lang="en-US"/>
          </a:p>
        </p:txBody>
      </p:sp>
      <p:sp>
        <p:nvSpPr>
          <p:cNvPr id="7" name="TextBox 6"/>
          <p:cNvSpPr txBox="1"/>
          <p:nvPr/>
        </p:nvSpPr>
        <p:spPr>
          <a:xfrm>
            <a:off x="3584713" y="1830955"/>
            <a:ext cx="3973764" cy="4401206"/>
          </a:xfrm>
          <a:prstGeom prst="rect">
            <a:avLst/>
          </a:prstGeom>
          <a:noFill/>
        </p:spPr>
        <p:txBody>
          <a:bodyPr wrap="none" rtlCol="0">
            <a:spAutoFit/>
          </a:bodyPr>
          <a:lstStyle/>
          <a:p>
            <a:r>
              <a:rPr lang="en-US" sz="800" b="1" dirty="0">
                <a:hlinkClick r:id="rId2"/>
              </a:rPr>
              <a:t>Instrumentation Frontier Whitepapers</a:t>
            </a:r>
          </a:p>
          <a:p>
            <a:r>
              <a:rPr lang="en-US" sz="800" b="1" dirty="0"/>
              <a:t>Energy Frontier</a:t>
            </a:r>
            <a:endParaRPr lang="en-US" sz="800" dirty="0"/>
          </a:p>
          <a:p>
            <a:r>
              <a:rPr lang="en-US" sz="800" dirty="0">
                <a:hlinkClick r:id="rId3"/>
              </a:rPr>
              <a:t>Level 1 Track Triggers at HL-LHC</a:t>
            </a:r>
          </a:p>
          <a:p>
            <a:r>
              <a:rPr lang="en-US" sz="800" dirty="0">
                <a:hlinkClick r:id="rId4"/>
              </a:rPr>
              <a:t>Tracker and Vertex Detector for a Muon Collider</a:t>
            </a:r>
          </a:p>
          <a:p>
            <a:r>
              <a:rPr lang="en-US" sz="800" dirty="0">
                <a:hlinkClick r:id="rId5"/>
              </a:rPr>
              <a:t>Operation of Collider Experiments at High Luminosity</a:t>
            </a:r>
          </a:p>
          <a:p>
            <a:r>
              <a:rPr lang="en-US" sz="800" dirty="0">
                <a:hlinkClick r:id="rId6"/>
              </a:rPr>
              <a:t>Noble Liquid Calorimeters</a:t>
            </a:r>
          </a:p>
          <a:p>
            <a:r>
              <a:rPr lang="en-US" sz="800" dirty="0">
                <a:hlinkClick r:id="rId7"/>
              </a:rPr>
              <a:t>Triggers for hadron colliders at the energy frontier</a:t>
            </a:r>
          </a:p>
          <a:p>
            <a:r>
              <a:rPr lang="en-US" sz="800" dirty="0">
                <a:hlinkClick r:id="rId8"/>
              </a:rPr>
              <a:t>A Differential Time-of-Flight Technique for Collider Detectors</a:t>
            </a:r>
          </a:p>
          <a:p>
            <a:r>
              <a:rPr lang="en-US" sz="800" dirty="0">
                <a:hlinkClick r:id="rId9"/>
              </a:rPr>
              <a:t>Hadronic dual-readout calorimetry for high energy colliders</a:t>
            </a:r>
          </a:p>
          <a:p>
            <a:r>
              <a:rPr lang="en-US" sz="800" dirty="0">
                <a:hlinkClick r:id="rId10"/>
              </a:rPr>
              <a:t>Atlas Upgrade Instrumentation</a:t>
            </a:r>
          </a:p>
          <a:p>
            <a:r>
              <a:rPr lang="en-US" sz="800" dirty="0">
                <a:hlinkClick r:id="rId11"/>
              </a:rPr>
              <a:t>Trigger and Data Acquisition for hadron colliders at the Energy Frontier</a:t>
            </a:r>
          </a:p>
          <a:p>
            <a:endParaRPr lang="en-US" sz="800" dirty="0"/>
          </a:p>
          <a:p>
            <a:r>
              <a:rPr lang="en-US" sz="800" b="1" dirty="0"/>
              <a:t>Cosmic Frontier</a:t>
            </a:r>
            <a:endParaRPr lang="en-US" sz="800" dirty="0"/>
          </a:p>
          <a:p>
            <a:r>
              <a:rPr lang="en-US" sz="800" dirty="0">
                <a:hlinkClick r:id="rId12"/>
              </a:rPr>
              <a:t>Instrumentation Needs for Detection of Ultra-high Energy Neutrinos</a:t>
            </a:r>
          </a:p>
          <a:p>
            <a:r>
              <a:rPr lang="en-US" sz="800" dirty="0">
                <a:hlinkClick r:id="rId13"/>
              </a:rPr>
              <a:t>nEXO Detector R&amp;D</a:t>
            </a:r>
          </a:p>
          <a:p>
            <a:r>
              <a:rPr lang="en-US" sz="800" dirty="0">
                <a:hlinkClick r:id="rId14"/>
              </a:rPr>
              <a:t>Large Arrays of Air Cherenkov Detectors</a:t>
            </a:r>
          </a:p>
          <a:p>
            <a:r>
              <a:rPr lang="en-US" sz="800" dirty="0">
                <a:hlinkClick r:id="rId15"/>
              </a:rPr>
              <a:t>Low Background Materials for Direct Detection of Dark Matter</a:t>
            </a:r>
          </a:p>
          <a:p>
            <a:r>
              <a:rPr lang="en-US" sz="800" dirty="0">
                <a:hlinkClick r:id="rId16"/>
              </a:rPr>
              <a:t>Dark Energy</a:t>
            </a:r>
          </a:p>
          <a:p>
            <a:r>
              <a:rPr lang="en-US" sz="800" dirty="0">
                <a:hlinkClick r:id="rId17"/>
              </a:rPr>
              <a:t>Future Atmospheric and Water Cherenkov gamma-ray Detectors</a:t>
            </a:r>
          </a:p>
          <a:p>
            <a:r>
              <a:rPr lang="en-US" sz="800" dirty="0">
                <a:hlinkClick r:id="rId18"/>
              </a:rPr>
              <a:t>Physics Motivation for WIMP Dark Matter Directional Detection</a:t>
            </a:r>
          </a:p>
          <a:p>
            <a:r>
              <a:rPr lang="en-US" sz="800" dirty="0">
                <a:hlinkClick r:id="rId19"/>
              </a:rPr>
              <a:t>Direct Detection of WIMPs</a:t>
            </a:r>
          </a:p>
          <a:p>
            <a:r>
              <a:rPr lang="en-US" sz="800" dirty="0">
                <a:hlinkClick r:id="rId20"/>
              </a:rPr>
              <a:t>Solid Xenon R&amp;D at Fermilab</a:t>
            </a:r>
          </a:p>
          <a:p>
            <a:r>
              <a:rPr lang="en-US" sz="800" dirty="0">
                <a:hlinkClick r:id="rId21"/>
              </a:rPr>
              <a:t>Applications of Laser Interferometry in Fundamental Physics Experiments</a:t>
            </a:r>
          </a:p>
          <a:p>
            <a:r>
              <a:rPr lang="en-US" sz="800" dirty="0">
                <a:hlinkClick r:id="rId22"/>
              </a:rPr>
              <a:t>Instrumentation for New Measurements of the Cosmic Microwave Background polarization</a:t>
            </a:r>
          </a:p>
          <a:p>
            <a:r>
              <a:rPr lang="en-US" sz="800" dirty="0">
                <a:hlinkClick r:id="rId23"/>
              </a:rPr>
              <a:t>A readout architecture for 100,000 pixel Microwave Kinetic Inductance Detector array.</a:t>
            </a:r>
          </a:p>
          <a:p>
            <a:endParaRPr lang="en-US" sz="800" dirty="0"/>
          </a:p>
          <a:p>
            <a:r>
              <a:rPr lang="en-US" sz="800" b="1" dirty="0"/>
              <a:t>Intensity Frontier</a:t>
            </a:r>
            <a:endParaRPr lang="en-US" sz="800" dirty="0"/>
          </a:p>
          <a:p>
            <a:r>
              <a:rPr lang="en-US" sz="800" dirty="0">
                <a:hlinkClick r:id="rId24"/>
              </a:rPr>
              <a:t>Advanced Water Cherenkov R&amp;D for WATCHMAN</a:t>
            </a:r>
          </a:p>
          <a:p>
            <a:r>
              <a:rPr lang="en-US" sz="800" dirty="0">
                <a:hlinkClick r:id="rId25"/>
              </a:rPr>
              <a:t>Liquid Argon TPC</a:t>
            </a:r>
          </a:p>
          <a:p>
            <a:r>
              <a:rPr lang="en-US" sz="800" dirty="0">
                <a:hlinkClick r:id="rId26"/>
              </a:rPr>
              <a:t>LHCb Upgrade</a:t>
            </a:r>
          </a:p>
          <a:p>
            <a:r>
              <a:rPr lang="en-US" sz="800" dirty="0">
                <a:hlinkClick r:id="rId27"/>
              </a:rPr>
              <a:t>Neutrino Detectors Working Group Summary</a:t>
            </a:r>
          </a:p>
          <a:p>
            <a:r>
              <a:rPr lang="en-US" sz="800" dirty="0">
                <a:hlinkClick r:id="rId28"/>
              </a:rPr>
              <a:t>Electromagnetic Calorimetry in Project X Experiments</a:t>
            </a:r>
          </a:p>
          <a:p>
            <a:r>
              <a:rPr lang="en-US" sz="800" dirty="0">
                <a:hlinkClick r:id="rId29"/>
              </a:rPr>
              <a:t>Liquid Scintillator Instrumentation for Physics Frontiers</a:t>
            </a:r>
          </a:p>
          <a:p>
            <a:r>
              <a:rPr lang="en-US" sz="800" dirty="0">
                <a:hlinkClick r:id="rId30"/>
              </a:rPr>
              <a:t>Intensity Frontier Instrumentation Summary Report</a:t>
            </a:r>
          </a:p>
          <a:p>
            <a:endParaRPr lang="en-US" sz="800" dirty="0"/>
          </a:p>
        </p:txBody>
      </p:sp>
      <p:sp>
        <p:nvSpPr>
          <p:cNvPr id="8" name="TextBox 7"/>
          <p:cNvSpPr txBox="1"/>
          <p:nvPr/>
        </p:nvSpPr>
        <p:spPr>
          <a:xfrm>
            <a:off x="4737101" y="1830955"/>
            <a:ext cx="4286686" cy="4770539"/>
          </a:xfrm>
          <a:prstGeom prst="rect">
            <a:avLst/>
          </a:prstGeom>
          <a:solidFill>
            <a:srgbClr val="FFFFFF"/>
          </a:solidFill>
        </p:spPr>
        <p:txBody>
          <a:bodyPr wrap="square" rtlCol="0">
            <a:spAutoFit/>
          </a:bodyPr>
          <a:lstStyle/>
          <a:p>
            <a:r>
              <a:rPr lang="en-US" sz="800" b="1" dirty="0"/>
              <a:t>Technologies</a:t>
            </a:r>
            <a:endParaRPr lang="en-US" sz="800" dirty="0"/>
          </a:p>
          <a:p>
            <a:r>
              <a:rPr lang="en-US" sz="800" dirty="0">
                <a:hlinkClick r:id="rId31"/>
              </a:rPr>
              <a:t>Combination of Active Edge and 3D Electronics Technologies</a:t>
            </a:r>
          </a:p>
          <a:p>
            <a:r>
              <a:rPr lang="en-US" sz="800" dirty="0">
                <a:hlinkClick r:id="rId32"/>
              </a:rPr>
              <a:t>Plasma Panel Detectors for Ionizing Particles</a:t>
            </a:r>
          </a:p>
          <a:p>
            <a:r>
              <a:rPr lang="en-US" sz="800" dirty="0">
                <a:hlinkClick r:id="rId33"/>
              </a:rPr>
              <a:t>3D Sensor Architecture</a:t>
            </a:r>
          </a:p>
          <a:p>
            <a:r>
              <a:rPr lang="en-US" sz="800" dirty="0">
                <a:hlinkClick r:id="rId34"/>
              </a:rPr>
              <a:t>Development of Resistive Plate Chambers</a:t>
            </a:r>
          </a:p>
          <a:p>
            <a:r>
              <a:rPr lang="en-US" sz="800" dirty="0">
                <a:hlinkClick r:id="rId35"/>
              </a:rPr>
              <a:t>Powering Future Particle Physics Detectors</a:t>
            </a:r>
          </a:p>
          <a:p>
            <a:r>
              <a:rPr lang="en-US" sz="800" dirty="0">
                <a:hlinkClick r:id="rId36"/>
              </a:rPr>
              <a:t>Imaging Calorimetry</a:t>
            </a:r>
          </a:p>
          <a:p>
            <a:r>
              <a:rPr lang="en-US" sz="800" dirty="0">
                <a:hlinkClick r:id="rId37"/>
              </a:rPr>
              <a:t>Future Crystal Electromagnetic Calorimetry</a:t>
            </a:r>
          </a:p>
          <a:p>
            <a:r>
              <a:rPr lang="en-US" sz="800" dirty="0">
                <a:hlinkClick r:id="rId38"/>
              </a:rPr>
              <a:t>Development of Cost-effective Crystals For Homogenous Hadron Calorimetry</a:t>
            </a:r>
          </a:p>
          <a:p>
            <a:r>
              <a:rPr lang="en-US" sz="800" dirty="0">
                <a:hlinkClick r:id="rId39"/>
              </a:rPr>
              <a:t>Application Specific Integrated Circuits (ASICs) for HEP applications</a:t>
            </a:r>
          </a:p>
          <a:p>
            <a:r>
              <a:rPr lang="en-US" sz="800" dirty="0">
                <a:hlinkClick r:id="rId40"/>
              </a:rPr>
              <a:t>The Next Generation of Crystal Detectors</a:t>
            </a:r>
          </a:p>
          <a:p>
            <a:r>
              <a:rPr lang="en-US" sz="800" dirty="0">
                <a:hlinkClick r:id="rId41"/>
              </a:rPr>
              <a:t>Use of Flat Panel Microchannel Plates in Sampling Calorimeters with Timing</a:t>
            </a:r>
          </a:p>
          <a:p>
            <a:r>
              <a:rPr lang="en-US" sz="800" dirty="0">
                <a:hlinkClick r:id="rId42"/>
              </a:rPr>
              <a:t>Micro-Pattern Gas Detectors for Charged-Particle Tracking &amp; Muon Detection</a:t>
            </a:r>
          </a:p>
          <a:p>
            <a:r>
              <a:rPr lang="en-US" sz="800" dirty="0">
                <a:hlinkClick r:id="rId43"/>
              </a:rPr>
              <a:t>Low Mass Support and cooling (1 page)</a:t>
            </a:r>
          </a:p>
          <a:p>
            <a:r>
              <a:rPr lang="en-US" sz="800" dirty="0">
                <a:hlinkClick r:id="rId44"/>
              </a:rPr>
              <a:t>Low Mass Support and Cooling for Future Collider Tracking Detectors (long)</a:t>
            </a:r>
          </a:p>
          <a:p>
            <a:r>
              <a:rPr lang="en-US" sz="800" dirty="0">
                <a:hlinkClick r:id="rId45"/>
              </a:rPr>
              <a:t>Monolithic Pixel Sensors</a:t>
            </a:r>
          </a:p>
          <a:p>
            <a:r>
              <a:rPr lang="en-US" sz="800" dirty="0">
                <a:hlinkClick r:id="rId46"/>
              </a:rPr>
              <a:t>High speed, massively parallel, ATCA based Data Acquisition Systems using modular components</a:t>
            </a:r>
          </a:p>
          <a:p>
            <a:r>
              <a:rPr lang="en-US" sz="800" dirty="0">
                <a:hlinkClick r:id="rId47"/>
              </a:rPr>
              <a:t>The Next Generation of Photo-Detectors for Science in the Cosmic, Intensity and Energy Frontiers</a:t>
            </a:r>
          </a:p>
          <a:p>
            <a:r>
              <a:rPr lang="en-US" sz="800" dirty="0">
                <a:hlinkClick r:id="rId48"/>
              </a:rPr>
              <a:t>Future Developments in Gigasample-per-second Waveform Sampling Application Specific Integrated Circuits</a:t>
            </a:r>
          </a:p>
          <a:p>
            <a:r>
              <a:rPr lang="en-US" sz="800" dirty="0">
                <a:hlinkClick r:id="rId49"/>
              </a:rPr>
              <a:t>Micro-Pattern Gas Detectors for Calorimetry</a:t>
            </a:r>
          </a:p>
          <a:p>
            <a:r>
              <a:rPr lang="en-US" sz="800" dirty="0">
                <a:hlinkClick r:id="rId50"/>
              </a:rPr>
              <a:t>Emerging Optical Link Technologies for HEP</a:t>
            </a:r>
          </a:p>
          <a:p>
            <a:r>
              <a:rPr lang="en-US" sz="800" dirty="0">
                <a:hlinkClick r:id="rId51"/>
              </a:rPr>
              <a:t>Opportunities for HEP Technology Evaluation in Smaller-Scale NP Experiments</a:t>
            </a:r>
          </a:p>
          <a:p>
            <a:r>
              <a:rPr lang="en-US" sz="800" dirty="0">
                <a:hlinkClick r:id="rId52"/>
              </a:rPr>
              <a:t>Synergies Between Detector Development in Nuclear and Particle Physics</a:t>
            </a:r>
          </a:p>
          <a:p>
            <a:r>
              <a:rPr lang="en-US" sz="800" dirty="0">
                <a:hlinkClick r:id="rId53"/>
              </a:rPr>
              <a:t>Diamond Sensors</a:t>
            </a:r>
          </a:p>
          <a:p>
            <a:r>
              <a:rPr lang="en-US" sz="800" dirty="0">
                <a:hlinkClick r:id="rId54"/>
              </a:rPr>
              <a:t>3D Technologies for Large Area Trackers</a:t>
            </a:r>
          </a:p>
          <a:p>
            <a:r>
              <a:rPr lang="en-US" sz="800" dirty="0">
                <a:hlinkClick r:id="rId55"/>
              </a:rPr>
              <a:t>Secondary Emission Calorimetry: Fast and Radiation-Hard</a:t>
            </a:r>
          </a:p>
          <a:p>
            <a:r>
              <a:rPr lang="en-US" sz="800" dirty="0">
                <a:hlinkClick r:id="rId56"/>
              </a:rPr>
              <a:t>Quartz Capillary Cladding Anthracene and Polycyclic Aromatic Hydrocarbon(PAH)-Core Scintillating/WLS Fibers for High Rates and Radiation Damage Resistance</a:t>
            </a:r>
          </a:p>
          <a:p>
            <a:r>
              <a:rPr lang="en-US" sz="800" dirty="0">
                <a:hlinkClick r:id="rId57"/>
              </a:rPr>
              <a:t>Novel Compact Accelerator-Based Neutron and Gamma Sources for Detector Calibration</a:t>
            </a:r>
          </a:p>
          <a:p>
            <a:r>
              <a:rPr lang="en-US" sz="800" dirty="0">
                <a:hlinkClick r:id="rId58"/>
              </a:rPr>
              <a:t>Ultra-Low Index and Rad-Hard Total Internal Reflection Claddings for High Numerical Aperture Scintillating, Waveshifting, Cerenkov, or Clear Optical Fibers, Capillaries, and Plates</a:t>
            </a:r>
          </a:p>
          <a:p>
            <a:endParaRPr lang="en-US" sz="800" dirty="0"/>
          </a:p>
          <a:p>
            <a:r>
              <a:rPr lang="en-US" sz="800" b="1" dirty="0"/>
              <a:t>Facilities</a:t>
            </a:r>
            <a:endParaRPr lang="en-US" sz="800" dirty="0"/>
          </a:p>
          <a:p>
            <a:r>
              <a:rPr lang="en-US" sz="800" dirty="0">
                <a:hlinkClick r:id="rId59"/>
              </a:rPr>
              <a:t>Irradiation Facilities at Fermilab</a:t>
            </a:r>
          </a:p>
          <a:p>
            <a:r>
              <a:rPr lang="en-US" sz="800" dirty="0">
                <a:hlinkClick r:id="rId60"/>
              </a:rPr>
              <a:t>Irradiation Facilities in New Mexico</a:t>
            </a:r>
          </a:p>
          <a:p>
            <a:r>
              <a:rPr lang="en-US" sz="800" dirty="0">
                <a:hlinkClick r:id="rId61"/>
              </a:rPr>
              <a:t>Beam Test Facilities</a:t>
            </a:r>
            <a:endParaRPr lang="en-US" sz="800" dirty="0"/>
          </a:p>
          <a:p>
            <a:endParaRPr lang="en-US" sz="800" dirty="0"/>
          </a:p>
        </p:txBody>
      </p:sp>
    </p:spTree>
    <p:extLst>
      <p:ext uri="{BB962C8B-B14F-4D97-AF65-F5344CB8AC3E}">
        <p14:creationId xmlns:p14="http://schemas.microsoft.com/office/powerpoint/2010/main" val="2662340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27900" cy="894522"/>
          </a:xfrm>
        </p:spPr>
        <p:txBody>
          <a:bodyPr>
            <a:normAutofit/>
          </a:bodyPr>
          <a:lstStyle/>
          <a:p>
            <a:r>
              <a:rPr lang="en-US" dirty="0" smtClean="0"/>
              <a:t>WIMP Direct</a:t>
            </a:r>
            <a:r>
              <a:rPr lang="en-US" dirty="0"/>
              <a:t> </a:t>
            </a:r>
            <a:r>
              <a:rPr lang="en-US" dirty="0" smtClean="0"/>
              <a:t>Detection Instrumentation Needs</a:t>
            </a:r>
            <a:br>
              <a:rPr lang="en-US" dirty="0" smtClean="0"/>
            </a:br>
            <a:r>
              <a:rPr lang="en-US" sz="1600" dirty="0" smtClean="0"/>
              <a:t>(Cushman)</a:t>
            </a:r>
            <a:endParaRPr lang="en-US" sz="1600" dirty="0"/>
          </a:p>
        </p:txBody>
      </p:sp>
      <p:sp>
        <p:nvSpPr>
          <p:cNvPr id="3" name="Content Placeholder 2"/>
          <p:cNvSpPr>
            <a:spLocks noGrp="1"/>
          </p:cNvSpPr>
          <p:nvPr>
            <p:ph sz="half" idx="1"/>
          </p:nvPr>
        </p:nvSpPr>
        <p:spPr>
          <a:xfrm>
            <a:off x="166848" y="932622"/>
            <a:ext cx="8875552" cy="5423728"/>
          </a:xfrm>
        </p:spPr>
        <p:txBody>
          <a:bodyPr>
            <a:normAutofit fontScale="92500" lnSpcReduction="10000"/>
          </a:bodyPr>
          <a:lstStyle/>
          <a:p>
            <a:pPr marL="0" indent="0">
              <a:buNone/>
            </a:pPr>
            <a:r>
              <a:rPr lang="en-US" dirty="0" err="1" smtClean="0"/>
              <a:t>Radiopurity</a:t>
            </a:r>
            <a:endParaRPr lang="en-US" dirty="0" smtClean="0"/>
          </a:p>
          <a:p>
            <a:pPr marL="400050" lvl="1" indent="0">
              <a:buNone/>
            </a:pPr>
            <a:r>
              <a:rPr lang="en-US" dirty="0" err="1" smtClean="0"/>
              <a:t>Photodetectors</a:t>
            </a:r>
            <a:endParaRPr lang="en-US" dirty="0" smtClean="0"/>
          </a:p>
          <a:p>
            <a:pPr lvl="1"/>
            <a:r>
              <a:rPr lang="fr-FR" dirty="0" err="1" smtClean="0"/>
              <a:t>SiPMs</a:t>
            </a:r>
            <a:r>
              <a:rPr lang="fr-FR" dirty="0" smtClean="0"/>
              <a:t>, </a:t>
            </a:r>
            <a:r>
              <a:rPr lang="fr-FR" dirty="0" err="1" smtClean="0"/>
              <a:t>APDs</a:t>
            </a:r>
            <a:r>
              <a:rPr lang="fr-FR" dirty="0" smtClean="0"/>
              <a:t>, </a:t>
            </a:r>
            <a:r>
              <a:rPr lang="fr-FR" dirty="0" err="1" smtClean="0"/>
              <a:t>low</a:t>
            </a:r>
            <a:r>
              <a:rPr lang="fr-FR" dirty="0" smtClean="0"/>
              <a:t> </a:t>
            </a:r>
            <a:r>
              <a:rPr lang="fr-FR" dirty="0" err="1" smtClean="0"/>
              <a:t>radioactivity</a:t>
            </a:r>
            <a:r>
              <a:rPr lang="fr-FR" dirty="0"/>
              <a:t> </a:t>
            </a:r>
            <a:r>
              <a:rPr lang="fr-FR" dirty="0" smtClean="0"/>
              <a:t>vacuum</a:t>
            </a:r>
            <a:r>
              <a:rPr lang="fr-FR" dirty="0"/>
              <a:t> </a:t>
            </a:r>
            <a:r>
              <a:rPr lang="fr-FR" dirty="0" smtClean="0"/>
              <a:t>tubes</a:t>
            </a:r>
            <a:r>
              <a:rPr lang="fr-FR" dirty="0"/>
              <a:t> </a:t>
            </a:r>
            <a:r>
              <a:rPr lang="fr-FR" dirty="0" err="1" smtClean="0"/>
              <a:t>improvements</a:t>
            </a:r>
            <a:r>
              <a:rPr lang="fr-FR" dirty="0"/>
              <a:t> </a:t>
            </a:r>
            <a:r>
              <a:rPr lang="fr-FR" dirty="0" smtClean="0"/>
              <a:t>in</a:t>
            </a:r>
            <a:r>
              <a:rPr lang="fr-FR" dirty="0"/>
              <a:t> </a:t>
            </a:r>
            <a:r>
              <a:rPr lang="fr-FR" dirty="0" smtClean="0"/>
              <a:t>solder</a:t>
            </a:r>
            <a:r>
              <a:rPr lang="fr-FR" dirty="0"/>
              <a:t>/base</a:t>
            </a:r>
            <a:r>
              <a:rPr lang="fr-FR" dirty="0" smtClean="0"/>
              <a:t>, transparent</a:t>
            </a:r>
            <a:r>
              <a:rPr lang="fr-FR" dirty="0"/>
              <a:t> </a:t>
            </a:r>
            <a:r>
              <a:rPr lang="fr-FR" dirty="0" err="1" smtClean="0"/>
              <a:t>windows</a:t>
            </a:r>
            <a:r>
              <a:rPr lang="fr-FR" dirty="0" smtClean="0"/>
              <a:t>, tube</a:t>
            </a:r>
            <a:r>
              <a:rPr lang="fr-FR" dirty="0"/>
              <a:t> </a:t>
            </a:r>
            <a:r>
              <a:rPr lang="fr-FR" dirty="0" err="1" smtClean="0"/>
              <a:t>housing</a:t>
            </a:r>
            <a:endParaRPr lang="fr-FR" dirty="0" smtClean="0"/>
          </a:p>
          <a:p>
            <a:pPr marL="400050" lvl="1" indent="0">
              <a:buNone/>
            </a:pPr>
            <a:r>
              <a:rPr lang="en-US" dirty="0" smtClean="0"/>
              <a:t>Applied to</a:t>
            </a:r>
            <a:r>
              <a:rPr lang="en-US" dirty="0"/>
              <a:t> </a:t>
            </a:r>
            <a:r>
              <a:rPr lang="en-US" dirty="0" smtClean="0"/>
              <a:t>materials</a:t>
            </a:r>
            <a:endParaRPr lang="en-US" dirty="0"/>
          </a:p>
          <a:p>
            <a:pPr lvl="1"/>
            <a:r>
              <a:rPr lang="en-US" dirty="0" smtClean="0"/>
              <a:t>e.g. Cu, acrylic, poly, lead, components</a:t>
            </a:r>
          </a:p>
          <a:p>
            <a:pPr marL="400050" lvl="1" indent="0">
              <a:buNone/>
            </a:pPr>
            <a:r>
              <a:rPr lang="en-US" dirty="0" smtClean="0"/>
              <a:t>Neutron detection &amp; shielding</a:t>
            </a:r>
            <a:endParaRPr lang="en-US" dirty="0"/>
          </a:p>
          <a:p>
            <a:pPr marL="0" indent="0">
              <a:buNone/>
            </a:pPr>
            <a:r>
              <a:rPr lang="en-US" dirty="0" smtClean="0"/>
              <a:t>Technologies</a:t>
            </a:r>
          </a:p>
          <a:p>
            <a:r>
              <a:rPr lang="en-US" dirty="0" smtClean="0"/>
              <a:t>Cryogenic solid state – large masses, low energy deposition</a:t>
            </a:r>
          </a:p>
          <a:p>
            <a:r>
              <a:rPr lang="en-US" dirty="0" smtClean="0"/>
              <a:t>77 K Germanium – lower noise, better resolution</a:t>
            </a:r>
          </a:p>
          <a:p>
            <a:r>
              <a:rPr lang="en-US" dirty="0" smtClean="0"/>
              <a:t>Noble liquid – </a:t>
            </a:r>
            <a:r>
              <a:rPr lang="en-US" dirty="0" err="1" smtClean="0"/>
              <a:t>photosensors</a:t>
            </a:r>
            <a:r>
              <a:rPr lang="en-US" dirty="0" smtClean="0"/>
              <a:t>, HV delivery, single electron</a:t>
            </a:r>
          </a:p>
          <a:p>
            <a:r>
              <a:rPr lang="en-US" dirty="0" smtClean="0"/>
              <a:t>Superheated liquid – new target liquids, </a:t>
            </a:r>
            <a:r>
              <a:rPr lang="en-US" dirty="0" err="1" smtClean="0"/>
              <a:t>radiopure</a:t>
            </a:r>
            <a:r>
              <a:rPr lang="en-US" dirty="0" smtClean="0"/>
              <a:t> acoustic sensors</a:t>
            </a:r>
          </a:p>
          <a:p>
            <a:r>
              <a:rPr lang="en-US" dirty="0" smtClean="0"/>
              <a:t>Inorganic crystals = purification,</a:t>
            </a:r>
          </a:p>
          <a:p>
            <a:r>
              <a:rPr lang="en-US" dirty="0" smtClean="0"/>
              <a:t>Directional detection – In gas, use columnar recombination?</a:t>
            </a: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20</a:t>
            </a:fld>
            <a:endParaRPr lang="en-US"/>
          </a:p>
        </p:txBody>
      </p:sp>
    </p:spTree>
    <p:extLst>
      <p:ext uri="{BB962C8B-B14F-4D97-AF65-F5344CB8AC3E}">
        <p14:creationId xmlns:p14="http://schemas.microsoft.com/office/powerpoint/2010/main" val="2347670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568699" cy="894522"/>
          </a:xfrm>
        </p:spPr>
        <p:txBody>
          <a:bodyPr>
            <a:normAutofit/>
          </a:bodyPr>
          <a:lstStyle/>
          <a:p>
            <a:r>
              <a:rPr lang="en-US" dirty="0" smtClean="0"/>
              <a:t>Cosmic </a:t>
            </a:r>
            <a:r>
              <a:rPr lang="en-US" dirty="0" err="1" smtClean="0"/>
              <a:t>Photosensors</a:t>
            </a:r>
            <a:r>
              <a:rPr lang="en-US" dirty="0" smtClean="0"/>
              <a:t/>
            </a:r>
            <a:br>
              <a:rPr lang="en-US" dirty="0" smtClean="0"/>
            </a:br>
            <a:r>
              <a:rPr lang="en-US" sz="1600" dirty="0" smtClean="0"/>
              <a:t>(Chang)</a:t>
            </a:r>
            <a:endParaRPr lang="en-US" sz="1600" dirty="0"/>
          </a:p>
        </p:txBody>
      </p:sp>
      <p:sp>
        <p:nvSpPr>
          <p:cNvPr id="3" name="Content Placeholder 2"/>
          <p:cNvSpPr>
            <a:spLocks noGrp="1"/>
          </p:cNvSpPr>
          <p:nvPr>
            <p:ph sz="half" idx="1"/>
          </p:nvPr>
        </p:nvSpPr>
        <p:spPr>
          <a:xfrm>
            <a:off x="0" y="930207"/>
            <a:ext cx="3683000" cy="3502093"/>
          </a:xfrm>
        </p:spPr>
        <p:txBody>
          <a:bodyPr>
            <a:normAutofit fontScale="92500" lnSpcReduction="10000"/>
          </a:bodyPr>
          <a:lstStyle/>
          <a:p>
            <a:pPr marL="0" indent="0">
              <a:buNone/>
            </a:pPr>
            <a:r>
              <a:rPr lang="en-US" b="1" dirty="0">
                <a:solidFill>
                  <a:srgbClr val="FF0000"/>
                </a:solidFill>
              </a:rPr>
              <a:t>Can’t change flux of energy from the cosmos</a:t>
            </a:r>
            <a:r>
              <a:rPr lang="en-US" b="1" dirty="0" smtClean="0">
                <a:solidFill>
                  <a:srgbClr val="FF0000"/>
                </a:solidFill>
              </a:rPr>
              <a:t>!</a:t>
            </a:r>
          </a:p>
          <a:p>
            <a:r>
              <a:rPr lang="en-US" dirty="0">
                <a:solidFill>
                  <a:srgbClr val="0000FF"/>
                </a:solidFill>
              </a:rPr>
              <a:t>Increasing spatial instrumentation (larger volumes/areas, </a:t>
            </a:r>
            <a:r>
              <a:rPr lang="en-US" dirty="0" smtClean="0">
                <a:solidFill>
                  <a:srgbClr val="0000FF"/>
                </a:solidFill>
              </a:rPr>
              <a:t>increased granularity</a:t>
            </a:r>
            <a:r>
              <a:rPr lang="en-US" dirty="0">
                <a:solidFill>
                  <a:srgbClr val="0000FF"/>
                </a:solidFill>
              </a:rPr>
              <a:t>)</a:t>
            </a:r>
          </a:p>
          <a:p>
            <a:r>
              <a:rPr lang="en-US" dirty="0" smtClean="0">
                <a:solidFill>
                  <a:srgbClr val="0000FF"/>
                </a:solidFill>
              </a:rPr>
              <a:t>Increasing </a:t>
            </a:r>
            <a:r>
              <a:rPr lang="en-US" dirty="0">
                <a:solidFill>
                  <a:srgbClr val="0000FF"/>
                </a:solidFill>
              </a:rPr>
              <a:t>energy bandwidth</a:t>
            </a:r>
          </a:p>
          <a:p>
            <a:r>
              <a:rPr lang="en-US" dirty="0" smtClean="0">
                <a:solidFill>
                  <a:srgbClr val="0000FF"/>
                </a:solidFill>
              </a:rPr>
              <a:t>Increasing </a:t>
            </a:r>
            <a:r>
              <a:rPr lang="en-US" dirty="0">
                <a:solidFill>
                  <a:srgbClr val="0000FF"/>
                </a:solidFill>
              </a:rPr>
              <a:t>readout throughput</a:t>
            </a: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21</a:t>
            </a:fld>
            <a:endParaRPr lang="en-US"/>
          </a:p>
        </p:txBody>
      </p:sp>
      <p:pic>
        <p:nvPicPr>
          <p:cNvPr id="7" name="Picture 6"/>
          <p:cNvPicPr>
            <a:picLocks noChangeAspect="1"/>
          </p:cNvPicPr>
          <p:nvPr/>
        </p:nvPicPr>
        <p:blipFill>
          <a:blip r:embed="rId2"/>
          <a:stretch>
            <a:fillRect/>
          </a:stretch>
        </p:blipFill>
        <p:spPr>
          <a:xfrm>
            <a:off x="1448492" y="4216400"/>
            <a:ext cx="7619310" cy="2641601"/>
          </a:xfrm>
          <a:prstGeom prst="rect">
            <a:avLst/>
          </a:prstGeom>
        </p:spPr>
      </p:pic>
      <p:pic>
        <p:nvPicPr>
          <p:cNvPr id="8" name="Picture 7"/>
          <p:cNvPicPr>
            <a:picLocks noChangeAspect="1"/>
          </p:cNvPicPr>
          <p:nvPr/>
        </p:nvPicPr>
        <p:blipFill>
          <a:blip r:embed="rId3"/>
          <a:stretch>
            <a:fillRect/>
          </a:stretch>
        </p:blipFill>
        <p:spPr>
          <a:xfrm>
            <a:off x="3683000" y="930207"/>
            <a:ext cx="5461000" cy="3019459"/>
          </a:xfrm>
          <a:prstGeom prst="rect">
            <a:avLst/>
          </a:prstGeom>
        </p:spPr>
      </p:pic>
      <p:sp>
        <p:nvSpPr>
          <p:cNvPr id="9" name="TextBox 8"/>
          <p:cNvSpPr txBox="1"/>
          <p:nvPr/>
        </p:nvSpPr>
        <p:spPr>
          <a:xfrm>
            <a:off x="3644898" y="96966"/>
            <a:ext cx="5422904" cy="646331"/>
          </a:xfrm>
          <a:prstGeom prst="rect">
            <a:avLst/>
          </a:prstGeom>
          <a:noFill/>
          <a:ln>
            <a:solidFill>
              <a:srgbClr val="008000"/>
            </a:solidFill>
          </a:ln>
        </p:spPr>
        <p:txBody>
          <a:bodyPr wrap="square" rtlCol="0">
            <a:spAutoFit/>
          </a:bodyPr>
          <a:lstStyle/>
          <a:p>
            <a:r>
              <a:rPr lang="en-US" dirty="0" smtClean="0"/>
              <a:t>Transition edge sensors for DM and CMB</a:t>
            </a:r>
          </a:p>
          <a:p>
            <a:r>
              <a:rPr lang="en-US" dirty="0" smtClean="0"/>
              <a:t>Kinetic </a:t>
            </a:r>
            <a:r>
              <a:rPr lang="en-US" dirty="0"/>
              <a:t>Inductance Detectors </a:t>
            </a:r>
            <a:r>
              <a:rPr lang="en-US" dirty="0" smtClean="0"/>
              <a:t> for spectrophotometry</a:t>
            </a:r>
            <a:endParaRPr lang="en-US" dirty="0"/>
          </a:p>
        </p:txBody>
      </p:sp>
      <p:sp>
        <p:nvSpPr>
          <p:cNvPr id="10" name="TextBox 9"/>
          <p:cNvSpPr txBox="1"/>
          <p:nvPr/>
        </p:nvSpPr>
        <p:spPr>
          <a:xfrm>
            <a:off x="393700" y="5111065"/>
            <a:ext cx="673945" cy="646331"/>
          </a:xfrm>
          <a:prstGeom prst="rect">
            <a:avLst/>
          </a:prstGeom>
          <a:noFill/>
          <a:ln>
            <a:solidFill>
              <a:srgbClr val="008000"/>
            </a:solidFill>
          </a:ln>
        </p:spPr>
        <p:txBody>
          <a:bodyPr wrap="none" rtlCol="0">
            <a:spAutoFit/>
          </a:bodyPr>
          <a:lstStyle/>
          <a:p>
            <a:r>
              <a:rPr lang="en-US" dirty="0" smtClean="0"/>
              <a:t>Thick </a:t>
            </a:r>
          </a:p>
          <a:p>
            <a:r>
              <a:rPr lang="en-US" dirty="0" smtClean="0"/>
              <a:t>CCDS</a:t>
            </a:r>
            <a:endParaRPr lang="en-US" dirty="0"/>
          </a:p>
        </p:txBody>
      </p:sp>
    </p:spTree>
    <p:extLst>
      <p:ext uri="{BB962C8B-B14F-4D97-AF65-F5344CB8AC3E}">
        <p14:creationId xmlns:p14="http://schemas.microsoft.com/office/powerpoint/2010/main" val="233894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Cosmic Frontier Common Technologies</a:t>
            </a:r>
            <a:endParaRPr lang="en-US" dirty="0"/>
          </a:p>
        </p:txBody>
      </p:sp>
      <p:sp>
        <p:nvSpPr>
          <p:cNvPr id="3" name="Content Placeholder 2"/>
          <p:cNvSpPr>
            <a:spLocks noGrp="1"/>
          </p:cNvSpPr>
          <p:nvPr>
            <p:ph sz="half" idx="1"/>
          </p:nvPr>
        </p:nvSpPr>
        <p:spPr>
          <a:xfrm>
            <a:off x="104913" y="1066800"/>
            <a:ext cx="8890000" cy="5791200"/>
          </a:xfrm>
        </p:spPr>
        <p:txBody>
          <a:bodyPr>
            <a:normAutofit fontScale="92500" lnSpcReduction="20000"/>
          </a:bodyPr>
          <a:lstStyle/>
          <a:p>
            <a:pPr marL="0" indent="0">
              <a:buNone/>
            </a:pPr>
            <a:r>
              <a:rPr lang="en-US" dirty="0"/>
              <a:t>Cryogenic detectors :</a:t>
            </a:r>
          </a:p>
          <a:p>
            <a:r>
              <a:rPr lang="en-US" dirty="0"/>
              <a:t>For CMB, Dark Matter and Dark Energy the new directions involve superconductor detectors. </a:t>
            </a:r>
          </a:p>
          <a:p>
            <a:r>
              <a:rPr lang="en-US" dirty="0"/>
              <a:t>We want t</a:t>
            </a:r>
            <a:r>
              <a:rPr lang="en-US" dirty="0" smtClean="0"/>
              <a:t>ransition </a:t>
            </a:r>
            <a:r>
              <a:rPr lang="en-US" dirty="0"/>
              <a:t>e</a:t>
            </a:r>
            <a:r>
              <a:rPr lang="en-US" dirty="0" smtClean="0"/>
              <a:t>dge sensors </a:t>
            </a:r>
            <a:r>
              <a:rPr lang="en-US" dirty="0"/>
              <a:t>and M</a:t>
            </a:r>
            <a:r>
              <a:rPr lang="en-US" dirty="0" smtClean="0"/>
              <a:t>KIDs </a:t>
            </a:r>
            <a:r>
              <a:rPr lang="en-US" dirty="0"/>
              <a:t>in large arrays </a:t>
            </a:r>
          </a:p>
          <a:p>
            <a:r>
              <a:rPr lang="en-US" dirty="0"/>
              <a:t>US leadership is clear in this area</a:t>
            </a:r>
          </a:p>
          <a:p>
            <a:endParaRPr lang="en-US" dirty="0"/>
          </a:p>
          <a:p>
            <a:pPr marL="0" indent="0">
              <a:buNone/>
            </a:pPr>
            <a:r>
              <a:rPr lang="en-US" dirty="0" err="1"/>
              <a:t>SiPM</a:t>
            </a:r>
            <a:r>
              <a:rPr lang="en-US" dirty="0"/>
              <a:t> Arrays: </a:t>
            </a:r>
          </a:p>
          <a:p>
            <a:r>
              <a:rPr lang="en-US" dirty="0"/>
              <a:t>DM, gamma rays, UHECR want large arrays of </a:t>
            </a:r>
            <a:r>
              <a:rPr lang="en-US" dirty="0" err="1"/>
              <a:t>SiPMs</a:t>
            </a:r>
            <a:r>
              <a:rPr lang="en-US" dirty="0"/>
              <a:t>. Maybe even for very fast astronomical imaging.</a:t>
            </a:r>
          </a:p>
          <a:p>
            <a:r>
              <a:rPr lang="en-US" dirty="0"/>
              <a:t>L</a:t>
            </a:r>
            <a:r>
              <a:rPr lang="en-US" dirty="0" smtClean="0"/>
              <a:t>ow </a:t>
            </a:r>
            <a:r>
              <a:rPr lang="en-US" dirty="0"/>
              <a:t>power readout and high bandwidth DAQ. </a:t>
            </a:r>
          </a:p>
          <a:p>
            <a:r>
              <a:rPr lang="en-US" dirty="0"/>
              <a:t>Good opportunity for organizing a coherent effort.</a:t>
            </a:r>
          </a:p>
          <a:p>
            <a:endParaRPr lang="en-US" dirty="0"/>
          </a:p>
          <a:p>
            <a:pPr marL="0" indent="0">
              <a:buNone/>
            </a:pPr>
            <a:r>
              <a:rPr lang="en-US" dirty="0"/>
              <a:t>ASICs: </a:t>
            </a:r>
          </a:p>
          <a:p>
            <a:r>
              <a:rPr lang="en-US" dirty="0"/>
              <a:t>In many cases the future experiments involve large channel count, with power and density </a:t>
            </a:r>
            <a:r>
              <a:rPr lang="en-US" dirty="0" smtClean="0"/>
              <a:t>requirements</a:t>
            </a:r>
            <a:r>
              <a:rPr lang="en-US" dirty="0"/>
              <a:t>. ASICs are the way to address this.</a:t>
            </a:r>
          </a:p>
          <a:p>
            <a:r>
              <a:rPr lang="en-US" dirty="0"/>
              <a:t>Need to keep this valuable resource in the labs and available to the university community.</a:t>
            </a:r>
          </a:p>
          <a:p>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22</a:t>
            </a:fld>
            <a:endParaRPr lang="en-US"/>
          </a:p>
        </p:txBody>
      </p:sp>
    </p:spTree>
    <p:extLst>
      <p:ext uri="{BB962C8B-B14F-4D97-AF65-F5344CB8AC3E}">
        <p14:creationId xmlns:p14="http://schemas.microsoft.com/office/powerpoint/2010/main" val="182670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Grp="1" noChangeArrowheads="1"/>
          </p:cNvSpPr>
          <p:nvPr>
            <p:ph type="title"/>
          </p:nvPr>
        </p:nvSpPr>
        <p:spPr>
          <a:xfrm>
            <a:off x="833723" y="0"/>
            <a:ext cx="7500938" cy="955344"/>
          </a:xfrm>
        </p:spPr>
        <p:txBody>
          <a:bodyPr>
            <a:normAutofit fontScale="90000"/>
          </a:bodyPr>
          <a:lstStyle/>
          <a:p>
            <a:pPr algn="ctr" eaLnBrk="1" hangingPunct="1"/>
            <a:r>
              <a:rPr lang="en-US" sz="3600" dirty="0" smtClean="0"/>
              <a:t>Intensity Frontier Instrumentation Needs</a:t>
            </a:r>
          </a:p>
        </p:txBody>
      </p:sp>
      <p:sp>
        <p:nvSpPr>
          <p:cNvPr id="4" name="TextBox 3"/>
          <p:cNvSpPr txBox="1"/>
          <p:nvPr/>
        </p:nvSpPr>
        <p:spPr>
          <a:xfrm>
            <a:off x="155575" y="1130094"/>
            <a:ext cx="8374276" cy="5262979"/>
          </a:xfrm>
          <a:prstGeom prst="rect">
            <a:avLst/>
          </a:prstGeom>
          <a:noFill/>
        </p:spPr>
        <p:txBody>
          <a:bodyPr wrap="square" rtlCol="0">
            <a:spAutoFit/>
          </a:bodyPr>
          <a:lstStyle/>
          <a:p>
            <a:r>
              <a:rPr lang="en-US" sz="2400" b="1" dirty="0" smtClean="0"/>
              <a:t>Calorimeters</a:t>
            </a:r>
          </a:p>
          <a:p>
            <a:pPr marL="742950" lvl="1" indent="-285750">
              <a:buFont typeface="Arial" pitchFamily="34" charset="0"/>
              <a:buChar char="•"/>
            </a:pPr>
            <a:r>
              <a:rPr lang="en-US" sz="1800" b="1" dirty="0" smtClean="0">
                <a:solidFill>
                  <a:srgbClr val="FF0000"/>
                </a:solidFill>
              </a:rPr>
              <a:t>Fast </a:t>
            </a:r>
            <a:r>
              <a:rPr lang="en-US" sz="1800" b="1" dirty="0" smtClean="0"/>
              <a:t>(Mu2e</a:t>
            </a:r>
            <a:r>
              <a:rPr lang="en-US" sz="1800" b="1" dirty="0" smtClean="0">
                <a:sym typeface="Symbol"/>
              </a:rPr>
              <a:t>LYSO, g-2PbF2, MEG </a:t>
            </a:r>
            <a:r>
              <a:rPr lang="en-US" sz="1800" b="1" dirty="0" err="1" smtClean="0">
                <a:sym typeface="Symbol"/>
              </a:rPr>
              <a:t>LXe</a:t>
            </a:r>
            <a:r>
              <a:rPr lang="en-US" sz="1800" b="1" dirty="0" smtClean="0">
                <a:sym typeface="Symbol"/>
              </a:rPr>
              <a:t>, </a:t>
            </a:r>
            <a:r>
              <a:rPr lang="en-US" sz="1800" b="1" dirty="0" err="1" smtClean="0">
                <a:sym typeface="Symbol"/>
              </a:rPr>
              <a:t>ORKAPb-scint</a:t>
            </a:r>
            <a:r>
              <a:rPr lang="en-US" sz="1800" b="1" dirty="0" smtClean="0">
                <a:sym typeface="Symbol"/>
              </a:rPr>
              <a:t>.)</a:t>
            </a:r>
            <a:endParaRPr lang="en-US" sz="1800" b="1" dirty="0"/>
          </a:p>
          <a:p>
            <a:pPr marL="742950" lvl="1" indent="-285750">
              <a:buFont typeface="Arial" pitchFamily="34" charset="0"/>
              <a:buChar char="•"/>
            </a:pPr>
            <a:r>
              <a:rPr lang="en-US" sz="1800" b="1" dirty="0" smtClean="0">
                <a:sym typeface="Symbol"/>
              </a:rPr>
              <a:t></a:t>
            </a:r>
            <a:r>
              <a:rPr lang="en-US" sz="1800" b="1" baseline="-25000" dirty="0" smtClean="0">
                <a:sym typeface="Symbol"/>
              </a:rPr>
              <a:t>0</a:t>
            </a:r>
            <a:r>
              <a:rPr lang="en-US" sz="1800" b="1" baseline="30000" dirty="0" smtClean="0">
                <a:sym typeface="Symbol"/>
              </a:rPr>
              <a:t> </a:t>
            </a:r>
            <a:r>
              <a:rPr lang="en-US" sz="1800" b="1" dirty="0" smtClean="0">
                <a:sym typeface="Symbol"/>
              </a:rPr>
              <a:t>&gt;99.9999% (K) with </a:t>
            </a:r>
            <a:r>
              <a:rPr lang="en-US" sz="1800" b="1" dirty="0" smtClean="0">
                <a:solidFill>
                  <a:srgbClr val="FF0000"/>
                </a:solidFill>
                <a:sym typeface="Symbol"/>
              </a:rPr>
              <a:t>4 fully hermetic photon detection</a:t>
            </a:r>
            <a:endParaRPr lang="en-US" sz="1800" b="1" dirty="0">
              <a:solidFill>
                <a:srgbClr val="FF0000"/>
              </a:solidFill>
            </a:endParaRPr>
          </a:p>
          <a:p>
            <a:pPr marL="742950" lvl="1" indent="-285750">
              <a:buFont typeface="Arial" pitchFamily="34" charset="0"/>
              <a:buChar char="•"/>
            </a:pPr>
            <a:r>
              <a:rPr lang="en-US" sz="1800" b="1" dirty="0" smtClean="0"/>
              <a:t>KOPIO+ </a:t>
            </a:r>
            <a:r>
              <a:rPr lang="en-US" sz="1800" b="1" dirty="0" smtClean="0">
                <a:solidFill>
                  <a:srgbClr val="FF0000"/>
                </a:solidFill>
              </a:rPr>
              <a:t>needs energy, time, position and </a:t>
            </a:r>
            <a:r>
              <a:rPr lang="en-US" sz="1800" b="1" u="sng" dirty="0" smtClean="0">
                <a:solidFill>
                  <a:srgbClr val="FF0000"/>
                </a:solidFill>
              </a:rPr>
              <a:t>direction</a:t>
            </a:r>
            <a:endParaRPr lang="en-US" sz="2400" b="1" u="sng" dirty="0" smtClean="0">
              <a:solidFill>
                <a:srgbClr val="FF0000"/>
              </a:solidFill>
            </a:endParaRPr>
          </a:p>
          <a:p>
            <a:r>
              <a:rPr lang="en-US" sz="2400" b="1" dirty="0" smtClean="0"/>
              <a:t>Trackers:</a:t>
            </a:r>
          </a:p>
          <a:p>
            <a:pPr marL="742950" lvl="1" indent="-285750">
              <a:buFont typeface="Arial" pitchFamily="34" charset="0"/>
              <a:buChar char="•"/>
            </a:pPr>
            <a:r>
              <a:rPr lang="en-US" sz="1800" b="1" dirty="0" smtClean="0">
                <a:solidFill>
                  <a:srgbClr val="FF0000"/>
                </a:solidFill>
              </a:rPr>
              <a:t>Low mass </a:t>
            </a:r>
            <a:r>
              <a:rPr lang="en-US" sz="1800" b="1" dirty="0" smtClean="0"/>
              <a:t>(drift chambers, straws, Si)</a:t>
            </a:r>
          </a:p>
          <a:p>
            <a:pPr marL="742950" lvl="1" indent="-285750">
              <a:buFont typeface="Arial" pitchFamily="34" charset="0"/>
              <a:buChar char="•"/>
            </a:pPr>
            <a:r>
              <a:rPr lang="en-US" sz="1800" b="1" dirty="0" smtClean="0"/>
              <a:t>Good space/timing resolution</a:t>
            </a:r>
          </a:p>
          <a:p>
            <a:pPr marL="742950" lvl="1" indent="-285750">
              <a:buFont typeface="Arial" pitchFamily="34" charset="0"/>
              <a:buChar char="•"/>
            </a:pPr>
            <a:r>
              <a:rPr lang="en-US" sz="1800" b="1" dirty="0" smtClean="0"/>
              <a:t>Operation in vacuum (e.g.  g-2, Mu2e, NA62/CKM straws in vacuum)</a:t>
            </a:r>
          </a:p>
          <a:p>
            <a:r>
              <a:rPr lang="en-US" sz="2400" b="1" dirty="0" smtClean="0"/>
              <a:t>Massive Detectors:</a:t>
            </a:r>
          </a:p>
          <a:p>
            <a:pPr marL="742950" lvl="1" indent="-285750">
              <a:buFont typeface="Arial" pitchFamily="34" charset="0"/>
              <a:buChar char="•"/>
            </a:pPr>
            <a:r>
              <a:rPr lang="en-US" b="1" dirty="0" smtClean="0">
                <a:solidFill>
                  <a:srgbClr val="FF0000"/>
                </a:solidFill>
              </a:rPr>
              <a:t>Need cost effective detection of scintillation or Cherenkov light</a:t>
            </a:r>
          </a:p>
          <a:p>
            <a:pPr marL="742950" lvl="1" indent="-285750">
              <a:buFont typeface="Arial" pitchFamily="34" charset="0"/>
              <a:buChar char="•"/>
            </a:pPr>
            <a:r>
              <a:rPr lang="en-US" sz="1800" b="1" dirty="0" smtClean="0">
                <a:solidFill>
                  <a:srgbClr val="322F31"/>
                </a:solidFill>
              </a:rPr>
              <a:t>Need cost effective detection of ionization electrons</a:t>
            </a:r>
            <a:endParaRPr lang="en-US" sz="1800" b="1" dirty="0" smtClean="0"/>
          </a:p>
          <a:p>
            <a:r>
              <a:rPr lang="en-US" sz="2400" b="1" dirty="0" smtClean="0"/>
              <a:t>DAQ</a:t>
            </a:r>
            <a:endParaRPr lang="en-US" sz="2400" b="1" dirty="0"/>
          </a:p>
          <a:p>
            <a:pPr marL="742950" lvl="1" indent="-285750">
              <a:buFont typeface="Arial" pitchFamily="34" charset="0"/>
              <a:buChar char="•"/>
            </a:pPr>
            <a:r>
              <a:rPr lang="en-US" dirty="0" smtClean="0"/>
              <a:t>sensitivity </a:t>
            </a:r>
            <a:r>
              <a:rPr lang="en-US" dirty="0"/>
              <a:t>gains afforded by the high-level processing of all events</a:t>
            </a:r>
            <a:endParaRPr lang="en-US" sz="1800" b="1" dirty="0" smtClean="0">
              <a:sym typeface="Symbol"/>
            </a:endParaRPr>
          </a:p>
          <a:p>
            <a:r>
              <a:rPr lang="en-US" sz="2400" b="1" dirty="0" smtClean="0"/>
              <a:t>Simulations and Computing</a:t>
            </a:r>
            <a:endParaRPr lang="en-US" sz="2400" b="1" dirty="0"/>
          </a:p>
          <a:p>
            <a:pPr marL="742950" lvl="1" indent="-285750">
              <a:buFont typeface="Arial" pitchFamily="34" charset="0"/>
              <a:buChar char="•"/>
            </a:pPr>
            <a:r>
              <a:rPr lang="en-US" dirty="0"/>
              <a:t>reasonably and economically steward 1-10 </a:t>
            </a:r>
            <a:r>
              <a:rPr lang="en-US" dirty="0" err="1" smtClean="0"/>
              <a:t>Peta</a:t>
            </a:r>
            <a:r>
              <a:rPr lang="en-US" dirty="0" smtClean="0"/>
              <a:t>-Bytes</a:t>
            </a:r>
          </a:p>
          <a:p>
            <a:pPr marL="742950" lvl="1" indent="-285750">
              <a:buFont typeface="Arial" pitchFamily="34" charset="0"/>
              <a:buChar char="•"/>
            </a:pPr>
            <a:r>
              <a:rPr lang="en-US" dirty="0" smtClean="0"/>
              <a:t>Include neutrino-nucleus </a:t>
            </a:r>
            <a:r>
              <a:rPr lang="en-US" dirty="0"/>
              <a:t>interactions </a:t>
            </a:r>
            <a:r>
              <a:rPr lang="en-US" dirty="0" smtClean="0"/>
              <a:t> </a:t>
            </a:r>
            <a:r>
              <a:rPr lang="en-US" dirty="0"/>
              <a:t>within GEANT4</a:t>
            </a:r>
            <a:endParaRPr lang="en-US" dirty="0" smtClean="0"/>
          </a:p>
          <a:p>
            <a:pPr marL="742950" lvl="1" indent="-285750">
              <a:buFont typeface="Arial" pitchFamily="34" charset="0"/>
              <a:buChar char="•"/>
            </a:pPr>
            <a:endParaRPr lang="en-US" b="1" dirty="0">
              <a:sym typeface="Symbol"/>
            </a:endParaRPr>
          </a:p>
        </p:txBody>
      </p:sp>
    </p:spTree>
    <p:extLst>
      <p:ext uri="{BB962C8B-B14F-4D97-AF65-F5344CB8AC3E}">
        <p14:creationId xmlns:p14="http://schemas.microsoft.com/office/powerpoint/2010/main" val="366242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a:t>
            </a:r>
            <a:r>
              <a:rPr lang="en-US" dirty="0" smtClean="0"/>
              <a:t>Precision</a:t>
            </a:r>
            <a:endParaRPr lang="en-US" dirty="0"/>
          </a:p>
        </p:txBody>
      </p:sp>
      <p:sp>
        <p:nvSpPr>
          <p:cNvPr id="3" name="Content Placeholder 2"/>
          <p:cNvSpPr>
            <a:spLocks noGrp="1"/>
          </p:cNvSpPr>
          <p:nvPr>
            <p:ph sz="half" idx="1"/>
          </p:nvPr>
        </p:nvSpPr>
        <p:spPr>
          <a:xfrm>
            <a:off x="178674" y="1168400"/>
            <a:ext cx="4177426" cy="5461000"/>
          </a:xfrm>
        </p:spPr>
        <p:txBody>
          <a:bodyPr>
            <a:normAutofit lnSpcReduction="10000"/>
          </a:bodyPr>
          <a:lstStyle/>
          <a:p>
            <a:pPr marL="0" indent="0">
              <a:buNone/>
            </a:pPr>
            <a:r>
              <a:rPr lang="en-US" dirty="0" smtClean="0"/>
              <a:t>Needs for </a:t>
            </a:r>
            <a:r>
              <a:rPr lang="en-US" dirty="0" err="1" smtClean="0"/>
              <a:t>Photosensors</a:t>
            </a:r>
            <a:r>
              <a:rPr lang="en-US" dirty="0" smtClean="0"/>
              <a:t> (</a:t>
            </a:r>
            <a:r>
              <a:rPr lang="en-US" dirty="0" err="1" smtClean="0"/>
              <a:t>SiPM</a:t>
            </a:r>
            <a:r>
              <a:rPr lang="en-US" dirty="0" smtClean="0"/>
              <a:t>, MCP…)</a:t>
            </a:r>
          </a:p>
          <a:p>
            <a:r>
              <a:rPr lang="en-US" dirty="0" smtClean="0"/>
              <a:t>g-2 - </a:t>
            </a:r>
            <a:r>
              <a:rPr lang="en-US" dirty="0" err="1" smtClean="0">
                <a:latin typeface="Symbol" charset="2"/>
                <a:cs typeface="Symbol" charset="2"/>
              </a:rPr>
              <a:t>D</a:t>
            </a:r>
            <a:r>
              <a:rPr lang="en-US" dirty="0" err="1" smtClean="0"/>
              <a:t>t</a:t>
            </a:r>
            <a:r>
              <a:rPr lang="en-US" dirty="0" smtClean="0"/>
              <a:t>/t for 2 showers</a:t>
            </a:r>
          </a:p>
          <a:p>
            <a:r>
              <a:rPr lang="en-US" dirty="0" smtClean="0">
                <a:latin typeface="Symbol" charset="2"/>
                <a:cs typeface="Symbol" charset="2"/>
              </a:rPr>
              <a:t>m</a:t>
            </a:r>
            <a:r>
              <a:rPr lang="en-US" dirty="0" smtClean="0"/>
              <a:t>-&gt;e – detection </a:t>
            </a:r>
            <a:r>
              <a:rPr lang="en-US" dirty="0" smtClean="0">
                <a:latin typeface="Symbol" charset="2"/>
                <a:cs typeface="Symbol" charset="2"/>
              </a:rPr>
              <a:t>e</a:t>
            </a:r>
            <a:r>
              <a:rPr lang="en-US" dirty="0" smtClean="0"/>
              <a:t>, moderate rad hardness</a:t>
            </a:r>
          </a:p>
          <a:p>
            <a:r>
              <a:rPr lang="en-US" dirty="0" smtClean="0"/>
              <a:t>ORCA – </a:t>
            </a:r>
            <a:r>
              <a:rPr lang="en-US" dirty="0">
                <a:latin typeface="Symbol" charset="2"/>
                <a:cs typeface="Symbol" charset="2"/>
              </a:rPr>
              <a:t>D</a:t>
            </a:r>
            <a:r>
              <a:rPr lang="en-US" dirty="0" smtClean="0"/>
              <a:t>E/E, </a:t>
            </a:r>
            <a:r>
              <a:rPr lang="en-US" dirty="0" err="1">
                <a:latin typeface="Symbol" charset="2"/>
                <a:cs typeface="Symbol" charset="2"/>
              </a:rPr>
              <a:t>D</a:t>
            </a:r>
            <a:r>
              <a:rPr lang="en-US" dirty="0" err="1"/>
              <a:t>t</a:t>
            </a:r>
            <a:r>
              <a:rPr lang="en-US" dirty="0"/>
              <a:t>/</a:t>
            </a:r>
            <a:r>
              <a:rPr lang="en-US" dirty="0" smtClean="0"/>
              <a:t>t, low dark rate, high </a:t>
            </a:r>
            <a:r>
              <a:rPr lang="en-US" dirty="0" smtClean="0">
                <a:latin typeface="Symbol" charset="2"/>
                <a:cs typeface="Symbol" charset="2"/>
              </a:rPr>
              <a:t>e</a:t>
            </a:r>
            <a:r>
              <a:rPr lang="en-US" dirty="0" smtClean="0"/>
              <a:t> </a:t>
            </a:r>
          </a:p>
          <a:p>
            <a:pPr marL="0" indent="0">
              <a:buNone/>
            </a:pPr>
            <a:r>
              <a:rPr lang="en-US" dirty="0" smtClean="0"/>
              <a:t>Need: </a:t>
            </a:r>
            <a:r>
              <a:rPr lang="en-US" dirty="0" smtClean="0">
                <a:solidFill>
                  <a:srgbClr val="FF0000"/>
                </a:solidFill>
              </a:rPr>
              <a:t>large areas, lower cost, small form factor, lower dark count, active quench, rad hard, dynamic range.</a:t>
            </a:r>
          </a:p>
          <a:p>
            <a:pPr marL="0" indent="0">
              <a:buNone/>
            </a:pPr>
            <a:r>
              <a:rPr lang="en-US" dirty="0" smtClean="0"/>
              <a:t>Technologies: LAPPD, incremental development, </a:t>
            </a:r>
          </a:p>
          <a:p>
            <a:pPr marL="0" indent="0">
              <a:buNone/>
            </a:pPr>
            <a:r>
              <a:rPr lang="en-US" dirty="0" smtClean="0"/>
              <a:t>Digital 3D </a:t>
            </a:r>
            <a:r>
              <a:rPr lang="en-US" dirty="0" err="1" smtClean="0"/>
              <a:t>SiPM</a:t>
            </a:r>
            <a:r>
              <a:rPr lang="en-US" dirty="0" smtClean="0"/>
              <a:t> </a:t>
            </a:r>
            <a:r>
              <a:rPr lang="en-US" dirty="0" err="1" smtClean="0"/>
              <a:t>technlogy</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24</a:t>
            </a:fld>
            <a:endParaRPr lang="en-US"/>
          </a:p>
        </p:txBody>
      </p:sp>
      <p:pic>
        <p:nvPicPr>
          <p:cNvPr id="7" name="Picture 6"/>
          <p:cNvPicPr>
            <a:picLocks noChangeAspect="1"/>
          </p:cNvPicPr>
          <p:nvPr/>
        </p:nvPicPr>
        <p:blipFill>
          <a:blip r:embed="rId2"/>
          <a:stretch>
            <a:fillRect/>
          </a:stretch>
        </p:blipFill>
        <p:spPr>
          <a:xfrm>
            <a:off x="4673306" y="0"/>
            <a:ext cx="4470694" cy="2578100"/>
          </a:xfrm>
          <a:prstGeom prst="rect">
            <a:avLst/>
          </a:prstGeom>
        </p:spPr>
      </p:pic>
      <p:pic>
        <p:nvPicPr>
          <p:cNvPr id="8" name="Picture 7"/>
          <p:cNvPicPr>
            <a:picLocks noChangeAspect="1"/>
          </p:cNvPicPr>
          <p:nvPr/>
        </p:nvPicPr>
        <p:blipFill>
          <a:blip r:embed="rId3"/>
          <a:stretch>
            <a:fillRect/>
          </a:stretch>
        </p:blipFill>
        <p:spPr>
          <a:xfrm>
            <a:off x="4673306" y="2578100"/>
            <a:ext cx="4233334" cy="2032000"/>
          </a:xfrm>
          <a:prstGeom prst="rect">
            <a:avLst/>
          </a:prstGeom>
        </p:spPr>
      </p:pic>
      <p:sp>
        <p:nvSpPr>
          <p:cNvPr id="9" name="TextBox 8"/>
          <p:cNvSpPr txBox="1"/>
          <p:nvPr/>
        </p:nvSpPr>
        <p:spPr>
          <a:xfrm>
            <a:off x="4118398" y="4786690"/>
            <a:ext cx="4762842" cy="1569660"/>
          </a:xfrm>
          <a:prstGeom prst="rect">
            <a:avLst/>
          </a:prstGeom>
          <a:noFill/>
          <a:ln>
            <a:solidFill>
              <a:srgbClr val="800000"/>
            </a:solidFill>
          </a:ln>
        </p:spPr>
        <p:txBody>
          <a:bodyPr wrap="none" rtlCol="0">
            <a:spAutoFit/>
          </a:bodyPr>
          <a:lstStyle/>
          <a:p>
            <a:r>
              <a:rPr lang="en-US" sz="2400" b="1" dirty="0" smtClean="0"/>
              <a:t>Golden Modes</a:t>
            </a:r>
          </a:p>
          <a:p>
            <a:r>
              <a:rPr lang="en-US" sz="2400" dirty="0" smtClean="0"/>
              <a:t>Muons: </a:t>
            </a:r>
            <a:r>
              <a:rPr lang="en-US" sz="2400" dirty="0" smtClean="0">
                <a:sym typeface="Symbol"/>
              </a:rPr>
              <a:t></a:t>
            </a:r>
            <a:r>
              <a:rPr lang="en-US" sz="2400" baseline="30000" dirty="0" smtClean="0">
                <a:sym typeface="Symbol"/>
              </a:rPr>
              <a:t>-</a:t>
            </a:r>
            <a:r>
              <a:rPr lang="en-US" sz="2400" dirty="0" err="1" smtClean="0">
                <a:sym typeface="Symbol"/>
              </a:rPr>
              <a:t>Ne</a:t>
            </a:r>
            <a:r>
              <a:rPr lang="en-US" sz="2400" baseline="30000" dirty="0" err="1" smtClean="0">
                <a:sym typeface="Symbol"/>
              </a:rPr>
              <a:t>-</a:t>
            </a:r>
            <a:r>
              <a:rPr lang="en-US" sz="2400" dirty="0" err="1" smtClean="0">
                <a:sym typeface="Symbol"/>
              </a:rPr>
              <a:t>N</a:t>
            </a:r>
            <a:r>
              <a:rPr lang="en-US" sz="2400" dirty="0" smtClean="0">
                <a:sym typeface="Symbol"/>
              </a:rPr>
              <a:t>, g-2, </a:t>
            </a:r>
            <a:r>
              <a:rPr lang="en-US" sz="2400" dirty="0">
                <a:sym typeface="Symbol"/>
              </a:rPr>
              <a:t></a:t>
            </a:r>
            <a:r>
              <a:rPr lang="en-US" sz="2400" baseline="30000" dirty="0">
                <a:sym typeface="Symbol"/>
              </a:rPr>
              <a:t>+</a:t>
            </a:r>
            <a:r>
              <a:rPr lang="en-US" sz="2400" dirty="0">
                <a:sym typeface="Symbol"/>
              </a:rPr>
              <a:t>e</a:t>
            </a:r>
            <a:r>
              <a:rPr lang="en-US" sz="2400" baseline="30000" dirty="0">
                <a:sym typeface="Symbol"/>
              </a:rPr>
              <a:t>+</a:t>
            </a:r>
            <a:r>
              <a:rPr lang="en-US" sz="2400" dirty="0">
                <a:sym typeface="Symbol"/>
              </a:rPr>
              <a:t>, EDM</a:t>
            </a:r>
            <a:endParaRPr lang="en-US" sz="2400" dirty="0" smtClean="0">
              <a:sym typeface="Symbol"/>
            </a:endParaRPr>
          </a:p>
          <a:p>
            <a:r>
              <a:rPr lang="en-US" sz="2400" dirty="0" smtClean="0">
                <a:sym typeface="Symbol"/>
              </a:rPr>
              <a:t>Kaons: K</a:t>
            </a:r>
          </a:p>
          <a:p>
            <a:r>
              <a:rPr lang="en-US" sz="2400" dirty="0" smtClean="0">
                <a:sym typeface="Symbol"/>
              </a:rPr>
              <a:t>B</a:t>
            </a:r>
            <a:r>
              <a:rPr lang="en-US" sz="2400" dirty="0">
                <a:sym typeface="Symbol"/>
              </a:rPr>
              <a:t>: </a:t>
            </a:r>
            <a:r>
              <a:rPr lang="en-US" sz="2400" dirty="0" smtClean="0">
                <a:sym typeface="Symbol"/>
              </a:rPr>
              <a:t>B </a:t>
            </a:r>
            <a:r>
              <a:rPr lang="en-US" sz="2400" dirty="0">
                <a:sym typeface="Symbol"/>
              </a:rPr>
              <a:t>, </a:t>
            </a:r>
            <a:r>
              <a:rPr lang="en-US" sz="2400" dirty="0" err="1">
                <a:sym typeface="Symbol"/>
              </a:rPr>
              <a:t>BKll</a:t>
            </a:r>
            <a:r>
              <a:rPr lang="en-US" sz="2400" dirty="0">
                <a:sym typeface="Symbol"/>
              </a:rPr>
              <a:t>, Bs, B</a:t>
            </a:r>
            <a:r>
              <a:rPr lang="en-US" sz="2400" dirty="0" smtClean="0">
                <a:sym typeface="Symbol"/>
              </a:rPr>
              <a:t></a:t>
            </a:r>
          </a:p>
        </p:txBody>
      </p:sp>
    </p:spTree>
    <p:extLst>
      <p:ext uri="{BB962C8B-B14F-4D97-AF65-F5344CB8AC3E}">
        <p14:creationId xmlns:p14="http://schemas.microsoft.com/office/powerpoint/2010/main" val="87843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Intensity Frontier- Neutrinos</a:t>
            </a:r>
            <a:br>
              <a:rPr lang="en-US" dirty="0" smtClean="0"/>
            </a:br>
            <a:r>
              <a:rPr lang="en-US" sz="1300" dirty="0" smtClean="0"/>
              <a:t>(Rebel)</a:t>
            </a:r>
            <a:endParaRPr lang="en-US" sz="1300" dirty="0"/>
          </a:p>
        </p:txBody>
      </p:sp>
      <p:sp>
        <p:nvSpPr>
          <p:cNvPr id="3" name="Content Placeholder 2"/>
          <p:cNvSpPr>
            <a:spLocks noGrp="1"/>
          </p:cNvSpPr>
          <p:nvPr>
            <p:ph sz="half" idx="1"/>
          </p:nvPr>
        </p:nvSpPr>
        <p:spPr>
          <a:xfrm>
            <a:off x="178674" y="958022"/>
            <a:ext cx="8965326" cy="5899978"/>
          </a:xfrm>
        </p:spPr>
        <p:txBody>
          <a:bodyPr>
            <a:normAutofit/>
          </a:bodyPr>
          <a:lstStyle/>
          <a:p>
            <a:pPr marL="0" indent="0">
              <a:buNone/>
            </a:pPr>
            <a:r>
              <a:rPr lang="en-US" dirty="0" smtClean="0"/>
              <a:t>Near term</a:t>
            </a:r>
          </a:p>
          <a:p>
            <a:r>
              <a:rPr lang="en-US" dirty="0" smtClean="0"/>
              <a:t>High voltage - &gt;50 kV</a:t>
            </a:r>
          </a:p>
          <a:p>
            <a:r>
              <a:rPr lang="en-US" dirty="0" smtClean="0"/>
              <a:t>Light collection - </a:t>
            </a:r>
            <a:r>
              <a:rPr lang="en-US" dirty="0"/>
              <a:t>provides t</a:t>
            </a:r>
            <a:r>
              <a:rPr lang="en-US" baseline="-25000" dirty="0"/>
              <a:t>0</a:t>
            </a:r>
            <a:r>
              <a:rPr lang="en-US" dirty="0"/>
              <a:t>, may </a:t>
            </a:r>
            <a:r>
              <a:rPr lang="en-US" dirty="0" smtClean="0"/>
              <a:t/>
            </a:r>
            <a:br>
              <a:rPr lang="en-US" dirty="0" smtClean="0"/>
            </a:br>
            <a:r>
              <a:rPr lang="en-US" dirty="0" smtClean="0"/>
              <a:t>be useful </a:t>
            </a:r>
            <a:r>
              <a:rPr lang="en-US" dirty="0"/>
              <a:t>for reconstruction </a:t>
            </a:r>
            <a:r>
              <a:rPr lang="en-US" dirty="0" smtClean="0"/>
              <a:t>and</a:t>
            </a:r>
            <a:br>
              <a:rPr lang="en-US" dirty="0" smtClean="0"/>
            </a:br>
            <a:r>
              <a:rPr lang="en-US" dirty="0" err="1" smtClean="0"/>
              <a:t>calorimetry</a:t>
            </a:r>
            <a:r>
              <a:rPr lang="en-US" dirty="0" smtClean="0"/>
              <a:t> </a:t>
            </a:r>
            <a:r>
              <a:rPr lang="en-US" dirty="0"/>
              <a:t>as well</a:t>
            </a:r>
            <a:endParaRPr lang="en-US" dirty="0" smtClean="0"/>
          </a:p>
          <a:p>
            <a:r>
              <a:rPr lang="en-US" dirty="0" smtClean="0"/>
              <a:t>Test beams</a:t>
            </a:r>
          </a:p>
          <a:p>
            <a:pPr marL="0" indent="0">
              <a:buNone/>
            </a:pPr>
            <a:r>
              <a:rPr lang="en-US" dirty="0" smtClean="0"/>
              <a:t>Fundamental </a:t>
            </a:r>
            <a:r>
              <a:rPr lang="en-US" dirty="0"/>
              <a:t>Properties of Noble </a:t>
            </a:r>
            <a:r>
              <a:rPr lang="en-US" dirty="0" smtClean="0"/>
              <a:t>Liquids</a:t>
            </a:r>
          </a:p>
          <a:p>
            <a:r>
              <a:rPr lang="en-US" dirty="0"/>
              <a:t>How do ionization electrons behave during drift </a:t>
            </a:r>
            <a:r>
              <a:rPr lang="en-US" dirty="0" smtClean="0"/>
              <a:t>– </a:t>
            </a:r>
            <a:r>
              <a:rPr lang="en-US" dirty="0"/>
              <a:t>diffusion</a:t>
            </a:r>
            <a:r>
              <a:rPr lang="en-US" dirty="0" smtClean="0"/>
              <a:t>, attachment</a:t>
            </a:r>
            <a:r>
              <a:rPr lang="en-US" dirty="0"/>
              <a:t>, recombination?</a:t>
            </a:r>
          </a:p>
          <a:p>
            <a:r>
              <a:rPr lang="en-US" dirty="0" smtClean="0"/>
              <a:t>How </a:t>
            </a:r>
            <a:r>
              <a:rPr lang="en-US" dirty="0"/>
              <a:t>does the dielectric property of the liquid change </a:t>
            </a:r>
            <a:r>
              <a:rPr lang="en-US" dirty="0" smtClean="0"/>
              <a:t>with contamination</a:t>
            </a:r>
            <a:r>
              <a:rPr lang="en-US" dirty="0"/>
              <a:t>?</a:t>
            </a:r>
          </a:p>
          <a:p>
            <a:r>
              <a:rPr lang="en-US" dirty="0" smtClean="0"/>
              <a:t>How </a:t>
            </a:r>
            <a:r>
              <a:rPr lang="en-US" dirty="0"/>
              <a:t>is light production and collection affected by contaminants?</a:t>
            </a:r>
          </a:p>
          <a:p>
            <a:r>
              <a:rPr lang="en-US" dirty="0" smtClean="0"/>
              <a:t>How </a:t>
            </a:r>
            <a:r>
              <a:rPr lang="en-US" dirty="0"/>
              <a:t>do the positive ions affect the electric field?</a:t>
            </a:r>
            <a:endParaRPr lang="en-US" dirty="0" smtClean="0"/>
          </a:p>
          <a:p>
            <a:pPr marL="0" indent="0">
              <a:buNone/>
            </a:pPr>
            <a:r>
              <a:rPr lang="en-US" dirty="0"/>
              <a:t>Long Term Priority - Magnetized </a:t>
            </a:r>
            <a:r>
              <a:rPr lang="en-US" dirty="0" err="1"/>
              <a:t>LArTPC</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25</a:t>
            </a:fld>
            <a:endParaRPr lang="en-US"/>
          </a:p>
        </p:txBody>
      </p:sp>
      <p:pic>
        <p:nvPicPr>
          <p:cNvPr id="8" name="Picture 7"/>
          <p:cNvPicPr>
            <a:picLocks noChangeAspect="1"/>
          </p:cNvPicPr>
          <p:nvPr/>
        </p:nvPicPr>
        <p:blipFill>
          <a:blip r:embed="rId2"/>
          <a:stretch>
            <a:fillRect/>
          </a:stretch>
        </p:blipFill>
        <p:spPr>
          <a:xfrm>
            <a:off x="4775200" y="0"/>
            <a:ext cx="4267199" cy="3105068"/>
          </a:xfrm>
          <a:prstGeom prst="rect">
            <a:avLst/>
          </a:prstGeom>
        </p:spPr>
      </p:pic>
    </p:spTree>
    <p:extLst>
      <p:ext uri="{BB962C8B-B14F-4D97-AF65-F5344CB8AC3E}">
        <p14:creationId xmlns:p14="http://schemas.microsoft.com/office/powerpoint/2010/main" val="97712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Frontier</a:t>
            </a:r>
            <a:br>
              <a:rPr lang="en-US" dirty="0" smtClean="0"/>
            </a:br>
            <a:r>
              <a:rPr lang="en-US" dirty="0" smtClean="0"/>
              <a:t>Recommendations</a:t>
            </a:r>
            <a:endParaRPr lang="en-US" dirty="0"/>
          </a:p>
        </p:txBody>
      </p:sp>
      <p:sp>
        <p:nvSpPr>
          <p:cNvPr id="3" name="Content Placeholder 2"/>
          <p:cNvSpPr>
            <a:spLocks noGrp="1"/>
          </p:cNvSpPr>
          <p:nvPr>
            <p:ph sz="half" idx="1"/>
          </p:nvPr>
        </p:nvSpPr>
        <p:spPr>
          <a:xfrm>
            <a:off x="178674" y="1003300"/>
            <a:ext cx="8622426" cy="5353050"/>
          </a:xfrm>
        </p:spPr>
        <p:txBody>
          <a:bodyPr>
            <a:normAutofit fontScale="92500" lnSpcReduction="10000"/>
          </a:bodyPr>
          <a:lstStyle/>
          <a:p>
            <a:r>
              <a:rPr lang="en-US" dirty="0"/>
              <a:t>Development of large mass, cost effective detectors for neutrino detection and proton decay. </a:t>
            </a:r>
          </a:p>
          <a:p>
            <a:r>
              <a:rPr lang="en-US" dirty="0"/>
              <a:t>R&amp;D on cost effective calorimeters with good photon pointing and time of flight (goal is &lt;</a:t>
            </a:r>
            <a:r>
              <a:rPr lang="en-US" dirty="0">
                <a:solidFill>
                  <a:srgbClr val="660066"/>
                </a:solidFill>
              </a:rPr>
              <a:t>20mrad</a:t>
            </a:r>
            <a:r>
              <a:rPr lang="en-US" dirty="0"/>
              <a:t>, </a:t>
            </a:r>
            <a:r>
              <a:rPr lang="en-US" dirty="0">
                <a:solidFill>
                  <a:srgbClr val="FF0000"/>
                </a:solidFill>
              </a:rPr>
              <a:t>10ps</a:t>
            </a:r>
            <a:r>
              <a:rPr lang="en-US" dirty="0"/>
              <a:t>).</a:t>
            </a:r>
          </a:p>
          <a:p>
            <a:r>
              <a:rPr lang="en-US" dirty="0"/>
              <a:t>R&amp;D towards cost effective, high efficiency </a:t>
            </a:r>
            <a:r>
              <a:rPr lang="en-US" dirty="0">
                <a:solidFill>
                  <a:srgbClr val="FF0000"/>
                </a:solidFill>
              </a:rPr>
              <a:t>photon detection</a:t>
            </a:r>
            <a:r>
              <a:rPr lang="en-US" dirty="0"/>
              <a:t> for </a:t>
            </a:r>
            <a:r>
              <a:rPr lang="en-US" dirty="0" err="1"/>
              <a:t>kaon</a:t>
            </a:r>
            <a:r>
              <a:rPr lang="en-US" dirty="0"/>
              <a:t> experiments (10</a:t>
            </a:r>
            <a:r>
              <a:rPr lang="en-US" baseline="30000" dirty="0"/>
              <a:t>-4</a:t>
            </a:r>
            <a:r>
              <a:rPr lang="en-US" dirty="0"/>
              <a:t>)</a:t>
            </a:r>
          </a:p>
          <a:p>
            <a:r>
              <a:rPr lang="en-US" dirty="0"/>
              <a:t>Very fast, very high resolution photon/electron </a:t>
            </a:r>
            <a:r>
              <a:rPr lang="en-US" dirty="0" err="1"/>
              <a:t>calorimetry</a:t>
            </a:r>
            <a:r>
              <a:rPr lang="en-US" dirty="0"/>
              <a:t> for </a:t>
            </a:r>
            <a:r>
              <a:rPr lang="en-US" dirty="0" err="1"/>
              <a:t>muon</a:t>
            </a:r>
            <a:r>
              <a:rPr lang="en-US" dirty="0"/>
              <a:t> experiments (goal is </a:t>
            </a:r>
            <a:r>
              <a:rPr lang="en-US" dirty="0">
                <a:solidFill>
                  <a:srgbClr val="FF0000"/>
                </a:solidFill>
              </a:rPr>
              <a:t>100ps, sub-percent energy resolution</a:t>
            </a:r>
            <a:r>
              <a:rPr lang="en-US" dirty="0"/>
              <a:t>)</a:t>
            </a:r>
          </a:p>
          <a:p>
            <a:r>
              <a:rPr lang="en-US" dirty="0"/>
              <a:t>Very low mass, high resolution, high-speed tracking for </a:t>
            </a:r>
            <a:r>
              <a:rPr lang="en-US" dirty="0" err="1"/>
              <a:t>muon,kaon</a:t>
            </a:r>
            <a:r>
              <a:rPr lang="en-US" dirty="0"/>
              <a:t>, and light weakly </a:t>
            </a:r>
            <a:r>
              <a:rPr lang="en-US" dirty="0" smtClean="0"/>
              <a:t>coupled </a:t>
            </a:r>
            <a:r>
              <a:rPr lang="en-US" dirty="0"/>
              <a:t>particle experiments (</a:t>
            </a:r>
            <a:r>
              <a:rPr lang="en-US" dirty="0">
                <a:solidFill>
                  <a:srgbClr val="FF0000"/>
                </a:solidFill>
              </a:rPr>
              <a:t>0.001 X</a:t>
            </a:r>
            <a:r>
              <a:rPr lang="en-US" baseline="-25000" dirty="0">
                <a:solidFill>
                  <a:srgbClr val="FF0000"/>
                </a:solidFill>
              </a:rPr>
              <a:t>0</a:t>
            </a:r>
            <a:r>
              <a:rPr lang="en-US" dirty="0">
                <a:solidFill>
                  <a:srgbClr val="FF0000"/>
                </a:solidFill>
              </a:rPr>
              <a:t> per space point, 100ps per track</a:t>
            </a:r>
            <a:r>
              <a:rPr lang="en-US" dirty="0"/>
              <a:t>)</a:t>
            </a:r>
          </a:p>
          <a:p>
            <a:r>
              <a:rPr lang="en-US" dirty="0"/>
              <a:t>High fidelity simulation of low energy particle interactions; strategies to effectively simulate &gt;10</a:t>
            </a:r>
            <a:r>
              <a:rPr lang="en-US" baseline="30000" dirty="0"/>
              <a:t>12</a:t>
            </a:r>
            <a:r>
              <a:rPr lang="en-US" dirty="0"/>
              <a:t> particle decays &amp; interactions.  </a:t>
            </a:r>
          </a:p>
          <a:p>
            <a:r>
              <a:rPr lang="en-US" dirty="0"/>
              <a:t>High throughput, fault tolerant streaming data acquisition systems (goal of </a:t>
            </a:r>
            <a:r>
              <a:rPr lang="en-US" dirty="0">
                <a:solidFill>
                  <a:srgbClr val="FF0000"/>
                </a:solidFill>
              </a:rPr>
              <a:t>TB/second </a:t>
            </a:r>
            <a:r>
              <a:rPr lang="en-US" dirty="0"/>
              <a:t>throughput to PB/year data storage)</a:t>
            </a:r>
          </a:p>
          <a:p>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26</a:t>
            </a:fld>
            <a:endParaRPr lang="en-US"/>
          </a:p>
        </p:txBody>
      </p:sp>
    </p:spTree>
    <p:extLst>
      <p:ext uri="{BB962C8B-B14F-4D97-AF65-F5344CB8AC3E}">
        <p14:creationId xmlns:p14="http://schemas.microsoft.com/office/powerpoint/2010/main" val="3427117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p:cNvSpPr>
            <a:spLocks noGrp="1"/>
          </p:cNvSpPr>
          <p:nvPr>
            <p:ph type="title"/>
          </p:nvPr>
        </p:nvSpPr>
        <p:spPr>
          <a:xfrm>
            <a:off x="1" y="0"/>
            <a:ext cx="2870200" cy="736600"/>
          </a:xfrm>
        </p:spPr>
        <p:txBody>
          <a:bodyPr>
            <a:normAutofit/>
          </a:bodyPr>
          <a:lstStyle/>
          <a:p>
            <a:r>
              <a:rPr lang="en-US" dirty="0" smtClean="0"/>
              <a:t>Use of ASICs</a:t>
            </a:r>
            <a:br>
              <a:rPr lang="en-US" dirty="0" smtClean="0"/>
            </a:br>
            <a:r>
              <a:rPr lang="en-US" sz="1300" dirty="0" smtClean="0"/>
              <a:t>(Haller)</a:t>
            </a:r>
            <a:endParaRPr lang="en-US" sz="1300" dirty="0"/>
          </a:p>
        </p:txBody>
      </p:sp>
      <p:sp>
        <p:nvSpPr>
          <p:cNvPr id="4" name="Content Placeholder 3"/>
          <p:cNvSpPr>
            <a:spLocks noGrp="1"/>
          </p:cNvSpPr>
          <p:nvPr>
            <p:ph sz="quarter" idx="4294967295"/>
          </p:nvPr>
        </p:nvSpPr>
        <p:spPr>
          <a:xfrm>
            <a:off x="1" y="741106"/>
            <a:ext cx="5714999" cy="3538794"/>
          </a:xfrm>
          <a:prstGeom prst="rect">
            <a:avLst/>
          </a:prstGeom>
        </p:spPr>
        <p:txBody>
          <a:bodyPr>
            <a:normAutofit/>
          </a:bodyPr>
          <a:lstStyle/>
          <a:p>
            <a:pPr marL="182880" indent="-182880">
              <a:spcBef>
                <a:spcPts val="600"/>
              </a:spcBef>
              <a:buFont typeface="Arial" pitchFamily="34" charset="0"/>
              <a:buChar char="•"/>
            </a:pPr>
            <a:r>
              <a:rPr lang="en-US" sz="2000" dirty="0" smtClean="0"/>
              <a:t>ASICs are in most of the HEP experiments.</a:t>
            </a:r>
          </a:p>
          <a:p>
            <a:pPr marL="182880" indent="-182880">
              <a:spcBef>
                <a:spcPts val="600"/>
              </a:spcBef>
              <a:buFont typeface="Arial" pitchFamily="34" charset="0"/>
              <a:buChar char="•"/>
            </a:pPr>
            <a:r>
              <a:rPr lang="en-US" sz="2000" dirty="0" smtClean="0"/>
              <a:t>Essential to get science (size, performance, </a:t>
            </a:r>
            <a:br>
              <a:rPr lang="en-US" sz="2000" dirty="0" smtClean="0"/>
            </a:br>
            <a:r>
              <a:rPr lang="en-US" sz="2000" dirty="0" smtClean="0"/>
              <a:t>power, </a:t>
            </a:r>
            <a:r>
              <a:rPr lang="en-US" sz="2000" dirty="0" err="1" smtClean="0"/>
              <a:t>etc</a:t>
            </a:r>
            <a:r>
              <a:rPr lang="en-US" sz="2000" dirty="0" smtClean="0"/>
              <a:t>):</a:t>
            </a:r>
          </a:p>
          <a:p>
            <a:pPr marL="640080" lvl="1" indent="-182880"/>
            <a:r>
              <a:rPr lang="en-US" sz="2000" dirty="0" smtClean="0"/>
              <a:t>~ 50 ATLAS ASICs (currently &lt; 15 with US participation)</a:t>
            </a:r>
          </a:p>
          <a:p>
            <a:pPr marL="640080" lvl="1" indent="-182880"/>
            <a:r>
              <a:rPr lang="en-US" sz="2000" dirty="0" smtClean="0"/>
              <a:t>~ 30 CMS ASICs (currently ~5 with US participation) </a:t>
            </a:r>
          </a:p>
          <a:p>
            <a:pPr marL="640080" lvl="1" indent="-182880"/>
            <a:r>
              <a:rPr lang="en-US" sz="2000" dirty="0" smtClean="0"/>
              <a:t>~ 6 </a:t>
            </a:r>
            <a:r>
              <a:rPr lang="en-US" sz="2000" dirty="0" err="1" smtClean="0"/>
              <a:t>LHCb</a:t>
            </a:r>
            <a:r>
              <a:rPr lang="en-US" sz="2000" dirty="0" smtClean="0"/>
              <a:t> ASICs (Europe based)</a:t>
            </a:r>
          </a:p>
          <a:p>
            <a:pPr marL="640080" lvl="1" indent="-182880"/>
            <a:r>
              <a:rPr lang="en-US" sz="2000" dirty="0" smtClean="0"/>
              <a:t>~ 40 ASICs for other experiments (~30 US </a:t>
            </a:r>
            <a:br>
              <a:rPr lang="en-US" sz="2000" dirty="0" smtClean="0"/>
            </a:br>
            <a:r>
              <a:rPr lang="en-US" sz="2000" dirty="0" smtClean="0"/>
              <a:t>based)</a:t>
            </a:r>
          </a:p>
          <a:p>
            <a:pPr marL="182880" indent="-182880">
              <a:buFont typeface="Arial" pitchFamily="34" charset="0"/>
              <a:buChar char="•"/>
            </a:pPr>
            <a:endParaRPr lang="en-US" sz="2000" dirty="0" smtClean="0"/>
          </a:p>
          <a:p>
            <a:pPr marL="342900" indent="-342900">
              <a:buFont typeface="Arial" pitchFamily="34" charset="0"/>
              <a:buChar char="•"/>
            </a:pPr>
            <a:endParaRPr lang="en-US" sz="20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200" y="4132751"/>
            <a:ext cx="4654925" cy="2284585"/>
          </a:xfrm>
          <a:prstGeom prst="rect">
            <a:avLst/>
          </a:prstGeom>
          <a:noFill/>
          <a:ln w="9525">
            <a:noFill/>
            <a:miter lim="800000"/>
            <a:headEnd/>
            <a:tailEnd/>
          </a:ln>
        </p:spPr>
      </p:pic>
      <p:sp>
        <p:nvSpPr>
          <p:cNvPr id="8" name="TextBox 7"/>
          <p:cNvSpPr txBox="1"/>
          <p:nvPr/>
        </p:nvSpPr>
        <p:spPr>
          <a:xfrm>
            <a:off x="1285829" y="6075144"/>
            <a:ext cx="2503585" cy="646331"/>
          </a:xfrm>
          <a:prstGeom prst="rect">
            <a:avLst/>
          </a:prstGeom>
          <a:solidFill>
            <a:srgbClr val="FFFFFF"/>
          </a:solidFill>
          <a:ln>
            <a:solidFill>
              <a:schemeClr val="tx2">
                <a:lumMod val="75000"/>
              </a:schemeClr>
            </a:solidFill>
          </a:ln>
        </p:spPr>
        <p:txBody>
          <a:bodyPr wrap="none" rtlCol="0">
            <a:spAutoFit/>
          </a:bodyPr>
          <a:lstStyle/>
          <a:p>
            <a:r>
              <a:rPr lang="en-US" dirty="0" smtClean="0"/>
              <a:t>Intensity Frontier – LBNE</a:t>
            </a:r>
          </a:p>
          <a:p>
            <a:r>
              <a:rPr lang="en-US" dirty="0" smtClean="0"/>
              <a:t>Cold electronics</a:t>
            </a:r>
            <a:endParaRPr lang="en-US" dirty="0"/>
          </a:p>
        </p:txBody>
      </p:sp>
      <p:grpSp>
        <p:nvGrpSpPr>
          <p:cNvPr id="9" name="Group 8"/>
          <p:cNvGrpSpPr/>
          <p:nvPr/>
        </p:nvGrpSpPr>
        <p:grpSpPr>
          <a:xfrm>
            <a:off x="5372100" y="3200542"/>
            <a:ext cx="3644900" cy="2074502"/>
            <a:chOff x="152400" y="831917"/>
            <a:chExt cx="8915400" cy="4465107"/>
          </a:xfrm>
        </p:grpSpPr>
        <p:pic>
          <p:nvPicPr>
            <p:cNvPr id="10" name="Picture 9" descr="pixelFei4_2X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831917"/>
              <a:ext cx="8915400" cy="4465107"/>
            </a:xfrm>
            <a:prstGeom prst="rect">
              <a:avLst/>
            </a:prstGeom>
          </p:spPr>
          <p:style>
            <a:lnRef idx="2">
              <a:schemeClr val="accent4"/>
            </a:lnRef>
            <a:fillRef idx="1">
              <a:schemeClr val="lt1"/>
            </a:fillRef>
            <a:effectRef idx="0">
              <a:schemeClr val="accent4"/>
            </a:effectRef>
            <a:fontRef idx="minor">
              <a:schemeClr val="dk1"/>
            </a:fontRef>
          </p:style>
        </p:pic>
        <p:sp>
          <p:nvSpPr>
            <p:cNvPr id="11" name="Rectangle 10"/>
            <p:cNvSpPr/>
            <p:nvPr/>
          </p:nvSpPr>
          <p:spPr>
            <a:xfrm>
              <a:off x="152400" y="2609923"/>
              <a:ext cx="3505200" cy="1752600"/>
            </a:xfrm>
            <a:prstGeom prst="rect">
              <a:avLst/>
            </a:prstGeom>
            <a:solidFill>
              <a:srgbClr val="FFFF00">
                <a:alpha val="1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t>
              </a:r>
              <a:r>
                <a:rPr lang="en-US" sz="1200" b="1" dirty="0" smtClean="0">
                  <a:solidFill>
                    <a:schemeClr val="bg1"/>
                  </a:solidFill>
                </a:rPr>
                <a:t>FEI5” 2X2 REGION (100X200)</a:t>
              </a:r>
              <a:endParaRPr lang="en-US" sz="1200" b="1" dirty="0">
                <a:solidFill>
                  <a:schemeClr val="bg1"/>
                </a:solidFill>
              </a:endParaRPr>
            </a:p>
          </p:txBody>
        </p:sp>
        <p:sp>
          <p:nvSpPr>
            <p:cNvPr id="12" name="Rectangle 11"/>
            <p:cNvSpPr/>
            <p:nvPr/>
          </p:nvSpPr>
          <p:spPr>
            <a:xfrm>
              <a:off x="3264135" y="1619322"/>
              <a:ext cx="2615728" cy="465619"/>
            </a:xfrm>
            <a:prstGeom prst="rect">
              <a:avLst/>
            </a:prstGeom>
          </p:spPr>
          <p:txBody>
            <a:bodyPr wrap="none">
              <a:spAutoFit/>
            </a:bodyPr>
            <a:lstStyle/>
            <a:p>
              <a:pPr algn="ctr"/>
              <a:r>
                <a:rPr lang="en-US" sz="1200" dirty="0" smtClean="0">
                  <a:solidFill>
                    <a:schemeClr val="bg1"/>
                  </a:solidFill>
                </a:rPr>
                <a:t>FEI4 2X2 REGION (100X500)</a:t>
              </a:r>
              <a:endParaRPr lang="en-US" sz="1200" dirty="0">
                <a:solidFill>
                  <a:schemeClr val="bg1"/>
                </a:solidFill>
              </a:endParaRPr>
            </a:p>
          </p:txBody>
        </p:sp>
        <p:sp>
          <p:nvSpPr>
            <p:cNvPr id="13" name="Rectangle 12"/>
            <p:cNvSpPr/>
            <p:nvPr/>
          </p:nvSpPr>
          <p:spPr>
            <a:xfrm>
              <a:off x="152400" y="831917"/>
              <a:ext cx="8763000" cy="1752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3699616" y="2610155"/>
              <a:ext cx="5215784"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If area to be kept the same as FEI4, about 4X more logic can be added</a:t>
              </a:r>
              <a:endParaRPr lang="en-US" sz="1200" dirty="0"/>
            </a:p>
          </p:txBody>
        </p:sp>
      </p:grpSp>
      <p:sp>
        <p:nvSpPr>
          <p:cNvPr id="15" name="TextBox 14"/>
          <p:cNvSpPr txBox="1"/>
          <p:nvPr/>
        </p:nvSpPr>
        <p:spPr>
          <a:xfrm>
            <a:off x="5832605" y="5275044"/>
            <a:ext cx="2896045" cy="646331"/>
          </a:xfrm>
          <a:prstGeom prst="rect">
            <a:avLst/>
          </a:prstGeom>
          <a:noFill/>
          <a:ln>
            <a:solidFill>
              <a:schemeClr val="tx2">
                <a:lumMod val="75000"/>
              </a:schemeClr>
            </a:solidFill>
          </a:ln>
        </p:spPr>
        <p:txBody>
          <a:bodyPr wrap="none" rtlCol="0">
            <a:spAutoFit/>
          </a:bodyPr>
          <a:lstStyle/>
          <a:p>
            <a:r>
              <a:rPr lang="en-US" dirty="0" smtClean="0"/>
              <a:t>Energy Frontier – ATLAS Pixel</a:t>
            </a:r>
          </a:p>
          <a:p>
            <a:r>
              <a:rPr lang="en-US" dirty="0" smtClean="0"/>
              <a:t>Large ASICS, collaboration</a:t>
            </a:r>
            <a:endParaRPr lang="en-US" dirty="0"/>
          </a:p>
        </p:txBody>
      </p:sp>
      <p:pic>
        <p:nvPicPr>
          <p:cNvPr id="16" name="Picture 2"/>
          <p:cNvPicPr>
            <a:picLocks noChangeAspect="1" noChangeArrowheads="1"/>
          </p:cNvPicPr>
          <p:nvPr/>
        </p:nvPicPr>
        <p:blipFill>
          <a:blip r:embed="rId4"/>
          <a:srcRect/>
          <a:stretch>
            <a:fillRect/>
          </a:stretch>
        </p:blipFill>
        <p:spPr bwMode="auto">
          <a:xfrm>
            <a:off x="4862385" y="-4622"/>
            <a:ext cx="4281615" cy="2449513"/>
          </a:xfrm>
          <a:prstGeom prst="rect">
            <a:avLst/>
          </a:prstGeom>
          <a:noFill/>
          <a:ln w="9525">
            <a:noFill/>
            <a:miter lim="800000"/>
            <a:headEnd/>
            <a:tailEnd/>
          </a:ln>
        </p:spPr>
      </p:pic>
      <p:sp>
        <p:nvSpPr>
          <p:cNvPr id="17" name="TextBox 16"/>
          <p:cNvSpPr txBox="1"/>
          <p:nvPr/>
        </p:nvSpPr>
        <p:spPr>
          <a:xfrm>
            <a:off x="5459249" y="1563573"/>
            <a:ext cx="2726131" cy="923330"/>
          </a:xfrm>
          <a:prstGeom prst="rect">
            <a:avLst/>
          </a:prstGeom>
          <a:solidFill>
            <a:srgbClr val="FFFFFF"/>
          </a:solidFill>
          <a:ln>
            <a:solidFill>
              <a:schemeClr val="tx2">
                <a:lumMod val="75000"/>
              </a:schemeClr>
            </a:solidFill>
          </a:ln>
        </p:spPr>
        <p:txBody>
          <a:bodyPr wrap="square" rtlCol="0">
            <a:spAutoFit/>
          </a:bodyPr>
          <a:lstStyle/>
          <a:p>
            <a:r>
              <a:rPr lang="en-US" dirty="0"/>
              <a:t>CTA   high input bandwidth and sampling rate, calibration, low power</a:t>
            </a:r>
            <a:r>
              <a:rPr lang="en-US" dirty="0" smtClean="0"/>
              <a:t>. </a:t>
            </a:r>
            <a:endParaRPr lang="en-US" dirty="0"/>
          </a:p>
        </p:txBody>
      </p:sp>
    </p:spTree>
    <p:extLst>
      <p:ext uri="{BB962C8B-B14F-4D97-AF65-F5344CB8AC3E}">
        <p14:creationId xmlns:p14="http://schemas.microsoft.com/office/powerpoint/2010/main" val="123028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ASIC R&amp;D</a:t>
            </a: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28</a:t>
            </a:fld>
            <a:endParaRPr lang="en-US"/>
          </a:p>
        </p:txBody>
      </p:sp>
      <p:sp>
        <p:nvSpPr>
          <p:cNvPr id="6" name="Content Placeholder 3"/>
          <p:cNvSpPr>
            <a:spLocks noGrp="1"/>
          </p:cNvSpPr>
          <p:nvPr>
            <p:ph idx="1"/>
          </p:nvPr>
        </p:nvSpPr>
        <p:spPr>
          <a:xfrm>
            <a:off x="0" y="911086"/>
            <a:ext cx="8407400" cy="5654813"/>
          </a:xfrm>
        </p:spPr>
        <p:txBody>
          <a:bodyPr>
            <a:normAutofit fontScale="92500"/>
          </a:bodyPr>
          <a:lstStyle/>
          <a:p>
            <a:r>
              <a:rPr lang="en-US" dirty="0" smtClean="0"/>
              <a:t>ASIC-related R&amp;D is required in a number of areas in order to improve science output or simply make possible future experiments in the intensity, cosmic, and energy frontiers. Examples are:</a:t>
            </a:r>
          </a:p>
          <a:p>
            <a:pPr marL="640080" lvl="1" indent="-182880"/>
            <a:r>
              <a:rPr lang="en-US" dirty="0"/>
              <a:t>H</a:t>
            </a:r>
            <a:r>
              <a:rPr lang="en-US" dirty="0" smtClean="0"/>
              <a:t>igh-speed waveform sampling.</a:t>
            </a:r>
          </a:p>
          <a:p>
            <a:pPr marL="640080" lvl="1" indent="-182880"/>
            <a:r>
              <a:rPr lang="en-US" dirty="0"/>
              <a:t>P</a:t>
            </a:r>
            <a:r>
              <a:rPr lang="en-US" dirty="0" smtClean="0"/>
              <a:t>ico-second timing.</a:t>
            </a:r>
          </a:p>
          <a:p>
            <a:pPr marL="640080" lvl="1" indent="-182880"/>
            <a:r>
              <a:rPr lang="en-US" dirty="0"/>
              <a:t>L</a:t>
            </a:r>
            <a:r>
              <a:rPr lang="en-US" dirty="0" smtClean="0"/>
              <a:t>ow-noise high-dynamic-range amplification and pulse shaping.</a:t>
            </a:r>
          </a:p>
          <a:p>
            <a:pPr marL="640080" lvl="1" indent="-182880"/>
            <a:r>
              <a:rPr lang="en-US" dirty="0"/>
              <a:t>D</a:t>
            </a:r>
            <a:r>
              <a:rPr lang="en-US" dirty="0" smtClean="0"/>
              <a:t>igitization and digital data processing.</a:t>
            </a:r>
          </a:p>
          <a:p>
            <a:pPr marL="640080" lvl="1" indent="-182880"/>
            <a:r>
              <a:rPr lang="en-US" dirty="0"/>
              <a:t>H</a:t>
            </a:r>
            <a:r>
              <a:rPr lang="en-US" dirty="0" smtClean="0"/>
              <a:t>igh-rate radiation tolerant data transmission.</a:t>
            </a:r>
          </a:p>
          <a:p>
            <a:pPr marL="640080" lvl="1" indent="-182880"/>
            <a:r>
              <a:rPr lang="en-US" dirty="0"/>
              <a:t>L</a:t>
            </a:r>
            <a:r>
              <a:rPr lang="en-US" dirty="0" smtClean="0"/>
              <a:t>ow temperature operation.</a:t>
            </a:r>
          </a:p>
          <a:p>
            <a:pPr marL="640080" lvl="1" indent="-182880"/>
            <a:r>
              <a:rPr lang="en-US" dirty="0"/>
              <a:t>E</a:t>
            </a:r>
            <a:r>
              <a:rPr lang="en-US" dirty="0" smtClean="0"/>
              <a:t>xtreme radiation tolerance.</a:t>
            </a:r>
          </a:p>
          <a:p>
            <a:pPr marL="640080" lvl="1" indent="-182880"/>
            <a:r>
              <a:rPr lang="en-US" dirty="0"/>
              <a:t>L</a:t>
            </a:r>
            <a:r>
              <a:rPr lang="en-US" dirty="0" smtClean="0"/>
              <a:t>ow radioactivity processes for ASICs.</a:t>
            </a:r>
          </a:p>
          <a:p>
            <a:pPr marL="640080" lvl="1" indent="-182880"/>
            <a:r>
              <a:rPr lang="en-US" dirty="0"/>
              <a:t>L</a:t>
            </a:r>
            <a:r>
              <a:rPr lang="en-US" dirty="0" smtClean="0"/>
              <a:t>ow power.</a:t>
            </a:r>
          </a:p>
          <a:p>
            <a:pPr marL="640080" lvl="1" indent="-182880"/>
            <a:r>
              <a:rPr lang="en-US" dirty="0" smtClean="0"/>
              <a:t>2.5D and 3D assemblies.</a:t>
            </a:r>
          </a:p>
          <a:p>
            <a:pPr marL="640080" lvl="1" indent="-182880"/>
            <a:r>
              <a:rPr lang="en-US" dirty="0" smtClean="0"/>
              <a:t>Power conversion/delivery.</a:t>
            </a:r>
          </a:p>
          <a:p>
            <a:endParaRPr lang="en-US" dirty="0"/>
          </a:p>
        </p:txBody>
      </p:sp>
    </p:spTree>
    <p:extLst>
      <p:ext uri="{BB962C8B-B14F-4D97-AF65-F5344CB8AC3E}">
        <p14:creationId xmlns:p14="http://schemas.microsoft.com/office/powerpoint/2010/main" val="348309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Speed Systems</a:t>
            </a:r>
            <a:br>
              <a:rPr lang="en-US" dirty="0" smtClean="0"/>
            </a:br>
            <a:r>
              <a:rPr lang="en-US" sz="1600" dirty="0" smtClean="0"/>
              <a:t>(Varner)</a:t>
            </a:r>
            <a:endParaRPr lang="en-US" sz="1600" dirty="0"/>
          </a:p>
        </p:txBody>
      </p:sp>
      <p:sp>
        <p:nvSpPr>
          <p:cNvPr id="3" name="Content Placeholder 2"/>
          <p:cNvSpPr>
            <a:spLocks noGrp="1"/>
          </p:cNvSpPr>
          <p:nvPr>
            <p:ph sz="half" idx="1"/>
          </p:nvPr>
        </p:nvSpPr>
        <p:spPr>
          <a:xfrm>
            <a:off x="89774" y="1079500"/>
            <a:ext cx="5091826" cy="5435600"/>
          </a:xfrm>
        </p:spPr>
        <p:txBody>
          <a:bodyPr>
            <a:normAutofit fontScale="92500" lnSpcReduction="10000"/>
          </a:bodyPr>
          <a:lstStyle/>
          <a:p>
            <a:pPr marL="0" indent="0">
              <a:buNone/>
            </a:pPr>
            <a:r>
              <a:rPr lang="en-US" dirty="0"/>
              <a:t>Fast Timing traditionally</a:t>
            </a:r>
          </a:p>
          <a:p>
            <a:r>
              <a:rPr lang="en-US" dirty="0" smtClean="0"/>
              <a:t>Particle </a:t>
            </a:r>
            <a:r>
              <a:rPr lang="en-US" dirty="0"/>
              <a:t>Identification</a:t>
            </a:r>
          </a:p>
          <a:p>
            <a:r>
              <a:rPr lang="en-US" dirty="0" smtClean="0"/>
              <a:t>Difficult</a:t>
            </a:r>
            <a:r>
              <a:rPr lang="en-US" dirty="0"/>
              <a:t>, expensive, low-density, …</a:t>
            </a:r>
          </a:p>
          <a:p>
            <a:pPr marL="0" indent="0">
              <a:buNone/>
            </a:pPr>
            <a:r>
              <a:rPr lang="en-US" dirty="0" smtClean="0"/>
              <a:t>Next </a:t>
            </a:r>
            <a:r>
              <a:rPr lang="en-US" dirty="0"/>
              <a:t>generation experiments</a:t>
            </a:r>
          </a:p>
          <a:p>
            <a:r>
              <a:rPr lang="en-US" dirty="0" smtClean="0"/>
              <a:t>Rare </a:t>
            </a:r>
            <a:r>
              <a:rPr lang="en-US" dirty="0"/>
              <a:t>processes </a:t>
            </a:r>
            <a:r>
              <a:rPr lang="en-US" dirty="0" smtClean="0"/>
              <a:t>-&gt; </a:t>
            </a:r>
            <a:r>
              <a:rPr lang="en-US" dirty="0"/>
              <a:t>background suppression</a:t>
            </a:r>
          </a:p>
          <a:p>
            <a:r>
              <a:rPr lang="en-US" dirty="0" smtClean="0"/>
              <a:t>High statistics</a:t>
            </a:r>
            <a:r>
              <a:rPr lang="en-US" dirty="0"/>
              <a:t> -&gt; </a:t>
            </a:r>
            <a:r>
              <a:rPr lang="en-US" dirty="0" smtClean="0"/>
              <a:t>high </a:t>
            </a:r>
            <a:r>
              <a:rPr lang="en-US" dirty="0"/>
              <a:t>event rates</a:t>
            </a:r>
          </a:p>
          <a:p>
            <a:r>
              <a:rPr lang="en-US" dirty="0" smtClean="0"/>
              <a:t>High </a:t>
            </a:r>
            <a:r>
              <a:rPr lang="en-US" dirty="0"/>
              <a:t>event </a:t>
            </a:r>
            <a:r>
              <a:rPr lang="en-US" dirty="0" smtClean="0"/>
              <a:t>rates</a:t>
            </a:r>
            <a:r>
              <a:rPr lang="en-US" dirty="0"/>
              <a:t> -&gt; </a:t>
            </a:r>
            <a:r>
              <a:rPr lang="en-US" dirty="0" smtClean="0"/>
              <a:t>pile</a:t>
            </a:r>
            <a:r>
              <a:rPr lang="en-US" dirty="0"/>
              <a:t>-up, loss of signal purity</a:t>
            </a:r>
          </a:p>
          <a:p>
            <a:pPr marL="0" indent="0">
              <a:buNone/>
            </a:pPr>
            <a:r>
              <a:rPr lang="en-US" dirty="0" smtClean="0"/>
              <a:t>Some </a:t>
            </a:r>
            <a:r>
              <a:rPr lang="en-US" dirty="0"/>
              <a:t>examples:</a:t>
            </a:r>
          </a:p>
          <a:p>
            <a:pPr marL="457200" indent="-457200">
              <a:buFont typeface="+mj-lt"/>
              <a:buAutoNum type="arabicPeriod"/>
            </a:pPr>
            <a:r>
              <a:rPr lang="en-US" dirty="0" smtClean="0"/>
              <a:t>Next </a:t>
            </a:r>
            <a:r>
              <a:rPr lang="en-US" dirty="0"/>
              <a:t>generation Particle ID</a:t>
            </a:r>
          </a:p>
          <a:p>
            <a:pPr marL="457200" indent="-457200">
              <a:buFont typeface="+mj-lt"/>
              <a:buAutoNum type="arabicPeriod"/>
            </a:pPr>
            <a:r>
              <a:rPr lang="en-US" dirty="0" smtClean="0"/>
              <a:t>Reinvigorating </a:t>
            </a:r>
            <a:r>
              <a:rPr lang="en-US" dirty="0"/>
              <a:t>older techniques</a:t>
            </a:r>
          </a:p>
          <a:p>
            <a:pPr marL="457200" indent="-457200">
              <a:buFont typeface="+mj-lt"/>
              <a:buAutoNum type="arabicPeriod"/>
            </a:pPr>
            <a:r>
              <a:rPr lang="en-US" dirty="0" smtClean="0"/>
              <a:t>VH</a:t>
            </a:r>
            <a:r>
              <a:rPr lang="en-US" dirty="0"/>
              <a:t>-LHC event pile-up</a:t>
            </a:r>
          </a:p>
          <a:p>
            <a:pPr marL="457200" indent="-457200">
              <a:buFont typeface="+mj-lt"/>
              <a:buAutoNum type="arabicPeriod"/>
            </a:pPr>
            <a:r>
              <a:rPr lang="en-US" dirty="0" smtClean="0"/>
              <a:t>Even </a:t>
            </a:r>
            <a:r>
              <a:rPr lang="en-US" dirty="0"/>
              <a:t>at trigger level</a:t>
            </a:r>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29</a:t>
            </a:fld>
            <a:endParaRPr lang="en-US"/>
          </a:p>
        </p:txBody>
      </p:sp>
      <p:pic>
        <p:nvPicPr>
          <p:cNvPr id="7" name="Picture 6"/>
          <p:cNvPicPr>
            <a:picLocks noChangeAspect="1"/>
          </p:cNvPicPr>
          <p:nvPr/>
        </p:nvPicPr>
        <p:blipFill rotWithShape="1">
          <a:blip r:embed="rId2"/>
          <a:srcRect l="51002" r="1001"/>
          <a:stretch/>
        </p:blipFill>
        <p:spPr>
          <a:xfrm>
            <a:off x="4663440" y="0"/>
            <a:ext cx="4389120" cy="2208696"/>
          </a:xfrm>
          <a:prstGeom prst="rect">
            <a:avLst/>
          </a:prstGeom>
        </p:spPr>
      </p:pic>
      <p:sp>
        <p:nvSpPr>
          <p:cNvPr id="8" name="TextBox 7"/>
          <p:cNvSpPr txBox="1"/>
          <p:nvPr/>
        </p:nvSpPr>
        <p:spPr>
          <a:xfrm>
            <a:off x="5397500" y="2266434"/>
            <a:ext cx="1946116" cy="369332"/>
          </a:xfrm>
          <a:prstGeom prst="rect">
            <a:avLst/>
          </a:prstGeom>
          <a:noFill/>
        </p:spPr>
        <p:txBody>
          <a:bodyPr wrap="none" rtlCol="0">
            <a:spAutoFit/>
          </a:bodyPr>
          <a:lstStyle/>
          <a:p>
            <a:r>
              <a:rPr lang="en-US" dirty="0" smtClean="0"/>
              <a:t>LHC IP time spread</a:t>
            </a:r>
            <a:endParaRPr lang="en-US" dirty="0"/>
          </a:p>
        </p:txBody>
      </p:sp>
      <p:pic>
        <p:nvPicPr>
          <p:cNvPr id="9" name="Picture 8"/>
          <p:cNvPicPr>
            <a:picLocks noChangeAspect="1"/>
          </p:cNvPicPr>
          <p:nvPr/>
        </p:nvPicPr>
        <p:blipFill>
          <a:blip r:embed="rId3"/>
          <a:stretch>
            <a:fillRect/>
          </a:stretch>
        </p:blipFill>
        <p:spPr>
          <a:xfrm>
            <a:off x="5196840" y="4267463"/>
            <a:ext cx="3489960" cy="2454011"/>
          </a:xfrm>
          <a:prstGeom prst="rect">
            <a:avLst/>
          </a:prstGeom>
        </p:spPr>
      </p:pic>
      <p:sp>
        <p:nvSpPr>
          <p:cNvPr id="10" name="Rectangle 9"/>
          <p:cNvSpPr/>
          <p:nvPr/>
        </p:nvSpPr>
        <p:spPr>
          <a:xfrm>
            <a:off x="5397500" y="3425135"/>
            <a:ext cx="3009900" cy="1015663"/>
          </a:xfrm>
          <a:prstGeom prst="rect">
            <a:avLst/>
          </a:prstGeom>
        </p:spPr>
        <p:txBody>
          <a:bodyPr wrap="square">
            <a:spAutoFit/>
          </a:bodyPr>
          <a:lstStyle/>
          <a:p>
            <a:r>
              <a:rPr lang="en-US" sz="1200" dirty="0"/>
              <a:t>Improvements in spatial and timing</a:t>
            </a:r>
          </a:p>
          <a:p>
            <a:r>
              <a:rPr lang="en-US" sz="1200" dirty="0"/>
              <a:t>information could enhance</a:t>
            </a:r>
          </a:p>
          <a:p>
            <a:r>
              <a:rPr lang="en-US" sz="1200" dirty="0"/>
              <a:t>background rejection and vertex</a:t>
            </a:r>
          </a:p>
          <a:p>
            <a:r>
              <a:rPr lang="en-US" sz="1200" dirty="0"/>
              <a:t>resolution in large water Cherenkov</a:t>
            </a:r>
          </a:p>
          <a:p>
            <a:r>
              <a:rPr lang="en-US" sz="1200" dirty="0"/>
              <a:t>detectors.</a:t>
            </a:r>
          </a:p>
        </p:txBody>
      </p:sp>
    </p:spTree>
    <p:extLst>
      <p:ext uri="{BB962C8B-B14F-4D97-AF65-F5344CB8AC3E}">
        <p14:creationId xmlns:p14="http://schemas.microsoft.com/office/powerpoint/2010/main" val="339952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3" name="Content Placeholder 2"/>
          <p:cNvSpPr>
            <a:spLocks noGrp="1"/>
          </p:cNvSpPr>
          <p:nvPr>
            <p:ph idx="1"/>
          </p:nvPr>
        </p:nvSpPr>
        <p:spPr>
          <a:xfrm>
            <a:off x="508000" y="1143000"/>
            <a:ext cx="7569200" cy="5422900"/>
          </a:xfrm>
        </p:spPr>
        <p:txBody>
          <a:bodyPr>
            <a:normAutofit lnSpcReduction="10000"/>
          </a:bodyPr>
          <a:lstStyle/>
          <a:p>
            <a:pPr marL="0" indent="0">
              <a:buNone/>
            </a:pPr>
            <a:r>
              <a:rPr lang="en-US" dirty="0" smtClean="0"/>
              <a:t>My favorite definition in this context</a:t>
            </a:r>
          </a:p>
          <a:p>
            <a:pPr marL="0" indent="0">
              <a:buNone/>
            </a:pPr>
            <a:r>
              <a:rPr lang="en-US" dirty="0"/>
              <a:t>“having both a vision </a:t>
            </a:r>
            <a:r>
              <a:rPr lang="en-US" i="1" dirty="0"/>
              <a:t>and the </a:t>
            </a:r>
            <a:r>
              <a:rPr lang="en-US" i="1" dirty="0">
                <a:solidFill>
                  <a:srgbClr val="FF0000"/>
                </a:solidFill>
              </a:rPr>
              <a:t>ability</a:t>
            </a:r>
            <a:r>
              <a:rPr lang="en-US" i="1" dirty="0"/>
              <a:t> to execute that vision</a:t>
            </a:r>
            <a:r>
              <a:rPr lang="en-US" dirty="0" smtClean="0"/>
              <a:t>”</a:t>
            </a:r>
          </a:p>
          <a:p>
            <a:pPr marL="0" indent="0">
              <a:buNone/>
            </a:pPr>
            <a:endParaRPr lang="en-US" dirty="0"/>
          </a:p>
          <a:p>
            <a:pPr marL="0" indent="0">
              <a:buNone/>
            </a:pPr>
            <a:r>
              <a:rPr lang="en-US" dirty="0" smtClean="0"/>
              <a:t>Visions:</a:t>
            </a:r>
          </a:p>
          <a:p>
            <a:r>
              <a:rPr lang="en-US" dirty="0" smtClean="0"/>
              <a:t>Scientific vision from the frontiers</a:t>
            </a:r>
          </a:p>
          <a:p>
            <a:r>
              <a:rPr lang="en-US" dirty="0" smtClean="0"/>
              <a:t>Technology vision from the scientists</a:t>
            </a:r>
          </a:p>
          <a:p>
            <a:r>
              <a:rPr lang="en-US" dirty="0" smtClean="0"/>
              <a:t>Engineering vision from the equipment designers</a:t>
            </a:r>
          </a:p>
          <a:p>
            <a:pPr marL="0" indent="0">
              <a:buNone/>
            </a:pPr>
            <a:r>
              <a:rPr lang="en-US" dirty="0" smtClean="0"/>
              <a:t>Enabled by:</a:t>
            </a:r>
          </a:p>
          <a:p>
            <a:r>
              <a:rPr lang="en-US" dirty="0"/>
              <a:t>Scientific instrumentation </a:t>
            </a:r>
            <a:endParaRPr lang="en-US" dirty="0" smtClean="0"/>
          </a:p>
          <a:p>
            <a:pPr lvl="1"/>
            <a:r>
              <a:rPr lang="en-US" dirty="0" smtClean="0"/>
              <a:t>Technical capabilities</a:t>
            </a:r>
          </a:p>
          <a:p>
            <a:pPr lvl="1"/>
            <a:r>
              <a:rPr lang="en-US" dirty="0" smtClean="0"/>
              <a:t>University and laboratory infrastructure</a:t>
            </a:r>
          </a:p>
          <a:p>
            <a:pPr lvl="1"/>
            <a:r>
              <a:rPr lang="en-US" dirty="0" smtClean="0"/>
              <a:t>Engagement with industry</a:t>
            </a:r>
          </a:p>
          <a:p>
            <a:r>
              <a:rPr lang="en-US" dirty="0" smtClean="0"/>
              <a:t>$$</a:t>
            </a:r>
            <a:endParaRPr lang="en-US" dirty="0"/>
          </a:p>
          <a:p>
            <a:pPr marL="0" indent="0">
              <a:buNone/>
            </a:pP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3</a:t>
            </a:fld>
            <a:endParaRPr lang="en-US"/>
          </a:p>
        </p:txBody>
      </p:sp>
    </p:spTree>
    <p:extLst>
      <p:ext uri="{BB962C8B-B14F-4D97-AF65-F5344CB8AC3E}">
        <p14:creationId xmlns:p14="http://schemas.microsoft.com/office/powerpoint/2010/main" val="1188552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49913" cy="698500"/>
          </a:xfrm>
        </p:spPr>
        <p:txBody>
          <a:bodyPr/>
          <a:lstStyle/>
          <a:p>
            <a:r>
              <a:rPr lang="en-US" dirty="0" err="1" smtClean="0"/>
              <a:t>Pixelization</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30</a:t>
            </a:fld>
            <a:endParaRPr lang="en-US"/>
          </a:p>
        </p:txBody>
      </p:sp>
      <p:pic>
        <p:nvPicPr>
          <p:cNvPr id="8" name="Picture 7" descr="Linear_ISIS_Sketch"/>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9820" y="1380969"/>
            <a:ext cx="3686175" cy="1679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0337" y="0"/>
            <a:ext cx="2576463" cy="153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930900" y="3119460"/>
            <a:ext cx="2633116" cy="1270000"/>
            <a:chOff x="4930775" y="2413000"/>
            <a:chExt cx="4213225" cy="2890837"/>
          </a:xfrm>
        </p:grpSpPr>
        <p:pic>
          <p:nvPicPr>
            <p:cNvPr id="1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0775" y="2413000"/>
              <a:ext cx="421322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00938" y="2413000"/>
              <a:ext cx="9080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41514" y="4389460"/>
            <a:ext cx="2334481" cy="244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2F3946">
                    <a:alpha val="85097"/>
                  </a:srgbClr>
                </a:solidFill>
                <a:round/>
                <a:headEnd/>
                <a:tailEnd/>
              </a14:hiddenLine>
            </a:ext>
          </a:extLst>
        </p:spPr>
      </p:pic>
      <p:sp>
        <p:nvSpPr>
          <p:cNvPr id="123" name="TextBox 122"/>
          <p:cNvSpPr txBox="1"/>
          <p:nvPr/>
        </p:nvSpPr>
        <p:spPr>
          <a:xfrm>
            <a:off x="7000503" y="856734"/>
            <a:ext cx="740895" cy="369332"/>
          </a:xfrm>
          <a:prstGeom prst="rect">
            <a:avLst/>
          </a:prstGeom>
          <a:noFill/>
        </p:spPr>
        <p:txBody>
          <a:bodyPr wrap="none" rtlCol="0">
            <a:spAutoFit/>
          </a:bodyPr>
          <a:lstStyle/>
          <a:p>
            <a:r>
              <a:rPr lang="en-US" dirty="0" smtClean="0"/>
              <a:t>MAPS</a:t>
            </a:r>
            <a:endParaRPr lang="en-US" dirty="0"/>
          </a:p>
        </p:txBody>
      </p:sp>
      <p:sp>
        <p:nvSpPr>
          <p:cNvPr id="124" name="TextBox 123"/>
          <p:cNvSpPr txBox="1"/>
          <p:nvPr/>
        </p:nvSpPr>
        <p:spPr>
          <a:xfrm>
            <a:off x="8202857" y="2317234"/>
            <a:ext cx="572843" cy="369332"/>
          </a:xfrm>
          <a:prstGeom prst="rect">
            <a:avLst/>
          </a:prstGeom>
          <a:solidFill>
            <a:srgbClr val="FFFFFF"/>
          </a:solidFill>
        </p:spPr>
        <p:txBody>
          <a:bodyPr wrap="none" rtlCol="0">
            <a:spAutoFit/>
          </a:bodyPr>
          <a:lstStyle/>
          <a:p>
            <a:r>
              <a:rPr lang="en-US" dirty="0" smtClean="0"/>
              <a:t>CCD</a:t>
            </a:r>
            <a:endParaRPr lang="en-US" dirty="0"/>
          </a:p>
        </p:txBody>
      </p:sp>
      <p:sp>
        <p:nvSpPr>
          <p:cNvPr id="126" name="TextBox 125"/>
          <p:cNvSpPr txBox="1"/>
          <p:nvPr/>
        </p:nvSpPr>
        <p:spPr>
          <a:xfrm>
            <a:off x="7701135" y="3754460"/>
            <a:ext cx="501722" cy="369332"/>
          </a:xfrm>
          <a:prstGeom prst="rect">
            <a:avLst/>
          </a:prstGeom>
          <a:noFill/>
        </p:spPr>
        <p:txBody>
          <a:bodyPr wrap="none" rtlCol="0">
            <a:spAutoFit/>
          </a:bodyPr>
          <a:lstStyle/>
          <a:p>
            <a:r>
              <a:rPr lang="en-US" dirty="0" smtClean="0"/>
              <a:t>SOI</a:t>
            </a:r>
            <a:endParaRPr lang="en-US" dirty="0"/>
          </a:p>
        </p:txBody>
      </p:sp>
      <p:sp>
        <p:nvSpPr>
          <p:cNvPr id="127" name="TextBox 126"/>
          <p:cNvSpPr txBox="1"/>
          <p:nvPr/>
        </p:nvSpPr>
        <p:spPr>
          <a:xfrm>
            <a:off x="6850235" y="6356350"/>
            <a:ext cx="443676" cy="369332"/>
          </a:xfrm>
          <a:prstGeom prst="rect">
            <a:avLst/>
          </a:prstGeom>
          <a:noFill/>
        </p:spPr>
        <p:txBody>
          <a:bodyPr wrap="none" rtlCol="0">
            <a:spAutoFit/>
          </a:bodyPr>
          <a:lstStyle/>
          <a:p>
            <a:r>
              <a:rPr lang="en-US" dirty="0" smtClean="0"/>
              <a:t>3D</a:t>
            </a:r>
            <a:endParaRPr lang="en-US" dirty="0"/>
          </a:p>
        </p:txBody>
      </p:sp>
      <p:sp>
        <p:nvSpPr>
          <p:cNvPr id="128" name="Content Placeholder 2"/>
          <p:cNvSpPr>
            <a:spLocks noGrp="1"/>
          </p:cNvSpPr>
          <p:nvPr>
            <p:ph sz="half" idx="1"/>
          </p:nvPr>
        </p:nvSpPr>
        <p:spPr>
          <a:xfrm>
            <a:off x="0" y="723072"/>
            <a:ext cx="5692263" cy="5939110"/>
          </a:xfrm>
        </p:spPr>
        <p:txBody>
          <a:bodyPr>
            <a:normAutofit/>
          </a:bodyPr>
          <a:lstStyle/>
          <a:p>
            <a:pPr marL="0" indent="0">
              <a:buNone/>
            </a:pPr>
            <a:r>
              <a:rPr lang="en-US" dirty="0"/>
              <a:t>Low mass, pixelated radiation hard detectors will be needed for ATLAS, CMS, an ILC, CLIC or </a:t>
            </a:r>
            <a:r>
              <a:rPr lang="en-US" dirty="0" err="1"/>
              <a:t>muon</a:t>
            </a:r>
            <a:r>
              <a:rPr lang="en-US" dirty="0"/>
              <a:t> collider in the energy frontier, and </a:t>
            </a:r>
            <a:r>
              <a:rPr lang="en-US" dirty="0" err="1"/>
              <a:t>LHCb</a:t>
            </a:r>
            <a:r>
              <a:rPr lang="en-US" dirty="0"/>
              <a:t> and next generation B </a:t>
            </a:r>
            <a:r>
              <a:rPr lang="en-US" dirty="0" smtClean="0"/>
              <a:t/>
            </a:r>
            <a:br>
              <a:rPr lang="en-US" dirty="0" smtClean="0"/>
            </a:br>
            <a:r>
              <a:rPr lang="en-US" dirty="0" smtClean="0"/>
              <a:t>or </a:t>
            </a:r>
            <a:r>
              <a:rPr lang="en-US" dirty="0"/>
              <a:t>tau factories in the intensity frontier.</a:t>
            </a:r>
          </a:p>
          <a:p>
            <a:r>
              <a:rPr lang="en-US" dirty="0"/>
              <a:t>O</a:t>
            </a:r>
            <a:r>
              <a:rPr lang="en-US" dirty="0" smtClean="0"/>
              <a:t>ften requires </a:t>
            </a:r>
            <a:r>
              <a:rPr lang="en-US" dirty="0"/>
              <a:t>sophisticated in-pixel processing such as time stamping, cluster finding or </a:t>
            </a:r>
            <a:r>
              <a:rPr lang="en-US" dirty="0" smtClean="0"/>
              <a:t>inter-cell </a:t>
            </a:r>
            <a:r>
              <a:rPr lang="en-US" dirty="0"/>
              <a:t>hit correlation.</a:t>
            </a:r>
          </a:p>
          <a:p>
            <a:pPr marL="0" indent="0">
              <a:buNone/>
            </a:pPr>
            <a:r>
              <a:rPr lang="en-US" dirty="0" smtClean="0"/>
              <a:t>Technologies:</a:t>
            </a:r>
            <a:endParaRPr lang="en-US" dirty="0"/>
          </a:p>
          <a:p>
            <a:r>
              <a:rPr lang="en-US" dirty="0" smtClean="0"/>
              <a:t>Detector/electronics integration</a:t>
            </a:r>
          </a:p>
          <a:p>
            <a:r>
              <a:rPr lang="en-US" dirty="0" smtClean="0"/>
              <a:t>Commercial wafer-scale </a:t>
            </a:r>
            <a:br>
              <a:rPr lang="en-US" dirty="0" smtClean="0"/>
            </a:br>
            <a:r>
              <a:rPr lang="en-US" dirty="0" smtClean="0"/>
              <a:t>processes</a:t>
            </a:r>
          </a:p>
          <a:p>
            <a:r>
              <a:rPr lang="en-US" dirty="0" err="1" smtClean="0"/>
              <a:t>Microstrip</a:t>
            </a:r>
            <a:r>
              <a:rPr lang="en-US" dirty="0" smtClean="0"/>
              <a:t> gas detectors</a:t>
            </a:r>
            <a:endParaRPr lang="en-US" dirty="0"/>
          </a:p>
        </p:txBody>
      </p:sp>
      <p:grpSp>
        <p:nvGrpSpPr>
          <p:cNvPr id="129" name="Group 9"/>
          <p:cNvGrpSpPr>
            <a:grpSpLocks/>
          </p:cNvGrpSpPr>
          <p:nvPr/>
        </p:nvGrpSpPr>
        <p:grpSpPr bwMode="auto">
          <a:xfrm>
            <a:off x="3985345" y="4704078"/>
            <a:ext cx="2445852" cy="2154260"/>
            <a:chOff x="1872" y="731"/>
            <a:chExt cx="4250" cy="2836"/>
          </a:xfrm>
        </p:grpSpPr>
        <p:pic>
          <p:nvPicPr>
            <p:cNvPr id="130" name="Picture 10" descr="E:\Andy\from_PC3\DHCAL\GEM_elmic1.gi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30" y="731"/>
              <a:ext cx="3792" cy="2836"/>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Group 11"/>
            <p:cNvGrpSpPr>
              <a:grpSpLocks/>
            </p:cNvGrpSpPr>
            <p:nvPr/>
          </p:nvGrpSpPr>
          <p:grpSpPr bwMode="auto">
            <a:xfrm>
              <a:off x="1872" y="2496"/>
              <a:ext cx="3295" cy="436"/>
              <a:chOff x="1872" y="2496"/>
              <a:chExt cx="3295" cy="436"/>
            </a:xfrm>
          </p:grpSpPr>
          <p:sp>
            <p:nvSpPr>
              <p:cNvPr id="135" name="Line 12"/>
              <p:cNvSpPr>
                <a:spLocks noChangeShapeType="1"/>
              </p:cNvSpPr>
              <p:nvPr/>
            </p:nvSpPr>
            <p:spPr bwMode="auto">
              <a:xfrm>
                <a:off x="1872" y="2496"/>
                <a:ext cx="480" cy="0"/>
              </a:xfrm>
              <a:prstGeom prst="line">
                <a:avLst/>
              </a:prstGeom>
              <a:noFill/>
              <a:ln w="38100">
                <a:solidFill>
                  <a:srgbClr val="FFFF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 name="Text Box 13"/>
              <p:cNvSpPr txBox="1">
                <a:spLocks noChangeArrowheads="1"/>
              </p:cNvSpPr>
              <p:nvPr/>
            </p:nvSpPr>
            <p:spPr bwMode="auto">
              <a:xfrm>
                <a:off x="4338" y="2633"/>
                <a:ext cx="829"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CC"/>
                    </a:solidFill>
                  </a:rPr>
                  <a:t>70</a:t>
                </a:r>
                <a:r>
                  <a:rPr lang="en-US" dirty="0" smtClean="0">
                    <a:solidFill>
                      <a:srgbClr val="FFFFCC"/>
                    </a:solidFill>
                    <a:latin typeface="Symbol" charset="0"/>
                  </a:rPr>
                  <a:t>μ</a:t>
                </a:r>
                <a:r>
                  <a:rPr lang="en-US" dirty="0" smtClean="0">
                    <a:solidFill>
                      <a:srgbClr val="FFFFCC"/>
                    </a:solidFill>
                  </a:rPr>
                  <a:t>m</a:t>
                </a:r>
                <a:endParaRPr lang="en-US" dirty="0">
                  <a:solidFill>
                    <a:srgbClr val="FFFFCC"/>
                  </a:solidFill>
                </a:endParaRPr>
              </a:p>
            </p:txBody>
          </p:sp>
        </p:grpSp>
        <p:grpSp>
          <p:nvGrpSpPr>
            <p:cNvPr id="132" name="Group 14"/>
            <p:cNvGrpSpPr>
              <a:grpSpLocks/>
            </p:cNvGrpSpPr>
            <p:nvPr/>
          </p:nvGrpSpPr>
          <p:grpSpPr bwMode="auto">
            <a:xfrm>
              <a:off x="3328" y="1161"/>
              <a:ext cx="1010" cy="486"/>
              <a:chOff x="3328" y="1161"/>
              <a:chExt cx="1010" cy="486"/>
            </a:xfrm>
          </p:grpSpPr>
          <p:sp>
            <p:nvSpPr>
              <p:cNvPr id="133" name="Text Box 15"/>
              <p:cNvSpPr txBox="1">
                <a:spLocks noChangeArrowheads="1"/>
              </p:cNvSpPr>
              <p:nvPr/>
            </p:nvSpPr>
            <p:spPr bwMode="auto">
              <a:xfrm>
                <a:off x="3328" y="1161"/>
                <a:ext cx="96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CC"/>
                    </a:solidFill>
                  </a:rPr>
                  <a:t>140</a:t>
                </a:r>
                <a:r>
                  <a:rPr lang="en-US" dirty="0" smtClean="0">
                    <a:solidFill>
                      <a:srgbClr val="FFFFCC"/>
                    </a:solidFill>
                    <a:latin typeface="Symbol" charset="0"/>
                  </a:rPr>
                  <a:t>μ</a:t>
                </a:r>
                <a:r>
                  <a:rPr lang="en-US" dirty="0" smtClean="0">
                    <a:solidFill>
                      <a:srgbClr val="FFFFCC"/>
                    </a:solidFill>
                  </a:rPr>
                  <a:t>m</a:t>
                </a:r>
                <a:endParaRPr lang="en-US" dirty="0">
                  <a:solidFill>
                    <a:srgbClr val="FFFFCC"/>
                  </a:solidFill>
                </a:endParaRPr>
              </a:p>
            </p:txBody>
          </p:sp>
          <p:sp>
            <p:nvSpPr>
              <p:cNvPr id="134" name="Line 16"/>
              <p:cNvSpPr>
                <a:spLocks noChangeShapeType="1"/>
              </p:cNvSpPr>
              <p:nvPr/>
            </p:nvSpPr>
            <p:spPr bwMode="auto">
              <a:xfrm>
                <a:off x="3426" y="1647"/>
                <a:ext cx="912" cy="0"/>
              </a:xfrm>
              <a:prstGeom prst="line">
                <a:avLst/>
              </a:prstGeom>
              <a:noFill/>
              <a:ln w="38100">
                <a:solidFill>
                  <a:srgbClr val="FFFF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Tree>
    <p:extLst>
      <p:ext uri="{BB962C8B-B14F-4D97-AF65-F5344CB8AC3E}">
        <p14:creationId xmlns:p14="http://schemas.microsoft.com/office/powerpoint/2010/main" val="1091006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strVal val="4*#ppt_w"/>
                                          </p:val>
                                        </p:tav>
                                        <p:tav tm="100000">
                                          <p:val>
                                            <p:strVal val="#ppt_w"/>
                                          </p:val>
                                        </p:tav>
                                      </p:tavLst>
                                    </p:anim>
                                    <p:anim calcmode="lin" valueType="num">
                                      <p:cBhvr>
                                        <p:cTn id="8" dur="500" fill="hold"/>
                                        <p:tgtEl>
                                          <p:spTgt spid="1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Photodetectors</a:t>
            </a:r>
            <a:endParaRPr lang="en-US" dirty="0"/>
          </a:p>
        </p:txBody>
      </p:sp>
      <p:sp>
        <p:nvSpPr>
          <p:cNvPr id="3" name="Content Placeholder 2"/>
          <p:cNvSpPr>
            <a:spLocks noGrp="1"/>
          </p:cNvSpPr>
          <p:nvPr>
            <p:ph sz="half" idx="1"/>
          </p:nvPr>
        </p:nvSpPr>
        <p:spPr>
          <a:xfrm>
            <a:off x="126654" y="1009649"/>
            <a:ext cx="4581886" cy="5711825"/>
          </a:xfrm>
        </p:spPr>
        <p:txBody>
          <a:bodyPr>
            <a:normAutofit fontScale="92500"/>
          </a:bodyPr>
          <a:lstStyle/>
          <a:p>
            <a:pPr marL="0" indent="0">
              <a:buNone/>
            </a:pPr>
            <a:r>
              <a:rPr lang="en-US" dirty="0" smtClean="0"/>
              <a:t>Discussion of high speed, large area </a:t>
            </a:r>
            <a:r>
              <a:rPr lang="en-US" dirty="0" err="1" smtClean="0"/>
              <a:t>photodetectors</a:t>
            </a:r>
            <a:r>
              <a:rPr lang="en-US" dirty="0" smtClean="0"/>
              <a:t> and emitters pervaded our meetings.</a:t>
            </a:r>
          </a:p>
          <a:p>
            <a:r>
              <a:rPr lang="en-US" dirty="0" smtClean="0"/>
              <a:t>New rad hard crystals with high light yield </a:t>
            </a:r>
          </a:p>
          <a:p>
            <a:r>
              <a:rPr lang="en-US" dirty="0" smtClean="0"/>
              <a:t>Compact solid state </a:t>
            </a:r>
            <a:r>
              <a:rPr lang="en-US" dirty="0" err="1" smtClean="0"/>
              <a:t>photosensors</a:t>
            </a:r>
            <a:r>
              <a:rPr lang="en-US" dirty="0" smtClean="0"/>
              <a:t> (</a:t>
            </a:r>
            <a:r>
              <a:rPr lang="en-US" dirty="0" err="1" smtClean="0"/>
              <a:t>SiPM</a:t>
            </a:r>
            <a:r>
              <a:rPr lang="en-US" dirty="0" smtClean="0"/>
              <a:t>). Want them:</a:t>
            </a:r>
          </a:p>
          <a:p>
            <a:pPr lvl="1"/>
            <a:r>
              <a:rPr lang="en-US" dirty="0" smtClean="0"/>
              <a:t>cheaper, faster, quieter</a:t>
            </a:r>
          </a:p>
          <a:p>
            <a:pPr lvl="1"/>
            <a:r>
              <a:rPr lang="en-US" dirty="0" smtClean="0"/>
              <a:t>Can we build large arrays?</a:t>
            </a:r>
          </a:p>
          <a:p>
            <a:r>
              <a:rPr lang="en-US" dirty="0" smtClean="0"/>
              <a:t>Replacements for PMTs </a:t>
            </a:r>
          </a:p>
          <a:p>
            <a:pPr lvl="1"/>
            <a:r>
              <a:rPr lang="en-US" dirty="0" smtClean="0"/>
              <a:t>LAPPD – large area </a:t>
            </a:r>
            <a:r>
              <a:rPr lang="en-US" dirty="0" err="1" smtClean="0"/>
              <a:t>microchannel</a:t>
            </a:r>
            <a:r>
              <a:rPr lang="en-US" dirty="0" smtClean="0"/>
              <a:t> plate based development - first article is being tested. </a:t>
            </a:r>
          </a:p>
          <a:p>
            <a:r>
              <a:rPr lang="en-US" dirty="0" smtClean="0"/>
              <a:t>Spectral sensitivity</a:t>
            </a:r>
          </a:p>
          <a:p>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31</a:t>
            </a:fld>
            <a:endParaRPr lang="en-US"/>
          </a:p>
        </p:txBody>
      </p:sp>
      <p:pic>
        <p:nvPicPr>
          <p:cNvPr id="7" name="Picture 6"/>
          <p:cNvPicPr>
            <a:picLocks noChangeAspect="1"/>
          </p:cNvPicPr>
          <p:nvPr/>
        </p:nvPicPr>
        <p:blipFill>
          <a:blip r:embed="rId2"/>
          <a:stretch>
            <a:fillRect/>
          </a:stretch>
        </p:blipFill>
        <p:spPr>
          <a:xfrm>
            <a:off x="4890374" y="4171950"/>
            <a:ext cx="3806102" cy="2686050"/>
          </a:xfrm>
          <a:prstGeom prst="rect">
            <a:avLst/>
          </a:prstGeom>
        </p:spPr>
      </p:pic>
      <p:pic>
        <p:nvPicPr>
          <p:cNvPr id="8" name="Picture 7"/>
          <p:cNvPicPr>
            <a:picLocks noChangeAspect="1"/>
          </p:cNvPicPr>
          <p:nvPr/>
        </p:nvPicPr>
        <p:blipFill>
          <a:blip r:embed="rId3"/>
          <a:stretch>
            <a:fillRect/>
          </a:stretch>
        </p:blipFill>
        <p:spPr>
          <a:xfrm>
            <a:off x="4890374" y="200550"/>
            <a:ext cx="4013200" cy="1523880"/>
          </a:xfrm>
          <a:prstGeom prst="rect">
            <a:avLst/>
          </a:prstGeom>
        </p:spPr>
      </p:pic>
      <p:pic>
        <p:nvPicPr>
          <p:cNvPr id="9" name="Picture 8"/>
          <p:cNvPicPr>
            <a:picLocks noChangeAspect="1"/>
          </p:cNvPicPr>
          <p:nvPr/>
        </p:nvPicPr>
        <p:blipFill>
          <a:blip r:embed="rId4"/>
          <a:stretch>
            <a:fillRect/>
          </a:stretch>
        </p:blipFill>
        <p:spPr>
          <a:xfrm>
            <a:off x="4708540" y="2336800"/>
            <a:ext cx="1961096" cy="1695450"/>
          </a:xfrm>
          <a:prstGeom prst="rect">
            <a:avLst/>
          </a:prstGeom>
        </p:spPr>
      </p:pic>
      <p:pic>
        <p:nvPicPr>
          <p:cNvPr id="10" name="Content Placeholder 8"/>
          <p:cNvPicPr>
            <a:picLocks noGrp="1" noChangeAspect="1"/>
          </p:cNvPicPr>
          <p:nvPr>
            <p:ph sz="half" idx="1"/>
          </p:nvPr>
        </p:nvPicPr>
        <p:blipFill>
          <a:blip r:embed="rId5" cstate="screen">
            <a:extLst>
              <a:ext uri="{28A0092B-C50C-407E-A947-70E740481C1C}">
                <a14:useLocalDpi xmlns:a14="http://schemas.microsoft.com/office/drawing/2010/main"/>
              </a:ext>
            </a:extLst>
          </a:blip>
          <a:srcRect/>
          <a:stretch>
            <a:fillRect/>
          </a:stretch>
        </p:blipFill>
        <p:spPr>
          <a:xfrm>
            <a:off x="6794500" y="1795108"/>
            <a:ext cx="2120900" cy="2376842"/>
          </a:xfrm>
        </p:spPr>
      </p:pic>
      <p:sp>
        <p:nvSpPr>
          <p:cNvPr id="4" name="TextBox 3"/>
          <p:cNvSpPr txBox="1"/>
          <p:nvPr/>
        </p:nvSpPr>
        <p:spPr>
          <a:xfrm>
            <a:off x="6593436" y="48150"/>
            <a:ext cx="800219" cy="369332"/>
          </a:xfrm>
          <a:prstGeom prst="rect">
            <a:avLst/>
          </a:prstGeom>
          <a:noFill/>
        </p:spPr>
        <p:txBody>
          <a:bodyPr wrap="none" rtlCol="0">
            <a:spAutoFit/>
          </a:bodyPr>
          <a:lstStyle/>
          <a:p>
            <a:r>
              <a:rPr lang="en-US" dirty="0" smtClean="0"/>
              <a:t>LAPPD</a:t>
            </a:r>
            <a:endParaRPr lang="en-US" dirty="0"/>
          </a:p>
        </p:txBody>
      </p:sp>
      <p:sp>
        <p:nvSpPr>
          <p:cNvPr id="11" name="TextBox 10"/>
          <p:cNvSpPr txBox="1"/>
          <p:nvPr/>
        </p:nvSpPr>
        <p:spPr>
          <a:xfrm>
            <a:off x="6394390" y="1735512"/>
            <a:ext cx="660307" cy="369332"/>
          </a:xfrm>
          <a:prstGeom prst="rect">
            <a:avLst/>
          </a:prstGeom>
          <a:solidFill>
            <a:srgbClr val="FFFFFF"/>
          </a:solidFill>
        </p:spPr>
        <p:txBody>
          <a:bodyPr wrap="none" rtlCol="0">
            <a:spAutoFit/>
          </a:bodyPr>
          <a:lstStyle/>
          <a:p>
            <a:r>
              <a:rPr lang="en-US" dirty="0" err="1" smtClean="0"/>
              <a:t>SiPM</a:t>
            </a:r>
            <a:endParaRPr lang="en-US" dirty="0"/>
          </a:p>
        </p:txBody>
      </p:sp>
      <p:sp>
        <p:nvSpPr>
          <p:cNvPr id="12" name="TextBox 11"/>
          <p:cNvSpPr txBox="1"/>
          <p:nvPr/>
        </p:nvSpPr>
        <p:spPr>
          <a:xfrm>
            <a:off x="6235746" y="4025900"/>
            <a:ext cx="1330938" cy="646331"/>
          </a:xfrm>
          <a:prstGeom prst="rect">
            <a:avLst/>
          </a:prstGeom>
          <a:noFill/>
        </p:spPr>
        <p:txBody>
          <a:bodyPr wrap="none" rtlCol="0">
            <a:spAutoFit/>
          </a:bodyPr>
          <a:lstStyle/>
          <a:p>
            <a:r>
              <a:rPr lang="en-US" dirty="0" smtClean="0"/>
              <a:t>Double beta</a:t>
            </a:r>
          </a:p>
          <a:p>
            <a:r>
              <a:rPr lang="en-US" dirty="0" smtClean="0"/>
              <a:t>decay</a:t>
            </a:r>
            <a:endParaRPr lang="en-US" dirty="0"/>
          </a:p>
        </p:txBody>
      </p:sp>
    </p:spTree>
    <p:extLst>
      <p:ext uri="{BB962C8B-B14F-4D97-AF65-F5344CB8AC3E}">
        <p14:creationId xmlns:p14="http://schemas.microsoft.com/office/powerpoint/2010/main" val="1072385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695700" cy="894522"/>
          </a:xfrm>
        </p:spPr>
        <p:txBody>
          <a:bodyPr>
            <a:normAutofit/>
          </a:bodyPr>
          <a:lstStyle/>
          <a:p>
            <a:r>
              <a:rPr lang="en-US" dirty="0" smtClean="0"/>
              <a:t>Crystals</a:t>
            </a:r>
            <a:br>
              <a:rPr lang="en-US" dirty="0" smtClean="0"/>
            </a:br>
            <a:r>
              <a:rPr lang="en-US" sz="1600" dirty="0" smtClean="0"/>
              <a:t>(Zhu)</a:t>
            </a:r>
            <a:endParaRPr lang="en-US" sz="1600" dirty="0"/>
          </a:p>
        </p:txBody>
      </p:sp>
      <p:sp>
        <p:nvSpPr>
          <p:cNvPr id="3" name="Content Placeholder 2"/>
          <p:cNvSpPr>
            <a:spLocks noGrp="1"/>
          </p:cNvSpPr>
          <p:nvPr>
            <p:ph sz="half" idx="1"/>
          </p:nvPr>
        </p:nvSpPr>
        <p:spPr>
          <a:xfrm>
            <a:off x="178674" y="945322"/>
            <a:ext cx="4075826" cy="3385378"/>
          </a:xfrm>
        </p:spPr>
        <p:txBody>
          <a:bodyPr>
            <a:normAutofit lnSpcReduction="10000"/>
          </a:bodyPr>
          <a:lstStyle/>
          <a:p>
            <a:pPr marL="0" indent="0">
              <a:buNone/>
            </a:pPr>
            <a:r>
              <a:rPr lang="en-US" dirty="0" smtClean="0"/>
              <a:t>Crystal challenges </a:t>
            </a:r>
            <a:r>
              <a:rPr lang="en-US" dirty="0"/>
              <a:t>at future HEP Experiments:</a:t>
            </a:r>
          </a:p>
          <a:p>
            <a:r>
              <a:rPr lang="en-US" dirty="0" smtClean="0"/>
              <a:t>Radiation </a:t>
            </a:r>
            <a:r>
              <a:rPr lang="en-US" dirty="0"/>
              <a:t>damage at the energy frontier (HL-LHC);</a:t>
            </a:r>
          </a:p>
          <a:p>
            <a:r>
              <a:rPr lang="en-US" dirty="0" smtClean="0"/>
              <a:t>Ultra</a:t>
            </a:r>
            <a:r>
              <a:rPr lang="en-US" dirty="0"/>
              <a:t>-fast rate and </a:t>
            </a:r>
            <a:r>
              <a:rPr lang="en-US" dirty="0" err="1"/>
              <a:t>γ</a:t>
            </a:r>
            <a:r>
              <a:rPr lang="en-US" dirty="0"/>
              <a:t>-pointing at the intensity frontier;</a:t>
            </a:r>
          </a:p>
          <a:p>
            <a:r>
              <a:rPr lang="en-US" dirty="0" smtClean="0"/>
              <a:t>Good </a:t>
            </a:r>
            <a:r>
              <a:rPr lang="en-US" dirty="0"/>
              <a:t>jet mass resolution for future ILC/</a:t>
            </a:r>
            <a:r>
              <a:rPr lang="en-US" dirty="0" smtClean="0"/>
              <a:t>CLIC </a:t>
            </a:r>
            <a:r>
              <a:rPr lang="en-US" dirty="0" err="1" smtClean="0">
                <a:latin typeface="Symbol" charset="2"/>
                <a:cs typeface="Symbol" charset="2"/>
              </a:rPr>
              <a:t>m</a:t>
            </a:r>
            <a:r>
              <a:rPr lang="en-US" dirty="0" err="1" smtClean="0"/>
              <a:t>C.</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32</a:t>
            </a:fld>
            <a:endParaRPr lang="en-US"/>
          </a:p>
        </p:txBody>
      </p:sp>
      <p:pic>
        <p:nvPicPr>
          <p:cNvPr id="7" name="Picture 6"/>
          <p:cNvPicPr>
            <a:picLocks noChangeAspect="1"/>
          </p:cNvPicPr>
          <p:nvPr/>
        </p:nvPicPr>
        <p:blipFill>
          <a:blip r:embed="rId2"/>
          <a:stretch>
            <a:fillRect/>
          </a:stretch>
        </p:blipFill>
        <p:spPr>
          <a:xfrm>
            <a:off x="0" y="4673600"/>
            <a:ext cx="6602657" cy="2184400"/>
          </a:xfrm>
          <a:prstGeom prst="rect">
            <a:avLst/>
          </a:prstGeom>
        </p:spPr>
      </p:pic>
      <p:pic>
        <p:nvPicPr>
          <p:cNvPr id="8" name="Picture 7"/>
          <p:cNvPicPr>
            <a:picLocks noChangeAspect="1"/>
          </p:cNvPicPr>
          <p:nvPr/>
        </p:nvPicPr>
        <p:blipFill>
          <a:blip r:embed="rId3"/>
          <a:stretch>
            <a:fillRect/>
          </a:stretch>
        </p:blipFill>
        <p:spPr>
          <a:xfrm>
            <a:off x="4549913" y="0"/>
            <a:ext cx="4604699" cy="2202988"/>
          </a:xfrm>
          <a:prstGeom prst="rect">
            <a:avLst/>
          </a:prstGeom>
        </p:spPr>
      </p:pic>
      <p:sp>
        <p:nvSpPr>
          <p:cNvPr id="9" name="TextBox 8"/>
          <p:cNvSpPr txBox="1"/>
          <p:nvPr/>
        </p:nvSpPr>
        <p:spPr>
          <a:xfrm>
            <a:off x="1917700" y="4260165"/>
            <a:ext cx="1949497" cy="646331"/>
          </a:xfrm>
          <a:prstGeom prst="rect">
            <a:avLst/>
          </a:prstGeom>
          <a:solidFill>
            <a:srgbClr val="FFFFFF"/>
          </a:solidFill>
          <a:ln>
            <a:solidFill>
              <a:srgbClr val="008000"/>
            </a:solidFill>
          </a:ln>
        </p:spPr>
        <p:txBody>
          <a:bodyPr wrap="none" rtlCol="0">
            <a:spAutoFit/>
          </a:bodyPr>
          <a:lstStyle/>
          <a:p>
            <a:r>
              <a:rPr lang="en-US" dirty="0" smtClean="0"/>
              <a:t>Compact, rad hard</a:t>
            </a:r>
          </a:p>
          <a:p>
            <a:r>
              <a:rPr lang="en-US" dirty="0" err="1" smtClean="0"/>
              <a:t>Photodetectors</a:t>
            </a:r>
            <a:r>
              <a:rPr lang="en-US" dirty="0" smtClean="0"/>
              <a:t> </a:t>
            </a:r>
            <a:endParaRPr lang="en-US" dirty="0"/>
          </a:p>
        </p:txBody>
      </p:sp>
      <p:cxnSp>
        <p:nvCxnSpPr>
          <p:cNvPr id="11" name="Straight Arrow Connector 10"/>
          <p:cNvCxnSpPr/>
          <p:nvPr/>
        </p:nvCxnSpPr>
        <p:spPr>
          <a:xfrm flipH="1">
            <a:off x="2312274" y="4906496"/>
            <a:ext cx="672226" cy="10625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63359" y="361434"/>
            <a:ext cx="3180641" cy="369332"/>
          </a:xfrm>
          <a:prstGeom prst="rect">
            <a:avLst/>
          </a:prstGeom>
          <a:noFill/>
          <a:ln>
            <a:solidFill>
              <a:srgbClr val="008000"/>
            </a:solidFill>
          </a:ln>
        </p:spPr>
        <p:txBody>
          <a:bodyPr wrap="none" rtlCol="0">
            <a:spAutoFit/>
          </a:bodyPr>
          <a:lstStyle/>
          <a:p>
            <a:r>
              <a:rPr lang="en-US" dirty="0" smtClean="0"/>
              <a:t>BAF</a:t>
            </a:r>
            <a:r>
              <a:rPr lang="en-US" baseline="-25000" dirty="0" smtClean="0"/>
              <a:t>2</a:t>
            </a:r>
            <a:r>
              <a:rPr lang="en-US" dirty="0" smtClean="0"/>
              <a:t> – fast (@220nm), rad hard</a:t>
            </a:r>
            <a:endParaRPr lang="en-US" dirty="0"/>
          </a:p>
        </p:txBody>
      </p:sp>
      <p:cxnSp>
        <p:nvCxnSpPr>
          <p:cNvPr id="14" name="Straight Arrow Connector 13"/>
          <p:cNvCxnSpPr/>
          <p:nvPr/>
        </p:nvCxnSpPr>
        <p:spPr>
          <a:xfrm flipH="1">
            <a:off x="5168201" y="578366"/>
            <a:ext cx="79515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49913" y="2202988"/>
            <a:ext cx="4693359" cy="2862323"/>
          </a:xfrm>
          <a:prstGeom prst="rect">
            <a:avLst/>
          </a:prstGeom>
          <a:noFill/>
        </p:spPr>
        <p:txBody>
          <a:bodyPr wrap="square" rtlCol="0">
            <a:spAutoFit/>
          </a:bodyPr>
          <a:lstStyle/>
          <a:p>
            <a:pPr marL="285750" indent="-285750">
              <a:buFont typeface="Arial"/>
              <a:buChar char="•"/>
            </a:pPr>
            <a:r>
              <a:rPr lang="en-US" b="1" dirty="0" smtClean="0"/>
              <a:t>segmented </a:t>
            </a:r>
            <a:r>
              <a:rPr lang="en-US" b="1" dirty="0"/>
              <a:t>crystal calorimeters with more than ten times faster rate/timing capability </a:t>
            </a:r>
            <a:r>
              <a:rPr lang="en-US" b="1" dirty="0" smtClean="0"/>
              <a:t>using </a:t>
            </a:r>
            <a:r>
              <a:rPr lang="en-US" b="1" dirty="0"/>
              <a:t>the sub-ns decay time of BaF</a:t>
            </a:r>
            <a:r>
              <a:rPr lang="en-US" b="1" baseline="-25000" dirty="0"/>
              <a:t>2</a:t>
            </a:r>
            <a:r>
              <a:rPr lang="en-US" b="1" dirty="0"/>
              <a:t>. </a:t>
            </a:r>
            <a:endParaRPr lang="en-US" dirty="0"/>
          </a:p>
          <a:p>
            <a:pPr marL="285750" indent="-285750">
              <a:buFont typeface="Arial"/>
              <a:buChar char="•"/>
            </a:pPr>
            <a:r>
              <a:rPr lang="en-US" b="1" dirty="0" smtClean="0"/>
              <a:t>Homogeneous HCAL by </a:t>
            </a:r>
            <a:r>
              <a:rPr lang="en-US" b="1" dirty="0"/>
              <a:t>reading both Cherenkov and scintillation light for PbF</a:t>
            </a:r>
            <a:r>
              <a:rPr lang="en-US" b="1" baseline="-25000" dirty="0"/>
              <a:t>2</a:t>
            </a:r>
            <a:r>
              <a:rPr lang="en-US" b="1" dirty="0"/>
              <a:t>, </a:t>
            </a:r>
            <a:r>
              <a:rPr lang="en-US" b="1" dirty="0" err="1"/>
              <a:t>PbFCl</a:t>
            </a:r>
            <a:r>
              <a:rPr lang="en-US" b="1" dirty="0"/>
              <a:t> and BSO. </a:t>
            </a:r>
            <a:endParaRPr lang="en-US" dirty="0"/>
          </a:p>
          <a:p>
            <a:r>
              <a:rPr lang="en-US" b="1" dirty="0" smtClean="0"/>
              <a:t>Novel </a:t>
            </a:r>
            <a:r>
              <a:rPr lang="en-US" b="1" dirty="0"/>
              <a:t>materials, such as crystals, ceramics and glasses, may </a:t>
            </a:r>
            <a:r>
              <a:rPr lang="en-US" b="1" dirty="0" smtClean="0"/>
              <a:t>play an </a:t>
            </a:r>
            <a:r>
              <a:rPr lang="en-US" b="1" dirty="0"/>
              <a:t>important role in future HEP experiments. </a:t>
            </a:r>
            <a:endParaRPr lang="en-US" dirty="0"/>
          </a:p>
          <a:p>
            <a:endParaRPr lang="en-US" dirty="0"/>
          </a:p>
        </p:txBody>
      </p:sp>
    </p:spTree>
    <p:extLst>
      <p:ext uri="{BB962C8B-B14F-4D97-AF65-F5344CB8AC3E}">
        <p14:creationId xmlns:p14="http://schemas.microsoft.com/office/powerpoint/2010/main" val="2457943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and DAQ</a:t>
            </a:r>
            <a:endParaRPr lang="en-US" dirty="0"/>
          </a:p>
        </p:txBody>
      </p:sp>
      <p:sp>
        <p:nvSpPr>
          <p:cNvPr id="3" name="Content Placeholder 2"/>
          <p:cNvSpPr>
            <a:spLocks noGrp="1"/>
          </p:cNvSpPr>
          <p:nvPr>
            <p:ph sz="half" idx="1"/>
          </p:nvPr>
        </p:nvSpPr>
        <p:spPr>
          <a:xfrm>
            <a:off x="178674" y="958022"/>
            <a:ext cx="8736726" cy="5629275"/>
          </a:xfrm>
        </p:spPr>
        <p:txBody>
          <a:bodyPr>
            <a:normAutofit fontScale="92500" lnSpcReduction="10000"/>
          </a:bodyPr>
          <a:lstStyle/>
          <a:p>
            <a:pPr marL="0" indent="0">
              <a:buNone/>
            </a:pPr>
            <a:r>
              <a:rPr lang="en-US" dirty="0"/>
              <a:t>ALICE (post-LS2):</a:t>
            </a:r>
            <a:r>
              <a:rPr lang="en-US" dirty="0" err="1">
                <a:solidFill>
                  <a:srgbClr val="FF0000"/>
                </a:solidFill>
              </a:rPr>
              <a:t>Triggerless</a:t>
            </a:r>
            <a:endParaRPr lang="en-US" dirty="0">
              <a:solidFill>
                <a:srgbClr val="FF0000"/>
              </a:solidFill>
            </a:endParaRPr>
          </a:p>
          <a:p>
            <a:r>
              <a:rPr lang="en-US" dirty="0" smtClean="0"/>
              <a:t>Readout </a:t>
            </a:r>
            <a:r>
              <a:rPr lang="en-US" dirty="0"/>
              <a:t>50 kHz </a:t>
            </a:r>
            <a:r>
              <a:rPr lang="en-US" dirty="0" err="1"/>
              <a:t>Pb-Pb</a:t>
            </a:r>
            <a:r>
              <a:rPr lang="en-US" dirty="0"/>
              <a:t> (i.e. L = 6x10</a:t>
            </a:r>
            <a:r>
              <a:rPr lang="en-US" baseline="30000" dirty="0"/>
              <a:t>27</a:t>
            </a:r>
            <a:r>
              <a:rPr lang="en-US" dirty="0"/>
              <a:t> cm</a:t>
            </a:r>
            <a:r>
              <a:rPr lang="en-US" baseline="30000" dirty="0"/>
              <a:t>-1</a:t>
            </a:r>
            <a:r>
              <a:rPr lang="en-US" dirty="0"/>
              <a:t>s</a:t>
            </a:r>
            <a:r>
              <a:rPr lang="en-US" baseline="30000" dirty="0"/>
              <a:t>-1</a:t>
            </a:r>
            <a:r>
              <a:rPr lang="en-US" dirty="0"/>
              <a:t>), with </a:t>
            </a:r>
            <a:r>
              <a:rPr lang="en-US" dirty="0" smtClean="0"/>
              <a:t>minimum bias </a:t>
            </a:r>
            <a:r>
              <a:rPr lang="en-US" dirty="0"/>
              <a:t>(pipeline) readout (max readout at present ~500 Hz)</a:t>
            </a:r>
          </a:p>
          <a:p>
            <a:pPr marL="0" indent="0">
              <a:buNone/>
            </a:pPr>
            <a:r>
              <a:rPr lang="en-US" dirty="0"/>
              <a:t>ATLAS (post-LS3):Triggered</a:t>
            </a:r>
          </a:p>
          <a:p>
            <a:r>
              <a:rPr lang="en-US" dirty="0" smtClean="0"/>
              <a:t>Divide </a:t>
            </a:r>
            <a:r>
              <a:rPr lang="en-US" dirty="0"/>
              <a:t>L1 Trigger into L0, L1 of latency 5, 20 </a:t>
            </a:r>
            <a:r>
              <a:rPr lang="en-US" dirty="0" err="1"/>
              <a:t>μsec</a:t>
            </a:r>
            <a:r>
              <a:rPr lang="en-US" dirty="0" smtClean="0"/>
              <a:t>, rate </a:t>
            </a:r>
            <a:r>
              <a:rPr lang="en-US" dirty="0"/>
              <a:t>&lt; 500, 200 kHz, HLT output rate of 5 - 10 kHz</a:t>
            </a:r>
          </a:p>
          <a:p>
            <a:r>
              <a:rPr lang="en-US" dirty="0" smtClean="0"/>
              <a:t>L0 </a:t>
            </a:r>
            <a:r>
              <a:rPr lang="en-US" dirty="0"/>
              <a:t>uses </a:t>
            </a:r>
            <a:r>
              <a:rPr lang="en-US" dirty="0" err="1"/>
              <a:t>Calo</a:t>
            </a:r>
            <a:r>
              <a:rPr lang="en-US" dirty="0"/>
              <a:t> &amp; </a:t>
            </a:r>
            <a:r>
              <a:rPr lang="en-US" dirty="0" err="1"/>
              <a:t>Muon</a:t>
            </a:r>
            <a:r>
              <a:rPr lang="en-US" dirty="0"/>
              <a:t> Triggers, generates track trigger seeds</a:t>
            </a:r>
          </a:p>
          <a:p>
            <a:r>
              <a:rPr lang="en-US" dirty="0" smtClean="0"/>
              <a:t>L1 </a:t>
            </a:r>
            <a:r>
              <a:rPr lang="en-US" dirty="0"/>
              <a:t>uses Track Trigger &amp; more </a:t>
            </a:r>
            <a:r>
              <a:rPr lang="en-US" dirty="0" err="1"/>
              <a:t>muon</a:t>
            </a:r>
            <a:r>
              <a:rPr lang="en-US" dirty="0"/>
              <a:t> detectors &amp; more </a:t>
            </a:r>
            <a:r>
              <a:rPr lang="en-US" dirty="0" smtClean="0"/>
              <a:t>fine grained calorimeter </a:t>
            </a:r>
            <a:r>
              <a:rPr lang="en-US" dirty="0"/>
              <a:t>trigger information.</a:t>
            </a:r>
          </a:p>
          <a:p>
            <a:pPr marL="0" indent="0">
              <a:buNone/>
            </a:pPr>
            <a:r>
              <a:rPr lang="en-US" dirty="0"/>
              <a:t>CMS (post LS3):Triggered</a:t>
            </a:r>
          </a:p>
          <a:p>
            <a:r>
              <a:rPr lang="en-US" dirty="0" smtClean="0"/>
              <a:t>Considering </a:t>
            </a:r>
            <a:r>
              <a:rPr lang="en-US" dirty="0"/>
              <a:t>L1 Trigger latency, rate: 10 – 20 </a:t>
            </a:r>
            <a:r>
              <a:rPr lang="en-US" dirty="0" err="1"/>
              <a:t>μsec</a:t>
            </a:r>
            <a:r>
              <a:rPr lang="en-US" dirty="0"/>
              <a:t>, 0.5 – 1 MHz</a:t>
            </a:r>
          </a:p>
          <a:p>
            <a:r>
              <a:rPr lang="en-US" dirty="0" smtClean="0"/>
              <a:t>L1 </a:t>
            </a:r>
            <a:r>
              <a:rPr lang="en-US" dirty="0"/>
              <a:t>uses Track Trigger, finer granularity μ &amp; </a:t>
            </a:r>
            <a:r>
              <a:rPr lang="en-US" dirty="0" err="1"/>
              <a:t>calo</a:t>
            </a:r>
            <a:r>
              <a:rPr lang="en-US" dirty="0"/>
              <a:t>. Triggers</a:t>
            </a:r>
          </a:p>
          <a:p>
            <a:r>
              <a:rPr lang="en-US" dirty="0" smtClean="0"/>
              <a:t>HLT </a:t>
            </a:r>
            <a:r>
              <a:rPr lang="en-US" dirty="0"/>
              <a:t>output rate of 10 kHz</a:t>
            </a:r>
          </a:p>
          <a:p>
            <a:pPr marL="0" indent="0">
              <a:buNone/>
            </a:pPr>
            <a:r>
              <a:rPr lang="en-US" dirty="0" err="1"/>
              <a:t>LHCb</a:t>
            </a:r>
            <a:r>
              <a:rPr lang="en-US" dirty="0"/>
              <a:t> (post LS2):</a:t>
            </a:r>
            <a:r>
              <a:rPr lang="en-US" dirty="0" err="1">
                <a:solidFill>
                  <a:srgbClr val="FF0000"/>
                </a:solidFill>
              </a:rPr>
              <a:t>Triggerless</a:t>
            </a:r>
            <a:endParaRPr lang="en-US" dirty="0">
              <a:solidFill>
                <a:srgbClr val="FF0000"/>
              </a:solidFill>
            </a:endParaRPr>
          </a:p>
          <a:p>
            <a:r>
              <a:rPr lang="en-US" dirty="0" smtClean="0"/>
              <a:t>Execute </a:t>
            </a:r>
            <a:r>
              <a:rPr lang="en-US" dirty="0"/>
              <a:t>whole trigger</a:t>
            </a:r>
          </a:p>
        </p:txBody>
      </p:sp>
      <p:sp>
        <p:nvSpPr>
          <p:cNvPr id="5" name="Date Placeholder 4"/>
          <p:cNvSpPr>
            <a:spLocks noGrp="1"/>
          </p:cNvSpPr>
          <p:nvPr>
            <p:ph type="dt" sz="half" idx="10"/>
          </p:nvPr>
        </p:nvSpPr>
        <p:spPr>
          <a:xfrm>
            <a:off x="178674" y="6492875"/>
            <a:ext cx="2133600" cy="365125"/>
          </a:xfrm>
        </p:spPr>
        <p:txBody>
          <a:bodyPr/>
          <a:lstStyle/>
          <a:p>
            <a:r>
              <a:rPr lang="en-US" dirty="0"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33</a:t>
            </a:fld>
            <a:endParaRPr lang="en-US"/>
          </a:p>
        </p:txBody>
      </p:sp>
      <p:sp>
        <p:nvSpPr>
          <p:cNvPr id="7" name="TextBox 6"/>
          <p:cNvSpPr txBox="1"/>
          <p:nvPr/>
        </p:nvSpPr>
        <p:spPr>
          <a:xfrm>
            <a:off x="6553200" y="444500"/>
            <a:ext cx="866681" cy="369332"/>
          </a:xfrm>
          <a:prstGeom prst="rect">
            <a:avLst/>
          </a:prstGeom>
          <a:noFill/>
        </p:spPr>
        <p:txBody>
          <a:bodyPr wrap="none" rtlCol="0">
            <a:spAutoFit/>
          </a:bodyPr>
          <a:lstStyle/>
          <a:p>
            <a:r>
              <a:rPr lang="en-US" dirty="0" smtClean="0"/>
              <a:t>(Smith)</a:t>
            </a:r>
            <a:endParaRPr lang="en-US" dirty="0"/>
          </a:p>
        </p:txBody>
      </p:sp>
    </p:spTree>
    <p:extLst>
      <p:ext uri="{BB962C8B-B14F-4D97-AF65-F5344CB8AC3E}">
        <p14:creationId xmlns:p14="http://schemas.microsoft.com/office/powerpoint/2010/main" val="779069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34</a:t>
            </a:fld>
            <a:endParaRPr lang="en-US"/>
          </a:p>
        </p:txBody>
      </p:sp>
      <p:pic>
        <p:nvPicPr>
          <p:cNvPr id="7" name="Picture 6"/>
          <p:cNvPicPr>
            <a:picLocks noChangeAspect="1"/>
          </p:cNvPicPr>
          <p:nvPr/>
        </p:nvPicPr>
        <p:blipFill>
          <a:blip r:embed="rId2"/>
          <a:stretch>
            <a:fillRect/>
          </a:stretch>
        </p:blipFill>
        <p:spPr>
          <a:xfrm>
            <a:off x="0" y="0"/>
            <a:ext cx="3238500" cy="2469960"/>
          </a:xfrm>
          <a:prstGeom prst="rect">
            <a:avLst/>
          </a:prstGeom>
          <a:ln>
            <a:solidFill>
              <a:srgbClr val="008000"/>
            </a:solidFill>
          </a:ln>
        </p:spPr>
      </p:pic>
      <p:pic>
        <p:nvPicPr>
          <p:cNvPr id="8" name="Picture 7"/>
          <p:cNvPicPr>
            <a:picLocks noChangeAspect="1"/>
          </p:cNvPicPr>
          <p:nvPr/>
        </p:nvPicPr>
        <p:blipFill>
          <a:blip r:embed="rId3"/>
          <a:stretch>
            <a:fillRect/>
          </a:stretch>
        </p:blipFill>
        <p:spPr>
          <a:xfrm>
            <a:off x="89774" y="2705606"/>
            <a:ext cx="5232166" cy="1524000"/>
          </a:xfrm>
          <a:prstGeom prst="rect">
            <a:avLst/>
          </a:prstGeom>
          <a:ln>
            <a:solidFill>
              <a:srgbClr val="FF0000"/>
            </a:solidFill>
          </a:ln>
        </p:spPr>
      </p:pic>
      <p:pic>
        <p:nvPicPr>
          <p:cNvPr id="9" name="Picture 8"/>
          <p:cNvPicPr>
            <a:picLocks noChangeAspect="1"/>
          </p:cNvPicPr>
          <p:nvPr/>
        </p:nvPicPr>
        <p:blipFill>
          <a:blip r:embed="rId4"/>
          <a:stretch>
            <a:fillRect/>
          </a:stretch>
        </p:blipFill>
        <p:spPr>
          <a:xfrm>
            <a:off x="6107923" y="0"/>
            <a:ext cx="2994132" cy="2705607"/>
          </a:xfrm>
          <a:prstGeom prst="rect">
            <a:avLst/>
          </a:prstGeom>
          <a:ln>
            <a:solidFill>
              <a:srgbClr val="FF0000"/>
            </a:solidFill>
          </a:ln>
        </p:spPr>
      </p:pic>
      <p:pic>
        <p:nvPicPr>
          <p:cNvPr id="10" name="Picture 9"/>
          <p:cNvPicPr>
            <a:picLocks noChangeAspect="1"/>
          </p:cNvPicPr>
          <p:nvPr/>
        </p:nvPicPr>
        <p:blipFill>
          <a:blip r:embed="rId5"/>
          <a:stretch>
            <a:fillRect/>
          </a:stretch>
        </p:blipFill>
        <p:spPr>
          <a:xfrm>
            <a:off x="1343132" y="4326265"/>
            <a:ext cx="2860568" cy="2442835"/>
          </a:xfrm>
          <a:prstGeom prst="rect">
            <a:avLst/>
          </a:prstGeom>
        </p:spPr>
      </p:pic>
      <p:pic>
        <p:nvPicPr>
          <p:cNvPr id="11" name="Picture 10"/>
          <p:cNvPicPr>
            <a:picLocks noChangeAspect="1"/>
          </p:cNvPicPr>
          <p:nvPr/>
        </p:nvPicPr>
        <p:blipFill>
          <a:blip r:embed="rId6"/>
          <a:stretch>
            <a:fillRect/>
          </a:stretch>
        </p:blipFill>
        <p:spPr>
          <a:xfrm>
            <a:off x="5232166" y="3925160"/>
            <a:ext cx="3772133" cy="2843940"/>
          </a:xfrm>
          <a:prstGeom prst="rect">
            <a:avLst/>
          </a:prstGeom>
        </p:spPr>
      </p:pic>
      <p:sp>
        <p:nvSpPr>
          <p:cNvPr id="12" name="TextBox 11"/>
          <p:cNvSpPr txBox="1"/>
          <p:nvPr/>
        </p:nvSpPr>
        <p:spPr>
          <a:xfrm>
            <a:off x="6553200" y="3555828"/>
            <a:ext cx="1308283" cy="369332"/>
          </a:xfrm>
          <a:prstGeom prst="rect">
            <a:avLst/>
          </a:prstGeom>
          <a:noFill/>
        </p:spPr>
        <p:txBody>
          <a:bodyPr wrap="none" rtlCol="0">
            <a:spAutoFit/>
          </a:bodyPr>
          <a:lstStyle/>
          <a:p>
            <a:r>
              <a:rPr lang="en-US" dirty="0" smtClean="0"/>
              <a:t>CTA Camera</a:t>
            </a:r>
            <a:endParaRPr lang="en-US" dirty="0"/>
          </a:p>
        </p:txBody>
      </p:sp>
      <p:sp>
        <p:nvSpPr>
          <p:cNvPr id="13" name="TextBox 12"/>
          <p:cNvSpPr txBox="1"/>
          <p:nvPr/>
        </p:nvSpPr>
        <p:spPr>
          <a:xfrm>
            <a:off x="89774" y="4787900"/>
            <a:ext cx="1149248" cy="923330"/>
          </a:xfrm>
          <a:prstGeom prst="rect">
            <a:avLst/>
          </a:prstGeom>
          <a:noFill/>
          <a:ln>
            <a:solidFill>
              <a:srgbClr val="800000"/>
            </a:solidFill>
          </a:ln>
        </p:spPr>
        <p:txBody>
          <a:bodyPr wrap="none" rtlCol="0">
            <a:spAutoFit/>
          </a:bodyPr>
          <a:lstStyle/>
          <a:p>
            <a:r>
              <a:rPr lang="en-US" dirty="0" smtClean="0"/>
              <a:t>LSST</a:t>
            </a:r>
          </a:p>
          <a:p>
            <a:r>
              <a:rPr lang="en-US" dirty="0" smtClean="0"/>
              <a:t>4000 x 3.2</a:t>
            </a:r>
          </a:p>
          <a:p>
            <a:r>
              <a:rPr lang="en-US" dirty="0" smtClean="0"/>
              <a:t>Gb/sec</a:t>
            </a:r>
            <a:endParaRPr lang="en-US" dirty="0"/>
          </a:p>
        </p:txBody>
      </p:sp>
      <p:sp>
        <p:nvSpPr>
          <p:cNvPr id="14" name="TextBox 13"/>
          <p:cNvSpPr txBox="1"/>
          <p:nvPr/>
        </p:nvSpPr>
        <p:spPr>
          <a:xfrm>
            <a:off x="4978400" y="161666"/>
            <a:ext cx="1129523" cy="923330"/>
          </a:xfrm>
          <a:prstGeom prst="rect">
            <a:avLst/>
          </a:prstGeom>
          <a:noFill/>
          <a:ln>
            <a:solidFill>
              <a:srgbClr val="800000"/>
            </a:solidFill>
          </a:ln>
        </p:spPr>
        <p:txBody>
          <a:bodyPr wrap="none" rtlCol="0">
            <a:spAutoFit/>
          </a:bodyPr>
          <a:lstStyle/>
          <a:p>
            <a:r>
              <a:rPr lang="en-US" dirty="0" smtClean="0"/>
              <a:t>Mu2e</a:t>
            </a:r>
          </a:p>
          <a:p>
            <a:r>
              <a:rPr lang="en-US" dirty="0" smtClean="0"/>
              <a:t>30 GB/sec</a:t>
            </a:r>
          </a:p>
          <a:p>
            <a:r>
              <a:rPr lang="en-US" dirty="0" smtClean="0"/>
              <a:t>30 </a:t>
            </a:r>
            <a:r>
              <a:rPr lang="en-US" dirty="0" err="1" smtClean="0"/>
              <a:t>Tflop</a:t>
            </a:r>
            <a:endParaRPr lang="en-US" dirty="0"/>
          </a:p>
        </p:txBody>
      </p:sp>
      <p:sp>
        <p:nvSpPr>
          <p:cNvPr id="15" name="TextBox 14"/>
          <p:cNvSpPr txBox="1"/>
          <p:nvPr/>
        </p:nvSpPr>
        <p:spPr>
          <a:xfrm>
            <a:off x="3365500" y="2818874"/>
            <a:ext cx="668986" cy="369332"/>
          </a:xfrm>
          <a:prstGeom prst="rect">
            <a:avLst/>
          </a:prstGeom>
          <a:noFill/>
        </p:spPr>
        <p:txBody>
          <a:bodyPr wrap="none" rtlCol="0">
            <a:spAutoFit/>
          </a:bodyPr>
          <a:lstStyle/>
          <a:p>
            <a:r>
              <a:rPr lang="en-US" dirty="0" smtClean="0"/>
              <a:t>LBNE</a:t>
            </a:r>
            <a:endParaRPr lang="en-US" dirty="0"/>
          </a:p>
        </p:txBody>
      </p:sp>
      <p:sp>
        <p:nvSpPr>
          <p:cNvPr id="16" name="TextBox 15"/>
          <p:cNvSpPr txBox="1"/>
          <p:nvPr/>
        </p:nvSpPr>
        <p:spPr>
          <a:xfrm>
            <a:off x="3365500" y="253999"/>
            <a:ext cx="1270000" cy="369332"/>
          </a:xfrm>
          <a:prstGeom prst="rect">
            <a:avLst/>
          </a:prstGeom>
          <a:noFill/>
        </p:spPr>
        <p:txBody>
          <a:bodyPr wrap="square" rtlCol="0">
            <a:spAutoFit/>
          </a:bodyPr>
          <a:lstStyle/>
          <a:p>
            <a:r>
              <a:rPr lang="en-US" dirty="0" err="1" smtClean="0"/>
              <a:t>SuperKeKB</a:t>
            </a:r>
            <a:endParaRPr lang="en-US" dirty="0"/>
          </a:p>
        </p:txBody>
      </p:sp>
    </p:spTree>
    <p:extLst>
      <p:ext uri="{BB962C8B-B14F-4D97-AF65-F5344CB8AC3E}">
        <p14:creationId xmlns:p14="http://schemas.microsoft.com/office/powerpoint/2010/main" val="169288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Emerging Technologies</a:t>
            </a:r>
            <a:br>
              <a:rPr lang="en-US" dirty="0" smtClean="0"/>
            </a:br>
            <a:r>
              <a:rPr lang="en-US" sz="1400" dirty="0" smtClean="0"/>
              <a:t>(Alexander)</a:t>
            </a:r>
            <a:endParaRPr lang="en-US" sz="1400"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35</a:t>
            </a:fld>
            <a:endParaRPr lang="en-US"/>
          </a:p>
        </p:txBody>
      </p:sp>
      <p:pic>
        <p:nvPicPr>
          <p:cNvPr id="7" name="Picture 6"/>
          <p:cNvPicPr>
            <a:picLocks noChangeAspect="1"/>
          </p:cNvPicPr>
          <p:nvPr/>
        </p:nvPicPr>
        <p:blipFill>
          <a:blip r:embed="rId2"/>
          <a:stretch>
            <a:fillRect/>
          </a:stretch>
        </p:blipFill>
        <p:spPr>
          <a:xfrm>
            <a:off x="5092700" y="509219"/>
            <a:ext cx="3643893" cy="2532635"/>
          </a:xfrm>
          <a:prstGeom prst="rect">
            <a:avLst/>
          </a:prstGeom>
        </p:spPr>
      </p:pic>
      <p:pic>
        <p:nvPicPr>
          <p:cNvPr id="9" name="Picture 8"/>
          <p:cNvPicPr>
            <a:picLocks noChangeAspect="1"/>
          </p:cNvPicPr>
          <p:nvPr/>
        </p:nvPicPr>
        <p:blipFill>
          <a:blip r:embed="rId3"/>
          <a:stretch>
            <a:fillRect/>
          </a:stretch>
        </p:blipFill>
        <p:spPr>
          <a:xfrm>
            <a:off x="216774" y="1491422"/>
            <a:ext cx="3022600" cy="3022600"/>
          </a:xfrm>
          <a:prstGeom prst="rect">
            <a:avLst/>
          </a:prstGeom>
        </p:spPr>
      </p:pic>
      <p:pic>
        <p:nvPicPr>
          <p:cNvPr id="10" name="Picture 9"/>
          <p:cNvPicPr>
            <a:picLocks noChangeAspect="1"/>
          </p:cNvPicPr>
          <p:nvPr/>
        </p:nvPicPr>
        <p:blipFill>
          <a:blip r:embed="rId4"/>
          <a:stretch>
            <a:fillRect/>
          </a:stretch>
        </p:blipFill>
        <p:spPr>
          <a:xfrm>
            <a:off x="1163338" y="922038"/>
            <a:ext cx="3416300" cy="1138767"/>
          </a:xfrm>
          <a:prstGeom prst="rect">
            <a:avLst/>
          </a:prstGeom>
        </p:spPr>
      </p:pic>
      <p:sp>
        <p:nvSpPr>
          <p:cNvPr id="12" name="TextBox 11"/>
          <p:cNvSpPr txBox="1"/>
          <p:nvPr/>
        </p:nvSpPr>
        <p:spPr>
          <a:xfrm>
            <a:off x="5181600" y="139887"/>
            <a:ext cx="3742393" cy="369332"/>
          </a:xfrm>
          <a:prstGeom prst="rect">
            <a:avLst/>
          </a:prstGeom>
          <a:noFill/>
        </p:spPr>
        <p:txBody>
          <a:bodyPr wrap="none" rtlCol="0">
            <a:spAutoFit/>
          </a:bodyPr>
          <a:lstStyle/>
          <a:p>
            <a:r>
              <a:rPr lang="en-US" dirty="0" smtClean="0"/>
              <a:t>Micromachining – active edge sensors</a:t>
            </a:r>
            <a:endParaRPr lang="en-US" dirty="0"/>
          </a:p>
        </p:txBody>
      </p:sp>
      <p:grpSp>
        <p:nvGrpSpPr>
          <p:cNvPr id="15" name="Group 14"/>
          <p:cNvGrpSpPr/>
          <p:nvPr/>
        </p:nvGrpSpPr>
        <p:grpSpPr>
          <a:xfrm>
            <a:off x="4185938" y="3978275"/>
            <a:ext cx="4178300" cy="2743200"/>
            <a:chOff x="5036838" y="3315732"/>
            <a:chExt cx="4178300" cy="2743200"/>
          </a:xfrm>
        </p:grpSpPr>
        <p:pic>
          <p:nvPicPr>
            <p:cNvPr id="11" name="Picture 10"/>
            <p:cNvPicPr>
              <a:picLocks noChangeAspect="1"/>
            </p:cNvPicPr>
            <p:nvPr/>
          </p:nvPicPr>
          <p:blipFill>
            <a:blip r:embed="rId5"/>
            <a:stretch>
              <a:fillRect/>
            </a:stretch>
          </p:blipFill>
          <p:spPr>
            <a:xfrm>
              <a:off x="5036838" y="3315732"/>
              <a:ext cx="4178300" cy="2743200"/>
            </a:xfrm>
            <a:prstGeom prst="rect">
              <a:avLst/>
            </a:prstGeom>
          </p:spPr>
        </p:pic>
        <p:sp>
          <p:nvSpPr>
            <p:cNvPr id="14" name="TextBox 13"/>
            <p:cNvSpPr txBox="1"/>
            <p:nvPr/>
          </p:nvSpPr>
          <p:spPr>
            <a:xfrm>
              <a:off x="5549900" y="5129768"/>
              <a:ext cx="2406203" cy="369332"/>
            </a:xfrm>
            <a:prstGeom prst="rect">
              <a:avLst/>
            </a:prstGeom>
            <a:solidFill>
              <a:srgbClr val="FFFFFF"/>
            </a:solidFill>
          </p:spPr>
          <p:txBody>
            <a:bodyPr wrap="none" rtlCol="0">
              <a:spAutoFit/>
            </a:bodyPr>
            <a:lstStyle/>
            <a:p>
              <a:r>
                <a:rPr lang="en-US" dirty="0" smtClean="0"/>
                <a:t>Spectrally sensitive CCD </a:t>
              </a:r>
              <a:endParaRPr lang="en-US" dirty="0"/>
            </a:p>
          </p:txBody>
        </p:sp>
      </p:grpSp>
      <p:sp>
        <p:nvSpPr>
          <p:cNvPr id="16" name="TextBox 15"/>
          <p:cNvSpPr txBox="1"/>
          <p:nvPr/>
        </p:nvSpPr>
        <p:spPr>
          <a:xfrm>
            <a:off x="3239373" y="2116406"/>
            <a:ext cx="1310539" cy="646331"/>
          </a:xfrm>
          <a:prstGeom prst="rect">
            <a:avLst/>
          </a:prstGeom>
          <a:noFill/>
        </p:spPr>
        <p:txBody>
          <a:bodyPr wrap="square" rtlCol="0">
            <a:spAutoFit/>
          </a:bodyPr>
          <a:lstStyle/>
          <a:p>
            <a:r>
              <a:rPr lang="en-US" dirty="0" smtClean="0"/>
              <a:t>Quantum dot doping</a:t>
            </a:r>
            <a:endParaRPr lang="en-US" dirty="0"/>
          </a:p>
        </p:txBody>
      </p:sp>
      <p:sp>
        <p:nvSpPr>
          <p:cNvPr id="3" name="TextBox 2"/>
          <p:cNvSpPr txBox="1"/>
          <p:nvPr/>
        </p:nvSpPr>
        <p:spPr>
          <a:xfrm>
            <a:off x="800100" y="4876800"/>
            <a:ext cx="1941557" cy="369332"/>
          </a:xfrm>
          <a:prstGeom prst="rect">
            <a:avLst/>
          </a:prstGeom>
          <a:noFill/>
        </p:spPr>
        <p:txBody>
          <a:bodyPr wrap="none" rtlCol="0">
            <a:spAutoFit/>
          </a:bodyPr>
          <a:lstStyle/>
          <a:p>
            <a:r>
              <a:rPr lang="en-US" dirty="0" smtClean="0"/>
              <a:t>3D Printed sensors</a:t>
            </a:r>
            <a:endParaRPr lang="en-US" dirty="0"/>
          </a:p>
        </p:txBody>
      </p:sp>
      <p:pic>
        <p:nvPicPr>
          <p:cNvPr id="4" name="Picture 3"/>
          <p:cNvPicPr>
            <a:picLocks noChangeAspect="1"/>
          </p:cNvPicPr>
          <p:nvPr/>
        </p:nvPicPr>
        <p:blipFill>
          <a:blip r:embed="rId6"/>
          <a:stretch>
            <a:fillRect/>
          </a:stretch>
        </p:blipFill>
        <p:spPr>
          <a:xfrm>
            <a:off x="800100" y="4991100"/>
            <a:ext cx="2844800" cy="2476500"/>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5338" y="2358639"/>
            <a:ext cx="1998662" cy="1716405"/>
          </a:xfrm>
          <a:prstGeom prst="rect">
            <a:avLst/>
          </a:prstGeom>
          <a:noFill/>
          <a:ln>
            <a:noFill/>
          </a:ln>
        </p:spPr>
      </p:pic>
      <p:sp>
        <p:nvSpPr>
          <p:cNvPr id="18" name="TextBox 17"/>
          <p:cNvSpPr txBox="1"/>
          <p:nvPr/>
        </p:nvSpPr>
        <p:spPr>
          <a:xfrm>
            <a:off x="5401607" y="3187887"/>
            <a:ext cx="1702096" cy="646331"/>
          </a:xfrm>
          <a:prstGeom prst="rect">
            <a:avLst/>
          </a:prstGeom>
          <a:noFill/>
        </p:spPr>
        <p:txBody>
          <a:bodyPr wrap="none" rtlCol="0">
            <a:spAutoFit/>
          </a:bodyPr>
          <a:lstStyle/>
          <a:p>
            <a:r>
              <a:rPr lang="en-US" dirty="0" smtClean="0"/>
              <a:t>Micromachining </a:t>
            </a:r>
            <a:endParaRPr lang="en-US" dirty="0"/>
          </a:p>
          <a:p>
            <a:r>
              <a:rPr lang="en-US" dirty="0" smtClean="0"/>
              <a:t>Cooling</a:t>
            </a:r>
            <a:endParaRPr lang="en-US" dirty="0" smtClean="0"/>
          </a:p>
        </p:txBody>
      </p:sp>
    </p:spTree>
    <p:extLst>
      <p:ext uri="{BB962C8B-B14F-4D97-AF65-F5344CB8AC3E}">
        <p14:creationId xmlns:p14="http://schemas.microsoft.com/office/powerpoint/2010/main" val="34512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36</a:t>
            </a:fld>
            <a:endParaRPr lang="en-US"/>
          </a:p>
        </p:txBody>
      </p:sp>
      <p:pic>
        <p:nvPicPr>
          <p:cNvPr id="7" name="Picture 6"/>
          <p:cNvPicPr>
            <a:picLocks noChangeAspect="1"/>
          </p:cNvPicPr>
          <p:nvPr/>
        </p:nvPicPr>
        <p:blipFill>
          <a:blip r:embed="rId2"/>
          <a:stretch>
            <a:fillRect/>
          </a:stretch>
        </p:blipFill>
        <p:spPr>
          <a:xfrm>
            <a:off x="178674" y="203200"/>
            <a:ext cx="4787026" cy="3097487"/>
          </a:xfrm>
          <a:prstGeom prst="rect">
            <a:avLst/>
          </a:prstGeom>
        </p:spPr>
      </p:pic>
      <p:pic>
        <p:nvPicPr>
          <p:cNvPr id="8" name="Picture 7"/>
          <p:cNvPicPr>
            <a:picLocks noChangeAspect="1"/>
          </p:cNvPicPr>
          <p:nvPr/>
        </p:nvPicPr>
        <p:blipFill>
          <a:blip r:embed="rId3"/>
          <a:stretch>
            <a:fillRect/>
          </a:stretch>
        </p:blipFill>
        <p:spPr>
          <a:xfrm>
            <a:off x="4940300" y="0"/>
            <a:ext cx="3454400" cy="3313882"/>
          </a:xfrm>
          <a:prstGeom prst="rect">
            <a:avLst/>
          </a:prstGeom>
        </p:spPr>
      </p:pic>
      <p:pic>
        <p:nvPicPr>
          <p:cNvPr id="9" name="Picture 8"/>
          <p:cNvPicPr>
            <a:picLocks noChangeAspect="1"/>
          </p:cNvPicPr>
          <p:nvPr/>
        </p:nvPicPr>
        <p:blipFill>
          <a:blip r:embed="rId4"/>
          <a:stretch>
            <a:fillRect/>
          </a:stretch>
        </p:blipFill>
        <p:spPr>
          <a:xfrm>
            <a:off x="178674" y="3422650"/>
            <a:ext cx="3873500" cy="3111500"/>
          </a:xfrm>
          <a:prstGeom prst="rect">
            <a:avLst/>
          </a:prstGeom>
        </p:spPr>
      </p:pic>
      <p:sp>
        <p:nvSpPr>
          <p:cNvPr id="10" name="TextBox 9"/>
          <p:cNvSpPr txBox="1"/>
          <p:nvPr/>
        </p:nvSpPr>
        <p:spPr>
          <a:xfrm>
            <a:off x="330200" y="254000"/>
            <a:ext cx="3288080" cy="646331"/>
          </a:xfrm>
          <a:prstGeom prst="rect">
            <a:avLst/>
          </a:prstGeom>
          <a:noFill/>
        </p:spPr>
        <p:txBody>
          <a:bodyPr wrap="none" rtlCol="0">
            <a:spAutoFit/>
          </a:bodyPr>
          <a:lstStyle/>
          <a:p>
            <a:r>
              <a:rPr lang="en-US" dirty="0" smtClean="0">
                <a:solidFill>
                  <a:srgbClr val="FFFF00"/>
                </a:solidFill>
              </a:rPr>
              <a:t>Large area </a:t>
            </a:r>
            <a:r>
              <a:rPr lang="en-US" dirty="0" err="1" smtClean="0">
                <a:solidFill>
                  <a:srgbClr val="FFFF00"/>
                </a:solidFill>
              </a:rPr>
              <a:t>photodetector</a:t>
            </a:r>
            <a:r>
              <a:rPr lang="en-US" dirty="0" smtClean="0">
                <a:solidFill>
                  <a:srgbClr val="FFFF00"/>
                </a:solidFill>
              </a:rPr>
              <a:t> Project</a:t>
            </a:r>
          </a:p>
          <a:p>
            <a:r>
              <a:rPr lang="en-US" dirty="0" smtClean="0">
                <a:solidFill>
                  <a:srgbClr val="FFFF00"/>
                </a:solidFill>
              </a:rPr>
              <a:t>(LAPPD)</a:t>
            </a:r>
            <a:endParaRPr lang="en-US" dirty="0">
              <a:solidFill>
                <a:srgbClr val="FFFF00"/>
              </a:solidFill>
            </a:endParaRPr>
          </a:p>
        </p:txBody>
      </p:sp>
      <p:sp>
        <p:nvSpPr>
          <p:cNvPr id="11" name="TextBox 10"/>
          <p:cNvSpPr txBox="1"/>
          <p:nvPr/>
        </p:nvSpPr>
        <p:spPr>
          <a:xfrm>
            <a:off x="2057400" y="5575300"/>
            <a:ext cx="1396649" cy="646331"/>
          </a:xfrm>
          <a:prstGeom prst="rect">
            <a:avLst/>
          </a:prstGeom>
          <a:noFill/>
        </p:spPr>
        <p:txBody>
          <a:bodyPr wrap="none" rtlCol="0">
            <a:spAutoFit/>
          </a:bodyPr>
          <a:lstStyle/>
          <a:p>
            <a:r>
              <a:rPr lang="en-US" dirty="0" smtClean="0">
                <a:solidFill>
                  <a:srgbClr val="FFFF00"/>
                </a:solidFill>
              </a:rPr>
              <a:t>Atomic Layer</a:t>
            </a:r>
            <a:br>
              <a:rPr lang="en-US" dirty="0" smtClean="0">
                <a:solidFill>
                  <a:srgbClr val="FFFF00"/>
                </a:solidFill>
              </a:rPr>
            </a:br>
            <a:r>
              <a:rPr lang="en-US" dirty="0" smtClean="0">
                <a:solidFill>
                  <a:srgbClr val="FFFF00"/>
                </a:solidFill>
              </a:rPr>
              <a:t>deposition</a:t>
            </a:r>
            <a:endParaRPr lang="en-US" dirty="0">
              <a:solidFill>
                <a:srgbClr val="FFFF00"/>
              </a:solidFill>
            </a:endParaRPr>
          </a:p>
        </p:txBody>
      </p:sp>
      <p:pic>
        <p:nvPicPr>
          <p:cNvPr id="2" name="Picture 1"/>
          <p:cNvPicPr>
            <a:picLocks noChangeAspect="1"/>
          </p:cNvPicPr>
          <p:nvPr/>
        </p:nvPicPr>
        <p:blipFill>
          <a:blip r:embed="rId5"/>
          <a:stretch>
            <a:fillRect/>
          </a:stretch>
        </p:blipFill>
        <p:spPr>
          <a:xfrm>
            <a:off x="4940300" y="3622675"/>
            <a:ext cx="3910158" cy="3098800"/>
          </a:xfrm>
          <a:prstGeom prst="rect">
            <a:avLst/>
          </a:prstGeom>
        </p:spPr>
      </p:pic>
      <p:sp>
        <p:nvSpPr>
          <p:cNvPr id="3" name="TextBox 2"/>
          <p:cNvSpPr txBox="1"/>
          <p:nvPr/>
        </p:nvSpPr>
        <p:spPr>
          <a:xfrm>
            <a:off x="5118100" y="3949700"/>
            <a:ext cx="1197764" cy="646331"/>
          </a:xfrm>
          <a:prstGeom prst="rect">
            <a:avLst/>
          </a:prstGeom>
          <a:noFill/>
          <a:ln>
            <a:solidFill>
              <a:srgbClr val="008000"/>
            </a:solidFill>
          </a:ln>
        </p:spPr>
        <p:txBody>
          <a:bodyPr wrap="none" rtlCol="0">
            <a:spAutoFit/>
          </a:bodyPr>
          <a:lstStyle/>
          <a:p>
            <a:r>
              <a:rPr lang="en-US" dirty="0" smtClean="0"/>
              <a:t>Flex on </a:t>
            </a:r>
          </a:p>
          <a:p>
            <a:r>
              <a:rPr lang="en-US" dirty="0" smtClean="0"/>
              <a:t>Polymer IC</a:t>
            </a:r>
            <a:endParaRPr lang="en-US" dirty="0"/>
          </a:p>
        </p:txBody>
      </p:sp>
    </p:spTree>
    <p:extLst>
      <p:ext uri="{BB962C8B-B14F-4D97-AF65-F5344CB8AC3E}">
        <p14:creationId xmlns:p14="http://schemas.microsoft.com/office/powerpoint/2010/main" val="2545615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4641539" cy="758195"/>
          </a:xfrm>
        </p:spPr>
        <p:txBody>
          <a:bodyPr>
            <a:normAutofit/>
          </a:bodyPr>
          <a:lstStyle/>
          <a:p>
            <a:r>
              <a:rPr lang="en-US" dirty="0" smtClean="0"/>
              <a:t>To the Third Dimension</a:t>
            </a:r>
            <a:br>
              <a:rPr lang="en-US" dirty="0" smtClean="0"/>
            </a:br>
            <a:r>
              <a:rPr lang="en-US" sz="1300" dirty="0" smtClean="0"/>
              <a:t>(RL)</a:t>
            </a:r>
            <a:endParaRPr lang="en-US" sz="1300" dirty="0"/>
          </a:p>
        </p:txBody>
      </p:sp>
      <p:grpSp>
        <p:nvGrpSpPr>
          <p:cNvPr id="4" name="Group 3"/>
          <p:cNvGrpSpPr/>
          <p:nvPr/>
        </p:nvGrpSpPr>
        <p:grpSpPr>
          <a:xfrm>
            <a:off x="5473195" y="32645"/>
            <a:ext cx="3507339" cy="2252271"/>
            <a:chOff x="4755059" y="160735"/>
            <a:chExt cx="4365501" cy="2740298"/>
          </a:xfrm>
        </p:grpSpPr>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5059" y="160735"/>
              <a:ext cx="4365501" cy="274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a:spLocks/>
            </p:cNvSpPr>
            <p:nvPr/>
          </p:nvSpPr>
          <p:spPr bwMode="auto">
            <a:xfrm>
              <a:off x="7778640" y="2240631"/>
              <a:ext cx="1044124" cy="2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a:solidFill>
                    <a:srgbClr val="000080"/>
                  </a:solidFill>
                  <a:ea typeface="ＭＳ Ｐゴシック" charset="0"/>
                  <a:cs typeface="ＭＳ Ｐゴシック" charset="0"/>
                </a:rPr>
                <a:t>Handle wafer</a:t>
              </a:r>
            </a:p>
          </p:txBody>
        </p:sp>
        <p:sp>
          <p:nvSpPr>
            <p:cNvPr id="7" name="Rectangle 6"/>
            <p:cNvSpPr>
              <a:spLocks/>
            </p:cNvSpPr>
            <p:nvPr/>
          </p:nvSpPr>
          <p:spPr bwMode="auto">
            <a:xfrm>
              <a:off x="7793338" y="1606623"/>
              <a:ext cx="513551" cy="2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a:solidFill>
                    <a:srgbClr val="000080"/>
                  </a:solidFill>
                  <a:ea typeface="ＭＳ Ｐゴシック" charset="0"/>
                  <a:cs typeface="ＭＳ Ｐゴシック" charset="0"/>
                </a:rPr>
                <a:t>sensor</a:t>
              </a:r>
            </a:p>
          </p:txBody>
        </p:sp>
        <p:sp>
          <p:nvSpPr>
            <p:cNvPr id="8" name="Rectangle 7"/>
            <p:cNvSpPr>
              <a:spLocks/>
            </p:cNvSpPr>
            <p:nvPr/>
          </p:nvSpPr>
          <p:spPr bwMode="auto">
            <a:xfrm>
              <a:off x="6235769" y="1923627"/>
              <a:ext cx="686355" cy="2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a:solidFill>
                    <a:srgbClr val="000080"/>
                  </a:solidFill>
                  <a:ea typeface="ＭＳ Ｐゴシック" charset="0"/>
                  <a:cs typeface="ＭＳ Ｐゴシック" charset="0"/>
                </a:rPr>
                <a:t>trenches</a:t>
              </a:r>
            </a:p>
          </p:txBody>
        </p:sp>
        <p:sp>
          <p:nvSpPr>
            <p:cNvPr id="9" name="Line 8"/>
            <p:cNvSpPr>
              <a:spLocks noChangeShapeType="1"/>
            </p:cNvSpPr>
            <p:nvPr/>
          </p:nvSpPr>
          <p:spPr bwMode="auto">
            <a:xfrm flipH="1">
              <a:off x="6607969" y="1689944"/>
              <a:ext cx="405185" cy="274588"/>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00" kern="1200"/>
            </a:p>
          </p:txBody>
        </p:sp>
        <p:sp>
          <p:nvSpPr>
            <p:cNvPr id="11" name="Line 9"/>
            <p:cNvSpPr>
              <a:spLocks noChangeShapeType="1"/>
            </p:cNvSpPr>
            <p:nvPr/>
          </p:nvSpPr>
          <p:spPr bwMode="auto">
            <a:xfrm>
              <a:off x="6286500" y="1551533"/>
              <a:ext cx="309191" cy="416347"/>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00" kern="1200"/>
            </a:p>
          </p:txBody>
        </p:sp>
        <p:sp>
          <p:nvSpPr>
            <p:cNvPr id="12" name="Rectangle 11"/>
            <p:cNvSpPr>
              <a:spLocks/>
            </p:cNvSpPr>
            <p:nvPr/>
          </p:nvSpPr>
          <p:spPr bwMode="auto">
            <a:xfrm>
              <a:off x="4892217" y="1494284"/>
              <a:ext cx="511493" cy="44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a:solidFill>
                    <a:srgbClr val="FFFF00"/>
                  </a:solidFill>
                  <a:ea typeface="ＭＳ Ｐゴシック" charset="0"/>
                  <a:cs typeface="ＭＳ Ｐゴシック" charset="0"/>
                </a:rPr>
                <a:t>Buried</a:t>
              </a:r>
            </a:p>
            <a:p>
              <a:pPr algn="ctr"/>
              <a:r>
                <a:rPr lang="en-US" sz="1200" kern="1200">
                  <a:solidFill>
                    <a:srgbClr val="FFFF00"/>
                  </a:solidFill>
                  <a:ea typeface="ＭＳ Ｐゴシック" charset="0"/>
                  <a:cs typeface="ＭＳ Ｐゴシック" charset="0"/>
                </a:rPr>
                <a:t>oxide</a:t>
              </a:r>
            </a:p>
          </p:txBody>
        </p:sp>
        <p:sp>
          <p:nvSpPr>
            <p:cNvPr id="13" name="Line 11"/>
            <p:cNvSpPr>
              <a:spLocks noChangeShapeType="1"/>
            </p:cNvSpPr>
            <p:nvPr/>
          </p:nvSpPr>
          <p:spPr bwMode="auto">
            <a:xfrm flipH="1">
              <a:off x="5464969" y="1580555"/>
              <a:ext cx="405185" cy="273472"/>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00" kern="1200"/>
            </a:p>
          </p:txBody>
        </p:sp>
        <p:sp>
          <p:nvSpPr>
            <p:cNvPr id="14" name="Rectangle 13"/>
            <p:cNvSpPr>
              <a:spLocks/>
            </p:cNvSpPr>
            <p:nvPr/>
          </p:nvSpPr>
          <p:spPr bwMode="auto">
            <a:xfrm>
              <a:off x="7843561" y="1034406"/>
              <a:ext cx="909820" cy="44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a:solidFill>
                    <a:schemeClr val="tx1"/>
                  </a:solidFill>
                  <a:ea typeface="ＭＳ Ｐゴシック" charset="0"/>
                  <a:cs typeface="ＭＳ Ｐゴシック" charset="0"/>
                </a:rPr>
                <a:t>readout</a:t>
              </a:r>
            </a:p>
            <a:p>
              <a:pPr algn="ctr"/>
              <a:r>
                <a:rPr lang="en-US" sz="1200" kern="1200">
                  <a:solidFill>
                    <a:schemeClr val="tx1"/>
                  </a:solidFill>
                  <a:ea typeface="ＭＳ Ｐゴシック" charset="0"/>
                  <a:cs typeface="ＭＳ Ｐゴシック" charset="0"/>
                </a:rPr>
                <a:t>IC and pads</a:t>
              </a:r>
            </a:p>
          </p:txBody>
        </p:sp>
        <p:sp>
          <p:nvSpPr>
            <p:cNvPr id="15" name="Rectangle 14"/>
            <p:cNvSpPr>
              <a:spLocks/>
            </p:cNvSpPr>
            <p:nvPr/>
          </p:nvSpPr>
          <p:spPr bwMode="auto">
            <a:xfrm>
              <a:off x="5216498" y="1249438"/>
              <a:ext cx="880921" cy="22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200" kern="1200" dirty="0">
                  <a:solidFill>
                    <a:schemeClr val="tx1"/>
                  </a:solidFill>
                  <a:ea typeface="ＭＳ Ｐゴシック" charset="0"/>
                  <a:cs typeface="ＭＳ Ｐゴシック" charset="0"/>
                </a:rPr>
                <a:t>200 micron</a:t>
              </a:r>
            </a:p>
          </p:txBody>
        </p:sp>
      </p:grpSp>
      <p:pic>
        <p:nvPicPr>
          <p:cNvPr id="18" name="Picture 12" descr="panel_with_digital_sipms.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0242" y="4675016"/>
            <a:ext cx="5693758" cy="152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stretch>
            <a:fillRect/>
          </a:stretch>
        </p:blipFill>
        <p:spPr>
          <a:xfrm>
            <a:off x="4225289" y="2331573"/>
            <a:ext cx="4699904" cy="1750060"/>
          </a:xfrm>
          <a:prstGeom prst="rect">
            <a:avLst/>
          </a:prstGeom>
        </p:spPr>
      </p:pic>
      <p:sp>
        <p:nvSpPr>
          <p:cNvPr id="20" name="TextBox 19"/>
          <p:cNvSpPr txBox="1"/>
          <p:nvPr/>
        </p:nvSpPr>
        <p:spPr>
          <a:xfrm>
            <a:off x="511599" y="3177589"/>
            <a:ext cx="3087541" cy="646331"/>
          </a:xfrm>
          <a:prstGeom prst="rect">
            <a:avLst/>
          </a:prstGeom>
          <a:solidFill>
            <a:schemeClr val="bg1"/>
          </a:solidFill>
          <a:ln w="38100" cmpd="sng">
            <a:solidFill>
              <a:srgbClr val="0000FF"/>
            </a:solidFill>
          </a:ln>
        </p:spPr>
        <p:txBody>
          <a:bodyPr wrap="none" rtlCol="0">
            <a:spAutoFit/>
          </a:bodyPr>
          <a:lstStyle/>
          <a:p>
            <a:r>
              <a:rPr lang="en-US" dirty="0" smtClean="0"/>
              <a:t>3D sensors, fast radiation hard, </a:t>
            </a:r>
          </a:p>
          <a:p>
            <a:r>
              <a:rPr lang="en-US" dirty="0" smtClean="0"/>
              <a:t>Active edges </a:t>
            </a:r>
          </a:p>
        </p:txBody>
      </p:sp>
      <p:pic>
        <p:nvPicPr>
          <p:cNvPr id="17" name="Content Placeholder 3" descr="3D PRAM Array.jpg"/>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5866"/>
            <a:ext cx="2865841" cy="297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 name="TextBox 21"/>
          <p:cNvSpPr txBox="1"/>
          <p:nvPr/>
        </p:nvSpPr>
        <p:spPr>
          <a:xfrm>
            <a:off x="2055370" y="4317107"/>
            <a:ext cx="1989735" cy="1477328"/>
          </a:xfrm>
          <a:prstGeom prst="rect">
            <a:avLst/>
          </a:prstGeom>
          <a:solidFill>
            <a:schemeClr val="bg1"/>
          </a:solidFill>
          <a:ln w="38100" cmpd="sng">
            <a:solidFill>
              <a:srgbClr val="0000FF"/>
            </a:solidFill>
          </a:ln>
        </p:spPr>
        <p:txBody>
          <a:bodyPr wrap="none" rtlCol="0">
            <a:spAutoFit/>
          </a:bodyPr>
          <a:lstStyle/>
          <a:p>
            <a:r>
              <a:rPr lang="en-US" dirty="0" smtClean="0"/>
              <a:t>CMS – Use stack of </a:t>
            </a:r>
            <a:br>
              <a:rPr lang="en-US" dirty="0" smtClean="0"/>
            </a:br>
            <a:r>
              <a:rPr lang="en-US" dirty="0" smtClean="0"/>
              <a:t>3D tiers to emulate</a:t>
            </a:r>
            <a:br>
              <a:rPr lang="en-US" dirty="0" smtClean="0"/>
            </a:br>
            <a:r>
              <a:rPr lang="en-US" dirty="0" smtClean="0"/>
              <a:t>tracker layers for </a:t>
            </a:r>
            <a:br>
              <a:rPr lang="en-US" dirty="0" smtClean="0"/>
            </a:br>
            <a:r>
              <a:rPr lang="en-US" dirty="0" smtClean="0"/>
              <a:t>CAM –based track</a:t>
            </a:r>
            <a:br>
              <a:rPr lang="en-US" dirty="0" smtClean="0"/>
            </a:br>
            <a:r>
              <a:rPr lang="en-US" dirty="0" smtClean="0"/>
              <a:t>recognition</a:t>
            </a:r>
          </a:p>
        </p:txBody>
      </p:sp>
      <p:sp>
        <p:nvSpPr>
          <p:cNvPr id="23" name="TextBox 22"/>
          <p:cNvSpPr txBox="1"/>
          <p:nvPr/>
        </p:nvSpPr>
        <p:spPr>
          <a:xfrm>
            <a:off x="3852074" y="6197468"/>
            <a:ext cx="5087150" cy="646331"/>
          </a:xfrm>
          <a:prstGeom prst="rect">
            <a:avLst/>
          </a:prstGeom>
          <a:noFill/>
          <a:ln w="38100" cmpd="sng">
            <a:solidFill>
              <a:srgbClr val="0000FF"/>
            </a:solidFill>
          </a:ln>
        </p:spPr>
        <p:txBody>
          <a:bodyPr wrap="none" rtlCol="0">
            <a:spAutoFit/>
          </a:bodyPr>
          <a:lstStyle/>
          <a:p>
            <a:r>
              <a:rPr lang="en-US" dirty="0" smtClean="0"/>
              <a:t>Use 3D to connect each </a:t>
            </a:r>
            <a:r>
              <a:rPr lang="en-US" dirty="0" err="1" smtClean="0"/>
              <a:t>SiPM</a:t>
            </a:r>
            <a:r>
              <a:rPr lang="en-US" dirty="0" smtClean="0"/>
              <a:t> </a:t>
            </a:r>
            <a:r>
              <a:rPr lang="en-US" dirty="0" err="1" smtClean="0"/>
              <a:t>subpixel</a:t>
            </a:r>
            <a:r>
              <a:rPr lang="en-US" dirty="0" smtClean="0"/>
              <a:t> to quenching,</a:t>
            </a:r>
          </a:p>
          <a:p>
            <a:r>
              <a:rPr lang="en-US" dirty="0" smtClean="0"/>
              <a:t>timing, and</a:t>
            </a:r>
            <a:r>
              <a:rPr lang="en-US" dirty="0"/>
              <a:t> </a:t>
            </a:r>
            <a:r>
              <a:rPr lang="en-US" dirty="0" smtClean="0"/>
              <a:t>control electronics</a:t>
            </a:r>
            <a:endParaRPr lang="en-US" dirty="0"/>
          </a:p>
        </p:txBody>
      </p:sp>
      <p:sp>
        <p:nvSpPr>
          <p:cNvPr id="24" name="TextBox 23"/>
          <p:cNvSpPr txBox="1"/>
          <p:nvPr/>
        </p:nvSpPr>
        <p:spPr>
          <a:xfrm>
            <a:off x="4382617" y="1728863"/>
            <a:ext cx="4134465" cy="923330"/>
          </a:xfrm>
          <a:prstGeom prst="rect">
            <a:avLst/>
          </a:prstGeom>
          <a:noFill/>
          <a:ln w="38100" cmpd="sng">
            <a:solidFill>
              <a:srgbClr val="0000FF"/>
            </a:solidFill>
          </a:ln>
        </p:spPr>
        <p:txBody>
          <a:bodyPr wrap="none" rtlCol="0">
            <a:spAutoFit/>
          </a:bodyPr>
          <a:lstStyle/>
          <a:p>
            <a:r>
              <a:rPr lang="en-US" dirty="0" smtClean="0"/>
              <a:t>Combine active edge and 3D </a:t>
            </a:r>
          </a:p>
          <a:p>
            <a:r>
              <a:rPr lang="en-US" dirty="0" smtClean="0"/>
              <a:t>electronics to produce tiled sensors</a:t>
            </a:r>
            <a:br>
              <a:rPr lang="en-US" dirty="0" smtClean="0"/>
            </a:br>
            <a:r>
              <a:rPr lang="en-US" dirty="0" smtClean="0"/>
              <a:t>combined with ROICs for large area arrays</a:t>
            </a:r>
            <a:endParaRPr lang="en-US" dirty="0"/>
          </a:p>
        </p:txBody>
      </p:sp>
      <p:sp>
        <p:nvSpPr>
          <p:cNvPr id="25" name="TextBox 24"/>
          <p:cNvSpPr txBox="1"/>
          <p:nvPr/>
        </p:nvSpPr>
        <p:spPr>
          <a:xfrm>
            <a:off x="5372099" y="4041539"/>
            <a:ext cx="3369179" cy="646331"/>
          </a:xfrm>
          <a:prstGeom prst="rect">
            <a:avLst/>
          </a:prstGeom>
          <a:noFill/>
          <a:ln w="38100" cmpd="sng">
            <a:solidFill>
              <a:srgbClr val="0000FF"/>
            </a:solidFill>
          </a:ln>
        </p:spPr>
        <p:txBody>
          <a:bodyPr wrap="square" rtlCol="0">
            <a:spAutoFit/>
          </a:bodyPr>
          <a:lstStyle/>
          <a:p>
            <a:r>
              <a:rPr lang="en-US" dirty="0" smtClean="0"/>
              <a:t>Use </a:t>
            </a:r>
            <a:r>
              <a:rPr lang="en-US" dirty="0" smtClean="0"/>
              <a:t>avalanch</a:t>
            </a:r>
            <a:r>
              <a:rPr lang="en-US" dirty="0" smtClean="0"/>
              <a:t>e multiplication for </a:t>
            </a:r>
            <a:r>
              <a:rPr lang="en-US" dirty="0" smtClean="0"/>
              <a:t>fast</a:t>
            </a:r>
            <a:r>
              <a:rPr lang="en-US" dirty="0" smtClean="0"/>
              <a:t>, low </a:t>
            </a:r>
            <a:r>
              <a:rPr lang="en-US" dirty="0" smtClean="0"/>
              <a:t>power trackers</a:t>
            </a:r>
            <a:endParaRPr lang="en-US" dirty="0"/>
          </a:p>
        </p:txBody>
      </p:sp>
      <p:pic>
        <p:nvPicPr>
          <p:cNvPr id="2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5913" y="758195"/>
            <a:ext cx="2998913" cy="224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5455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165600" cy="894522"/>
          </a:xfrm>
        </p:spPr>
        <p:txBody>
          <a:bodyPr/>
          <a:lstStyle/>
          <a:p>
            <a:r>
              <a:rPr lang="en-US" dirty="0" smtClean="0"/>
              <a:t>Innovation</a:t>
            </a:r>
            <a:endParaRPr lang="en-US" dirty="0"/>
          </a:p>
        </p:txBody>
      </p:sp>
      <p:sp>
        <p:nvSpPr>
          <p:cNvPr id="3" name="Content Placeholder 2"/>
          <p:cNvSpPr>
            <a:spLocks noGrp="1"/>
          </p:cNvSpPr>
          <p:nvPr>
            <p:ph idx="1"/>
          </p:nvPr>
        </p:nvSpPr>
        <p:spPr>
          <a:xfrm>
            <a:off x="178674" y="1076186"/>
            <a:ext cx="8965326" cy="5445263"/>
          </a:xfrm>
        </p:spPr>
        <p:txBody>
          <a:bodyPr/>
          <a:lstStyle/>
          <a:p>
            <a:pPr marL="0" indent="0">
              <a:buNone/>
            </a:pPr>
            <a:r>
              <a:rPr lang="en-US" dirty="0" smtClean="0"/>
              <a:t>We have talked a lot about selling </a:t>
            </a:r>
            <a:br>
              <a:rPr lang="en-US" dirty="0" smtClean="0"/>
            </a:br>
            <a:r>
              <a:rPr lang="en-US" dirty="0" smtClean="0"/>
              <a:t>the field. </a:t>
            </a:r>
          </a:p>
          <a:p>
            <a:pPr marL="0" indent="0">
              <a:buNone/>
            </a:pPr>
            <a:r>
              <a:rPr lang="en-US" dirty="0" smtClean="0"/>
              <a:t>Spin-offs are a part of that story. </a:t>
            </a:r>
          </a:p>
          <a:p>
            <a:pPr marL="0" indent="0">
              <a:buNone/>
            </a:pPr>
            <a:r>
              <a:rPr lang="en-US" dirty="0" smtClean="0">
                <a:solidFill>
                  <a:srgbClr val="660066"/>
                </a:solidFill>
              </a:rPr>
              <a:t>Investment in instrumentation has </a:t>
            </a:r>
            <a:br>
              <a:rPr lang="en-US" dirty="0" smtClean="0">
                <a:solidFill>
                  <a:srgbClr val="660066"/>
                </a:solidFill>
              </a:rPr>
            </a:br>
            <a:r>
              <a:rPr lang="en-US" dirty="0" smtClean="0">
                <a:solidFill>
                  <a:srgbClr val="660066"/>
                </a:solidFill>
              </a:rPr>
              <a:t>benefited x-ray science </a:t>
            </a:r>
            <a:br>
              <a:rPr lang="en-US" dirty="0" smtClean="0">
                <a:solidFill>
                  <a:srgbClr val="660066"/>
                </a:solidFill>
              </a:rPr>
            </a:br>
            <a:r>
              <a:rPr lang="en-US" dirty="0" smtClean="0">
                <a:solidFill>
                  <a:srgbClr val="660066"/>
                </a:solidFill>
              </a:rPr>
              <a:t>(accelerators, detectors), medicine (imaging systems), large scale computing, electronics, and supplied unique training… This requires investment and sometimes risk.</a:t>
            </a:r>
          </a:p>
          <a:p>
            <a:pPr marL="0" indent="0">
              <a:buNone/>
            </a:pPr>
            <a:endParaRPr lang="en-US" dirty="0">
              <a:solidFill>
                <a:srgbClr val="0000FF"/>
              </a:solidFill>
            </a:endParaRPr>
          </a:p>
          <a:p>
            <a:pPr marL="0" indent="0">
              <a:buNone/>
            </a:pPr>
            <a:r>
              <a:rPr lang="en-US" dirty="0" smtClean="0">
                <a:solidFill>
                  <a:srgbClr val="0000FF"/>
                </a:solidFill>
              </a:rPr>
              <a:t>If we don’t continue to nurture that investment we will not only lose opportunities in our science but also opportunities to engage with our colleagues in other fields, broaden our appeal, and use our skills to benefit society</a:t>
            </a:r>
            <a:endParaRPr lang="en-US" dirty="0">
              <a:solidFill>
                <a:srgbClr val="0000FF"/>
              </a:solidFill>
            </a:endParaRPr>
          </a:p>
          <a:p>
            <a:pPr marL="0" indent="0">
              <a:buNone/>
            </a:pPr>
            <a:endParaRPr lang="en-US" dirty="0" smtClean="0">
              <a:solidFill>
                <a:srgbClr val="0000FF"/>
              </a:solidFill>
            </a:endParaRP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38</a:t>
            </a:fld>
            <a:endParaRPr lang="en-US"/>
          </a:p>
        </p:txBody>
      </p:sp>
      <p:pic>
        <p:nvPicPr>
          <p:cNvPr id="6" name="Picture 5"/>
          <p:cNvPicPr>
            <a:picLocks noChangeAspect="1"/>
          </p:cNvPicPr>
          <p:nvPr/>
        </p:nvPicPr>
        <p:blipFill>
          <a:blip r:embed="rId2"/>
          <a:stretch>
            <a:fillRect/>
          </a:stretch>
        </p:blipFill>
        <p:spPr>
          <a:xfrm>
            <a:off x="4704778" y="114300"/>
            <a:ext cx="4439221" cy="2882900"/>
          </a:xfrm>
          <a:prstGeom prst="rect">
            <a:avLst/>
          </a:prstGeom>
        </p:spPr>
      </p:pic>
      <p:sp>
        <p:nvSpPr>
          <p:cNvPr id="7" name="TextBox 6"/>
          <p:cNvSpPr txBox="1"/>
          <p:nvPr/>
        </p:nvSpPr>
        <p:spPr>
          <a:xfrm>
            <a:off x="7092114" y="146591"/>
            <a:ext cx="1824838" cy="646331"/>
          </a:xfrm>
          <a:prstGeom prst="rect">
            <a:avLst/>
          </a:prstGeom>
          <a:noFill/>
        </p:spPr>
        <p:txBody>
          <a:bodyPr wrap="none" rtlCol="0">
            <a:spAutoFit/>
          </a:bodyPr>
          <a:lstStyle/>
          <a:p>
            <a:r>
              <a:rPr lang="en-US" dirty="0" smtClean="0"/>
              <a:t>Rossi coincidence</a:t>
            </a:r>
          </a:p>
          <a:p>
            <a:r>
              <a:rPr lang="en-US" dirty="0" smtClean="0"/>
              <a:t>circuit</a:t>
            </a:r>
            <a:endParaRPr lang="en-US" dirty="0"/>
          </a:p>
        </p:txBody>
      </p:sp>
    </p:spTree>
    <p:extLst>
      <p:ext uri="{BB962C8B-B14F-4D97-AF65-F5344CB8AC3E}">
        <p14:creationId xmlns:p14="http://schemas.microsoft.com/office/powerpoint/2010/main" val="2302869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0" y="1143000"/>
            <a:ext cx="8521700" cy="5213350"/>
          </a:xfrm>
        </p:spPr>
        <p:txBody>
          <a:bodyPr/>
          <a:lstStyle/>
          <a:p>
            <a:pPr marL="0" indent="0">
              <a:buNone/>
            </a:pPr>
            <a:r>
              <a:rPr lang="en-US" dirty="0" smtClean="0"/>
              <a:t>One of our goals in this process is to define a path to transformative research which:</a:t>
            </a:r>
          </a:p>
          <a:p>
            <a:r>
              <a:rPr lang="en-US" dirty="0" smtClean="0"/>
              <a:t>Has strong scientific impact</a:t>
            </a:r>
          </a:p>
          <a:p>
            <a:r>
              <a:rPr lang="en-US" dirty="0" smtClean="0"/>
              <a:t>Is broadly applicable </a:t>
            </a:r>
            <a:r>
              <a:rPr lang="en-US" dirty="0"/>
              <a:t>across areas within HEP</a:t>
            </a:r>
          </a:p>
          <a:p>
            <a:r>
              <a:rPr lang="en-US" dirty="0" smtClean="0"/>
              <a:t>Can reduce costs of our experimental program</a:t>
            </a:r>
            <a:endParaRPr lang="en-US" dirty="0"/>
          </a:p>
          <a:p>
            <a:pPr marL="0" indent="0">
              <a:buNone/>
            </a:pPr>
            <a:endParaRPr lang="en-US" dirty="0" smtClean="0"/>
          </a:p>
          <a:p>
            <a:pPr marL="0" indent="0">
              <a:buNone/>
            </a:pPr>
            <a:r>
              <a:rPr lang="en-US" dirty="0" smtClean="0"/>
              <a:t>In addition the R&amp;D would benefit if it:</a:t>
            </a:r>
            <a:endParaRPr lang="en-US" dirty="0"/>
          </a:p>
          <a:p>
            <a:r>
              <a:rPr lang="en-US" dirty="0" smtClean="0"/>
              <a:t>Had impact beyond particle physics (spinoffs)</a:t>
            </a:r>
            <a:endParaRPr lang="en-US" dirty="0"/>
          </a:p>
          <a:p>
            <a:r>
              <a:rPr lang="en-US" dirty="0" smtClean="0"/>
              <a:t>Exploits the strong capabilities </a:t>
            </a:r>
            <a:r>
              <a:rPr lang="en-US" dirty="0"/>
              <a:t>within HEP/Labs/universities</a:t>
            </a:r>
          </a:p>
          <a:p>
            <a:pPr marL="0" indent="0">
              <a:buNone/>
            </a:pPr>
            <a:endParaRPr lang="en-US" dirty="0"/>
          </a:p>
          <a:p>
            <a:pPr marL="0" indent="0">
              <a:buNone/>
            </a:pPr>
            <a:r>
              <a:rPr lang="en-US" dirty="0" smtClean="0">
                <a:solidFill>
                  <a:srgbClr val="FF6600"/>
                </a:solidFill>
              </a:rPr>
              <a:t>We propose these as criteria for future judgments</a:t>
            </a:r>
            <a:endParaRPr lang="en-US" dirty="0">
              <a:solidFill>
                <a:srgbClr val="FF6600"/>
              </a:solidFill>
            </a:endParaRPr>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39</a:t>
            </a:fld>
            <a:endParaRPr lang="en-US"/>
          </a:p>
        </p:txBody>
      </p:sp>
    </p:spTree>
    <p:extLst>
      <p:ext uri="{BB962C8B-B14F-4D97-AF65-F5344CB8AC3E}">
        <p14:creationId xmlns:p14="http://schemas.microsoft.com/office/powerpoint/2010/main" val="14813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06654" cy="894522"/>
          </a:xfrm>
        </p:spPr>
        <p:txBody>
          <a:bodyPr>
            <a:normAutofit fontScale="90000"/>
          </a:bodyPr>
          <a:lstStyle/>
          <a:p>
            <a:r>
              <a:rPr lang="en-US" dirty="0" smtClean="0"/>
              <a:t>Progress in Experimental Science</a:t>
            </a:r>
            <a:endParaRPr lang="en-US" dirty="0"/>
          </a:p>
        </p:txBody>
      </p:sp>
      <p:sp>
        <p:nvSpPr>
          <p:cNvPr id="3" name="Content Placeholder 2"/>
          <p:cNvSpPr>
            <a:spLocks noGrp="1"/>
          </p:cNvSpPr>
          <p:nvPr>
            <p:ph idx="1"/>
          </p:nvPr>
        </p:nvSpPr>
        <p:spPr>
          <a:xfrm>
            <a:off x="178674" y="1136648"/>
            <a:ext cx="8470900" cy="5575301"/>
          </a:xfrm>
          <a:ln>
            <a:solidFill>
              <a:srgbClr val="008000"/>
            </a:solidFill>
          </a:ln>
        </p:spPr>
        <p:txBody>
          <a:bodyPr>
            <a:normAutofit/>
          </a:bodyPr>
          <a:lstStyle/>
          <a:p>
            <a:r>
              <a:rPr lang="en-US" dirty="0" smtClean="0">
                <a:solidFill>
                  <a:srgbClr val="008000"/>
                </a:solidFill>
              </a:rPr>
              <a:t>Incremental</a:t>
            </a:r>
            <a:r>
              <a:rPr lang="en-US" dirty="0" smtClean="0"/>
              <a:t>: Utilize improvements in in the commercial world to improve science reach. Modify current detectors.</a:t>
            </a:r>
          </a:p>
          <a:p>
            <a:r>
              <a:rPr lang="en-US" dirty="0" smtClean="0">
                <a:solidFill>
                  <a:srgbClr val="008000"/>
                </a:solidFill>
              </a:rPr>
              <a:t>Opportunistic: </a:t>
            </a:r>
            <a:r>
              <a:rPr lang="en-US" dirty="0" smtClean="0"/>
              <a:t>Add developments in other fields like material science and nanotechnology to utilize new materials, optimize designs.</a:t>
            </a:r>
          </a:p>
          <a:p>
            <a:r>
              <a:rPr lang="en-US" dirty="0" smtClean="0">
                <a:solidFill>
                  <a:srgbClr val="008000"/>
                </a:solidFill>
              </a:rPr>
              <a:t>Developmental: </a:t>
            </a:r>
            <a:r>
              <a:rPr lang="en-US" dirty="0" smtClean="0"/>
              <a:t>Develop technologies and </a:t>
            </a:r>
            <a:br>
              <a:rPr lang="en-US" dirty="0" smtClean="0"/>
            </a:br>
            <a:r>
              <a:rPr lang="en-US" dirty="0" smtClean="0"/>
              <a:t>infrastructure to enable specific </a:t>
            </a:r>
            <a:br>
              <a:rPr lang="en-US" dirty="0" smtClean="0"/>
            </a:br>
            <a:r>
              <a:rPr lang="en-US" dirty="0" smtClean="0"/>
              <a:t>experiments</a:t>
            </a:r>
            <a:endParaRPr lang="en-US" dirty="0"/>
          </a:p>
          <a:p>
            <a:r>
              <a:rPr lang="en-US" dirty="0" smtClean="0">
                <a:solidFill>
                  <a:srgbClr val="008000"/>
                </a:solidFill>
              </a:rPr>
              <a:t>Transformative: </a:t>
            </a:r>
            <a:r>
              <a:rPr lang="en-US" dirty="0"/>
              <a:t>P</a:t>
            </a:r>
            <a:r>
              <a:rPr lang="en-US" dirty="0" smtClean="0"/>
              <a:t>rograms that </a:t>
            </a:r>
            <a:br>
              <a:rPr lang="en-US" dirty="0" smtClean="0"/>
            </a:br>
            <a:r>
              <a:rPr lang="en-US" dirty="0" smtClean="0"/>
              <a:t>allow strategic investments </a:t>
            </a:r>
            <a:br>
              <a:rPr lang="en-US" dirty="0" smtClean="0"/>
            </a:br>
            <a:r>
              <a:rPr lang="en-US" dirty="0" smtClean="0"/>
              <a:t>in novel technologies that make </a:t>
            </a:r>
            <a:br>
              <a:rPr lang="en-US" dirty="0" smtClean="0"/>
            </a:br>
            <a:r>
              <a:rPr lang="en-US" dirty="0" smtClean="0"/>
              <a:t>future experiments affordable,</a:t>
            </a:r>
            <a:br>
              <a:rPr lang="en-US" dirty="0" smtClean="0"/>
            </a:br>
            <a:r>
              <a:rPr lang="en-US" dirty="0" smtClean="0"/>
              <a:t>effective, and improve physics</a:t>
            </a:r>
            <a:br>
              <a:rPr lang="en-US" dirty="0" smtClean="0"/>
            </a:br>
            <a:r>
              <a:rPr lang="en-US" dirty="0" smtClean="0"/>
              <a:t>reach</a:t>
            </a:r>
          </a:p>
          <a:p>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a:t>
            </a:fld>
            <a:endParaRPr lang="en-US" dirty="0"/>
          </a:p>
        </p:txBody>
      </p:sp>
      <p:sp>
        <p:nvSpPr>
          <p:cNvPr id="7" name="TextBox 6"/>
          <p:cNvSpPr txBox="1"/>
          <p:nvPr/>
        </p:nvSpPr>
        <p:spPr>
          <a:xfrm>
            <a:off x="5939234" y="6352143"/>
            <a:ext cx="2919940" cy="369332"/>
          </a:xfrm>
          <a:prstGeom prst="rect">
            <a:avLst/>
          </a:prstGeom>
          <a:noFill/>
        </p:spPr>
        <p:txBody>
          <a:bodyPr wrap="none" rtlCol="0">
            <a:spAutoFit/>
          </a:bodyPr>
          <a:lstStyle/>
          <a:p>
            <a:r>
              <a:rPr lang="en-US" dirty="0" smtClean="0"/>
              <a:t>Intel won’t help you with this</a:t>
            </a:r>
            <a:endParaRPr lang="en-US" dirty="0"/>
          </a:p>
        </p:txBody>
      </p:sp>
      <p:pic>
        <p:nvPicPr>
          <p:cNvPr id="8" name="Picture 7"/>
          <p:cNvPicPr>
            <a:picLocks noChangeAspect="1"/>
          </p:cNvPicPr>
          <p:nvPr/>
        </p:nvPicPr>
        <p:blipFill>
          <a:blip r:embed="rId2"/>
          <a:stretch>
            <a:fillRect/>
          </a:stretch>
        </p:blipFill>
        <p:spPr>
          <a:xfrm>
            <a:off x="4706654" y="3594100"/>
            <a:ext cx="4152520" cy="2762250"/>
          </a:xfrm>
          <a:prstGeom prst="rect">
            <a:avLst/>
          </a:prstGeom>
        </p:spPr>
      </p:pic>
    </p:spTree>
    <p:extLst>
      <p:ext uri="{BB962C8B-B14F-4D97-AF65-F5344CB8AC3E}">
        <p14:creationId xmlns:p14="http://schemas.microsoft.com/office/powerpoint/2010/main" val="3537774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 with 1% Tax</a:t>
            </a:r>
            <a:endParaRPr lang="en-US" dirty="0"/>
          </a:p>
        </p:txBody>
      </p:sp>
      <p:sp>
        <p:nvSpPr>
          <p:cNvPr id="3" name="Content Placeholder 2"/>
          <p:cNvSpPr>
            <a:spLocks noGrp="1"/>
          </p:cNvSpPr>
          <p:nvPr>
            <p:ph idx="1"/>
          </p:nvPr>
        </p:nvSpPr>
        <p:spPr>
          <a:xfrm>
            <a:off x="0" y="1003299"/>
            <a:ext cx="8915400" cy="5353051"/>
          </a:xfrm>
        </p:spPr>
        <p:txBody>
          <a:bodyPr>
            <a:normAutofit/>
          </a:bodyPr>
          <a:lstStyle/>
          <a:p>
            <a:r>
              <a:rPr lang="en-US" dirty="0" smtClean="0"/>
              <a:t>We could build large area arrays of low mass rad-hard pixelated detectors at 20% of current costs with ns resolution?</a:t>
            </a:r>
          </a:p>
          <a:p>
            <a:endParaRPr lang="en-US" dirty="0" smtClean="0"/>
          </a:p>
          <a:p>
            <a:r>
              <a:rPr lang="en-US" dirty="0" smtClean="0"/>
              <a:t>We could build arrays of UV sensitive photo detectors with low noise and high quantum efficiency?</a:t>
            </a:r>
          </a:p>
          <a:p>
            <a:pPr lvl="1"/>
            <a:r>
              <a:rPr lang="en-US" dirty="0" smtClean="0"/>
              <a:t>Radio-pure too</a:t>
            </a:r>
          </a:p>
          <a:p>
            <a:pPr lvl="1"/>
            <a:endParaRPr lang="en-US" dirty="0"/>
          </a:p>
          <a:p>
            <a:r>
              <a:rPr lang="en-US" dirty="0" smtClean="0"/>
              <a:t>We could measure hadron showers to 3% accuracy?</a:t>
            </a:r>
          </a:p>
          <a:p>
            <a:endParaRPr lang="en-US" dirty="0"/>
          </a:p>
          <a:p>
            <a:r>
              <a:rPr lang="en-US" dirty="0" smtClean="0"/>
              <a:t>We could build focal planes of spectrally sensitive detectors?</a:t>
            </a:r>
          </a:p>
          <a:p>
            <a:endParaRPr lang="en-US" dirty="0"/>
          </a:p>
          <a:p>
            <a:r>
              <a:rPr lang="en-US" dirty="0" smtClean="0"/>
              <a:t>We could build very large volume or very high field magnets?</a:t>
            </a:r>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40</a:t>
            </a:fld>
            <a:endParaRPr lang="en-US"/>
          </a:p>
        </p:txBody>
      </p:sp>
    </p:spTree>
    <p:extLst>
      <p:ext uri="{BB962C8B-B14F-4D97-AF65-F5344CB8AC3E}">
        <p14:creationId xmlns:p14="http://schemas.microsoft.com/office/powerpoint/2010/main" val="10081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a:t>
            </a:r>
            <a:endParaRPr lang="en-US" dirty="0"/>
          </a:p>
        </p:txBody>
      </p:sp>
      <p:sp>
        <p:nvSpPr>
          <p:cNvPr id="3" name="Content Placeholder 2"/>
          <p:cNvSpPr>
            <a:spLocks noGrp="1"/>
          </p:cNvSpPr>
          <p:nvPr>
            <p:ph idx="1"/>
          </p:nvPr>
        </p:nvSpPr>
        <p:spPr>
          <a:xfrm>
            <a:off x="0" y="1155700"/>
            <a:ext cx="9144000" cy="5473699"/>
          </a:xfrm>
        </p:spPr>
        <p:txBody>
          <a:bodyPr>
            <a:normAutofit/>
          </a:bodyPr>
          <a:lstStyle/>
          <a:p>
            <a:pPr marL="0" indent="0">
              <a:buNone/>
            </a:pPr>
            <a:r>
              <a:rPr lang="en-GB" dirty="0"/>
              <a:t>Innovation in instrumentation is central to discovery science. The field of high-energy physics has a long history of invention that has led to fundamental discoveries in particle physics and breakthroughs in many fields of science. In the 21</a:t>
            </a:r>
            <a:r>
              <a:rPr lang="en-GB" baseline="30000" dirty="0"/>
              <a:t>st</a:t>
            </a:r>
            <a:r>
              <a:rPr lang="en-GB" dirty="0"/>
              <a:t> century multi-disciplinary research is where progress is being made. During the Snowmass process key strategic areas were identified for investment in cost-effective technologies that would enable the US high-energy physics community to maintain leadership and benefit the national interests. The community has established a </a:t>
            </a:r>
            <a:r>
              <a:rPr lang="en-GB" dirty="0">
                <a:solidFill>
                  <a:srgbClr val="FF6600"/>
                </a:solidFill>
              </a:rPr>
              <a:t>Coordinating Panel for Advanced Detectors </a:t>
            </a:r>
            <a:r>
              <a:rPr lang="en-GB" dirty="0"/>
              <a:t>to foster these strategic advances in instrumentation by coupling the unique resources of the National Labs, our world-leading research universities and industry</a:t>
            </a:r>
            <a:r>
              <a:rPr lang="en-GB" dirty="0" smtClean="0"/>
              <a:t>.</a:t>
            </a: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41</a:t>
            </a:fld>
            <a:endParaRPr lang="en-US"/>
          </a:p>
        </p:txBody>
      </p:sp>
    </p:spTree>
    <p:extLst>
      <p:ext uri="{BB962C8B-B14F-4D97-AF65-F5344CB8AC3E}">
        <p14:creationId xmlns:p14="http://schemas.microsoft.com/office/powerpoint/2010/main" val="1151167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Strategic Goals</a:t>
            </a:r>
            <a:br>
              <a:rPr lang="en-US" dirty="0" smtClean="0"/>
            </a:br>
            <a:r>
              <a:rPr lang="en-US" sz="1400" dirty="0" smtClean="0"/>
              <a:t>(</a:t>
            </a:r>
            <a:r>
              <a:rPr lang="en-US" sz="1400" dirty="0" err="1" smtClean="0"/>
              <a:t>Demarteau</a:t>
            </a:r>
            <a:r>
              <a:rPr lang="en-US" sz="1400" dirty="0" smtClean="0"/>
              <a:t>)</a:t>
            </a:r>
            <a:endParaRPr lang="en-US" sz="1400" dirty="0"/>
          </a:p>
        </p:txBody>
      </p:sp>
      <p:sp>
        <p:nvSpPr>
          <p:cNvPr id="3" name="Content Placeholder 2"/>
          <p:cNvSpPr>
            <a:spLocks noGrp="1"/>
          </p:cNvSpPr>
          <p:nvPr>
            <p:ph idx="1"/>
          </p:nvPr>
        </p:nvSpPr>
        <p:spPr>
          <a:xfrm>
            <a:off x="0" y="911086"/>
            <a:ext cx="6108700" cy="5616713"/>
          </a:xfrm>
        </p:spPr>
        <p:txBody>
          <a:bodyPr>
            <a:normAutofit fontScale="85000" lnSpcReduction="20000"/>
          </a:bodyPr>
          <a:lstStyle/>
          <a:p>
            <a:r>
              <a:rPr lang="en-US" b="1" dirty="0" smtClean="0"/>
              <a:t>Develop more cost-effective </a:t>
            </a:r>
            <a:br>
              <a:rPr lang="en-US" b="1" dirty="0" smtClean="0"/>
            </a:br>
            <a:r>
              <a:rPr lang="en-US" b="1" dirty="0" smtClean="0"/>
              <a:t>technologies with increased </a:t>
            </a:r>
            <a:br>
              <a:rPr lang="en-US" b="1" dirty="0" smtClean="0"/>
            </a:br>
            <a:r>
              <a:rPr lang="en-US" b="1" dirty="0" smtClean="0"/>
              <a:t>reach </a:t>
            </a:r>
          </a:p>
          <a:p>
            <a:endParaRPr lang="en-US" b="1" dirty="0" smtClean="0"/>
          </a:p>
          <a:p>
            <a:pPr>
              <a:buFont typeface="+mj-lt"/>
              <a:buAutoNum type="arabicPeriod"/>
            </a:pPr>
            <a:r>
              <a:rPr lang="en-US" b="1" dirty="0" smtClean="0">
                <a:solidFill>
                  <a:srgbClr val="008000"/>
                </a:solidFill>
              </a:rPr>
              <a:t>Develop balanced Instrumentation,</a:t>
            </a:r>
            <a:br>
              <a:rPr lang="en-US" b="1" dirty="0" smtClean="0">
                <a:solidFill>
                  <a:srgbClr val="008000"/>
                </a:solidFill>
              </a:rPr>
            </a:br>
            <a:r>
              <a:rPr lang="en-US" b="1" dirty="0" smtClean="0">
                <a:solidFill>
                  <a:srgbClr val="008000"/>
                </a:solidFill>
              </a:rPr>
              <a:t>based on our strengths, aligned </a:t>
            </a:r>
            <a:br>
              <a:rPr lang="en-US" b="1" dirty="0" smtClean="0">
                <a:solidFill>
                  <a:srgbClr val="008000"/>
                </a:solidFill>
              </a:rPr>
            </a:br>
            <a:r>
              <a:rPr lang="en-US" b="1" dirty="0" smtClean="0">
                <a:solidFill>
                  <a:srgbClr val="008000"/>
                </a:solidFill>
              </a:rPr>
              <a:t>with research priorities</a:t>
            </a:r>
          </a:p>
          <a:p>
            <a:pPr>
              <a:buFont typeface="+mj-lt"/>
              <a:buAutoNum type="arabicPeriod"/>
            </a:pPr>
            <a:endParaRPr lang="en-US" b="1" dirty="0" smtClean="0">
              <a:solidFill>
                <a:srgbClr val="008000"/>
              </a:solidFill>
            </a:endParaRPr>
          </a:p>
          <a:p>
            <a:pPr>
              <a:buFont typeface="+mj-lt"/>
              <a:buAutoNum type="arabicPeriod"/>
            </a:pPr>
            <a:r>
              <a:rPr lang="en-US" b="1" dirty="0" smtClean="0">
                <a:solidFill>
                  <a:srgbClr val="008000"/>
                </a:solidFill>
              </a:rPr>
              <a:t>Balanced funding level between projects and R&amp;D </a:t>
            </a:r>
            <a:br>
              <a:rPr lang="en-US" b="1" dirty="0" smtClean="0">
                <a:solidFill>
                  <a:srgbClr val="008000"/>
                </a:solidFill>
              </a:rPr>
            </a:br>
            <a:r>
              <a:rPr lang="en-US" b="1" dirty="0" smtClean="0">
                <a:solidFill>
                  <a:srgbClr val="008000"/>
                </a:solidFill>
              </a:rPr>
              <a:t>and a program with appropriate “portfolio of risk”</a:t>
            </a:r>
          </a:p>
          <a:p>
            <a:pPr>
              <a:buFont typeface="+mj-lt"/>
              <a:buAutoNum type="arabicPeriod"/>
            </a:pPr>
            <a:endParaRPr lang="en-US" b="1" dirty="0" smtClean="0">
              <a:solidFill>
                <a:srgbClr val="008000"/>
              </a:solidFill>
            </a:endParaRPr>
          </a:p>
          <a:p>
            <a:pPr>
              <a:buFont typeface="+mj-lt"/>
              <a:buAutoNum type="arabicPeriod"/>
            </a:pPr>
            <a:r>
              <a:rPr lang="en-US" b="1" dirty="0" smtClean="0">
                <a:solidFill>
                  <a:srgbClr val="008000"/>
                </a:solidFill>
              </a:rPr>
              <a:t>Develop process for integrating universities, national laboratories, other branches of science and industry</a:t>
            </a:r>
          </a:p>
          <a:p>
            <a:pPr>
              <a:buFont typeface="+mj-lt"/>
              <a:buAutoNum type="arabicPeriod"/>
            </a:pPr>
            <a:endParaRPr lang="en-US" b="1" dirty="0" smtClean="0">
              <a:solidFill>
                <a:srgbClr val="008000"/>
              </a:solidFill>
            </a:endParaRPr>
          </a:p>
          <a:p>
            <a:pPr>
              <a:buFont typeface="+mj-lt"/>
              <a:buAutoNum type="arabicPeriod"/>
            </a:pPr>
            <a:r>
              <a:rPr lang="en-US" b="1" dirty="0" smtClean="0">
                <a:solidFill>
                  <a:srgbClr val="008000"/>
                </a:solidFill>
              </a:rPr>
              <a:t>Create opportunities for careers in HEP instrumentation </a:t>
            </a:r>
          </a:p>
          <a:p>
            <a:pPr>
              <a:buFont typeface="+mj-lt"/>
              <a:buAutoNum type="arabicPeriod"/>
            </a:pPr>
            <a:endParaRPr lang="en-US" b="1" dirty="0" smtClean="0">
              <a:solidFill>
                <a:srgbClr val="008000"/>
              </a:solidFill>
            </a:endParaRPr>
          </a:p>
          <a:p>
            <a:pPr>
              <a:buFont typeface="+mj-lt"/>
              <a:buAutoNum type="arabicPeriod"/>
            </a:pPr>
            <a:r>
              <a:rPr lang="en-US" b="1" dirty="0" smtClean="0">
                <a:solidFill>
                  <a:srgbClr val="008000"/>
                </a:solidFill>
              </a:rPr>
              <a:t>Identify opportunities for technology transfer and collaboration with other sciences</a:t>
            </a:r>
          </a:p>
        </p:txBody>
      </p:sp>
      <p:sp>
        <p:nvSpPr>
          <p:cNvPr id="4" name="Footer Placeholder 3"/>
          <p:cNvSpPr>
            <a:spLocks noGrp="1"/>
          </p:cNvSpPr>
          <p:nvPr>
            <p:ph type="ftr" sz="quarter" idx="11"/>
          </p:nvPr>
        </p:nvSpPr>
        <p:spPr/>
        <p:txBody>
          <a:bodyPr/>
          <a:lstStyle/>
          <a:p>
            <a:r>
              <a:rPr lang="en-US" smtClean="0"/>
              <a:t>Snowmass 2013 (CSS), Minneapolis, July 29 - August 6, 2013   -- M. Demarteau</a:t>
            </a:r>
            <a:endParaRPr lang="en-US"/>
          </a:p>
        </p:txBody>
      </p:sp>
      <p:sp>
        <p:nvSpPr>
          <p:cNvPr id="5" name="Slide Number Placeholder 4"/>
          <p:cNvSpPr>
            <a:spLocks noGrp="1"/>
          </p:cNvSpPr>
          <p:nvPr>
            <p:ph type="sldNum" sz="quarter" idx="12"/>
          </p:nvPr>
        </p:nvSpPr>
        <p:spPr/>
        <p:txBody>
          <a:bodyPr/>
          <a:lstStyle/>
          <a:p>
            <a:r>
              <a:rPr lang="en-US" smtClean="0"/>
              <a:t>Slide  </a:t>
            </a:r>
            <a:fld id="{87034D8C-3CB4-402A-BC46-2AB14C0FE90A}" type="slidenum">
              <a:rPr lang="en-US" smtClean="0"/>
              <a:pPr/>
              <a:t>42</a:t>
            </a:fld>
            <a:endParaRPr lang="en-US" dirty="0"/>
          </a:p>
        </p:txBody>
      </p:sp>
      <p:pic>
        <p:nvPicPr>
          <p:cNvPr id="6" name="Picture 5"/>
          <p:cNvPicPr>
            <a:picLocks noChangeAspect="1"/>
          </p:cNvPicPr>
          <p:nvPr/>
        </p:nvPicPr>
        <p:blipFill>
          <a:blip r:embed="rId2"/>
          <a:srcRect l="5525" t="5505" r="18232" b="22936"/>
          <a:stretch>
            <a:fillRect/>
          </a:stretch>
        </p:blipFill>
        <p:spPr>
          <a:xfrm>
            <a:off x="4695092" y="838200"/>
            <a:ext cx="4448908" cy="2514600"/>
          </a:xfrm>
          <a:prstGeom prst="rect">
            <a:avLst/>
          </a:prstGeom>
        </p:spPr>
      </p:pic>
      <p:sp>
        <p:nvSpPr>
          <p:cNvPr id="7" name="TextBox 6"/>
          <p:cNvSpPr txBox="1"/>
          <p:nvPr/>
        </p:nvSpPr>
        <p:spPr>
          <a:xfrm>
            <a:off x="3657600" y="990600"/>
            <a:ext cx="1905000" cy="646331"/>
          </a:xfrm>
          <a:prstGeom prst="rect">
            <a:avLst/>
          </a:prstGeom>
          <a:noFill/>
        </p:spPr>
        <p:txBody>
          <a:bodyPr wrap="square" rtlCol="0">
            <a:spAutoFit/>
          </a:bodyPr>
          <a:lstStyle/>
          <a:p>
            <a:r>
              <a:rPr lang="en-US" dirty="0" smtClean="0">
                <a:solidFill>
                  <a:srgbClr val="FF0000"/>
                </a:solidFill>
              </a:rPr>
              <a:t>Fit more programs into this slice </a:t>
            </a:r>
            <a:endParaRPr lang="en-US" dirty="0">
              <a:solidFill>
                <a:srgbClr val="FF0000"/>
              </a:solidFill>
            </a:endParaRPr>
          </a:p>
        </p:txBody>
      </p:sp>
      <p:sp>
        <p:nvSpPr>
          <p:cNvPr id="8" name="TextBox 7"/>
          <p:cNvSpPr txBox="1"/>
          <p:nvPr/>
        </p:nvSpPr>
        <p:spPr>
          <a:xfrm>
            <a:off x="3733800" y="2831068"/>
            <a:ext cx="1905000" cy="369332"/>
          </a:xfrm>
          <a:prstGeom prst="rect">
            <a:avLst/>
          </a:prstGeom>
          <a:noFill/>
        </p:spPr>
        <p:txBody>
          <a:bodyPr wrap="square" rtlCol="0">
            <a:spAutoFit/>
          </a:bodyPr>
          <a:lstStyle/>
          <a:p>
            <a:r>
              <a:rPr lang="en-US" dirty="0" smtClean="0">
                <a:solidFill>
                  <a:srgbClr val="FF0000"/>
                </a:solidFill>
              </a:rPr>
              <a:t>Make slice bigger </a:t>
            </a:r>
            <a:endParaRPr lang="en-US" dirty="0">
              <a:solidFill>
                <a:srgbClr val="FF0000"/>
              </a:solidFill>
            </a:endParaRPr>
          </a:p>
        </p:txBody>
      </p:sp>
      <p:cxnSp>
        <p:nvCxnSpPr>
          <p:cNvPr id="10" name="Straight Arrow Connector 9"/>
          <p:cNvCxnSpPr/>
          <p:nvPr/>
        </p:nvCxnSpPr>
        <p:spPr bwMode="auto">
          <a:xfrm rot="16200000" flipH="1">
            <a:off x="4765131" y="1578539"/>
            <a:ext cx="191869" cy="419100"/>
          </a:xfrm>
          <a:prstGeom prst="straightConnector1">
            <a:avLst/>
          </a:prstGeom>
          <a:noFill/>
          <a:ln w="31750" cap="flat" cmpd="sng" algn="ctr">
            <a:solidFill>
              <a:srgbClr val="FF0000"/>
            </a:solidFill>
            <a:prstDash val="solid"/>
            <a:round/>
            <a:headEnd type="none" w="med" len="med"/>
            <a:tailEnd type="arrow" w="med" len="med"/>
          </a:ln>
          <a:effectLst/>
        </p:spPr>
      </p:cxnSp>
      <p:cxnSp>
        <p:nvCxnSpPr>
          <p:cNvPr id="11" name="Straight Arrow Connector 10"/>
          <p:cNvCxnSpPr>
            <a:stCxn id="8" idx="0"/>
          </p:cNvCxnSpPr>
          <p:nvPr/>
        </p:nvCxnSpPr>
        <p:spPr bwMode="auto">
          <a:xfrm rot="5400000" flipH="1" flipV="1">
            <a:off x="4794766" y="2558534"/>
            <a:ext cx="164069" cy="381001"/>
          </a:xfrm>
          <a:prstGeom prst="straightConnector1">
            <a:avLst/>
          </a:prstGeom>
          <a:noFill/>
          <a:ln w="31750" cap="flat" cmpd="sng" algn="ctr">
            <a:solidFill>
              <a:srgbClr val="FF0000"/>
            </a:solidFill>
            <a:prstDash val="solid"/>
            <a:round/>
            <a:headEnd type="none" w="med" len="med"/>
            <a:tailEnd type="arrow" w="med" len="med"/>
          </a:ln>
          <a:effectLst/>
        </p:spPr>
      </p:cxnSp>
      <p:sp>
        <p:nvSpPr>
          <p:cNvPr id="13" name="TextBox 12"/>
          <p:cNvSpPr txBox="1"/>
          <p:nvPr/>
        </p:nvSpPr>
        <p:spPr>
          <a:xfrm>
            <a:off x="6802780" y="3193230"/>
            <a:ext cx="2355933" cy="307777"/>
          </a:xfrm>
          <a:prstGeom prst="rect">
            <a:avLst/>
          </a:prstGeom>
          <a:noFill/>
        </p:spPr>
        <p:txBody>
          <a:bodyPr wrap="none" rtlCol="0">
            <a:spAutoFit/>
          </a:bodyPr>
          <a:lstStyle/>
          <a:p>
            <a:r>
              <a:rPr lang="en-US" sz="1400" dirty="0" smtClean="0"/>
              <a:t>Office of Science 2013 Budget</a:t>
            </a:r>
            <a:endParaRPr lang="en-US" sz="1400" dirty="0"/>
          </a:p>
        </p:txBody>
      </p:sp>
    </p:spTree>
    <p:extLst>
      <p:ext uri="{BB962C8B-B14F-4D97-AF65-F5344CB8AC3E}">
        <p14:creationId xmlns:p14="http://schemas.microsoft.com/office/powerpoint/2010/main" val="40125971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2286000"/>
            <a:ext cx="8610600" cy="3962400"/>
          </a:xfrm>
          <a:prstGeom prst="rect">
            <a:avLst/>
          </a:prstGeom>
        </p:spPr>
        <p:txBody>
          <a:bodyPr vert="horz" lIns="91440" tIns="45720" rIns="91440" bIns="45720" numCol="2"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900" dirty="0" smtClean="0">
                <a:solidFill>
                  <a:srgbClr val="FFFFFF"/>
                </a:solidFill>
              </a:rPr>
              <a:t>CPAD Membership:</a:t>
            </a:r>
          </a:p>
          <a:p>
            <a:endParaRPr lang="en-US" sz="2900" dirty="0" smtClean="0">
              <a:solidFill>
                <a:srgbClr val="FFFFFF"/>
              </a:solidFill>
            </a:endParaRPr>
          </a:p>
          <a:p>
            <a:r>
              <a:rPr lang="en-US" sz="2900" dirty="0" smtClean="0">
                <a:solidFill>
                  <a:srgbClr val="FFFFFF"/>
                </a:solidFill>
              </a:rPr>
              <a:t>From Universities </a:t>
            </a:r>
          </a:p>
          <a:p>
            <a:pPr lvl="1"/>
            <a:r>
              <a:rPr lang="en-US" sz="2900" dirty="0" smtClean="0">
                <a:solidFill>
                  <a:srgbClr val="FFFFFF"/>
                </a:solidFill>
              </a:rPr>
              <a:t>Jim Alexander, Cornell</a:t>
            </a:r>
          </a:p>
          <a:p>
            <a:pPr lvl="1"/>
            <a:r>
              <a:rPr lang="en-US" sz="2900" dirty="0" smtClean="0">
                <a:solidFill>
                  <a:srgbClr val="FFFFFF"/>
                </a:solidFill>
              </a:rPr>
              <a:t>Marina </a:t>
            </a:r>
            <a:r>
              <a:rPr lang="en-US" sz="2900" dirty="0" err="1" smtClean="0">
                <a:solidFill>
                  <a:srgbClr val="FFFFFF"/>
                </a:solidFill>
              </a:rPr>
              <a:t>Artuso</a:t>
            </a:r>
            <a:r>
              <a:rPr lang="en-US" sz="2900" dirty="0" smtClean="0">
                <a:solidFill>
                  <a:srgbClr val="FFFFFF"/>
                </a:solidFill>
              </a:rPr>
              <a:t>, Syracuse</a:t>
            </a:r>
          </a:p>
          <a:p>
            <a:pPr lvl="1"/>
            <a:r>
              <a:rPr lang="en-US" sz="2900" dirty="0" smtClean="0">
                <a:solidFill>
                  <a:srgbClr val="FFFFFF"/>
                </a:solidFill>
              </a:rPr>
              <a:t>Ed Blucher, Chicago</a:t>
            </a:r>
          </a:p>
          <a:p>
            <a:pPr lvl="1"/>
            <a:r>
              <a:rPr lang="en-US" sz="2900" dirty="0" smtClean="0">
                <a:solidFill>
                  <a:srgbClr val="FFFFFF"/>
                </a:solidFill>
              </a:rPr>
              <a:t>Ulrich </a:t>
            </a:r>
            <a:r>
              <a:rPr lang="en-US" sz="2900" dirty="0" err="1" smtClean="0">
                <a:solidFill>
                  <a:srgbClr val="FFFFFF"/>
                </a:solidFill>
              </a:rPr>
              <a:t>Heintz</a:t>
            </a:r>
            <a:r>
              <a:rPr lang="en-US" sz="2900" dirty="0" smtClean="0">
                <a:solidFill>
                  <a:srgbClr val="FFFFFF"/>
                </a:solidFill>
              </a:rPr>
              <a:t>, Brown</a:t>
            </a:r>
          </a:p>
          <a:p>
            <a:pPr lvl="1"/>
            <a:r>
              <a:rPr lang="en-US" sz="2900" dirty="0">
                <a:solidFill>
                  <a:srgbClr val="FFFFFF"/>
                </a:solidFill>
              </a:rPr>
              <a:t>Howard Nicholson, Mt. </a:t>
            </a:r>
            <a:r>
              <a:rPr lang="en-US" sz="2900" dirty="0" smtClean="0">
                <a:solidFill>
                  <a:srgbClr val="FFFFFF"/>
                </a:solidFill>
              </a:rPr>
              <a:t>Holyoke</a:t>
            </a:r>
          </a:p>
          <a:p>
            <a:pPr lvl="1"/>
            <a:r>
              <a:rPr lang="en-US" sz="2900" dirty="0" smtClean="0">
                <a:solidFill>
                  <a:srgbClr val="FFFFFF"/>
                </a:solidFill>
              </a:rPr>
              <a:t>Abe </a:t>
            </a:r>
            <a:r>
              <a:rPr lang="en-US" sz="2900" dirty="0" err="1" smtClean="0">
                <a:solidFill>
                  <a:srgbClr val="FFFFFF"/>
                </a:solidFill>
              </a:rPr>
              <a:t>Seiden</a:t>
            </a:r>
            <a:r>
              <a:rPr lang="en-US" sz="2900" dirty="0" smtClean="0">
                <a:solidFill>
                  <a:srgbClr val="FFFFFF"/>
                </a:solidFill>
              </a:rPr>
              <a:t>, UCSC</a:t>
            </a:r>
          </a:p>
          <a:p>
            <a:pPr lvl="1"/>
            <a:r>
              <a:rPr lang="en-US" sz="2900" dirty="0">
                <a:solidFill>
                  <a:srgbClr val="FFFFFF"/>
                </a:solidFill>
              </a:rPr>
              <a:t>Ian Shipsey*, </a:t>
            </a:r>
            <a:r>
              <a:rPr lang="en-US" sz="2900" dirty="0" smtClean="0">
                <a:solidFill>
                  <a:srgbClr val="FFFFFF"/>
                </a:solidFill>
              </a:rPr>
              <a:t>Purdue</a:t>
            </a:r>
          </a:p>
          <a:p>
            <a:pPr marL="457200" lvl="1" indent="0">
              <a:buFont typeface="Arial" pitchFamily="34" charset="0"/>
              <a:buNone/>
            </a:pPr>
            <a:endParaRPr lang="en-US" sz="2900" dirty="0" smtClean="0">
              <a:solidFill>
                <a:srgbClr val="FFFFFF"/>
              </a:solidFill>
            </a:endParaRPr>
          </a:p>
          <a:p>
            <a:pPr marL="457200" lvl="1" indent="0">
              <a:buFont typeface="Arial" pitchFamily="34" charset="0"/>
              <a:buNone/>
            </a:pPr>
            <a:endParaRPr lang="en-US" sz="2900" dirty="0" smtClean="0">
              <a:solidFill>
                <a:srgbClr val="FFFFFF"/>
              </a:solidFill>
            </a:endParaRPr>
          </a:p>
          <a:p>
            <a:pPr marL="457200" lvl="1" indent="0">
              <a:buFont typeface="Arial" pitchFamily="34" charset="0"/>
              <a:buNone/>
            </a:pPr>
            <a:endParaRPr lang="en-US" sz="2900" dirty="0" smtClean="0">
              <a:solidFill>
                <a:srgbClr val="FFFFFF"/>
              </a:solidFill>
            </a:endParaRPr>
          </a:p>
          <a:p>
            <a:pPr marL="457200" lvl="1" indent="0">
              <a:buFont typeface="Arial" pitchFamily="34" charset="0"/>
              <a:buNone/>
            </a:pPr>
            <a:r>
              <a:rPr lang="en-US" sz="2900" dirty="0" smtClean="0">
                <a:solidFill>
                  <a:srgbClr val="FFFFFF"/>
                </a:solidFill>
              </a:rPr>
              <a:t>(*) co-Chair</a:t>
            </a:r>
          </a:p>
          <a:p>
            <a:r>
              <a:rPr lang="en-US" sz="2900" dirty="0" smtClean="0">
                <a:solidFill>
                  <a:srgbClr val="FFFFFF"/>
                </a:solidFill>
              </a:rPr>
              <a:t>From laboratories</a:t>
            </a:r>
          </a:p>
          <a:p>
            <a:pPr lvl="1"/>
            <a:r>
              <a:rPr lang="en-US" sz="2900" dirty="0" smtClean="0">
                <a:solidFill>
                  <a:srgbClr val="FFFFFF"/>
                </a:solidFill>
              </a:rPr>
              <a:t>Marcel </a:t>
            </a:r>
            <a:r>
              <a:rPr lang="en-US" sz="2900" dirty="0" err="1" smtClean="0">
                <a:solidFill>
                  <a:srgbClr val="FFFFFF"/>
                </a:solidFill>
              </a:rPr>
              <a:t>Demarteau</a:t>
            </a:r>
            <a:r>
              <a:rPr lang="en-US" sz="2900" dirty="0" smtClean="0">
                <a:solidFill>
                  <a:srgbClr val="FFFFFF"/>
                </a:solidFill>
              </a:rPr>
              <a:t>*, Argonne</a:t>
            </a:r>
          </a:p>
          <a:p>
            <a:pPr lvl="1"/>
            <a:r>
              <a:rPr lang="en-US" sz="2900" dirty="0" smtClean="0">
                <a:solidFill>
                  <a:srgbClr val="FFFFFF"/>
                </a:solidFill>
              </a:rPr>
              <a:t>David </a:t>
            </a:r>
            <a:r>
              <a:rPr lang="en-US" sz="2900" dirty="0" err="1" smtClean="0">
                <a:solidFill>
                  <a:srgbClr val="FFFFFF"/>
                </a:solidFill>
              </a:rPr>
              <a:t>Lissauer</a:t>
            </a:r>
            <a:r>
              <a:rPr lang="en-US" sz="2900" dirty="0" smtClean="0">
                <a:solidFill>
                  <a:srgbClr val="FFFFFF"/>
                </a:solidFill>
              </a:rPr>
              <a:t>, Brookhaven</a:t>
            </a:r>
          </a:p>
          <a:p>
            <a:pPr lvl="1"/>
            <a:r>
              <a:rPr lang="en-US" sz="2900" dirty="0" smtClean="0">
                <a:solidFill>
                  <a:srgbClr val="FFFFFF"/>
                </a:solidFill>
              </a:rPr>
              <a:t>David MacFarlane, SLAC</a:t>
            </a:r>
          </a:p>
          <a:p>
            <a:pPr lvl="1"/>
            <a:r>
              <a:rPr lang="en-US" sz="2900" dirty="0" smtClean="0">
                <a:solidFill>
                  <a:srgbClr val="FFFFFF"/>
                </a:solidFill>
              </a:rPr>
              <a:t>Ron Lipton, </a:t>
            </a:r>
            <a:r>
              <a:rPr lang="en-US" sz="2900" dirty="0" err="1" smtClean="0">
                <a:solidFill>
                  <a:srgbClr val="FFFFFF"/>
                </a:solidFill>
              </a:rPr>
              <a:t>Fermilab</a:t>
            </a:r>
            <a:endParaRPr lang="en-US" sz="2900" dirty="0" smtClean="0">
              <a:solidFill>
                <a:srgbClr val="FFFFFF"/>
              </a:solidFill>
            </a:endParaRPr>
          </a:p>
          <a:p>
            <a:pPr lvl="1"/>
            <a:r>
              <a:rPr lang="en-US" sz="2900" dirty="0" smtClean="0">
                <a:solidFill>
                  <a:srgbClr val="FFFFFF"/>
                </a:solidFill>
              </a:rPr>
              <a:t>Gil </a:t>
            </a:r>
            <a:r>
              <a:rPr lang="en-US" sz="2900" dirty="0" err="1" smtClean="0">
                <a:solidFill>
                  <a:srgbClr val="FFFFFF"/>
                </a:solidFill>
              </a:rPr>
              <a:t>Gilchriese</a:t>
            </a:r>
            <a:r>
              <a:rPr lang="en-US" sz="2900" dirty="0" smtClean="0">
                <a:solidFill>
                  <a:srgbClr val="FFFFFF"/>
                </a:solidFill>
              </a:rPr>
              <a:t>, LBNL</a:t>
            </a:r>
          </a:p>
          <a:p>
            <a:pPr lvl="1"/>
            <a:r>
              <a:rPr lang="en-US" sz="2900" dirty="0" smtClean="0">
                <a:solidFill>
                  <a:srgbClr val="FFFFFF"/>
                </a:solidFill>
              </a:rPr>
              <a:t>Bob Wagner, Argonne</a:t>
            </a:r>
          </a:p>
          <a:p>
            <a:r>
              <a:rPr lang="en-US" sz="2900" dirty="0" smtClean="0">
                <a:solidFill>
                  <a:srgbClr val="FFFFFF"/>
                </a:solidFill>
              </a:rPr>
              <a:t>International</a:t>
            </a:r>
          </a:p>
          <a:p>
            <a:pPr lvl="1"/>
            <a:r>
              <a:rPr lang="en-US" sz="2900" dirty="0" err="1" smtClean="0">
                <a:solidFill>
                  <a:srgbClr val="FFFFFF"/>
                </a:solidFill>
              </a:rPr>
              <a:t>Ariella</a:t>
            </a:r>
            <a:r>
              <a:rPr lang="en-US" sz="2900" dirty="0" smtClean="0">
                <a:solidFill>
                  <a:srgbClr val="FFFFFF"/>
                </a:solidFill>
              </a:rPr>
              <a:t> </a:t>
            </a:r>
            <a:r>
              <a:rPr lang="en-US" sz="2900" dirty="0" err="1" smtClean="0">
                <a:solidFill>
                  <a:srgbClr val="FFFFFF"/>
                </a:solidFill>
              </a:rPr>
              <a:t>Cattai</a:t>
            </a:r>
            <a:r>
              <a:rPr lang="en-US" sz="2900" dirty="0" smtClean="0">
                <a:solidFill>
                  <a:srgbClr val="FFFFFF"/>
                </a:solidFill>
              </a:rPr>
              <a:t>, CERN</a:t>
            </a:r>
          </a:p>
          <a:p>
            <a:pPr lvl="1"/>
            <a:r>
              <a:rPr lang="en-US" sz="2900" dirty="0" err="1" smtClean="0">
                <a:solidFill>
                  <a:srgbClr val="FFFFFF"/>
                </a:solidFill>
              </a:rPr>
              <a:t>Junji</a:t>
            </a:r>
            <a:r>
              <a:rPr lang="en-US" sz="2900" dirty="0" smtClean="0">
                <a:solidFill>
                  <a:srgbClr val="FFFFFF"/>
                </a:solidFill>
              </a:rPr>
              <a:t> </a:t>
            </a:r>
            <a:r>
              <a:rPr lang="en-US" sz="2900" dirty="0" err="1" smtClean="0">
                <a:solidFill>
                  <a:srgbClr val="FFFFFF"/>
                </a:solidFill>
              </a:rPr>
              <a:t>Haba</a:t>
            </a:r>
            <a:r>
              <a:rPr lang="en-US" sz="2900" dirty="0" smtClean="0">
                <a:solidFill>
                  <a:srgbClr val="FFFFFF"/>
                </a:solidFill>
              </a:rPr>
              <a:t>, KEK</a:t>
            </a:r>
          </a:p>
        </p:txBody>
      </p:sp>
      <p:pic>
        <p:nvPicPr>
          <p:cNvPr id="3" name="Picture 2" descr="Screen shot 2013-01-06 at 10.5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441"/>
            <a:ext cx="9144000" cy="1006959"/>
          </a:xfrm>
          <a:prstGeom prst="rect">
            <a:avLst/>
          </a:prstGeom>
        </p:spPr>
      </p:pic>
      <p:sp>
        <p:nvSpPr>
          <p:cNvPr id="5" name="Rectangle 4"/>
          <p:cNvSpPr/>
          <p:nvPr/>
        </p:nvSpPr>
        <p:spPr>
          <a:xfrm>
            <a:off x="3024140" y="6260068"/>
            <a:ext cx="3095719" cy="369332"/>
          </a:xfrm>
          <a:prstGeom prst="rect">
            <a:avLst/>
          </a:prstGeom>
        </p:spPr>
        <p:txBody>
          <a:bodyPr wrap="none">
            <a:spAutoFit/>
          </a:bodyPr>
          <a:lstStyle/>
          <a:p>
            <a:r>
              <a:rPr lang="en-US" dirty="0">
                <a:solidFill>
                  <a:schemeClr val="bg1"/>
                </a:solidFill>
              </a:rPr>
              <a:t>http://</a:t>
            </a:r>
            <a:r>
              <a:rPr lang="en-US" dirty="0" err="1">
                <a:solidFill>
                  <a:schemeClr val="bg1"/>
                </a:solidFill>
              </a:rPr>
              <a:t>www.hep.anl.gov</a:t>
            </a:r>
            <a:r>
              <a:rPr lang="en-US" dirty="0">
                <a:solidFill>
                  <a:schemeClr val="bg1"/>
                </a:solidFill>
              </a:rPr>
              <a:t>/</a:t>
            </a:r>
            <a:r>
              <a:rPr lang="en-US" dirty="0" err="1">
                <a:solidFill>
                  <a:schemeClr val="bg1"/>
                </a:solidFill>
              </a:rPr>
              <a:t>cpad</a:t>
            </a:r>
            <a:r>
              <a:rPr lang="en-US" dirty="0">
                <a:solidFill>
                  <a:schemeClr val="bg1"/>
                </a:solidFill>
              </a:rPr>
              <a:t>/</a:t>
            </a:r>
          </a:p>
        </p:txBody>
      </p:sp>
    </p:spTree>
    <p:extLst>
      <p:ext uri="{BB962C8B-B14F-4D97-AF65-F5344CB8AC3E}">
        <p14:creationId xmlns:p14="http://schemas.microsoft.com/office/powerpoint/2010/main" val="33382122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CPAD</a:t>
            </a:r>
            <a:br>
              <a:rPr lang="en-US" dirty="0" smtClean="0"/>
            </a:br>
            <a:r>
              <a:rPr lang="en-US" sz="1600" dirty="0" smtClean="0"/>
              <a:t>(</a:t>
            </a:r>
            <a:r>
              <a:rPr lang="en-US" sz="1600" dirty="0" err="1" smtClean="0"/>
              <a:t>Shipsey</a:t>
            </a:r>
            <a:r>
              <a:rPr lang="en-US" sz="1600" dirty="0" smtClean="0"/>
              <a:t>)</a:t>
            </a:r>
            <a:endParaRPr lang="en-US" sz="1600" dirty="0"/>
          </a:p>
        </p:txBody>
      </p:sp>
      <p:sp>
        <p:nvSpPr>
          <p:cNvPr id="3" name="Content Placeholder 2"/>
          <p:cNvSpPr>
            <a:spLocks noGrp="1"/>
          </p:cNvSpPr>
          <p:nvPr>
            <p:ph idx="1"/>
          </p:nvPr>
        </p:nvSpPr>
        <p:spPr>
          <a:xfrm>
            <a:off x="0" y="916608"/>
            <a:ext cx="9017000" cy="5700091"/>
          </a:xfrm>
        </p:spPr>
        <p:txBody>
          <a:bodyPr>
            <a:normAutofit fontScale="92500" lnSpcReduction="10000"/>
          </a:bodyPr>
          <a:lstStyle/>
          <a:p>
            <a:pPr marL="0" indent="0">
              <a:buNone/>
            </a:pPr>
            <a:r>
              <a:rPr lang="en-US" dirty="0" smtClean="0"/>
              <a:t>Coordinating Panel for Advanced Detectors</a:t>
            </a:r>
          </a:p>
          <a:p>
            <a:r>
              <a:rPr lang="en-US" dirty="0"/>
              <a:t>Formed as </a:t>
            </a:r>
            <a:r>
              <a:rPr lang="en-US" dirty="0" smtClean="0"/>
              <a:t>a recommendation of the </a:t>
            </a:r>
            <a:r>
              <a:rPr lang="en-US" dirty="0"/>
              <a:t>DPF Taskforce on </a:t>
            </a:r>
            <a:r>
              <a:rPr lang="en-US" dirty="0" smtClean="0"/>
              <a:t>Instrumentation</a:t>
            </a:r>
          </a:p>
          <a:p>
            <a:r>
              <a:rPr lang="en-US" dirty="0" smtClean="0"/>
              <a:t>A </a:t>
            </a:r>
            <a:r>
              <a:rPr lang="en-US" dirty="0"/>
              <a:t>standing body to </a:t>
            </a:r>
            <a:r>
              <a:rPr lang="en-US" dirty="0" smtClean="0"/>
              <a:t>“promote </a:t>
            </a:r>
            <a:r>
              <a:rPr lang="en-US" dirty="0"/>
              <a:t>and assist in generic detector R&amp;</a:t>
            </a:r>
            <a:r>
              <a:rPr lang="en-US" dirty="0" smtClean="0"/>
              <a:t>D”</a:t>
            </a:r>
          </a:p>
          <a:p>
            <a:pPr marL="0" indent="0">
              <a:buNone/>
            </a:pPr>
            <a:endParaRPr lang="en-US" dirty="0" smtClean="0"/>
          </a:p>
          <a:p>
            <a:pPr marL="0" indent="0">
              <a:buNone/>
            </a:pPr>
            <a:r>
              <a:rPr lang="en-US" dirty="0" smtClean="0">
                <a:solidFill>
                  <a:schemeClr val="tx2">
                    <a:lumMod val="75000"/>
                  </a:schemeClr>
                </a:solidFill>
              </a:rPr>
              <a:t>CPAD </a:t>
            </a:r>
            <a:r>
              <a:rPr lang="en-US" dirty="0">
                <a:solidFill>
                  <a:schemeClr val="tx2">
                    <a:lumMod val="75000"/>
                  </a:schemeClr>
                </a:solidFill>
              </a:rPr>
              <a:t>was asked to oversee the Snowmass Instrumentation </a:t>
            </a:r>
            <a:r>
              <a:rPr lang="en-US" dirty="0" smtClean="0">
                <a:solidFill>
                  <a:schemeClr val="tx2">
                    <a:lumMod val="75000"/>
                  </a:schemeClr>
                </a:solidFill>
              </a:rPr>
              <a:t>Frontier</a:t>
            </a:r>
            <a:endParaRPr lang="en-US" dirty="0">
              <a:solidFill>
                <a:schemeClr val="tx2">
                  <a:lumMod val="75000"/>
                </a:schemeClr>
              </a:solidFill>
            </a:endParaRPr>
          </a:p>
          <a:p>
            <a:pPr marL="0" indent="0">
              <a:buNone/>
            </a:pPr>
            <a:r>
              <a:rPr lang="en-US" dirty="0">
                <a:solidFill>
                  <a:schemeClr val="tx2">
                    <a:lumMod val="75000"/>
                  </a:schemeClr>
                </a:solidFill>
              </a:rPr>
              <a:t>CPAD has given priority to </a:t>
            </a:r>
            <a:r>
              <a:rPr lang="en-US" dirty="0" smtClean="0">
                <a:solidFill>
                  <a:schemeClr val="tx2">
                    <a:lumMod val="75000"/>
                  </a:schemeClr>
                </a:solidFill>
              </a:rPr>
              <a:t>and is integrated into the </a:t>
            </a:r>
            <a:r>
              <a:rPr lang="en-US" dirty="0">
                <a:solidFill>
                  <a:schemeClr val="tx2">
                    <a:lumMod val="75000"/>
                  </a:schemeClr>
                </a:solidFill>
              </a:rPr>
              <a:t>Snowmass process. </a:t>
            </a:r>
          </a:p>
          <a:p>
            <a:pPr marL="0" indent="0">
              <a:buNone/>
            </a:pPr>
            <a:r>
              <a:rPr lang="en-US" dirty="0">
                <a:solidFill>
                  <a:srgbClr val="000090"/>
                </a:solidFill>
              </a:rPr>
              <a:t>CPAD work on: </a:t>
            </a:r>
          </a:p>
          <a:p>
            <a:pPr marL="0" indent="0">
              <a:buNone/>
            </a:pPr>
            <a:r>
              <a:rPr lang="en-US" dirty="0">
                <a:solidFill>
                  <a:srgbClr val="000090"/>
                </a:solidFill>
              </a:rPr>
              <a:t>         Coordinating the national instrumentation program, </a:t>
            </a:r>
          </a:p>
          <a:p>
            <a:pPr marL="0" indent="0">
              <a:buNone/>
            </a:pPr>
            <a:r>
              <a:rPr lang="en-US" dirty="0">
                <a:solidFill>
                  <a:srgbClr val="000090"/>
                </a:solidFill>
              </a:rPr>
              <a:t>         Coordination of instrumentation resources at National Labs for the HEP </a:t>
            </a:r>
            <a:r>
              <a:rPr lang="en-US" dirty="0" smtClean="0">
                <a:solidFill>
                  <a:srgbClr val="000090"/>
                </a:solidFill>
              </a:rPr>
              <a:t>		community</a:t>
            </a:r>
            <a:endParaRPr lang="en-US" dirty="0">
              <a:solidFill>
                <a:srgbClr val="000090"/>
              </a:solidFill>
            </a:endParaRPr>
          </a:p>
          <a:p>
            <a:pPr marL="0" indent="0">
              <a:buNone/>
            </a:pPr>
            <a:r>
              <a:rPr lang="en-US" dirty="0">
                <a:solidFill>
                  <a:srgbClr val="000090"/>
                </a:solidFill>
              </a:rPr>
              <a:t>         Development of interdisciplinary links, and links to industry</a:t>
            </a:r>
          </a:p>
          <a:p>
            <a:pPr marL="0" indent="0">
              <a:buNone/>
            </a:pPr>
            <a:r>
              <a:rPr lang="en-US" dirty="0">
                <a:solidFill>
                  <a:srgbClr val="000090"/>
                </a:solidFill>
              </a:rPr>
              <a:t>         National Instrumentation Fellowships, </a:t>
            </a:r>
          </a:p>
          <a:p>
            <a:pPr marL="0" indent="0">
              <a:buNone/>
            </a:pPr>
            <a:r>
              <a:rPr lang="en-US" dirty="0">
                <a:solidFill>
                  <a:srgbClr val="000090"/>
                </a:solidFill>
              </a:rPr>
              <a:t>         National Prizes</a:t>
            </a:r>
          </a:p>
          <a:p>
            <a:pPr marL="0" indent="0">
              <a:buNone/>
            </a:pPr>
            <a:r>
              <a:rPr lang="en-US" dirty="0">
                <a:solidFill>
                  <a:srgbClr val="000090"/>
                </a:solidFill>
              </a:rPr>
              <a:t>Is expected to begin as Snowmass concludes </a:t>
            </a:r>
            <a:endParaRPr lang="en-US" dirty="0" smtClean="0">
              <a:solidFill>
                <a:srgbClr val="000090"/>
              </a:solidFill>
            </a:endParaRPr>
          </a:p>
          <a:p>
            <a:pPr marL="0" indent="0">
              <a:buNone/>
            </a:pPr>
            <a:r>
              <a:rPr lang="en-US" dirty="0" smtClean="0">
                <a:solidFill>
                  <a:srgbClr val="FF0000"/>
                </a:solidFill>
              </a:rPr>
              <a:t>We expect CPAD to help execute the vision initiated here</a:t>
            </a:r>
            <a:endParaRPr lang="en-US" dirty="0">
              <a:solidFill>
                <a:srgbClr val="FF0000"/>
              </a:solidFill>
            </a:endParaRPr>
          </a:p>
          <a:p>
            <a:pPr marL="0" indent="0">
              <a:buNone/>
            </a:pP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44</a:t>
            </a:fld>
            <a:endParaRPr lang="en-US"/>
          </a:p>
        </p:txBody>
      </p:sp>
    </p:spTree>
    <p:extLst>
      <p:ext uri="{BB962C8B-B14F-4D97-AF65-F5344CB8AC3E}">
        <p14:creationId xmlns:p14="http://schemas.microsoft.com/office/powerpoint/2010/main" val="675595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49913" cy="711200"/>
          </a:xfrm>
        </p:spPr>
        <p:txBody>
          <a:bodyPr/>
          <a:lstStyle/>
          <a:p>
            <a:r>
              <a:rPr lang="en-US" dirty="0" smtClean="0"/>
              <a:t>Summary</a:t>
            </a:r>
            <a:endParaRPr lang="en-US" dirty="0"/>
          </a:p>
        </p:txBody>
      </p:sp>
      <p:sp>
        <p:nvSpPr>
          <p:cNvPr id="3" name="Content Placeholder 2"/>
          <p:cNvSpPr>
            <a:spLocks noGrp="1"/>
          </p:cNvSpPr>
          <p:nvPr>
            <p:ph idx="1"/>
          </p:nvPr>
        </p:nvSpPr>
        <p:spPr>
          <a:xfrm>
            <a:off x="0" y="911086"/>
            <a:ext cx="8966200" cy="5946913"/>
          </a:xfrm>
        </p:spPr>
        <p:txBody>
          <a:bodyPr>
            <a:normAutofit lnSpcReduction="10000"/>
          </a:bodyPr>
          <a:lstStyle/>
          <a:p>
            <a:pPr marL="0" indent="0">
              <a:buNone/>
            </a:pPr>
            <a:r>
              <a:rPr lang="en-US" dirty="0" smtClean="0"/>
              <a:t>This has been an exciting and exhausting week</a:t>
            </a:r>
          </a:p>
          <a:p>
            <a:r>
              <a:rPr lang="en-US" dirty="0" smtClean="0"/>
              <a:t>We have explored physics needs and development opportunities</a:t>
            </a:r>
          </a:p>
          <a:p>
            <a:r>
              <a:rPr lang="en-US" dirty="0" smtClean="0"/>
              <a:t>We have identified common thrusts</a:t>
            </a:r>
          </a:p>
          <a:p>
            <a:r>
              <a:rPr lang="en-US" dirty="0" smtClean="0"/>
              <a:t>We have discussed ways to maintain a vigorous program with a mix of project and generic R&amp;D, university, laboratory, and industrial involvement.</a:t>
            </a:r>
          </a:p>
          <a:p>
            <a:pPr lvl="1"/>
            <a:r>
              <a:rPr lang="en-US" dirty="0" smtClean="0"/>
              <a:t>This will not be easy</a:t>
            </a:r>
          </a:p>
          <a:p>
            <a:pPr lvl="1"/>
            <a:r>
              <a:rPr lang="en-US" dirty="0" smtClean="0"/>
              <a:t>The hardest part of having vision may be to sustain it. We are all busy, and have other pressing needs.</a:t>
            </a:r>
          </a:p>
          <a:p>
            <a:pPr marL="0" indent="0">
              <a:buNone/>
            </a:pPr>
            <a:r>
              <a:rPr lang="en-US" dirty="0" smtClean="0"/>
              <a:t>Execution of this vision will be up to </a:t>
            </a:r>
            <a:r>
              <a:rPr lang="en-US" dirty="0" smtClean="0">
                <a:solidFill>
                  <a:srgbClr val="FF0000"/>
                </a:solidFill>
              </a:rPr>
              <a:t>CPAD</a:t>
            </a:r>
            <a:r>
              <a:rPr lang="en-US" dirty="0" smtClean="0"/>
              <a:t>, </a:t>
            </a:r>
            <a:r>
              <a:rPr lang="en-US" dirty="0" smtClean="0">
                <a:solidFill>
                  <a:srgbClr val="0000FF"/>
                </a:solidFill>
              </a:rPr>
              <a:t>funding agencies</a:t>
            </a:r>
            <a:r>
              <a:rPr lang="en-US" dirty="0" smtClean="0"/>
              <a:t>, and </a:t>
            </a:r>
            <a:r>
              <a:rPr lang="en-US" dirty="0" smtClean="0">
                <a:solidFill>
                  <a:srgbClr val="FF6600"/>
                </a:solidFill>
              </a:rPr>
              <a:t>us</a:t>
            </a:r>
            <a:r>
              <a:rPr lang="en-US" dirty="0" smtClean="0"/>
              <a:t>.</a:t>
            </a:r>
          </a:p>
          <a:p>
            <a:pPr marL="0" indent="0">
              <a:buNone/>
            </a:pPr>
            <a:endParaRPr lang="en-US" dirty="0" smtClean="0"/>
          </a:p>
          <a:p>
            <a:pPr marL="0" indent="0">
              <a:buNone/>
            </a:pPr>
            <a:r>
              <a:rPr lang="en-US" dirty="0" smtClean="0"/>
              <a:t>Investing </a:t>
            </a:r>
            <a:r>
              <a:rPr lang="en-US" dirty="0"/>
              <a:t>in R&amp;D is investing in the future of </a:t>
            </a:r>
            <a:r>
              <a:rPr lang="en-US" dirty="0" smtClean="0"/>
              <a:t>the field: in young </a:t>
            </a:r>
            <a:r>
              <a:rPr lang="en-US" dirty="0"/>
              <a:t>people, </a:t>
            </a:r>
            <a:r>
              <a:rPr lang="en-US" dirty="0" smtClean="0"/>
              <a:t>in training, In university and laboratory infrastructure, in new </a:t>
            </a:r>
            <a:r>
              <a:rPr lang="en-US" dirty="0"/>
              <a:t>technologies</a:t>
            </a:r>
            <a:r>
              <a:rPr lang="en-US" dirty="0" smtClean="0"/>
              <a:t>, in </a:t>
            </a:r>
            <a:r>
              <a:rPr lang="en-US" dirty="0"/>
              <a:t>cost </a:t>
            </a:r>
            <a:r>
              <a:rPr lang="en-US" dirty="0" smtClean="0"/>
              <a:t>effectiveness and in technologies that will benefit other </a:t>
            </a:r>
            <a:r>
              <a:rPr lang="en-US" dirty="0"/>
              <a:t>sciences</a:t>
            </a:r>
            <a:r>
              <a:rPr lang="en-US" dirty="0" smtClean="0"/>
              <a:t>, and produce spinoffs</a:t>
            </a:r>
          </a:p>
          <a:p>
            <a:pPr marL="0" indent="0">
              <a:buNone/>
            </a:pPr>
            <a:endParaRPr lang="en-US" dirty="0" smtClean="0"/>
          </a:p>
          <a:p>
            <a:endParaRPr lang="en-US" dirty="0" smtClean="0"/>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dirty="0" smtClean="0"/>
              <a:t>R. Lipton Snowmass 201produce 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45</a:t>
            </a:fld>
            <a:endParaRPr lang="en-US"/>
          </a:p>
        </p:txBody>
      </p:sp>
    </p:spTree>
    <p:extLst>
      <p:ext uri="{BB962C8B-B14F-4D97-AF65-F5344CB8AC3E}">
        <p14:creationId xmlns:p14="http://schemas.microsoft.com/office/powerpoint/2010/main" val="2034670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46</a:t>
            </a:fld>
            <a:endParaRPr lang="en-US"/>
          </a:p>
        </p:txBody>
      </p:sp>
    </p:spTree>
    <p:extLst>
      <p:ext uri="{BB962C8B-B14F-4D97-AF65-F5344CB8AC3E}">
        <p14:creationId xmlns:p14="http://schemas.microsoft.com/office/powerpoint/2010/main" val="273992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other Examples from our meetings</a:t>
            </a:r>
            <a:endParaRPr lang="en-US" dirty="0"/>
          </a:p>
        </p:txBody>
      </p:sp>
      <p:sp>
        <p:nvSpPr>
          <p:cNvPr id="3" name="Content Placeholder 2"/>
          <p:cNvSpPr>
            <a:spLocks noGrp="1"/>
          </p:cNvSpPr>
          <p:nvPr>
            <p:ph idx="1"/>
          </p:nvPr>
        </p:nvSpPr>
        <p:spPr>
          <a:xfrm>
            <a:off x="0" y="1025387"/>
            <a:ext cx="9144000" cy="5213350"/>
          </a:xfrm>
        </p:spPr>
        <p:txBody>
          <a:bodyPr/>
          <a:lstStyle/>
          <a:p>
            <a:pPr lvl="0"/>
            <a:r>
              <a:rPr lang="en-US" dirty="0"/>
              <a:t>Off detector data delivery </a:t>
            </a:r>
            <a:r>
              <a:rPr lang="en-US" dirty="0" smtClean="0"/>
              <a:t>of multi </a:t>
            </a:r>
            <a:r>
              <a:rPr lang="en-US" dirty="0"/>
              <a:t>TB/sec </a:t>
            </a:r>
            <a:r>
              <a:rPr lang="en-US" dirty="0" smtClean="0"/>
              <a:t>tracker data</a:t>
            </a:r>
          </a:p>
          <a:p>
            <a:pPr lvl="0"/>
            <a:r>
              <a:rPr lang="en-US" dirty="0" smtClean="0"/>
              <a:t>Large </a:t>
            </a:r>
            <a:r>
              <a:rPr lang="en-US" dirty="0"/>
              <a:t>area low cost Pixelated detector </a:t>
            </a:r>
            <a:r>
              <a:rPr lang="en-US" dirty="0" smtClean="0"/>
              <a:t>systems</a:t>
            </a:r>
          </a:p>
          <a:p>
            <a:pPr lvl="0"/>
            <a:r>
              <a:rPr lang="en-US" dirty="0" smtClean="0"/>
              <a:t>Spectrally sensitive focal plane detectors </a:t>
            </a:r>
          </a:p>
          <a:p>
            <a:pPr lvl="0"/>
            <a:r>
              <a:rPr lang="en-US" dirty="0" smtClean="0"/>
              <a:t>Ground based IR </a:t>
            </a:r>
            <a:r>
              <a:rPr lang="en-US" dirty="0"/>
              <a:t>astronomy from </a:t>
            </a:r>
            <a:r>
              <a:rPr lang="en-US" dirty="0" smtClean="0"/>
              <a:t>ground</a:t>
            </a:r>
          </a:p>
          <a:p>
            <a:pPr lvl="0"/>
            <a:r>
              <a:rPr lang="en-US" dirty="0" smtClean="0"/>
              <a:t>Directional dark matter detectors at large </a:t>
            </a:r>
            <a:r>
              <a:rPr lang="en-US" dirty="0"/>
              <a:t>scale with </a:t>
            </a:r>
            <a:r>
              <a:rPr lang="en-US" dirty="0">
                <a:latin typeface="Symbol" charset="2"/>
                <a:cs typeface="Symbol" charset="2"/>
              </a:rPr>
              <a:t>n</a:t>
            </a:r>
            <a:r>
              <a:rPr lang="en-US" dirty="0"/>
              <a:t> floor </a:t>
            </a:r>
            <a:r>
              <a:rPr lang="en-US" dirty="0" smtClean="0"/>
              <a:t>sensitivity</a:t>
            </a:r>
            <a:endParaRPr lang="en-US" dirty="0"/>
          </a:p>
          <a:p>
            <a:pPr lvl="0"/>
            <a:r>
              <a:rPr lang="en-US" dirty="0"/>
              <a:t>UV </a:t>
            </a:r>
            <a:r>
              <a:rPr lang="en-US" dirty="0" err="1"/>
              <a:t>photosensors</a:t>
            </a:r>
            <a:r>
              <a:rPr lang="en-US" dirty="0"/>
              <a:t> </a:t>
            </a:r>
            <a:endParaRPr lang="en-US" dirty="0" smtClean="0"/>
          </a:p>
          <a:p>
            <a:pPr lvl="0"/>
            <a:r>
              <a:rPr lang="en-US" dirty="0" smtClean="0"/>
              <a:t>Scaling </a:t>
            </a:r>
            <a:r>
              <a:rPr lang="en-US" dirty="0"/>
              <a:t>superconducting arrays for </a:t>
            </a:r>
            <a:r>
              <a:rPr lang="en-US" dirty="0" smtClean="0"/>
              <a:t>CMB</a:t>
            </a:r>
          </a:p>
          <a:p>
            <a:pPr lvl="0"/>
            <a:r>
              <a:rPr lang="en-US" dirty="0" smtClean="0"/>
              <a:t>Hadron </a:t>
            </a:r>
            <a:r>
              <a:rPr lang="en-US" dirty="0" err="1" smtClean="0"/>
              <a:t>calorimetry</a:t>
            </a:r>
            <a:r>
              <a:rPr lang="en-US" dirty="0" smtClean="0"/>
              <a:t> </a:t>
            </a:r>
            <a:r>
              <a:rPr lang="en-US" dirty="0"/>
              <a:t>with 3% </a:t>
            </a:r>
            <a:r>
              <a:rPr lang="en-US" dirty="0">
                <a:latin typeface="Symbol" charset="2"/>
                <a:cs typeface="Symbol" charset="2"/>
              </a:rPr>
              <a:t>D</a:t>
            </a:r>
            <a:r>
              <a:rPr lang="en-US" dirty="0"/>
              <a:t>E/</a:t>
            </a:r>
            <a:r>
              <a:rPr lang="en-US" dirty="0" smtClean="0"/>
              <a:t>E</a:t>
            </a:r>
          </a:p>
          <a:p>
            <a:pPr lvl="0"/>
            <a:r>
              <a:rPr lang="en-US" dirty="0" smtClean="0"/>
              <a:t>New </a:t>
            </a:r>
            <a:r>
              <a:rPr lang="en-US" dirty="0"/>
              <a:t>manufacturing technologies for detectors </a:t>
            </a:r>
            <a:endParaRPr lang="en-US" dirty="0" smtClean="0"/>
          </a:p>
          <a:p>
            <a:pPr lvl="0"/>
            <a:r>
              <a:rPr lang="en-US" dirty="0" err="1" smtClean="0"/>
              <a:t>ps</a:t>
            </a:r>
            <a:r>
              <a:rPr lang="en-US" dirty="0" smtClean="0"/>
              <a:t> </a:t>
            </a:r>
            <a:r>
              <a:rPr lang="en-US" dirty="0"/>
              <a:t>timing </a:t>
            </a:r>
            <a:r>
              <a:rPr lang="en-US" dirty="0" smtClean="0"/>
              <a:t>systems</a:t>
            </a:r>
            <a:endParaRPr lang="en-US" dirty="0"/>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47</a:t>
            </a:fld>
            <a:endParaRPr lang="en-US"/>
          </a:p>
        </p:txBody>
      </p:sp>
    </p:spTree>
    <p:extLst>
      <p:ext uri="{BB962C8B-B14F-4D97-AF65-F5344CB8AC3E}">
        <p14:creationId xmlns:p14="http://schemas.microsoft.com/office/powerpoint/2010/main" val="84880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5</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212" y="75614"/>
            <a:ext cx="6182088" cy="2824304"/>
          </a:xfrm>
          <a:prstGeom prst="rect">
            <a:avLst/>
          </a:prstGeom>
        </p:spPr>
      </p:pic>
      <p:sp>
        <p:nvSpPr>
          <p:cNvPr id="9" name="TextBox 8"/>
          <p:cNvSpPr txBox="1"/>
          <p:nvPr/>
        </p:nvSpPr>
        <p:spPr>
          <a:xfrm>
            <a:off x="6553200" y="806232"/>
            <a:ext cx="2314212" cy="923330"/>
          </a:xfrm>
          <a:prstGeom prst="rect">
            <a:avLst/>
          </a:prstGeom>
          <a:noFill/>
          <a:ln>
            <a:solidFill>
              <a:srgbClr val="008000"/>
            </a:solidFill>
          </a:ln>
        </p:spPr>
        <p:txBody>
          <a:bodyPr wrap="square" rtlCol="0">
            <a:spAutoFit/>
          </a:bodyPr>
          <a:lstStyle/>
          <a:p>
            <a:pPr algn="ctr"/>
            <a:r>
              <a:rPr lang="en-US" dirty="0" smtClean="0"/>
              <a:t>Review of Particle Properties</a:t>
            </a:r>
          </a:p>
          <a:p>
            <a:pPr algn="ctr"/>
            <a:r>
              <a:rPr lang="en-US" dirty="0" smtClean="0"/>
              <a:t>(1978)</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99918"/>
            <a:ext cx="6655920" cy="3456432"/>
          </a:xfrm>
          <a:prstGeom prst="rect">
            <a:avLst/>
          </a:prstGeom>
        </p:spPr>
      </p:pic>
      <p:sp>
        <p:nvSpPr>
          <p:cNvPr id="11" name="Rectangle 10"/>
          <p:cNvSpPr/>
          <p:nvPr/>
        </p:nvSpPr>
        <p:spPr>
          <a:xfrm>
            <a:off x="622300" y="4013200"/>
            <a:ext cx="5715000" cy="444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22300" y="5168900"/>
            <a:ext cx="5715000" cy="1041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524988" y="3905032"/>
            <a:ext cx="2314212" cy="923330"/>
          </a:xfrm>
          <a:prstGeom prst="rect">
            <a:avLst/>
          </a:prstGeom>
          <a:noFill/>
          <a:ln>
            <a:solidFill>
              <a:srgbClr val="008000"/>
            </a:solidFill>
          </a:ln>
        </p:spPr>
        <p:txBody>
          <a:bodyPr wrap="square" rtlCol="0">
            <a:spAutoFit/>
          </a:bodyPr>
          <a:lstStyle/>
          <a:p>
            <a:pPr algn="ctr"/>
            <a:r>
              <a:rPr lang="en-US" dirty="0" smtClean="0"/>
              <a:t>Review of Particle Properties</a:t>
            </a:r>
          </a:p>
          <a:p>
            <a:pPr algn="ctr"/>
            <a:r>
              <a:rPr lang="en-US" dirty="0" smtClean="0"/>
              <a:t>(2011)</a:t>
            </a:r>
          </a:p>
        </p:txBody>
      </p:sp>
      <p:sp>
        <p:nvSpPr>
          <p:cNvPr id="15" name="Rectangle 14"/>
          <p:cNvSpPr/>
          <p:nvPr/>
        </p:nvSpPr>
        <p:spPr>
          <a:xfrm>
            <a:off x="622300" y="3543300"/>
            <a:ext cx="5715000" cy="241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962122" y="2729468"/>
            <a:ext cx="612405" cy="369332"/>
          </a:xfrm>
          <a:prstGeom prst="rect">
            <a:avLst/>
          </a:prstGeom>
          <a:noFill/>
        </p:spPr>
        <p:txBody>
          <a:bodyPr wrap="none" rtlCol="0">
            <a:spAutoFit/>
          </a:bodyPr>
          <a:lstStyle/>
          <a:p>
            <a:r>
              <a:rPr lang="en-US" dirty="0" smtClean="0">
                <a:solidFill>
                  <a:srgbClr val="FF0000"/>
                </a:solidFill>
              </a:rPr>
              <a:t>New</a:t>
            </a:r>
            <a:endParaRPr lang="en-US" dirty="0">
              <a:solidFill>
                <a:srgbClr val="FF0000"/>
              </a:solidFill>
            </a:endParaRPr>
          </a:p>
        </p:txBody>
      </p:sp>
      <p:cxnSp>
        <p:nvCxnSpPr>
          <p:cNvPr id="18" name="Straight Arrow Connector 17"/>
          <p:cNvCxnSpPr/>
          <p:nvPr/>
        </p:nvCxnSpPr>
        <p:spPr>
          <a:xfrm flipH="1">
            <a:off x="6337300" y="3098800"/>
            <a:ext cx="624822" cy="444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329689" y="3098800"/>
            <a:ext cx="731511" cy="914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329689" y="3200400"/>
            <a:ext cx="731511" cy="1981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0914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074" y="3454400"/>
            <a:ext cx="4216400" cy="2901950"/>
          </a:xfrm>
          <a:ln>
            <a:solidFill>
              <a:srgbClr val="FF6600"/>
            </a:solidFill>
          </a:ln>
        </p:spPr>
        <p:txBody>
          <a:bodyPr/>
          <a:lstStyle/>
          <a:p>
            <a:pPr marL="0" indent="0">
              <a:buNone/>
            </a:pPr>
            <a:r>
              <a:rPr lang="en-US" dirty="0" smtClean="0">
                <a:solidFill>
                  <a:srgbClr val="0000FF"/>
                </a:solidFill>
              </a:rPr>
              <a:t>Project Driven</a:t>
            </a:r>
          </a:p>
          <a:p>
            <a:r>
              <a:rPr lang="en-US" dirty="0" err="1" smtClean="0">
                <a:solidFill>
                  <a:srgbClr val="0000FF"/>
                </a:solidFill>
              </a:rPr>
              <a:t>SiPMs</a:t>
            </a:r>
            <a:r>
              <a:rPr lang="en-US" dirty="0" smtClean="0">
                <a:solidFill>
                  <a:srgbClr val="0000FF"/>
                </a:solidFill>
              </a:rPr>
              <a:t> for LHC HCAL</a:t>
            </a:r>
          </a:p>
          <a:p>
            <a:r>
              <a:rPr lang="en-US" dirty="0" smtClean="0">
                <a:solidFill>
                  <a:srgbClr val="0000FF"/>
                </a:solidFill>
              </a:rPr>
              <a:t>Cold Electronics for LBNE</a:t>
            </a:r>
          </a:p>
          <a:p>
            <a:r>
              <a:rPr lang="en-US" dirty="0" smtClean="0">
                <a:solidFill>
                  <a:srgbClr val="0000FF"/>
                </a:solidFill>
              </a:rPr>
              <a:t>CCDs for LSST</a:t>
            </a:r>
          </a:p>
          <a:p>
            <a:r>
              <a:rPr lang="en-US" dirty="0" smtClean="0">
                <a:solidFill>
                  <a:srgbClr val="0000FF"/>
                </a:solidFill>
              </a:rPr>
              <a:t>ATCA systems for LHC</a:t>
            </a:r>
          </a:p>
        </p:txBody>
      </p:sp>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6</a:t>
            </a:fld>
            <a:endParaRPr lang="en-US"/>
          </a:p>
        </p:txBody>
      </p:sp>
      <p:sp>
        <p:nvSpPr>
          <p:cNvPr id="6" name="Content Placeholder 2"/>
          <p:cNvSpPr txBox="1">
            <a:spLocks/>
          </p:cNvSpPr>
          <p:nvPr/>
        </p:nvSpPr>
        <p:spPr>
          <a:xfrm>
            <a:off x="5041900" y="3454400"/>
            <a:ext cx="3924300" cy="2901950"/>
          </a:xfrm>
          <a:prstGeom prst="rect">
            <a:avLst/>
          </a:prstGeom>
          <a:ln>
            <a:solidFill>
              <a:srgbClr val="3366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6600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0000"/>
                </a:solidFill>
              </a:rPr>
              <a:t>Generic</a:t>
            </a:r>
            <a:endParaRPr lang="en-US" dirty="0">
              <a:solidFill>
                <a:srgbClr val="FF0000"/>
              </a:solidFill>
            </a:endParaRPr>
          </a:p>
          <a:p>
            <a:r>
              <a:rPr lang="en-US" dirty="0" smtClean="0">
                <a:solidFill>
                  <a:srgbClr val="FF0000"/>
                </a:solidFill>
              </a:rPr>
              <a:t>Large area </a:t>
            </a:r>
            <a:r>
              <a:rPr lang="en-US" dirty="0" err="1" smtClean="0">
                <a:solidFill>
                  <a:srgbClr val="FF0000"/>
                </a:solidFill>
              </a:rPr>
              <a:t>photodetectors</a:t>
            </a:r>
            <a:endParaRPr lang="en-US" dirty="0" smtClean="0">
              <a:solidFill>
                <a:srgbClr val="FF0000"/>
              </a:solidFill>
            </a:endParaRPr>
          </a:p>
          <a:p>
            <a:r>
              <a:rPr lang="en-US" dirty="0" smtClean="0">
                <a:solidFill>
                  <a:srgbClr val="FF0000"/>
                </a:solidFill>
              </a:rPr>
              <a:t>3D electronics</a:t>
            </a:r>
          </a:p>
          <a:p>
            <a:r>
              <a:rPr lang="en-US" dirty="0" smtClean="0">
                <a:solidFill>
                  <a:srgbClr val="FF0000"/>
                </a:solidFill>
              </a:rPr>
              <a:t>SLAC test beam</a:t>
            </a:r>
          </a:p>
          <a:p>
            <a:r>
              <a:rPr lang="en-US" dirty="0" smtClean="0">
                <a:solidFill>
                  <a:srgbClr val="FF0000"/>
                </a:solidFill>
              </a:rPr>
              <a:t>Crystal </a:t>
            </a:r>
            <a:r>
              <a:rPr lang="en-US" dirty="0" err="1" smtClean="0">
                <a:solidFill>
                  <a:srgbClr val="FF0000"/>
                </a:solidFill>
              </a:rPr>
              <a:t>calorimetry</a:t>
            </a:r>
            <a:endParaRPr lang="en-US" dirty="0" smtClean="0">
              <a:solidFill>
                <a:srgbClr val="FF0000"/>
              </a:solidFill>
            </a:endParaRPr>
          </a:p>
          <a:p>
            <a:endParaRPr lang="en-US" dirty="0" smtClean="0"/>
          </a:p>
          <a:p>
            <a:endParaRPr lang="en-US" dirty="0"/>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30888" b="33058"/>
          <a:stretch/>
        </p:blipFill>
        <p:spPr bwMode="auto">
          <a:xfrm>
            <a:off x="1663700" y="0"/>
            <a:ext cx="5600700" cy="151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0" y="1625600"/>
            <a:ext cx="9144000" cy="1828800"/>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66006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Here in </a:t>
            </a:r>
            <a:r>
              <a:rPr lang="en-US" dirty="0" err="1"/>
              <a:t>F</a:t>
            </a:r>
            <a:r>
              <a:rPr lang="en-US" dirty="0" err="1" smtClean="0"/>
              <a:t>rontierland</a:t>
            </a:r>
            <a:r>
              <a:rPr lang="en-US" dirty="0" smtClean="0"/>
              <a:t> our R&amp;D is divided into </a:t>
            </a:r>
            <a:r>
              <a:rPr lang="en-US" dirty="0" smtClean="0">
                <a:solidFill>
                  <a:srgbClr val="3366FF"/>
                </a:solidFill>
              </a:rPr>
              <a:t>project-driven </a:t>
            </a:r>
            <a:r>
              <a:rPr lang="en-US" dirty="0" smtClean="0"/>
              <a:t>and </a:t>
            </a:r>
            <a:r>
              <a:rPr lang="en-US" dirty="0" smtClean="0">
                <a:solidFill>
                  <a:srgbClr val="FF0000"/>
                </a:solidFill>
              </a:rPr>
              <a:t>generic</a:t>
            </a:r>
            <a:r>
              <a:rPr lang="en-US" dirty="0" smtClean="0"/>
              <a:t>.</a:t>
            </a:r>
          </a:p>
          <a:p>
            <a:pPr marL="0" indent="0">
              <a:buNone/>
            </a:pPr>
            <a:r>
              <a:rPr lang="en-US" dirty="0" smtClean="0"/>
              <a:t>Projects develop technologies necessary for a specific experiment. They </a:t>
            </a:r>
            <a:r>
              <a:rPr lang="en-US" dirty="0" smtClean="0">
                <a:solidFill>
                  <a:srgbClr val="FF0000"/>
                </a:solidFill>
              </a:rPr>
              <a:t>do not </a:t>
            </a:r>
            <a:r>
              <a:rPr lang="en-US" dirty="0" smtClean="0"/>
              <a:t>maintain infrastructure</a:t>
            </a:r>
            <a:r>
              <a:rPr lang="en-US" dirty="0"/>
              <a:t> </a:t>
            </a:r>
            <a:r>
              <a:rPr lang="en-US" dirty="0" smtClean="0"/>
              <a:t>and </a:t>
            </a:r>
            <a:r>
              <a:rPr lang="en-US" dirty="0" smtClean="0">
                <a:solidFill>
                  <a:srgbClr val="FF0000"/>
                </a:solidFill>
              </a:rPr>
              <a:t>cannot</a:t>
            </a:r>
            <a:r>
              <a:rPr lang="en-US" dirty="0" smtClean="0"/>
              <a:t> afford to take substantial risks. Generic R&amp;D has fewer constraints. Both are needed.</a:t>
            </a:r>
          </a:p>
        </p:txBody>
      </p:sp>
    </p:spTree>
    <p:extLst>
      <p:ext uri="{BB962C8B-B14F-4D97-AF65-F5344CB8AC3E}">
        <p14:creationId xmlns:p14="http://schemas.microsoft.com/office/powerpoint/2010/main" val="382130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ET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1876425" cy="4905375"/>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 Box 5"/>
          <p:cNvSpPr txBox="1">
            <a:spLocks noChangeArrowheads="1"/>
          </p:cNvSpPr>
          <p:nvPr/>
        </p:nvSpPr>
        <p:spPr bwMode="auto">
          <a:xfrm>
            <a:off x="2514600" y="4648200"/>
            <a:ext cx="56987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solidFill>
                  <a:srgbClr val="0000FF"/>
                </a:solidFill>
              </a:rPr>
              <a:t>Project driven Detector R&amp;D and typically project funded.</a:t>
            </a:r>
          </a:p>
          <a:p>
            <a:r>
              <a:rPr lang="en-US" b="1" dirty="0">
                <a:solidFill>
                  <a:srgbClr val="0000FF"/>
                </a:solidFill>
              </a:rPr>
              <a:t>This is NOT generally funded by the generic Detector </a:t>
            </a:r>
          </a:p>
          <a:p>
            <a:r>
              <a:rPr lang="en-US" b="1" dirty="0">
                <a:solidFill>
                  <a:srgbClr val="0000FF"/>
                </a:solidFill>
              </a:rPr>
              <a:t>R&amp;D program at DOE.</a:t>
            </a:r>
          </a:p>
        </p:txBody>
      </p:sp>
      <p:sp>
        <p:nvSpPr>
          <p:cNvPr id="2054" name="Text Box 6"/>
          <p:cNvSpPr txBox="1">
            <a:spLocks noChangeArrowheads="1"/>
          </p:cNvSpPr>
          <p:nvPr/>
        </p:nvSpPr>
        <p:spPr bwMode="auto">
          <a:xfrm>
            <a:off x="2514600" y="2405063"/>
            <a:ext cx="63690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Generic Detector R&amp;D which is motivated by common</a:t>
            </a:r>
          </a:p>
          <a:p>
            <a:r>
              <a:rPr lang="en-US" b="1" dirty="0"/>
              <a:t>needs in instrumentation among several experiments</a:t>
            </a:r>
          </a:p>
          <a:p>
            <a:r>
              <a:rPr lang="en-US" b="1" dirty="0"/>
              <a:t>or which may increase reach or reduce costs of </a:t>
            </a:r>
          </a:p>
          <a:p>
            <a:r>
              <a:rPr lang="en-US" b="1" dirty="0"/>
              <a:t>future HEP experiments.  Examples: Lab KA25 funding,</a:t>
            </a:r>
          </a:p>
          <a:p>
            <a:r>
              <a:rPr lang="en-US" b="1" dirty="0"/>
              <a:t>University ADR program, SLAC test beam, water based </a:t>
            </a:r>
          </a:p>
          <a:p>
            <a:r>
              <a:rPr lang="en-US" b="1" dirty="0"/>
              <a:t>liquid scintillator, compensated </a:t>
            </a:r>
            <a:r>
              <a:rPr lang="en-US" b="1" dirty="0" err="1"/>
              <a:t>calorimetry</a:t>
            </a:r>
            <a:r>
              <a:rPr lang="en-US" b="1" dirty="0"/>
              <a:t>, ILC detector</a:t>
            </a:r>
          </a:p>
          <a:p>
            <a:r>
              <a:rPr lang="en-US" b="1" dirty="0"/>
              <a:t>R&amp;D including particle flow.</a:t>
            </a:r>
          </a:p>
        </p:txBody>
      </p:sp>
      <p:sp>
        <p:nvSpPr>
          <p:cNvPr id="2055" name="Text Box 7"/>
          <p:cNvSpPr txBox="1">
            <a:spLocks noChangeArrowheads="1"/>
          </p:cNvSpPr>
          <p:nvPr/>
        </p:nvSpPr>
        <p:spPr bwMode="auto">
          <a:xfrm>
            <a:off x="2438400" y="914400"/>
            <a:ext cx="571945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solidFill>
                  <a:srgbClr val="FF0000"/>
                </a:solidFill>
              </a:rPr>
              <a:t>Transformational Generic Detector R&amp;D and grand</a:t>
            </a:r>
          </a:p>
          <a:p>
            <a:r>
              <a:rPr lang="en-US" b="1" dirty="0">
                <a:solidFill>
                  <a:srgbClr val="FF0000"/>
                </a:solidFill>
              </a:rPr>
              <a:t>Challenges at the multimillion dollar level.  Examples: </a:t>
            </a:r>
          </a:p>
          <a:p>
            <a:r>
              <a:rPr lang="en-US" b="1" dirty="0">
                <a:solidFill>
                  <a:srgbClr val="FF0000"/>
                </a:solidFill>
              </a:rPr>
              <a:t>LAPPD, large area, low radioactivity, </a:t>
            </a:r>
            <a:r>
              <a:rPr lang="en-US" b="1" dirty="0" err="1">
                <a:solidFill>
                  <a:srgbClr val="FF0000"/>
                </a:solidFill>
              </a:rPr>
              <a:t>photodetectors</a:t>
            </a:r>
            <a:endParaRPr lang="en-US" b="1" dirty="0">
              <a:solidFill>
                <a:srgbClr val="FF0000"/>
              </a:solidFill>
            </a:endParaRPr>
          </a:p>
          <a:p>
            <a:r>
              <a:rPr lang="en-US" b="1" dirty="0">
                <a:solidFill>
                  <a:srgbClr val="FF0000"/>
                </a:solidFill>
              </a:rPr>
              <a:t>with high efficiency at </a:t>
            </a:r>
            <a:r>
              <a:rPr lang="en-US" b="1" dirty="0" err="1">
                <a:solidFill>
                  <a:srgbClr val="FF0000"/>
                </a:solidFill>
              </a:rPr>
              <a:t>LAr</a:t>
            </a:r>
            <a:r>
              <a:rPr lang="en-US" b="1" dirty="0">
                <a:solidFill>
                  <a:srgbClr val="FF0000"/>
                </a:solidFill>
              </a:rPr>
              <a:t> and </a:t>
            </a:r>
            <a:r>
              <a:rPr lang="en-US" b="1" dirty="0" err="1">
                <a:solidFill>
                  <a:srgbClr val="FF0000"/>
                </a:solidFill>
              </a:rPr>
              <a:t>LXe</a:t>
            </a:r>
            <a:r>
              <a:rPr lang="en-US" b="1" dirty="0">
                <a:solidFill>
                  <a:srgbClr val="FF0000"/>
                </a:solidFill>
              </a:rPr>
              <a:t> scintillation </a:t>
            </a:r>
          </a:p>
          <a:p>
            <a:r>
              <a:rPr lang="en-US" b="1" dirty="0">
                <a:solidFill>
                  <a:srgbClr val="FF0000"/>
                </a:solidFill>
              </a:rPr>
              <a:t>wavelengths, wavelength sensitive pixels for astrophysics</a:t>
            </a:r>
            <a:r>
              <a:rPr lang="en-US" b="1" dirty="0"/>
              <a:t>.</a:t>
            </a:r>
            <a:r>
              <a:rPr lang="en-US" dirty="0"/>
              <a:t> </a:t>
            </a:r>
          </a:p>
        </p:txBody>
      </p:sp>
    </p:spTree>
    <p:extLst>
      <p:ext uri="{BB962C8B-B14F-4D97-AF65-F5344CB8AC3E}">
        <p14:creationId xmlns:p14="http://schemas.microsoft.com/office/powerpoint/2010/main" val="6868528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R. Lipton Snowmass 2013</a:t>
            </a:r>
            <a:endParaRPr lang="en-US" dirty="0"/>
          </a:p>
        </p:txBody>
      </p:sp>
      <p:sp>
        <p:nvSpPr>
          <p:cNvPr id="5" name="Slide Number Placeholder 4"/>
          <p:cNvSpPr>
            <a:spLocks noGrp="1"/>
          </p:cNvSpPr>
          <p:nvPr>
            <p:ph type="sldNum" sz="quarter" idx="12"/>
          </p:nvPr>
        </p:nvSpPr>
        <p:spPr/>
        <p:txBody>
          <a:bodyPr/>
          <a:lstStyle/>
          <a:p>
            <a:fld id="{3DE29B2B-0122-2449-A951-ADA25041C29A}" type="slidenum">
              <a:rPr lang="en-US" smtClean="0"/>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44919632"/>
              </p:ext>
            </p:extLst>
          </p:nvPr>
        </p:nvGraphicFramePr>
        <p:xfrm>
          <a:off x="-1" y="56323"/>
          <a:ext cx="9144000" cy="6908219"/>
        </p:xfrm>
        <a:graphic>
          <a:graphicData uri="http://schemas.openxmlformats.org/drawingml/2006/table">
            <a:tbl>
              <a:tblPr firstRow="1" bandRow="1">
                <a:tableStyleId>{5C22544A-7EE6-4342-B048-85BDC9FD1C3A}</a:tableStyleId>
              </a:tblPr>
              <a:tblGrid>
                <a:gridCol w="3048000"/>
                <a:gridCol w="3048000"/>
                <a:gridCol w="3048000"/>
              </a:tblGrid>
              <a:tr h="646740">
                <a:tc>
                  <a:txBody>
                    <a:bodyPr/>
                    <a:lstStyle/>
                    <a:p>
                      <a:r>
                        <a:rPr lang="en-US" dirty="0" smtClean="0"/>
                        <a:t>Generic R&amp;D Program</a:t>
                      </a:r>
                      <a:endParaRPr lang="en-US" dirty="0"/>
                    </a:p>
                  </a:txBody>
                  <a:tcPr/>
                </a:tc>
                <a:tc>
                  <a:txBody>
                    <a:bodyPr/>
                    <a:lstStyle/>
                    <a:p>
                      <a:r>
                        <a:rPr lang="en-US" dirty="0" smtClean="0"/>
                        <a:t>Status</a:t>
                      </a:r>
                      <a:endParaRPr lang="en-US" dirty="0"/>
                    </a:p>
                  </a:txBody>
                  <a:tcPr/>
                </a:tc>
                <a:tc>
                  <a:txBody>
                    <a:bodyPr/>
                    <a:lstStyle/>
                    <a:p>
                      <a:r>
                        <a:rPr lang="en-US" dirty="0" smtClean="0"/>
                        <a:t>Characteristics</a:t>
                      </a:r>
                    </a:p>
                  </a:txBody>
                  <a:tcPr/>
                </a:tc>
              </a:tr>
              <a:tr h="646740">
                <a:tc>
                  <a:txBody>
                    <a:bodyPr/>
                    <a:lstStyle/>
                    <a:p>
                      <a:r>
                        <a:rPr lang="en-US" dirty="0" smtClean="0"/>
                        <a:t>Water Based Scintillator</a:t>
                      </a:r>
                      <a:endParaRPr lang="en-US" dirty="0"/>
                    </a:p>
                  </a:txBody>
                  <a:tcPr/>
                </a:tc>
                <a:tc>
                  <a:txBody>
                    <a:bodyPr/>
                    <a:lstStyle/>
                    <a:p>
                      <a:r>
                        <a:rPr lang="en-US" dirty="0" smtClean="0"/>
                        <a:t>Ready for test deployment</a:t>
                      </a:r>
                      <a:endParaRPr lang="en-US" dirty="0"/>
                    </a:p>
                  </a:txBody>
                  <a:tcPr/>
                </a:tc>
                <a:tc>
                  <a:txBody>
                    <a:bodyPr/>
                    <a:lstStyle/>
                    <a:p>
                      <a:r>
                        <a:rPr lang="en-US" dirty="0" smtClean="0"/>
                        <a:t>7x cheaper than oil base</a:t>
                      </a:r>
                      <a:endParaRPr lang="en-US" dirty="0"/>
                    </a:p>
                  </a:txBody>
                  <a:tcPr/>
                </a:tc>
              </a:tr>
              <a:tr h="646740">
                <a:tc>
                  <a:txBody>
                    <a:bodyPr/>
                    <a:lstStyle/>
                    <a:p>
                      <a:r>
                        <a:rPr lang="en-US" dirty="0" smtClean="0"/>
                        <a:t>Large Area </a:t>
                      </a:r>
                      <a:r>
                        <a:rPr lang="en-US" dirty="0" err="1" smtClean="0"/>
                        <a:t>Photodetectors</a:t>
                      </a:r>
                      <a:endParaRPr lang="en-US" dirty="0"/>
                    </a:p>
                  </a:txBody>
                  <a:tcPr/>
                </a:tc>
                <a:tc>
                  <a:txBody>
                    <a:bodyPr/>
                    <a:lstStyle/>
                    <a:p>
                      <a:r>
                        <a:rPr lang="en-US" dirty="0" smtClean="0"/>
                        <a:t>1</a:t>
                      </a:r>
                      <a:r>
                        <a:rPr lang="en-US" baseline="30000" dirty="0" smtClean="0"/>
                        <a:t>st</a:t>
                      </a:r>
                      <a:r>
                        <a:rPr lang="en-US" dirty="0" smtClean="0"/>
                        <a:t> prototype under test</a:t>
                      </a:r>
                      <a:endParaRPr lang="en-US" dirty="0"/>
                    </a:p>
                  </a:txBody>
                  <a:tcPr/>
                </a:tc>
                <a:tc>
                  <a:txBody>
                    <a:bodyPr/>
                    <a:lstStyle/>
                    <a:p>
                      <a:r>
                        <a:rPr lang="en-US" dirty="0" smtClean="0"/>
                        <a:t>Utilize</a:t>
                      </a:r>
                      <a:r>
                        <a:rPr lang="en-US" baseline="0" dirty="0" smtClean="0"/>
                        <a:t> </a:t>
                      </a:r>
                      <a:r>
                        <a:rPr lang="en-US" baseline="0" dirty="0" err="1" smtClean="0"/>
                        <a:t>microchannel</a:t>
                      </a:r>
                      <a:r>
                        <a:rPr lang="en-US" baseline="0" dirty="0" smtClean="0"/>
                        <a:t> plates and ALD for fast, large area</a:t>
                      </a:r>
                      <a:endParaRPr lang="en-US" dirty="0"/>
                    </a:p>
                  </a:txBody>
                  <a:tcPr/>
                </a:tc>
              </a:tr>
              <a:tr h="570473">
                <a:tc>
                  <a:txBody>
                    <a:bodyPr/>
                    <a:lstStyle/>
                    <a:p>
                      <a:r>
                        <a:rPr lang="en-US" dirty="0" smtClean="0"/>
                        <a:t>SLAC Test Beam</a:t>
                      </a:r>
                      <a:endParaRPr lang="en-US" dirty="0"/>
                    </a:p>
                  </a:txBody>
                  <a:tcPr/>
                </a:tc>
                <a:tc>
                  <a:txBody>
                    <a:bodyPr/>
                    <a:lstStyle/>
                    <a:p>
                      <a:r>
                        <a:rPr lang="en-US" dirty="0" smtClean="0"/>
                        <a:t>Available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Pulsed electron beam</a:t>
                      </a:r>
                    </a:p>
                  </a:txBody>
                  <a:tcPr/>
                </a:tc>
              </a:tr>
              <a:tr h="646740">
                <a:tc>
                  <a:txBody>
                    <a:bodyPr/>
                    <a:lstStyle/>
                    <a:p>
                      <a:r>
                        <a:rPr lang="en-US" dirty="0" smtClean="0"/>
                        <a:t>High Speed</a:t>
                      </a:r>
                      <a:r>
                        <a:rPr lang="en-US" baseline="0" dirty="0" smtClean="0"/>
                        <a:t> optical modulation</a:t>
                      </a:r>
                      <a:endParaRPr lang="en-US" dirty="0"/>
                    </a:p>
                  </a:txBody>
                  <a:tcPr/>
                </a:tc>
                <a:tc>
                  <a:txBody>
                    <a:bodyPr/>
                    <a:lstStyle/>
                    <a:p>
                      <a:r>
                        <a:rPr lang="en-US" dirty="0" smtClean="0"/>
                        <a:t>Considered for ATLAS</a:t>
                      </a:r>
                      <a:endParaRPr lang="en-US" dirty="0"/>
                    </a:p>
                  </a:txBody>
                  <a:tcPr/>
                </a:tc>
                <a:tc>
                  <a:txBody>
                    <a:bodyPr/>
                    <a:lstStyle/>
                    <a:p>
                      <a:r>
                        <a:rPr lang="en-US" dirty="0" smtClean="0"/>
                        <a:t>106</a:t>
                      </a:r>
                      <a:r>
                        <a:rPr lang="en-US" baseline="0" dirty="0" smtClean="0"/>
                        <a:t> lower error rate than </a:t>
                      </a:r>
                      <a:r>
                        <a:rPr lang="en-US" baseline="0" dirty="0" err="1" smtClean="0"/>
                        <a:t>vxcels</a:t>
                      </a:r>
                      <a:r>
                        <a:rPr lang="en-US" baseline="0" dirty="0" smtClean="0"/>
                        <a:t>, rad hard, low power</a:t>
                      </a:r>
                      <a:endParaRPr lang="en-US" dirty="0"/>
                    </a:p>
                  </a:txBody>
                  <a:tcPr/>
                </a:tc>
              </a:tr>
              <a:tr h="646740">
                <a:tc>
                  <a:txBody>
                    <a:bodyPr/>
                    <a:lstStyle/>
                    <a:p>
                      <a:r>
                        <a:rPr lang="en-US" dirty="0" smtClean="0"/>
                        <a:t>High Pressure Xenon Gas</a:t>
                      </a:r>
                      <a:endParaRPr lang="en-US" dirty="0"/>
                    </a:p>
                  </a:txBody>
                  <a:tcPr/>
                </a:tc>
                <a:tc>
                  <a:txBody>
                    <a:bodyPr/>
                    <a:lstStyle/>
                    <a:p>
                      <a:r>
                        <a:rPr lang="en-US" dirty="0" smtClean="0"/>
                        <a:t>Data evaluation</a:t>
                      </a:r>
                      <a:endParaRPr lang="en-US" dirty="0"/>
                    </a:p>
                  </a:txBody>
                  <a:tcPr/>
                </a:tc>
                <a:tc>
                  <a:txBody>
                    <a:bodyPr/>
                    <a:lstStyle/>
                    <a:p>
                      <a:r>
                        <a:rPr lang="en-US" dirty="0" smtClean="0"/>
                        <a:t>Possible</a:t>
                      </a:r>
                      <a:r>
                        <a:rPr lang="en-US" baseline="0" dirty="0" smtClean="0"/>
                        <a:t> nuclear recoil direction detector</a:t>
                      </a:r>
                      <a:endParaRPr lang="en-US" dirty="0"/>
                    </a:p>
                  </a:txBody>
                  <a:tcPr/>
                </a:tc>
              </a:tr>
              <a:tr h="682940">
                <a:tc>
                  <a:txBody>
                    <a:bodyPr/>
                    <a:lstStyle/>
                    <a:p>
                      <a:r>
                        <a:rPr lang="en-US" dirty="0" smtClean="0"/>
                        <a:t>3 Dimensional Electronics</a:t>
                      </a:r>
                      <a:endParaRPr lang="en-US" dirty="0"/>
                    </a:p>
                  </a:txBody>
                  <a:tcPr/>
                </a:tc>
                <a:tc>
                  <a:txBody>
                    <a:bodyPr/>
                    <a:lstStyle/>
                    <a:p>
                      <a:r>
                        <a:rPr lang="en-US" dirty="0" smtClean="0"/>
                        <a:t>Demonstration MP</a:t>
                      </a:r>
                      <a:r>
                        <a:rPr lang="en-US" baseline="0" dirty="0" smtClean="0"/>
                        <a:t> run complete</a:t>
                      </a:r>
                      <a:endParaRPr lang="en-US" dirty="0"/>
                    </a:p>
                  </a:txBody>
                  <a:tcPr/>
                </a:tc>
                <a:tc>
                  <a:txBody>
                    <a:bodyPr/>
                    <a:lstStyle/>
                    <a:p>
                      <a:r>
                        <a:rPr lang="en-US" dirty="0" smtClean="0"/>
                        <a:t>Stack heterogeneous</a:t>
                      </a:r>
                      <a:r>
                        <a:rPr lang="en-US" baseline="0" dirty="0" smtClean="0"/>
                        <a:t> layers of electronics and sensors</a:t>
                      </a:r>
                      <a:endParaRPr lang="en-US" dirty="0"/>
                    </a:p>
                  </a:txBody>
                  <a:tcPr/>
                </a:tc>
              </a:tr>
              <a:tr h="570473">
                <a:tc>
                  <a:txBody>
                    <a:bodyPr/>
                    <a:lstStyle/>
                    <a:p>
                      <a:r>
                        <a:rPr lang="en-US" dirty="0" smtClean="0"/>
                        <a:t>Liquid Argon</a:t>
                      </a:r>
                      <a:r>
                        <a:rPr lang="en-US" baseline="0" dirty="0" smtClean="0"/>
                        <a:t> Purity</a:t>
                      </a:r>
                      <a:endParaRPr lang="en-US" dirty="0"/>
                    </a:p>
                  </a:txBody>
                  <a:tcPr/>
                </a:tc>
                <a:tc>
                  <a:txBody>
                    <a:bodyPr/>
                    <a:lstStyle/>
                    <a:p>
                      <a:r>
                        <a:rPr lang="en-US" dirty="0" smtClean="0"/>
                        <a:t>Complete</a:t>
                      </a:r>
                      <a:endParaRPr lang="en-US" dirty="0"/>
                    </a:p>
                  </a:txBody>
                  <a:tcPr/>
                </a:tc>
                <a:tc>
                  <a:txBody>
                    <a:bodyPr/>
                    <a:lstStyle/>
                    <a:p>
                      <a:r>
                        <a:rPr lang="en-US" dirty="0" smtClean="0"/>
                        <a:t>Test materials for LA systems</a:t>
                      </a:r>
                      <a:endParaRPr lang="en-US" dirty="0"/>
                    </a:p>
                  </a:txBody>
                  <a:tcPr/>
                </a:tc>
              </a:tr>
              <a:tr h="603143">
                <a:tc>
                  <a:txBody>
                    <a:bodyPr/>
                    <a:lstStyle/>
                    <a:p>
                      <a:r>
                        <a:rPr lang="en-US" dirty="0" smtClean="0"/>
                        <a:t>Compensated</a:t>
                      </a:r>
                      <a:r>
                        <a:rPr lang="en-US" baseline="0" dirty="0" smtClean="0"/>
                        <a:t> </a:t>
                      </a:r>
                      <a:r>
                        <a:rPr lang="en-US" baseline="0" dirty="0" err="1" smtClean="0"/>
                        <a:t>Calorimetry</a:t>
                      </a:r>
                      <a:endParaRPr lang="en-US" dirty="0"/>
                    </a:p>
                  </a:txBody>
                  <a:tcPr/>
                </a:tc>
                <a:tc>
                  <a:txBody>
                    <a:bodyPr/>
                    <a:lstStyle/>
                    <a:p>
                      <a:r>
                        <a:rPr lang="en-US" dirty="0" smtClean="0"/>
                        <a:t>In progress</a:t>
                      </a:r>
                      <a:endParaRPr lang="en-US" dirty="0"/>
                    </a:p>
                  </a:txBody>
                  <a:tcPr/>
                </a:tc>
                <a:tc>
                  <a:txBody>
                    <a:bodyPr/>
                    <a:lstStyle/>
                    <a:p>
                      <a:r>
                        <a:rPr lang="en-US" dirty="0" smtClean="0"/>
                        <a:t>Hadron</a:t>
                      </a:r>
                      <a:r>
                        <a:rPr lang="en-US" baseline="0" dirty="0" smtClean="0"/>
                        <a:t> </a:t>
                      </a:r>
                      <a:r>
                        <a:rPr lang="en-US" baseline="0" dirty="0" err="1" smtClean="0"/>
                        <a:t>calorimetry</a:t>
                      </a:r>
                      <a:r>
                        <a:rPr lang="en-US" baseline="0" dirty="0" smtClean="0"/>
                        <a:t> resolution improvement</a:t>
                      </a:r>
                      <a:endParaRPr lang="en-US" dirty="0"/>
                    </a:p>
                  </a:txBody>
                  <a:tcPr/>
                </a:tc>
              </a:tr>
              <a:tr h="570473">
                <a:tc>
                  <a:txBody>
                    <a:bodyPr/>
                    <a:lstStyle/>
                    <a:p>
                      <a:r>
                        <a:rPr lang="en-US" dirty="0" smtClean="0"/>
                        <a:t>Digital Hadron Calorimeter</a:t>
                      </a:r>
                      <a:endParaRPr lang="en-US" dirty="0"/>
                    </a:p>
                  </a:txBody>
                  <a:tcPr/>
                </a:tc>
                <a:tc>
                  <a:txBody>
                    <a:bodyPr/>
                    <a:lstStyle/>
                    <a:p>
                      <a:r>
                        <a:rPr lang="en-US" dirty="0" smtClean="0"/>
                        <a:t>Complete, data analysis</a:t>
                      </a:r>
                      <a:endParaRPr lang="en-US" dirty="0"/>
                    </a:p>
                  </a:txBody>
                  <a:tcPr/>
                </a:tc>
                <a:tc>
                  <a:txBody>
                    <a:bodyPr/>
                    <a:lstStyle/>
                    <a:p>
                      <a:r>
                        <a:rPr lang="en-US" dirty="0" smtClean="0"/>
                        <a:t>Imaging </a:t>
                      </a:r>
                      <a:r>
                        <a:rPr lang="en-US" dirty="0" err="1" smtClean="0"/>
                        <a:t>calorimetry</a:t>
                      </a:r>
                      <a:endParaRPr lang="en-US" dirty="0"/>
                    </a:p>
                  </a:txBody>
                  <a:tcPr/>
                </a:tc>
              </a:tr>
              <a:tr h="570473">
                <a:tc>
                  <a:txBody>
                    <a:bodyPr/>
                    <a:lstStyle/>
                    <a:p>
                      <a:r>
                        <a:rPr lang="en-US" dirty="0" smtClean="0"/>
                        <a:t>QUPID Phototube</a:t>
                      </a:r>
                      <a:r>
                        <a:rPr lang="en-US" baseline="0" dirty="0" smtClean="0"/>
                        <a:t> development</a:t>
                      </a:r>
                      <a:endParaRPr lang="en-US" dirty="0"/>
                    </a:p>
                  </a:txBody>
                  <a:tcPr/>
                </a:tc>
                <a:tc>
                  <a:txBody>
                    <a:bodyPr/>
                    <a:lstStyle/>
                    <a:p>
                      <a:r>
                        <a:rPr lang="en-US" dirty="0" smtClean="0"/>
                        <a:t>Prototype</a:t>
                      </a:r>
                      <a:endParaRPr lang="en-US" dirty="0"/>
                    </a:p>
                  </a:txBody>
                  <a:tcPr/>
                </a:tc>
                <a:tc>
                  <a:txBody>
                    <a:bodyPr/>
                    <a:lstStyle/>
                    <a:p>
                      <a:r>
                        <a:rPr lang="en-US" dirty="0" smtClean="0"/>
                        <a:t>Procured by Hamamatsu</a:t>
                      </a:r>
                      <a:endParaRPr lang="en-US" dirty="0"/>
                    </a:p>
                  </a:txBody>
                  <a:tcPr/>
                </a:tc>
              </a:tr>
            </a:tbl>
          </a:graphicData>
        </a:graphic>
      </p:graphicFrame>
    </p:spTree>
    <p:extLst>
      <p:ext uri="{BB962C8B-B14F-4D97-AF65-F5344CB8AC3E}">
        <p14:creationId xmlns:p14="http://schemas.microsoft.com/office/powerpoint/2010/main" val="2912192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Liasons</a:t>
            </a:r>
            <a:r>
              <a:rPr lang="en-US" dirty="0" smtClean="0"/>
              <a:t> and Conveners</a:t>
            </a:r>
            <a:endParaRPr lang="en-US" dirty="0"/>
          </a:p>
        </p:txBody>
      </p:sp>
      <p:sp>
        <p:nvSpPr>
          <p:cNvPr id="5" name="Date Placeholder 4"/>
          <p:cNvSpPr>
            <a:spLocks noGrp="1"/>
          </p:cNvSpPr>
          <p:nvPr>
            <p:ph type="dt" sz="half" idx="10"/>
          </p:nvPr>
        </p:nvSpPr>
        <p:spPr/>
        <p:txBody>
          <a:bodyPr/>
          <a:lstStyle/>
          <a:p>
            <a:r>
              <a:rPr lang="en-US" smtClean="0"/>
              <a:t>R. Lipton </a:t>
            </a:r>
            <a:endParaRPr lang="en-US" dirty="0"/>
          </a:p>
        </p:txBody>
      </p:sp>
      <p:sp>
        <p:nvSpPr>
          <p:cNvPr id="6" name="Slide Number Placeholder 5"/>
          <p:cNvSpPr>
            <a:spLocks noGrp="1"/>
          </p:cNvSpPr>
          <p:nvPr>
            <p:ph type="sldNum" sz="quarter" idx="12"/>
          </p:nvPr>
        </p:nvSpPr>
        <p:spPr/>
        <p:txBody>
          <a:bodyPr/>
          <a:lstStyle/>
          <a:p>
            <a:fld id="{3DE29B2B-0122-2449-A951-ADA25041C29A}" type="slidenum">
              <a:rPr lang="en-US" smtClean="0"/>
              <a:t>9</a:t>
            </a:fld>
            <a:endParaRPr lang="en-US"/>
          </a:p>
        </p:txBody>
      </p:sp>
      <p:pic>
        <p:nvPicPr>
          <p:cNvPr id="8" name="Picture 7" descr="Screen Shot 2013-08-02 at 1.1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635"/>
            <a:ext cx="9144000" cy="5859365"/>
          </a:xfrm>
          <a:prstGeom prst="rect">
            <a:avLst/>
          </a:prstGeom>
        </p:spPr>
      </p:pic>
      <p:sp>
        <p:nvSpPr>
          <p:cNvPr id="3" name="TextBox 2"/>
          <p:cNvSpPr txBox="1"/>
          <p:nvPr/>
        </p:nvSpPr>
        <p:spPr>
          <a:xfrm>
            <a:off x="5634300" y="248191"/>
            <a:ext cx="1837800" cy="646331"/>
          </a:xfrm>
          <a:prstGeom prst="rect">
            <a:avLst/>
          </a:prstGeom>
          <a:noFill/>
          <a:ln>
            <a:solidFill>
              <a:srgbClr val="008000"/>
            </a:solidFill>
          </a:ln>
        </p:spPr>
        <p:txBody>
          <a:bodyPr wrap="none" rtlCol="0">
            <a:spAutoFit/>
          </a:bodyPr>
          <a:lstStyle/>
          <a:p>
            <a:r>
              <a:rPr lang="en-US" dirty="0" smtClean="0"/>
              <a:t>Thank you for the </a:t>
            </a:r>
          </a:p>
          <a:p>
            <a:r>
              <a:rPr lang="en-US" dirty="0" smtClean="0"/>
              <a:t>great job</a:t>
            </a:r>
            <a:endParaRPr lang="en-US" dirty="0"/>
          </a:p>
        </p:txBody>
      </p:sp>
    </p:spTree>
    <p:extLst>
      <p:ext uri="{BB962C8B-B14F-4D97-AF65-F5344CB8AC3E}">
        <p14:creationId xmlns:p14="http://schemas.microsoft.com/office/powerpoint/2010/main" val="1954071714"/>
      </p:ext>
    </p:extLst>
  </p:cSld>
  <p:clrMapOvr>
    <a:masterClrMapping/>
  </p:clrMapOvr>
</p:sld>
</file>

<file path=ppt/theme/theme1.xml><?xml version="1.0" encoding="utf-8"?>
<a:theme xmlns:a="http://schemas.openxmlformats.org/drawingml/2006/main" name="RL_temp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10215</TotalTime>
  <Words>4009</Words>
  <Application>Microsoft Macintosh PowerPoint</Application>
  <PresentationFormat>On-screen Show (4:3)</PresentationFormat>
  <Paragraphs>733</Paragraphs>
  <Slides>47</Slides>
  <Notes>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RL_templ</vt:lpstr>
      <vt:lpstr>Instrumentation Frontier Summary Ronald Lipton, Fermilab for Marcel Demarteau, Howard Nicholson, Ian Shipsey, speakers, conveners and liasions</vt:lpstr>
      <vt:lpstr>PowerPoint Presentation</vt:lpstr>
      <vt:lpstr>Leadership</vt:lpstr>
      <vt:lpstr>Progress in Experimental Science</vt:lpstr>
      <vt:lpstr>PowerPoint Presentation</vt:lpstr>
      <vt:lpstr>PowerPoint Presentation</vt:lpstr>
      <vt:lpstr>PowerPoint Presentation</vt:lpstr>
      <vt:lpstr>PowerPoint Presentation</vt:lpstr>
      <vt:lpstr>Liasons and Conveners</vt:lpstr>
      <vt:lpstr>Diagonalization</vt:lpstr>
      <vt:lpstr>Technologies across boundaries</vt:lpstr>
      <vt:lpstr>Energy Frontier – LHC</vt:lpstr>
      <vt:lpstr>Energy Frontier LHC (Heintz)</vt:lpstr>
      <vt:lpstr>Energy Frontier Challenges in e+e- – ILC/CLIC (Stanitzki)</vt:lpstr>
      <vt:lpstr>LC Initiated Technologies</vt:lpstr>
      <vt:lpstr>Energy Frontier -Muon Collider (Mazzacane)</vt:lpstr>
      <vt:lpstr>1.5 TeV H/A</vt:lpstr>
      <vt:lpstr>Cosmic Frontier Challenges</vt:lpstr>
      <vt:lpstr>Indirect Detection (Buckley)</vt:lpstr>
      <vt:lpstr>WIMP Direct Detection Instrumentation Needs (Cushman)</vt:lpstr>
      <vt:lpstr>Cosmic Photosensors (Chang)</vt:lpstr>
      <vt:lpstr>Cosmic Frontier Common Technologies</vt:lpstr>
      <vt:lpstr>Intensity Frontier Instrumentation Needs</vt:lpstr>
      <vt:lpstr>Intensity Frontier Precision</vt:lpstr>
      <vt:lpstr>Intensity Frontier- Neutrinos (Rebel)</vt:lpstr>
      <vt:lpstr>Intensity Frontier Recommendations</vt:lpstr>
      <vt:lpstr>Use of ASICs (Haller)</vt:lpstr>
      <vt:lpstr>ASIC R&amp;D</vt:lpstr>
      <vt:lpstr>High Speed Systems (Varner)</vt:lpstr>
      <vt:lpstr>Pixelization</vt:lpstr>
      <vt:lpstr>Photodetectors</vt:lpstr>
      <vt:lpstr>Crystals (Zhu)</vt:lpstr>
      <vt:lpstr>Trigger and DAQ</vt:lpstr>
      <vt:lpstr>PowerPoint Presentation</vt:lpstr>
      <vt:lpstr>Emerging Technologies (Alexander)</vt:lpstr>
      <vt:lpstr>PowerPoint Presentation</vt:lpstr>
      <vt:lpstr>To the Third Dimension (RL)</vt:lpstr>
      <vt:lpstr>Innovation</vt:lpstr>
      <vt:lpstr>Challenges</vt:lpstr>
      <vt:lpstr>What if … with 1% Tax</vt:lpstr>
      <vt:lpstr>Statement</vt:lpstr>
      <vt:lpstr>Strategic Goals (Demarteau)</vt:lpstr>
      <vt:lpstr>PowerPoint Presentation</vt:lpstr>
      <vt:lpstr>CPAD (Shipsey)</vt:lpstr>
      <vt:lpstr>Summary</vt:lpstr>
      <vt:lpstr>Backups</vt:lpstr>
      <vt:lpstr>Some other Examples from our meetings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Lipton</dc:creator>
  <cp:lastModifiedBy>Ronald Lipton</cp:lastModifiedBy>
  <cp:revision>260</cp:revision>
  <dcterms:created xsi:type="dcterms:W3CDTF">2009-10-19T13:17:27Z</dcterms:created>
  <dcterms:modified xsi:type="dcterms:W3CDTF">2013-08-05T14:47:17Z</dcterms:modified>
</cp:coreProperties>
</file>