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21"/>
  </p:notesMasterIdLst>
  <p:handoutMasterIdLst>
    <p:handoutMasterId r:id="rId22"/>
  </p:handoutMasterIdLst>
  <p:sldIdLst>
    <p:sldId id="310" r:id="rId2"/>
    <p:sldId id="644" r:id="rId3"/>
    <p:sldId id="497" r:id="rId4"/>
    <p:sldId id="514" r:id="rId5"/>
    <p:sldId id="515" r:id="rId6"/>
    <p:sldId id="645" r:id="rId7"/>
    <p:sldId id="641" r:id="rId8"/>
    <p:sldId id="646" r:id="rId9"/>
    <p:sldId id="643" r:id="rId10"/>
    <p:sldId id="647" r:id="rId11"/>
    <p:sldId id="642" r:id="rId12"/>
    <p:sldId id="648" r:id="rId13"/>
    <p:sldId id="649" r:id="rId14"/>
    <p:sldId id="650" r:id="rId15"/>
    <p:sldId id="651" r:id="rId16"/>
    <p:sldId id="652" r:id="rId17"/>
    <p:sldId id="597" r:id="rId18"/>
    <p:sldId id="653" r:id="rId19"/>
    <p:sldId id="654" r:id="rId2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FF"/>
    <a:srgbClr val="FFFF00"/>
    <a:srgbClr val="000000"/>
    <a:srgbClr val="FF0000"/>
    <a:srgbClr val="00FFFF"/>
    <a:srgbClr val="003399"/>
    <a:srgbClr val="99FF66"/>
    <a:srgbClr val="009799"/>
    <a:srgbClr val="009900"/>
    <a:srgbClr val="CC0000"/>
  </p:clrMru>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658" autoAdjust="0"/>
    <p:restoredTop sz="94518" autoAdjust="0"/>
  </p:normalViewPr>
  <p:slideViewPr>
    <p:cSldViewPr snapToGrid="0">
      <p:cViewPr>
        <p:scale>
          <a:sx n="70" d="100"/>
          <a:sy n="70" d="100"/>
        </p:scale>
        <p:origin x="-900" y="-198"/>
      </p:cViewPr>
      <p:guideLst>
        <p:guide orient="horz" pos="2160"/>
        <p:guide pos="2880"/>
      </p:guideLst>
    </p:cSldViewPr>
  </p:slideViewPr>
  <p:outlineViewPr>
    <p:cViewPr>
      <p:scale>
        <a:sx n="33" d="100"/>
        <a:sy n="33" d="100"/>
      </p:scale>
      <p:origin x="0" y="13674"/>
    </p:cViewPr>
  </p:outlineViewPr>
  <p:notesTextViewPr>
    <p:cViewPr>
      <p:scale>
        <a:sx n="100" d="100"/>
        <a:sy n="100" d="100"/>
      </p:scale>
      <p:origin x="0" y="0"/>
    </p:cViewPr>
  </p:notesTextViewPr>
  <p:sorterViewPr>
    <p:cViewPr>
      <p:scale>
        <a:sx n="40" d="100"/>
        <a:sy n="40" d="100"/>
      </p:scale>
      <p:origin x="0" y="0"/>
    </p:cViewPr>
  </p:sorterViewPr>
  <p:notesViewPr>
    <p:cSldViewPr snapToGrid="0">
      <p:cViewPr varScale="1">
        <p:scale>
          <a:sx n="58" d="100"/>
          <a:sy n="58" d="100"/>
        </p:scale>
        <p:origin x="-1812"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884FB0E-608E-46A0-8E45-F89F5B6D04C0}" type="datetimeFigureOut">
              <a:rPr lang="en-US" smtClean="0"/>
              <a:pPr/>
              <a:t>11/16/2010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0E70224-9006-4C16-A3F0-5593A9CC5BC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7298" name="Rectangle 2"/>
          <p:cNvSpPr>
            <a:spLocks noGrp="1" noChangeArrowheads="1"/>
          </p:cNvSpPr>
          <p:nvPr>
            <p:ph type="hdr" sz="quarter"/>
          </p:nvPr>
        </p:nvSpPr>
        <p:spPr bwMode="auto">
          <a:xfrm>
            <a:off x="1" y="1"/>
            <a:ext cx="3037840" cy="46482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l">
              <a:spcBef>
                <a:spcPct val="20000"/>
              </a:spcBef>
              <a:buClr>
                <a:srgbClr val="FFFF00"/>
              </a:buClr>
              <a:buSzPct val="80000"/>
              <a:buFont typeface="Wingdings" pitchFamily="2" charset="2"/>
              <a:buNone/>
              <a:defRPr sz="1200">
                <a:latin typeface="Arial" charset="0"/>
              </a:defRPr>
            </a:lvl1pPr>
          </a:lstStyle>
          <a:p>
            <a:pPr>
              <a:defRPr/>
            </a:pPr>
            <a:endParaRPr lang="en-US" dirty="0"/>
          </a:p>
        </p:txBody>
      </p:sp>
      <p:sp>
        <p:nvSpPr>
          <p:cNvPr id="567299" name="Rectangle 3"/>
          <p:cNvSpPr>
            <a:spLocks noGrp="1" noChangeArrowheads="1"/>
          </p:cNvSpPr>
          <p:nvPr>
            <p:ph type="dt" idx="1"/>
          </p:nvPr>
        </p:nvSpPr>
        <p:spPr bwMode="auto">
          <a:xfrm>
            <a:off x="3972560" y="1"/>
            <a:ext cx="3037840" cy="46482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a:spcBef>
                <a:spcPct val="20000"/>
              </a:spcBef>
              <a:buClr>
                <a:srgbClr val="FFFF00"/>
              </a:buClr>
              <a:buSzPct val="80000"/>
              <a:buFont typeface="Wingdings" pitchFamily="2" charset="2"/>
              <a:buNone/>
              <a:defRPr sz="1200">
                <a:latin typeface="Arial" charset="0"/>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567301" name="Rectangle 5"/>
          <p:cNvSpPr>
            <a:spLocks noGrp="1" noChangeArrowheads="1"/>
          </p:cNvSpPr>
          <p:nvPr>
            <p:ph type="body" sz="quarter" idx="3"/>
          </p:nvPr>
        </p:nvSpPr>
        <p:spPr bwMode="auto">
          <a:xfrm>
            <a:off x="934721" y="4415791"/>
            <a:ext cx="5140960" cy="418338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7302" name="Rectangle 6"/>
          <p:cNvSpPr>
            <a:spLocks noGrp="1" noChangeArrowheads="1"/>
          </p:cNvSpPr>
          <p:nvPr>
            <p:ph type="ftr" sz="quarter" idx="4"/>
          </p:nvPr>
        </p:nvSpPr>
        <p:spPr bwMode="auto">
          <a:xfrm>
            <a:off x="1" y="8831581"/>
            <a:ext cx="3037840" cy="46482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l">
              <a:spcBef>
                <a:spcPct val="20000"/>
              </a:spcBef>
              <a:buClr>
                <a:srgbClr val="FFFF00"/>
              </a:buClr>
              <a:buSzPct val="80000"/>
              <a:buFont typeface="Wingdings" pitchFamily="2" charset="2"/>
              <a:buNone/>
              <a:defRPr sz="1200">
                <a:latin typeface="Arial" charset="0"/>
              </a:defRPr>
            </a:lvl1pPr>
          </a:lstStyle>
          <a:p>
            <a:pPr>
              <a:defRPr/>
            </a:pPr>
            <a:endParaRPr lang="en-US" dirty="0"/>
          </a:p>
        </p:txBody>
      </p:sp>
      <p:sp>
        <p:nvSpPr>
          <p:cNvPr id="567303" name="Rectangle 7"/>
          <p:cNvSpPr>
            <a:spLocks noGrp="1" noChangeArrowheads="1"/>
          </p:cNvSpPr>
          <p:nvPr>
            <p:ph type="sldNum" sz="quarter" idx="5"/>
          </p:nvPr>
        </p:nvSpPr>
        <p:spPr bwMode="auto">
          <a:xfrm>
            <a:off x="3972560" y="8831581"/>
            <a:ext cx="3037840" cy="46482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a:spcBef>
                <a:spcPct val="20000"/>
              </a:spcBef>
              <a:buClr>
                <a:srgbClr val="FFFF00"/>
              </a:buClr>
              <a:buSzPct val="80000"/>
              <a:buFont typeface="Wingdings" pitchFamily="2" charset="2"/>
              <a:buNone/>
              <a:defRPr sz="1200">
                <a:latin typeface="Arial" charset="0"/>
              </a:defRPr>
            </a:lvl1pPr>
          </a:lstStyle>
          <a:p>
            <a:pPr>
              <a:defRPr/>
            </a:pPr>
            <a:fld id="{DA63D670-C841-461E-B38E-D81B5C00E99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3" name="Picture 25"/>
          <p:cNvPicPr>
            <a:picLocks noChangeAspect="1" noChangeArrowheads="1"/>
          </p:cNvPicPr>
          <p:nvPr/>
        </p:nvPicPr>
        <p:blipFill>
          <a:blip r:embed="rId2" cstate="print"/>
          <a:srcRect/>
          <a:stretch>
            <a:fillRect/>
          </a:stretch>
        </p:blipFill>
        <p:spPr bwMode="auto">
          <a:xfrm>
            <a:off x="0" y="19050"/>
            <a:ext cx="9144000" cy="6858000"/>
          </a:xfrm>
          <a:prstGeom prst="rect">
            <a:avLst/>
          </a:prstGeom>
          <a:noFill/>
          <a:ln w="9525">
            <a:noFill/>
            <a:miter lim="800000"/>
            <a:headEnd/>
            <a:tailEnd/>
          </a:ln>
        </p:spPr>
      </p:pic>
      <p:sp>
        <p:nvSpPr>
          <p:cNvPr id="4" name="Text Box 23"/>
          <p:cNvSpPr txBox="1">
            <a:spLocks noChangeArrowheads="1"/>
          </p:cNvSpPr>
          <p:nvPr/>
        </p:nvSpPr>
        <p:spPr bwMode="auto">
          <a:xfrm>
            <a:off x="3505200" y="3048000"/>
            <a:ext cx="5410200" cy="457200"/>
          </a:xfrm>
          <a:prstGeom prst="rect">
            <a:avLst/>
          </a:prstGeom>
          <a:noFill/>
          <a:ln w="9525">
            <a:noFill/>
            <a:miter lim="800000"/>
            <a:headEnd/>
            <a:tailEnd/>
          </a:ln>
          <a:effectLst/>
        </p:spPr>
        <p:txBody>
          <a:bodyPr>
            <a:spAutoFit/>
          </a:bodyPr>
          <a:lstStyle/>
          <a:p>
            <a:pPr>
              <a:defRPr/>
            </a:pPr>
            <a:endParaRPr lang="en-US" dirty="0">
              <a:latin typeface="Arial Narrow" pitchFamily="34" charset="0"/>
            </a:endParaRPr>
          </a:p>
        </p:txBody>
      </p:sp>
      <p:sp>
        <p:nvSpPr>
          <p:cNvPr id="537614" name="Rectangle 14"/>
          <p:cNvSpPr>
            <a:spLocks noGrp="1" noChangeArrowheads="1"/>
          </p:cNvSpPr>
          <p:nvPr>
            <p:ph type="ctrTitle"/>
          </p:nvPr>
        </p:nvSpPr>
        <p:spPr>
          <a:xfrm>
            <a:off x="1219200" y="1600200"/>
            <a:ext cx="7772400" cy="1143000"/>
          </a:xfrm>
        </p:spPr>
        <p:txBody>
          <a:bodyPr anchor="b"/>
          <a:lstStyle>
            <a:lvl1pPr algn="r">
              <a:defRPr sz="44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Oddone, Project X Briefing to DOE, November 17, 2010</a:t>
            </a:r>
            <a:endParaRPr lang="en-US" sz="1200" dirty="0"/>
          </a:p>
        </p:txBody>
      </p:sp>
      <p:sp>
        <p:nvSpPr>
          <p:cNvPr id="5" name="Rectangle 17"/>
          <p:cNvSpPr>
            <a:spLocks noGrp="1" noChangeArrowheads="1"/>
          </p:cNvSpPr>
          <p:nvPr>
            <p:ph type="sldNum" sz="quarter" idx="11"/>
          </p:nvPr>
        </p:nvSpPr>
        <p:spPr>
          <a:ln/>
        </p:spPr>
        <p:txBody>
          <a:bodyPr/>
          <a:lstStyle>
            <a:lvl1pPr>
              <a:defRPr/>
            </a:lvl1pPr>
          </a:lstStyle>
          <a:p>
            <a:pPr>
              <a:defRPr/>
            </a:pPr>
            <a:fld id="{F345EE62-ED88-4173-8B27-8F4EB9CE5AB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5" y="203200"/>
            <a:ext cx="1724025" cy="5441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57338" y="203200"/>
            <a:ext cx="5024437" cy="5441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Oddone, Project X Briefing to DOE, November 17, 2010</a:t>
            </a:r>
            <a:endParaRPr lang="en-US" sz="1200" dirty="0"/>
          </a:p>
        </p:txBody>
      </p:sp>
      <p:sp>
        <p:nvSpPr>
          <p:cNvPr id="5" name="Rectangle 17"/>
          <p:cNvSpPr>
            <a:spLocks noGrp="1" noChangeArrowheads="1"/>
          </p:cNvSpPr>
          <p:nvPr>
            <p:ph type="sldNum" sz="quarter" idx="11"/>
          </p:nvPr>
        </p:nvSpPr>
        <p:spPr>
          <a:ln/>
        </p:spPr>
        <p:txBody>
          <a:bodyPr/>
          <a:lstStyle>
            <a:lvl1pPr>
              <a:defRPr/>
            </a:lvl1pPr>
          </a:lstStyle>
          <a:p>
            <a:pPr>
              <a:defRPr/>
            </a:pPr>
            <a:fld id="{E810157E-72B2-4F55-BBC8-AFB56B89D14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7338" y="203200"/>
            <a:ext cx="685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1530350"/>
            <a:ext cx="3352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530350"/>
            <a:ext cx="3352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Oddone, Project X Briefing to DOE, November 17, 2010</a:t>
            </a:r>
            <a:endParaRPr lang="en-US" sz="1200" dirty="0"/>
          </a:p>
        </p:txBody>
      </p:sp>
      <p:sp>
        <p:nvSpPr>
          <p:cNvPr id="6" name="Rectangle 17"/>
          <p:cNvSpPr>
            <a:spLocks noGrp="1" noChangeArrowheads="1"/>
          </p:cNvSpPr>
          <p:nvPr>
            <p:ph type="sldNum" sz="quarter" idx="11"/>
          </p:nvPr>
        </p:nvSpPr>
        <p:spPr>
          <a:ln/>
        </p:spPr>
        <p:txBody>
          <a:bodyPr/>
          <a:lstStyle>
            <a:lvl1pPr>
              <a:defRPr/>
            </a:lvl1pPr>
          </a:lstStyle>
          <a:p>
            <a:pPr>
              <a:defRPr/>
            </a:pPr>
            <a:fld id="{5B4F3337-FA56-4E85-9020-E185317CAF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685800" y="1295400"/>
            <a:ext cx="7772400" cy="0"/>
          </a:xfrm>
          <a:prstGeom prst="line">
            <a:avLst/>
          </a:prstGeom>
          <a:noFill/>
          <a:ln w="25400">
            <a:solidFill>
              <a:schemeClr val="tx1"/>
            </a:solidFill>
            <a:round/>
            <a:headEnd/>
            <a:tailEnd/>
          </a:ln>
          <a:effectLst/>
        </p:spPr>
        <p:txBody>
          <a:bodyPr/>
          <a:lstStyle/>
          <a:p>
            <a:pPr algn="r">
              <a:spcBef>
                <a:spcPct val="20000"/>
              </a:spcBef>
              <a:buClr>
                <a:srgbClr val="FFFF00"/>
              </a:buClr>
              <a:buSzPct val="80000"/>
              <a:buFont typeface="Wingdings" pitchFamily="2" charset="2"/>
              <a:buNone/>
              <a:defRPr/>
            </a:pPr>
            <a:endParaRPr lang="en-US" sz="1400" dirty="0"/>
          </a:p>
        </p:txBody>
      </p:sp>
      <p:sp>
        <p:nvSpPr>
          <p:cNvPr id="5" name="Line 8"/>
          <p:cNvSpPr>
            <a:spLocks noChangeShapeType="1"/>
          </p:cNvSpPr>
          <p:nvPr/>
        </p:nvSpPr>
        <p:spPr bwMode="auto">
          <a:xfrm>
            <a:off x="685800" y="6400800"/>
            <a:ext cx="7772400" cy="0"/>
          </a:xfrm>
          <a:prstGeom prst="line">
            <a:avLst/>
          </a:prstGeom>
          <a:noFill/>
          <a:ln w="9525">
            <a:solidFill>
              <a:schemeClr val="tx1"/>
            </a:solidFill>
            <a:round/>
            <a:headEnd/>
            <a:tailEnd/>
          </a:ln>
          <a:effectLst/>
        </p:spPr>
        <p:txBody>
          <a:bodyPr/>
          <a:lstStyle/>
          <a:p>
            <a:pPr algn="r">
              <a:spcBef>
                <a:spcPct val="20000"/>
              </a:spcBef>
              <a:buClr>
                <a:srgbClr val="FFFF00"/>
              </a:buClr>
              <a:buSzPct val="80000"/>
              <a:buFont typeface="Wingdings" pitchFamily="2" charset="2"/>
              <a:buNone/>
              <a:defRPr/>
            </a:pPr>
            <a:endParaRPr lang="en-US" sz="1400" dirty="0"/>
          </a:p>
        </p:txBody>
      </p:sp>
      <p:pic>
        <p:nvPicPr>
          <p:cNvPr id="6" name="Picture 6" descr="fermilogo"/>
          <p:cNvPicPr>
            <a:picLocks noChangeAspect="1" noChangeArrowheads="1"/>
          </p:cNvPicPr>
          <p:nvPr userDrawn="1"/>
        </p:nvPicPr>
        <p:blipFill>
          <a:blip r:embed="rId2" cstate="print"/>
          <a:srcRect/>
          <a:stretch>
            <a:fillRect/>
          </a:stretch>
        </p:blipFill>
        <p:spPr bwMode="auto">
          <a:xfrm>
            <a:off x="7493000" y="304800"/>
            <a:ext cx="965200" cy="965200"/>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r>
              <a:rPr lang="en-US" smtClean="0"/>
              <a:t>Oddone, Project X Briefing to DOE, November 17, 2010</a:t>
            </a: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083B850-AE71-4212-A9ED-B7BC3B3222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p:txBody>
          <a:bodyPr/>
          <a:lstStyle>
            <a:lvl1pPr>
              <a:defRPr/>
            </a:lvl1pPr>
          </a:lstStyle>
          <a:p>
            <a:pPr>
              <a:defRPr/>
            </a:pPr>
            <a:r>
              <a:rPr lang="it-IT" dirty="0" smtClean="0"/>
              <a:t>Oddone, Project X Briefing to DOE, November 17, 2010</a:t>
            </a:r>
            <a:endParaRPr lang="en-US" sz="1200" dirty="0"/>
          </a:p>
        </p:txBody>
      </p:sp>
      <p:sp>
        <p:nvSpPr>
          <p:cNvPr id="5" name="Rectangle 17"/>
          <p:cNvSpPr>
            <a:spLocks noGrp="1" noChangeArrowheads="1"/>
          </p:cNvSpPr>
          <p:nvPr>
            <p:ph type="sldNum" sz="quarter" idx="11"/>
          </p:nvPr>
        </p:nvSpPr>
        <p:spPr/>
        <p:txBody>
          <a:bodyPr/>
          <a:lstStyle>
            <a:lvl1pPr>
              <a:defRPr/>
            </a:lvl1pPr>
          </a:lstStyle>
          <a:p>
            <a:pPr>
              <a:defRPr/>
            </a:pPr>
            <a:fld id="{DD335B24-A5D2-4BBF-9E7F-0C9CC4A20CB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Oddone, Project X Briefing to DOE, November 17, 2010</a:t>
            </a:r>
            <a:endParaRPr lang="en-US" sz="1200" dirty="0"/>
          </a:p>
        </p:txBody>
      </p:sp>
      <p:sp>
        <p:nvSpPr>
          <p:cNvPr id="5" name="Rectangle 17"/>
          <p:cNvSpPr>
            <a:spLocks noGrp="1" noChangeArrowheads="1"/>
          </p:cNvSpPr>
          <p:nvPr>
            <p:ph type="sldNum" sz="quarter" idx="11"/>
          </p:nvPr>
        </p:nvSpPr>
        <p:spPr>
          <a:ln/>
        </p:spPr>
        <p:txBody>
          <a:bodyPr/>
          <a:lstStyle>
            <a:lvl1pPr>
              <a:defRPr/>
            </a:lvl1pPr>
          </a:lstStyle>
          <a:p>
            <a:pPr>
              <a:defRPr/>
            </a:pPr>
            <a:fld id="{D2D8E96C-89C8-4115-B502-E8A273FC030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53035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53035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Oddone, Project X Briefing to DOE, November 17, 2010</a:t>
            </a:r>
            <a:endParaRPr lang="en-US" sz="1200" dirty="0"/>
          </a:p>
        </p:txBody>
      </p:sp>
      <p:sp>
        <p:nvSpPr>
          <p:cNvPr id="6" name="Rectangle 17"/>
          <p:cNvSpPr>
            <a:spLocks noGrp="1" noChangeArrowheads="1"/>
          </p:cNvSpPr>
          <p:nvPr>
            <p:ph type="sldNum" sz="quarter" idx="11"/>
          </p:nvPr>
        </p:nvSpPr>
        <p:spPr>
          <a:ln/>
        </p:spPr>
        <p:txBody>
          <a:bodyPr/>
          <a:lstStyle>
            <a:lvl1pPr>
              <a:defRPr/>
            </a:lvl1pPr>
          </a:lstStyle>
          <a:p>
            <a:pPr>
              <a:defRPr/>
            </a:pPr>
            <a:fld id="{57A8D854-33E8-4529-AFFE-ECD716F5A45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smtClean="0"/>
              <a:t>Oddone, Project X Briefing to DOE, November 17, 2010</a:t>
            </a:r>
            <a:endParaRPr lang="en-US" sz="1200" dirty="0"/>
          </a:p>
        </p:txBody>
      </p:sp>
      <p:sp>
        <p:nvSpPr>
          <p:cNvPr id="8" name="Rectangle 17"/>
          <p:cNvSpPr>
            <a:spLocks noGrp="1" noChangeArrowheads="1"/>
          </p:cNvSpPr>
          <p:nvPr>
            <p:ph type="sldNum" sz="quarter" idx="11"/>
          </p:nvPr>
        </p:nvSpPr>
        <p:spPr>
          <a:ln/>
        </p:spPr>
        <p:txBody>
          <a:bodyPr/>
          <a:lstStyle>
            <a:lvl1pPr>
              <a:defRPr/>
            </a:lvl1pPr>
          </a:lstStyle>
          <a:p>
            <a:pPr>
              <a:defRPr/>
            </a:pPr>
            <a:fld id="{5BFC6DA6-91F6-426D-A145-7504F12760F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xfrm>
            <a:off x="2832433" y="6305550"/>
            <a:ext cx="4707355" cy="457200"/>
          </a:xfrm>
          <a:ln/>
        </p:spPr>
        <p:txBody>
          <a:bodyPr/>
          <a:lstStyle>
            <a:lvl1pPr>
              <a:defRPr/>
            </a:lvl1pPr>
          </a:lstStyle>
          <a:p>
            <a:pPr>
              <a:defRPr/>
            </a:pPr>
            <a:r>
              <a:rPr lang="en-US" smtClean="0"/>
              <a:t>Oddone, Project X Briefing to DOE, November 17, 2010</a:t>
            </a:r>
            <a:endParaRPr lang="en-US" sz="1200" dirty="0"/>
          </a:p>
        </p:txBody>
      </p:sp>
      <p:sp>
        <p:nvSpPr>
          <p:cNvPr id="4" name="Rectangle 17"/>
          <p:cNvSpPr>
            <a:spLocks noGrp="1" noChangeArrowheads="1"/>
          </p:cNvSpPr>
          <p:nvPr>
            <p:ph type="sldNum" sz="quarter" idx="11"/>
          </p:nvPr>
        </p:nvSpPr>
        <p:spPr>
          <a:ln/>
        </p:spPr>
        <p:txBody>
          <a:bodyPr/>
          <a:lstStyle>
            <a:lvl1pPr>
              <a:defRPr/>
            </a:lvl1pPr>
          </a:lstStyle>
          <a:p>
            <a:pPr>
              <a:defRPr/>
            </a:pPr>
            <a:fld id="{35B77CE8-6CCD-40BE-BE5B-35486880A51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smtClean="0"/>
              <a:t>Oddone, Project X Briefing to DOE, November 17, 2010</a:t>
            </a:r>
            <a:endParaRPr lang="en-US" sz="1200" dirty="0"/>
          </a:p>
        </p:txBody>
      </p:sp>
      <p:sp>
        <p:nvSpPr>
          <p:cNvPr id="3" name="Rectangle 17"/>
          <p:cNvSpPr>
            <a:spLocks noGrp="1" noChangeArrowheads="1"/>
          </p:cNvSpPr>
          <p:nvPr>
            <p:ph type="sldNum" sz="quarter" idx="11"/>
          </p:nvPr>
        </p:nvSpPr>
        <p:spPr>
          <a:ln/>
        </p:spPr>
        <p:txBody>
          <a:bodyPr/>
          <a:lstStyle>
            <a:lvl1pPr>
              <a:defRPr/>
            </a:lvl1pPr>
          </a:lstStyle>
          <a:p>
            <a:pPr>
              <a:defRPr/>
            </a:pPr>
            <a:fld id="{4EE63935-E45B-46A4-BFD3-287CB7A07C9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Oddone, Project X Briefing to DOE, November 17, 2010</a:t>
            </a:r>
            <a:endParaRPr lang="en-US" sz="1200" dirty="0"/>
          </a:p>
        </p:txBody>
      </p:sp>
      <p:sp>
        <p:nvSpPr>
          <p:cNvPr id="6" name="Rectangle 17"/>
          <p:cNvSpPr>
            <a:spLocks noGrp="1" noChangeArrowheads="1"/>
          </p:cNvSpPr>
          <p:nvPr>
            <p:ph type="sldNum" sz="quarter" idx="11"/>
          </p:nvPr>
        </p:nvSpPr>
        <p:spPr>
          <a:ln/>
        </p:spPr>
        <p:txBody>
          <a:bodyPr/>
          <a:lstStyle>
            <a:lvl1pPr>
              <a:defRPr/>
            </a:lvl1pPr>
          </a:lstStyle>
          <a:p>
            <a:pPr>
              <a:defRPr/>
            </a:pPr>
            <a:fld id="{EA1EAC21-27E2-441C-BD22-211A29FDE63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Oddone, Project X Briefing to DOE, November 17, 2010</a:t>
            </a:r>
            <a:endParaRPr lang="en-US" sz="1200" dirty="0"/>
          </a:p>
        </p:txBody>
      </p:sp>
      <p:sp>
        <p:nvSpPr>
          <p:cNvPr id="6" name="Rectangle 17"/>
          <p:cNvSpPr>
            <a:spLocks noGrp="1" noChangeArrowheads="1"/>
          </p:cNvSpPr>
          <p:nvPr>
            <p:ph type="sldNum" sz="quarter" idx="11"/>
          </p:nvPr>
        </p:nvSpPr>
        <p:spPr>
          <a:ln/>
        </p:spPr>
        <p:txBody>
          <a:bodyPr/>
          <a:lstStyle>
            <a:lvl1pPr>
              <a:defRPr/>
            </a:lvl1pPr>
          </a:lstStyle>
          <a:p>
            <a:pPr>
              <a:defRPr/>
            </a:pPr>
            <a:fld id="{3AD108CD-BAB9-4798-B14D-0F76E02C4BC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2050" name="Picture 24" descr="Fermi_Blue_subpage"/>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536592" name="Rectangle 16"/>
          <p:cNvSpPr>
            <a:spLocks noGrp="1" noChangeArrowheads="1"/>
          </p:cNvSpPr>
          <p:nvPr>
            <p:ph type="ftr" sz="quarter" idx="3"/>
          </p:nvPr>
        </p:nvSpPr>
        <p:spPr bwMode="auto">
          <a:xfrm>
            <a:off x="2800349" y="6305550"/>
            <a:ext cx="4739439"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400">
                <a:solidFill>
                  <a:srgbClr val="FFFFFF"/>
                </a:solidFill>
                <a:latin typeface="Arial" charset="0"/>
              </a:defRPr>
            </a:lvl1pPr>
          </a:lstStyle>
          <a:p>
            <a:pPr>
              <a:defRPr/>
            </a:pPr>
            <a:r>
              <a:rPr lang="en-US" smtClean="0"/>
              <a:t>Oddone, Project X Briefing to DOE, November 17, 2010</a:t>
            </a:r>
            <a:endParaRPr lang="en-US" sz="1200" dirty="0"/>
          </a:p>
        </p:txBody>
      </p:sp>
      <p:sp>
        <p:nvSpPr>
          <p:cNvPr id="536593" name="Rectangle 17"/>
          <p:cNvSpPr>
            <a:spLocks noGrp="1" noChangeArrowheads="1"/>
          </p:cNvSpPr>
          <p:nvPr>
            <p:ph type="sldNum" sz="quarter" idx="4"/>
          </p:nvPr>
        </p:nvSpPr>
        <p:spPr bwMode="auto">
          <a:xfrm>
            <a:off x="381000" y="63055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latin typeface="Arial" charset="0"/>
              </a:defRPr>
            </a:lvl1pPr>
          </a:lstStyle>
          <a:p>
            <a:pPr>
              <a:defRPr/>
            </a:pPr>
            <a:fld id="{8718B7D7-3FFB-4269-A6DA-DD16FBE07F8E}" type="slidenum">
              <a:rPr lang="en-US"/>
              <a:pPr>
                <a:defRPr/>
              </a:pPr>
              <a:t>‹#›</a:t>
            </a:fld>
            <a:endParaRPr lang="en-US" dirty="0"/>
          </a:p>
        </p:txBody>
      </p:sp>
      <p:sp>
        <p:nvSpPr>
          <p:cNvPr id="2053" name="Rectangle 25"/>
          <p:cNvSpPr>
            <a:spLocks noGrp="1" noChangeArrowheads="1"/>
          </p:cNvSpPr>
          <p:nvPr>
            <p:ph type="title"/>
          </p:nvPr>
        </p:nvSpPr>
        <p:spPr bwMode="auto">
          <a:xfrm>
            <a:off x="1557338" y="203200"/>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26"/>
          <p:cNvSpPr>
            <a:spLocks noGrp="1" noChangeArrowheads="1"/>
          </p:cNvSpPr>
          <p:nvPr>
            <p:ph type="body" idx="1"/>
          </p:nvPr>
        </p:nvSpPr>
        <p:spPr bwMode="auto">
          <a:xfrm>
            <a:off x="1600200" y="1530350"/>
            <a:ext cx="6858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Laksdjfalkjfds</a:t>
            </a:r>
          </a:p>
          <a:p>
            <a:pPr lvl="1"/>
            <a:r>
              <a:rPr lang="en-US" smtClean="0"/>
              <a:t>;slkjfda;slkjfd</a:t>
            </a:r>
          </a:p>
          <a:p>
            <a:pPr lvl="3"/>
            <a:r>
              <a:rPr lang="en-US" smtClean="0"/>
              <a:t>A;slkjfda;slkjfd</a:t>
            </a:r>
          </a:p>
          <a:p>
            <a:pPr lvl="3"/>
            <a:r>
              <a:rPr lang="en-US" smtClean="0"/>
              <a:t>	a;lksdjf;lsakjfd</a:t>
            </a:r>
          </a:p>
          <a:p>
            <a:pPr lvl="4"/>
            <a:r>
              <a:rPr lang="en-US" smtClean="0"/>
              <a:t>slkdflsdkjflsdkjflsdkjf</a:t>
            </a:r>
          </a:p>
        </p:txBody>
      </p:sp>
    </p:spTree>
  </p:cSld>
  <p:clrMap bg1="dk2" tx1="lt1" bg2="dk1" tx2="lt2" accent1="accent1" accent2="accent2" accent3="accent3" accent4="accent4" accent5="accent5" accent6="accent6" hlink="hlink" folHlink="folHlink"/>
  <p:sldLayoutIdLst>
    <p:sldLayoutId id="2147483934" r:id="rId1"/>
    <p:sldLayoutId id="2147483935"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6" r:id="rId13"/>
    <p:sldLayoutId id="2147483937" r:id="rId14"/>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Arial" charset="0"/>
        </a:defRPr>
      </a:lvl2pPr>
      <a:lvl3pPr algn="l" rtl="0" eaLnBrk="0" fontAlgn="base" hangingPunct="0">
        <a:spcBef>
          <a:spcPct val="0"/>
        </a:spcBef>
        <a:spcAft>
          <a:spcPct val="0"/>
        </a:spcAft>
        <a:defRPr sz="3200">
          <a:solidFill>
            <a:srgbClr val="FFFFFF"/>
          </a:solidFill>
          <a:latin typeface="Arial" charset="0"/>
        </a:defRPr>
      </a:lvl3pPr>
      <a:lvl4pPr algn="l" rtl="0" eaLnBrk="0" fontAlgn="base" hangingPunct="0">
        <a:spcBef>
          <a:spcPct val="0"/>
        </a:spcBef>
        <a:spcAft>
          <a:spcPct val="0"/>
        </a:spcAft>
        <a:defRPr sz="3200">
          <a:solidFill>
            <a:srgbClr val="FFFFFF"/>
          </a:solidFill>
          <a:latin typeface="Arial" charset="0"/>
        </a:defRPr>
      </a:lvl4pPr>
      <a:lvl5pPr algn="l" rtl="0" eaLnBrk="0" fontAlgn="base" hangingPunct="0">
        <a:spcBef>
          <a:spcPct val="0"/>
        </a:spcBef>
        <a:spcAft>
          <a:spcPct val="0"/>
        </a:spcAft>
        <a:defRPr sz="3200">
          <a:solidFill>
            <a:srgbClr val="FFFFFF"/>
          </a:solidFill>
          <a:latin typeface="Arial" charset="0"/>
        </a:defRPr>
      </a:lvl5pPr>
      <a:lvl6pPr marL="457200" algn="l" rtl="0" fontAlgn="base">
        <a:spcBef>
          <a:spcPct val="0"/>
        </a:spcBef>
        <a:spcAft>
          <a:spcPct val="0"/>
        </a:spcAft>
        <a:defRPr sz="3200">
          <a:solidFill>
            <a:srgbClr val="FFFFFF"/>
          </a:solidFill>
          <a:latin typeface="Arial" charset="0"/>
        </a:defRPr>
      </a:lvl6pPr>
      <a:lvl7pPr marL="914400" algn="l" rtl="0" fontAlgn="base">
        <a:spcBef>
          <a:spcPct val="0"/>
        </a:spcBef>
        <a:spcAft>
          <a:spcPct val="0"/>
        </a:spcAft>
        <a:defRPr sz="3200">
          <a:solidFill>
            <a:srgbClr val="FFFFFF"/>
          </a:solidFill>
          <a:latin typeface="Arial" charset="0"/>
        </a:defRPr>
      </a:lvl7pPr>
      <a:lvl8pPr marL="1371600" algn="l" rtl="0" fontAlgn="base">
        <a:spcBef>
          <a:spcPct val="0"/>
        </a:spcBef>
        <a:spcAft>
          <a:spcPct val="0"/>
        </a:spcAft>
        <a:defRPr sz="3200">
          <a:solidFill>
            <a:srgbClr val="FFFFFF"/>
          </a:solidFill>
          <a:latin typeface="Arial" charset="0"/>
        </a:defRPr>
      </a:lvl8pPr>
      <a:lvl9pPr marL="1828800" algn="l" rtl="0" fontAlgn="base">
        <a:spcBef>
          <a:spcPct val="0"/>
        </a:spcBef>
        <a:spcAft>
          <a:spcPct val="0"/>
        </a:spcAft>
        <a:defRPr sz="3200">
          <a:solidFill>
            <a:srgbClr val="FFFFFF"/>
          </a:solidFill>
          <a:latin typeface="Arial" charset="0"/>
        </a:defRPr>
      </a:lvl9pPr>
    </p:titleStyle>
    <p:body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Broken Symmetry"/>
          <p:cNvPicPr>
            <a:picLocks noChangeAspect="1" noChangeArrowheads="1"/>
          </p:cNvPicPr>
          <p:nvPr/>
        </p:nvPicPr>
        <p:blipFill>
          <a:blip r:embed="rId2" cstate="print"/>
          <a:srcRect/>
          <a:stretch>
            <a:fillRect/>
          </a:stretch>
        </p:blipFill>
        <p:spPr bwMode="auto">
          <a:xfrm>
            <a:off x="0" y="0"/>
            <a:ext cx="9144000" cy="6097588"/>
          </a:xfrm>
          <a:prstGeom prst="rect">
            <a:avLst/>
          </a:prstGeom>
          <a:noFill/>
          <a:ln w="9525">
            <a:noFill/>
            <a:miter lim="800000"/>
            <a:headEnd/>
            <a:tailEnd/>
          </a:ln>
        </p:spPr>
      </p:pic>
      <p:sp>
        <p:nvSpPr>
          <p:cNvPr id="6147" name="Rectangle 4"/>
          <p:cNvSpPr>
            <a:spLocks noGrp="1" noChangeArrowheads="1"/>
          </p:cNvSpPr>
          <p:nvPr>
            <p:ph type="ctrTitle"/>
          </p:nvPr>
        </p:nvSpPr>
        <p:spPr>
          <a:xfrm>
            <a:off x="202221" y="98278"/>
            <a:ext cx="4903179" cy="1200150"/>
          </a:xfrm>
        </p:spPr>
        <p:txBody>
          <a:bodyPr/>
          <a:lstStyle/>
          <a:p>
            <a:pPr algn="ctr" eaLnBrk="1" hangingPunct="1"/>
            <a:r>
              <a:rPr lang="en-US" sz="3200" dirty="0" smtClean="0"/>
              <a:t>Project X Briefing to DOE</a:t>
            </a:r>
            <a:br>
              <a:rPr lang="en-US" sz="3200" dirty="0" smtClean="0"/>
            </a:br>
            <a:r>
              <a:rPr lang="en-US" sz="1600" dirty="0" smtClean="0"/>
              <a:t>Fermilab Strategy</a:t>
            </a:r>
            <a:br>
              <a:rPr lang="en-US" sz="1600" dirty="0" smtClean="0"/>
            </a:br>
            <a:r>
              <a:rPr lang="en-US" sz="1600" dirty="0" smtClean="0"/>
              <a:t>Pier </a:t>
            </a:r>
            <a:r>
              <a:rPr lang="en-US" sz="1600" dirty="0" err="1" smtClean="0"/>
              <a:t>Oddone</a:t>
            </a:r>
            <a:r>
              <a:rPr lang="en-US" sz="1600" dirty="0" smtClean="0"/>
              <a:t>, November 17, 2010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 and roles: intensity frontier</a:t>
            </a:r>
            <a:endParaRPr lang="en-US" dirty="0"/>
          </a:p>
        </p:txBody>
      </p:sp>
      <p:sp>
        <p:nvSpPr>
          <p:cNvPr id="3" name="Content Placeholder 2"/>
          <p:cNvSpPr>
            <a:spLocks noGrp="1"/>
          </p:cNvSpPr>
          <p:nvPr>
            <p:ph idx="1"/>
          </p:nvPr>
        </p:nvSpPr>
        <p:spPr/>
        <p:txBody>
          <a:bodyPr/>
          <a:lstStyle/>
          <a:p>
            <a:r>
              <a:rPr lang="en-US" dirty="0" smtClean="0"/>
              <a:t>Two principal approaches: </a:t>
            </a:r>
            <a:r>
              <a:rPr lang="en-US" dirty="0" smtClean="0"/>
              <a:t>1</a:t>
            </a:r>
            <a:r>
              <a:rPr lang="en-US" dirty="0" smtClean="0"/>
              <a:t>) proton super-beams to study neutrinos and rare decays </a:t>
            </a:r>
            <a:r>
              <a:rPr lang="en-US" dirty="0" smtClean="0"/>
              <a:t>and 2) quark </a:t>
            </a:r>
            <a:r>
              <a:rPr lang="en-US" dirty="0" smtClean="0"/>
              <a:t>factories: in </a:t>
            </a:r>
            <a:r>
              <a:rPr lang="en-US" dirty="0" err="1" smtClean="0"/>
              <a:t>e</a:t>
            </a:r>
            <a:r>
              <a:rPr lang="en-US" baseline="30000" dirty="0" err="1" smtClean="0"/>
              <a:t>+</a:t>
            </a:r>
            <a:r>
              <a:rPr lang="en-US" dirty="0" err="1" smtClean="0"/>
              <a:t>e</a:t>
            </a:r>
            <a:r>
              <a:rPr lang="en-US" baseline="30000" dirty="0" smtClean="0"/>
              <a:t>- </a:t>
            </a:r>
            <a:r>
              <a:rPr lang="en-US" dirty="0" smtClean="0"/>
              <a:t> </a:t>
            </a:r>
            <a:r>
              <a:rPr lang="en-US" dirty="0" smtClean="0"/>
              <a:t>and </a:t>
            </a:r>
            <a:r>
              <a:rPr lang="en-US" dirty="0" err="1" smtClean="0"/>
              <a:t>LHCb</a:t>
            </a:r>
            <a:endParaRPr lang="en-US" dirty="0" smtClean="0"/>
          </a:p>
          <a:p>
            <a:endParaRPr lang="en-US" sz="1000" dirty="0" smtClean="0"/>
          </a:p>
          <a:p>
            <a:r>
              <a:rPr lang="en-US" dirty="0" smtClean="0"/>
              <a:t>Principal gap is the understanding of neutrinos and the observation of rare decays coupled to new physics processes</a:t>
            </a:r>
          </a:p>
          <a:p>
            <a:pPr>
              <a:buNone/>
            </a:pPr>
            <a:endParaRPr lang="en-US" sz="1000" dirty="0" smtClean="0"/>
          </a:p>
          <a:p>
            <a:r>
              <a:rPr lang="en-US" dirty="0" smtClean="0"/>
              <a:t>Fermilab strategy: develop the most powerful set of facilities in the world for the study of neutrinos and rare </a:t>
            </a:r>
            <a:r>
              <a:rPr lang="en-US" dirty="0" smtClean="0"/>
              <a:t>processes</a:t>
            </a:r>
            <a:r>
              <a:rPr lang="en-US" dirty="0" smtClean="0"/>
              <a:t>, </a:t>
            </a:r>
            <a:r>
              <a:rPr lang="en-US" dirty="0" smtClean="0"/>
              <a:t>way beyond the present state of the art.  Complementary to LHC.  DOE is </a:t>
            </a:r>
            <a:r>
              <a:rPr lang="en-US" dirty="0" smtClean="0"/>
              <a:t>a unique </a:t>
            </a:r>
            <a:r>
              <a:rPr lang="en-US" dirty="0" smtClean="0"/>
              <a:t>player in this arena.</a:t>
            </a:r>
          </a:p>
          <a:p>
            <a:pPr lvl="1">
              <a:buNone/>
            </a:pP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it-IT" smtClean="0"/>
              <a:t>Oddone, Project X Briefing to DOE, November 17, 2010</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3"/>
          <p:cNvSpPr>
            <a:spLocks noChangeArrowheads="1"/>
          </p:cNvSpPr>
          <p:nvPr/>
        </p:nvSpPr>
        <p:spPr bwMode="auto">
          <a:xfrm>
            <a:off x="906463" y="2967038"/>
            <a:ext cx="7323137" cy="1363662"/>
          </a:xfrm>
          <a:prstGeom prst="rect">
            <a:avLst/>
          </a:prstGeom>
          <a:solidFill>
            <a:srgbClr val="FF0000">
              <a:alpha val="18823"/>
            </a:srgbClr>
          </a:solidFill>
          <a:ln w="9525" algn="ctr">
            <a:solidFill>
              <a:srgbClr val="000000"/>
            </a:solidFill>
            <a:round/>
            <a:headEnd/>
            <a:tailEnd/>
          </a:ln>
        </p:spPr>
        <p:txBody>
          <a:bodyPr/>
          <a:lstStyle/>
          <a:p>
            <a:endParaRPr lang="en-US"/>
          </a:p>
        </p:txBody>
      </p:sp>
      <p:sp>
        <p:nvSpPr>
          <p:cNvPr id="10243" name="Title 1"/>
          <p:cNvSpPr>
            <a:spLocks noGrp="1"/>
          </p:cNvSpPr>
          <p:nvPr>
            <p:ph type="title"/>
          </p:nvPr>
        </p:nvSpPr>
        <p:spPr/>
        <p:txBody>
          <a:bodyPr/>
          <a:lstStyle/>
          <a:p>
            <a:r>
              <a:rPr lang="en-US" dirty="0" smtClean="0"/>
              <a:t>Roles: intensity frontier</a:t>
            </a:r>
          </a:p>
        </p:txBody>
      </p:sp>
      <p:sp>
        <p:nvSpPr>
          <p:cNvPr id="10244" name="Footer Placeholder 2"/>
          <p:cNvSpPr>
            <a:spLocks noGrp="1"/>
          </p:cNvSpPr>
          <p:nvPr>
            <p:ph type="ftr" sz="quarter" idx="10"/>
          </p:nvPr>
        </p:nvSpPr>
        <p:spPr>
          <a:noFill/>
        </p:spPr>
        <p:txBody>
          <a:bodyPr/>
          <a:lstStyle/>
          <a:p>
            <a:r>
              <a:rPr lang="en-US" smtClean="0"/>
              <a:t>Oddone, Project X Briefing to DOE, November 17, 2010</a:t>
            </a:r>
          </a:p>
        </p:txBody>
      </p:sp>
      <p:sp>
        <p:nvSpPr>
          <p:cNvPr id="10245" name="Slide Number Placeholder 3"/>
          <p:cNvSpPr>
            <a:spLocks noGrp="1"/>
          </p:cNvSpPr>
          <p:nvPr>
            <p:ph type="sldNum" sz="quarter" idx="11"/>
          </p:nvPr>
        </p:nvSpPr>
        <p:spPr>
          <a:noFill/>
        </p:spPr>
        <p:txBody>
          <a:bodyPr/>
          <a:lstStyle/>
          <a:p>
            <a:fld id="{2C88271C-889E-471A-A184-E429D17AED4C}" type="slidenum">
              <a:rPr lang="en-US" smtClean="0"/>
              <a:pPr/>
              <a:t>11</a:t>
            </a:fld>
            <a:endParaRPr lang="en-US" smtClean="0"/>
          </a:p>
        </p:txBody>
      </p:sp>
      <p:cxnSp>
        <p:nvCxnSpPr>
          <p:cNvPr id="10246" name="Straight Connector 5"/>
          <p:cNvCxnSpPr>
            <a:cxnSpLocks noChangeShapeType="1"/>
          </p:cNvCxnSpPr>
          <p:nvPr/>
        </p:nvCxnSpPr>
        <p:spPr bwMode="auto">
          <a:xfrm rot="16200000" flipH="1">
            <a:off x="223044" y="3634582"/>
            <a:ext cx="1347787" cy="6350"/>
          </a:xfrm>
          <a:prstGeom prst="line">
            <a:avLst/>
          </a:prstGeom>
          <a:noFill/>
          <a:ln w="9525" algn="ctr">
            <a:solidFill>
              <a:srgbClr val="FFFFFF"/>
            </a:solidFill>
            <a:round/>
            <a:headEnd/>
            <a:tailEnd/>
          </a:ln>
        </p:spPr>
      </p:cxnSp>
      <p:cxnSp>
        <p:nvCxnSpPr>
          <p:cNvPr id="10247" name="Straight Connector 9"/>
          <p:cNvCxnSpPr>
            <a:cxnSpLocks noChangeShapeType="1"/>
          </p:cNvCxnSpPr>
          <p:nvPr/>
        </p:nvCxnSpPr>
        <p:spPr bwMode="auto">
          <a:xfrm rot="5400000">
            <a:off x="7512050" y="3649663"/>
            <a:ext cx="1403350" cy="0"/>
          </a:xfrm>
          <a:prstGeom prst="line">
            <a:avLst/>
          </a:prstGeom>
          <a:noFill/>
          <a:ln w="9525" algn="ctr">
            <a:solidFill>
              <a:srgbClr val="FFFFFF"/>
            </a:solidFill>
            <a:round/>
            <a:headEnd/>
            <a:tailEnd/>
          </a:ln>
        </p:spPr>
      </p:cxnSp>
      <p:cxnSp>
        <p:nvCxnSpPr>
          <p:cNvPr id="10248" name="Straight Connector 11"/>
          <p:cNvCxnSpPr>
            <a:cxnSpLocks noChangeShapeType="1"/>
          </p:cNvCxnSpPr>
          <p:nvPr/>
        </p:nvCxnSpPr>
        <p:spPr bwMode="auto">
          <a:xfrm flipV="1">
            <a:off x="900113" y="2957513"/>
            <a:ext cx="7327900" cy="11112"/>
          </a:xfrm>
          <a:prstGeom prst="line">
            <a:avLst/>
          </a:prstGeom>
          <a:noFill/>
          <a:ln w="9525" algn="ctr">
            <a:solidFill>
              <a:srgbClr val="FFFFFF"/>
            </a:solidFill>
            <a:round/>
            <a:headEnd/>
            <a:tailEnd/>
          </a:ln>
        </p:spPr>
      </p:cxnSp>
      <p:cxnSp>
        <p:nvCxnSpPr>
          <p:cNvPr id="10249" name="Straight Connector 12"/>
          <p:cNvCxnSpPr>
            <a:cxnSpLocks noChangeShapeType="1"/>
          </p:cNvCxnSpPr>
          <p:nvPr/>
        </p:nvCxnSpPr>
        <p:spPr bwMode="auto">
          <a:xfrm>
            <a:off x="874713" y="4332288"/>
            <a:ext cx="7354887" cy="1587"/>
          </a:xfrm>
          <a:prstGeom prst="line">
            <a:avLst/>
          </a:prstGeom>
          <a:noFill/>
          <a:ln w="9525" algn="ctr">
            <a:solidFill>
              <a:srgbClr val="FFFFFF"/>
            </a:solidFill>
            <a:round/>
            <a:headEnd/>
            <a:tailEnd/>
          </a:ln>
        </p:spPr>
      </p:cxnSp>
      <p:cxnSp>
        <p:nvCxnSpPr>
          <p:cNvPr id="10250" name="Straight Connector 13"/>
          <p:cNvCxnSpPr>
            <a:cxnSpLocks noChangeShapeType="1"/>
          </p:cNvCxnSpPr>
          <p:nvPr/>
        </p:nvCxnSpPr>
        <p:spPr bwMode="auto">
          <a:xfrm rot="5400000">
            <a:off x="2047081" y="3648869"/>
            <a:ext cx="1366838" cy="6350"/>
          </a:xfrm>
          <a:prstGeom prst="line">
            <a:avLst/>
          </a:prstGeom>
          <a:noFill/>
          <a:ln w="9525" algn="ctr">
            <a:solidFill>
              <a:srgbClr val="FFFFFF"/>
            </a:solidFill>
            <a:round/>
            <a:headEnd/>
            <a:tailEnd/>
          </a:ln>
        </p:spPr>
      </p:cxnSp>
      <p:cxnSp>
        <p:nvCxnSpPr>
          <p:cNvPr id="10251" name="Straight Connector 14"/>
          <p:cNvCxnSpPr>
            <a:cxnSpLocks noChangeShapeType="1"/>
            <a:stCxn id="10242" idx="0"/>
            <a:endCxn id="10242" idx="2"/>
          </p:cNvCxnSpPr>
          <p:nvPr/>
        </p:nvCxnSpPr>
        <p:spPr bwMode="auto">
          <a:xfrm rot="16200000" flipH="1">
            <a:off x="3886994" y="3648869"/>
            <a:ext cx="1363662" cy="0"/>
          </a:xfrm>
          <a:prstGeom prst="line">
            <a:avLst/>
          </a:prstGeom>
          <a:noFill/>
          <a:ln w="9525" algn="ctr">
            <a:solidFill>
              <a:srgbClr val="FFFFFF"/>
            </a:solidFill>
            <a:round/>
            <a:headEnd/>
            <a:tailEnd/>
          </a:ln>
        </p:spPr>
      </p:cxnSp>
      <p:sp>
        <p:nvSpPr>
          <p:cNvPr id="10252" name="TextBox 17"/>
          <p:cNvSpPr txBox="1">
            <a:spLocks noChangeArrowheads="1"/>
          </p:cNvSpPr>
          <p:nvPr/>
        </p:nvSpPr>
        <p:spPr bwMode="auto">
          <a:xfrm>
            <a:off x="1154113" y="3014663"/>
            <a:ext cx="1350962" cy="1200150"/>
          </a:xfrm>
          <a:prstGeom prst="rect">
            <a:avLst/>
          </a:prstGeom>
          <a:noFill/>
          <a:ln w="9525">
            <a:noFill/>
            <a:miter lim="800000"/>
            <a:headEnd/>
            <a:tailEnd/>
          </a:ln>
        </p:spPr>
        <p:txBody>
          <a:bodyPr wrap="none">
            <a:spAutoFit/>
          </a:bodyPr>
          <a:lstStyle/>
          <a:p>
            <a:r>
              <a:rPr lang="en-US" sz="1800"/>
              <a:t>MINOS</a:t>
            </a:r>
          </a:p>
          <a:p>
            <a:r>
              <a:rPr lang="en-US" sz="1800"/>
              <a:t>MiniBooNE</a:t>
            </a:r>
          </a:p>
          <a:p>
            <a:r>
              <a:rPr lang="en-US" sz="1800"/>
              <a:t>MINERvA</a:t>
            </a:r>
          </a:p>
          <a:p>
            <a:r>
              <a:rPr lang="en-US" sz="1800"/>
              <a:t>SeaQuest</a:t>
            </a:r>
          </a:p>
        </p:txBody>
      </p:sp>
      <p:sp>
        <p:nvSpPr>
          <p:cNvPr id="10253" name="TextBox 18"/>
          <p:cNvSpPr txBox="1">
            <a:spLocks noChangeArrowheads="1"/>
          </p:cNvSpPr>
          <p:nvPr/>
        </p:nvSpPr>
        <p:spPr bwMode="auto">
          <a:xfrm>
            <a:off x="2914650" y="3003550"/>
            <a:ext cx="1479550" cy="1200150"/>
          </a:xfrm>
          <a:prstGeom prst="rect">
            <a:avLst/>
          </a:prstGeom>
          <a:noFill/>
          <a:ln w="9525">
            <a:noFill/>
            <a:miter lim="800000"/>
            <a:headEnd/>
            <a:tailEnd/>
          </a:ln>
        </p:spPr>
        <p:txBody>
          <a:bodyPr wrap="none">
            <a:spAutoFit/>
          </a:bodyPr>
          <a:lstStyle/>
          <a:p>
            <a:r>
              <a:rPr lang="en-US" sz="1800" dirty="0" err="1"/>
              <a:t>NOvA</a:t>
            </a:r>
            <a:endParaRPr lang="en-US" sz="1800" dirty="0"/>
          </a:p>
          <a:p>
            <a:r>
              <a:rPr lang="en-US" sz="1800" dirty="0"/>
              <a:t>MicroBooNE</a:t>
            </a:r>
          </a:p>
          <a:p>
            <a:r>
              <a:rPr lang="en-US" sz="1800" dirty="0"/>
              <a:t>g-2?</a:t>
            </a:r>
          </a:p>
          <a:p>
            <a:r>
              <a:rPr lang="en-US" sz="1800" dirty="0" err="1"/>
              <a:t>SeaQuest</a:t>
            </a:r>
            <a:endParaRPr lang="en-US" sz="1800" dirty="0"/>
          </a:p>
        </p:txBody>
      </p:sp>
      <p:sp>
        <p:nvSpPr>
          <p:cNvPr id="10254" name="TextBox 20"/>
          <p:cNvSpPr txBox="1">
            <a:spLocks noChangeArrowheads="1"/>
          </p:cNvSpPr>
          <p:nvPr/>
        </p:nvSpPr>
        <p:spPr bwMode="auto">
          <a:xfrm>
            <a:off x="604838" y="4332288"/>
            <a:ext cx="711200" cy="369887"/>
          </a:xfrm>
          <a:prstGeom prst="rect">
            <a:avLst/>
          </a:prstGeom>
          <a:noFill/>
          <a:ln w="9525">
            <a:noFill/>
            <a:miter lim="800000"/>
            <a:headEnd/>
            <a:tailEnd/>
          </a:ln>
        </p:spPr>
        <p:txBody>
          <a:bodyPr wrap="none">
            <a:spAutoFit/>
          </a:bodyPr>
          <a:lstStyle/>
          <a:p>
            <a:r>
              <a:rPr lang="en-US" sz="1800"/>
              <a:t>Now </a:t>
            </a:r>
          </a:p>
        </p:txBody>
      </p:sp>
      <p:sp>
        <p:nvSpPr>
          <p:cNvPr id="10255" name="TextBox 21"/>
          <p:cNvSpPr txBox="1">
            <a:spLocks noChangeArrowheads="1"/>
          </p:cNvSpPr>
          <p:nvPr/>
        </p:nvSpPr>
        <p:spPr bwMode="auto">
          <a:xfrm>
            <a:off x="4144963" y="4310063"/>
            <a:ext cx="762000" cy="369887"/>
          </a:xfrm>
          <a:prstGeom prst="rect">
            <a:avLst/>
          </a:prstGeom>
          <a:noFill/>
          <a:ln w="9525">
            <a:noFill/>
            <a:miter lim="800000"/>
            <a:headEnd/>
            <a:tailEnd/>
          </a:ln>
        </p:spPr>
        <p:txBody>
          <a:bodyPr wrap="none">
            <a:spAutoFit/>
          </a:bodyPr>
          <a:lstStyle/>
          <a:p>
            <a:r>
              <a:rPr lang="en-US" sz="1800"/>
              <a:t> 2016</a:t>
            </a:r>
          </a:p>
        </p:txBody>
      </p:sp>
      <p:cxnSp>
        <p:nvCxnSpPr>
          <p:cNvPr id="10256" name="Straight Connector 26"/>
          <p:cNvCxnSpPr>
            <a:cxnSpLocks noChangeShapeType="1"/>
          </p:cNvCxnSpPr>
          <p:nvPr/>
        </p:nvCxnSpPr>
        <p:spPr bwMode="auto">
          <a:xfrm rot="5400000">
            <a:off x="5715000" y="3633788"/>
            <a:ext cx="1355725" cy="15875"/>
          </a:xfrm>
          <a:prstGeom prst="line">
            <a:avLst/>
          </a:prstGeom>
          <a:noFill/>
          <a:ln w="9525" algn="ctr">
            <a:solidFill>
              <a:srgbClr val="FFFFFF"/>
            </a:solidFill>
            <a:round/>
            <a:headEnd/>
            <a:tailEnd/>
          </a:ln>
        </p:spPr>
      </p:cxnSp>
      <p:sp>
        <p:nvSpPr>
          <p:cNvPr id="10257" name="TextBox 28"/>
          <p:cNvSpPr txBox="1">
            <a:spLocks noChangeArrowheads="1"/>
          </p:cNvSpPr>
          <p:nvPr/>
        </p:nvSpPr>
        <p:spPr bwMode="auto">
          <a:xfrm>
            <a:off x="5064125" y="3300413"/>
            <a:ext cx="787400" cy="701675"/>
          </a:xfrm>
          <a:prstGeom prst="rect">
            <a:avLst/>
          </a:prstGeom>
          <a:noFill/>
          <a:ln w="9525">
            <a:noFill/>
            <a:miter lim="800000"/>
            <a:headEnd/>
            <a:tailEnd/>
          </a:ln>
        </p:spPr>
        <p:txBody>
          <a:bodyPr wrap="none">
            <a:spAutoFit/>
          </a:bodyPr>
          <a:lstStyle/>
          <a:p>
            <a:r>
              <a:rPr lang="en-US" sz="1800"/>
              <a:t>LBNE</a:t>
            </a:r>
          </a:p>
          <a:p>
            <a:r>
              <a:rPr lang="en-US" sz="1800"/>
              <a:t>Mu2e</a:t>
            </a:r>
          </a:p>
        </p:txBody>
      </p:sp>
      <p:sp>
        <p:nvSpPr>
          <p:cNvPr id="10258" name="TextBox 29"/>
          <p:cNvSpPr txBox="1">
            <a:spLocks noChangeArrowheads="1"/>
          </p:cNvSpPr>
          <p:nvPr/>
        </p:nvSpPr>
        <p:spPr bwMode="auto">
          <a:xfrm>
            <a:off x="6353175" y="3206750"/>
            <a:ext cx="1858963" cy="923925"/>
          </a:xfrm>
          <a:prstGeom prst="rect">
            <a:avLst/>
          </a:prstGeom>
          <a:noFill/>
          <a:ln w="9525">
            <a:noFill/>
            <a:miter lim="800000"/>
            <a:headEnd/>
            <a:tailEnd/>
          </a:ln>
        </p:spPr>
        <p:txBody>
          <a:bodyPr wrap="none">
            <a:spAutoFit/>
          </a:bodyPr>
          <a:lstStyle/>
          <a:p>
            <a:r>
              <a:rPr lang="en-US" sz="1800"/>
              <a:t>Project X+LBNE</a:t>
            </a:r>
          </a:p>
          <a:p>
            <a:r>
              <a:rPr lang="en-US" sz="1800">
                <a:latin typeface="Symbol" pitchFamily="18" charset="2"/>
              </a:rPr>
              <a:t>m</a:t>
            </a:r>
            <a:r>
              <a:rPr lang="en-US" sz="1800"/>
              <a:t>, K, nuclear, …</a:t>
            </a:r>
          </a:p>
          <a:p>
            <a:r>
              <a:rPr lang="en-US" sz="1800">
                <a:latin typeface="Symbol" pitchFamily="18" charset="2"/>
              </a:rPr>
              <a:t>n</a:t>
            </a:r>
            <a:r>
              <a:rPr lang="en-US" sz="1800"/>
              <a:t> Factory ??</a:t>
            </a:r>
          </a:p>
        </p:txBody>
      </p:sp>
      <p:sp>
        <p:nvSpPr>
          <p:cNvPr id="10259" name="TextBox 30"/>
          <p:cNvSpPr txBox="1">
            <a:spLocks noChangeArrowheads="1"/>
          </p:cNvSpPr>
          <p:nvPr/>
        </p:nvSpPr>
        <p:spPr bwMode="auto">
          <a:xfrm>
            <a:off x="2409825" y="4311650"/>
            <a:ext cx="698500" cy="368300"/>
          </a:xfrm>
          <a:prstGeom prst="rect">
            <a:avLst/>
          </a:prstGeom>
          <a:noFill/>
          <a:ln w="9525">
            <a:noFill/>
            <a:miter lim="800000"/>
            <a:headEnd/>
            <a:tailEnd/>
          </a:ln>
        </p:spPr>
        <p:txBody>
          <a:bodyPr wrap="none">
            <a:spAutoFit/>
          </a:bodyPr>
          <a:lstStyle/>
          <a:p>
            <a:r>
              <a:rPr lang="en-US" sz="1800"/>
              <a:t>2013</a:t>
            </a:r>
          </a:p>
        </p:txBody>
      </p:sp>
      <p:sp>
        <p:nvSpPr>
          <p:cNvPr id="10260" name="TextBox 31"/>
          <p:cNvSpPr txBox="1">
            <a:spLocks noChangeArrowheads="1"/>
          </p:cNvSpPr>
          <p:nvPr/>
        </p:nvSpPr>
        <p:spPr bwMode="auto">
          <a:xfrm>
            <a:off x="6053138" y="4297363"/>
            <a:ext cx="696912" cy="369887"/>
          </a:xfrm>
          <a:prstGeom prst="rect">
            <a:avLst/>
          </a:prstGeom>
          <a:noFill/>
          <a:ln w="9525">
            <a:noFill/>
            <a:miter lim="800000"/>
            <a:headEnd/>
            <a:tailEnd/>
          </a:ln>
        </p:spPr>
        <p:txBody>
          <a:bodyPr wrap="none">
            <a:spAutoFit/>
          </a:bodyPr>
          <a:lstStyle/>
          <a:p>
            <a:r>
              <a:rPr lang="en-US" sz="1800"/>
              <a:t>2019</a:t>
            </a:r>
          </a:p>
        </p:txBody>
      </p:sp>
      <p:pic>
        <p:nvPicPr>
          <p:cNvPr id="10261" name="Picture 5" descr="MiniBooNEPPT"/>
          <p:cNvPicPr>
            <a:picLocks noChangeAspect="1" noChangeArrowheads="1"/>
          </p:cNvPicPr>
          <p:nvPr/>
        </p:nvPicPr>
        <p:blipFill>
          <a:blip r:embed="rId2" cstate="print"/>
          <a:srcRect l="17526" t="2295" r="16290"/>
          <a:stretch>
            <a:fillRect/>
          </a:stretch>
        </p:blipFill>
        <p:spPr bwMode="auto">
          <a:xfrm>
            <a:off x="928688" y="1190625"/>
            <a:ext cx="1158875" cy="1647825"/>
          </a:xfrm>
          <a:prstGeom prst="rect">
            <a:avLst/>
          </a:prstGeom>
          <a:noFill/>
          <a:ln w="9525">
            <a:noFill/>
            <a:miter lim="800000"/>
            <a:headEnd/>
            <a:tailEnd/>
          </a:ln>
        </p:spPr>
      </p:pic>
      <p:pic>
        <p:nvPicPr>
          <p:cNvPr id="10262" name="Picture 3" descr="Minos detectorPPT"/>
          <p:cNvPicPr>
            <a:picLocks noChangeAspect="1" noChangeArrowheads="1"/>
          </p:cNvPicPr>
          <p:nvPr/>
        </p:nvPicPr>
        <p:blipFill>
          <a:blip r:embed="rId3" cstate="print"/>
          <a:srcRect/>
          <a:stretch>
            <a:fillRect/>
          </a:stretch>
        </p:blipFill>
        <p:spPr bwMode="auto">
          <a:xfrm>
            <a:off x="930275" y="4733925"/>
            <a:ext cx="1716088" cy="1446213"/>
          </a:xfrm>
          <a:prstGeom prst="rect">
            <a:avLst/>
          </a:prstGeom>
          <a:noFill/>
          <a:ln w="9525">
            <a:noFill/>
            <a:miter lim="800000"/>
            <a:headEnd/>
            <a:tailEnd/>
          </a:ln>
        </p:spPr>
      </p:pic>
      <p:pic>
        <p:nvPicPr>
          <p:cNvPr id="10263" name="Picture 6"/>
          <p:cNvPicPr>
            <a:picLocks noChangeAspect="1" noChangeArrowheads="1"/>
          </p:cNvPicPr>
          <p:nvPr/>
        </p:nvPicPr>
        <p:blipFill>
          <a:blip r:embed="rId4" cstate="print"/>
          <a:srcRect/>
          <a:stretch>
            <a:fillRect/>
          </a:stretch>
        </p:blipFill>
        <p:spPr bwMode="auto">
          <a:xfrm>
            <a:off x="2149475" y="1182688"/>
            <a:ext cx="1798638" cy="1674812"/>
          </a:xfrm>
          <a:prstGeom prst="rect">
            <a:avLst/>
          </a:prstGeom>
          <a:noFill/>
          <a:ln w="9525">
            <a:noFill/>
            <a:miter lim="800000"/>
            <a:headEnd/>
            <a:tailEnd/>
          </a:ln>
        </p:spPr>
      </p:pic>
      <p:pic>
        <p:nvPicPr>
          <p:cNvPr id="10264" name="Picture 11" descr="TP_in_wideband.jpg"/>
          <p:cNvPicPr>
            <a:picLocks noChangeAspect="1"/>
          </p:cNvPicPr>
          <p:nvPr/>
        </p:nvPicPr>
        <p:blipFill>
          <a:blip r:embed="rId5" cstate="print"/>
          <a:srcRect/>
          <a:stretch>
            <a:fillRect/>
          </a:stretch>
        </p:blipFill>
        <p:spPr bwMode="auto">
          <a:xfrm>
            <a:off x="2738438" y="4738688"/>
            <a:ext cx="1843087" cy="1436687"/>
          </a:xfrm>
          <a:prstGeom prst="rect">
            <a:avLst/>
          </a:prstGeom>
          <a:noFill/>
          <a:ln w="9525">
            <a:noFill/>
            <a:miter lim="800000"/>
            <a:headEnd/>
            <a:tailEnd/>
          </a:ln>
        </p:spPr>
      </p:pic>
      <p:pic>
        <p:nvPicPr>
          <p:cNvPr id="10265" name="Picture 4" descr="full_meco_apparatus"/>
          <p:cNvPicPr>
            <a:picLocks noChangeAspect="1" noChangeArrowheads="1"/>
          </p:cNvPicPr>
          <p:nvPr/>
        </p:nvPicPr>
        <p:blipFill>
          <a:blip r:embed="rId6" cstate="print"/>
          <a:srcRect/>
          <a:stretch>
            <a:fillRect/>
          </a:stretch>
        </p:blipFill>
        <p:spPr bwMode="auto">
          <a:xfrm>
            <a:off x="4022725" y="1187450"/>
            <a:ext cx="2882900" cy="1651000"/>
          </a:xfrm>
          <a:prstGeom prst="rect">
            <a:avLst/>
          </a:prstGeom>
          <a:noFill/>
          <a:ln w="9525">
            <a:noFill/>
            <a:miter lim="800000"/>
            <a:headEnd/>
            <a:tailEnd/>
          </a:ln>
        </p:spPr>
      </p:pic>
      <p:pic>
        <p:nvPicPr>
          <p:cNvPr id="10266" name="Picture 4" descr="ArgoNeuT_NCpi0.jpg"/>
          <p:cNvPicPr>
            <a:picLocks noChangeAspect="1"/>
          </p:cNvPicPr>
          <p:nvPr/>
        </p:nvPicPr>
        <p:blipFill>
          <a:blip r:embed="rId7" cstate="print"/>
          <a:srcRect t="9027"/>
          <a:stretch>
            <a:fillRect/>
          </a:stretch>
        </p:blipFill>
        <p:spPr bwMode="auto">
          <a:xfrm>
            <a:off x="4657725" y="4751388"/>
            <a:ext cx="2063750" cy="1411287"/>
          </a:xfrm>
          <a:prstGeom prst="rect">
            <a:avLst/>
          </a:prstGeom>
          <a:noFill/>
          <a:ln w="9525">
            <a:noFill/>
            <a:miter lim="800000"/>
            <a:headEnd/>
            <a:tailEnd/>
          </a:ln>
        </p:spPr>
      </p:pic>
      <p:sp>
        <p:nvSpPr>
          <p:cNvPr id="10267" name="Rectangle 27"/>
          <p:cNvSpPr>
            <a:spLocks noChangeArrowheads="1"/>
          </p:cNvSpPr>
          <p:nvPr/>
        </p:nvSpPr>
        <p:spPr bwMode="auto">
          <a:xfrm>
            <a:off x="7870825" y="4294188"/>
            <a:ext cx="696913" cy="368300"/>
          </a:xfrm>
          <a:prstGeom prst="rect">
            <a:avLst/>
          </a:prstGeom>
          <a:noFill/>
          <a:ln w="9525">
            <a:noFill/>
            <a:miter lim="800000"/>
            <a:headEnd/>
            <a:tailEnd/>
          </a:ln>
        </p:spPr>
        <p:txBody>
          <a:bodyPr wrap="none">
            <a:spAutoFit/>
          </a:bodyPr>
          <a:lstStyle/>
          <a:p>
            <a:r>
              <a:rPr lang="en-US" sz="1800"/>
              <a:t>2022</a:t>
            </a:r>
          </a:p>
        </p:txBody>
      </p:sp>
      <p:pic>
        <p:nvPicPr>
          <p:cNvPr id="10268" name="Picture 9"/>
          <p:cNvPicPr>
            <a:picLocks noChangeAspect="1" noChangeArrowheads="1"/>
          </p:cNvPicPr>
          <p:nvPr/>
        </p:nvPicPr>
        <p:blipFill>
          <a:blip r:embed="rId8" cstate="print"/>
          <a:srcRect/>
          <a:stretch>
            <a:fillRect/>
          </a:stretch>
        </p:blipFill>
        <p:spPr bwMode="auto">
          <a:xfrm>
            <a:off x="6800850" y="4752975"/>
            <a:ext cx="1389063" cy="1411288"/>
          </a:xfrm>
          <a:prstGeom prst="rect">
            <a:avLst/>
          </a:prstGeom>
          <a:noFill/>
          <a:ln w="9525">
            <a:noFill/>
            <a:miter lim="800000"/>
            <a:headEnd/>
            <a:tailEnd/>
          </a:ln>
        </p:spPr>
      </p:pic>
      <p:pic>
        <p:nvPicPr>
          <p:cNvPr id="10269" name="Picture 2"/>
          <p:cNvPicPr>
            <a:picLocks noChangeAspect="1" noChangeArrowheads="1"/>
          </p:cNvPicPr>
          <p:nvPr/>
        </p:nvPicPr>
        <p:blipFill>
          <a:blip r:embed="rId9" cstate="print"/>
          <a:srcRect l="2682" t="3345" b="3348"/>
          <a:stretch>
            <a:fillRect/>
          </a:stretch>
        </p:blipFill>
        <p:spPr bwMode="auto">
          <a:xfrm>
            <a:off x="6950075" y="1066800"/>
            <a:ext cx="1271588" cy="177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X is central to the strategy</a:t>
            </a:r>
            <a:endParaRPr lang="en-US" dirty="0"/>
          </a:p>
        </p:txBody>
      </p:sp>
      <p:sp>
        <p:nvSpPr>
          <p:cNvPr id="3" name="Content Placeholder 2"/>
          <p:cNvSpPr>
            <a:spLocks noGrp="1"/>
          </p:cNvSpPr>
          <p:nvPr>
            <p:ph idx="1"/>
          </p:nvPr>
        </p:nvSpPr>
        <p:spPr/>
        <p:txBody>
          <a:bodyPr/>
          <a:lstStyle/>
          <a:p>
            <a:r>
              <a:rPr lang="en-US" dirty="0" smtClean="0"/>
              <a:t>Unique facility for rare decays: a continuous wave (CW), very high power, superconducting 3 </a:t>
            </a:r>
            <a:r>
              <a:rPr lang="en-US" dirty="0" err="1" smtClean="0"/>
              <a:t>GeV</a:t>
            </a:r>
            <a:r>
              <a:rPr lang="en-US" dirty="0" smtClean="0"/>
              <a:t> </a:t>
            </a:r>
            <a:r>
              <a:rPr lang="en-US" dirty="0" err="1" smtClean="0"/>
              <a:t>linac</a:t>
            </a:r>
            <a:r>
              <a:rPr lang="en-US" dirty="0" smtClean="0"/>
              <a:t>.  Unique in the world</a:t>
            </a:r>
          </a:p>
          <a:p>
            <a:endParaRPr lang="en-US" sz="1000" dirty="0" smtClean="0"/>
          </a:p>
          <a:p>
            <a:r>
              <a:rPr lang="en-US" dirty="0" smtClean="0"/>
              <a:t>CW </a:t>
            </a:r>
            <a:r>
              <a:rPr lang="en-US" dirty="0" err="1" smtClean="0"/>
              <a:t>linac</a:t>
            </a:r>
            <a:r>
              <a:rPr lang="en-US" dirty="0" smtClean="0"/>
              <a:t> greatly enhances the capability for rare decays of </a:t>
            </a:r>
            <a:r>
              <a:rPr lang="en-US" dirty="0" err="1" smtClean="0"/>
              <a:t>kaons</a:t>
            </a:r>
            <a:r>
              <a:rPr lang="en-US" dirty="0" smtClean="0"/>
              <a:t>, </a:t>
            </a:r>
            <a:r>
              <a:rPr lang="en-US" dirty="0" err="1" smtClean="0"/>
              <a:t>muons</a:t>
            </a:r>
            <a:endParaRPr lang="en-US" dirty="0" smtClean="0"/>
          </a:p>
          <a:p>
            <a:endParaRPr lang="en-US" sz="1000" dirty="0" smtClean="0"/>
          </a:p>
          <a:p>
            <a:r>
              <a:rPr lang="en-US" dirty="0" smtClean="0"/>
              <a:t>CW </a:t>
            </a:r>
            <a:r>
              <a:rPr lang="en-US" dirty="0" err="1" smtClean="0"/>
              <a:t>linac</a:t>
            </a:r>
            <a:r>
              <a:rPr lang="en-US" dirty="0" smtClean="0"/>
              <a:t> is the ideal machine for other uses: </a:t>
            </a:r>
            <a:r>
              <a:rPr lang="en-US" dirty="0" smtClean="0"/>
              <a:t>Standard Model tests with nuclei (ISOL targets), </a:t>
            </a:r>
            <a:r>
              <a:rPr lang="en-US" dirty="0" smtClean="0"/>
              <a:t>possible energy and transmutation applications</a:t>
            </a:r>
            <a:r>
              <a:rPr lang="en-US" dirty="0" smtClean="0"/>
              <a:t>, </a:t>
            </a:r>
            <a:r>
              <a:rPr lang="en-US" dirty="0" smtClean="0"/>
              <a:t>cold neutrons</a:t>
            </a:r>
            <a:endParaRPr lang="en-US" dirty="0"/>
          </a:p>
        </p:txBody>
      </p:sp>
      <p:sp>
        <p:nvSpPr>
          <p:cNvPr id="4" name="Footer Placeholder 3"/>
          <p:cNvSpPr>
            <a:spLocks noGrp="1"/>
          </p:cNvSpPr>
          <p:nvPr>
            <p:ph type="ftr" sz="quarter" idx="10"/>
          </p:nvPr>
        </p:nvSpPr>
        <p:spPr/>
        <p:txBody>
          <a:bodyPr/>
          <a:lstStyle/>
          <a:p>
            <a:pPr>
              <a:defRPr/>
            </a:pPr>
            <a:r>
              <a:rPr lang="it-IT" smtClean="0"/>
              <a:t>Oddone, Project X Briefing to DOE, November 17, 2010</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X is central to the strategy</a:t>
            </a:r>
            <a:endParaRPr lang="en-US" dirty="0"/>
          </a:p>
        </p:txBody>
      </p:sp>
      <p:sp>
        <p:nvSpPr>
          <p:cNvPr id="3" name="Content Placeholder 2"/>
          <p:cNvSpPr>
            <a:spLocks noGrp="1"/>
          </p:cNvSpPr>
          <p:nvPr>
            <p:ph idx="1"/>
          </p:nvPr>
        </p:nvSpPr>
        <p:spPr/>
        <p:txBody>
          <a:bodyPr/>
          <a:lstStyle/>
          <a:p>
            <a:r>
              <a:rPr lang="en-US" dirty="0" smtClean="0"/>
              <a:t>Coupled to an 8 GeV pulsed LINAC and to the Recycler and Main Injector, gives the most intense beams of neutrinos at high energy (LBNE) and low energy (for the successors to Mini and MicroBooNE)</a:t>
            </a:r>
          </a:p>
          <a:p>
            <a:endParaRPr lang="en-US" sz="1000" dirty="0" smtClean="0"/>
          </a:p>
          <a:p>
            <a:r>
              <a:rPr lang="en-US" dirty="0" smtClean="0"/>
              <a:t>Makes use of modern accelerators at Fermilab (Recycler and Main Injector) and its scope would be difficult to reproduce elsewhere without this established base</a:t>
            </a:r>
          </a:p>
          <a:p>
            <a:endParaRPr lang="en-US" sz="1000" dirty="0" smtClean="0"/>
          </a:p>
          <a:p>
            <a:r>
              <a:rPr lang="en-US" dirty="0" smtClean="0"/>
              <a:t>Eliminates</a:t>
            </a:r>
            <a:r>
              <a:rPr lang="en-US" dirty="0" smtClean="0"/>
              <a:t> </a:t>
            </a:r>
            <a:r>
              <a:rPr lang="en-US" dirty="0" smtClean="0"/>
              <a:t>proton economics </a:t>
            </a:r>
            <a:r>
              <a:rPr lang="en-US" dirty="0" smtClean="0"/>
              <a:t>as the major limitation: </a:t>
            </a:r>
            <a:r>
              <a:rPr lang="en-US" dirty="0" smtClean="0"/>
              <a:t>all experiments run simultaneously</a:t>
            </a:r>
          </a:p>
        </p:txBody>
      </p:sp>
      <p:sp>
        <p:nvSpPr>
          <p:cNvPr id="4" name="Footer Placeholder 3"/>
          <p:cNvSpPr>
            <a:spLocks noGrp="1"/>
          </p:cNvSpPr>
          <p:nvPr>
            <p:ph type="ftr" sz="quarter" idx="10"/>
          </p:nvPr>
        </p:nvSpPr>
        <p:spPr/>
        <p:txBody>
          <a:bodyPr/>
          <a:lstStyle/>
          <a:p>
            <a:pPr>
              <a:defRPr/>
            </a:pPr>
            <a:r>
              <a:rPr lang="it-IT" smtClean="0"/>
              <a:t>Oddone, Project X Briefing to DOE, November 17, 2010</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X is central to the strategy</a:t>
            </a:r>
            <a:endParaRPr lang="en-US" dirty="0"/>
          </a:p>
        </p:txBody>
      </p:sp>
      <p:sp>
        <p:nvSpPr>
          <p:cNvPr id="3" name="Content Placeholder 2"/>
          <p:cNvSpPr>
            <a:spLocks noGrp="1"/>
          </p:cNvSpPr>
          <p:nvPr>
            <p:ph idx="1"/>
          </p:nvPr>
        </p:nvSpPr>
        <p:spPr/>
        <p:txBody>
          <a:bodyPr/>
          <a:lstStyle/>
          <a:p>
            <a:r>
              <a:rPr lang="en-US" dirty="0" smtClean="0"/>
              <a:t>Project X benefits from the word-wide ILC R&amp;D: SCRF and photo-e cloud. SCRF </a:t>
            </a:r>
            <a:r>
              <a:rPr lang="en-US" dirty="0" smtClean="0"/>
              <a:t>R&amp;D</a:t>
            </a:r>
            <a:r>
              <a:rPr lang="en-US" dirty="0" smtClean="0"/>
              <a:t> </a:t>
            </a:r>
            <a:r>
              <a:rPr lang="en-US" dirty="0" smtClean="0"/>
              <a:t>positions the US to play a leading role in ILC.  </a:t>
            </a:r>
          </a:p>
          <a:p>
            <a:endParaRPr lang="en-US" sz="1000" dirty="0" smtClean="0"/>
          </a:p>
          <a:p>
            <a:r>
              <a:rPr lang="en-US" dirty="0" smtClean="0"/>
              <a:t>Capabilities and infrastructure developed for Project X will be useful for other domestic non HEP projects.</a:t>
            </a:r>
          </a:p>
          <a:p>
            <a:endParaRPr lang="en-US" sz="1000" dirty="0" smtClean="0"/>
          </a:p>
          <a:p>
            <a:r>
              <a:rPr lang="en-US" dirty="0" smtClean="0"/>
              <a:t>Project </a:t>
            </a:r>
            <a:r>
              <a:rPr lang="en-US" dirty="0" smtClean="0"/>
              <a:t>X with upgrades can be the front end of a neutrino factory or a </a:t>
            </a:r>
            <a:r>
              <a:rPr lang="en-US" dirty="0" err="1" smtClean="0"/>
              <a:t>muon</a:t>
            </a:r>
            <a:r>
              <a:rPr lang="en-US" dirty="0" smtClean="0"/>
              <a:t> collider, opening paths </a:t>
            </a:r>
            <a:r>
              <a:rPr lang="en-US" dirty="0" smtClean="0"/>
              <a:t>for </a:t>
            </a:r>
            <a:r>
              <a:rPr lang="en-US" dirty="0" smtClean="0"/>
              <a:t>development </a:t>
            </a:r>
            <a:r>
              <a:rPr lang="en-US" dirty="0" smtClean="0"/>
              <a:t>of the intensity frontier and a road back to the energy frontier</a:t>
            </a:r>
          </a:p>
          <a:p>
            <a:endParaRPr lang="en-US" sz="1000" dirty="0" smtClean="0"/>
          </a:p>
        </p:txBody>
      </p:sp>
      <p:sp>
        <p:nvSpPr>
          <p:cNvPr id="4" name="Footer Placeholder 3"/>
          <p:cNvSpPr>
            <a:spLocks noGrp="1"/>
          </p:cNvSpPr>
          <p:nvPr>
            <p:ph type="ftr" sz="quarter" idx="10"/>
          </p:nvPr>
        </p:nvSpPr>
        <p:spPr/>
        <p:txBody>
          <a:bodyPr/>
          <a:lstStyle/>
          <a:p>
            <a:pPr>
              <a:defRPr/>
            </a:pPr>
            <a:r>
              <a:rPr lang="it-IT" smtClean="0"/>
              <a:t>Oddone, Project X Briefing to DOE, November 17, 2010</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situation</a:t>
            </a:r>
            <a:endParaRPr lang="en-US" dirty="0"/>
          </a:p>
        </p:txBody>
      </p:sp>
      <p:sp>
        <p:nvSpPr>
          <p:cNvPr id="3" name="Content Placeholder 2"/>
          <p:cNvSpPr>
            <a:spLocks noGrp="1"/>
          </p:cNvSpPr>
          <p:nvPr>
            <p:ph idx="1"/>
          </p:nvPr>
        </p:nvSpPr>
        <p:spPr/>
        <p:txBody>
          <a:bodyPr/>
          <a:lstStyle/>
          <a:p>
            <a:r>
              <a:rPr lang="en-US" dirty="0" smtClean="0">
                <a:solidFill>
                  <a:srgbClr val="FFFF00"/>
                </a:solidFill>
              </a:rPr>
              <a:t>Europe</a:t>
            </a:r>
            <a:r>
              <a:rPr lang="en-US" dirty="0" smtClean="0"/>
              <a:t>: now fully occupied at the energy frontier: LHC upgrades and future energy frontier machines (ILC, CLIC).  To get into neutrinos competitively would need to do the same as in present US </a:t>
            </a:r>
            <a:r>
              <a:rPr lang="en-US" dirty="0" smtClean="0"/>
              <a:t>plans, </a:t>
            </a:r>
            <a:r>
              <a:rPr lang="en-US" dirty="0" smtClean="0"/>
              <a:t>with the addition of a modern high energy synchrotron.  Not excluded but very unlikely</a:t>
            </a:r>
          </a:p>
          <a:p>
            <a:endParaRPr lang="en-US" dirty="0" smtClean="0"/>
          </a:p>
          <a:p>
            <a:r>
              <a:rPr lang="en-US" dirty="0" smtClean="0">
                <a:solidFill>
                  <a:srgbClr val="FFFF00"/>
                </a:solidFill>
              </a:rPr>
              <a:t>Japan: </a:t>
            </a:r>
            <a:r>
              <a:rPr lang="en-US" dirty="0" smtClean="0">
                <a:solidFill>
                  <a:srgbClr val="FFFFFF"/>
                </a:solidFill>
              </a:rPr>
              <a:t>Is the nearest competitor, however there are crucial long term advantages to Project X</a:t>
            </a:r>
            <a:endParaRPr lang="en-US" dirty="0">
              <a:solidFill>
                <a:srgbClr val="FFFF00"/>
              </a:solidFill>
            </a:endParaRPr>
          </a:p>
        </p:txBody>
      </p:sp>
      <p:sp>
        <p:nvSpPr>
          <p:cNvPr id="4" name="Footer Placeholder 3"/>
          <p:cNvSpPr>
            <a:spLocks noGrp="1"/>
          </p:cNvSpPr>
          <p:nvPr>
            <p:ph type="ftr" sz="quarter" idx="10"/>
          </p:nvPr>
        </p:nvSpPr>
        <p:spPr/>
        <p:txBody>
          <a:bodyPr/>
          <a:lstStyle/>
          <a:p>
            <a:pPr>
              <a:defRPr/>
            </a:pPr>
            <a:r>
              <a:rPr lang="it-IT" smtClean="0"/>
              <a:t>Oddone, Project X Briefing to DOE, November 17, 2010</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advantages</a:t>
            </a:r>
            <a:endParaRPr lang="en-US" dirty="0"/>
          </a:p>
        </p:txBody>
      </p:sp>
      <p:sp>
        <p:nvSpPr>
          <p:cNvPr id="3" name="Content Placeholder 2"/>
          <p:cNvSpPr>
            <a:spLocks noGrp="1"/>
          </p:cNvSpPr>
          <p:nvPr>
            <p:ph idx="1"/>
          </p:nvPr>
        </p:nvSpPr>
        <p:spPr/>
        <p:txBody>
          <a:bodyPr/>
          <a:lstStyle/>
          <a:p>
            <a:r>
              <a:rPr lang="en-US" dirty="0" smtClean="0"/>
              <a:t>Higher CW power at low energies: push rare decays </a:t>
            </a:r>
            <a:r>
              <a:rPr lang="en-US" dirty="0" smtClean="0"/>
              <a:t>one to two orders </a:t>
            </a:r>
            <a:r>
              <a:rPr lang="en-US" dirty="0" smtClean="0"/>
              <a:t>of magnitude further</a:t>
            </a:r>
          </a:p>
          <a:p>
            <a:endParaRPr lang="en-US" sz="1000" dirty="0" smtClean="0"/>
          </a:p>
          <a:p>
            <a:r>
              <a:rPr lang="en-US" dirty="0" smtClean="0"/>
              <a:t>Proton economics: run multiple rare decay experiments and neutrinos simultaneously.  At JPARC the 50 </a:t>
            </a:r>
            <a:r>
              <a:rPr lang="en-US" dirty="0" err="1" smtClean="0"/>
              <a:t>GeV</a:t>
            </a:r>
            <a:r>
              <a:rPr lang="en-US" dirty="0" smtClean="0"/>
              <a:t> synchrotron is used for </a:t>
            </a:r>
            <a:r>
              <a:rPr lang="en-US" dirty="0" smtClean="0"/>
              <a:t>neutrinos and rare decays</a:t>
            </a:r>
            <a:r>
              <a:rPr lang="en-US" dirty="0" smtClean="0"/>
              <a:t> </a:t>
            </a:r>
            <a:r>
              <a:rPr lang="en-US" dirty="0" smtClean="0"/>
              <a:t>– </a:t>
            </a:r>
            <a:r>
              <a:rPr lang="en-US" dirty="0" smtClean="0"/>
              <a:t>requiring sharing</a:t>
            </a:r>
            <a:endParaRPr lang="en-US" dirty="0" smtClean="0"/>
          </a:p>
          <a:p>
            <a:endParaRPr lang="en-US" sz="1000" dirty="0" smtClean="0"/>
          </a:p>
          <a:p>
            <a:r>
              <a:rPr lang="en-US" dirty="0" smtClean="0"/>
              <a:t>Long base-line experiment to DUSEL detectors with baselines not possible in Japan</a:t>
            </a:r>
          </a:p>
          <a:p>
            <a:endParaRPr lang="en-US" sz="1050" dirty="0" smtClean="0"/>
          </a:p>
          <a:p>
            <a:r>
              <a:rPr lang="en-US" dirty="0" smtClean="0"/>
              <a:t>Far more flexible set of facilities and plenty of </a:t>
            </a:r>
            <a:r>
              <a:rPr lang="en-US" dirty="0" smtClean="0"/>
              <a:t>land for expansion</a:t>
            </a:r>
            <a:endParaRPr lang="en-US" dirty="0"/>
          </a:p>
        </p:txBody>
      </p:sp>
      <p:sp>
        <p:nvSpPr>
          <p:cNvPr id="4" name="Footer Placeholder 3"/>
          <p:cNvSpPr>
            <a:spLocks noGrp="1"/>
          </p:cNvSpPr>
          <p:nvPr>
            <p:ph type="ftr" sz="quarter" idx="10"/>
          </p:nvPr>
        </p:nvSpPr>
        <p:spPr/>
        <p:txBody>
          <a:bodyPr/>
          <a:lstStyle/>
          <a:p>
            <a:pPr>
              <a:defRPr/>
            </a:pPr>
            <a:r>
              <a:rPr lang="it-IT" smtClean="0"/>
              <a:t>Oddone, Project X Briefing to DOE, November 17, 2010</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1557338" y="203200"/>
            <a:ext cx="7586662" cy="1143000"/>
          </a:xfrm>
        </p:spPr>
        <p:txBody>
          <a:bodyPr/>
          <a:lstStyle/>
          <a:p>
            <a:r>
              <a:rPr lang="en-US" dirty="0" smtClean="0"/>
              <a:t>Present collaborative efforts</a:t>
            </a:r>
          </a:p>
        </p:txBody>
      </p:sp>
      <p:sp>
        <p:nvSpPr>
          <p:cNvPr id="23555" name="Content Placeholder 12"/>
          <p:cNvSpPr>
            <a:spLocks noGrp="1"/>
          </p:cNvSpPr>
          <p:nvPr>
            <p:ph idx="1"/>
          </p:nvPr>
        </p:nvSpPr>
        <p:spPr>
          <a:xfrm>
            <a:off x="1600200" y="1547320"/>
            <a:ext cx="7228490" cy="4431205"/>
          </a:xfrm>
        </p:spPr>
        <p:txBody>
          <a:bodyPr/>
          <a:lstStyle/>
          <a:p>
            <a:r>
              <a:rPr lang="en-US" sz="2000" dirty="0" smtClean="0"/>
              <a:t>International </a:t>
            </a:r>
          </a:p>
          <a:p>
            <a:pPr>
              <a:buNone/>
            </a:pPr>
            <a:r>
              <a:rPr lang="en-US" sz="2000" dirty="0" smtClean="0"/>
              <a:t>     Collaborations</a:t>
            </a:r>
          </a:p>
          <a:p>
            <a:pPr>
              <a:buNone/>
            </a:pPr>
            <a:r>
              <a:rPr lang="en-US" sz="2000" dirty="0" smtClean="0"/>
              <a:t>	for our programs</a:t>
            </a:r>
          </a:p>
          <a:p>
            <a:endParaRPr lang="en-US" dirty="0" smtClean="0"/>
          </a:p>
          <a:p>
            <a:endParaRPr lang="en-US" dirty="0" smtClean="0"/>
          </a:p>
          <a:p>
            <a:pPr lvl="1">
              <a:buNone/>
            </a:pPr>
            <a:endParaRPr lang="en-US" dirty="0" smtClean="0"/>
          </a:p>
          <a:p>
            <a:pPr lvl="1">
              <a:buNone/>
            </a:pPr>
            <a:endParaRPr lang="en-US" sz="2400" dirty="0" smtClean="0"/>
          </a:p>
          <a:p>
            <a:pPr lvl="1">
              <a:buNone/>
            </a:pPr>
            <a:endParaRPr lang="en-US" sz="2400" dirty="0" smtClean="0"/>
          </a:p>
          <a:p>
            <a:pPr lvl="1">
              <a:buNone/>
            </a:pPr>
            <a:endParaRPr lang="en-US" sz="1000" dirty="0" smtClean="0"/>
          </a:p>
          <a:p>
            <a:pPr lvl="1">
              <a:buNone/>
            </a:pPr>
            <a:endParaRPr lang="en-US" sz="1200" dirty="0" smtClean="0"/>
          </a:p>
          <a:p>
            <a:r>
              <a:rPr lang="en-US" sz="2200" dirty="0" smtClean="0"/>
              <a:t>Collaboration among DOE laboratories</a:t>
            </a:r>
          </a:p>
          <a:p>
            <a:pPr lvl="1"/>
            <a:r>
              <a:rPr lang="en-US" sz="1800" dirty="0" smtClean="0"/>
              <a:t>Project X, ILC/SRF, </a:t>
            </a:r>
            <a:r>
              <a:rPr lang="en-US" sz="1800" dirty="0" err="1" smtClean="0"/>
              <a:t>Muon</a:t>
            </a:r>
            <a:r>
              <a:rPr lang="en-US" sz="1800" dirty="0" smtClean="0"/>
              <a:t> collider, neutrino factory, LHC Accelerator, many particle experiments, …</a:t>
            </a:r>
          </a:p>
        </p:txBody>
      </p:sp>
      <p:sp>
        <p:nvSpPr>
          <p:cNvPr id="23556" name="Footer Placeholder 2"/>
          <p:cNvSpPr>
            <a:spLocks noGrp="1"/>
          </p:cNvSpPr>
          <p:nvPr>
            <p:ph type="ftr" sz="quarter" idx="10"/>
          </p:nvPr>
        </p:nvSpPr>
        <p:spPr>
          <a:noFill/>
        </p:spPr>
        <p:txBody>
          <a:bodyPr/>
          <a:lstStyle/>
          <a:p>
            <a:r>
              <a:rPr lang="en-US" smtClean="0"/>
              <a:t>Oddone, Project X Briefing to DOE, November 17, 2010</a:t>
            </a:r>
            <a:endParaRPr lang="en-US" sz="1200" dirty="0" smtClean="0"/>
          </a:p>
        </p:txBody>
      </p:sp>
      <p:sp>
        <p:nvSpPr>
          <p:cNvPr id="23557" name="Slide Number Placeholder 3"/>
          <p:cNvSpPr>
            <a:spLocks noGrp="1"/>
          </p:cNvSpPr>
          <p:nvPr>
            <p:ph type="sldNum" sz="quarter" idx="11"/>
          </p:nvPr>
        </p:nvSpPr>
        <p:spPr>
          <a:noFill/>
        </p:spPr>
        <p:txBody>
          <a:bodyPr/>
          <a:lstStyle/>
          <a:p>
            <a:fld id="{537691FA-4C40-47AE-B2CA-7CF2907EF15B}" type="slidenum">
              <a:rPr lang="en-US" smtClean="0"/>
              <a:pPr/>
              <a:t>17</a:t>
            </a:fld>
            <a:endParaRPr lang="en-US" smtClean="0"/>
          </a:p>
        </p:txBody>
      </p:sp>
      <p:pic>
        <p:nvPicPr>
          <p:cNvPr id="150532" name="Picture 4"/>
          <p:cNvPicPr>
            <a:picLocks noChangeAspect="1" noChangeArrowheads="1"/>
          </p:cNvPicPr>
          <p:nvPr/>
        </p:nvPicPr>
        <p:blipFill>
          <a:blip r:embed="rId2" cstate="print"/>
          <a:srcRect/>
          <a:stretch>
            <a:fillRect/>
          </a:stretch>
        </p:blipFill>
        <p:spPr bwMode="auto">
          <a:xfrm>
            <a:off x="4280220" y="1722713"/>
            <a:ext cx="2641844" cy="1573057"/>
          </a:xfrm>
          <a:prstGeom prst="rect">
            <a:avLst/>
          </a:prstGeom>
          <a:noFill/>
          <a:ln w="9525">
            <a:noFill/>
            <a:miter lim="800000"/>
            <a:headEnd/>
            <a:tailEnd/>
          </a:ln>
          <a:effectLst/>
        </p:spPr>
      </p:pic>
      <p:sp>
        <p:nvSpPr>
          <p:cNvPr id="14" name="TextBox 8"/>
          <p:cNvSpPr txBox="1">
            <a:spLocks noChangeArrowheads="1"/>
          </p:cNvSpPr>
          <p:nvPr/>
        </p:nvSpPr>
        <p:spPr bwMode="auto">
          <a:xfrm>
            <a:off x="6871019" y="1683534"/>
            <a:ext cx="1521738" cy="338554"/>
          </a:xfrm>
          <a:prstGeom prst="rect">
            <a:avLst/>
          </a:prstGeom>
          <a:noFill/>
          <a:ln w="9525">
            <a:noFill/>
            <a:miter lim="800000"/>
            <a:headEnd/>
            <a:tailEnd/>
          </a:ln>
        </p:spPr>
        <p:txBody>
          <a:bodyPr wrap="square">
            <a:spAutoFit/>
          </a:bodyPr>
          <a:lstStyle/>
          <a:p>
            <a:r>
              <a:rPr lang="en-US" sz="1600" dirty="0" smtClean="0">
                <a:solidFill>
                  <a:srgbClr val="FFFFFF"/>
                </a:solidFill>
              </a:rPr>
              <a:t>27 countries</a:t>
            </a:r>
            <a:endParaRPr lang="en-US" sz="1600" dirty="0">
              <a:solidFill>
                <a:srgbClr val="FFFFFF"/>
              </a:solidFill>
            </a:endParaRPr>
          </a:p>
        </p:txBody>
      </p:sp>
      <p:pic>
        <p:nvPicPr>
          <p:cNvPr id="19" name="Picture 2"/>
          <p:cNvPicPr>
            <a:picLocks noChangeAspect="1" noChangeArrowheads="1"/>
          </p:cNvPicPr>
          <p:nvPr/>
        </p:nvPicPr>
        <p:blipFill>
          <a:blip r:embed="rId3" cstate="print"/>
          <a:srcRect/>
          <a:stretch>
            <a:fillRect/>
          </a:stretch>
        </p:blipFill>
        <p:spPr bwMode="auto">
          <a:xfrm>
            <a:off x="2744310" y="3417243"/>
            <a:ext cx="2641844" cy="1573057"/>
          </a:xfrm>
          <a:prstGeom prst="rect">
            <a:avLst/>
          </a:prstGeom>
          <a:noFill/>
          <a:ln w="9525">
            <a:noFill/>
            <a:miter lim="800000"/>
            <a:headEnd/>
            <a:tailEnd/>
          </a:ln>
          <a:effectLst/>
        </p:spPr>
      </p:pic>
      <p:pic>
        <p:nvPicPr>
          <p:cNvPr id="20" name="Picture 3"/>
          <p:cNvPicPr>
            <a:picLocks noChangeAspect="1" noChangeArrowheads="1"/>
          </p:cNvPicPr>
          <p:nvPr/>
        </p:nvPicPr>
        <p:blipFill>
          <a:blip r:embed="rId4" cstate="print"/>
          <a:srcRect/>
          <a:stretch>
            <a:fillRect/>
          </a:stretch>
        </p:blipFill>
        <p:spPr bwMode="auto">
          <a:xfrm>
            <a:off x="5484442" y="3413121"/>
            <a:ext cx="2641844" cy="1573057"/>
          </a:xfrm>
          <a:prstGeom prst="rect">
            <a:avLst/>
          </a:prstGeom>
          <a:noFill/>
          <a:ln w="9525">
            <a:noFill/>
            <a:miter lim="800000"/>
            <a:headEnd/>
            <a:tailEnd/>
          </a:ln>
          <a:effectLst/>
        </p:spPr>
      </p:pic>
      <p:sp>
        <p:nvSpPr>
          <p:cNvPr id="21" name="TextBox 8"/>
          <p:cNvSpPr txBox="1">
            <a:spLocks noChangeArrowheads="1"/>
          </p:cNvSpPr>
          <p:nvPr/>
        </p:nvSpPr>
        <p:spPr bwMode="auto">
          <a:xfrm>
            <a:off x="2621698" y="3129097"/>
            <a:ext cx="1616742" cy="338554"/>
          </a:xfrm>
          <a:prstGeom prst="rect">
            <a:avLst/>
          </a:prstGeom>
          <a:noFill/>
          <a:ln w="9525">
            <a:noFill/>
            <a:miter lim="800000"/>
            <a:headEnd/>
            <a:tailEnd/>
          </a:ln>
        </p:spPr>
        <p:txBody>
          <a:bodyPr wrap="square">
            <a:spAutoFit/>
          </a:bodyPr>
          <a:lstStyle/>
          <a:p>
            <a:r>
              <a:rPr lang="en-US" sz="1600" dirty="0" smtClean="0">
                <a:solidFill>
                  <a:srgbClr val="FFFFFF"/>
                </a:solidFill>
              </a:rPr>
              <a:t>16 countries</a:t>
            </a:r>
            <a:endParaRPr lang="en-US" sz="1600" dirty="0">
              <a:solidFill>
                <a:srgbClr val="FFFFFF"/>
              </a:solidFill>
            </a:endParaRPr>
          </a:p>
        </p:txBody>
      </p:sp>
      <p:sp>
        <p:nvSpPr>
          <p:cNvPr id="22" name="TextBox 8"/>
          <p:cNvSpPr txBox="1">
            <a:spLocks noChangeArrowheads="1"/>
          </p:cNvSpPr>
          <p:nvPr/>
        </p:nvSpPr>
        <p:spPr bwMode="auto">
          <a:xfrm>
            <a:off x="6660288" y="3134497"/>
            <a:ext cx="1555823" cy="338554"/>
          </a:xfrm>
          <a:prstGeom prst="rect">
            <a:avLst/>
          </a:prstGeom>
          <a:noFill/>
          <a:ln w="9525">
            <a:noFill/>
            <a:miter lim="800000"/>
            <a:headEnd/>
            <a:tailEnd/>
          </a:ln>
        </p:spPr>
        <p:txBody>
          <a:bodyPr wrap="square">
            <a:spAutoFit/>
          </a:bodyPr>
          <a:lstStyle/>
          <a:p>
            <a:pPr algn="r"/>
            <a:r>
              <a:rPr lang="en-US" sz="1600" dirty="0" smtClean="0">
                <a:solidFill>
                  <a:srgbClr val="FFFFFF"/>
                </a:solidFill>
              </a:rPr>
              <a:t>23 countries</a:t>
            </a:r>
            <a:endParaRPr lang="en-US" sz="1600" dirty="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X collaborations</a:t>
            </a:r>
            <a:endParaRPr lang="en-US" dirty="0"/>
          </a:p>
        </p:txBody>
      </p:sp>
      <p:sp>
        <p:nvSpPr>
          <p:cNvPr id="3" name="Content Placeholder 2"/>
          <p:cNvSpPr>
            <a:spLocks noGrp="1"/>
          </p:cNvSpPr>
          <p:nvPr>
            <p:ph idx="1"/>
          </p:nvPr>
        </p:nvSpPr>
        <p:spPr/>
        <p:txBody>
          <a:bodyPr/>
          <a:lstStyle/>
          <a:p>
            <a:r>
              <a:rPr lang="en-US" dirty="0" smtClean="0"/>
              <a:t>Most important to attract major international collaborators</a:t>
            </a:r>
          </a:p>
          <a:p>
            <a:endParaRPr lang="en-US" sz="1000" dirty="0" smtClean="0"/>
          </a:p>
          <a:p>
            <a:r>
              <a:rPr lang="en-US" dirty="0" smtClean="0"/>
              <a:t>Possible in-kind contributions to Project X of </a:t>
            </a:r>
            <a:r>
              <a:rPr lang="en-US" dirty="0" smtClean="0"/>
              <a:t>about 30%, </a:t>
            </a:r>
            <a:r>
              <a:rPr lang="en-US" dirty="0" smtClean="0"/>
              <a:t>with full participation in physics experiments</a:t>
            </a:r>
          </a:p>
          <a:p>
            <a:endParaRPr lang="en-US" sz="800" dirty="0" smtClean="0"/>
          </a:p>
          <a:p>
            <a:pPr lvl="1"/>
            <a:r>
              <a:rPr lang="en-US" dirty="0" smtClean="0"/>
              <a:t>India: well on its way</a:t>
            </a:r>
          </a:p>
          <a:p>
            <a:pPr lvl="1"/>
            <a:r>
              <a:rPr lang="en-US" dirty="0" smtClean="0"/>
              <a:t>China: upcoming two </a:t>
            </a:r>
            <a:r>
              <a:rPr lang="en-US" dirty="0" smtClean="0"/>
              <a:t>workshops with IHEP</a:t>
            </a:r>
            <a:endParaRPr lang="en-US" dirty="0" smtClean="0"/>
          </a:p>
          <a:p>
            <a:pPr lvl="1"/>
            <a:r>
              <a:rPr lang="en-US" dirty="0" smtClean="0"/>
              <a:t>Korea: interest </a:t>
            </a:r>
            <a:r>
              <a:rPr lang="en-US" dirty="0" smtClean="0"/>
              <a:t>on technology collaboration</a:t>
            </a:r>
            <a:endParaRPr lang="en-US" dirty="0" smtClean="0"/>
          </a:p>
          <a:p>
            <a:pPr lvl="1"/>
            <a:r>
              <a:rPr lang="en-US" dirty="0" smtClean="0"/>
              <a:t>Europe: important next stage will come out of the European Strategy (2012).  In the meantime </a:t>
            </a:r>
            <a:r>
              <a:rPr lang="en-US" dirty="0" smtClean="0"/>
              <a:t>explore </a:t>
            </a:r>
            <a:r>
              <a:rPr lang="en-US" dirty="0" smtClean="0"/>
              <a:t> </a:t>
            </a:r>
            <a:r>
              <a:rPr lang="en-US" dirty="0" smtClean="0"/>
              <a:t>bi-lateral agreements</a:t>
            </a:r>
            <a:endParaRPr lang="en-US" dirty="0"/>
          </a:p>
        </p:txBody>
      </p:sp>
      <p:sp>
        <p:nvSpPr>
          <p:cNvPr id="4" name="Footer Placeholder 3"/>
          <p:cNvSpPr>
            <a:spLocks noGrp="1"/>
          </p:cNvSpPr>
          <p:nvPr>
            <p:ph type="ftr" sz="quarter" idx="10"/>
          </p:nvPr>
        </p:nvSpPr>
        <p:spPr/>
        <p:txBody>
          <a:bodyPr/>
          <a:lstStyle/>
          <a:p>
            <a:pPr>
              <a:defRPr/>
            </a:pPr>
            <a:r>
              <a:rPr lang="it-IT" smtClean="0"/>
              <a:t>Oddone, Project X Briefing to DOE, November 17, 2010</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Without Project X we </a:t>
            </a:r>
            <a:r>
              <a:rPr lang="en-US" dirty="0" smtClean="0"/>
              <a:t>risk </a:t>
            </a:r>
            <a:r>
              <a:rPr lang="en-US" dirty="0" smtClean="0"/>
              <a:t>other regions </a:t>
            </a:r>
            <a:r>
              <a:rPr lang="en-US" dirty="0" smtClean="0"/>
              <a:t>making strong moves towards the intensity frontier, decreasing interest in the US program.  Without it we are headed to </a:t>
            </a:r>
            <a:r>
              <a:rPr lang="en-US" dirty="0" smtClean="0"/>
              <a:t>the use of accelerator facilities </a:t>
            </a:r>
            <a:r>
              <a:rPr lang="en-US" dirty="0" smtClean="0"/>
              <a:t>abroad for all our experiments.  </a:t>
            </a:r>
          </a:p>
          <a:p>
            <a:endParaRPr lang="en-US" dirty="0" smtClean="0"/>
          </a:p>
          <a:p>
            <a:r>
              <a:rPr lang="en-US" dirty="0" smtClean="0"/>
              <a:t>With </a:t>
            </a:r>
            <a:r>
              <a:rPr lang="en-US" dirty="0" smtClean="0"/>
              <a:t>Project X the US program can be a major player in particle physics in the world for </a:t>
            </a:r>
            <a:r>
              <a:rPr lang="en-US" dirty="0" smtClean="0"/>
              <a:t>decades to come</a:t>
            </a:r>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it-IT" smtClean="0"/>
              <a:t>Oddone, Project X Briefing to DOE, November 17, 2010</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Overall mission</a:t>
            </a:r>
          </a:p>
          <a:p>
            <a:endParaRPr lang="en-US" sz="1000" dirty="0" smtClean="0"/>
          </a:p>
          <a:p>
            <a:r>
              <a:rPr lang="en-US" dirty="0" smtClean="0"/>
              <a:t>Strategy: gaps and overview of roles </a:t>
            </a:r>
          </a:p>
          <a:p>
            <a:pPr lvl="1"/>
            <a:r>
              <a:rPr lang="en-US" dirty="0" smtClean="0"/>
              <a:t>At the energy frontier</a:t>
            </a:r>
          </a:p>
          <a:p>
            <a:pPr lvl="1"/>
            <a:r>
              <a:rPr lang="en-US" dirty="0" smtClean="0"/>
              <a:t>At the intensity frontier</a:t>
            </a:r>
          </a:p>
          <a:p>
            <a:pPr lvl="1"/>
            <a:r>
              <a:rPr lang="en-US" dirty="0" smtClean="0"/>
              <a:t>At the cosmic frontier</a:t>
            </a:r>
          </a:p>
          <a:p>
            <a:endParaRPr lang="en-US" sz="1000" dirty="0" smtClean="0"/>
          </a:p>
          <a:p>
            <a:r>
              <a:rPr lang="en-US" dirty="0" smtClean="0"/>
              <a:t>Project X is central to the strategy</a:t>
            </a:r>
          </a:p>
          <a:p>
            <a:pPr lvl="1"/>
            <a:r>
              <a:rPr lang="en-US" dirty="0" smtClean="0"/>
              <a:t>Project X a unique facility in the world</a:t>
            </a:r>
          </a:p>
          <a:p>
            <a:pPr lvl="1"/>
            <a:r>
              <a:rPr lang="en-US" dirty="0" smtClean="0"/>
              <a:t>Project X and future evolution</a:t>
            </a:r>
          </a:p>
          <a:p>
            <a:endParaRPr lang="en-US" sz="1000" dirty="0" smtClean="0"/>
          </a:p>
          <a:p>
            <a:r>
              <a:rPr lang="en-US" dirty="0" smtClean="0"/>
              <a:t>National and international collaboration</a:t>
            </a:r>
          </a:p>
          <a:p>
            <a:pPr lvl="1"/>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it-IT" smtClean="0"/>
              <a:t>Oddone, Project X Briefing to DOE, November 17, 2010</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70730" y="203200"/>
            <a:ext cx="7586662" cy="1143000"/>
          </a:xfrm>
        </p:spPr>
        <p:txBody>
          <a:bodyPr/>
          <a:lstStyle/>
          <a:p>
            <a:r>
              <a:rPr lang="en-US" dirty="0" smtClean="0"/>
              <a:t>Mission: the national particle physics lab</a:t>
            </a:r>
          </a:p>
        </p:txBody>
      </p:sp>
      <p:sp>
        <p:nvSpPr>
          <p:cNvPr id="12291" name="Rectangle 3"/>
          <p:cNvSpPr>
            <a:spLocks noGrp="1" noChangeArrowheads="1"/>
          </p:cNvSpPr>
          <p:nvPr>
            <p:ph type="body" sz="half" idx="1"/>
          </p:nvPr>
        </p:nvSpPr>
        <p:spPr>
          <a:xfrm>
            <a:off x="1185863" y="1600200"/>
            <a:ext cx="3209674" cy="4530725"/>
          </a:xfrm>
        </p:spPr>
        <p:txBody>
          <a:bodyPr/>
          <a:lstStyle/>
          <a:p>
            <a:r>
              <a:rPr lang="en-US" sz="2000" dirty="0" smtClean="0"/>
              <a:t>Enable the US community to tackle the most fundamental physics questions of our era</a:t>
            </a:r>
          </a:p>
          <a:p>
            <a:endParaRPr lang="en-US" sz="1400" b="1" dirty="0" smtClean="0"/>
          </a:p>
          <a:p>
            <a:r>
              <a:rPr lang="en-US" sz="2000" dirty="0" smtClean="0"/>
              <a:t>Interdependence: partner with and integrate universities and other laboratories fully into national and international programs</a:t>
            </a:r>
            <a:endParaRPr lang="en-US" sz="1800" dirty="0" smtClean="0"/>
          </a:p>
        </p:txBody>
      </p:sp>
      <p:sp>
        <p:nvSpPr>
          <p:cNvPr id="12292" name="Rectangle 4"/>
          <p:cNvSpPr>
            <a:spLocks noGrp="1" noChangeArrowheads="1"/>
          </p:cNvSpPr>
          <p:nvPr>
            <p:ph sz="half" idx="2"/>
          </p:nvPr>
        </p:nvSpPr>
        <p:spPr/>
        <p:txBody>
          <a:bodyPr/>
          <a:lstStyle/>
          <a:p>
            <a:endParaRPr lang="en-US" sz="2800" dirty="0" smtClean="0"/>
          </a:p>
        </p:txBody>
      </p:sp>
      <p:pic>
        <p:nvPicPr>
          <p:cNvPr id="12293" name="Picture 6" descr="DZero in the pit Low Res 2001"/>
          <p:cNvPicPr>
            <a:picLocks noChangeAspect="1" noChangeArrowheads="1"/>
          </p:cNvPicPr>
          <p:nvPr/>
        </p:nvPicPr>
        <p:blipFill>
          <a:blip r:embed="rId2" cstate="print"/>
          <a:srcRect/>
          <a:stretch>
            <a:fillRect/>
          </a:stretch>
        </p:blipFill>
        <p:spPr bwMode="auto">
          <a:xfrm>
            <a:off x="4438650" y="1543050"/>
            <a:ext cx="4381500" cy="4248150"/>
          </a:xfrm>
          <a:prstGeom prst="rect">
            <a:avLst/>
          </a:prstGeom>
          <a:noFill/>
          <a:ln w="9525">
            <a:noFill/>
            <a:miter lim="800000"/>
            <a:headEnd/>
            <a:tailEnd/>
          </a:ln>
        </p:spPr>
      </p:pic>
      <p:sp>
        <p:nvSpPr>
          <p:cNvPr id="12294" name="Slide Number Placeholder 6"/>
          <p:cNvSpPr>
            <a:spLocks noGrp="1"/>
          </p:cNvSpPr>
          <p:nvPr>
            <p:ph type="sldNum" sz="quarter" idx="11"/>
          </p:nvPr>
        </p:nvSpPr>
        <p:spPr>
          <a:noFill/>
        </p:spPr>
        <p:txBody>
          <a:bodyPr/>
          <a:lstStyle/>
          <a:p>
            <a:fld id="{95D51B0C-CD5E-463C-B4EE-B9B686AA6FB1}" type="slidenum">
              <a:rPr lang="en-US" smtClean="0"/>
              <a:pPr/>
              <a:t>3</a:t>
            </a:fld>
            <a:endParaRPr lang="en-US" dirty="0" smtClean="0"/>
          </a:p>
        </p:txBody>
      </p:sp>
      <p:sp>
        <p:nvSpPr>
          <p:cNvPr id="12295" name="Footer Placeholder 7"/>
          <p:cNvSpPr>
            <a:spLocks noGrp="1"/>
          </p:cNvSpPr>
          <p:nvPr>
            <p:ph type="ftr" sz="quarter" idx="10"/>
          </p:nvPr>
        </p:nvSpPr>
        <p:spPr>
          <a:noFill/>
        </p:spPr>
        <p:txBody>
          <a:bodyPr/>
          <a:lstStyle/>
          <a:p>
            <a:r>
              <a:rPr lang="en-US" smtClean="0"/>
              <a:t>Oddone, Project X Briefing to DOE, November 17, 2010</a:t>
            </a:r>
            <a:endParaRPr lang="en-US" sz="1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drivers: science</a:t>
            </a:r>
            <a:endParaRPr lang="en-US" dirty="0"/>
          </a:p>
        </p:txBody>
      </p:sp>
      <p:sp>
        <p:nvSpPr>
          <p:cNvPr id="4" name="Footer Placeholder 3"/>
          <p:cNvSpPr>
            <a:spLocks noGrp="1"/>
          </p:cNvSpPr>
          <p:nvPr>
            <p:ph type="ftr" sz="quarter" idx="10"/>
          </p:nvPr>
        </p:nvSpPr>
        <p:spPr/>
        <p:txBody>
          <a:bodyPr/>
          <a:lstStyle/>
          <a:p>
            <a:pPr>
              <a:defRPr/>
            </a:pPr>
            <a:r>
              <a:rPr lang="en-US" smtClean="0"/>
              <a:t>Oddone, Project X Briefing to DOE, November 17, 2010</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4</a:t>
            </a:fld>
            <a:endParaRPr lang="en-US" dirty="0"/>
          </a:p>
        </p:txBody>
      </p:sp>
      <p:sp>
        <p:nvSpPr>
          <p:cNvPr id="6" name="Content Placeholder 5"/>
          <p:cNvSpPr>
            <a:spLocks noGrp="1"/>
          </p:cNvSpPr>
          <p:nvPr>
            <p:ph idx="1"/>
          </p:nvPr>
        </p:nvSpPr>
        <p:spPr/>
        <p:txBody>
          <a:bodyPr/>
          <a:lstStyle/>
          <a:p>
            <a:r>
              <a:rPr lang="en-US" sz="2000" dirty="0" smtClean="0"/>
              <a:t>The sense of mystery has never been </a:t>
            </a:r>
            <a:r>
              <a:rPr lang="en-US" sz="2000" dirty="0" smtClean="0"/>
              <a:t>greater</a:t>
            </a:r>
            <a:r>
              <a:rPr lang="en-US" sz="2000" dirty="0" smtClean="0"/>
              <a:t>.  </a:t>
            </a:r>
            <a:r>
              <a:rPr lang="en-US" sz="2000" dirty="0" smtClean="0"/>
              <a:t>With increased knowledge our ignorance has become more acute:</a:t>
            </a:r>
          </a:p>
          <a:p>
            <a:endParaRPr lang="en-US" sz="1000" dirty="0" smtClean="0"/>
          </a:p>
          <a:p>
            <a:pPr lvl="1"/>
            <a:r>
              <a:rPr lang="en-US" sz="1800" dirty="0" smtClean="0"/>
              <a:t>Where does mass come from?</a:t>
            </a:r>
          </a:p>
          <a:p>
            <a:pPr lvl="1"/>
            <a:r>
              <a:rPr lang="en-US" sz="1800" dirty="0" smtClean="0"/>
              <a:t>Are there extra dimensions of space?</a:t>
            </a:r>
          </a:p>
          <a:p>
            <a:pPr lvl="1"/>
            <a:r>
              <a:rPr lang="en-US" sz="1800" dirty="0" smtClean="0"/>
              <a:t>Why only three families of quarks and lepton? </a:t>
            </a:r>
          </a:p>
          <a:p>
            <a:pPr lvl="1"/>
            <a:r>
              <a:rPr lang="en-US" sz="1800" dirty="0" smtClean="0"/>
              <a:t>Why is matter dominant?</a:t>
            </a:r>
          </a:p>
          <a:p>
            <a:pPr lvl="1"/>
            <a:r>
              <a:rPr lang="en-US" sz="1800" dirty="0" smtClean="0"/>
              <a:t>What are the neutrino masses and what do they say?</a:t>
            </a:r>
          </a:p>
          <a:p>
            <a:pPr lvl="1"/>
            <a:r>
              <a:rPr lang="en-US" sz="1800" dirty="0" smtClean="0"/>
              <a:t>Where are the heavy neutrino partners?</a:t>
            </a:r>
          </a:p>
          <a:p>
            <a:pPr lvl="1"/>
            <a:r>
              <a:rPr lang="en-US" sz="1800" dirty="0" smtClean="0"/>
              <a:t>Does nature use </a:t>
            </a:r>
            <a:r>
              <a:rPr lang="en-US" sz="1800" dirty="0" err="1" smtClean="0"/>
              <a:t>supersymmetry</a:t>
            </a:r>
            <a:r>
              <a:rPr lang="en-US" sz="1800" dirty="0" smtClean="0"/>
              <a:t>?</a:t>
            </a:r>
          </a:p>
          <a:p>
            <a:pPr lvl="1"/>
            <a:r>
              <a:rPr lang="en-US" sz="1800" dirty="0" smtClean="0"/>
              <a:t>Do the forces unify?</a:t>
            </a:r>
          </a:p>
          <a:p>
            <a:pPr lvl="1"/>
            <a:r>
              <a:rPr lang="en-US" sz="1800" dirty="0" smtClean="0"/>
              <a:t>What is dark matter?</a:t>
            </a:r>
          </a:p>
          <a:p>
            <a:pPr lvl="1"/>
            <a:r>
              <a:rPr lang="en-US" sz="1800" dirty="0" smtClean="0"/>
              <a:t>What is dark energy?</a:t>
            </a:r>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drivers: science</a:t>
            </a:r>
            <a:endParaRPr lang="en-US" dirty="0"/>
          </a:p>
        </p:txBody>
      </p:sp>
      <p:sp>
        <p:nvSpPr>
          <p:cNvPr id="4" name="Footer Placeholder 3"/>
          <p:cNvSpPr>
            <a:spLocks noGrp="1"/>
          </p:cNvSpPr>
          <p:nvPr>
            <p:ph type="ftr" sz="quarter" idx="10"/>
          </p:nvPr>
        </p:nvSpPr>
        <p:spPr/>
        <p:txBody>
          <a:bodyPr/>
          <a:lstStyle/>
          <a:p>
            <a:pPr>
              <a:defRPr/>
            </a:pPr>
            <a:r>
              <a:rPr lang="en-US" smtClean="0"/>
              <a:t>Oddone, Project X Briefing to DOE, November 17, 2010</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5</a:t>
            </a:fld>
            <a:endParaRPr lang="en-US" dirty="0"/>
          </a:p>
        </p:txBody>
      </p:sp>
      <p:sp>
        <p:nvSpPr>
          <p:cNvPr id="6" name="Content Placeholder 5"/>
          <p:cNvSpPr>
            <a:spLocks noGrp="1"/>
          </p:cNvSpPr>
          <p:nvPr>
            <p:ph idx="1"/>
          </p:nvPr>
        </p:nvSpPr>
        <p:spPr/>
        <p:txBody>
          <a:bodyPr/>
          <a:lstStyle/>
          <a:p>
            <a:r>
              <a:rPr lang="en-US" sz="2000" dirty="0" smtClean="0"/>
              <a:t>These questions fire our imagination and that of the public and the press</a:t>
            </a:r>
          </a:p>
          <a:p>
            <a:endParaRPr lang="en-US" sz="1400" dirty="0" smtClean="0"/>
          </a:p>
          <a:p>
            <a:r>
              <a:rPr lang="en-US" sz="2000" dirty="0" smtClean="0"/>
              <a:t>As the national laboratory for particle physics, we work to place the US in a leadership position in the world</a:t>
            </a:r>
          </a:p>
          <a:p>
            <a:endParaRPr lang="en-US" sz="1400" dirty="0" smtClean="0"/>
          </a:p>
          <a:p>
            <a:r>
              <a:rPr lang="en-US" sz="2000" dirty="0" smtClean="0"/>
              <a:t>Most elements are in place: exciting opportunities and national  strategic plan </a:t>
            </a:r>
            <a:r>
              <a:rPr lang="en-US" sz="2000" dirty="0" smtClean="0"/>
              <a:t>following P5 at </a:t>
            </a:r>
            <a:r>
              <a:rPr lang="en-US" sz="2000" dirty="0" smtClean="0"/>
              <a:t>each of the three frontiers of particle physics: energy, intensity and cosmic frontiers</a:t>
            </a:r>
          </a:p>
          <a:p>
            <a:endParaRPr lang="en-US" sz="1400" dirty="0" smtClean="0"/>
          </a:p>
          <a:p>
            <a:r>
              <a:rPr lang="en-US" sz="2000" dirty="0" smtClean="0"/>
              <a:t>Historically many applications in society through development of  accelerator, detector and computational technology</a:t>
            </a:r>
          </a:p>
          <a:p>
            <a:pPr>
              <a:buNone/>
            </a:pPr>
            <a:endParaRPr lang="en-US" dirty="0" smtClean="0"/>
          </a:p>
          <a:p>
            <a:endParaRPr lang="en-US" dirty="0"/>
          </a:p>
        </p:txBody>
      </p:sp>
      <p:pic>
        <p:nvPicPr>
          <p:cNvPr id="7" name="Picture 5" descr="ThreeFrontiersGraphic_RGB_060108.jpg"/>
          <p:cNvPicPr>
            <a:picLocks noChangeAspect="1"/>
          </p:cNvPicPr>
          <p:nvPr/>
        </p:nvPicPr>
        <p:blipFill>
          <a:blip r:embed="rId2" cstate="print"/>
          <a:srcRect l="5255" t="5296" r="4152" b="5083"/>
          <a:stretch>
            <a:fillRect/>
          </a:stretch>
        </p:blipFill>
        <p:spPr bwMode="auto">
          <a:xfrm>
            <a:off x="262573" y="3148965"/>
            <a:ext cx="1646237" cy="154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 and roles: energy frontier</a:t>
            </a:r>
            <a:endParaRPr lang="en-US" dirty="0"/>
          </a:p>
        </p:txBody>
      </p:sp>
      <p:sp>
        <p:nvSpPr>
          <p:cNvPr id="3" name="Content Placeholder 2"/>
          <p:cNvSpPr>
            <a:spLocks noGrp="1"/>
          </p:cNvSpPr>
          <p:nvPr>
            <p:ph idx="1"/>
          </p:nvPr>
        </p:nvSpPr>
        <p:spPr/>
        <p:txBody>
          <a:bodyPr/>
          <a:lstStyle/>
          <a:p>
            <a:r>
              <a:rPr lang="en-US" dirty="0" smtClean="0"/>
              <a:t>Next two decades: dominated by LHC.  Upgrades to machine and detectors</a:t>
            </a:r>
          </a:p>
          <a:p>
            <a:endParaRPr lang="en-US" sz="1000" dirty="0" smtClean="0"/>
          </a:p>
          <a:p>
            <a:r>
              <a:rPr lang="en-US" dirty="0" smtClean="0"/>
              <a:t>Biggest gap: what follows the LHC? Depends </a:t>
            </a:r>
            <a:r>
              <a:rPr lang="en-US" dirty="0" smtClean="0"/>
              <a:t>on </a:t>
            </a:r>
            <a:r>
              <a:rPr lang="en-US" dirty="0" smtClean="0"/>
              <a:t>results and at what energy </a:t>
            </a:r>
            <a:r>
              <a:rPr lang="en-US" dirty="0" smtClean="0"/>
              <a:t>results</a:t>
            </a:r>
            <a:r>
              <a:rPr lang="en-US" dirty="0" smtClean="0"/>
              <a:t> </a:t>
            </a:r>
            <a:r>
              <a:rPr lang="en-US" dirty="0" smtClean="0"/>
              <a:t>occur</a:t>
            </a:r>
          </a:p>
          <a:p>
            <a:endParaRPr lang="en-US" sz="1000" dirty="0" smtClean="0"/>
          </a:p>
          <a:p>
            <a:r>
              <a:rPr lang="en-US" dirty="0" smtClean="0"/>
              <a:t>Fermilab strategy: physics exploitation and upgrades of LHC.  R&amp;D on future machines:  ILC if at “low” energy; </a:t>
            </a:r>
            <a:r>
              <a:rPr lang="en-US" dirty="0" err="1" smtClean="0"/>
              <a:t>muon</a:t>
            </a:r>
            <a:r>
              <a:rPr lang="en-US" dirty="0" smtClean="0"/>
              <a:t> collider if at high energy; new high field magnets for extension of LHC or future proton colliders at ultra-LHC energies </a:t>
            </a:r>
            <a:endParaRPr lang="en-US" dirty="0"/>
          </a:p>
        </p:txBody>
      </p:sp>
      <p:sp>
        <p:nvSpPr>
          <p:cNvPr id="4" name="Footer Placeholder 3"/>
          <p:cNvSpPr>
            <a:spLocks noGrp="1"/>
          </p:cNvSpPr>
          <p:nvPr>
            <p:ph type="ftr" sz="quarter" idx="10"/>
          </p:nvPr>
        </p:nvSpPr>
        <p:spPr/>
        <p:txBody>
          <a:bodyPr/>
          <a:lstStyle/>
          <a:p>
            <a:pPr>
              <a:defRPr/>
            </a:pPr>
            <a:r>
              <a:rPr lang="it-IT" smtClean="0"/>
              <a:t>Oddone, Project X Briefing to DOE, November 17, 2010</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2"/>
          <p:cNvSpPr>
            <a:spLocks noChangeArrowheads="1"/>
          </p:cNvSpPr>
          <p:nvPr/>
        </p:nvSpPr>
        <p:spPr bwMode="auto">
          <a:xfrm>
            <a:off x="906463" y="1604963"/>
            <a:ext cx="7323137" cy="1362075"/>
          </a:xfrm>
          <a:prstGeom prst="rect">
            <a:avLst/>
          </a:prstGeom>
          <a:solidFill>
            <a:srgbClr val="FFFF66">
              <a:alpha val="21176"/>
            </a:srgbClr>
          </a:solidFill>
          <a:ln w="9525" algn="ctr">
            <a:solidFill>
              <a:srgbClr val="000000"/>
            </a:solidFill>
            <a:round/>
            <a:headEnd/>
            <a:tailEnd/>
          </a:ln>
        </p:spPr>
        <p:txBody>
          <a:bodyPr/>
          <a:lstStyle/>
          <a:p>
            <a:endParaRPr lang="en-US"/>
          </a:p>
        </p:txBody>
      </p:sp>
      <p:sp>
        <p:nvSpPr>
          <p:cNvPr id="9219" name="Title 1"/>
          <p:cNvSpPr>
            <a:spLocks noGrp="1"/>
          </p:cNvSpPr>
          <p:nvPr>
            <p:ph type="title"/>
          </p:nvPr>
        </p:nvSpPr>
        <p:spPr/>
        <p:txBody>
          <a:bodyPr/>
          <a:lstStyle/>
          <a:p>
            <a:r>
              <a:rPr lang="en-US" dirty="0" smtClean="0"/>
              <a:t>Roles: energy frontier</a:t>
            </a:r>
          </a:p>
        </p:txBody>
      </p:sp>
      <p:sp>
        <p:nvSpPr>
          <p:cNvPr id="9220" name="Footer Placeholder 2"/>
          <p:cNvSpPr>
            <a:spLocks noGrp="1"/>
          </p:cNvSpPr>
          <p:nvPr>
            <p:ph type="ftr" sz="quarter" idx="10"/>
          </p:nvPr>
        </p:nvSpPr>
        <p:spPr>
          <a:noFill/>
        </p:spPr>
        <p:txBody>
          <a:bodyPr/>
          <a:lstStyle/>
          <a:p>
            <a:r>
              <a:rPr lang="en-US" smtClean="0"/>
              <a:t>Oddone, Project X Briefing to DOE, November 17, 2010</a:t>
            </a:r>
          </a:p>
        </p:txBody>
      </p:sp>
      <p:sp>
        <p:nvSpPr>
          <p:cNvPr id="9221" name="Slide Number Placeholder 3"/>
          <p:cNvSpPr>
            <a:spLocks noGrp="1"/>
          </p:cNvSpPr>
          <p:nvPr>
            <p:ph type="sldNum" sz="quarter" idx="11"/>
          </p:nvPr>
        </p:nvSpPr>
        <p:spPr>
          <a:noFill/>
        </p:spPr>
        <p:txBody>
          <a:bodyPr/>
          <a:lstStyle/>
          <a:p>
            <a:fld id="{C86AFC4C-F2D8-47BA-854E-0B04C52A4C76}" type="slidenum">
              <a:rPr lang="en-US" smtClean="0"/>
              <a:pPr/>
              <a:t>7</a:t>
            </a:fld>
            <a:endParaRPr lang="en-US" smtClean="0"/>
          </a:p>
        </p:txBody>
      </p:sp>
      <p:cxnSp>
        <p:nvCxnSpPr>
          <p:cNvPr id="9222" name="Straight Connector 5"/>
          <p:cNvCxnSpPr>
            <a:cxnSpLocks noChangeShapeType="1"/>
          </p:cNvCxnSpPr>
          <p:nvPr/>
        </p:nvCxnSpPr>
        <p:spPr bwMode="auto">
          <a:xfrm rot="16200000" flipH="1">
            <a:off x="220663" y="2268538"/>
            <a:ext cx="1382712" cy="23812"/>
          </a:xfrm>
          <a:prstGeom prst="line">
            <a:avLst/>
          </a:prstGeom>
          <a:noFill/>
          <a:ln w="9525" algn="ctr">
            <a:solidFill>
              <a:srgbClr val="FFFFFF"/>
            </a:solidFill>
            <a:round/>
            <a:headEnd/>
            <a:tailEnd/>
          </a:ln>
        </p:spPr>
      </p:cxnSp>
      <p:cxnSp>
        <p:nvCxnSpPr>
          <p:cNvPr id="9223" name="Straight Connector 8"/>
          <p:cNvCxnSpPr>
            <a:cxnSpLocks noChangeShapeType="1"/>
          </p:cNvCxnSpPr>
          <p:nvPr/>
        </p:nvCxnSpPr>
        <p:spPr bwMode="auto">
          <a:xfrm>
            <a:off x="900113" y="1589088"/>
            <a:ext cx="7315200" cy="14287"/>
          </a:xfrm>
          <a:prstGeom prst="line">
            <a:avLst/>
          </a:prstGeom>
          <a:noFill/>
          <a:ln w="9525" algn="ctr">
            <a:solidFill>
              <a:srgbClr val="FFFFFF"/>
            </a:solidFill>
            <a:round/>
            <a:headEnd/>
            <a:tailEnd/>
          </a:ln>
        </p:spPr>
      </p:cxnSp>
      <p:cxnSp>
        <p:nvCxnSpPr>
          <p:cNvPr id="9224" name="Straight Connector 9"/>
          <p:cNvCxnSpPr>
            <a:cxnSpLocks noChangeShapeType="1"/>
          </p:cNvCxnSpPr>
          <p:nvPr/>
        </p:nvCxnSpPr>
        <p:spPr bwMode="auto">
          <a:xfrm rot="16200000" flipH="1">
            <a:off x="7540625" y="2282825"/>
            <a:ext cx="1355725" cy="3175"/>
          </a:xfrm>
          <a:prstGeom prst="line">
            <a:avLst/>
          </a:prstGeom>
          <a:noFill/>
          <a:ln w="9525" algn="ctr">
            <a:solidFill>
              <a:srgbClr val="FFFFFF"/>
            </a:solidFill>
            <a:round/>
            <a:headEnd/>
            <a:tailEnd/>
          </a:ln>
        </p:spPr>
      </p:cxnSp>
      <p:cxnSp>
        <p:nvCxnSpPr>
          <p:cNvPr id="9225" name="Straight Connector 11"/>
          <p:cNvCxnSpPr>
            <a:cxnSpLocks noChangeShapeType="1"/>
          </p:cNvCxnSpPr>
          <p:nvPr/>
        </p:nvCxnSpPr>
        <p:spPr bwMode="auto">
          <a:xfrm flipV="1">
            <a:off x="900113" y="2957513"/>
            <a:ext cx="7327900" cy="11112"/>
          </a:xfrm>
          <a:prstGeom prst="line">
            <a:avLst/>
          </a:prstGeom>
          <a:noFill/>
          <a:ln w="9525" algn="ctr">
            <a:solidFill>
              <a:srgbClr val="FFFFFF"/>
            </a:solidFill>
            <a:round/>
            <a:headEnd/>
            <a:tailEnd/>
          </a:ln>
        </p:spPr>
      </p:cxnSp>
      <p:cxnSp>
        <p:nvCxnSpPr>
          <p:cNvPr id="9226" name="Straight Connector 13"/>
          <p:cNvCxnSpPr>
            <a:cxnSpLocks noChangeShapeType="1"/>
          </p:cNvCxnSpPr>
          <p:nvPr/>
        </p:nvCxnSpPr>
        <p:spPr bwMode="auto">
          <a:xfrm rot="16200000" flipH="1">
            <a:off x="2061369" y="2289969"/>
            <a:ext cx="1341437" cy="3175"/>
          </a:xfrm>
          <a:prstGeom prst="line">
            <a:avLst/>
          </a:prstGeom>
          <a:noFill/>
          <a:ln w="9525" algn="ctr">
            <a:solidFill>
              <a:srgbClr val="FFFFFF"/>
            </a:solidFill>
            <a:round/>
            <a:headEnd/>
            <a:tailEnd/>
          </a:ln>
        </p:spPr>
      </p:cxnSp>
      <p:cxnSp>
        <p:nvCxnSpPr>
          <p:cNvPr id="9227" name="Straight Connector 14"/>
          <p:cNvCxnSpPr>
            <a:cxnSpLocks noChangeShapeType="1"/>
            <a:endCxn id="9218" idx="2"/>
          </p:cNvCxnSpPr>
          <p:nvPr/>
        </p:nvCxnSpPr>
        <p:spPr bwMode="auto">
          <a:xfrm rot="16200000" flipH="1">
            <a:off x="3890963" y="2289175"/>
            <a:ext cx="1346200" cy="9525"/>
          </a:xfrm>
          <a:prstGeom prst="line">
            <a:avLst/>
          </a:prstGeom>
          <a:noFill/>
          <a:ln w="9525" algn="ctr">
            <a:solidFill>
              <a:srgbClr val="FFFFFF"/>
            </a:solidFill>
            <a:round/>
            <a:headEnd/>
            <a:tailEnd/>
          </a:ln>
        </p:spPr>
      </p:cxnSp>
      <p:sp>
        <p:nvSpPr>
          <p:cNvPr id="9228" name="TextBox 15"/>
          <p:cNvSpPr txBox="1">
            <a:spLocks noChangeArrowheads="1"/>
          </p:cNvSpPr>
          <p:nvPr/>
        </p:nvSpPr>
        <p:spPr bwMode="auto">
          <a:xfrm>
            <a:off x="1289050" y="1903413"/>
            <a:ext cx="1069975" cy="701675"/>
          </a:xfrm>
          <a:prstGeom prst="rect">
            <a:avLst/>
          </a:prstGeom>
          <a:noFill/>
          <a:ln w="9525">
            <a:noFill/>
            <a:miter lim="800000"/>
            <a:headEnd/>
            <a:tailEnd/>
          </a:ln>
        </p:spPr>
        <p:txBody>
          <a:bodyPr wrap="none">
            <a:spAutoFit/>
          </a:bodyPr>
          <a:lstStyle/>
          <a:p>
            <a:r>
              <a:rPr lang="en-US" sz="1800"/>
              <a:t>Tevatron</a:t>
            </a:r>
          </a:p>
          <a:p>
            <a:r>
              <a:rPr lang="en-US" sz="1800"/>
              <a:t>LHC</a:t>
            </a:r>
          </a:p>
        </p:txBody>
      </p:sp>
      <p:sp>
        <p:nvSpPr>
          <p:cNvPr id="9229" name="TextBox 16"/>
          <p:cNvSpPr txBox="1">
            <a:spLocks noChangeArrowheads="1"/>
          </p:cNvSpPr>
          <p:nvPr/>
        </p:nvSpPr>
        <p:spPr bwMode="auto">
          <a:xfrm>
            <a:off x="2809875" y="1912938"/>
            <a:ext cx="646113" cy="369887"/>
          </a:xfrm>
          <a:prstGeom prst="rect">
            <a:avLst/>
          </a:prstGeom>
          <a:noFill/>
          <a:ln w="9525">
            <a:noFill/>
            <a:miter lim="800000"/>
            <a:headEnd/>
            <a:tailEnd/>
          </a:ln>
        </p:spPr>
        <p:txBody>
          <a:bodyPr wrap="none">
            <a:spAutoFit/>
          </a:bodyPr>
          <a:lstStyle/>
          <a:p>
            <a:r>
              <a:rPr lang="en-US" sz="1800"/>
              <a:t>LHC</a:t>
            </a:r>
          </a:p>
        </p:txBody>
      </p:sp>
      <p:sp>
        <p:nvSpPr>
          <p:cNvPr id="9230" name="TextBox 19"/>
          <p:cNvSpPr txBox="1">
            <a:spLocks noChangeArrowheads="1"/>
          </p:cNvSpPr>
          <p:nvPr/>
        </p:nvSpPr>
        <p:spPr bwMode="auto">
          <a:xfrm>
            <a:off x="6594475" y="1890713"/>
            <a:ext cx="1608138" cy="923925"/>
          </a:xfrm>
          <a:prstGeom prst="rect">
            <a:avLst/>
          </a:prstGeom>
          <a:noFill/>
          <a:ln w="9525">
            <a:noFill/>
            <a:miter lim="800000"/>
            <a:headEnd/>
            <a:tailEnd/>
          </a:ln>
        </p:spPr>
        <p:txBody>
          <a:bodyPr wrap="none">
            <a:spAutoFit/>
          </a:bodyPr>
          <a:lstStyle/>
          <a:p>
            <a:r>
              <a:rPr lang="en-US" sz="1800"/>
              <a:t>LHC</a:t>
            </a:r>
          </a:p>
          <a:p>
            <a:r>
              <a:rPr lang="en-US" sz="1800"/>
              <a:t>ILC, CLIC or</a:t>
            </a:r>
          </a:p>
          <a:p>
            <a:r>
              <a:rPr lang="en-US" sz="1800"/>
              <a:t>Muon Collider</a:t>
            </a:r>
          </a:p>
        </p:txBody>
      </p:sp>
      <p:sp>
        <p:nvSpPr>
          <p:cNvPr id="9231" name="TextBox 20"/>
          <p:cNvSpPr txBox="1">
            <a:spLocks noChangeArrowheads="1"/>
          </p:cNvSpPr>
          <p:nvPr/>
        </p:nvSpPr>
        <p:spPr bwMode="auto">
          <a:xfrm>
            <a:off x="654050" y="3011488"/>
            <a:ext cx="711200" cy="369887"/>
          </a:xfrm>
          <a:prstGeom prst="rect">
            <a:avLst/>
          </a:prstGeom>
          <a:noFill/>
          <a:ln w="9525">
            <a:noFill/>
            <a:miter lim="800000"/>
            <a:headEnd/>
            <a:tailEnd/>
          </a:ln>
        </p:spPr>
        <p:txBody>
          <a:bodyPr wrap="none">
            <a:spAutoFit/>
          </a:bodyPr>
          <a:lstStyle/>
          <a:p>
            <a:r>
              <a:rPr lang="en-US" sz="1800"/>
              <a:t>Now </a:t>
            </a:r>
          </a:p>
        </p:txBody>
      </p:sp>
      <p:sp>
        <p:nvSpPr>
          <p:cNvPr id="9232" name="TextBox 21"/>
          <p:cNvSpPr txBox="1">
            <a:spLocks noChangeArrowheads="1"/>
          </p:cNvSpPr>
          <p:nvPr/>
        </p:nvSpPr>
        <p:spPr bwMode="auto">
          <a:xfrm>
            <a:off x="4192588" y="2989263"/>
            <a:ext cx="762000" cy="369887"/>
          </a:xfrm>
          <a:prstGeom prst="rect">
            <a:avLst/>
          </a:prstGeom>
          <a:noFill/>
          <a:ln w="9525">
            <a:noFill/>
            <a:miter lim="800000"/>
            <a:headEnd/>
            <a:tailEnd/>
          </a:ln>
        </p:spPr>
        <p:txBody>
          <a:bodyPr wrap="none">
            <a:spAutoFit/>
          </a:bodyPr>
          <a:lstStyle/>
          <a:p>
            <a:r>
              <a:rPr lang="en-US" sz="1800"/>
              <a:t> 2016</a:t>
            </a:r>
          </a:p>
        </p:txBody>
      </p:sp>
      <p:cxnSp>
        <p:nvCxnSpPr>
          <p:cNvPr id="9233" name="Straight Connector 26"/>
          <p:cNvCxnSpPr>
            <a:cxnSpLocks noChangeShapeType="1"/>
          </p:cNvCxnSpPr>
          <p:nvPr/>
        </p:nvCxnSpPr>
        <p:spPr bwMode="auto">
          <a:xfrm rot="16200000" flipH="1">
            <a:off x="5724525" y="2276475"/>
            <a:ext cx="1343025" cy="9525"/>
          </a:xfrm>
          <a:prstGeom prst="line">
            <a:avLst/>
          </a:prstGeom>
          <a:noFill/>
          <a:ln w="9525" algn="ctr">
            <a:solidFill>
              <a:srgbClr val="FFFFFF"/>
            </a:solidFill>
            <a:round/>
            <a:headEnd/>
            <a:tailEnd/>
          </a:ln>
        </p:spPr>
      </p:cxnSp>
      <p:sp>
        <p:nvSpPr>
          <p:cNvPr id="9234" name="TextBox 27"/>
          <p:cNvSpPr txBox="1">
            <a:spLocks noChangeArrowheads="1"/>
          </p:cNvSpPr>
          <p:nvPr/>
        </p:nvSpPr>
        <p:spPr bwMode="auto">
          <a:xfrm>
            <a:off x="4683125" y="1903413"/>
            <a:ext cx="1711325" cy="646112"/>
          </a:xfrm>
          <a:prstGeom prst="rect">
            <a:avLst/>
          </a:prstGeom>
          <a:noFill/>
          <a:ln w="9525">
            <a:noFill/>
            <a:miter lim="800000"/>
            <a:headEnd/>
            <a:tailEnd/>
          </a:ln>
        </p:spPr>
        <p:txBody>
          <a:bodyPr wrap="none">
            <a:spAutoFit/>
          </a:bodyPr>
          <a:lstStyle/>
          <a:p>
            <a:r>
              <a:rPr lang="en-US" sz="1800"/>
              <a:t>LHC Upgrades</a:t>
            </a:r>
          </a:p>
          <a:p>
            <a:r>
              <a:rPr lang="en-US" sz="1800"/>
              <a:t>ILC??</a:t>
            </a:r>
          </a:p>
        </p:txBody>
      </p:sp>
      <p:sp>
        <p:nvSpPr>
          <p:cNvPr id="9235" name="TextBox 30"/>
          <p:cNvSpPr txBox="1">
            <a:spLocks noChangeArrowheads="1"/>
          </p:cNvSpPr>
          <p:nvPr/>
        </p:nvSpPr>
        <p:spPr bwMode="auto">
          <a:xfrm>
            <a:off x="2416175" y="3024188"/>
            <a:ext cx="696913" cy="369887"/>
          </a:xfrm>
          <a:prstGeom prst="rect">
            <a:avLst/>
          </a:prstGeom>
          <a:noFill/>
          <a:ln w="9525">
            <a:noFill/>
            <a:miter lim="800000"/>
            <a:headEnd/>
            <a:tailEnd/>
          </a:ln>
        </p:spPr>
        <p:txBody>
          <a:bodyPr wrap="none">
            <a:spAutoFit/>
          </a:bodyPr>
          <a:lstStyle/>
          <a:p>
            <a:r>
              <a:rPr lang="en-US" sz="1800"/>
              <a:t>2013</a:t>
            </a:r>
          </a:p>
        </p:txBody>
      </p:sp>
      <p:sp>
        <p:nvSpPr>
          <p:cNvPr id="9236" name="TextBox 31"/>
          <p:cNvSpPr txBox="1">
            <a:spLocks noChangeArrowheads="1"/>
          </p:cNvSpPr>
          <p:nvPr/>
        </p:nvSpPr>
        <p:spPr bwMode="auto">
          <a:xfrm>
            <a:off x="6062663" y="2960688"/>
            <a:ext cx="696912" cy="369887"/>
          </a:xfrm>
          <a:prstGeom prst="rect">
            <a:avLst/>
          </a:prstGeom>
          <a:noFill/>
          <a:ln w="9525">
            <a:noFill/>
            <a:miter lim="800000"/>
            <a:headEnd/>
            <a:tailEnd/>
          </a:ln>
        </p:spPr>
        <p:txBody>
          <a:bodyPr wrap="none">
            <a:spAutoFit/>
          </a:bodyPr>
          <a:lstStyle/>
          <a:p>
            <a:r>
              <a:rPr lang="en-US" sz="1800"/>
              <a:t>2019</a:t>
            </a:r>
          </a:p>
        </p:txBody>
      </p:sp>
      <p:pic>
        <p:nvPicPr>
          <p:cNvPr id="9237" name="Picture 2"/>
          <p:cNvPicPr>
            <a:picLocks noChangeAspect="1" noChangeArrowheads="1"/>
          </p:cNvPicPr>
          <p:nvPr/>
        </p:nvPicPr>
        <p:blipFill>
          <a:blip r:embed="rId2" cstate="print"/>
          <a:srcRect/>
          <a:stretch>
            <a:fillRect/>
          </a:stretch>
        </p:blipFill>
        <p:spPr bwMode="auto">
          <a:xfrm>
            <a:off x="709613" y="3657600"/>
            <a:ext cx="2176462" cy="2378075"/>
          </a:xfrm>
          <a:prstGeom prst="rect">
            <a:avLst/>
          </a:prstGeom>
          <a:noFill/>
          <a:ln w="9525">
            <a:noFill/>
            <a:miter lim="800000"/>
            <a:headEnd/>
            <a:tailEnd/>
          </a:ln>
        </p:spPr>
      </p:pic>
      <p:pic>
        <p:nvPicPr>
          <p:cNvPr id="9238" name="Picture 3"/>
          <p:cNvPicPr>
            <a:picLocks noChangeAspect="1" noChangeArrowheads="1"/>
          </p:cNvPicPr>
          <p:nvPr/>
        </p:nvPicPr>
        <p:blipFill>
          <a:blip r:embed="rId3" cstate="print"/>
          <a:srcRect/>
          <a:stretch>
            <a:fillRect/>
          </a:stretch>
        </p:blipFill>
        <p:spPr bwMode="auto">
          <a:xfrm>
            <a:off x="2886075" y="3762375"/>
            <a:ext cx="2416175" cy="2162175"/>
          </a:xfrm>
          <a:prstGeom prst="rect">
            <a:avLst/>
          </a:prstGeom>
          <a:noFill/>
          <a:ln w="9525">
            <a:noFill/>
            <a:miter lim="800000"/>
            <a:headEnd/>
            <a:tailEnd/>
          </a:ln>
        </p:spPr>
      </p:pic>
      <p:sp>
        <p:nvSpPr>
          <p:cNvPr id="25" name="5-Point Star 24"/>
          <p:cNvSpPr/>
          <p:nvPr/>
        </p:nvSpPr>
        <p:spPr bwMode="auto">
          <a:xfrm>
            <a:off x="2386013" y="4205288"/>
            <a:ext cx="115887" cy="111125"/>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a:lstStyle/>
          <a:p>
            <a:pPr algn="r">
              <a:spcBef>
                <a:spcPct val="20000"/>
              </a:spcBef>
              <a:buClr>
                <a:srgbClr val="FFFF00"/>
              </a:buClr>
              <a:buSzPct val="80000"/>
              <a:buFont typeface="Wingdings" pitchFamily="2" charset="2"/>
              <a:buNone/>
              <a:defRPr/>
            </a:pPr>
            <a:endParaRPr lang="en-US" dirty="0"/>
          </a:p>
        </p:txBody>
      </p:sp>
      <p:sp>
        <p:nvSpPr>
          <p:cNvPr id="9240" name="Rectangle 25"/>
          <p:cNvSpPr>
            <a:spLocks noChangeArrowheads="1"/>
          </p:cNvSpPr>
          <p:nvPr/>
        </p:nvSpPr>
        <p:spPr bwMode="auto">
          <a:xfrm>
            <a:off x="7823200" y="2951163"/>
            <a:ext cx="696913" cy="368300"/>
          </a:xfrm>
          <a:prstGeom prst="rect">
            <a:avLst/>
          </a:prstGeom>
          <a:noFill/>
          <a:ln w="9525">
            <a:noFill/>
            <a:miter lim="800000"/>
            <a:headEnd/>
            <a:tailEnd/>
          </a:ln>
        </p:spPr>
        <p:txBody>
          <a:bodyPr wrap="none">
            <a:spAutoFit/>
          </a:bodyPr>
          <a:lstStyle/>
          <a:p>
            <a:r>
              <a:rPr lang="en-US" sz="1800"/>
              <a:t>2022</a:t>
            </a:r>
          </a:p>
        </p:txBody>
      </p:sp>
      <p:cxnSp>
        <p:nvCxnSpPr>
          <p:cNvPr id="9241" name="Straight Arrow Connector 26"/>
          <p:cNvCxnSpPr>
            <a:cxnSpLocks noChangeShapeType="1"/>
          </p:cNvCxnSpPr>
          <p:nvPr/>
        </p:nvCxnSpPr>
        <p:spPr bwMode="auto">
          <a:xfrm rot="5400000" flipH="1" flipV="1">
            <a:off x="2263776" y="4498975"/>
            <a:ext cx="336550" cy="9525"/>
          </a:xfrm>
          <a:prstGeom prst="straightConnector1">
            <a:avLst/>
          </a:prstGeom>
          <a:noFill/>
          <a:ln w="9525" algn="ctr">
            <a:solidFill>
              <a:srgbClr val="FFFF00"/>
            </a:solidFill>
            <a:round/>
            <a:headEnd/>
            <a:tailEnd type="arrow" w="med" len="med"/>
          </a:ln>
        </p:spPr>
      </p:cxnSp>
      <p:pic>
        <p:nvPicPr>
          <p:cNvPr id="9242" name="Picture 27" descr="NML.jpg"/>
          <p:cNvPicPr>
            <a:picLocks noChangeAspect="1"/>
          </p:cNvPicPr>
          <p:nvPr/>
        </p:nvPicPr>
        <p:blipFill>
          <a:blip r:embed="rId4" cstate="print"/>
          <a:srcRect/>
          <a:stretch>
            <a:fillRect/>
          </a:stretch>
        </p:blipFill>
        <p:spPr bwMode="auto">
          <a:xfrm>
            <a:off x="5372100" y="3754438"/>
            <a:ext cx="2838450" cy="216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 and roles: cosmic frontier</a:t>
            </a:r>
            <a:endParaRPr lang="en-US" dirty="0"/>
          </a:p>
        </p:txBody>
      </p:sp>
      <p:sp>
        <p:nvSpPr>
          <p:cNvPr id="3" name="Content Placeholder 2"/>
          <p:cNvSpPr>
            <a:spLocks noGrp="1"/>
          </p:cNvSpPr>
          <p:nvPr>
            <p:ph idx="1"/>
          </p:nvPr>
        </p:nvSpPr>
        <p:spPr>
          <a:xfrm>
            <a:off x="1545608" y="1339281"/>
            <a:ext cx="7188959" cy="4114800"/>
          </a:xfrm>
        </p:spPr>
        <p:txBody>
          <a:bodyPr/>
          <a:lstStyle/>
          <a:p>
            <a:r>
              <a:rPr lang="en-US" dirty="0" smtClean="0"/>
              <a:t>The principal connection to particle physics: the nature </a:t>
            </a:r>
            <a:r>
              <a:rPr lang="en-US" dirty="0" smtClean="0"/>
              <a:t>of dark </a:t>
            </a:r>
            <a:r>
              <a:rPr lang="en-US" dirty="0" smtClean="0"/>
              <a:t>matter and dark energy</a:t>
            </a:r>
          </a:p>
          <a:p>
            <a:endParaRPr lang="en-US" sz="1000" dirty="0" smtClean="0"/>
          </a:p>
          <a:p>
            <a:r>
              <a:rPr lang="en-US" dirty="0" smtClean="0"/>
              <a:t>Gap in </a:t>
            </a:r>
            <a:r>
              <a:rPr lang="en-US" dirty="0" smtClean="0"/>
              <a:t>the direct </a:t>
            </a:r>
            <a:r>
              <a:rPr lang="en-US" dirty="0" smtClean="0"/>
              <a:t>search for dark </a:t>
            </a:r>
            <a:r>
              <a:rPr lang="en-US" dirty="0" smtClean="0"/>
              <a:t>matter: get to  </a:t>
            </a:r>
            <a:r>
              <a:rPr lang="en-US" dirty="0" smtClean="0"/>
              <a:t>“zero—background” technology. Gap </a:t>
            </a:r>
            <a:r>
              <a:rPr lang="en-US" dirty="0" smtClean="0"/>
              <a:t>in understanding</a:t>
            </a:r>
            <a:r>
              <a:rPr lang="en-US" dirty="0" smtClean="0"/>
              <a:t> </a:t>
            </a:r>
            <a:r>
              <a:rPr lang="en-US" dirty="0" smtClean="0"/>
              <a:t>dark energy is establishment of time evolution of the acceleration: new major </a:t>
            </a:r>
            <a:r>
              <a:rPr lang="en-US" dirty="0" smtClean="0"/>
              <a:t>telescopes (ground and space)</a:t>
            </a:r>
            <a:endParaRPr lang="en-US" dirty="0" smtClean="0"/>
          </a:p>
          <a:p>
            <a:endParaRPr lang="en-US" sz="1000" dirty="0" smtClean="0"/>
          </a:p>
          <a:p>
            <a:r>
              <a:rPr lang="en-US" dirty="0" smtClean="0"/>
              <a:t>Fermilab strategy: establish scalable “zero-background” technology for dark matter.  Participate in future ground and space telescopes </a:t>
            </a:r>
            <a:r>
              <a:rPr lang="en-US" dirty="0" smtClean="0"/>
              <a:t>(</a:t>
            </a:r>
            <a:r>
              <a:rPr lang="en-US" dirty="0" smtClean="0"/>
              <a:t>the principal agencies are</a:t>
            </a:r>
            <a:r>
              <a:rPr lang="en-US" dirty="0" smtClean="0"/>
              <a:t> </a:t>
            </a:r>
            <a:r>
              <a:rPr lang="en-US" dirty="0" smtClean="0"/>
              <a:t>NSF and </a:t>
            </a:r>
            <a:r>
              <a:rPr lang="en-US" dirty="0" smtClean="0"/>
              <a:t>NASA, not DOE) </a:t>
            </a:r>
            <a:endParaRPr lang="en-US" dirty="0"/>
          </a:p>
        </p:txBody>
      </p:sp>
      <p:sp>
        <p:nvSpPr>
          <p:cNvPr id="4" name="Footer Placeholder 3"/>
          <p:cNvSpPr>
            <a:spLocks noGrp="1"/>
          </p:cNvSpPr>
          <p:nvPr>
            <p:ph type="ftr" sz="quarter" idx="10"/>
          </p:nvPr>
        </p:nvSpPr>
        <p:spPr/>
        <p:txBody>
          <a:bodyPr/>
          <a:lstStyle/>
          <a:p>
            <a:pPr>
              <a:defRPr/>
            </a:pPr>
            <a:r>
              <a:rPr lang="it-IT" smtClean="0"/>
              <a:t>Oddone, Project X Briefing to DOE, November 17, 2010</a:t>
            </a:r>
            <a:endParaRPr lang="en-US" sz="1200" dirty="0"/>
          </a:p>
        </p:txBody>
      </p:sp>
      <p:sp>
        <p:nvSpPr>
          <p:cNvPr id="5" name="Slide Number Placeholder 4"/>
          <p:cNvSpPr>
            <a:spLocks noGrp="1"/>
          </p:cNvSpPr>
          <p:nvPr>
            <p:ph type="sldNum" sz="quarter" idx="11"/>
          </p:nvPr>
        </p:nvSpPr>
        <p:spPr/>
        <p:txBody>
          <a:bodyPr/>
          <a:lstStyle/>
          <a:p>
            <a:pPr>
              <a:defRPr/>
            </a:pPr>
            <a:fld id="{DD335B24-A5D2-4BBF-9E7F-0C9CC4A20CBD}"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Roles: cosmic frontier </a:t>
            </a:r>
          </a:p>
        </p:txBody>
      </p:sp>
      <p:sp>
        <p:nvSpPr>
          <p:cNvPr id="11267" name="Footer Placeholder 2"/>
          <p:cNvSpPr>
            <a:spLocks noGrp="1"/>
          </p:cNvSpPr>
          <p:nvPr>
            <p:ph type="ftr" sz="quarter" idx="10"/>
          </p:nvPr>
        </p:nvSpPr>
        <p:spPr>
          <a:noFill/>
        </p:spPr>
        <p:txBody>
          <a:bodyPr/>
          <a:lstStyle/>
          <a:p>
            <a:r>
              <a:rPr lang="en-US" smtClean="0"/>
              <a:t>Oddone, Project X Briefing to DOE, November 17, 2010</a:t>
            </a:r>
          </a:p>
        </p:txBody>
      </p:sp>
      <p:sp>
        <p:nvSpPr>
          <p:cNvPr id="11268" name="Slide Number Placeholder 3"/>
          <p:cNvSpPr>
            <a:spLocks noGrp="1"/>
          </p:cNvSpPr>
          <p:nvPr>
            <p:ph type="sldNum" sz="quarter" idx="11"/>
          </p:nvPr>
        </p:nvSpPr>
        <p:spPr>
          <a:noFill/>
        </p:spPr>
        <p:txBody>
          <a:bodyPr/>
          <a:lstStyle/>
          <a:p>
            <a:fld id="{2F618CC6-ED79-4DD4-8224-4A099C0D56A0}" type="slidenum">
              <a:rPr lang="en-US" smtClean="0"/>
              <a:pPr/>
              <a:t>9</a:t>
            </a:fld>
            <a:endParaRPr lang="en-US" smtClean="0"/>
          </a:p>
        </p:txBody>
      </p:sp>
      <p:pic>
        <p:nvPicPr>
          <p:cNvPr id="11269" name="Picture 4" descr="Fluorescence telescope"/>
          <p:cNvPicPr>
            <a:picLocks noChangeAspect="1" noChangeArrowheads="1"/>
          </p:cNvPicPr>
          <p:nvPr/>
        </p:nvPicPr>
        <p:blipFill>
          <a:blip r:embed="rId2" cstate="print"/>
          <a:srcRect/>
          <a:stretch>
            <a:fillRect/>
          </a:stretch>
        </p:blipFill>
        <p:spPr bwMode="auto">
          <a:xfrm>
            <a:off x="828675" y="2495550"/>
            <a:ext cx="2073275" cy="1576388"/>
          </a:xfrm>
          <a:prstGeom prst="rect">
            <a:avLst/>
          </a:prstGeom>
          <a:noFill/>
          <a:ln w="9525">
            <a:noFill/>
            <a:miter lim="800000"/>
            <a:headEnd/>
            <a:tailEnd/>
          </a:ln>
        </p:spPr>
      </p:pic>
      <p:pic>
        <p:nvPicPr>
          <p:cNvPr id="11270" name="Picture 10" descr="4mDome"/>
          <p:cNvPicPr>
            <a:picLocks noChangeAspect="1" noChangeArrowheads="1"/>
          </p:cNvPicPr>
          <p:nvPr/>
        </p:nvPicPr>
        <p:blipFill>
          <a:blip r:embed="rId3" cstate="print">
            <a:lum bright="14000"/>
          </a:blip>
          <a:srcRect t="7381" b="11520"/>
          <a:stretch>
            <a:fillRect/>
          </a:stretch>
        </p:blipFill>
        <p:spPr bwMode="auto">
          <a:xfrm>
            <a:off x="6545263" y="2727325"/>
            <a:ext cx="1808162" cy="1406525"/>
          </a:xfrm>
          <a:prstGeom prst="rect">
            <a:avLst/>
          </a:prstGeom>
          <a:noFill/>
          <a:ln w="9525">
            <a:noFill/>
            <a:miter lim="800000"/>
            <a:headEnd/>
            <a:tailEnd/>
          </a:ln>
        </p:spPr>
      </p:pic>
      <p:sp>
        <p:nvSpPr>
          <p:cNvPr id="11271" name="Rectangle 34"/>
          <p:cNvSpPr>
            <a:spLocks noChangeArrowheads="1"/>
          </p:cNvSpPr>
          <p:nvPr/>
        </p:nvSpPr>
        <p:spPr bwMode="auto">
          <a:xfrm>
            <a:off x="781050" y="4352925"/>
            <a:ext cx="7599363" cy="1368425"/>
          </a:xfrm>
          <a:prstGeom prst="rect">
            <a:avLst/>
          </a:prstGeom>
          <a:solidFill>
            <a:srgbClr val="00B0F0">
              <a:alpha val="20000"/>
            </a:srgbClr>
          </a:solidFill>
          <a:ln w="9525" algn="ctr">
            <a:solidFill>
              <a:srgbClr val="000000"/>
            </a:solidFill>
            <a:round/>
            <a:headEnd/>
            <a:tailEnd/>
          </a:ln>
        </p:spPr>
        <p:txBody>
          <a:bodyPr/>
          <a:lstStyle/>
          <a:p>
            <a:endParaRPr lang="en-US"/>
          </a:p>
        </p:txBody>
      </p:sp>
      <p:cxnSp>
        <p:nvCxnSpPr>
          <p:cNvPr id="11272" name="Straight Connector 5"/>
          <p:cNvCxnSpPr>
            <a:cxnSpLocks noChangeShapeType="1"/>
          </p:cNvCxnSpPr>
          <p:nvPr/>
        </p:nvCxnSpPr>
        <p:spPr bwMode="auto">
          <a:xfrm rot="5400000">
            <a:off x="119857" y="5003006"/>
            <a:ext cx="1347788" cy="9525"/>
          </a:xfrm>
          <a:prstGeom prst="line">
            <a:avLst/>
          </a:prstGeom>
          <a:noFill/>
          <a:ln w="9525" algn="ctr">
            <a:solidFill>
              <a:srgbClr val="FFFFFF"/>
            </a:solidFill>
            <a:round/>
            <a:headEnd/>
            <a:tailEnd/>
          </a:ln>
        </p:spPr>
      </p:cxnSp>
      <p:cxnSp>
        <p:nvCxnSpPr>
          <p:cNvPr id="11273" name="Straight Connector 9"/>
          <p:cNvCxnSpPr>
            <a:cxnSpLocks noChangeShapeType="1"/>
          </p:cNvCxnSpPr>
          <p:nvPr/>
        </p:nvCxnSpPr>
        <p:spPr bwMode="auto">
          <a:xfrm rot="16200000" flipH="1">
            <a:off x="7697787" y="5016501"/>
            <a:ext cx="1382713" cy="17462"/>
          </a:xfrm>
          <a:prstGeom prst="line">
            <a:avLst/>
          </a:prstGeom>
          <a:noFill/>
          <a:ln w="9525" algn="ctr">
            <a:solidFill>
              <a:srgbClr val="FFFFFF"/>
            </a:solidFill>
            <a:round/>
            <a:headEnd/>
            <a:tailEnd/>
          </a:ln>
        </p:spPr>
      </p:cxnSp>
      <p:cxnSp>
        <p:nvCxnSpPr>
          <p:cNvPr id="11274" name="Straight Connector 10"/>
          <p:cNvCxnSpPr>
            <a:cxnSpLocks noChangeShapeType="1"/>
          </p:cNvCxnSpPr>
          <p:nvPr/>
        </p:nvCxnSpPr>
        <p:spPr bwMode="auto">
          <a:xfrm>
            <a:off x="774700" y="5711825"/>
            <a:ext cx="7607300" cy="3175"/>
          </a:xfrm>
          <a:prstGeom prst="line">
            <a:avLst/>
          </a:prstGeom>
          <a:noFill/>
          <a:ln w="9525" algn="ctr">
            <a:solidFill>
              <a:srgbClr val="FFFFFF"/>
            </a:solidFill>
            <a:round/>
            <a:headEnd/>
            <a:tailEnd/>
          </a:ln>
        </p:spPr>
      </p:cxnSp>
      <p:cxnSp>
        <p:nvCxnSpPr>
          <p:cNvPr id="11275" name="Straight Connector 12"/>
          <p:cNvCxnSpPr>
            <a:cxnSpLocks noChangeShapeType="1"/>
          </p:cNvCxnSpPr>
          <p:nvPr/>
        </p:nvCxnSpPr>
        <p:spPr bwMode="auto">
          <a:xfrm>
            <a:off x="747713" y="4332288"/>
            <a:ext cx="7632700" cy="1587"/>
          </a:xfrm>
          <a:prstGeom prst="line">
            <a:avLst/>
          </a:prstGeom>
          <a:noFill/>
          <a:ln w="9525" algn="ctr">
            <a:solidFill>
              <a:srgbClr val="FFFFFF"/>
            </a:solidFill>
            <a:round/>
            <a:headEnd/>
            <a:tailEnd/>
          </a:ln>
        </p:spPr>
      </p:cxnSp>
      <p:cxnSp>
        <p:nvCxnSpPr>
          <p:cNvPr id="11276" name="Straight Connector 13"/>
          <p:cNvCxnSpPr>
            <a:cxnSpLocks noChangeShapeType="1"/>
          </p:cNvCxnSpPr>
          <p:nvPr/>
        </p:nvCxnSpPr>
        <p:spPr bwMode="auto">
          <a:xfrm rot="16200000" flipH="1">
            <a:off x="1995488" y="5018088"/>
            <a:ext cx="1387475" cy="3175"/>
          </a:xfrm>
          <a:prstGeom prst="line">
            <a:avLst/>
          </a:prstGeom>
          <a:noFill/>
          <a:ln w="9525" algn="ctr">
            <a:solidFill>
              <a:srgbClr val="FFFFFF"/>
            </a:solidFill>
            <a:round/>
            <a:headEnd/>
            <a:tailEnd/>
          </a:ln>
        </p:spPr>
      </p:cxnSp>
      <p:cxnSp>
        <p:nvCxnSpPr>
          <p:cNvPr id="11277" name="Straight Connector 14"/>
          <p:cNvCxnSpPr>
            <a:cxnSpLocks noChangeShapeType="1"/>
            <a:stCxn id="11271" idx="0"/>
          </p:cNvCxnSpPr>
          <p:nvPr/>
        </p:nvCxnSpPr>
        <p:spPr bwMode="auto">
          <a:xfrm rot="16200000" flipH="1">
            <a:off x="3896519" y="5036344"/>
            <a:ext cx="1374775" cy="7937"/>
          </a:xfrm>
          <a:prstGeom prst="line">
            <a:avLst/>
          </a:prstGeom>
          <a:noFill/>
          <a:ln w="9525" algn="ctr">
            <a:solidFill>
              <a:srgbClr val="FFFFFF"/>
            </a:solidFill>
            <a:round/>
            <a:headEnd/>
            <a:tailEnd/>
          </a:ln>
        </p:spPr>
      </p:cxnSp>
      <p:sp>
        <p:nvSpPr>
          <p:cNvPr id="11278" name="TextBox 20"/>
          <p:cNvSpPr txBox="1">
            <a:spLocks noChangeArrowheads="1"/>
          </p:cNvSpPr>
          <p:nvPr/>
        </p:nvSpPr>
        <p:spPr bwMode="auto">
          <a:xfrm>
            <a:off x="647700" y="5830888"/>
            <a:ext cx="738188" cy="369887"/>
          </a:xfrm>
          <a:prstGeom prst="rect">
            <a:avLst/>
          </a:prstGeom>
          <a:noFill/>
          <a:ln w="9525">
            <a:noFill/>
            <a:miter lim="800000"/>
            <a:headEnd/>
            <a:tailEnd/>
          </a:ln>
        </p:spPr>
        <p:txBody>
          <a:bodyPr wrap="none">
            <a:spAutoFit/>
          </a:bodyPr>
          <a:lstStyle/>
          <a:p>
            <a:r>
              <a:rPr lang="en-US" sz="1800"/>
              <a:t>Now </a:t>
            </a:r>
          </a:p>
        </p:txBody>
      </p:sp>
      <p:sp>
        <p:nvSpPr>
          <p:cNvPr id="11279" name="TextBox 21"/>
          <p:cNvSpPr txBox="1">
            <a:spLocks noChangeArrowheads="1"/>
          </p:cNvSpPr>
          <p:nvPr/>
        </p:nvSpPr>
        <p:spPr bwMode="auto">
          <a:xfrm>
            <a:off x="4141788" y="5770563"/>
            <a:ext cx="790575" cy="369887"/>
          </a:xfrm>
          <a:prstGeom prst="rect">
            <a:avLst/>
          </a:prstGeom>
          <a:noFill/>
          <a:ln w="9525">
            <a:noFill/>
            <a:miter lim="800000"/>
            <a:headEnd/>
            <a:tailEnd/>
          </a:ln>
        </p:spPr>
        <p:txBody>
          <a:bodyPr wrap="none">
            <a:spAutoFit/>
          </a:bodyPr>
          <a:lstStyle/>
          <a:p>
            <a:r>
              <a:rPr lang="en-US" sz="1800"/>
              <a:t> 2016</a:t>
            </a:r>
          </a:p>
        </p:txBody>
      </p:sp>
      <p:cxnSp>
        <p:nvCxnSpPr>
          <p:cNvPr id="11280" name="Straight Connector 26"/>
          <p:cNvCxnSpPr>
            <a:cxnSpLocks noChangeShapeType="1"/>
          </p:cNvCxnSpPr>
          <p:nvPr/>
        </p:nvCxnSpPr>
        <p:spPr bwMode="auto">
          <a:xfrm rot="5400000">
            <a:off x="5795962" y="5021263"/>
            <a:ext cx="1382713" cy="7938"/>
          </a:xfrm>
          <a:prstGeom prst="line">
            <a:avLst/>
          </a:prstGeom>
          <a:noFill/>
          <a:ln w="9525" algn="ctr">
            <a:solidFill>
              <a:srgbClr val="FFFFFF"/>
            </a:solidFill>
            <a:round/>
            <a:headEnd/>
            <a:tailEnd/>
          </a:ln>
        </p:spPr>
      </p:cxnSp>
      <p:sp>
        <p:nvSpPr>
          <p:cNvPr id="11281" name="TextBox 30"/>
          <p:cNvSpPr txBox="1">
            <a:spLocks noChangeArrowheads="1"/>
          </p:cNvSpPr>
          <p:nvPr/>
        </p:nvSpPr>
        <p:spPr bwMode="auto">
          <a:xfrm>
            <a:off x="2357438" y="5786438"/>
            <a:ext cx="723900" cy="369887"/>
          </a:xfrm>
          <a:prstGeom prst="rect">
            <a:avLst/>
          </a:prstGeom>
          <a:noFill/>
          <a:ln w="9525">
            <a:noFill/>
            <a:miter lim="800000"/>
            <a:headEnd/>
            <a:tailEnd/>
          </a:ln>
        </p:spPr>
        <p:txBody>
          <a:bodyPr wrap="none">
            <a:spAutoFit/>
          </a:bodyPr>
          <a:lstStyle/>
          <a:p>
            <a:r>
              <a:rPr lang="en-US" sz="1800"/>
              <a:t>2013</a:t>
            </a:r>
          </a:p>
        </p:txBody>
      </p:sp>
      <p:sp>
        <p:nvSpPr>
          <p:cNvPr id="11282" name="TextBox 31"/>
          <p:cNvSpPr txBox="1">
            <a:spLocks noChangeArrowheads="1"/>
          </p:cNvSpPr>
          <p:nvPr/>
        </p:nvSpPr>
        <p:spPr bwMode="auto">
          <a:xfrm>
            <a:off x="6122988" y="5741988"/>
            <a:ext cx="722312" cy="369887"/>
          </a:xfrm>
          <a:prstGeom prst="rect">
            <a:avLst/>
          </a:prstGeom>
          <a:noFill/>
          <a:ln w="9525">
            <a:noFill/>
            <a:miter lim="800000"/>
            <a:headEnd/>
            <a:tailEnd/>
          </a:ln>
        </p:spPr>
        <p:txBody>
          <a:bodyPr wrap="none">
            <a:spAutoFit/>
          </a:bodyPr>
          <a:lstStyle/>
          <a:p>
            <a:r>
              <a:rPr lang="en-US" sz="1800"/>
              <a:t>2019</a:t>
            </a:r>
          </a:p>
        </p:txBody>
      </p:sp>
      <p:sp>
        <p:nvSpPr>
          <p:cNvPr id="11283" name="TextBox 32"/>
          <p:cNvSpPr txBox="1">
            <a:spLocks noChangeArrowheads="1"/>
          </p:cNvSpPr>
          <p:nvPr/>
        </p:nvSpPr>
        <p:spPr bwMode="auto">
          <a:xfrm>
            <a:off x="920750" y="4508500"/>
            <a:ext cx="1423988" cy="923925"/>
          </a:xfrm>
          <a:prstGeom prst="rect">
            <a:avLst/>
          </a:prstGeom>
          <a:noFill/>
          <a:ln w="9525">
            <a:noFill/>
            <a:miter lim="800000"/>
            <a:headEnd/>
            <a:tailEnd/>
          </a:ln>
        </p:spPr>
        <p:txBody>
          <a:bodyPr wrap="none">
            <a:spAutoFit/>
          </a:bodyPr>
          <a:lstStyle/>
          <a:p>
            <a:r>
              <a:rPr lang="en-US" sz="1800"/>
              <a:t>DM: ~10 kg</a:t>
            </a:r>
          </a:p>
          <a:p>
            <a:r>
              <a:rPr lang="en-US" sz="1800"/>
              <a:t>DE: SDSS</a:t>
            </a:r>
          </a:p>
          <a:p>
            <a:r>
              <a:rPr lang="en-US" sz="1800"/>
              <a:t>P. Auger</a:t>
            </a:r>
          </a:p>
        </p:txBody>
      </p:sp>
      <p:sp>
        <p:nvSpPr>
          <p:cNvPr id="11284" name="TextBox 33"/>
          <p:cNvSpPr txBox="1">
            <a:spLocks noChangeArrowheads="1"/>
          </p:cNvSpPr>
          <p:nvPr/>
        </p:nvSpPr>
        <p:spPr bwMode="auto">
          <a:xfrm>
            <a:off x="2790825" y="4479925"/>
            <a:ext cx="1555750" cy="1477963"/>
          </a:xfrm>
          <a:prstGeom prst="rect">
            <a:avLst/>
          </a:prstGeom>
          <a:noFill/>
          <a:ln w="9525">
            <a:noFill/>
            <a:miter lim="800000"/>
            <a:headEnd/>
            <a:tailEnd/>
          </a:ln>
        </p:spPr>
        <p:txBody>
          <a:bodyPr wrap="none">
            <a:spAutoFit/>
          </a:bodyPr>
          <a:lstStyle/>
          <a:p>
            <a:r>
              <a:rPr lang="en-US" sz="1800"/>
              <a:t>DM: ~100 kg</a:t>
            </a:r>
          </a:p>
          <a:p>
            <a:r>
              <a:rPr lang="en-US" sz="1800"/>
              <a:t>DE: DES</a:t>
            </a:r>
          </a:p>
          <a:p>
            <a:r>
              <a:rPr lang="en-US" sz="1800"/>
              <a:t>P. Auger</a:t>
            </a:r>
          </a:p>
          <a:p>
            <a:r>
              <a:rPr lang="en-US" sz="1800"/>
              <a:t>Holometer?</a:t>
            </a:r>
          </a:p>
          <a:p>
            <a:endParaRPr lang="en-US" sz="1800"/>
          </a:p>
        </p:txBody>
      </p:sp>
      <p:sp>
        <p:nvSpPr>
          <p:cNvPr id="11285" name="TextBox 34"/>
          <p:cNvSpPr txBox="1">
            <a:spLocks noChangeArrowheads="1"/>
          </p:cNvSpPr>
          <p:nvPr/>
        </p:nvSpPr>
        <p:spPr bwMode="auto">
          <a:xfrm>
            <a:off x="4676775" y="4194175"/>
            <a:ext cx="1470025" cy="1477963"/>
          </a:xfrm>
          <a:prstGeom prst="rect">
            <a:avLst/>
          </a:prstGeom>
          <a:noFill/>
          <a:ln w="9525">
            <a:noFill/>
            <a:miter lim="800000"/>
            <a:headEnd/>
            <a:tailEnd/>
          </a:ln>
        </p:spPr>
        <p:txBody>
          <a:bodyPr wrap="none">
            <a:spAutoFit/>
          </a:bodyPr>
          <a:lstStyle/>
          <a:p>
            <a:endParaRPr lang="en-US" sz="1800"/>
          </a:p>
          <a:p>
            <a:r>
              <a:rPr lang="en-US" sz="1800"/>
              <a:t>DM: ~1 ton</a:t>
            </a:r>
          </a:p>
          <a:p>
            <a:r>
              <a:rPr lang="en-US" sz="1800"/>
              <a:t>DE: LSST </a:t>
            </a:r>
          </a:p>
          <a:p>
            <a:r>
              <a:rPr lang="en-US" sz="1800"/>
              <a:t>WFIRST??</a:t>
            </a:r>
          </a:p>
          <a:p>
            <a:r>
              <a:rPr lang="en-US" sz="1800"/>
              <a:t>BigBOSS??</a:t>
            </a:r>
          </a:p>
        </p:txBody>
      </p:sp>
      <p:sp>
        <p:nvSpPr>
          <p:cNvPr id="11286" name="TextBox 35"/>
          <p:cNvSpPr txBox="1">
            <a:spLocks noChangeArrowheads="1"/>
          </p:cNvSpPr>
          <p:nvPr/>
        </p:nvSpPr>
        <p:spPr bwMode="auto">
          <a:xfrm>
            <a:off x="6732588" y="4467225"/>
            <a:ext cx="1443037" cy="646113"/>
          </a:xfrm>
          <a:prstGeom prst="rect">
            <a:avLst/>
          </a:prstGeom>
          <a:noFill/>
          <a:ln w="9525">
            <a:noFill/>
            <a:miter lim="800000"/>
            <a:headEnd/>
            <a:tailEnd/>
          </a:ln>
        </p:spPr>
        <p:txBody>
          <a:bodyPr wrap="none">
            <a:spAutoFit/>
          </a:bodyPr>
          <a:lstStyle/>
          <a:p>
            <a:pPr algn="just"/>
            <a:r>
              <a:rPr lang="en-US" sz="1800"/>
              <a:t>DE: LSST</a:t>
            </a:r>
          </a:p>
          <a:p>
            <a:pPr algn="just"/>
            <a:r>
              <a:rPr lang="en-US" sz="1800"/>
              <a:t>WFIRST?? </a:t>
            </a:r>
          </a:p>
        </p:txBody>
      </p:sp>
      <p:sp>
        <p:nvSpPr>
          <p:cNvPr id="11287" name="Rectangle 25"/>
          <p:cNvSpPr>
            <a:spLocks noChangeArrowheads="1"/>
          </p:cNvSpPr>
          <p:nvPr/>
        </p:nvSpPr>
        <p:spPr bwMode="auto">
          <a:xfrm>
            <a:off x="7989888" y="5727700"/>
            <a:ext cx="725487" cy="369888"/>
          </a:xfrm>
          <a:prstGeom prst="rect">
            <a:avLst/>
          </a:prstGeom>
          <a:noFill/>
          <a:ln w="9525">
            <a:noFill/>
            <a:miter lim="800000"/>
            <a:headEnd/>
            <a:tailEnd/>
          </a:ln>
        </p:spPr>
        <p:txBody>
          <a:bodyPr wrap="none">
            <a:spAutoFit/>
          </a:bodyPr>
          <a:lstStyle/>
          <a:p>
            <a:r>
              <a:rPr lang="en-US" sz="1800"/>
              <a:t>2022</a:t>
            </a:r>
          </a:p>
        </p:txBody>
      </p:sp>
      <p:pic>
        <p:nvPicPr>
          <p:cNvPr id="11288" name="Picture 25" descr="CDMS.jpg"/>
          <p:cNvPicPr>
            <a:picLocks noChangeAspect="1"/>
          </p:cNvPicPr>
          <p:nvPr/>
        </p:nvPicPr>
        <p:blipFill>
          <a:blip r:embed="rId4" cstate="print"/>
          <a:srcRect/>
          <a:stretch>
            <a:fillRect/>
          </a:stretch>
        </p:blipFill>
        <p:spPr bwMode="auto">
          <a:xfrm>
            <a:off x="4716463" y="1409700"/>
            <a:ext cx="1806575" cy="2714625"/>
          </a:xfrm>
          <a:prstGeom prst="rect">
            <a:avLst/>
          </a:prstGeom>
          <a:noFill/>
          <a:ln w="9525">
            <a:noFill/>
            <a:miter lim="800000"/>
            <a:headEnd/>
            <a:tailEnd/>
          </a:ln>
        </p:spPr>
      </p:pic>
      <p:pic>
        <p:nvPicPr>
          <p:cNvPr id="11289" name="Picture 26" descr="COUPP 4 kg.jpg"/>
          <p:cNvPicPr>
            <a:picLocks noChangeAspect="1"/>
          </p:cNvPicPr>
          <p:nvPr/>
        </p:nvPicPr>
        <p:blipFill>
          <a:blip r:embed="rId5" cstate="print"/>
          <a:srcRect/>
          <a:stretch>
            <a:fillRect/>
          </a:stretch>
        </p:blipFill>
        <p:spPr bwMode="auto">
          <a:xfrm>
            <a:off x="2940050" y="1400175"/>
            <a:ext cx="1754188" cy="2692400"/>
          </a:xfrm>
          <a:prstGeom prst="rect">
            <a:avLst/>
          </a:prstGeom>
          <a:noFill/>
          <a:ln w="9525">
            <a:noFill/>
            <a:miter lim="800000"/>
            <a:headEnd/>
            <a:tailEnd/>
          </a:ln>
        </p:spPr>
      </p:pic>
      <p:pic>
        <p:nvPicPr>
          <p:cNvPr id="11290" name="Picture 3"/>
          <p:cNvPicPr>
            <a:picLocks noChangeAspect="1" noChangeArrowheads="1"/>
          </p:cNvPicPr>
          <p:nvPr/>
        </p:nvPicPr>
        <p:blipFill>
          <a:blip r:embed="rId6" cstate="print"/>
          <a:srcRect l="2187" t="3049" r="3918" b="2032"/>
          <a:stretch>
            <a:fillRect/>
          </a:stretch>
        </p:blipFill>
        <p:spPr bwMode="auto">
          <a:xfrm>
            <a:off x="857250" y="1438275"/>
            <a:ext cx="2047875" cy="1066800"/>
          </a:xfrm>
          <a:prstGeom prst="rect">
            <a:avLst/>
          </a:prstGeom>
          <a:noFill/>
          <a:ln w="9525">
            <a:solidFill>
              <a:srgbClr val="FFFFFF"/>
            </a:solidFill>
            <a:miter lim="800000"/>
            <a:headEnd/>
            <a:tailEnd/>
          </a:ln>
        </p:spPr>
      </p:pic>
      <p:pic>
        <p:nvPicPr>
          <p:cNvPr id="11291" name="Picture 27" descr="Telescope_Aug_2010-470.jpg"/>
          <p:cNvPicPr>
            <a:picLocks noChangeAspect="1"/>
          </p:cNvPicPr>
          <p:nvPr/>
        </p:nvPicPr>
        <p:blipFill>
          <a:blip r:embed="rId7" cstate="print"/>
          <a:srcRect/>
          <a:stretch>
            <a:fillRect/>
          </a:stretch>
        </p:blipFill>
        <p:spPr bwMode="auto">
          <a:xfrm>
            <a:off x="6543675" y="1408113"/>
            <a:ext cx="1800225" cy="1506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9893</TotalTime>
  <Words>1390</Words>
  <Application>Microsoft Office PowerPoint</Application>
  <PresentationFormat>On-screen Show (4:3)</PresentationFormat>
  <Paragraphs>206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Factory</vt:lpstr>
      <vt:lpstr>Project X Briefing to DOE Fermilab Strategy Pier Oddone, November 17, 2010 </vt:lpstr>
      <vt:lpstr>Outline</vt:lpstr>
      <vt:lpstr>Mission: the national particle physics lab</vt:lpstr>
      <vt:lpstr>Program drivers: science</vt:lpstr>
      <vt:lpstr>Program drivers: science</vt:lpstr>
      <vt:lpstr>Gaps and roles: energy frontier</vt:lpstr>
      <vt:lpstr>Roles: energy frontier</vt:lpstr>
      <vt:lpstr>Gaps and roles: cosmic frontier</vt:lpstr>
      <vt:lpstr>Roles: cosmic frontier </vt:lpstr>
      <vt:lpstr>Gaps and roles: intensity frontier</vt:lpstr>
      <vt:lpstr>Roles: intensity frontier</vt:lpstr>
      <vt:lpstr>Project X is central to the strategy</vt:lpstr>
      <vt:lpstr>Project X is central to the strategy</vt:lpstr>
      <vt:lpstr>Project X is central to the strategy</vt:lpstr>
      <vt:lpstr>Comparative situation</vt:lpstr>
      <vt:lpstr>Comparative advantages</vt:lpstr>
      <vt:lpstr>Present collaborative efforts</vt:lpstr>
      <vt:lpstr>Project X collaborations</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communication talk</dc:title>
  <dc:creator>Young-kee Kim x3384 05917V</dc:creator>
  <cp:lastModifiedBy>Piermaria Oddone</cp:lastModifiedBy>
  <cp:revision>415</cp:revision>
  <cp:lastPrinted>1601-01-01T00:00:00Z</cp:lastPrinted>
  <dcterms:created xsi:type="dcterms:W3CDTF">2008-08-01T20:03:26Z</dcterms:created>
  <dcterms:modified xsi:type="dcterms:W3CDTF">2010-11-16T18:19:01Z</dcterms:modified>
</cp:coreProperties>
</file>