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61" r:id="rId2"/>
  </p:sldMasterIdLst>
  <p:notesMasterIdLst>
    <p:notesMasterId r:id="rId26"/>
  </p:notesMasterIdLst>
  <p:handoutMasterIdLst>
    <p:handoutMasterId r:id="rId27"/>
  </p:handoutMasterIdLst>
  <p:sldIdLst>
    <p:sldId id="256" r:id="rId3"/>
    <p:sldId id="259" r:id="rId4"/>
    <p:sldId id="262" r:id="rId5"/>
    <p:sldId id="283" r:id="rId6"/>
    <p:sldId id="267" r:id="rId7"/>
    <p:sldId id="265" r:id="rId8"/>
    <p:sldId id="264" r:id="rId9"/>
    <p:sldId id="275" r:id="rId10"/>
    <p:sldId id="271" r:id="rId11"/>
    <p:sldId id="266" r:id="rId12"/>
    <p:sldId id="281" r:id="rId13"/>
    <p:sldId id="282" r:id="rId14"/>
    <p:sldId id="272" r:id="rId15"/>
    <p:sldId id="280" r:id="rId16"/>
    <p:sldId id="284" r:id="rId17"/>
    <p:sldId id="279" r:id="rId18"/>
    <p:sldId id="273" r:id="rId19"/>
    <p:sldId id="274" r:id="rId20"/>
    <p:sldId id="268" r:id="rId21"/>
    <p:sldId id="270" r:id="rId22"/>
    <p:sldId id="269" r:id="rId23"/>
    <p:sldId id="276" r:id="rId24"/>
    <p:sldId id="277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FA5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7967" autoAdjust="0"/>
  </p:normalViewPr>
  <p:slideViewPr>
    <p:cSldViewPr snapToGrid="0" snapToObjects="1">
      <p:cViewPr varScale="1">
        <p:scale>
          <a:sx n="121" d="100"/>
          <a:sy n="121" d="100"/>
        </p:scale>
        <p:origin x="-76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notesMaster" Target="notesMasters/notesMaster1.xml"/><Relationship Id="rId27" Type="http://schemas.openxmlformats.org/officeDocument/2006/relationships/handoutMaster" Target="handoutMasters/handoutMaster1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725969-F28A-5B45-81BD-4249DB00ECC9}" type="datetimeFigureOut">
              <a:rPr lang="en-US" smtClean="0"/>
              <a:t>12/2/15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0EA74B-60AA-9446-BCE8-2D7E559A5D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77480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89E8B9-3152-EB45-ADCF-F80FE96F9BA8}" type="datetimeFigureOut">
              <a:rPr lang="en-US" smtClean="0"/>
              <a:t>12/2/15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72B8F9-5099-7F44-AD13-E00D74EFD8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11797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96935"/>
            <a:ext cx="7772400" cy="2089895"/>
          </a:xfrm>
        </p:spPr>
        <p:txBody>
          <a:bodyPr/>
          <a:lstStyle>
            <a:lvl1pPr>
              <a:defRPr>
                <a:solidFill>
                  <a:srgbClr val="17375E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6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December 3,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G.Velev | MICE Spectrometer Solenoid Recovery Review (FNAL, Dec 3-4, 2015)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FAC83-C8C4-8046-B35B-A89823688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0669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December 3,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G.Velev | MICE Spectrometer Solenoid Recovery Review (FNAL, Dec 3-4, 2015)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FAC83-C8C4-8046-B35B-A89823688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690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December 3,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G.Velev | MICE Spectrometer Solenoid Recovery Review (FNAL, Dec 3-4, 2015)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FAC83-C8C4-8046-B35B-A89823688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3920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ooter Only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361950"/>
            <a:ext cx="8700851" cy="4369742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Drag picture to placeholder or click icon to add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December 3, 2015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G.Velev | MICE Spectrometer Solenoid Recovery Review (FNAL, Dec 3-4, 2015)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AA2E48-0F53-4763-8251-74C330715CF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482595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9812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3657600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en-US" smtClean="0"/>
              <a:t>G.Velev | MICE Spectrometer Solenoid Recovery Review (FNAL, Dec 3-4, 2015)</a:t>
            </a:r>
            <a:endParaRPr lang="en-US" dirty="0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E26185-7BA5-411D-ACFF-26F80C5973E5}" type="slidenum">
              <a:rPr lang="en-US" smtClean="0"/>
              <a:pPr>
                <a:defRPr/>
              </a:pPr>
              <a:t>‹#›</a:t>
            </a:fld>
            <a:r>
              <a:rPr lang="en-US" dirty="0" smtClean="0"/>
              <a:t>March 15, 2013 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G.Velev | MICE Spectrometer Solenoid Recovery Review (FNAL, Dec 3-4, 2015)</a:t>
            </a:r>
            <a:endParaRPr lang="en-US" dirty="0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45430C-11FE-431F-98D8-0FF091EFA3D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00200" y="1981200"/>
            <a:ext cx="3352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1981200"/>
            <a:ext cx="3352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G.Velev | MICE Spectrometer Solenoid Recovery Review (FNAL, Dec 3-4, 2015)</a:t>
            </a:r>
            <a:endParaRPr lang="en-US" dirty="0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4813AB-5CE1-447F-9220-F88B0EF1205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G.Velev | MICE Spectrometer Solenoid Recovery Review (FNAL, Dec 3-4, 2015)</a:t>
            </a:r>
            <a:endParaRPr lang="en-US" dirty="0"/>
          </a:p>
        </p:txBody>
      </p:sp>
      <p:sp>
        <p:nvSpPr>
          <p:cNvPr id="8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D4986F-B904-4E75-B058-55AA0391C98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G.Velev | MICE Spectrometer Solenoid Recovery Review (FNAL, Dec 3-4, 2015)</a:t>
            </a:r>
            <a:endParaRPr lang="en-US" dirty="0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C9B769-9E1E-4EF4-A691-B1BD40A0D2B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G.Velev | MICE Spectrometer Solenoid Recovery Review (FNAL, Dec 3-4, 2015)</a:t>
            </a:r>
            <a:endParaRPr lang="en-US" dirty="0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DDA9E8-AAA2-4C06-AD1A-FB5887752B7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G.Velev | MICE Spectrometer Solenoid Recovery Review (FNAL, Dec 3-4, 2015)</a:t>
            </a:r>
            <a:endParaRPr lang="en-US" dirty="0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899AA5-E77B-49D8-AF85-37FB49CA12B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934" y="6556849"/>
            <a:ext cx="1732895" cy="285745"/>
          </a:xfrm>
        </p:spPr>
        <p:txBody>
          <a:bodyPr/>
          <a:lstStyle/>
          <a:p>
            <a:r>
              <a:rPr lang="en-US" smtClean="0"/>
              <a:t>December 3,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G.Velev | MICE Spectrometer Solenoid Recovery Review (FNAL, Dec 3-4, 2015)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FAC83-C8C4-8046-B35B-A89823688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8868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G.Velev | MICE Spectrometer Solenoid Recovery Review (FNAL, Dec 3-4, 2015)</a:t>
            </a:r>
            <a:endParaRPr lang="en-US" dirty="0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BFD26F-BA2A-46B8-A285-E5029F4E28C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G.Velev | MICE Spectrometer Solenoid Recovery Review (FNAL, Dec 3-4, 2015)</a:t>
            </a:r>
            <a:endParaRPr lang="en-US" dirty="0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F2B85C-0CF7-4800-87A6-0D3CA38CB2D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609600"/>
            <a:ext cx="17145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00200" y="609600"/>
            <a:ext cx="49911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G.Velev | MICE Spectrometer Solenoid Recovery Review (FNAL, Dec 3-4, 2015)</a:t>
            </a:r>
            <a:endParaRPr lang="en-US" dirty="0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49D6F4-3FD2-4C8C-AC33-A22B4777E4D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52600"/>
            <a:ext cx="7772400" cy="1470025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447800"/>
          </a:xfrm>
        </p:spPr>
        <p:txBody>
          <a:bodyPr/>
          <a:lstStyle>
            <a:lvl1pPr marL="0" indent="0" algn="ctr">
              <a:buNone/>
              <a:defRPr>
                <a:solidFill>
                  <a:srgbClr val="C00000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259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r" defTabSz="914400" fontAlgn="base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  <a:defRPr/>
            </a:pPr>
            <a:r>
              <a:rPr lang="en-US" sz="2400" smtClean="0">
                <a:solidFill>
                  <a:srgbClr val="EAEAEA"/>
                </a:solidFill>
                <a:latin typeface="Arial" charset="0"/>
              </a:rPr>
              <a:t>December 3, 2015</a:t>
            </a:r>
            <a:endParaRPr lang="en-US" sz="2400">
              <a:solidFill>
                <a:srgbClr val="EAEAEA"/>
              </a:solidFill>
              <a:latin typeface="Arial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G.Velev | MICE Spectrometer Solenoid Recovery Review (FNAL, Dec 3-4, 2015)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</a:t>
            </a:r>
            <a:r>
              <a:rPr lang="en-US" i="1">
                <a:latin typeface="Arial"/>
              </a:rPr>
              <a:t>-</a:t>
            </a:r>
            <a:fld id="{8B102DFD-536C-4882-827C-60D94DD9BA88}" type="slidenum">
              <a:rPr lang="en-US" i="1">
                <a:latin typeface="Arial"/>
              </a:rPr>
              <a:pPr>
                <a:defRPr/>
              </a:pPr>
              <a:t>‹#›</a:t>
            </a:fld>
            <a:r>
              <a:rPr lang="en-US" i="1">
                <a:latin typeface="Arial"/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34539354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December 3,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G.Velev | MICE Spectrometer Solenoid Recovery Review (FNAL, Dec 3-4, 2015)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FAC83-C8C4-8046-B35B-A89823688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0497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December 3,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G.Velev | MICE Spectrometer Solenoid Recovery Review (FNAL, Dec 3-4, 2015)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FAC83-C8C4-8046-B35B-A89823688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2923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December 3, 2015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G.Velev | MICE Spectrometer Solenoid Recovery Review (FNAL, Dec 3-4, 2015)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FAC83-C8C4-8046-B35B-A89823688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2798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December 3, 2015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G.Velev | MICE Spectrometer Solenoid Recovery Review (FNAL, Dec 3-4, 2015)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FAC83-C8C4-8046-B35B-A89823688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6659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December 3, 2015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G.Velev | MICE Spectrometer Solenoid Recovery Review (FNAL, Dec 3-4, 2015)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FAC83-C8C4-8046-B35B-A89823688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0823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December 3,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G.Velev | MICE Spectrometer Solenoid Recovery Review (FNAL, Dec 3-4, 2015)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FAC83-C8C4-8046-B35B-A89823688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8590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December 3,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G.Velev | MICE Spectrometer Solenoid Recovery Review (FNAL, Dec 3-4, 2015)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FAC83-C8C4-8046-B35B-A89823688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330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5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13" Type="http://schemas.openxmlformats.org/officeDocument/2006/relationships/image" Target="../media/image3.jpeg"/><Relationship Id="rId14" Type="http://schemas.openxmlformats.org/officeDocument/2006/relationships/image" Target="../media/image4.jpeg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-12700"/>
            <a:ext cx="9152990" cy="984775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9053" y="-3192"/>
            <a:ext cx="8150231" cy="9879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9053" y="990544"/>
            <a:ext cx="8915813" cy="5557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228" y="6558965"/>
            <a:ext cx="1732895" cy="2857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17375E"/>
                </a:solidFill>
              </a:defRPr>
            </a:lvl1pPr>
          </a:lstStyle>
          <a:p>
            <a:r>
              <a:rPr lang="en-US" smtClean="0"/>
              <a:t>December 3,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98600" y="6547616"/>
            <a:ext cx="6968067" cy="3103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17375E"/>
                </a:solidFill>
              </a:defRPr>
            </a:lvl1pPr>
          </a:lstStyle>
          <a:p>
            <a:r>
              <a:rPr lang="en-US" smtClean="0"/>
              <a:t>G.Velev | MICE Spectrometer Solenoid Recovery Review (FNAL, Dec 3-4, 2015)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07796" y="6547616"/>
            <a:ext cx="1736203" cy="3103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17375E"/>
                </a:solidFill>
              </a:defRPr>
            </a:lvl1pPr>
          </a:lstStyle>
          <a:p>
            <a:fld id="{8A5FAC83-C8C4-8046-B35B-A8982368831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2" descr="C:\Documents and Settings\sgeer\My Documents\MAP\MAP-LOGO.png"/>
          <p:cNvPicPr>
            <a:picLocks noChangeAspect="1" noChangeArrowheads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94684" y="-10111"/>
            <a:ext cx="857250" cy="974725"/>
          </a:xfrm>
          <a:prstGeom prst="rect">
            <a:avLst/>
          </a:prstGeom>
          <a:noFill/>
          <a:ln w="50800">
            <a:noFill/>
          </a:ln>
          <a:effectLst/>
        </p:spPr>
      </p:pic>
      <p:sp>
        <p:nvSpPr>
          <p:cNvPr id="11" name="Rectangle 10"/>
          <p:cNvSpPr/>
          <p:nvPr/>
        </p:nvSpPr>
        <p:spPr>
          <a:xfrm>
            <a:off x="0" y="0"/>
            <a:ext cx="1243452" cy="97731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228" y="6547616"/>
            <a:ext cx="9126534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0" y="990544"/>
            <a:ext cx="9152990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00" y="4233"/>
            <a:ext cx="951914" cy="951914"/>
          </a:xfrm>
          <a:prstGeom prst="rect">
            <a:avLst/>
          </a:prstGeom>
          <a:solidFill>
            <a:schemeClr val="bg1"/>
          </a:solidFill>
          <a:effectLst>
            <a:softEdge rad="12700"/>
          </a:effectLst>
        </p:spPr>
      </p:pic>
    </p:spTree>
    <p:extLst>
      <p:ext uri="{BB962C8B-B14F-4D97-AF65-F5344CB8AC3E}">
        <p14:creationId xmlns:p14="http://schemas.microsoft.com/office/powerpoint/2010/main" val="2908450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ctr" defTabSz="457200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accent3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accent4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4" descr="C:\Documents and Settings\kevin.XENOLAND\My Documents\fnalppt\sub-pages\Fermi_Blue_subpage.jpg"/>
          <p:cNvPicPr>
            <a:picLocks noChangeAspect="1" noChangeArrowheads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8000"/>
          </a:solidFill>
          <a:ln w="9525">
            <a:noFill/>
            <a:miter lim="800000"/>
            <a:headEnd/>
            <a:tailEnd/>
          </a:ln>
        </p:spPr>
      </p:pic>
      <p:sp>
        <p:nvSpPr>
          <p:cNvPr id="536592" name="Rectangle 1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667000" y="6324600"/>
            <a:ext cx="3714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buSzTx/>
              <a:buFontTx/>
              <a:buNone/>
              <a:defRPr sz="1200">
                <a:solidFill>
                  <a:srgbClr val="FFFFFF"/>
                </a:solidFill>
              </a:defRPr>
            </a:lvl1pPr>
          </a:lstStyle>
          <a:p>
            <a:pPr defTabSz="914400" fontAlgn="base">
              <a:spcAft>
                <a:spcPct val="0"/>
              </a:spcAft>
              <a:defRPr/>
            </a:pPr>
            <a:r>
              <a:rPr lang="en-US" smtClean="0">
                <a:latin typeface="Arial" charset="0"/>
              </a:rPr>
              <a:t>G.Velev | MICE Spectrometer Solenoid Recovery Review (FNAL, Dec 3-4, 2015)</a:t>
            </a:r>
            <a:endParaRPr lang="en-US" dirty="0">
              <a:latin typeface="Arial" charset="0"/>
            </a:endParaRPr>
          </a:p>
        </p:txBody>
      </p:sp>
      <p:sp>
        <p:nvSpPr>
          <p:cNvPr id="536593" name="Rectangle 1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81000" y="630555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buSzTx/>
              <a:buFontTx/>
              <a:buNone/>
              <a:defRPr sz="1200">
                <a:solidFill>
                  <a:srgbClr val="FFFFFF"/>
                </a:solidFill>
              </a:defRPr>
            </a:lvl1pPr>
          </a:lstStyle>
          <a:p>
            <a:pPr defTabSz="914400" fontAlgn="base">
              <a:spcAft>
                <a:spcPct val="0"/>
              </a:spcAft>
              <a:defRPr/>
            </a:pPr>
            <a:fld id="{7BDC6A2C-45C5-4698-8F45-F5F1772A73C4}" type="slidenum">
              <a:rPr lang="en-US">
                <a:latin typeface="Arial" charset="0"/>
              </a:rPr>
              <a:pPr defTabSz="914400" fontAlgn="base">
                <a:spcAft>
                  <a:spcPct val="0"/>
                </a:spcAft>
                <a:defRPr/>
              </a:pPr>
              <a:t>‹#›</a:t>
            </a:fld>
            <a:endParaRPr lang="en-US" dirty="0">
              <a:latin typeface="Arial" charset="0"/>
            </a:endParaRPr>
          </a:p>
        </p:txBody>
      </p:sp>
      <p:sp>
        <p:nvSpPr>
          <p:cNvPr id="1029" name="Rectangle 25"/>
          <p:cNvSpPr>
            <a:spLocks noGrp="1" noChangeArrowheads="1"/>
          </p:cNvSpPr>
          <p:nvPr>
            <p:ph type="title"/>
          </p:nvPr>
        </p:nvSpPr>
        <p:spPr bwMode="auto">
          <a:xfrm>
            <a:off x="1600200" y="0"/>
            <a:ext cx="7162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0" name="Rectangle 2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00200" y="1371600"/>
            <a:ext cx="71628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err="1" smtClean="0"/>
              <a:t>Laksdjfalkjfds</a:t>
            </a:r>
            <a:endParaRPr lang="en-US" dirty="0" smtClean="0"/>
          </a:p>
          <a:p>
            <a:pPr lvl="1"/>
            <a:r>
              <a:rPr lang="en-US" dirty="0" smtClean="0"/>
              <a:t>;</a:t>
            </a:r>
            <a:r>
              <a:rPr lang="en-US" dirty="0" err="1" smtClean="0"/>
              <a:t>slkjfda;slkjfd</a:t>
            </a:r>
            <a:endParaRPr lang="en-US" dirty="0" smtClean="0"/>
          </a:p>
          <a:p>
            <a:pPr lvl="2"/>
            <a:r>
              <a:rPr lang="en-US" dirty="0" err="1" smtClean="0"/>
              <a:t>slkdjflsdkjflsdkjfsldjf</a:t>
            </a:r>
            <a:endParaRPr lang="en-US" dirty="0" smtClean="0"/>
          </a:p>
          <a:p>
            <a:pPr lvl="3"/>
            <a:r>
              <a:rPr lang="en-US" dirty="0" err="1" smtClean="0"/>
              <a:t>A;slkjfda;slkjfd</a:t>
            </a:r>
            <a:endParaRPr lang="en-US" dirty="0" smtClean="0"/>
          </a:p>
          <a:p>
            <a:pPr lvl="3"/>
            <a:r>
              <a:rPr lang="en-US" dirty="0" smtClean="0"/>
              <a:t>	</a:t>
            </a:r>
            <a:r>
              <a:rPr lang="en-US" dirty="0" err="1" smtClean="0"/>
              <a:t>a;lksdjf;lsakjfd</a:t>
            </a:r>
            <a:endParaRPr lang="en-US" dirty="0" smtClean="0"/>
          </a:p>
          <a:p>
            <a:pPr lvl="4"/>
            <a:r>
              <a:rPr lang="en-US" dirty="0" err="1" smtClean="0"/>
              <a:t>Slkdflsdkjflsdkjflsdkjf</a:t>
            </a:r>
            <a:endParaRPr lang="en-US" dirty="0" smtClean="0"/>
          </a:p>
          <a:p>
            <a:pPr lvl="4"/>
            <a:r>
              <a:rPr lang="en-US" dirty="0" err="1" smtClean="0"/>
              <a:t>Sldkjflsdjf</a:t>
            </a:r>
            <a:endParaRPr lang="en-US" dirty="0" smtClean="0"/>
          </a:p>
          <a:p>
            <a:pPr lvl="4"/>
            <a:r>
              <a:rPr lang="en-US" dirty="0" err="1" smtClean="0"/>
              <a:t>sldkjfsldfjksdlfjsldfj</a:t>
            </a:r>
            <a:endParaRPr lang="en-US" dirty="0" smtClean="0"/>
          </a:p>
        </p:txBody>
      </p:sp>
      <p:pic>
        <p:nvPicPr>
          <p:cNvPr id="7" name="Picture 24" descr="C:\Documents and Settings\kevin.XENOLAND\My Documents\fnalppt\sub-pages\Fermi_Blue_subpage.jpg"/>
          <p:cNvPicPr>
            <a:picLocks noChangeAspect="1" noChangeArrowheads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85671" y="6400800"/>
            <a:ext cx="1258329" cy="334544"/>
          </a:xfrm>
          <a:prstGeom prst="rect">
            <a:avLst/>
          </a:prstGeom>
          <a:solidFill>
            <a:srgbClr val="008000"/>
          </a:solidFill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 userDrawn="1"/>
        </p:nvSpPr>
        <p:spPr>
          <a:xfrm>
            <a:off x="7924800" y="6400800"/>
            <a:ext cx="1081104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 defTabSz="914400" fontAlgn="base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</a:pPr>
            <a:r>
              <a:rPr lang="en-US" sz="1400" b="1" dirty="0" smtClean="0">
                <a:solidFill>
                  <a:srgbClr val="EAEAEA"/>
                </a:solidFill>
                <a:latin typeface="Arial" charset="0"/>
              </a:rPr>
              <a:t>TD/MSD</a:t>
            </a:r>
            <a:endParaRPr lang="en-US" sz="1400" b="1" dirty="0">
              <a:solidFill>
                <a:srgbClr val="EAEAEA"/>
              </a:solidFill>
              <a:latin typeface="Arial" charset="0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FFFF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FFFFFF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FFFFFF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FFFFFF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FFFFFF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rgbClr val="FFFFFF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rgbClr val="FFFFFF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rgbClr val="FFFFFF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rgbClr val="FFFFFF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CFFFF"/>
        </a:buClr>
        <a:buSzPct val="8000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4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35000"/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25000"/>
        <a:buChar char="•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25000"/>
        <a:buChar char="•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25000"/>
        <a:buChar char="•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25000"/>
        <a:buChar char="•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25000"/>
        <a:buChar char="•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25000"/>
        <a:buChar char="•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emf"/><Relationship Id="rId3" Type="http://schemas.openxmlformats.org/officeDocument/2006/relationships/image" Target="../media/image14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4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SSD Repair Plan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083859"/>
            <a:ext cx="6248400" cy="1999129"/>
          </a:xfrm>
        </p:spPr>
        <p:txBody>
          <a:bodyPr>
            <a:normAutofit/>
          </a:bodyPr>
          <a:lstStyle/>
          <a:p>
            <a:r>
              <a:rPr lang="en-US" dirty="0" err="1" smtClean="0"/>
              <a:t>G.Velev</a:t>
            </a:r>
            <a:endParaRPr lang="en-US" dirty="0" smtClean="0"/>
          </a:p>
          <a:p>
            <a:r>
              <a:rPr lang="en-US" i="1" dirty="0" smtClean="0"/>
              <a:t>FNAL</a:t>
            </a:r>
          </a:p>
          <a:p>
            <a:r>
              <a:rPr lang="en-US" i="1" dirty="0" smtClean="0"/>
              <a:t>Dec.  </a:t>
            </a:r>
            <a:r>
              <a:rPr lang="en-US" i="1" dirty="0"/>
              <a:t>3</a:t>
            </a:r>
            <a:r>
              <a:rPr lang="en-US" i="1" baseline="30000" dirty="0" smtClean="0"/>
              <a:t>rd</a:t>
            </a:r>
            <a:r>
              <a:rPr lang="en-US" i="1" dirty="0" smtClean="0"/>
              <a:t>, 2015</a:t>
            </a:r>
            <a:endParaRPr lang="en-US" i="1" baseline="30000" dirty="0"/>
          </a:p>
        </p:txBody>
      </p:sp>
    </p:spTree>
    <p:extLst>
      <p:ext uri="{BB962C8B-B14F-4D97-AF65-F5344CB8AC3E}">
        <p14:creationId xmlns:p14="http://schemas.microsoft.com/office/powerpoint/2010/main" val="21174001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VPI  Tooling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December 3,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G.Velev | MICE Spectrometer Solenoid Recovery Review (FNAL, Dec 3-4, 2015)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FAC83-C8C4-8046-B35B-A89823688311}" type="slidenum">
              <a:rPr lang="en-US" smtClean="0"/>
              <a:t>10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524000"/>
            <a:ext cx="3276600" cy="35052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1524000"/>
            <a:ext cx="3429000" cy="3563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8203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      Conceptual  </a:t>
            </a:r>
            <a:r>
              <a:rPr lang="en-US" b="1" dirty="0"/>
              <a:t>Assembly Plan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for </a:t>
            </a:r>
            <a:r>
              <a:rPr lang="en-US" b="1" dirty="0"/>
              <a:t>SSD </a:t>
            </a:r>
            <a:r>
              <a:rPr lang="en-US" b="1" dirty="0" smtClean="0"/>
              <a:t>Magnet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976" y="1290918"/>
            <a:ext cx="8774890" cy="4527176"/>
          </a:xfrm>
        </p:spPr>
        <p:txBody>
          <a:bodyPr/>
          <a:lstStyle/>
          <a:p>
            <a:r>
              <a:rPr lang="en-US" dirty="0"/>
              <a:t>Bobbin Preparation</a:t>
            </a:r>
          </a:p>
          <a:p>
            <a:pPr lvl="1"/>
            <a:r>
              <a:rPr lang="en-US" dirty="0"/>
              <a:t>On arrival </a:t>
            </a:r>
            <a:r>
              <a:rPr lang="en-US" dirty="0" smtClean="0"/>
              <a:t>(after inspection) </a:t>
            </a:r>
            <a:r>
              <a:rPr lang="en-US" dirty="0"/>
              <a:t>clean bobbin with alcohol. </a:t>
            </a:r>
          </a:p>
          <a:p>
            <a:pPr lvl="1"/>
            <a:r>
              <a:rPr lang="en-US" dirty="0"/>
              <a:t>Apply release layer to bobbin to prevent stick-slip</a:t>
            </a:r>
          </a:p>
          <a:p>
            <a:pPr lvl="1"/>
            <a:r>
              <a:rPr lang="en-US" dirty="0"/>
              <a:t>Apply G-10 ground wrap sheeting and side pieces </a:t>
            </a:r>
            <a:r>
              <a:rPr lang="en-US" dirty="0" smtClean="0"/>
              <a:t> ~0.5-1 </a:t>
            </a:r>
            <a:r>
              <a:rPr lang="en-US" dirty="0"/>
              <a:t>mm.</a:t>
            </a:r>
          </a:p>
          <a:p>
            <a:pPr lvl="1"/>
            <a:r>
              <a:rPr lang="en-US" dirty="0"/>
              <a:t>Remove rough spots in ground insulation. </a:t>
            </a:r>
          </a:p>
          <a:p>
            <a:pPr lvl="1"/>
            <a:r>
              <a:rPr lang="en-US" dirty="0"/>
              <a:t>Wrap bobbin in 1 layer of fiberglass for epoxy wetting. 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December 3,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G.Velev | MICE Spectrometer Solenoid Recovery Review (FNAL, Dec 3-4, 2015)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FAC83-C8C4-8046-B35B-A8982368831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9360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     Conceptual  </a:t>
            </a:r>
            <a:r>
              <a:rPr lang="en-US" b="1" dirty="0"/>
              <a:t>Assembly </a:t>
            </a:r>
            <a:r>
              <a:rPr lang="en-US" b="1" dirty="0" smtClean="0"/>
              <a:t>Plan</a:t>
            </a:r>
            <a:br>
              <a:rPr lang="en-US" b="1" dirty="0" smtClean="0"/>
            </a:br>
            <a:r>
              <a:rPr lang="en-US" b="1" dirty="0" smtClean="0"/>
              <a:t>for </a:t>
            </a:r>
            <a:r>
              <a:rPr lang="en-US" b="1" dirty="0"/>
              <a:t>SSD </a:t>
            </a:r>
            <a:r>
              <a:rPr lang="en-US" b="1" dirty="0" smtClean="0"/>
              <a:t>- Winding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lvl="0"/>
            <a:r>
              <a:rPr lang="en-US" dirty="0"/>
              <a:t>Coil Winding (EC2, SC, EC1, M2, M1) </a:t>
            </a:r>
            <a:r>
              <a:rPr lang="en-US" dirty="0" smtClean="0"/>
              <a:t>- </a:t>
            </a:r>
            <a:r>
              <a:rPr lang="en-US" dirty="0"/>
              <a:t>each coil is the same, aside from # of turns</a:t>
            </a:r>
          </a:p>
          <a:p>
            <a:pPr lvl="1"/>
            <a:r>
              <a:rPr lang="en-US" dirty="0"/>
              <a:t>Feed lead through lead in channel and fix it</a:t>
            </a:r>
            <a:r>
              <a:rPr lang="en-US" dirty="0" smtClean="0"/>
              <a:t>.  </a:t>
            </a:r>
            <a:r>
              <a:rPr lang="en-US" dirty="0"/>
              <a:t>Attach/solder </a:t>
            </a:r>
            <a:r>
              <a:rPr lang="en-US" dirty="0" smtClean="0"/>
              <a:t>the </a:t>
            </a:r>
            <a:r>
              <a:rPr lang="en-US" dirty="0"/>
              <a:t>required (copper) stabilizer </a:t>
            </a:r>
          </a:p>
          <a:p>
            <a:pPr lvl="1"/>
            <a:r>
              <a:rPr lang="en-US" dirty="0"/>
              <a:t>Wind 1</a:t>
            </a:r>
            <a:r>
              <a:rPr lang="en-US" baseline="30000" dirty="0"/>
              <a:t>st</a:t>
            </a:r>
            <a:r>
              <a:rPr lang="en-US" dirty="0"/>
              <a:t> turn with </a:t>
            </a:r>
            <a:r>
              <a:rPr lang="en-US" dirty="0" smtClean="0"/>
              <a:t>5 </a:t>
            </a:r>
            <a:r>
              <a:rPr lang="en-US" dirty="0" err="1" smtClean="0"/>
              <a:t>lb</a:t>
            </a:r>
            <a:r>
              <a:rPr lang="en-US" dirty="0" smtClean="0"/>
              <a:t> </a:t>
            </a:r>
            <a:r>
              <a:rPr lang="en-US" dirty="0"/>
              <a:t>tension</a:t>
            </a:r>
          </a:p>
          <a:p>
            <a:pPr lvl="1"/>
            <a:r>
              <a:rPr lang="en-US" dirty="0"/>
              <a:t>Wind </a:t>
            </a:r>
            <a:r>
              <a:rPr lang="en-US" dirty="0" smtClean="0"/>
              <a:t>2nd </a:t>
            </a:r>
            <a:r>
              <a:rPr lang="en-US" dirty="0"/>
              <a:t>turn </a:t>
            </a:r>
            <a:r>
              <a:rPr lang="en-US" dirty="0" smtClean="0"/>
              <a:t>with10 </a:t>
            </a:r>
            <a:r>
              <a:rPr lang="en-US" dirty="0" err="1"/>
              <a:t>lb</a:t>
            </a:r>
            <a:r>
              <a:rPr lang="en-US" dirty="0"/>
              <a:t> tension</a:t>
            </a:r>
          </a:p>
          <a:p>
            <a:pPr lvl="1"/>
            <a:r>
              <a:rPr lang="en-US" dirty="0"/>
              <a:t>Wind </a:t>
            </a:r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turn </a:t>
            </a:r>
            <a:r>
              <a:rPr lang="en-US" dirty="0"/>
              <a:t>and up </a:t>
            </a:r>
            <a:r>
              <a:rPr lang="en-US" dirty="0" smtClean="0"/>
              <a:t>with 17 </a:t>
            </a:r>
            <a:r>
              <a:rPr lang="en-US" dirty="0" err="1"/>
              <a:t>lb</a:t>
            </a:r>
            <a:r>
              <a:rPr lang="en-US" dirty="0"/>
              <a:t> tension</a:t>
            </a:r>
          </a:p>
          <a:p>
            <a:pPr lvl="1"/>
            <a:r>
              <a:rPr lang="en-US" dirty="0"/>
              <a:t>Wind first 10 turns slowly ~1 rpm, gently tapping wire towards coil with Teflon tool to ensure tight packing</a:t>
            </a:r>
          </a:p>
          <a:p>
            <a:pPr lvl="1"/>
            <a:r>
              <a:rPr lang="en-US" dirty="0"/>
              <a:t>Increase winding speed to comfortable rate </a:t>
            </a:r>
            <a:r>
              <a:rPr lang="en-US" dirty="0" smtClean="0"/>
              <a:t>(1-2 </a:t>
            </a:r>
            <a:r>
              <a:rPr lang="en-US" dirty="0"/>
              <a:t>or 5-20 rpm)</a:t>
            </a:r>
          </a:p>
          <a:p>
            <a:pPr lvl="1"/>
            <a:r>
              <a:rPr lang="en-US" dirty="0"/>
              <a:t>Layer jumps will occur by stuffing </a:t>
            </a:r>
            <a:r>
              <a:rPr lang="en-US" dirty="0" smtClean="0"/>
              <a:t>gap (less than </a:t>
            </a:r>
            <a:r>
              <a:rPr lang="en-US" dirty="0"/>
              <a:t>cable </a:t>
            </a:r>
            <a:r>
              <a:rPr lang="en-US" dirty="0" smtClean="0"/>
              <a:t>width) </a:t>
            </a:r>
            <a:r>
              <a:rPr lang="en-US" dirty="0"/>
              <a:t>with </a:t>
            </a:r>
            <a:r>
              <a:rPr lang="en-US" dirty="0" smtClean="0"/>
              <a:t>glass, then continue </a:t>
            </a:r>
            <a:r>
              <a:rPr lang="en-US" dirty="0"/>
              <a:t>winding</a:t>
            </a:r>
          </a:p>
          <a:p>
            <a:pPr lvl="1"/>
            <a:r>
              <a:rPr lang="en-US" dirty="0"/>
              <a:t>Attach/solder </a:t>
            </a:r>
            <a:r>
              <a:rPr lang="en-US" dirty="0" smtClean="0"/>
              <a:t>the </a:t>
            </a:r>
            <a:r>
              <a:rPr lang="en-US" dirty="0"/>
              <a:t>required (copper) stabilizer for the </a:t>
            </a:r>
            <a:r>
              <a:rPr lang="en-US" dirty="0" smtClean="0"/>
              <a:t>lead(s) </a:t>
            </a:r>
            <a:r>
              <a:rPr lang="en-US" dirty="0"/>
              <a:t>if needed.   </a:t>
            </a:r>
          </a:p>
          <a:p>
            <a:pPr lvl="1"/>
            <a:r>
              <a:rPr lang="en-US" dirty="0" smtClean="0"/>
              <a:t>Tack </a:t>
            </a:r>
            <a:r>
              <a:rPr lang="en-US" dirty="0"/>
              <a:t>outer lead into place with </a:t>
            </a:r>
            <a:r>
              <a:rPr lang="en-US" dirty="0" smtClean="0"/>
              <a:t>5-minute </a:t>
            </a:r>
            <a:r>
              <a:rPr lang="en-US" dirty="0"/>
              <a:t>epoxy and tuck out of the way</a:t>
            </a:r>
          </a:p>
          <a:p>
            <a:pPr lvl="1"/>
            <a:r>
              <a:rPr lang="en-US" dirty="0"/>
              <a:t>Wrap 1 Layer of 50% overlap </a:t>
            </a:r>
            <a:r>
              <a:rPr lang="en-US" dirty="0" smtClean="0"/>
              <a:t>glass-tape </a:t>
            </a:r>
            <a:r>
              <a:rPr lang="en-US" dirty="0"/>
              <a:t>ground insulation over coil. Tack as required with superglue.</a:t>
            </a:r>
          </a:p>
          <a:p>
            <a:pPr lvl="1"/>
            <a:r>
              <a:rPr lang="en-US" dirty="0"/>
              <a:t>Install Heaters (~1/2” SS shim in </a:t>
            </a:r>
            <a:r>
              <a:rPr lang="en-US" dirty="0" err="1"/>
              <a:t>Kapton</a:t>
            </a:r>
            <a:r>
              <a:rPr lang="en-US" dirty="0"/>
              <a:t> </a:t>
            </a:r>
            <a:r>
              <a:rPr lang="en-US" dirty="0" smtClean="0"/>
              <a:t>sandwich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Wrap additional 50% overlap </a:t>
            </a:r>
            <a:r>
              <a:rPr lang="en-US" dirty="0" smtClean="0"/>
              <a:t>glass-tape </a:t>
            </a:r>
            <a:r>
              <a:rPr lang="en-US" dirty="0"/>
              <a:t>ground insulation over heaters. Tack as required with superglue.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December 3,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G.Velev | MICE Spectrometer Solenoid Recovery Review (FNAL, Dec 3-4, 2015)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FAC83-C8C4-8046-B35B-A8982368831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9360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SSD coil 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December 3,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G.Velev | MICE Spectrometer Solenoid Recovery Review (FNAL, Dec 3-4, 2015)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FAC83-C8C4-8046-B35B-A89823688311}" type="slidenum">
              <a:rPr lang="en-US" smtClean="0"/>
              <a:t>13</a:t>
            </a:fld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1244600" y="1511300"/>
            <a:ext cx="7511517" cy="3365500"/>
            <a:chOff x="1244600" y="1511300"/>
            <a:chExt cx="7511517" cy="336550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44600" y="1511300"/>
              <a:ext cx="6400800" cy="3365500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1690562" y="2980267"/>
              <a:ext cx="4853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48</a:t>
              </a:r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647295" y="3005667"/>
              <a:ext cx="4853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2</a:t>
              </a:r>
              <a:r>
                <a:rPr lang="en-US" dirty="0" smtClean="0"/>
                <a:t>8</a:t>
              </a:r>
              <a:endParaRPr 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671762" y="2973401"/>
              <a:ext cx="4853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56</a:t>
              </a:r>
              <a:endParaRPr lang="en-US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246562" y="2941135"/>
              <a:ext cx="4853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20</a:t>
              </a:r>
              <a:endParaRPr lang="en-US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947825" y="2941135"/>
              <a:ext cx="4853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62</a:t>
              </a:r>
              <a:endParaRPr lang="en-US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782450" y="2941135"/>
              <a:ext cx="9736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layers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175464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FFFF"/>
                </a:solidFill>
              </a:rPr>
              <a:t> Assembly </a:t>
            </a:r>
            <a:r>
              <a:rPr lang="en-US" b="1" dirty="0">
                <a:solidFill>
                  <a:srgbClr val="FFFFFF"/>
                </a:solidFill>
              </a:rPr>
              <a:t>Plan for SSD </a:t>
            </a:r>
            <a:r>
              <a:rPr lang="en-US" b="1" dirty="0" smtClean="0">
                <a:solidFill>
                  <a:srgbClr val="FFFFFF"/>
                </a:solidFill>
              </a:rPr>
              <a:t>–</a:t>
            </a:r>
            <a:r>
              <a:rPr lang="en-US" b="1" dirty="0">
                <a:solidFill>
                  <a:srgbClr val="FFFFFF"/>
                </a:solidFill>
              </a:rPr>
              <a:t> </a:t>
            </a:r>
            <a:r>
              <a:rPr lang="en-US" b="1" dirty="0" smtClean="0">
                <a:solidFill>
                  <a:srgbClr val="FFFFFF"/>
                </a:solidFill>
              </a:rPr>
              <a:t>VPI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US" dirty="0"/>
              <a:t>Coil impregnation</a:t>
            </a:r>
          </a:p>
          <a:p>
            <a:pPr lvl="1"/>
            <a:r>
              <a:rPr lang="en-US" dirty="0"/>
              <a:t>Mold release exposed bobbin and </a:t>
            </a:r>
            <a:r>
              <a:rPr lang="en-US" dirty="0" smtClean="0"/>
              <a:t>clamshells.</a:t>
            </a:r>
            <a:endParaRPr lang="en-US" dirty="0"/>
          </a:p>
          <a:p>
            <a:pPr lvl="1"/>
            <a:r>
              <a:rPr lang="en-US" dirty="0"/>
              <a:t>Attach coil clamshells (~1/4” perforated </a:t>
            </a:r>
            <a:r>
              <a:rPr lang="en-US" dirty="0" smtClean="0"/>
              <a:t>half-coil </a:t>
            </a:r>
            <a:r>
              <a:rPr lang="en-US" dirty="0"/>
              <a:t>SS sheets). Trim or shim as </a:t>
            </a:r>
            <a:r>
              <a:rPr lang="en-US" dirty="0" smtClean="0"/>
              <a:t>required.</a:t>
            </a:r>
            <a:endParaRPr lang="en-US" dirty="0"/>
          </a:p>
          <a:p>
            <a:pPr lvl="1"/>
            <a:r>
              <a:rPr lang="en-US" dirty="0"/>
              <a:t>Fill remaining space with Nylon or Teflon epoxy </a:t>
            </a:r>
            <a:r>
              <a:rPr lang="en-US" dirty="0" smtClean="0"/>
              <a:t>filler.</a:t>
            </a:r>
            <a:endParaRPr lang="en-US" dirty="0"/>
          </a:p>
          <a:p>
            <a:pPr lvl="1"/>
            <a:r>
              <a:rPr lang="en-US" dirty="0"/>
              <a:t>Install and seal outer impregnation </a:t>
            </a:r>
            <a:r>
              <a:rPr lang="en-US" dirty="0" smtClean="0"/>
              <a:t>shell.  Install </a:t>
            </a:r>
            <a:r>
              <a:rPr lang="en-US" dirty="0"/>
              <a:t>curing </a:t>
            </a:r>
            <a:r>
              <a:rPr lang="en-US" dirty="0" smtClean="0"/>
              <a:t>heaters </a:t>
            </a:r>
            <a:r>
              <a:rPr lang="en-US" dirty="0"/>
              <a:t>on shell or inner bobbin.</a:t>
            </a:r>
          </a:p>
          <a:p>
            <a:pPr lvl="1"/>
            <a:r>
              <a:rPr lang="en-US" dirty="0"/>
              <a:t>Bake in oven at 60°C for 48 hours before </a:t>
            </a:r>
            <a:r>
              <a:rPr lang="en-US" dirty="0" smtClean="0"/>
              <a:t>VPI.</a:t>
            </a:r>
            <a:endParaRPr lang="en-US" dirty="0"/>
          </a:p>
          <a:p>
            <a:pPr lvl="1"/>
            <a:r>
              <a:rPr lang="en-US" dirty="0" smtClean="0"/>
              <a:t>Impregnate </a:t>
            </a:r>
            <a:r>
              <a:rPr lang="en-US" dirty="0"/>
              <a:t>with CTD-101k </a:t>
            </a:r>
            <a:r>
              <a:rPr lang="en-US" dirty="0" smtClean="0"/>
              <a:t>for 10-hour fill.</a:t>
            </a:r>
            <a:endParaRPr lang="en-US" dirty="0"/>
          </a:p>
          <a:p>
            <a:pPr lvl="1"/>
            <a:r>
              <a:rPr lang="en-US" dirty="0"/>
              <a:t>Cure in place at </a:t>
            </a:r>
            <a:r>
              <a:rPr lang="en-US" dirty="0" smtClean="0"/>
              <a:t>atmospheric pressure.</a:t>
            </a:r>
            <a:endParaRPr lang="en-US" dirty="0"/>
          </a:p>
          <a:p>
            <a:pPr lvl="1"/>
            <a:r>
              <a:rPr lang="en-US" dirty="0"/>
              <a:t>Remove shell and clean up coil.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December 3,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G.Velev | MICE Spectrometer Solenoid Recovery Review (FNAL, Dec 3-4, 2015)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FAC83-C8C4-8046-B35B-A8982368831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910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SSD coil 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December 3,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G.Velev | MICE Spectrometer Solenoid Recovery Review (FNAL, Dec 3-4, 2015)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FAC83-C8C4-8046-B35B-A89823688311}" type="slidenum">
              <a:rPr lang="en-US" smtClean="0"/>
              <a:t>15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4600" y="1511300"/>
            <a:ext cx="6400800" cy="3365500"/>
          </a:xfrm>
          <a:prstGeom prst="rect">
            <a:avLst/>
          </a:prstGeom>
        </p:spPr>
      </p:pic>
      <p:grpSp>
        <p:nvGrpSpPr>
          <p:cNvPr id="26" name="Group 25"/>
          <p:cNvGrpSpPr/>
          <p:nvPr/>
        </p:nvGrpSpPr>
        <p:grpSpPr>
          <a:xfrm>
            <a:off x="1749829" y="2650732"/>
            <a:ext cx="5598904" cy="1497226"/>
            <a:chOff x="1749829" y="2650732"/>
            <a:chExt cx="5598904" cy="1497226"/>
          </a:xfrm>
        </p:grpSpPr>
        <p:sp>
          <p:nvSpPr>
            <p:cNvPr id="3" name="Rectangle 2"/>
            <p:cNvSpPr/>
            <p:nvPr/>
          </p:nvSpPr>
          <p:spPr>
            <a:xfrm>
              <a:off x="4062804" y="2650732"/>
              <a:ext cx="2947596" cy="12475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4062804" y="4023204"/>
              <a:ext cx="2947596" cy="12475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7102586" y="2650732"/>
              <a:ext cx="246147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102586" y="4147958"/>
              <a:ext cx="246147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3728985" y="2670190"/>
              <a:ext cx="246147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3726124" y="4119944"/>
              <a:ext cx="246147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0"/>
            <p:cNvSpPr/>
            <p:nvPr/>
          </p:nvSpPr>
          <p:spPr>
            <a:xfrm>
              <a:off x="2727568" y="4023204"/>
              <a:ext cx="468923" cy="9674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2727568" y="2670190"/>
              <a:ext cx="468923" cy="9674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3" name="Straight Connector 22"/>
            <p:cNvCxnSpPr/>
            <p:nvPr/>
          </p:nvCxnSpPr>
          <p:spPr>
            <a:xfrm>
              <a:off x="1749829" y="4141379"/>
              <a:ext cx="438479" cy="0"/>
            </a:xfrm>
            <a:prstGeom prst="line">
              <a:avLst/>
            </a:prstGeom>
            <a:ln w="57150" cmpd="sng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1749829" y="2685046"/>
              <a:ext cx="438479" cy="0"/>
            </a:xfrm>
            <a:prstGeom prst="line">
              <a:avLst/>
            </a:prstGeom>
            <a:ln w="57150" cmpd="sng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Rectangle 26"/>
          <p:cNvSpPr/>
          <p:nvPr/>
        </p:nvSpPr>
        <p:spPr>
          <a:xfrm>
            <a:off x="1690766" y="2644153"/>
            <a:ext cx="5657967" cy="1497226"/>
          </a:xfrm>
          <a:prstGeom prst="rect">
            <a:avLst/>
          </a:prstGeom>
          <a:gradFill>
            <a:gsLst>
              <a:gs pos="88000">
                <a:schemeClr val="accent1">
                  <a:tint val="100000"/>
                  <a:shade val="100000"/>
                  <a:satMod val="130000"/>
                  <a:alpha val="42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7800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FFFF"/>
                </a:solidFill>
              </a:rPr>
              <a:t>       Assembly </a:t>
            </a:r>
            <a:r>
              <a:rPr lang="en-US" b="1" dirty="0">
                <a:solidFill>
                  <a:srgbClr val="FFFFFF"/>
                </a:solidFill>
              </a:rPr>
              <a:t>Plan for SSD </a:t>
            </a:r>
            <a:r>
              <a:rPr lang="en-US" b="1" dirty="0" smtClean="0">
                <a:solidFill>
                  <a:srgbClr val="FFFFFF"/>
                </a:solidFill>
              </a:rPr>
              <a:t>– Final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053" y="990544"/>
            <a:ext cx="8612571" cy="5557072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en-US" dirty="0"/>
              <a:t>Coil Pre-stress System</a:t>
            </a:r>
          </a:p>
          <a:p>
            <a:pPr lvl="1"/>
            <a:r>
              <a:rPr lang="en-US" dirty="0"/>
              <a:t>Install banding by wrapping coil with aluminum tape at ~  50% </a:t>
            </a:r>
            <a:r>
              <a:rPr lang="en-US" dirty="0" smtClean="0"/>
              <a:t>of </a:t>
            </a:r>
            <a:r>
              <a:rPr lang="en-US" dirty="0"/>
              <a:t>the yield stress </a:t>
            </a:r>
            <a:r>
              <a:rPr lang="en-US" dirty="0" smtClean="0"/>
              <a:t>(</a:t>
            </a:r>
            <a:r>
              <a:rPr lang="en-US" dirty="0"/>
              <a:t>0.5*</a:t>
            </a:r>
            <a:r>
              <a:rPr lang="en-US" dirty="0" err="1"/>
              <a:t>σ</a:t>
            </a:r>
            <a:r>
              <a:rPr lang="en-US" baseline="-25000" dirty="0" err="1"/>
              <a:t>y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Tack end of banding system to retain </a:t>
            </a:r>
            <a:r>
              <a:rPr lang="en-US" dirty="0" smtClean="0"/>
              <a:t>pre-stress</a:t>
            </a:r>
            <a:r>
              <a:rPr lang="en-US" dirty="0"/>
              <a:t>.</a:t>
            </a:r>
          </a:p>
          <a:p>
            <a:pPr lvl="0"/>
            <a:r>
              <a:rPr lang="en-US" dirty="0"/>
              <a:t>Wire routing</a:t>
            </a:r>
          </a:p>
          <a:p>
            <a:pPr lvl="1"/>
            <a:r>
              <a:rPr lang="en-US" dirty="0"/>
              <a:t>Route </a:t>
            </a:r>
            <a:r>
              <a:rPr lang="en-US" dirty="0" smtClean="0"/>
              <a:t>leads </a:t>
            </a:r>
            <a:r>
              <a:rPr lang="en-US" dirty="0"/>
              <a:t>and heater leads </a:t>
            </a:r>
            <a:r>
              <a:rPr lang="en-US" dirty="0" smtClean="0"/>
              <a:t>as required.</a:t>
            </a:r>
          </a:p>
          <a:p>
            <a:pPr lvl="1"/>
            <a:r>
              <a:rPr lang="en-US" dirty="0" smtClean="0"/>
              <a:t>Route the instrumentation cables (voltage tabs, liquid level, etc.).</a:t>
            </a:r>
            <a:endParaRPr lang="en-US" dirty="0"/>
          </a:p>
          <a:p>
            <a:pPr lvl="0"/>
            <a:r>
              <a:rPr lang="en-US" dirty="0"/>
              <a:t>Shell Welding (</a:t>
            </a:r>
            <a:r>
              <a:rPr lang="en-US" dirty="0" smtClean="0"/>
              <a:t>very preliminary)</a:t>
            </a:r>
          </a:p>
          <a:p>
            <a:pPr lvl="1"/>
            <a:r>
              <a:rPr lang="en-US" dirty="0"/>
              <a:t>Need </a:t>
            </a:r>
            <a:r>
              <a:rPr lang="en-US" dirty="0" smtClean="0"/>
              <a:t>a full </a:t>
            </a:r>
            <a:r>
              <a:rPr lang="en-US" dirty="0"/>
              <a:t>design evaluation </a:t>
            </a:r>
            <a:r>
              <a:rPr lang="en-US" dirty="0" smtClean="0"/>
              <a:t>of </a:t>
            </a:r>
            <a:r>
              <a:rPr lang="en-US" dirty="0"/>
              <a:t>the </a:t>
            </a:r>
            <a:r>
              <a:rPr lang="en-US" dirty="0" smtClean="0"/>
              <a:t>leads </a:t>
            </a:r>
            <a:r>
              <a:rPr lang="en-US" dirty="0"/>
              <a:t>and feedthroughs  </a:t>
            </a:r>
          </a:p>
          <a:p>
            <a:pPr lvl="1"/>
            <a:r>
              <a:rPr lang="en-US" dirty="0"/>
              <a:t>Clean the </a:t>
            </a:r>
            <a:r>
              <a:rPr lang="en-US" dirty="0" smtClean="0"/>
              <a:t>half-shells for the helium vessel. </a:t>
            </a:r>
            <a:endParaRPr lang="en-US" dirty="0"/>
          </a:p>
          <a:p>
            <a:pPr lvl="1"/>
            <a:r>
              <a:rPr lang="en-US" dirty="0"/>
              <a:t>Install half-shells for helium vessel and </a:t>
            </a:r>
            <a:r>
              <a:rPr lang="en-US" dirty="0" smtClean="0"/>
              <a:t>form the leads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Fix </a:t>
            </a:r>
            <a:r>
              <a:rPr lang="en-US" dirty="0" smtClean="0"/>
              <a:t>the leads.</a:t>
            </a:r>
            <a:endParaRPr lang="en-US" dirty="0"/>
          </a:p>
          <a:p>
            <a:pPr lvl="1"/>
            <a:r>
              <a:rPr lang="en-US" dirty="0"/>
              <a:t>Weld and leak check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December 3,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G.Velev | MICE Spectrometer Solenoid Recovery Review (FNAL, Dec 3-4, 2015)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FAC83-C8C4-8046-B35B-A8982368831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5103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 smtClean="0"/>
              <a:t>In FY16-17, MSD is working on the flowing projects/programs: </a:t>
            </a:r>
            <a:r>
              <a:rPr lang="en-US" sz="2400" dirty="0" smtClean="0">
                <a:solidFill>
                  <a:srgbClr val="FF0000"/>
                </a:solidFill>
              </a:rPr>
              <a:t>LCLS II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rgbClr val="FF0000"/>
                </a:solidFill>
              </a:rPr>
              <a:t>mu2e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rgbClr val="FFA520"/>
                </a:solidFill>
              </a:rPr>
              <a:t>g-2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rgbClr val="FF0000"/>
                </a:solidFill>
              </a:rPr>
              <a:t>Accelerator Support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rgbClr val="FF0000"/>
                </a:solidFill>
              </a:rPr>
              <a:t>Muon Beam Line (Muon campus)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chemeClr val="accent3">
                    <a:lumMod val="75000"/>
                  </a:schemeClr>
                </a:solidFill>
              </a:rPr>
              <a:t>LBNF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rgbClr val="FF0000"/>
                </a:solidFill>
              </a:rPr>
              <a:t>LARP</a:t>
            </a:r>
            <a:r>
              <a:rPr lang="en-US" sz="2400" dirty="0" smtClean="0"/>
              <a:t> and </a:t>
            </a:r>
            <a:r>
              <a:rPr lang="en-US" sz="2400" dirty="0" smtClean="0">
                <a:solidFill>
                  <a:srgbClr val="FFA520"/>
                </a:solidFill>
              </a:rPr>
              <a:t>HFM</a:t>
            </a:r>
            <a:r>
              <a:rPr lang="en-US" sz="2400" dirty="0" smtClean="0"/>
              <a:t> program.   </a:t>
            </a:r>
          </a:p>
          <a:p>
            <a:r>
              <a:rPr lang="en-US" sz="2400" dirty="0" smtClean="0"/>
              <a:t>Personnel:</a:t>
            </a:r>
          </a:p>
          <a:p>
            <a:pPr lvl="1"/>
            <a:r>
              <a:rPr lang="en-US" sz="1800" dirty="0" smtClean="0"/>
              <a:t>Magnet Design Engineer - difficult to estimate, but probably we will find MSD resources</a:t>
            </a:r>
          </a:p>
          <a:p>
            <a:pPr lvl="1"/>
            <a:r>
              <a:rPr lang="en-US" sz="1800" dirty="0" smtClean="0"/>
              <a:t>Mechanical </a:t>
            </a:r>
            <a:r>
              <a:rPr lang="en-US" sz="1800" dirty="0"/>
              <a:t>Design </a:t>
            </a:r>
            <a:r>
              <a:rPr lang="en-US" sz="1800" dirty="0" smtClean="0"/>
              <a:t>Engineer (ANSYS, FEA) </a:t>
            </a:r>
            <a:r>
              <a:rPr lang="en-US" sz="1800" dirty="0"/>
              <a:t>- </a:t>
            </a:r>
            <a:r>
              <a:rPr lang="en-US" sz="1800" dirty="0" smtClean="0"/>
              <a:t>difficult </a:t>
            </a:r>
            <a:r>
              <a:rPr lang="en-US" sz="1800" dirty="0"/>
              <a:t>to estimate but probably we will </a:t>
            </a:r>
            <a:r>
              <a:rPr lang="en-US" sz="1800" dirty="0" smtClean="0"/>
              <a:t>find MSD resources</a:t>
            </a:r>
          </a:p>
          <a:p>
            <a:pPr lvl="1"/>
            <a:r>
              <a:rPr lang="en-US" sz="1800" dirty="0" smtClean="0"/>
              <a:t>Mechanical design/Production Engineer - we expect to have a person ~ FTE </a:t>
            </a:r>
          </a:p>
          <a:p>
            <a:pPr lvl="1"/>
            <a:r>
              <a:rPr lang="en-US" sz="1800" dirty="0" smtClean="0"/>
              <a:t>Drafters/Designers - TD does not have enough manpower (hire </a:t>
            </a:r>
            <a:r>
              <a:rPr lang="en-US" sz="1800" dirty="0" smtClean="0"/>
              <a:t>contractors)</a:t>
            </a:r>
            <a:endParaRPr lang="en-US" sz="1800" dirty="0" smtClean="0"/>
          </a:p>
          <a:p>
            <a:pPr lvl="1"/>
            <a:r>
              <a:rPr lang="en-US" sz="1800" dirty="0" smtClean="0"/>
              <a:t>Technical personnel - ~2-3 contractors +1 existing experienced tech </a:t>
            </a:r>
          </a:p>
          <a:p>
            <a:pPr lvl="1"/>
            <a:r>
              <a:rPr lang="en-US" sz="1800" dirty="0" smtClean="0"/>
              <a:t>Procurement – we will need help, TD procurement is busy with LCLS II</a:t>
            </a:r>
          </a:p>
          <a:p>
            <a:pPr lvl="1"/>
            <a:r>
              <a:rPr lang="en-US" sz="1800" dirty="0" smtClean="0"/>
              <a:t>Technical Supervisor – OK</a:t>
            </a:r>
          </a:p>
          <a:p>
            <a:pPr lvl="1"/>
            <a:r>
              <a:rPr lang="en-US" sz="1800" dirty="0" smtClean="0"/>
              <a:t>Project Coordination – OK</a:t>
            </a:r>
          </a:p>
          <a:p>
            <a:pPr lvl="1"/>
            <a:r>
              <a:rPr lang="en-US" sz="1800" dirty="0" smtClean="0"/>
              <a:t>Physicist involvement - OK </a:t>
            </a:r>
          </a:p>
          <a:p>
            <a:r>
              <a:rPr lang="en-US" sz="2200" dirty="0" smtClean="0"/>
              <a:t>Production space - IB2 can be used until FY18, maybe FY19  (depends on LARP and LBNF plans) 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December 3,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G.Velev | MICE Spectrometer Solenoid Recovery Review (FNAL, Dec 3-4, 2015)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FAC83-C8C4-8046-B35B-A8982368831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528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requested, TD/MSD can build the magnet(s)</a:t>
            </a:r>
          </a:p>
          <a:p>
            <a:r>
              <a:rPr lang="en-US" dirty="0" smtClean="0"/>
              <a:t>We are not equipped for this type of solenoid, tooling is needed</a:t>
            </a:r>
          </a:p>
          <a:p>
            <a:r>
              <a:rPr lang="en-US" dirty="0" smtClean="0"/>
              <a:t>The resources need to be secured</a:t>
            </a:r>
          </a:p>
          <a:p>
            <a:r>
              <a:rPr lang="en-US" dirty="0" smtClean="0"/>
              <a:t>FEA analysis, full set of drawings and initial R&amp;D are needed</a:t>
            </a:r>
          </a:p>
          <a:p>
            <a:r>
              <a:rPr lang="en-US" dirty="0" smtClean="0"/>
              <a:t>The fully loaded cost ~ $1M without contingency and M&amp;S </a:t>
            </a:r>
          </a:p>
          <a:p>
            <a:r>
              <a:rPr lang="en-US" dirty="0" smtClean="0"/>
              <a:t>We do not see any shorter path </a:t>
            </a:r>
            <a:r>
              <a:rPr lang="en-US" smtClean="0"/>
              <a:t>with a high </a:t>
            </a:r>
            <a:r>
              <a:rPr lang="en-US" dirty="0" smtClean="0"/>
              <a:t>probability of success 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December 3,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G.Velev | MICE Spectrometer Solenoid Recovery Review (FNAL, Dec 3-4, 2015)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FAC83-C8C4-8046-B35B-A8982368831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4347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December 3,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G.Velev | MICE Spectrometer Solenoid Recovery Review (FNAL, Dec 3-4, 2015)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FAC83-C8C4-8046-B35B-A8982368831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8266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686712" y="1239255"/>
            <a:ext cx="7589185" cy="5157562"/>
          </a:xfrm>
        </p:spPr>
        <p:txBody>
          <a:bodyPr/>
          <a:lstStyle/>
          <a:p>
            <a:pPr lvl="0"/>
            <a:endParaRPr lang="en-US" sz="2200" dirty="0" smtClean="0"/>
          </a:p>
          <a:p>
            <a:pPr marL="342900" lvl="0" indent="-342900">
              <a:buFont typeface="Arial"/>
              <a:buChar char="•"/>
            </a:pPr>
            <a:r>
              <a:rPr lang="en-US" sz="2200" dirty="0" smtClean="0">
                <a:solidFill>
                  <a:schemeClr val="tx1"/>
                </a:solidFill>
              </a:rPr>
              <a:t>Vladimir described the possible improvements discussed in the Magnet Systems Department (MSD)</a:t>
            </a:r>
          </a:p>
          <a:p>
            <a:pPr marL="342900" lvl="0" indent="-342900">
              <a:buFont typeface="Arial"/>
              <a:buChar char="•"/>
            </a:pPr>
            <a:r>
              <a:rPr lang="en-US" sz="2200" dirty="0" smtClean="0">
                <a:solidFill>
                  <a:schemeClr val="tx1"/>
                </a:solidFill>
              </a:rPr>
              <a:t>I will present what is necessary to build SSD in TD (conceptual level)</a:t>
            </a:r>
            <a:endParaRPr lang="en-US" sz="2200" dirty="0">
              <a:solidFill>
                <a:schemeClr val="tx1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US" sz="2200" dirty="0" smtClean="0">
                <a:solidFill>
                  <a:schemeClr val="tx1"/>
                </a:solidFill>
              </a:rPr>
              <a:t>I will discuss a possible magnet assembly plan, not repair (conceptual level)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input from MSD engineers Steve Krave and Nikolai Andreev </a:t>
            </a:r>
          </a:p>
          <a:p>
            <a:pPr marL="342900" indent="-342900">
              <a:buFont typeface="Arial"/>
              <a:buChar char="•"/>
            </a:pPr>
            <a:r>
              <a:rPr lang="en-US" sz="2200" dirty="0" smtClean="0">
                <a:solidFill>
                  <a:srgbClr val="000000"/>
                </a:solidFill>
              </a:rPr>
              <a:t>All modifications are based on the assumption that the magnet must be assembled in the same vacuum vessel. </a:t>
            </a:r>
          </a:p>
          <a:p>
            <a:pPr marL="342900" lvl="0" indent="-342900">
              <a:buFont typeface="Arial"/>
              <a:buChar char="•"/>
            </a:pPr>
            <a:r>
              <a:rPr lang="en-US" sz="2200" b="1" dirty="0">
                <a:solidFill>
                  <a:srgbClr val="000000"/>
                </a:solidFill>
              </a:rPr>
              <a:t>All </a:t>
            </a:r>
            <a:r>
              <a:rPr lang="en-US" sz="2200" b="1" dirty="0" smtClean="0">
                <a:solidFill>
                  <a:srgbClr val="000000"/>
                </a:solidFill>
              </a:rPr>
              <a:t>estimates </a:t>
            </a:r>
            <a:r>
              <a:rPr lang="en-US" sz="2200" b="1" dirty="0">
                <a:solidFill>
                  <a:srgbClr val="000000"/>
                </a:solidFill>
              </a:rPr>
              <a:t>are preliminary.</a:t>
            </a:r>
          </a:p>
          <a:p>
            <a:pPr marL="342900" indent="-342900">
              <a:buFont typeface="Arial"/>
              <a:buChar char="•"/>
            </a:pPr>
            <a:endParaRPr lang="en-US" sz="2200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G.Velev | MICE Spectrometer Solenoid Recovery Review (FNAL, Dec 3-4, 2015)</a:t>
            </a:r>
            <a:endParaRPr lang="en-US" b="1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9AA2E48-0F53-4763-8251-74C330715CFF}" type="slidenum">
              <a:rPr lang="en-US" altLang="en-US" smtClean="0"/>
              <a:pPr/>
              <a:t>2</a:t>
            </a:fld>
            <a:endParaRPr lang="en-US" altLang="en-US"/>
          </a:p>
        </p:txBody>
      </p:sp>
      <p:sp>
        <p:nvSpPr>
          <p:cNvPr id="6" name="TextBox 5"/>
          <p:cNvSpPr txBox="1"/>
          <p:nvPr/>
        </p:nvSpPr>
        <p:spPr>
          <a:xfrm>
            <a:off x="850598" y="286693"/>
            <a:ext cx="72614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FFFF"/>
                </a:solidFill>
              </a:rPr>
              <a:t>Outline</a:t>
            </a:r>
            <a:r>
              <a:rPr lang="en-US" sz="3200" b="1" dirty="0" smtClean="0"/>
              <a:t> </a:t>
            </a:r>
            <a:endParaRPr lang="en-US" sz="3200" b="1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altLang="en-US" smtClean="0"/>
              <a:t>December 3, 2015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634188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3435350" y="106363"/>
            <a:ext cx="227171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>
                <a:solidFill>
                  <a:srgbClr val="000000"/>
                </a:solidFill>
                <a:latin typeface="Arial" charset="0"/>
              </a:rPr>
              <a:t>Magnet Systems Department</a:t>
            </a:r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1371600" y="457200"/>
            <a:ext cx="60198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 smtClean="0">
                <a:solidFill>
                  <a:srgbClr val="000000"/>
                </a:solidFill>
                <a:latin typeface="Arial" charset="0"/>
              </a:rPr>
              <a:t>G. Velev – Head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 smtClean="0">
                <a:solidFill>
                  <a:srgbClr val="000000"/>
                </a:solidFill>
                <a:latin typeface="Arial" charset="0"/>
              </a:rPr>
              <a:t>Deputy  Head  - </a:t>
            </a:r>
            <a:r>
              <a:rPr lang="en-US" sz="1000" dirty="0">
                <a:solidFill>
                  <a:srgbClr val="000000"/>
                </a:solidFill>
                <a:latin typeface="Arial" charset="0"/>
              </a:rPr>
              <a:t>Guram </a:t>
            </a:r>
            <a:r>
              <a:rPr lang="en-US" sz="100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1000" dirty="0">
                <a:solidFill>
                  <a:srgbClr val="000000"/>
                </a:solidFill>
                <a:latin typeface="Arial" charset="0"/>
              </a:rPr>
              <a:t>Chlachidze </a:t>
            </a:r>
            <a:endParaRPr lang="en-US" sz="1000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246" name="Rectangle 7"/>
          <p:cNvSpPr>
            <a:spLocks noChangeArrowheads="1"/>
          </p:cNvSpPr>
          <p:nvPr/>
        </p:nvSpPr>
        <p:spPr bwMode="auto">
          <a:xfrm>
            <a:off x="7696200" y="152400"/>
            <a:ext cx="12954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 smtClean="0">
                <a:solidFill>
                  <a:srgbClr val="000000"/>
                </a:solidFill>
                <a:latin typeface="Arial" charset="0"/>
              </a:rPr>
              <a:t>H. Szuba</a:t>
            </a:r>
            <a:endParaRPr lang="en-US" sz="1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247" name="Line 9"/>
          <p:cNvSpPr>
            <a:spLocks noChangeShapeType="1"/>
          </p:cNvSpPr>
          <p:nvPr/>
        </p:nvSpPr>
        <p:spPr bwMode="auto">
          <a:xfrm>
            <a:off x="7391400" y="6858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248" name="Rectangle 10"/>
          <p:cNvSpPr>
            <a:spLocks noChangeArrowheads="1"/>
          </p:cNvSpPr>
          <p:nvPr/>
        </p:nvSpPr>
        <p:spPr bwMode="auto">
          <a:xfrm>
            <a:off x="533400" y="1600200"/>
            <a:ext cx="1219200" cy="1066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342900" indent="-34290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srgbClr val="000000"/>
                </a:solidFill>
                <a:latin typeface="Arial" charset="0"/>
              </a:rPr>
              <a:t>SC Magnet</a:t>
            </a:r>
          </a:p>
          <a:p>
            <a:pPr marL="342900" indent="-34290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u="sng" dirty="0">
                <a:solidFill>
                  <a:srgbClr val="000000"/>
                </a:solidFill>
                <a:latin typeface="Arial" charset="0"/>
              </a:rPr>
              <a:t>A. </a:t>
            </a:r>
            <a:r>
              <a:rPr lang="en-US" sz="1000" u="sng" dirty="0" err="1">
                <a:solidFill>
                  <a:srgbClr val="000000"/>
                </a:solidFill>
                <a:latin typeface="Arial" charset="0"/>
              </a:rPr>
              <a:t>Zlobin</a:t>
            </a:r>
            <a:endParaRPr lang="en-US" sz="1000" dirty="0">
              <a:solidFill>
                <a:srgbClr val="000000"/>
              </a:solidFill>
              <a:latin typeface="Arial" charset="0"/>
            </a:endParaRPr>
          </a:p>
          <a:p>
            <a:pPr marL="342900" indent="-34290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>
                <a:solidFill>
                  <a:srgbClr val="000000"/>
                </a:solidFill>
                <a:latin typeface="Arial" charset="0"/>
              </a:rPr>
              <a:t>V.V. </a:t>
            </a:r>
            <a:r>
              <a:rPr lang="en-US" sz="1000" dirty="0" err="1">
                <a:solidFill>
                  <a:srgbClr val="000000"/>
                </a:solidFill>
                <a:latin typeface="Arial" charset="0"/>
              </a:rPr>
              <a:t>Kashikhin</a:t>
            </a:r>
            <a:endParaRPr lang="en-US" sz="1000" dirty="0">
              <a:solidFill>
                <a:srgbClr val="000000"/>
              </a:solidFill>
              <a:latin typeface="Arial" charset="0"/>
            </a:endParaRPr>
          </a:p>
          <a:p>
            <a:pPr marL="342900" indent="-34290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>
                <a:solidFill>
                  <a:srgbClr val="000000"/>
                </a:solidFill>
                <a:latin typeface="Arial" charset="0"/>
              </a:rPr>
              <a:t>M. De Lima Lopes</a:t>
            </a:r>
          </a:p>
          <a:p>
            <a:pPr marL="7938" indent="-7938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>
                <a:solidFill>
                  <a:srgbClr val="000000"/>
                </a:solidFill>
                <a:latin typeface="Arial" charset="0"/>
              </a:rPr>
              <a:t>E. </a:t>
            </a:r>
            <a:r>
              <a:rPr lang="en-US" sz="1000" dirty="0" smtClean="0">
                <a:solidFill>
                  <a:srgbClr val="000000"/>
                </a:solidFill>
                <a:latin typeface="Arial" charset="0"/>
              </a:rPr>
              <a:t>Barzi</a:t>
            </a:r>
            <a:endParaRPr lang="en-US" sz="1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250" name="Rectangle 17"/>
          <p:cNvSpPr>
            <a:spLocks noChangeArrowheads="1"/>
          </p:cNvSpPr>
          <p:nvPr/>
        </p:nvSpPr>
        <p:spPr bwMode="auto">
          <a:xfrm>
            <a:off x="3002146" y="1600201"/>
            <a:ext cx="1219200" cy="1752599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srgbClr val="000000"/>
                </a:solidFill>
                <a:latin typeface="Arial" charset="0"/>
              </a:rPr>
              <a:t>Measurements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srgbClr val="000000"/>
                </a:solidFill>
                <a:latin typeface="Arial" charset="0"/>
              </a:rPr>
              <a:t>&amp; Analysis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u="sng" dirty="0">
                <a:solidFill>
                  <a:srgbClr val="000000"/>
                </a:solidFill>
                <a:latin typeface="Arial" charset="0"/>
              </a:rPr>
              <a:t>S</a:t>
            </a:r>
            <a:r>
              <a:rPr lang="en-US" sz="1000" u="sng" dirty="0" smtClean="0">
                <a:solidFill>
                  <a:srgbClr val="000000"/>
                </a:solidFill>
                <a:latin typeface="Arial" charset="0"/>
              </a:rPr>
              <a:t>. </a:t>
            </a:r>
            <a:r>
              <a:rPr lang="en-US" sz="1000" u="sng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1000" u="sng" dirty="0" err="1" smtClean="0">
                <a:solidFill>
                  <a:srgbClr val="000000"/>
                </a:solidFill>
                <a:latin typeface="Arial" charset="0"/>
              </a:rPr>
              <a:t>Feher</a:t>
            </a:r>
            <a:endParaRPr lang="en-US" sz="1000" u="sng" dirty="0">
              <a:solidFill>
                <a:srgbClr val="000000"/>
              </a:solidFill>
              <a:latin typeface="Arial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>
                <a:solidFill>
                  <a:srgbClr val="000000"/>
                </a:solidFill>
                <a:latin typeface="Arial" charset="0"/>
              </a:rPr>
              <a:t>G. </a:t>
            </a:r>
            <a:r>
              <a:rPr lang="en-US" sz="1000" dirty="0" err="1" smtClean="0">
                <a:solidFill>
                  <a:srgbClr val="000000"/>
                </a:solidFill>
                <a:latin typeface="Arial" charset="0"/>
              </a:rPr>
              <a:t>Ambrosio</a:t>
            </a:r>
            <a:endParaRPr lang="en-US" sz="1000" dirty="0" smtClean="0">
              <a:solidFill>
                <a:srgbClr val="000000"/>
              </a:solidFill>
              <a:latin typeface="Arial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 smtClean="0">
                <a:solidFill>
                  <a:srgbClr val="000000"/>
                </a:solidFill>
                <a:latin typeface="Arial" charset="0"/>
              </a:rPr>
              <a:t>(G. </a:t>
            </a:r>
            <a:r>
              <a:rPr lang="en-US" sz="1000" dirty="0" err="1" smtClean="0">
                <a:solidFill>
                  <a:srgbClr val="000000"/>
                </a:solidFill>
                <a:latin typeface="Arial" charset="0"/>
              </a:rPr>
              <a:t>Chlachidze</a:t>
            </a:r>
            <a:r>
              <a:rPr lang="en-US" sz="1000" dirty="0" smtClean="0">
                <a:solidFill>
                  <a:srgbClr val="000000"/>
                </a:solidFill>
                <a:latin typeface="Arial" charset="0"/>
              </a:rPr>
              <a:t>)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 err="1" smtClean="0">
                <a:solidFill>
                  <a:srgbClr val="000000"/>
                </a:solidFill>
                <a:latin typeface="Arial" charset="0"/>
              </a:rPr>
              <a:t>L.Cooley</a:t>
            </a:r>
            <a:endParaRPr lang="en-US" sz="1000" dirty="0" smtClean="0">
              <a:solidFill>
                <a:srgbClr val="000000"/>
              </a:solidFill>
              <a:latin typeface="Arial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 smtClean="0">
                <a:solidFill>
                  <a:srgbClr val="000000"/>
                </a:solidFill>
                <a:latin typeface="Arial" charset="0"/>
              </a:rPr>
              <a:t>J</a:t>
            </a:r>
            <a:r>
              <a:rPr lang="en-US" sz="1000" dirty="0">
                <a:solidFill>
                  <a:srgbClr val="000000"/>
                </a:solidFill>
                <a:latin typeface="Arial" charset="0"/>
              </a:rPr>
              <a:t>. </a:t>
            </a:r>
            <a:r>
              <a:rPr lang="en-US" sz="1000" dirty="0" err="1">
                <a:solidFill>
                  <a:srgbClr val="000000"/>
                </a:solidFill>
                <a:latin typeface="Arial" charset="0"/>
              </a:rPr>
              <a:t>DiMarco</a:t>
            </a:r>
            <a:endParaRPr lang="en-US" sz="1000" dirty="0">
              <a:solidFill>
                <a:srgbClr val="000000"/>
              </a:solidFill>
              <a:latin typeface="Arial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 smtClean="0">
                <a:solidFill>
                  <a:srgbClr val="000000"/>
                </a:solidFill>
                <a:latin typeface="Arial" charset="0"/>
              </a:rPr>
              <a:t>E. </a:t>
            </a:r>
            <a:r>
              <a:rPr lang="en-US" sz="1000" dirty="0" err="1" smtClean="0">
                <a:solidFill>
                  <a:srgbClr val="000000"/>
                </a:solidFill>
                <a:latin typeface="Arial" charset="0"/>
              </a:rPr>
              <a:t>Holik</a:t>
            </a:r>
            <a:endParaRPr lang="en-US" sz="1000" dirty="0">
              <a:solidFill>
                <a:srgbClr val="000000"/>
              </a:solidFill>
              <a:latin typeface="Arial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 smtClean="0">
                <a:solidFill>
                  <a:srgbClr val="000000"/>
                </a:solidFill>
                <a:latin typeface="Arial" charset="0"/>
              </a:rPr>
              <a:t>S. </a:t>
            </a:r>
            <a:r>
              <a:rPr lang="en-US" sz="1000" dirty="0" err="1" smtClean="0">
                <a:solidFill>
                  <a:srgbClr val="000000"/>
                </a:solidFill>
                <a:latin typeface="Arial" charset="0"/>
              </a:rPr>
              <a:t>Stoynev</a:t>
            </a:r>
            <a:endParaRPr lang="en-US" sz="1000" dirty="0" smtClean="0">
              <a:solidFill>
                <a:srgbClr val="000000"/>
              </a:solidFill>
              <a:latin typeface="Arial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 smtClean="0">
                <a:solidFill>
                  <a:srgbClr val="000000"/>
                </a:solidFill>
                <a:latin typeface="Arial" charset="0"/>
              </a:rPr>
              <a:t>T. Strauss</a:t>
            </a:r>
          </a:p>
        </p:txBody>
      </p:sp>
      <p:sp>
        <p:nvSpPr>
          <p:cNvPr id="10251" name="Rectangle 20"/>
          <p:cNvSpPr>
            <a:spLocks noChangeArrowheads="1"/>
          </p:cNvSpPr>
          <p:nvPr/>
        </p:nvSpPr>
        <p:spPr bwMode="auto">
          <a:xfrm>
            <a:off x="4449946" y="1631156"/>
            <a:ext cx="1835150" cy="1340644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342900" indent="-34290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srgbClr val="000000"/>
                </a:solidFill>
                <a:latin typeface="Arial" charset="0"/>
              </a:rPr>
              <a:t>Accelerator Support</a:t>
            </a:r>
          </a:p>
          <a:p>
            <a:pPr marL="342900" indent="-34290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u="sng" dirty="0" smtClean="0">
                <a:solidFill>
                  <a:srgbClr val="000000"/>
                </a:solidFill>
                <a:latin typeface="Arial" charset="0"/>
              </a:rPr>
              <a:t>G</a:t>
            </a:r>
            <a:r>
              <a:rPr lang="en-US" sz="1000" u="sng" dirty="0">
                <a:solidFill>
                  <a:srgbClr val="000000"/>
                </a:solidFill>
                <a:latin typeface="Arial" charset="0"/>
              </a:rPr>
              <a:t>. </a:t>
            </a:r>
            <a:r>
              <a:rPr lang="en-US" sz="1000" u="sng" dirty="0" smtClean="0">
                <a:solidFill>
                  <a:srgbClr val="000000"/>
                </a:solidFill>
                <a:latin typeface="Arial" charset="0"/>
              </a:rPr>
              <a:t>Chlachidze</a:t>
            </a:r>
          </a:p>
          <a:p>
            <a:pPr marL="342900" indent="-34290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 smtClean="0">
                <a:solidFill>
                  <a:srgbClr val="000000"/>
                </a:solidFill>
                <a:latin typeface="Arial" charset="0"/>
              </a:rPr>
              <a:t>S. Baketz</a:t>
            </a:r>
          </a:p>
          <a:p>
            <a:pPr marL="342900" indent="-34290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 smtClean="0">
                <a:solidFill>
                  <a:srgbClr val="000000"/>
                </a:solidFill>
                <a:latin typeface="Arial" charset="0"/>
              </a:rPr>
              <a:t>T. Gardner</a:t>
            </a:r>
            <a:endParaRPr lang="en-US" sz="1000" dirty="0">
              <a:solidFill>
                <a:srgbClr val="000000"/>
              </a:solidFill>
              <a:latin typeface="Arial" charset="0"/>
            </a:endParaRPr>
          </a:p>
          <a:p>
            <a:pPr marL="342900" indent="-34290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 smtClean="0">
                <a:solidFill>
                  <a:srgbClr val="000000"/>
                </a:solidFill>
                <a:latin typeface="Arial" charset="0"/>
              </a:rPr>
              <a:t>O</a:t>
            </a:r>
            <a:r>
              <a:rPr lang="en-US" sz="1000" dirty="0">
                <a:solidFill>
                  <a:srgbClr val="000000"/>
                </a:solidFill>
                <a:latin typeface="Arial" charset="0"/>
              </a:rPr>
              <a:t>. </a:t>
            </a:r>
            <a:r>
              <a:rPr lang="en-US" sz="1000" dirty="0" err="1">
                <a:solidFill>
                  <a:srgbClr val="000000"/>
                </a:solidFill>
                <a:latin typeface="Arial" charset="0"/>
              </a:rPr>
              <a:t>Kiemschies</a:t>
            </a:r>
            <a:endParaRPr lang="en-US" sz="1000" dirty="0">
              <a:solidFill>
                <a:srgbClr val="000000"/>
              </a:solidFill>
              <a:latin typeface="Arial" charset="0"/>
            </a:endParaRPr>
          </a:p>
          <a:p>
            <a:pPr marL="342900" indent="-34290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>
                <a:solidFill>
                  <a:srgbClr val="000000"/>
                </a:solidFill>
                <a:latin typeface="Arial" charset="0"/>
              </a:rPr>
              <a:t>A. </a:t>
            </a:r>
            <a:r>
              <a:rPr lang="en-US" sz="1000" dirty="0" err="1">
                <a:solidFill>
                  <a:srgbClr val="000000"/>
                </a:solidFill>
                <a:latin typeface="Arial" charset="0"/>
              </a:rPr>
              <a:t>Makarov</a:t>
            </a:r>
            <a:endParaRPr lang="en-US" sz="1000" dirty="0">
              <a:solidFill>
                <a:srgbClr val="000000"/>
              </a:solidFill>
              <a:latin typeface="Arial" charset="0"/>
            </a:endParaRPr>
          </a:p>
          <a:p>
            <a:pPr marL="342900" indent="-34290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>
                <a:solidFill>
                  <a:srgbClr val="000000"/>
                </a:solidFill>
                <a:latin typeface="Arial" charset="0"/>
              </a:rPr>
              <a:t>W. </a:t>
            </a:r>
            <a:r>
              <a:rPr lang="en-US" sz="1000" dirty="0" err="1" smtClean="0">
                <a:solidFill>
                  <a:srgbClr val="000000"/>
                </a:solidFill>
                <a:latin typeface="Arial" charset="0"/>
              </a:rPr>
              <a:t>Robotham</a:t>
            </a:r>
            <a:endParaRPr lang="en-US" sz="1000" dirty="0" smtClean="0">
              <a:solidFill>
                <a:srgbClr val="000000"/>
              </a:solidFill>
              <a:latin typeface="Arial" charset="0"/>
            </a:endParaRPr>
          </a:p>
          <a:p>
            <a:pPr marL="342900" indent="-34290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>
                <a:solidFill>
                  <a:srgbClr val="000000"/>
                </a:solidFill>
                <a:latin typeface="Arial" charset="0"/>
              </a:rPr>
              <a:t>(S. </a:t>
            </a:r>
            <a:r>
              <a:rPr lang="en-US" sz="1000" dirty="0" err="1">
                <a:solidFill>
                  <a:srgbClr val="000000"/>
                </a:solidFill>
                <a:latin typeface="Arial" charset="0"/>
              </a:rPr>
              <a:t>Krave</a:t>
            </a:r>
            <a:r>
              <a:rPr lang="en-US" sz="1000" dirty="0" smtClean="0">
                <a:solidFill>
                  <a:srgbClr val="000000"/>
                </a:solidFill>
                <a:latin typeface="Arial" charset="0"/>
              </a:rPr>
              <a:t>)</a:t>
            </a:r>
          </a:p>
          <a:p>
            <a:pPr marL="342900" indent="-342900"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1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252" name="Line 23"/>
          <p:cNvSpPr>
            <a:spLocks noChangeShapeType="1"/>
          </p:cNvSpPr>
          <p:nvPr/>
        </p:nvSpPr>
        <p:spPr bwMode="auto">
          <a:xfrm>
            <a:off x="1143000" y="1447800"/>
            <a:ext cx="7162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253" name="Line 25"/>
          <p:cNvSpPr>
            <a:spLocks noChangeShapeType="1"/>
          </p:cNvSpPr>
          <p:nvPr/>
        </p:nvSpPr>
        <p:spPr bwMode="auto">
          <a:xfrm>
            <a:off x="1143000" y="1447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255" name="Line 28"/>
          <p:cNvSpPr>
            <a:spLocks noChangeShapeType="1"/>
          </p:cNvSpPr>
          <p:nvPr/>
        </p:nvSpPr>
        <p:spPr bwMode="auto">
          <a:xfrm>
            <a:off x="3611746" y="1447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256" name="Line 29"/>
          <p:cNvSpPr>
            <a:spLocks noChangeShapeType="1"/>
          </p:cNvSpPr>
          <p:nvPr/>
        </p:nvSpPr>
        <p:spPr bwMode="auto">
          <a:xfrm>
            <a:off x="5387665" y="1447800"/>
            <a:ext cx="0" cy="18335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257" name="Rectangle 30"/>
          <p:cNvSpPr>
            <a:spLocks noChangeArrowheads="1"/>
          </p:cNvSpPr>
          <p:nvPr/>
        </p:nvSpPr>
        <p:spPr bwMode="auto">
          <a:xfrm>
            <a:off x="152400" y="3048000"/>
            <a:ext cx="1112654" cy="2009294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342900" indent="-34290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dirty="0" smtClean="0">
                <a:solidFill>
                  <a:srgbClr val="000000"/>
                </a:solidFill>
                <a:latin typeface="Arial" charset="0"/>
              </a:rPr>
              <a:t>Engineering-MD</a:t>
            </a:r>
            <a:endParaRPr lang="en-US" sz="1000" b="1" dirty="0">
              <a:solidFill>
                <a:srgbClr val="000000"/>
              </a:solidFill>
              <a:latin typeface="Arial" charset="0"/>
            </a:endParaRPr>
          </a:p>
          <a:p>
            <a:pPr marL="342900" indent="-34290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u="sng" dirty="0">
                <a:solidFill>
                  <a:srgbClr val="000000"/>
                </a:solidFill>
                <a:latin typeface="Arial" charset="0"/>
              </a:rPr>
              <a:t>V. </a:t>
            </a:r>
            <a:r>
              <a:rPr lang="en-US" sz="1000" u="sng" dirty="0" err="1">
                <a:solidFill>
                  <a:srgbClr val="000000"/>
                </a:solidFill>
                <a:latin typeface="Arial" charset="0"/>
              </a:rPr>
              <a:t>Kashikhin</a:t>
            </a:r>
            <a:endParaRPr lang="en-US" sz="1000" u="sng" dirty="0">
              <a:solidFill>
                <a:srgbClr val="000000"/>
              </a:solidFill>
              <a:latin typeface="Arial" charset="0"/>
            </a:endParaRPr>
          </a:p>
          <a:p>
            <a:pPr marL="342900" indent="-34290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>
                <a:solidFill>
                  <a:srgbClr val="000000"/>
                </a:solidFill>
                <a:latin typeface="Arial" charset="0"/>
              </a:rPr>
              <a:t>N. Andreev</a:t>
            </a:r>
          </a:p>
          <a:p>
            <a:pPr marL="342900" indent="-34290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>
                <a:solidFill>
                  <a:srgbClr val="000000"/>
                </a:solidFill>
                <a:latin typeface="Arial" charset="0"/>
              </a:rPr>
              <a:t>R. </a:t>
            </a:r>
            <a:r>
              <a:rPr lang="en-US" sz="1000" dirty="0" smtClean="0">
                <a:solidFill>
                  <a:srgbClr val="000000"/>
                </a:solidFill>
                <a:latin typeface="Arial" charset="0"/>
              </a:rPr>
              <a:t>Bossert</a:t>
            </a:r>
          </a:p>
          <a:p>
            <a:pPr marL="342900" indent="-34290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 smtClean="0">
                <a:solidFill>
                  <a:srgbClr val="000000"/>
                </a:solidFill>
                <a:latin typeface="Arial" charset="0"/>
              </a:rPr>
              <a:t>J. Carmichael</a:t>
            </a:r>
            <a:endParaRPr lang="en-US" sz="1000" dirty="0">
              <a:solidFill>
                <a:srgbClr val="000000"/>
              </a:solidFill>
              <a:latin typeface="Arial" charset="0"/>
            </a:endParaRPr>
          </a:p>
          <a:p>
            <a:pPr marL="342900" indent="-34290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 smtClean="0">
                <a:solidFill>
                  <a:srgbClr val="000000"/>
                </a:solidFill>
                <a:latin typeface="Arial" charset="0"/>
              </a:rPr>
              <a:t>S. </a:t>
            </a:r>
            <a:r>
              <a:rPr lang="en-US" sz="1000" dirty="0" err="1" smtClean="0">
                <a:solidFill>
                  <a:srgbClr val="000000"/>
                </a:solidFill>
                <a:latin typeface="Arial" charset="0"/>
              </a:rPr>
              <a:t>Krave</a:t>
            </a:r>
            <a:endParaRPr lang="en-US" sz="1000" dirty="0">
              <a:solidFill>
                <a:srgbClr val="000000"/>
              </a:solidFill>
              <a:latin typeface="Arial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 err="1" smtClean="0">
                <a:solidFill>
                  <a:srgbClr val="000000"/>
                </a:solidFill>
                <a:latin typeface="Arial" charset="0"/>
              </a:rPr>
              <a:t>I.Novitski</a:t>
            </a:r>
            <a:endParaRPr lang="en-US" sz="1000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258" name="Line 31"/>
          <p:cNvSpPr>
            <a:spLocks noChangeShapeType="1"/>
          </p:cNvSpPr>
          <p:nvPr/>
        </p:nvSpPr>
        <p:spPr bwMode="auto">
          <a:xfrm flipH="1">
            <a:off x="1219200" y="2667000"/>
            <a:ext cx="0" cy="1666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259" name="Rectangle 32"/>
          <p:cNvSpPr>
            <a:spLocks noChangeArrowheads="1"/>
          </p:cNvSpPr>
          <p:nvPr/>
        </p:nvSpPr>
        <p:spPr bwMode="auto">
          <a:xfrm>
            <a:off x="1447800" y="4800600"/>
            <a:ext cx="1143000" cy="1828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srgbClr val="000000"/>
                </a:solidFill>
                <a:latin typeface="Arial" charset="0"/>
              </a:rPr>
              <a:t>Technical Support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u="sng" dirty="0" smtClean="0">
                <a:solidFill>
                  <a:srgbClr val="000000"/>
                </a:solidFill>
                <a:latin typeface="Arial" charset="0"/>
              </a:rPr>
              <a:t>S. Gould</a:t>
            </a:r>
            <a:endParaRPr lang="en-US" sz="1000" u="sng" dirty="0">
              <a:solidFill>
                <a:srgbClr val="000000"/>
              </a:solidFill>
              <a:latin typeface="Arial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>
                <a:solidFill>
                  <a:srgbClr val="000000"/>
                </a:solidFill>
                <a:latin typeface="Arial" charset="0"/>
              </a:rPr>
              <a:t>J. Alvarez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 smtClean="0">
                <a:solidFill>
                  <a:srgbClr val="000000"/>
                </a:solidFill>
                <a:latin typeface="Arial" charset="0"/>
              </a:rPr>
              <a:t>S</a:t>
            </a:r>
            <a:r>
              <a:rPr lang="en-US" sz="1000" dirty="0">
                <a:solidFill>
                  <a:srgbClr val="000000"/>
                </a:solidFill>
                <a:latin typeface="Arial" charset="0"/>
              </a:rPr>
              <a:t>. </a:t>
            </a:r>
            <a:r>
              <a:rPr lang="en-US" sz="1000" dirty="0" smtClean="0">
                <a:solidFill>
                  <a:srgbClr val="000000"/>
                </a:solidFill>
                <a:latin typeface="Arial" charset="0"/>
              </a:rPr>
              <a:t>Johnson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>
                <a:solidFill>
                  <a:srgbClr val="000000"/>
                </a:solidFill>
                <a:latin typeface="Arial" charset="0"/>
              </a:rPr>
              <a:t>J. </a:t>
            </a:r>
            <a:r>
              <a:rPr lang="en-US" sz="1000" dirty="0" err="1" smtClean="0">
                <a:solidFill>
                  <a:srgbClr val="000000"/>
                </a:solidFill>
                <a:latin typeface="Arial" charset="0"/>
              </a:rPr>
              <a:t>Karambis</a:t>
            </a:r>
            <a:endParaRPr lang="en-US" sz="1000" dirty="0">
              <a:solidFill>
                <a:srgbClr val="000000"/>
              </a:solidFill>
              <a:latin typeface="Arial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 smtClean="0">
                <a:solidFill>
                  <a:srgbClr val="000000"/>
                </a:solidFill>
                <a:latin typeface="Arial" charset="0"/>
              </a:rPr>
              <a:t>R</a:t>
            </a:r>
            <a:r>
              <a:rPr lang="en-US" sz="1000" dirty="0">
                <a:solidFill>
                  <a:srgbClr val="000000"/>
                </a:solidFill>
                <a:latin typeface="Arial" charset="0"/>
              </a:rPr>
              <a:t>. </a:t>
            </a:r>
            <a:r>
              <a:rPr lang="en-US" sz="1000" dirty="0" smtClean="0">
                <a:solidFill>
                  <a:srgbClr val="000000"/>
                </a:solidFill>
                <a:latin typeface="Arial" charset="0"/>
              </a:rPr>
              <a:t>Jones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>
                <a:solidFill>
                  <a:srgbClr val="000000"/>
                </a:solidFill>
                <a:latin typeface="Arial" charset="0"/>
              </a:rPr>
              <a:t>S. Ransom (</a:t>
            </a:r>
            <a:r>
              <a:rPr lang="en-US" sz="1000" dirty="0" smtClean="0">
                <a:solidFill>
                  <a:srgbClr val="000000"/>
                </a:solidFill>
                <a:latin typeface="Arial" charset="0"/>
              </a:rPr>
              <a:t>C)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 smtClean="0">
                <a:solidFill>
                  <a:srgbClr val="000000"/>
                </a:solidFill>
                <a:latin typeface="Arial" charset="0"/>
              </a:rPr>
              <a:t>E</a:t>
            </a:r>
            <a:r>
              <a:rPr lang="en-US" sz="1000" dirty="0">
                <a:solidFill>
                  <a:srgbClr val="000000"/>
                </a:solidFill>
                <a:latin typeface="Arial" charset="0"/>
              </a:rPr>
              <a:t>. </a:t>
            </a:r>
            <a:r>
              <a:rPr lang="en-US" sz="1000" dirty="0" smtClean="0">
                <a:solidFill>
                  <a:srgbClr val="000000"/>
                </a:solidFill>
                <a:latin typeface="Arial" charset="0"/>
              </a:rPr>
              <a:t>Ruiz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 smtClean="0">
                <a:solidFill>
                  <a:srgbClr val="000000"/>
                </a:solidFill>
                <a:latin typeface="Arial" charset="0"/>
              </a:rPr>
              <a:t>L. Zimmerman</a:t>
            </a:r>
          </a:p>
        </p:txBody>
      </p:sp>
      <p:sp>
        <p:nvSpPr>
          <p:cNvPr id="10261" name="Rectangle 34"/>
          <p:cNvSpPr>
            <a:spLocks noChangeArrowheads="1"/>
          </p:cNvSpPr>
          <p:nvPr/>
        </p:nvSpPr>
        <p:spPr bwMode="auto">
          <a:xfrm>
            <a:off x="4750025" y="3804268"/>
            <a:ext cx="1219200" cy="2819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srgbClr val="000000"/>
                </a:solidFill>
                <a:latin typeface="Arial" charset="0"/>
              </a:rPr>
              <a:t>Fabrication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u="sng" dirty="0" smtClean="0">
                <a:solidFill>
                  <a:srgbClr val="000000"/>
                </a:solidFill>
                <a:latin typeface="Arial" charset="0"/>
              </a:rPr>
              <a:t>(O. Kiemschies)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>
                <a:solidFill>
                  <a:srgbClr val="000000"/>
                </a:solidFill>
                <a:latin typeface="Arial" charset="0"/>
              </a:rPr>
              <a:t>M. Bossert 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 smtClean="0">
                <a:solidFill>
                  <a:srgbClr val="000000"/>
                </a:solidFill>
                <a:latin typeface="Arial" charset="0"/>
              </a:rPr>
              <a:t>B. Galan 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>
                <a:solidFill>
                  <a:srgbClr val="000000"/>
                </a:solidFill>
                <a:latin typeface="Arial" charset="0"/>
              </a:rPr>
              <a:t>S. Johnson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 smtClean="0">
                <a:solidFill>
                  <a:srgbClr val="000000"/>
                </a:solidFill>
                <a:latin typeface="Arial" charset="0"/>
              </a:rPr>
              <a:t>L</a:t>
            </a:r>
            <a:r>
              <a:rPr lang="en-US" sz="1000" dirty="0">
                <a:solidFill>
                  <a:srgbClr val="000000"/>
                </a:solidFill>
                <a:latin typeface="Arial" charset="0"/>
              </a:rPr>
              <a:t>. </a:t>
            </a:r>
            <a:r>
              <a:rPr lang="en-US" sz="1000" dirty="0" err="1" smtClean="0">
                <a:solidFill>
                  <a:srgbClr val="000000"/>
                </a:solidFill>
                <a:latin typeface="Arial" charset="0"/>
              </a:rPr>
              <a:t>Kaminskas</a:t>
            </a:r>
            <a:endParaRPr lang="en-US" sz="1000" dirty="0" smtClean="0">
              <a:solidFill>
                <a:srgbClr val="000000"/>
              </a:solidFill>
              <a:latin typeface="Arial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>
                <a:solidFill>
                  <a:srgbClr val="000000"/>
                </a:solidFill>
                <a:latin typeface="Arial" charset="0"/>
              </a:rPr>
              <a:t>J. </a:t>
            </a:r>
            <a:r>
              <a:rPr lang="en-US" sz="1000" dirty="0" err="1">
                <a:solidFill>
                  <a:srgbClr val="000000"/>
                </a:solidFill>
                <a:latin typeface="Arial" charset="0"/>
              </a:rPr>
              <a:t>McQueary</a:t>
            </a:r>
            <a:r>
              <a:rPr lang="en-US" sz="10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1000" dirty="0" smtClean="0">
                <a:solidFill>
                  <a:srgbClr val="000000"/>
                </a:solidFill>
                <a:latin typeface="Arial" charset="0"/>
              </a:rPr>
              <a:t>(C)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 smtClean="0">
                <a:solidFill>
                  <a:srgbClr val="000000"/>
                </a:solidFill>
                <a:latin typeface="Arial" charset="0"/>
              </a:rPr>
              <a:t>W</a:t>
            </a:r>
            <a:r>
              <a:rPr lang="en-US" sz="1000" dirty="0">
                <a:solidFill>
                  <a:srgbClr val="000000"/>
                </a:solidFill>
                <a:latin typeface="Arial" charset="0"/>
              </a:rPr>
              <a:t>. </a:t>
            </a:r>
            <a:r>
              <a:rPr lang="en-US" sz="1000" dirty="0" err="1">
                <a:solidFill>
                  <a:srgbClr val="000000"/>
                </a:solidFill>
                <a:latin typeface="Arial" charset="0"/>
              </a:rPr>
              <a:t>Ostrom</a:t>
            </a:r>
            <a:endParaRPr lang="en-US" sz="1000" dirty="0">
              <a:solidFill>
                <a:srgbClr val="000000"/>
              </a:solidFill>
              <a:latin typeface="Arial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>
                <a:solidFill>
                  <a:srgbClr val="000000"/>
                </a:solidFill>
                <a:latin typeface="Arial" charset="0"/>
              </a:rPr>
              <a:t>C. </a:t>
            </a:r>
            <a:r>
              <a:rPr lang="en-US" sz="1000" dirty="0" err="1" smtClean="0">
                <a:solidFill>
                  <a:srgbClr val="000000"/>
                </a:solidFill>
                <a:latin typeface="Arial" charset="0"/>
              </a:rPr>
              <a:t>Pribyl</a:t>
            </a:r>
            <a:endParaRPr lang="en-US" sz="1000" dirty="0">
              <a:solidFill>
                <a:srgbClr val="000000"/>
              </a:solidFill>
              <a:latin typeface="Arial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>
                <a:solidFill>
                  <a:srgbClr val="000000"/>
                </a:solidFill>
                <a:latin typeface="Arial" charset="0"/>
              </a:rPr>
              <a:t>I. </a:t>
            </a:r>
            <a:r>
              <a:rPr lang="en-US" sz="1000" dirty="0" err="1">
                <a:solidFill>
                  <a:srgbClr val="000000"/>
                </a:solidFill>
                <a:latin typeface="Arial" charset="0"/>
              </a:rPr>
              <a:t>Samayavong</a:t>
            </a:r>
            <a:endParaRPr lang="en-US" sz="1000" dirty="0">
              <a:solidFill>
                <a:srgbClr val="000000"/>
              </a:solidFill>
              <a:latin typeface="Arial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>
                <a:solidFill>
                  <a:srgbClr val="000000"/>
                </a:solidFill>
                <a:latin typeface="Arial" charset="0"/>
              </a:rPr>
              <a:t>P. Sanchez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>
                <a:solidFill>
                  <a:srgbClr val="000000"/>
                </a:solidFill>
                <a:latin typeface="Arial" charset="0"/>
              </a:rPr>
              <a:t>S. Sanchez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 smtClean="0">
                <a:solidFill>
                  <a:srgbClr val="000000"/>
                </a:solidFill>
                <a:latin typeface="Arial" charset="0"/>
              </a:rPr>
              <a:t>S</a:t>
            </a:r>
            <a:r>
              <a:rPr lang="en-US" sz="1000" dirty="0">
                <a:solidFill>
                  <a:srgbClr val="000000"/>
                </a:solidFill>
                <a:latin typeface="Arial" charset="0"/>
              </a:rPr>
              <a:t>. </a:t>
            </a:r>
            <a:r>
              <a:rPr lang="en-US" sz="1000" dirty="0" smtClean="0">
                <a:solidFill>
                  <a:srgbClr val="000000"/>
                </a:solidFill>
                <a:latin typeface="Arial" charset="0"/>
              </a:rPr>
              <a:t>Sorenson</a:t>
            </a:r>
          </a:p>
        </p:txBody>
      </p:sp>
      <p:sp>
        <p:nvSpPr>
          <p:cNvPr id="10262" name="Rectangle 36"/>
          <p:cNvSpPr>
            <a:spLocks noChangeArrowheads="1"/>
          </p:cNvSpPr>
          <p:nvPr/>
        </p:nvSpPr>
        <p:spPr bwMode="auto">
          <a:xfrm>
            <a:off x="6431146" y="1631156"/>
            <a:ext cx="1143000" cy="1143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342900" indent="-34290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srgbClr val="000000"/>
                </a:solidFill>
                <a:latin typeface="Arial" charset="0"/>
              </a:rPr>
              <a:t>Systems and </a:t>
            </a:r>
          </a:p>
          <a:p>
            <a:pPr marL="342900" indent="-34290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dirty="0" smtClean="0">
                <a:solidFill>
                  <a:srgbClr val="000000"/>
                </a:solidFill>
                <a:latin typeface="Arial" charset="0"/>
              </a:rPr>
              <a:t>Automation</a:t>
            </a:r>
          </a:p>
          <a:p>
            <a:pPr marL="342900" indent="-34290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u="sng" dirty="0" smtClean="0">
                <a:solidFill>
                  <a:srgbClr val="000000"/>
                </a:solidFill>
                <a:latin typeface="Arial" charset="0"/>
              </a:rPr>
              <a:t>L</a:t>
            </a:r>
            <a:r>
              <a:rPr lang="en-US" sz="1000" u="sng" dirty="0">
                <a:solidFill>
                  <a:srgbClr val="000000"/>
                </a:solidFill>
                <a:latin typeface="Arial" charset="0"/>
              </a:rPr>
              <a:t>. </a:t>
            </a:r>
            <a:r>
              <a:rPr lang="en-US" sz="1000" u="sng" dirty="0" err="1">
                <a:solidFill>
                  <a:srgbClr val="000000"/>
                </a:solidFill>
                <a:latin typeface="Arial" charset="0"/>
              </a:rPr>
              <a:t>Elementi</a:t>
            </a:r>
            <a:endParaRPr lang="en-US" sz="1000" dirty="0">
              <a:solidFill>
                <a:srgbClr val="000000"/>
              </a:solidFill>
              <a:latin typeface="Arial" charset="0"/>
            </a:endParaRPr>
          </a:p>
          <a:p>
            <a:pPr marL="342900" indent="-34290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>
                <a:solidFill>
                  <a:srgbClr val="000000"/>
                </a:solidFill>
                <a:latin typeface="Arial" charset="0"/>
              </a:rPr>
              <a:t>T. </a:t>
            </a:r>
            <a:r>
              <a:rPr lang="en-US" sz="1000" dirty="0" err="1">
                <a:solidFill>
                  <a:srgbClr val="000000"/>
                </a:solidFill>
                <a:latin typeface="Arial" charset="0"/>
              </a:rPr>
              <a:t>Thode</a:t>
            </a:r>
            <a:endParaRPr lang="en-US" sz="1000" dirty="0">
              <a:solidFill>
                <a:srgbClr val="000000"/>
              </a:solidFill>
              <a:latin typeface="Arial" charset="0"/>
            </a:endParaRPr>
          </a:p>
          <a:p>
            <a:pPr marL="342900" indent="-34290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 smtClean="0">
                <a:solidFill>
                  <a:srgbClr val="000000"/>
                </a:solidFill>
                <a:latin typeface="Arial" charset="0"/>
              </a:rPr>
              <a:t>P. Dormann</a:t>
            </a:r>
            <a:endParaRPr lang="en-US" sz="1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263" name="Rectangle 37"/>
          <p:cNvSpPr>
            <a:spLocks noChangeArrowheads="1"/>
          </p:cNvSpPr>
          <p:nvPr/>
        </p:nvSpPr>
        <p:spPr bwMode="auto">
          <a:xfrm>
            <a:off x="6400800" y="4343400"/>
            <a:ext cx="1143000" cy="11430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342900" indent="-34290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srgbClr val="000000"/>
                </a:solidFill>
                <a:latin typeface="Arial" charset="0"/>
              </a:rPr>
              <a:t>Tooling</a:t>
            </a:r>
          </a:p>
          <a:p>
            <a:pPr marL="342900" indent="-34290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u="sng" dirty="0" smtClean="0">
                <a:solidFill>
                  <a:srgbClr val="000000"/>
                </a:solidFill>
                <a:latin typeface="Arial" charset="0"/>
              </a:rPr>
              <a:t>(O. </a:t>
            </a:r>
            <a:r>
              <a:rPr lang="en-US" sz="1000" u="sng" dirty="0" err="1" smtClean="0">
                <a:solidFill>
                  <a:srgbClr val="000000"/>
                </a:solidFill>
                <a:latin typeface="Arial" charset="0"/>
              </a:rPr>
              <a:t>Kiemschies</a:t>
            </a:r>
            <a:r>
              <a:rPr lang="en-US" sz="1000" u="sng" dirty="0" smtClean="0">
                <a:solidFill>
                  <a:srgbClr val="000000"/>
                </a:solidFill>
                <a:latin typeface="Arial" charset="0"/>
              </a:rPr>
              <a:t>)</a:t>
            </a:r>
            <a:endParaRPr lang="en-US" sz="1000" dirty="0">
              <a:solidFill>
                <a:srgbClr val="000000"/>
              </a:solidFill>
              <a:latin typeface="Arial" charset="0"/>
            </a:endParaRPr>
          </a:p>
          <a:p>
            <a:pPr marL="342900" indent="-34290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>
                <a:solidFill>
                  <a:srgbClr val="000000"/>
                </a:solidFill>
                <a:latin typeface="Arial" charset="0"/>
              </a:rPr>
              <a:t>D. </a:t>
            </a:r>
            <a:r>
              <a:rPr lang="en-US" sz="1000" dirty="0" err="1">
                <a:solidFill>
                  <a:srgbClr val="000000"/>
                </a:solidFill>
                <a:latin typeface="Arial" charset="0"/>
              </a:rPr>
              <a:t>Assell</a:t>
            </a:r>
            <a:endParaRPr lang="en-US" sz="1000" dirty="0">
              <a:solidFill>
                <a:srgbClr val="000000"/>
              </a:solidFill>
              <a:latin typeface="Arial" charset="0"/>
            </a:endParaRPr>
          </a:p>
          <a:p>
            <a:pPr marL="342900" indent="-34290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 smtClean="0">
                <a:solidFill>
                  <a:srgbClr val="000000"/>
                </a:solidFill>
                <a:latin typeface="Arial" charset="0"/>
              </a:rPr>
              <a:t>R</a:t>
            </a:r>
            <a:r>
              <a:rPr lang="en-US" sz="1000" dirty="0">
                <a:solidFill>
                  <a:srgbClr val="000000"/>
                </a:solidFill>
                <a:latin typeface="Arial" charset="0"/>
              </a:rPr>
              <a:t>. Smith</a:t>
            </a:r>
          </a:p>
        </p:txBody>
      </p:sp>
      <p:sp>
        <p:nvSpPr>
          <p:cNvPr id="10264" name="Line 38"/>
          <p:cNvSpPr>
            <a:spLocks noChangeShapeType="1"/>
          </p:cNvSpPr>
          <p:nvPr/>
        </p:nvSpPr>
        <p:spPr bwMode="auto">
          <a:xfrm>
            <a:off x="6096000" y="2971800"/>
            <a:ext cx="40264" cy="196097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265" name="Line 39"/>
          <p:cNvSpPr>
            <a:spLocks noChangeShapeType="1"/>
          </p:cNvSpPr>
          <p:nvPr/>
        </p:nvSpPr>
        <p:spPr bwMode="auto">
          <a:xfrm>
            <a:off x="6172200" y="4927038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266" name="Line 40"/>
          <p:cNvSpPr>
            <a:spLocks noChangeShapeType="1"/>
          </p:cNvSpPr>
          <p:nvPr/>
        </p:nvSpPr>
        <p:spPr bwMode="auto">
          <a:xfrm flipH="1">
            <a:off x="5969225" y="4927038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267" name="Line 41"/>
          <p:cNvSpPr>
            <a:spLocks noChangeShapeType="1"/>
          </p:cNvSpPr>
          <p:nvPr/>
        </p:nvSpPr>
        <p:spPr bwMode="auto">
          <a:xfrm flipV="1">
            <a:off x="7002646" y="1447800"/>
            <a:ext cx="0" cy="18335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270" name="Line 31"/>
          <p:cNvSpPr>
            <a:spLocks noChangeShapeType="1"/>
          </p:cNvSpPr>
          <p:nvPr/>
        </p:nvSpPr>
        <p:spPr bwMode="auto">
          <a:xfrm>
            <a:off x="4571206" y="10668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0" name="Rectangle 17"/>
          <p:cNvSpPr>
            <a:spLocks noChangeArrowheads="1"/>
          </p:cNvSpPr>
          <p:nvPr/>
        </p:nvSpPr>
        <p:spPr bwMode="auto">
          <a:xfrm>
            <a:off x="7673272" y="1600200"/>
            <a:ext cx="1236733" cy="1600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dirty="0" smtClean="0">
                <a:solidFill>
                  <a:srgbClr val="000000"/>
                </a:solidFill>
                <a:latin typeface="Arial" charset="0"/>
              </a:rPr>
              <a:t>Mu2e</a:t>
            </a:r>
            <a:endParaRPr lang="en-US" sz="1000" b="1" dirty="0">
              <a:solidFill>
                <a:srgbClr val="000000"/>
              </a:solidFill>
              <a:latin typeface="Arial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u="sng" dirty="0" smtClean="0">
                <a:solidFill>
                  <a:srgbClr val="000000"/>
                </a:solidFill>
                <a:latin typeface="Arial" charset="0"/>
              </a:rPr>
              <a:t>M. Lamm</a:t>
            </a:r>
            <a:endParaRPr lang="en-US" sz="1000" u="sng" dirty="0">
              <a:solidFill>
                <a:srgbClr val="000000"/>
              </a:solidFill>
              <a:latin typeface="Arial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 smtClean="0">
                <a:solidFill>
                  <a:srgbClr val="000000"/>
                </a:solidFill>
                <a:latin typeface="Arial" charset="0"/>
              </a:rPr>
              <a:t>(</a:t>
            </a:r>
            <a:r>
              <a:rPr lang="en-US" sz="1000" dirty="0">
                <a:solidFill>
                  <a:srgbClr val="000000"/>
                </a:solidFill>
                <a:latin typeface="Arial" charset="0"/>
              </a:rPr>
              <a:t>S. Feher)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 smtClean="0">
                <a:solidFill>
                  <a:srgbClr val="000000"/>
                </a:solidFill>
                <a:latin typeface="Arial" charset="0"/>
              </a:rPr>
              <a:t>G. Ginther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 smtClean="0">
                <a:solidFill>
                  <a:srgbClr val="000000"/>
                </a:solidFill>
                <a:latin typeface="Arial" charset="0"/>
              </a:rPr>
              <a:t>H. Glass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 smtClean="0">
                <a:solidFill>
                  <a:srgbClr val="000000"/>
                </a:solidFill>
                <a:latin typeface="Arial" charset="0"/>
              </a:rPr>
              <a:t>A. Hocker 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 smtClean="0">
                <a:solidFill>
                  <a:srgbClr val="000000"/>
                </a:solidFill>
                <a:latin typeface="Arial" charset="0"/>
              </a:rPr>
              <a:t>(V.V. Kashikhin)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 smtClean="0">
                <a:solidFill>
                  <a:srgbClr val="000000"/>
                </a:solidFill>
                <a:latin typeface="Arial" charset="0"/>
              </a:rPr>
              <a:t>(V. Lombardo)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 smtClean="0">
                <a:solidFill>
                  <a:srgbClr val="000000"/>
                </a:solidFill>
                <a:latin typeface="Arial" charset="0"/>
              </a:rPr>
              <a:t>(M. De Lima Lopes)</a:t>
            </a:r>
            <a:endParaRPr lang="en-US" sz="1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1" name="Line 28"/>
          <p:cNvSpPr>
            <a:spLocks noChangeShapeType="1"/>
          </p:cNvSpPr>
          <p:nvPr/>
        </p:nvSpPr>
        <p:spPr bwMode="auto">
          <a:xfrm>
            <a:off x="8282873" y="1447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3" name="Rectangle 36"/>
          <p:cNvSpPr>
            <a:spLocks noChangeArrowheads="1"/>
          </p:cNvSpPr>
          <p:nvPr/>
        </p:nvSpPr>
        <p:spPr bwMode="auto">
          <a:xfrm>
            <a:off x="7696200" y="3595688"/>
            <a:ext cx="1213806" cy="12811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342900" indent="-342900" algn="ctr" defTabSz="914400" fontAlgn="base">
              <a:spcBef>
                <a:spcPts val="600"/>
              </a:spcBef>
              <a:spcAft>
                <a:spcPct val="0"/>
              </a:spcAft>
            </a:pPr>
            <a:r>
              <a:rPr lang="en-US" sz="1000" b="1" dirty="0" smtClean="0">
                <a:solidFill>
                  <a:srgbClr val="000000"/>
                </a:solidFill>
                <a:latin typeface="Arial" charset="0"/>
              </a:rPr>
              <a:t>Mu2e Engineering</a:t>
            </a:r>
            <a:endParaRPr lang="en-US" sz="1000" b="1" dirty="0">
              <a:solidFill>
                <a:srgbClr val="000000"/>
              </a:solidFill>
              <a:latin typeface="Arial" charset="0"/>
            </a:endParaRPr>
          </a:p>
          <a:p>
            <a:pPr marL="342900" indent="-34290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u="sng" dirty="0" smtClean="0">
                <a:solidFill>
                  <a:srgbClr val="000000"/>
                </a:solidFill>
                <a:latin typeface="Arial" charset="0"/>
              </a:rPr>
              <a:t>T. Page</a:t>
            </a:r>
            <a:endParaRPr lang="en-US" sz="1000" dirty="0">
              <a:solidFill>
                <a:srgbClr val="000000"/>
              </a:solidFill>
              <a:latin typeface="Arial" charset="0"/>
            </a:endParaRPr>
          </a:p>
          <a:p>
            <a:pPr marL="342900" indent="-34290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 smtClean="0">
                <a:solidFill>
                  <a:srgbClr val="000000"/>
                </a:solidFill>
                <a:latin typeface="Arial" charset="0"/>
              </a:rPr>
              <a:t>J. Brandt</a:t>
            </a:r>
            <a:endParaRPr lang="en-US" sz="1000" dirty="0">
              <a:solidFill>
                <a:srgbClr val="000000"/>
              </a:solidFill>
              <a:latin typeface="Arial" charset="0"/>
            </a:endParaRPr>
          </a:p>
          <a:p>
            <a:pPr marL="342900" indent="-34290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 smtClean="0">
                <a:solidFill>
                  <a:srgbClr val="000000"/>
                </a:solidFill>
                <a:latin typeface="Arial" charset="0"/>
              </a:rPr>
              <a:t>D. </a:t>
            </a:r>
            <a:r>
              <a:rPr lang="en-US" sz="1000" dirty="0" err="1" smtClean="0">
                <a:solidFill>
                  <a:srgbClr val="000000"/>
                </a:solidFill>
                <a:latin typeface="Arial" charset="0"/>
              </a:rPr>
              <a:t>Evbota</a:t>
            </a:r>
            <a:endParaRPr lang="en-US" sz="1000" dirty="0" smtClean="0">
              <a:solidFill>
                <a:srgbClr val="000000"/>
              </a:solidFill>
              <a:latin typeface="Arial" charset="0"/>
            </a:endParaRPr>
          </a:p>
          <a:p>
            <a:pPr marL="342900" indent="-34290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 smtClean="0">
                <a:solidFill>
                  <a:srgbClr val="000000"/>
                </a:solidFill>
                <a:latin typeface="Arial" charset="0"/>
              </a:rPr>
              <a:t>D. Arnold</a:t>
            </a:r>
          </a:p>
          <a:p>
            <a:pPr marL="342900" indent="-34290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 err="1" smtClean="0">
                <a:solidFill>
                  <a:srgbClr val="000000"/>
                </a:solidFill>
                <a:latin typeface="Arial" charset="0"/>
              </a:rPr>
              <a:t>Y.Huang</a:t>
            </a:r>
            <a:endParaRPr lang="en-US" sz="1000" dirty="0" smtClean="0">
              <a:solidFill>
                <a:srgbClr val="000000"/>
              </a:solidFill>
              <a:latin typeface="Arial" charset="0"/>
            </a:endParaRPr>
          </a:p>
          <a:p>
            <a:pPr marL="342900" indent="-34290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 smtClean="0">
                <a:solidFill>
                  <a:srgbClr val="000000"/>
                </a:solidFill>
                <a:latin typeface="Arial" charset="0"/>
              </a:rPr>
              <a:t>(C</a:t>
            </a:r>
            <a:r>
              <a:rPr lang="en-US" sz="1000" dirty="0">
                <a:solidFill>
                  <a:srgbClr val="000000"/>
                </a:solidFill>
                <a:latin typeface="Arial" charset="0"/>
              </a:rPr>
              <a:t>. </a:t>
            </a:r>
            <a:r>
              <a:rPr lang="en-US" sz="1000" dirty="0" smtClean="0">
                <a:solidFill>
                  <a:srgbClr val="000000"/>
                </a:solidFill>
                <a:latin typeface="Arial" charset="0"/>
              </a:rPr>
              <a:t>Orozco)</a:t>
            </a:r>
          </a:p>
          <a:p>
            <a:pPr marL="342900" indent="-342900"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1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9" name="Rectangle 30"/>
          <p:cNvSpPr>
            <a:spLocks noChangeArrowheads="1"/>
          </p:cNvSpPr>
          <p:nvPr/>
        </p:nvSpPr>
        <p:spPr bwMode="auto">
          <a:xfrm>
            <a:off x="1371600" y="3048000"/>
            <a:ext cx="1143000" cy="1426324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t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dirty="0" smtClean="0">
                <a:solidFill>
                  <a:srgbClr val="000000"/>
                </a:solidFill>
                <a:latin typeface="Arial" charset="0"/>
              </a:rPr>
              <a:t>Strand and Cable </a:t>
            </a:r>
            <a:br>
              <a:rPr lang="en-US" sz="1000" b="1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000" b="1" dirty="0" smtClean="0">
                <a:solidFill>
                  <a:srgbClr val="000000"/>
                </a:solidFill>
                <a:latin typeface="Arial" charset="0"/>
              </a:rPr>
              <a:t>Lab</a:t>
            </a:r>
          </a:p>
          <a:p>
            <a:pPr marL="342900" indent="-34290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u="sng" dirty="0" smtClean="0">
                <a:solidFill>
                  <a:srgbClr val="000000"/>
                </a:solidFill>
                <a:latin typeface="Arial" charset="0"/>
              </a:rPr>
              <a:t>D. Turrioni</a:t>
            </a:r>
            <a:endParaRPr lang="en-US" sz="1000" u="sng" dirty="0">
              <a:solidFill>
                <a:srgbClr val="000000"/>
              </a:solidFill>
              <a:latin typeface="Arial" charset="0"/>
            </a:endParaRPr>
          </a:p>
          <a:p>
            <a:pPr marL="342900" indent="-34290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 smtClean="0">
                <a:solidFill>
                  <a:srgbClr val="000000"/>
                </a:solidFill>
                <a:latin typeface="Arial" charset="0"/>
              </a:rPr>
              <a:t>V. Lombardo</a:t>
            </a:r>
          </a:p>
          <a:p>
            <a:pPr marL="342900" indent="-34290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 err="1" smtClean="0">
                <a:solidFill>
                  <a:srgbClr val="000000"/>
                </a:solidFill>
                <a:latin typeface="Arial" charset="0"/>
              </a:rPr>
              <a:t>P.Li</a:t>
            </a:r>
            <a:r>
              <a:rPr lang="en-US" sz="1000" dirty="0" smtClean="0">
                <a:solidFill>
                  <a:srgbClr val="000000"/>
                </a:solidFill>
                <a:latin typeface="Arial" charset="0"/>
              </a:rPr>
              <a:t> (GS)</a:t>
            </a:r>
          </a:p>
          <a:p>
            <a:pPr marL="342900" indent="-34290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 smtClean="0">
                <a:solidFill>
                  <a:srgbClr val="000000"/>
                </a:solidFill>
                <a:latin typeface="Arial" charset="0"/>
              </a:rPr>
              <a:t>L.  Yang (V)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 smtClean="0">
                <a:solidFill>
                  <a:srgbClr val="000000"/>
                </a:solidFill>
                <a:latin typeface="Arial" charset="0"/>
              </a:rPr>
              <a:t>A. Rusy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 smtClean="0">
                <a:solidFill>
                  <a:srgbClr val="000000"/>
                </a:solidFill>
                <a:latin typeface="Arial" charset="0"/>
              </a:rPr>
              <a:t>T. Van </a:t>
            </a:r>
            <a:r>
              <a:rPr lang="en-US" sz="1000" dirty="0" err="1" smtClean="0">
                <a:solidFill>
                  <a:srgbClr val="000000"/>
                </a:solidFill>
                <a:latin typeface="Arial" charset="0"/>
              </a:rPr>
              <a:t>Raes</a:t>
            </a:r>
            <a:endParaRPr lang="en-US" sz="1000" dirty="0" smtClean="0">
              <a:solidFill>
                <a:srgbClr val="000000"/>
              </a:solidFill>
              <a:latin typeface="Arial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 smtClean="0">
                <a:solidFill>
                  <a:srgbClr val="000000"/>
                </a:solidFill>
                <a:latin typeface="Arial" charset="0"/>
              </a:rPr>
              <a:t>(M</a:t>
            </a:r>
            <a:r>
              <a:rPr lang="en-US" sz="1000" dirty="0">
                <a:solidFill>
                  <a:srgbClr val="000000"/>
                </a:solidFill>
                <a:latin typeface="Arial" charset="0"/>
              </a:rPr>
              <a:t>. </a:t>
            </a:r>
            <a:r>
              <a:rPr lang="en-US" sz="1000" dirty="0" err="1" smtClean="0">
                <a:solidFill>
                  <a:srgbClr val="000000"/>
                </a:solidFill>
                <a:latin typeface="Arial" charset="0"/>
              </a:rPr>
              <a:t>Bossert</a:t>
            </a:r>
            <a:r>
              <a:rPr lang="en-US" sz="1000" dirty="0" smtClean="0">
                <a:solidFill>
                  <a:srgbClr val="000000"/>
                </a:solidFill>
                <a:latin typeface="Arial" charset="0"/>
              </a:rPr>
              <a:t>) </a:t>
            </a:r>
            <a:endParaRPr lang="en-US" sz="1000" dirty="0">
              <a:solidFill>
                <a:srgbClr val="000000"/>
              </a:solidFill>
              <a:latin typeface="Arial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1000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0" name="Line 40"/>
          <p:cNvSpPr>
            <a:spLocks noChangeShapeType="1"/>
          </p:cNvSpPr>
          <p:nvPr/>
        </p:nvSpPr>
        <p:spPr bwMode="auto">
          <a:xfrm flipH="1">
            <a:off x="419100" y="2833688"/>
            <a:ext cx="1562100" cy="0"/>
          </a:xfrm>
          <a:prstGeom prst="line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" name="Line 31"/>
          <p:cNvSpPr>
            <a:spLocks noChangeShapeType="1"/>
          </p:cNvSpPr>
          <p:nvPr/>
        </p:nvSpPr>
        <p:spPr bwMode="auto">
          <a:xfrm flipH="1">
            <a:off x="419100" y="2833688"/>
            <a:ext cx="0" cy="2031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2" name="Line 31"/>
          <p:cNvSpPr>
            <a:spLocks noChangeShapeType="1"/>
          </p:cNvSpPr>
          <p:nvPr/>
        </p:nvSpPr>
        <p:spPr bwMode="auto">
          <a:xfrm>
            <a:off x="1980480" y="2834991"/>
            <a:ext cx="719" cy="22336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cxnSp>
        <p:nvCxnSpPr>
          <p:cNvPr id="3" name="Straight Connector 2"/>
          <p:cNvCxnSpPr>
            <a:stCxn id="30" idx="2"/>
            <a:endCxn id="33" idx="0"/>
          </p:cNvCxnSpPr>
          <p:nvPr/>
        </p:nvCxnSpPr>
        <p:spPr bwMode="auto">
          <a:xfrm>
            <a:off x="8291639" y="3200400"/>
            <a:ext cx="11464" cy="3952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6" name="Line 38"/>
          <p:cNvSpPr>
            <a:spLocks noChangeShapeType="1"/>
          </p:cNvSpPr>
          <p:nvPr/>
        </p:nvSpPr>
        <p:spPr bwMode="auto">
          <a:xfrm>
            <a:off x="2819400" y="1447800"/>
            <a:ext cx="0" cy="2057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7" name="Rectangle 30"/>
          <p:cNvSpPr>
            <a:spLocks noChangeArrowheads="1"/>
          </p:cNvSpPr>
          <p:nvPr/>
        </p:nvSpPr>
        <p:spPr bwMode="auto">
          <a:xfrm>
            <a:off x="2743200" y="3505200"/>
            <a:ext cx="1112654" cy="1676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342900" indent="-34290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dirty="0" smtClean="0">
                <a:solidFill>
                  <a:srgbClr val="000000"/>
                </a:solidFill>
                <a:latin typeface="Arial" charset="0"/>
              </a:rPr>
              <a:t>SCM Fabrication</a:t>
            </a:r>
            <a:endParaRPr lang="en-US" sz="1000" b="1" dirty="0">
              <a:solidFill>
                <a:srgbClr val="000000"/>
              </a:solidFill>
              <a:latin typeface="Arial" charset="0"/>
            </a:endParaRPr>
          </a:p>
          <a:p>
            <a:pPr marL="342900" indent="-34290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u="sng" dirty="0">
                <a:solidFill>
                  <a:srgbClr val="000000"/>
                </a:solidFill>
                <a:latin typeface="Arial" charset="0"/>
              </a:rPr>
              <a:t>A. </a:t>
            </a:r>
            <a:r>
              <a:rPr lang="en-US" sz="1000" u="sng" dirty="0" err="1">
                <a:solidFill>
                  <a:srgbClr val="000000"/>
                </a:solidFill>
                <a:latin typeface="Arial" charset="0"/>
              </a:rPr>
              <a:t>Nobrega</a:t>
            </a:r>
            <a:endParaRPr lang="en-US" sz="1000" u="sng" dirty="0">
              <a:solidFill>
                <a:srgbClr val="000000"/>
              </a:solidFill>
              <a:latin typeface="Arial" charset="0"/>
            </a:endParaRPr>
          </a:p>
          <a:p>
            <a:pPr marL="342900" indent="-34290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 smtClean="0">
                <a:solidFill>
                  <a:srgbClr val="000000"/>
                </a:solidFill>
                <a:latin typeface="Arial" charset="0"/>
              </a:rPr>
              <a:t>(J. Carmichael)</a:t>
            </a:r>
            <a:endParaRPr lang="en-US" sz="1000" dirty="0">
              <a:solidFill>
                <a:srgbClr val="000000"/>
              </a:solidFill>
              <a:latin typeface="Arial" charset="0"/>
            </a:endParaRPr>
          </a:p>
          <a:p>
            <a:pPr marL="342900" indent="-34290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 smtClean="0">
                <a:solidFill>
                  <a:srgbClr val="000000"/>
                </a:solidFill>
                <a:latin typeface="Arial" charset="0"/>
              </a:rPr>
              <a:t>(D</a:t>
            </a:r>
            <a:r>
              <a:rPr lang="en-US" sz="1000" dirty="0">
                <a:solidFill>
                  <a:srgbClr val="000000"/>
                </a:solidFill>
                <a:latin typeface="Arial" charset="0"/>
              </a:rPr>
              <a:t>. </a:t>
            </a:r>
            <a:r>
              <a:rPr lang="en-US" sz="1000" dirty="0" err="1" smtClean="0">
                <a:solidFill>
                  <a:srgbClr val="000000"/>
                </a:solidFill>
                <a:latin typeface="Arial" charset="0"/>
              </a:rPr>
              <a:t>Evbota</a:t>
            </a:r>
            <a:r>
              <a:rPr lang="en-US" sz="1000" dirty="0" smtClean="0">
                <a:solidFill>
                  <a:srgbClr val="000000"/>
                </a:solidFill>
                <a:latin typeface="Arial" charset="0"/>
              </a:rPr>
              <a:t>)</a:t>
            </a:r>
          </a:p>
          <a:p>
            <a:pPr marL="342900" indent="-34290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 smtClean="0">
                <a:solidFill>
                  <a:srgbClr val="000000"/>
                </a:solidFill>
                <a:latin typeface="Arial" charset="0"/>
              </a:rPr>
              <a:t>(S. </a:t>
            </a:r>
            <a:r>
              <a:rPr lang="en-US" sz="1000" dirty="0" err="1" smtClean="0">
                <a:solidFill>
                  <a:srgbClr val="000000"/>
                </a:solidFill>
                <a:latin typeface="Arial" charset="0"/>
              </a:rPr>
              <a:t>Krave</a:t>
            </a:r>
            <a:r>
              <a:rPr lang="en-US" sz="1000" dirty="0" smtClean="0">
                <a:solidFill>
                  <a:srgbClr val="000000"/>
                </a:solidFill>
                <a:latin typeface="Arial" charset="0"/>
              </a:rPr>
              <a:t>)</a:t>
            </a:r>
            <a:endParaRPr lang="en-US" sz="1000" dirty="0">
              <a:solidFill>
                <a:srgbClr val="000000"/>
              </a:solidFill>
              <a:latin typeface="Arial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 smtClean="0">
                <a:solidFill>
                  <a:srgbClr val="000000"/>
                </a:solidFill>
                <a:latin typeface="Arial" charset="0"/>
              </a:rPr>
              <a:t>C. Orozco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 smtClean="0">
                <a:solidFill>
                  <a:srgbClr val="000000"/>
                </a:solidFill>
                <a:latin typeface="Arial" charset="0"/>
              </a:rPr>
              <a:t>C. Santini</a:t>
            </a:r>
            <a:endParaRPr lang="en-US" sz="1000" dirty="0">
              <a:solidFill>
                <a:srgbClr val="000000"/>
              </a:solidFill>
              <a:latin typeface="Arial" charset="0"/>
            </a:endParaRPr>
          </a:p>
          <a:p>
            <a:pPr marL="342900" indent="-34290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>
                <a:solidFill>
                  <a:srgbClr val="000000"/>
                </a:solidFill>
                <a:latin typeface="Arial" charset="0"/>
              </a:rPr>
              <a:t>M. Yu</a:t>
            </a:r>
          </a:p>
        </p:txBody>
      </p:sp>
      <p:sp>
        <p:nvSpPr>
          <p:cNvPr id="44" name="Rectangle 7"/>
          <p:cNvSpPr>
            <a:spLocks noChangeArrowheads="1"/>
          </p:cNvSpPr>
          <p:nvPr/>
        </p:nvSpPr>
        <p:spPr bwMode="auto">
          <a:xfrm>
            <a:off x="7696200" y="762000"/>
            <a:ext cx="12954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 smtClean="0">
                <a:solidFill>
                  <a:srgbClr val="000000"/>
                </a:solidFill>
                <a:latin typeface="Arial" charset="0"/>
              </a:rPr>
              <a:t>R. Kucharski </a:t>
            </a:r>
            <a:endParaRPr lang="en-US" sz="1000" dirty="0">
              <a:solidFill>
                <a:srgbClr val="000000"/>
              </a:solidFill>
              <a:latin typeface="Arial" charset="0"/>
            </a:endParaRPr>
          </a:p>
        </p:txBody>
      </p:sp>
      <p:cxnSp>
        <p:nvCxnSpPr>
          <p:cNvPr id="45" name="Straight Connector 44"/>
          <p:cNvCxnSpPr/>
          <p:nvPr/>
        </p:nvCxnSpPr>
        <p:spPr bwMode="auto">
          <a:xfrm>
            <a:off x="8229600" y="609600"/>
            <a:ext cx="0" cy="152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6" name="Line 40"/>
          <p:cNvSpPr>
            <a:spLocks noChangeShapeType="1"/>
          </p:cNvSpPr>
          <p:nvPr/>
        </p:nvSpPr>
        <p:spPr bwMode="auto">
          <a:xfrm flipH="1">
            <a:off x="2590800" y="57150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8" name="Line 38"/>
          <p:cNvSpPr>
            <a:spLocks noChangeShapeType="1"/>
          </p:cNvSpPr>
          <p:nvPr/>
        </p:nvSpPr>
        <p:spPr bwMode="auto">
          <a:xfrm>
            <a:off x="3200400" y="5181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3" name="Line 38"/>
          <p:cNvSpPr>
            <a:spLocks noChangeShapeType="1"/>
          </p:cNvSpPr>
          <p:nvPr/>
        </p:nvSpPr>
        <p:spPr bwMode="auto">
          <a:xfrm>
            <a:off x="685800" y="5105400"/>
            <a:ext cx="0" cy="533400"/>
          </a:xfrm>
          <a:prstGeom prst="line">
            <a:avLst/>
          </a:prstGeom>
          <a:noFill/>
          <a:ln w="12700" cmpd="sng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7" name="Line 40"/>
          <p:cNvSpPr>
            <a:spLocks noChangeShapeType="1"/>
          </p:cNvSpPr>
          <p:nvPr/>
        </p:nvSpPr>
        <p:spPr bwMode="auto">
          <a:xfrm flipH="1">
            <a:off x="685800" y="5638800"/>
            <a:ext cx="762000" cy="0"/>
          </a:xfrm>
          <a:prstGeom prst="line">
            <a:avLst/>
          </a:prstGeom>
          <a:noFill/>
          <a:ln w="12700" cmpd="sng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cxnSp>
        <p:nvCxnSpPr>
          <p:cNvPr id="4" name="Straight Connector 3"/>
          <p:cNvCxnSpPr>
            <a:stCxn id="43" idx="0"/>
            <a:endCxn id="10257" idx="2"/>
          </p:cNvCxnSpPr>
          <p:nvPr/>
        </p:nvCxnSpPr>
        <p:spPr bwMode="auto">
          <a:xfrm flipV="1">
            <a:off x="685800" y="5057294"/>
            <a:ext cx="22927" cy="4810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8" name="Rectangle 47"/>
          <p:cNvSpPr/>
          <p:nvPr/>
        </p:nvSpPr>
        <p:spPr bwMode="auto">
          <a:xfrm>
            <a:off x="6324600" y="4191000"/>
            <a:ext cx="1295400" cy="1371600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1200" smtClean="0">
              <a:solidFill>
                <a:srgbClr val="EAEAEA"/>
              </a:solidFill>
              <a:latin typeface="Arial" charset="0"/>
            </a:endParaRPr>
          </a:p>
        </p:txBody>
      </p:sp>
      <p:sp>
        <p:nvSpPr>
          <p:cNvPr id="49" name="Rectangle 48"/>
          <p:cNvSpPr/>
          <p:nvPr/>
        </p:nvSpPr>
        <p:spPr bwMode="auto">
          <a:xfrm>
            <a:off x="1295400" y="2971800"/>
            <a:ext cx="1295400" cy="1600200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1200" smtClean="0">
              <a:solidFill>
                <a:srgbClr val="EAEAEA"/>
              </a:solidFill>
              <a:latin typeface="Arial" charset="0"/>
            </a:endParaRPr>
          </a:p>
        </p:txBody>
      </p:sp>
      <p:sp>
        <p:nvSpPr>
          <p:cNvPr id="50" name="Rectangle 49"/>
          <p:cNvSpPr/>
          <p:nvPr/>
        </p:nvSpPr>
        <p:spPr bwMode="auto">
          <a:xfrm>
            <a:off x="2971800" y="1524000"/>
            <a:ext cx="1295400" cy="1905000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1200" smtClean="0">
              <a:solidFill>
                <a:srgbClr val="EAEAEA"/>
              </a:solidFill>
              <a:latin typeface="Arial" charset="0"/>
            </a:endParaRPr>
          </a:p>
        </p:txBody>
      </p:sp>
      <p:sp>
        <p:nvSpPr>
          <p:cNvPr id="52" name="Striped Right Arrow 51"/>
          <p:cNvSpPr/>
          <p:nvPr/>
        </p:nvSpPr>
        <p:spPr bwMode="auto">
          <a:xfrm>
            <a:off x="6705600" y="6357403"/>
            <a:ext cx="228600" cy="76200"/>
          </a:xfrm>
          <a:prstGeom prst="stripedRightArrow">
            <a:avLst/>
          </a:prstGeom>
          <a:solidFill>
            <a:srgbClr val="FF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 defTabSz="914400" fontAlgn="base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</a:pPr>
            <a:endParaRPr lang="en-US" sz="2400" dirty="0" smtClean="0">
              <a:solidFill>
                <a:srgbClr val="EAEAEA"/>
              </a:solidFill>
              <a:latin typeface="Arial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7086600" y="6205003"/>
            <a:ext cx="1656223" cy="6340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914400" fontAlgn="base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</a:pPr>
            <a:r>
              <a:rPr lang="en-US" sz="1600" dirty="0" smtClean="0">
                <a:solidFill>
                  <a:srgbClr val="FF0000"/>
                </a:solidFill>
                <a:latin typeface="Arial" charset="0"/>
              </a:rPr>
              <a:t>L2,L3,L4 project  </a:t>
            </a:r>
          </a:p>
          <a:p>
            <a:pPr algn="r" defTabSz="914400" fontAlgn="base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</a:pPr>
            <a:r>
              <a:rPr lang="en-US" sz="1600" dirty="0" smtClean="0">
                <a:solidFill>
                  <a:srgbClr val="FF0000"/>
                </a:solidFill>
                <a:latin typeface="Arial" charset="0"/>
              </a:rPr>
              <a:t>leaders </a:t>
            </a:r>
            <a:endParaRPr lang="en-US" sz="1600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57" name="Striped Right Arrow 56"/>
          <p:cNvSpPr/>
          <p:nvPr/>
        </p:nvSpPr>
        <p:spPr bwMode="auto">
          <a:xfrm>
            <a:off x="457200" y="2133600"/>
            <a:ext cx="228600" cy="76200"/>
          </a:xfrm>
          <a:prstGeom prst="stripedRightArrow">
            <a:avLst/>
          </a:prstGeom>
          <a:solidFill>
            <a:srgbClr val="FF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 defTabSz="914400" fontAlgn="base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</a:pPr>
            <a:endParaRPr lang="en-US" sz="2400" dirty="0" smtClean="0">
              <a:solidFill>
                <a:srgbClr val="EAEAEA"/>
              </a:solidFill>
              <a:latin typeface="Arial" charset="0"/>
            </a:endParaRPr>
          </a:p>
        </p:txBody>
      </p:sp>
      <p:sp>
        <p:nvSpPr>
          <p:cNvPr id="58" name="Striped Right Arrow 57"/>
          <p:cNvSpPr/>
          <p:nvPr/>
        </p:nvSpPr>
        <p:spPr bwMode="auto">
          <a:xfrm>
            <a:off x="7467600" y="2971800"/>
            <a:ext cx="228600" cy="76200"/>
          </a:xfrm>
          <a:prstGeom prst="stripedRightArrow">
            <a:avLst/>
          </a:prstGeom>
          <a:solidFill>
            <a:srgbClr val="FF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 defTabSz="914400" fontAlgn="base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</a:pPr>
            <a:endParaRPr lang="en-US" sz="2400" dirty="0" smtClean="0">
              <a:solidFill>
                <a:srgbClr val="EAEAEA"/>
              </a:solidFill>
              <a:latin typeface="Arial" charset="0"/>
            </a:endParaRPr>
          </a:p>
        </p:txBody>
      </p:sp>
      <p:sp>
        <p:nvSpPr>
          <p:cNvPr id="59" name="Striped Right Arrow 58"/>
          <p:cNvSpPr/>
          <p:nvPr/>
        </p:nvSpPr>
        <p:spPr bwMode="auto">
          <a:xfrm>
            <a:off x="457200" y="2286000"/>
            <a:ext cx="228600" cy="76200"/>
          </a:xfrm>
          <a:prstGeom prst="stripedRightArrow">
            <a:avLst/>
          </a:prstGeom>
          <a:solidFill>
            <a:srgbClr val="FF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 defTabSz="914400" fontAlgn="base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</a:pPr>
            <a:endParaRPr lang="en-US" sz="2400" dirty="0" smtClean="0">
              <a:solidFill>
                <a:srgbClr val="EAEAEA"/>
              </a:solidFill>
              <a:latin typeface="Arial" charset="0"/>
            </a:endParaRPr>
          </a:p>
        </p:txBody>
      </p:sp>
      <p:sp>
        <p:nvSpPr>
          <p:cNvPr id="60" name="Striped Right Arrow 59"/>
          <p:cNvSpPr/>
          <p:nvPr/>
        </p:nvSpPr>
        <p:spPr bwMode="auto">
          <a:xfrm>
            <a:off x="76200" y="3733800"/>
            <a:ext cx="228600" cy="76200"/>
          </a:xfrm>
          <a:prstGeom prst="stripedRightArrow">
            <a:avLst/>
          </a:prstGeom>
          <a:solidFill>
            <a:srgbClr val="FF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 defTabSz="914400" fontAlgn="base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</a:pPr>
            <a:endParaRPr lang="en-US" sz="2400" dirty="0" smtClean="0">
              <a:solidFill>
                <a:srgbClr val="EAEAEA"/>
              </a:solidFill>
              <a:latin typeface="Arial" charset="0"/>
            </a:endParaRPr>
          </a:p>
        </p:txBody>
      </p:sp>
      <p:sp>
        <p:nvSpPr>
          <p:cNvPr id="61" name="Striped Right Arrow 60"/>
          <p:cNvSpPr/>
          <p:nvPr/>
        </p:nvSpPr>
        <p:spPr bwMode="auto">
          <a:xfrm>
            <a:off x="76200" y="3886200"/>
            <a:ext cx="228600" cy="76200"/>
          </a:xfrm>
          <a:prstGeom prst="stripedRightArrow">
            <a:avLst/>
          </a:prstGeom>
          <a:solidFill>
            <a:srgbClr val="FF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 defTabSz="914400" fontAlgn="base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</a:pPr>
            <a:endParaRPr lang="en-US" sz="2400" dirty="0" smtClean="0">
              <a:solidFill>
                <a:srgbClr val="EAEAEA"/>
              </a:solidFill>
              <a:latin typeface="Arial" charset="0"/>
            </a:endParaRPr>
          </a:p>
        </p:txBody>
      </p:sp>
      <p:sp>
        <p:nvSpPr>
          <p:cNvPr id="62" name="Striped Right Arrow 61"/>
          <p:cNvSpPr/>
          <p:nvPr/>
        </p:nvSpPr>
        <p:spPr bwMode="auto">
          <a:xfrm>
            <a:off x="152400" y="4038600"/>
            <a:ext cx="228600" cy="76200"/>
          </a:xfrm>
          <a:prstGeom prst="stripedRightArrow">
            <a:avLst/>
          </a:prstGeom>
          <a:solidFill>
            <a:srgbClr val="FF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 defTabSz="914400" fontAlgn="base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</a:pPr>
            <a:endParaRPr lang="en-US" sz="2400" dirty="0" smtClean="0">
              <a:solidFill>
                <a:srgbClr val="EAEAEA"/>
              </a:solidFill>
              <a:latin typeface="Arial" charset="0"/>
            </a:endParaRPr>
          </a:p>
        </p:txBody>
      </p:sp>
      <p:sp>
        <p:nvSpPr>
          <p:cNvPr id="64" name="Striped Right Arrow 63"/>
          <p:cNvSpPr/>
          <p:nvPr/>
        </p:nvSpPr>
        <p:spPr bwMode="auto">
          <a:xfrm>
            <a:off x="2971800" y="2209800"/>
            <a:ext cx="228600" cy="76200"/>
          </a:xfrm>
          <a:prstGeom prst="stripedRightArrow">
            <a:avLst/>
          </a:prstGeom>
          <a:solidFill>
            <a:srgbClr val="FF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 defTabSz="914400" fontAlgn="base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</a:pPr>
            <a:endParaRPr lang="en-US" sz="2400" dirty="0" smtClean="0">
              <a:solidFill>
                <a:srgbClr val="EAEAEA"/>
              </a:solidFill>
              <a:latin typeface="Arial" charset="0"/>
            </a:endParaRPr>
          </a:p>
        </p:txBody>
      </p:sp>
      <p:sp>
        <p:nvSpPr>
          <p:cNvPr id="65" name="Striped Right Arrow 64"/>
          <p:cNvSpPr/>
          <p:nvPr/>
        </p:nvSpPr>
        <p:spPr bwMode="auto">
          <a:xfrm>
            <a:off x="3048000" y="2667000"/>
            <a:ext cx="228600" cy="76200"/>
          </a:xfrm>
          <a:prstGeom prst="stripedRightArrow">
            <a:avLst/>
          </a:prstGeom>
          <a:solidFill>
            <a:srgbClr val="FF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 defTabSz="914400" fontAlgn="base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</a:pPr>
            <a:endParaRPr lang="en-US" sz="2400" dirty="0" smtClean="0">
              <a:solidFill>
                <a:srgbClr val="EAEAEA"/>
              </a:solidFill>
              <a:latin typeface="Arial" charset="0"/>
            </a:endParaRPr>
          </a:p>
        </p:txBody>
      </p:sp>
      <p:sp>
        <p:nvSpPr>
          <p:cNvPr id="66" name="Striped Right Arrow 65"/>
          <p:cNvSpPr/>
          <p:nvPr/>
        </p:nvSpPr>
        <p:spPr bwMode="auto">
          <a:xfrm>
            <a:off x="3048000" y="2971800"/>
            <a:ext cx="228600" cy="76200"/>
          </a:xfrm>
          <a:prstGeom prst="stripedRightArrow">
            <a:avLst/>
          </a:prstGeom>
          <a:solidFill>
            <a:srgbClr val="FF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 defTabSz="914400" fontAlgn="base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</a:pPr>
            <a:endParaRPr lang="en-US" sz="2400" dirty="0" smtClean="0">
              <a:solidFill>
                <a:srgbClr val="EAEAEA"/>
              </a:solidFill>
              <a:latin typeface="Arial" charset="0"/>
            </a:endParaRPr>
          </a:p>
        </p:txBody>
      </p:sp>
      <p:sp>
        <p:nvSpPr>
          <p:cNvPr id="67" name="Striped Right Arrow 66"/>
          <p:cNvSpPr/>
          <p:nvPr/>
        </p:nvSpPr>
        <p:spPr bwMode="auto">
          <a:xfrm>
            <a:off x="3657600" y="685800"/>
            <a:ext cx="228600" cy="76200"/>
          </a:xfrm>
          <a:prstGeom prst="stripedRightArrow">
            <a:avLst/>
          </a:prstGeom>
          <a:solidFill>
            <a:srgbClr val="FF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 defTabSz="914400" fontAlgn="base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</a:pPr>
            <a:endParaRPr lang="en-US" sz="2400" dirty="0" smtClean="0">
              <a:solidFill>
                <a:srgbClr val="EAEAEA"/>
              </a:solidFill>
              <a:latin typeface="Arial" charset="0"/>
            </a:endParaRPr>
          </a:p>
        </p:txBody>
      </p:sp>
      <p:sp>
        <p:nvSpPr>
          <p:cNvPr id="68" name="Striped Right Arrow 67"/>
          <p:cNvSpPr/>
          <p:nvPr/>
        </p:nvSpPr>
        <p:spPr bwMode="auto">
          <a:xfrm>
            <a:off x="4572000" y="1828800"/>
            <a:ext cx="228600" cy="76200"/>
          </a:xfrm>
          <a:prstGeom prst="stripedRightArrow">
            <a:avLst/>
          </a:prstGeom>
          <a:solidFill>
            <a:srgbClr val="FF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 defTabSz="914400" fontAlgn="base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</a:pPr>
            <a:endParaRPr lang="en-US" sz="2400" dirty="0" smtClean="0">
              <a:solidFill>
                <a:srgbClr val="EAEAEA"/>
              </a:solidFill>
              <a:latin typeface="Arial" charset="0"/>
            </a:endParaRPr>
          </a:p>
        </p:txBody>
      </p:sp>
      <p:sp>
        <p:nvSpPr>
          <p:cNvPr id="69" name="Striped Right Arrow 68"/>
          <p:cNvSpPr/>
          <p:nvPr/>
        </p:nvSpPr>
        <p:spPr bwMode="auto">
          <a:xfrm>
            <a:off x="7772400" y="1905000"/>
            <a:ext cx="228600" cy="76200"/>
          </a:xfrm>
          <a:prstGeom prst="stripedRightArrow">
            <a:avLst/>
          </a:prstGeom>
          <a:solidFill>
            <a:srgbClr val="FF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 defTabSz="914400" fontAlgn="base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</a:pPr>
            <a:endParaRPr lang="en-US" sz="2400" dirty="0" smtClean="0">
              <a:solidFill>
                <a:srgbClr val="EAEAEA"/>
              </a:solidFill>
              <a:latin typeface="Arial" charset="0"/>
            </a:endParaRPr>
          </a:p>
        </p:txBody>
      </p:sp>
      <p:sp>
        <p:nvSpPr>
          <p:cNvPr id="70" name="Striped Right Arrow 69"/>
          <p:cNvSpPr/>
          <p:nvPr/>
        </p:nvSpPr>
        <p:spPr bwMode="auto">
          <a:xfrm>
            <a:off x="7696200" y="2209800"/>
            <a:ext cx="228600" cy="76200"/>
          </a:xfrm>
          <a:prstGeom prst="stripedRightArrow">
            <a:avLst/>
          </a:prstGeom>
          <a:solidFill>
            <a:srgbClr val="FF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 defTabSz="914400" fontAlgn="base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</a:pPr>
            <a:endParaRPr lang="en-US" sz="2400" dirty="0" smtClean="0">
              <a:solidFill>
                <a:srgbClr val="EAEAEA"/>
              </a:solidFill>
              <a:latin typeface="Arial" charset="0"/>
            </a:endParaRPr>
          </a:p>
        </p:txBody>
      </p:sp>
      <p:sp>
        <p:nvSpPr>
          <p:cNvPr id="72" name="Striped Right Arrow 71"/>
          <p:cNvSpPr/>
          <p:nvPr/>
        </p:nvSpPr>
        <p:spPr bwMode="auto">
          <a:xfrm>
            <a:off x="7696200" y="2514600"/>
            <a:ext cx="228600" cy="76200"/>
          </a:xfrm>
          <a:prstGeom prst="stripedRightArrow">
            <a:avLst/>
          </a:prstGeom>
          <a:solidFill>
            <a:srgbClr val="FF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 defTabSz="914400" fontAlgn="base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</a:pPr>
            <a:endParaRPr lang="en-US" sz="2400" dirty="0" smtClean="0">
              <a:solidFill>
                <a:srgbClr val="EAEAEA"/>
              </a:solidFill>
              <a:latin typeface="Arial" charset="0"/>
            </a:endParaRPr>
          </a:p>
        </p:txBody>
      </p:sp>
      <p:sp>
        <p:nvSpPr>
          <p:cNvPr id="73" name="Striped Right Arrow 72"/>
          <p:cNvSpPr/>
          <p:nvPr/>
        </p:nvSpPr>
        <p:spPr bwMode="auto">
          <a:xfrm>
            <a:off x="7543800" y="2667000"/>
            <a:ext cx="228600" cy="76200"/>
          </a:xfrm>
          <a:prstGeom prst="stripedRightArrow">
            <a:avLst/>
          </a:prstGeom>
          <a:solidFill>
            <a:srgbClr val="FF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 defTabSz="914400" fontAlgn="base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</a:pPr>
            <a:endParaRPr lang="en-US" sz="2400" dirty="0" smtClean="0">
              <a:solidFill>
                <a:srgbClr val="EAEAEA"/>
              </a:solidFill>
              <a:latin typeface="Arial" charset="0"/>
            </a:endParaRPr>
          </a:p>
        </p:txBody>
      </p:sp>
      <p:sp>
        <p:nvSpPr>
          <p:cNvPr id="74" name="Striped Right Arrow 73"/>
          <p:cNvSpPr/>
          <p:nvPr/>
        </p:nvSpPr>
        <p:spPr bwMode="auto">
          <a:xfrm>
            <a:off x="7772400" y="3886200"/>
            <a:ext cx="228600" cy="76200"/>
          </a:xfrm>
          <a:prstGeom prst="stripedRightArrow">
            <a:avLst/>
          </a:prstGeom>
          <a:solidFill>
            <a:srgbClr val="FF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 defTabSz="914400" fontAlgn="base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</a:pPr>
            <a:endParaRPr lang="en-US" sz="2400" dirty="0" smtClean="0">
              <a:solidFill>
                <a:srgbClr val="EAEAEA"/>
              </a:solidFill>
              <a:latin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G.Velev | MICE Spectrometer Solenoid Recovery Review (FNAL, Dec 3-4, 2015)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3DDA9E8-AAA2-4C06-AD1A-FB5887752B76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71" name="Rectangle 70"/>
          <p:cNvSpPr/>
          <p:nvPr/>
        </p:nvSpPr>
        <p:spPr bwMode="auto">
          <a:xfrm>
            <a:off x="6400800" y="1600200"/>
            <a:ext cx="1219200" cy="1295400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1200" smtClean="0">
              <a:solidFill>
                <a:srgbClr val="EAEAEA"/>
              </a:solidFill>
              <a:latin typeface="Arial" charset="0"/>
            </a:endParaRPr>
          </a:p>
        </p:txBody>
      </p:sp>
      <p:sp>
        <p:nvSpPr>
          <p:cNvPr id="75" name="Striped Right Arrow 74"/>
          <p:cNvSpPr/>
          <p:nvPr/>
        </p:nvSpPr>
        <p:spPr bwMode="auto">
          <a:xfrm>
            <a:off x="7696200" y="2057400"/>
            <a:ext cx="228600" cy="76200"/>
          </a:xfrm>
          <a:prstGeom prst="stripedRightArrow">
            <a:avLst/>
          </a:prstGeom>
          <a:solidFill>
            <a:srgbClr val="FF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 defTabSz="914400" fontAlgn="base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</a:pPr>
            <a:endParaRPr lang="en-US" sz="2400" dirty="0" smtClean="0">
              <a:solidFill>
                <a:srgbClr val="EAEAEA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3740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Coil parameters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December 3,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G.Velev | MICE Spectrometer Solenoid Recovery Review (FNAL, Dec 3-4, 2015)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FAC83-C8C4-8046-B35B-A89823688311}" type="slidenum">
              <a:rPr lang="en-US" smtClean="0"/>
              <a:t>21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7367" y="984775"/>
            <a:ext cx="6223000" cy="5365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1370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Cost estimation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December 3,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G.Velev | MICE Spectrometer Solenoid Recovery Review (FNAL, Dec 3-4, 2015)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FAC83-C8C4-8046-B35B-A89823688311}" type="slidenum">
              <a:rPr lang="en-US" smtClean="0"/>
              <a:t>22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4054317"/>
              </p:ext>
            </p:extLst>
          </p:nvPr>
        </p:nvGraphicFramePr>
        <p:xfrm>
          <a:off x="1163849" y="1092199"/>
          <a:ext cx="6825827" cy="5656453"/>
        </p:xfrm>
        <a:graphic>
          <a:graphicData uri="http://schemas.openxmlformats.org/drawingml/2006/table">
            <a:tbl>
              <a:tblPr/>
              <a:tblGrid>
                <a:gridCol w="649495"/>
                <a:gridCol w="649495"/>
                <a:gridCol w="1433792"/>
                <a:gridCol w="649495"/>
                <a:gridCol w="649495"/>
                <a:gridCol w="649495"/>
                <a:gridCol w="845570"/>
                <a:gridCol w="649495"/>
                <a:gridCol w="649495"/>
              </a:tblGrid>
              <a:tr h="163124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255" marR="12255" marT="122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255" marR="12255" marT="122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255" marR="12255" marT="122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255" marR="12255" marT="122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255" marR="12255" marT="122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255" marR="12255" marT="122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255" marR="12255" marT="122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255" marR="12255" marT="122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255" marR="12255" marT="122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6943">
                <a:tc gridSpan="6"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Part 1: Engineering Analysis of improvements to known/potential issues</a:t>
                      </a:r>
                    </a:p>
                  </a:txBody>
                  <a:tcPr marL="12255" marR="12255" marT="122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255" marR="12255" marT="122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255" marR="12255" marT="122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255" marR="12255" marT="122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3124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255" marR="12255" marT="122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8"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Two months of effort for engineering analysis:</a:t>
                      </a:r>
                    </a:p>
                  </a:txBody>
                  <a:tcPr marL="12255" marR="12255" marT="122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76943"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255" marR="12255" marT="122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5"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- Analysis of conductor and bandage tension in operation</a:t>
                      </a:r>
                    </a:p>
                  </a:txBody>
                  <a:tcPr marL="12255" marR="12255" marT="122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255" marR="12255" marT="122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255" marR="12255" marT="122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255" marR="12255" marT="122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6943"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255" marR="12255" marT="122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- Stabilized conductor for feed-throughs</a:t>
                      </a:r>
                    </a:p>
                  </a:txBody>
                  <a:tcPr marL="12255" marR="12255" marT="122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255" marR="12255" marT="122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255" marR="12255" marT="122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255" marR="12255" marT="122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255" marR="12255" marT="122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255" marR="12255" marT="122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6943"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255" marR="12255" marT="122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- Increase E2 windings?</a:t>
                      </a:r>
                    </a:p>
                  </a:txBody>
                  <a:tcPr marL="12255" marR="12255" marT="122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255" marR="12255" marT="122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255" marR="12255" marT="122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255" marR="12255" marT="122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255" marR="12255" marT="122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255" marR="12255" marT="122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255" marR="12255" marT="122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2774"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255" marR="12255" marT="122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- Method of pre-load rings: weld; gap filled with epoxy</a:t>
                      </a:r>
                    </a:p>
                  </a:txBody>
                  <a:tcPr marL="12255" marR="12255" marT="122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255" marR="12255" marT="122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255" marR="12255" marT="122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255" marR="12255" marT="122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255" marR="12255" marT="122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6943"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255" marR="12255" marT="122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- Amount to increase AL bobbin thickness/side-wall</a:t>
                      </a:r>
                    </a:p>
                  </a:txBody>
                  <a:tcPr marL="12255" marR="12255" marT="122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255" marR="12255" marT="122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255" marR="12255" marT="122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255" marR="12255" marT="122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255" marR="12255" marT="122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6943"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255" marR="12255" marT="122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255" marR="12255" marT="122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255" marR="12255" marT="122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255" marR="12255" marT="122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$/hr</a:t>
                      </a:r>
                    </a:p>
                  </a:txBody>
                  <a:tcPr marL="12255" marR="12255" marT="122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Hours</a:t>
                      </a:r>
                    </a:p>
                  </a:txBody>
                  <a:tcPr marL="12255" marR="12255" marT="122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</a:t>
                      </a:r>
                    </a:p>
                  </a:txBody>
                  <a:tcPr marL="12255" marR="12255" marT="122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255" marR="12255" marT="122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255" marR="12255" marT="122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3124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255" marR="12255" marT="122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255" marR="12255" marT="122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Physicist</a:t>
                      </a:r>
                    </a:p>
                  </a:txBody>
                  <a:tcPr marL="12255" marR="12255" marT="122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255" marR="12255" marT="122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$200.00 </a:t>
                      </a:r>
                    </a:p>
                  </a:txBody>
                  <a:tcPr marL="12255" marR="12255" marT="122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</a:t>
                      </a:r>
                    </a:p>
                  </a:txBody>
                  <a:tcPr marL="12255" marR="12255" marT="122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$12,000 </a:t>
                      </a:r>
                    </a:p>
                  </a:txBody>
                  <a:tcPr marL="12255" marR="12255" marT="122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255" marR="12255" marT="122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255" marR="12255" marT="122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3124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255" marR="12255" marT="122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255" marR="12255" marT="122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Mechanical Engineer</a:t>
                      </a:r>
                    </a:p>
                  </a:txBody>
                  <a:tcPr marL="12255" marR="12255" marT="122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255" marR="12255" marT="122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$160.00 </a:t>
                      </a:r>
                    </a:p>
                  </a:txBody>
                  <a:tcPr marL="12255" marR="12255" marT="122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120</a:t>
                      </a:r>
                    </a:p>
                  </a:txBody>
                  <a:tcPr marL="12255" marR="12255" marT="122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$19,200 </a:t>
                      </a:r>
                    </a:p>
                  </a:txBody>
                  <a:tcPr marL="12255" marR="12255" marT="122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255" marR="12255" marT="122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255" marR="12255" marT="122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3124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255" marR="12255" marT="122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255" marR="12255" marT="122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Magnet Designer</a:t>
                      </a:r>
                    </a:p>
                  </a:txBody>
                  <a:tcPr marL="12255" marR="12255" marT="122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255" marR="12255" marT="122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$200.00 </a:t>
                      </a:r>
                    </a:p>
                  </a:txBody>
                  <a:tcPr marL="12255" marR="12255" marT="122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120</a:t>
                      </a:r>
                    </a:p>
                  </a:txBody>
                  <a:tcPr marL="12255" marR="12255" marT="122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$19,200 </a:t>
                      </a:r>
                    </a:p>
                  </a:txBody>
                  <a:tcPr marL="12255" marR="12255" marT="122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255" marR="12255" marT="122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255" marR="12255" marT="122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3124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255" marR="12255" marT="122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 Estimate</a:t>
                      </a:r>
                    </a:p>
                  </a:txBody>
                  <a:tcPr marL="12255" marR="12255" marT="1225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255" marR="12255" marT="1225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255" marR="12255" marT="1225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255" marR="12255" marT="1225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$50,400 </a:t>
                      </a:r>
                    </a:p>
                  </a:txBody>
                  <a:tcPr marL="12255" marR="12255" marT="1225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255" marR="12255" marT="122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255" marR="12255" marT="122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6943"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255" marR="12255" marT="122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255" marR="12255" marT="12255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255" marR="12255" marT="12255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255" marR="12255" marT="12255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255" marR="12255" marT="12255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255" marR="12255" marT="12255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255" marR="12255" marT="12255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255" marR="12255" marT="122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255" marR="12255" marT="122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6943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Part 2: Mock-up coil winding:</a:t>
                      </a:r>
                    </a:p>
                  </a:txBody>
                  <a:tcPr marL="12255" marR="12255" marT="122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255" marR="12255" marT="122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255" marR="12255" marT="122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255" marR="12255" marT="122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255" marR="12255" marT="122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255" marR="12255" marT="122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255" marR="12255" marT="122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64008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255" marR="12255" marT="122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8"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Three months of effort to engineer, design, analyze, procure, fabricate and QA three Mock-Up coils (2 small and 1 longitudinally scaled). Includes: Mech analysis; design; procurement; wind &amp; pot; test; section</a:t>
                      </a:r>
                    </a:p>
                  </a:txBody>
                  <a:tcPr marL="12255" marR="12255" marT="122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63124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255" marR="12255" marT="122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255" marR="12255" marT="122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255" marR="12255" marT="122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255" marR="12255" marT="122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$/hr</a:t>
                      </a:r>
                    </a:p>
                  </a:txBody>
                  <a:tcPr marL="12255" marR="12255" marT="122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Hours</a:t>
                      </a:r>
                    </a:p>
                  </a:txBody>
                  <a:tcPr marL="12255" marR="12255" marT="122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</a:t>
                      </a:r>
                    </a:p>
                  </a:txBody>
                  <a:tcPr marL="12255" marR="12255" marT="122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255" marR="12255" marT="122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255" marR="12255" marT="122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3124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255" marR="12255" marT="122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255" marR="12255" marT="122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Physicist</a:t>
                      </a:r>
                    </a:p>
                  </a:txBody>
                  <a:tcPr marL="12255" marR="12255" marT="122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255" marR="12255" marT="122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$200.00 </a:t>
                      </a:r>
                    </a:p>
                  </a:txBody>
                  <a:tcPr marL="12255" marR="12255" marT="122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</a:t>
                      </a:r>
                    </a:p>
                  </a:txBody>
                  <a:tcPr marL="12255" marR="12255" marT="122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$16,000 </a:t>
                      </a:r>
                    </a:p>
                  </a:txBody>
                  <a:tcPr marL="12255" marR="12255" marT="122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255" marR="12255" marT="122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255" marR="12255" marT="122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3124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255" marR="12255" marT="122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255" marR="12255" marT="122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Mechanical Engineer</a:t>
                      </a:r>
                    </a:p>
                  </a:txBody>
                  <a:tcPr marL="12255" marR="12255" marT="122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255" marR="12255" marT="122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$160.00 </a:t>
                      </a:r>
                    </a:p>
                  </a:txBody>
                  <a:tcPr marL="12255" marR="12255" marT="122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140</a:t>
                      </a:r>
                    </a:p>
                  </a:txBody>
                  <a:tcPr marL="12255" marR="12255" marT="122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$22,400 </a:t>
                      </a:r>
                    </a:p>
                  </a:txBody>
                  <a:tcPr marL="12255" marR="12255" marT="122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255" marR="12255" marT="122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255" marR="12255" marT="122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3124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255" marR="12255" marT="122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255" marR="12255" marT="122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Electrical Engineer</a:t>
                      </a:r>
                    </a:p>
                  </a:txBody>
                  <a:tcPr marL="12255" marR="12255" marT="122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255" marR="12255" marT="122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$160.00 </a:t>
                      </a:r>
                    </a:p>
                  </a:txBody>
                  <a:tcPr marL="12255" marR="12255" marT="122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</a:t>
                      </a:r>
                    </a:p>
                  </a:txBody>
                  <a:tcPr marL="12255" marR="12255" marT="122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$12,800 </a:t>
                      </a:r>
                    </a:p>
                  </a:txBody>
                  <a:tcPr marL="12255" marR="12255" marT="122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255" marR="12255" marT="122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255" marR="12255" marT="122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3124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255" marR="12255" marT="122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255" marR="12255" marT="122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Drafter</a:t>
                      </a:r>
                    </a:p>
                  </a:txBody>
                  <a:tcPr marL="12255" marR="12255" marT="122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255" marR="12255" marT="122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$85.00 </a:t>
                      </a:r>
                    </a:p>
                  </a:txBody>
                  <a:tcPr marL="12255" marR="12255" marT="122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</a:t>
                      </a:r>
                    </a:p>
                  </a:txBody>
                  <a:tcPr marL="12255" marR="12255" marT="122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$6,800 </a:t>
                      </a:r>
                    </a:p>
                  </a:txBody>
                  <a:tcPr marL="12255" marR="12255" marT="122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255" marR="12255" marT="122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255" marR="12255" marT="122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3124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255" marR="12255" marT="122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255" marR="12255" marT="122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Procurement</a:t>
                      </a:r>
                    </a:p>
                  </a:txBody>
                  <a:tcPr marL="12255" marR="12255" marT="122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255" marR="12255" marT="122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$95.00 </a:t>
                      </a:r>
                    </a:p>
                  </a:txBody>
                  <a:tcPr marL="12255" marR="12255" marT="122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</a:t>
                      </a:r>
                    </a:p>
                  </a:txBody>
                  <a:tcPr marL="12255" marR="12255" marT="122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$3,800 </a:t>
                      </a:r>
                    </a:p>
                  </a:txBody>
                  <a:tcPr marL="12255" marR="12255" marT="122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255" marR="12255" marT="122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255" marR="12255" marT="122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3124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255" marR="12255" marT="122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255" marR="12255" marT="122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Inspection</a:t>
                      </a:r>
                    </a:p>
                  </a:txBody>
                  <a:tcPr marL="12255" marR="12255" marT="122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255" marR="12255" marT="122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$95.00 </a:t>
                      </a:r>
                    </a:p>
                  </a:txBody>
                  <a:tcPr marL="12255" marR="12255" marT="122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</a:t>
                      </a:r>
                    </a:p>
                  </a:txBody>
                  <a:tcPr marL="12255" marR="12255" marT="122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$2,280 </a:t>
                      </a:r>
                    </a:p>
                  </a:txBody>
                  <a:tcPr marL="12255" marR="12255" marT="122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255" marR="12255" marT="122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255" marR="12255" marT="122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3124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255" marR="12255" marT="122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255" marR="12255" marT="122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Supervision</a:t>
                      </a:r>
                    </a:p>
                  </a:txBody>
                  <a:tcPr marL="12255" marR="12255" marT="122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255" marR="12255" marT="122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$110.00 </a:t>
                      </a:r>
                    </a:p>
                  </a:txBody>
                  <a:tcPr marL="12255" marR="12255" marT="122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</a:t>
                      </a:r>
                    </a:p>
                  </a:txBody>
                  <a:tcPr marL="12255" marR="12255" marT="122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$2,640 </a:t>
                      </a:r>
                    </a:p>
                  </a:txBody>
                  <a:tcPr marL="12255" marR="12255" marT="122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255" marR="12255" marT="122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255" marR="12255" marT="122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3124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255" marR="12255" marT="122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255" marR="12255" marT="122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Technician</a:t>
                      </a:r>
                    </a:p>
                  </a:txBody>
                  <a:tcPr marL="12255" marR="12255" marT="122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255" marR="12255" marT="122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$85.00 </a:t>
                      </a:r>
                    </a:p>
                  </a:txBody>
                  <a:tcPr marL="12255" marR="12255" marT="122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280</a:t>
                      </a:r>
                    </a:p>
                  </a:txBody>
                  <a:tcPr marL="12255" marR="12255" marT="122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$23,800 </a:t>
                      </a:r>
                    </a:p>
                  </a:txBody>
                  <a:tcPr marL="12255" marR="12255" marT="122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255" marR="12255" marT="122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255" marR="12255" marT="122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3124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255" marR="12255" marT="122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255" marR="12255" marT="122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Project Coordination</a:t>
                      </a:r>
                    </a:p>
                  </a:txBody>
                  <a:tcPr marL="12255" marR="12255" marT="122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255" marR="12255" marT="122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$95.00 </a:t>
                      </a:r>
                    </a:p>
                  </a:txBody>
                  <a:tcPr marL="12255" marR="12255" marT="122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12255" marR="12255" marT="122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$1,140 </a:t>
                      </a:r>
                    </a:p>
                  </a:txBody>
                  <a:tcPr marL="12255" marR="12255" marT="122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255" marR="12255" marT="122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255" marR="12255" marT="122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3124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255" marR="12255" marT="122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 Estimate</a:t>
                      </a:r>
                    </a:p>
                  </a:txBody>
                  <a:tcPr marL="12255" marR="12255" marT="1225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255" marR="12255" marT="1225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255" marR="12255" marT="1225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255" marR="12255" marT="1225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$91,660 </a:t>
                      </a:r>
                    </a:p>
                  </a:txBody>
                  <a:tcPr marL="12255" marR="12255" marT="1225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255" marR="12255" marT="122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255" marR="12255" marT="122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6943"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255" marR="12255" marT="122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255" marR="12255" marT="12255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255" marR="12255" marT="12255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255" marR="12255" marT="12255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255" marR="12255" marT="12255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255" marR="12255" marT="12255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255" marR="12255" marT="12255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255" marR="12255" marT="122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255" marR="12255" marT="122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07242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December 3,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G.Velev | MICE Spectrometer Solenoid Recovery Review (FNAL, Dec 3-4, 2015)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FAC83-C8C4-8046-B35B-A89823688311}" type="slidenum">
              <a:rPr lang="en-US" smtClean="0"/>
              <a:t>23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415225" y="957409"/>
          <a:ext cx="6323076" cy="5622632"/>
        </p:xfrm>
        <a:graphic>
          <a:graphicData uri="http://schemas.openxmlformats.org/drawingml/2006/table">
            <a:tbl>
              <a:tblPr/>
              <a:tblGrid>
                <a:gridCol w="601657"/>
                <a:gridCol w="601657"/>
                <a:gridCol w="1328187"/>
                <a:gridCol w="601657"/>
                <a:gridCol w="601657"/>
                <a:gridCol w="601657"/>
                <a:gridCol w="783290"/>
                <a:gridCol w="601657"/>
                <a:gridCol w="601657"/>
              </a:tblGrid>
              <a:tr h="161199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Part 3: The coils on the bobbin</a:t>
                      </a:r>
                    </a:p>
                  </a:txBody>
                  <a:tcPr marL="11352" marR="11352" marT="113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352" marR="11352" marT="113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352" marR="11352" marT="113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352" marR="11352" marT="113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352" marR="11352" marT="113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352" marR="11352" marT="113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352" marR="11352" marT="113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9075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352" marR="11352" marT="113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8"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Eight months of effort to engineer, design, analyze, procure, fabricate and QA one Coil Form with heaters plus required tooling (wind &amp; pot)</a:t>
                      </a:r>
                    </a:p>
                  </a:txBody>
                  <a:tcPr marL="11352" marR="11352" marT="113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61199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352" marR="11352" marT="113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352" marR="11352" marT="113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352" marR="11352" marT="113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352" marR="11352" marT="113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$/hr</a:t>
                      </a:r>
                    </a:p>
                  </a:txBody>
                  <a:tcPr marL="11352" marR="11352" marT="113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Hours</a:t>
                      </a:r>
                    </a:p>
                  </a:txBody>
                  <a:tcPr marL="11352" marR="11352" marT="113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</a:t>
                      </a:r>
                    </a:p>
                  </a:txBody>
                  <a:tcPr marL="11352" marR="11352" marT="113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352" marR="11352" marT="113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352" marR="11352" marT="113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199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352" marR="11352" marT="113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352" marR="11352" marT="113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Physicist</a:t>
                      </a:r>
                    </a:p>
                  </a:txBody>
                  <a:tcPr marL="11352" marR="11352" marT="113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352" marR="11352" marT="113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$200.00 </a:t>
                      </a:r>
                    </a:p>
                  </a:txBody>
                  <a:tcPr marL="11352" marR="11352" marT="113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11352" marR="11352" marT="113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$20,000 </a:t>
                      </a:r>
                    </a:p>
                  </a:txBody>
                  <a:tcPr marL="11352" marR="11352" marT="113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352" marR="11352" marT="113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352" marR="11352" marT="113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199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352" marR="11352" marT="113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352" marR="11352" marT="113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Mechanical Engineer</a:t>
                      </a:r>
                    </a:p>
                  </a:txBody>
                  <a:tcPr marL="11352" marR="11352" marT="113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352" marR="11352" marT="113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$160.00 </a:t>
                      </a:r>
                    </a:p>
                  </a:txBody>
                  <a:tcPr marL="11352" marR="11352" marT="113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600</a:t>
                      </a:r>
                    </a:p>
                  </a:txBody>
                  <a:tcPr marL="11352" marR="11352" marT="113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$96,000 </a:t>
                      </a:r>
                    </a:p>
                  </a:txBody>
                  <a:tcPr marL="11352" marR="11352" marT="113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352" marR="11352" marT="113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352" marR="11352" marT="113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199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352" marR="11352" marT="113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352" marR="11352" marT="113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Electrical Engineer</a:t>
                      </a:r>
                    </a:p>
                  </a:txBody>
                  <a:tcPr marL="11352" marR="11352" marT="113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352" marR="11352" marT="113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$160.00 </a:t>
                      </a:r>
                    </a:p>
                  </a:txBody>
                  <a:tcPr marL="11352" marR="11352" marT="113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160</a:t>
                      </a:r>
                    </a:p>
                  </a:txBody>
                  <a:tcPr marL="11352" marR="11352" marT="113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$25,600 </a:t>
                      </a:r>
                    </a:p>
                  </a:txBody>
                  <a:tcPr marL="11352" marR="11352" marT="113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352" marR="11352" marT="113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352" marR="11352" marT="113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199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352" marR="11352" marT="113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352" marR="11352" marT="113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Drafter</a:t>
                      </a:r>
                    </a:p>
                  </a:txBody>
                  <a:tcPr marL="11352" marR="11352" marT="113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352" marR="11352" marT="113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$85.00 </a:t>
                      </a:r>
                    </a:p>
                  </a:txBody>
                  <a:tcPr marL="11352" marR="11352" marT="113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320</a:t>
                      </a:r>
                    </a:p>
                  </a:txBody>
                  <a:tcPr marL="11352" marR="11352" marT="113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$27,200 </a:t>
                      </a:r>
                    </a:p>
                  </a:txBody>
                  <a:tcPr marL="11352" marR="11352" marT="113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352" marR="11352" marT="113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352" marR="11352" marT="113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199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352" marR="11352" marT="113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352" marR="11352" marT="113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Process Engineer</a:t>
                      </a:r>
                    </a:p>
                  </a:txBody>
                  <a:tcPr marL="11352" marR="11352" marT="113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352" marR="11352" marT="113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$85.00 </a:t>
                      </a:r>
                    </a:p>
                  </a:txBody>
                  <a:tcPr marL="11352" marR="11352" marT="113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240</a:t>
                      </a:r>
                    </a:p>
                  </a:txBody>
                  <a:tcPr marL="11352" marR="11352" marT="113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$20,400 </a:t>
                      </a:r>
                    </a:p>
                  </a:txBody>
                  <a:tcPr marL="11352" marR="11352" marT="113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352" marR="11352" marT="113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352" marR="11352" marT="113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199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352" marR="11352" marT="113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352" marR="11352" marT="113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Data Management</a:t>
                      </a:r>
                    </a:p>
                  </a:txBody>
                  <a:tcPr marL="11352" marR="11352" marT="113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352" marR="11352" marT="113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$95.00 </a:t>
                      </a:r>
                    </a:p>
                  </a:txBody>
                  <a:tcPr marL="11352" marR="11352" marT="113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</a:t>
                      </a:r>
                    </a:p>
                  </a:txBody>
                  <a:tcPr marL="11352" marR="11352" marT="113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$7,600 </a:t>
                      </a:r>
                    </a:p>
                  </a:txBody>
                  <a:tcPr marL="11352" marR="11352" marT="113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352" marR="11352" marT="113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352" marR="11352" marT="113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199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352" marR="11352" marT="113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352" marR="11352" marT="113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Procurement</a:t>
                      </a:r>
                    </a:p>
                  </a:txBody>
                  <a:tcPr marL="11352" marR="11352" marT="113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352" marR="11352" marT="113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$95.00 </a:t>
                      </a:r>
                    </a:p>
                  </a:txBody>
                  <a:tcPr marL="11352" marR="11352" marT="113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120</a:t>
                      </a:r>
                    </a:p>
                  </a:txBody>
                  <a:tcPr marL="11352" marR="11352" marT="113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$11,400 </a:t>
                      </a:r>
                    </a:p>
                  </a:txBody>
                  <a:tcPr marL="11352" marR="11352" marT="113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352" marR="11352" marT="113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352" marR="11352" marT="113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199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352" marR="11352" marT="113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352" marR="11352" marT="113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Inspection</a:t>
                      </a:r>
                    </a:p>
                  </a:txBody>
                  <a:tcPr marL="11352" marR="11352" marT="113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352" marR="11352" marT="113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$95.00 </a:t>
                      </a:r>
                    </a:p>
                  </a:txBody>
                  <a:tcPr marL="11352" marR="11352" marT="113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</a:t>
                      </a:r>
                    </a:p>
                  </a:txBody>
                  <a:tcPr marL="11352" marR="11352" marT="113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$7,600 </a:t>
                      </a:r>
                    </a:p>
                  </a:txBody>
                  <a:tcPr marL="11352" marR="11352" marT="113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352" marR="11352" marT="113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352" marR="11352" marT="113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199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352" marR="11352" marT="113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352" marR="11352" marT="113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Supervision</a:t>
                      </a:r>
                    </a:p>
                  </a:txBody>
                  <a:tcPr marL="11352" marR="11352" marT="113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352" marR="11352" marT="113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$110.00 </a:t>
                      </a:r>
                    </a:p>
                  </a:txBody>
                  <a:tcPr marL="11352" marR="11352" marT="113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</a:t>
                      </a:r>
                    </a:p>
                  </a:txBody>
                  <a:tcPr marL="11352" marR="11352" marT="113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$8,800 </a:t>
                      </a:r>
                    </a:p>
                  </a:txBody>
                  <a:tcPr marL="11352" marR="11352" marT="113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352" marR="11352" marT="113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352" marR="11352" marT="113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199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352" marR="11352" marT="113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352" marR="11352" marT="113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Technician</a:t>
                      </a:r>
                    </a:p>
                  </a:txBody>
                  <a:tcPr marL="11352" marR="11352" marT="113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352" marR="11352" marT="113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$85.00 </a:t>
                      </a:r>
                    </a:p>
                  </a:txBody>
                  <a:tcPr marL="11352" marR="11352" marT="113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1200</a:t>
                      </a:r>
                    </a:p>
                  </a:txBody>
                  <a:tcPr marL="11352" marR="11352" marT="113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$102,000 </a:t>
                      </a:r>
                    </a:p>
                  </a:txBody>
                  <a:tcPr marL="11352" marR="11352" marT="113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352" marR="11352" marT="113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352" marR="11352" marT="113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199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352" marR="11352" marT="113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352" marR="11352" marT="113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Project Coordination</a:t>
                      </a:r>
                    </a:p>
                  </a:txBody>
                  <a:tcPr marL="11352" marR="11352" marT="113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352" marR="11352" marT="113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$95.00 </a:t>
                      </a:r>
                    </a:p>
                  </a:txBody>
                  <a:tcPr marL="11352" marR="11352" marT="113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120</a:t>
                      </a:r>
                    </a:p>
                  </a:txBody>
                  <a:tcPr marL="11352" marR="11352" marT="113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$11,400 </a:t>
                      </a:r>
                    </a:p>
                  </a:txBody>
                  <a:tcPr marL="11352" marR="11352" marT="113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352" marR="11352" marT="113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352" marR="11352" marT="113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0280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352" marR="11352" marT="113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 Estimate</a:t>
                      </a:r>
                    </a:p>
                  </a:txBody>
                  <a:tcPr marL="11352" marR="11352" marT="1135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1352" marR="11352" marT="1135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1352" marR="11352" marT="1135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1352" marR="11352" marT="1135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$338,000 </a:t>
                      </a:r>
                    </a:p>
                  </a:txBody>
                  <a:tcPr marL="11352" marR="11352" marT="1135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352" marR="11352" marT="113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352" marR="11352" marT="113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0280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352" marR="11352" marT="113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352" marR="11352" marT="11352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352" marR="11352" marT="11352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352" marR="11352" marT="11352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352" marR="11352" marT="11352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352" marR="11352" marT="11352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352" marR="11352" marT="11352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352" marR="11352" marT="113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352" marR="11352" marT="113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199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Part 4: The LHe Vessel and Final Assembly</a:t>
                      </a:r>
                    </a:p>
                  </a:txBody>
                  <a:tcPr marL="11352" marR="11352" marT="113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352" marR="11352" marT="113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352" marR="11352" marT="113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352" marR="11352" marT="113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352" marR="11352" marT="113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352" marR="11352" marT="113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352" marR="11352" marT="113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4885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352" marR="11352" marT="113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8"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Eight months of effort to engineer, design, analyze, procure, fabricate and test one LHe Vessel (pressure vessel) AND install Coil Form</a:t>
                      </a:r>
                    </a:p>
                  </a:txBody>
                  <a:tcPr marL="11352" marR="11352" marT="113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61199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352" marR="11352" marT="113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352" marR="11352" marT="113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352" marR="11352" marT="113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352" marR="11352" marT="113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$/hr</a:t>
                      </a:r>
                    </a:p>
                  </a:txBody>
                  <a:tcPr marL="11352" marR="11352" marT="113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Hours</a:t>
                      </a:r>
                    </a:p>
                  </a:txBody>
                  <a:tcPr marL="11352" marR="11352" marT="113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</a:t>
                      </a:r>
                    </a:p>
                  </a:txBody>
                  <a:tcPr marL="11352" marR="11352" marT="113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352" marR="11352" marT="113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352" marR="11352" marT="113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199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352" marR="11352" marT="113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352" marR="11352" marT="113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Physicist</a:t>
                      </a:r>
                    </a:p>
                  </a:txBody>
                  <a:tcPr marL="11352" marR="11352" marT="113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352" marR="11352" marT="113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$200.00 </a:t>
                      </a:r>
                    </a:p>
                  </a:txBody>
                  <a:tcPr marL="11352" marR="11352" marT="113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120</a:t>
                      </a:r>
                    </a:p>
                  </a:txBody>
                  <a:tcPr marL="11352" marR="11352" marT="113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$24,000 </a:t>
                      </a:r>
                    </a:p>
                  </a:txBody>
                  <a:tcPr marL="11352" marR="11352" marT="113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352" marR="11352" marT="113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352" marR="11352" marT="113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199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352" marR="11352" marT="113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352" marR="11352" marT="113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Mechanical Engineer</a:t>
                      </a:r>
                    </a:p>
                  </a:txBody>
                  <a:tcPr marL="11352" marR="11352" marT="113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352" marR="11352" marT="113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$160.00 </a:t>
                      </a:r>
                    </a:p>
                  </a:txBody>
                  <a:tcPr marL="11352" marR="11352" marT="113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600</a:t>
                      </a:r>
                    </a:p>
                  </a:txBody>
                  <a:tcPr marL="11352" marR="11352" marT="113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$96,000 </a:t>
                      </a:r>
                    </a:p>
                  </a:txBody>
                  <a:tcPr marL="11352" marR="11352" marT="113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352" marR="11352" marT="113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352" marR="11352" marT="113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199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352" marR="11352" marT="113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352" marR="11352" marT="113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Electrical Engineer</a:t>
                      </a:r>
                    </a:p>
                  </a:txBody>
                  <a:tcPr marL="11352" marR="11352" marT="113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352" marR="11352" marT="113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$160.00 </a:t>
                      </a:r>
                    </a:p>
                  </a:txBody>
                  <a:tcPr marL="11352" marR="11352" marT="113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120</a:t>
                      </a:r>
                    </a:p>
                  </a:txBody>
                  <a:tcPr marL="11352" marR="11352" marT="113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$19,200 </a:t>
                      </a:r>
                    </a:p>
                  </a:txBody>
                  <a:tcPr marL="11352" marR="11352" marT="113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352" marR="11352" marT="113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352" marR="11352" marT="113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199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352" marR="11352" marT="113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352" marR="11352" marT="113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Drafter</a:t>
                      </a:r>
                    </a:p>
                  </a:txBody>
                  <a:tcPr marL="11352" marR="11352" marT="113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352" marR="11352" marT="113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$85.00 </a:t>
                      </a:r>
                    </a:p>
                  </a:txBody>
                  <a:tcPr marL="11352" marR="11352" marT="113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250</a:t>
                      </a:r>
                    </a:p>
                  </a:txBody>
                  <a:tcPr marL="11352" marR="11352" marT="113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$21,250 </a:t>
                      </a:r>
                    </a:p>
                  </a:txBody>
                  <a:tcPr marL="11352" marR="11352" marT="113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352" marR="11352" marT="113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352" marR="11352" marT="113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199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352" marR="11352" marT="113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352" marR="11352" marT="113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Process Engineer</a:t>
                      </a:r>
                    </a:p>
                  </a:txBody>
                  <a:tcPr marL="11352" marR="11352" marT="113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352" marR="11352" marT="113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$85.00 </a:t>
                      </a:r>
                    </a:p>
                  </a:txBody>
                  <a:tcPr marL="11352" marR="11352" marT="113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160</a:t>
                      </a:r>
                    </a:p>
                  </a:txBody>
                  <a:tcPr marL="11352" marR="11352" marT="113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$13,600 </a:t>
                      </a:r>
                    </a:p>
                  </a:txBody>
                  <a:tcPr marL="11352" marR="11352" marT="113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352" marR="11352" marT="113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352" marR="11352" marT="113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199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352" marR="11352" marT="113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352" marR="11352" marT="113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Data Management</a:t>
                      </a:r>
                    </a:p>
                  </a:txBody>
                  <a:tcPr marL="11352" marR="11352" marT="113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352" marR="11352" marT="113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$95.00 </a:t>
                      </a:r>
                    </a:p>
                  </a:txBody>
                  <a:tcPr marL="11352" marR="11352" marT="113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</a:t>
                      </a:r>
                    </a:p>
                  </a:txBody>
                  <a:tcPr marL="11352" marR="11352" marT="113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$3,800 </a:t>
                      </a:r>
                    </a:p>
                  </a:txBody>
                  <a:tcPr marL="11352" marR="11352" marT="113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352" marR="11352" marT="113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352" marR="11352" marT="113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199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352" marR="11352" marT="113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352" marR="11352" marT="113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Procurement</a:t>
                      </a:r>
                    </a:p>
                  </a:txBody>
                  <a:tcPr marL="11352" marR="11352" marT="113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352" marR="11352" marT="113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$95.00 </a:t>
                      </a:r>
                    </a:p>
                  </a:txBody>
                  <a:tcPr marL="11352" marR="11352" marT="113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160</a:t>
                      </a:r>
                    </a:p>
                  </a:txBody>
                  <a:tcPr marL="11352" marR="11352" marT="113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$15,200 </a:t>
                      </a:r>
                    </a:p>
                  </a:txBody>
                  <a:tcPr marL="11352" marR="11352" marT="113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352" marR="11352" marT="113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352" marR="11352" marT="113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199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352" marR="11352" marT="113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352" marR="11352" marT="113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Inspection</a:t>
                      </a:r>
                    </a:p>
                  </a:txBody>
                  <a:tcPr marL="11352" marR="11352" marT="113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352" marR="11352" marT="113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$95.00 </a:t>
                      </a:r>
                    </a:p>
                  </a:txBody>
                  <a:tcPr marL="11352" marR="11352" marT="113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</a:t>
                      </a:r>
                    </a:p>
                  </a:txBody>
                  <a:tcPr marL="11352" marR="11352" marT="113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$7,600 </a:t>
                      </a:r>
                    </a:p>
                  </a:txBody>
                  <a:tcPr marL="11352" marR="11352" marT="113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352" marR="11352" marT="113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352" marR="11352" marT="113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199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352" marR="11352" marT="113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352" marR="11352" marT="113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Supervision</a:t>
                      </a:r>
                    </a:p>
                  </a:txBody>
                  <a:tcPr marL="11352" marR="11352" marT="113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352" marR="11352" marT="113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$110.00 </a:t>
                      </a:r>
                    </a:p>
                  </a:txBody>
                  <a:tcPr marL="11352" marR="11352" marT="113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</a:t>
                      </a:r>
                    </a:p>
                  </a:txBody>
                  <a:tcPr marL="11352" marR="11352" marT="113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$8,800 </a:t>
                      </a:r>
                    </a:p>
                  </a:txBody>
                  <a:tcPr marL="11352" marR="11352" marT="113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352" marR="11352" marT="113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352" marR="11352" marT="113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199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352" marR="11352" marT="113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352" marR="11352" marT="113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Technician</a:t>
                      </a:r>
                    </a:p>
                  </a:txBody>
                  <a:tcPr marL="11352" marR="11352" marT="113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352" marR="11352" marT="113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$85.00 </a:t>
                      </a:r>
                    </a:p>
                  </a:txBody>
                  <a:tcPr marL="11352" marR="11352" marT="113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800</a:t>
                      </a:r>
                    </a:p>
                  </a:txBody>
                  <a:tcPr marL="11352" marR="11352" marT="113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$68,000 </a:t>
                      </a:r>
                    </a:p>
                  </a:txBody>
                  <a:tcPr marL="11352" marR="11352" marT="113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352" marR="11352" marT="113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352" marR="11352" marT="113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199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352" marR="11352" marT="113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352" marR="11352" marT="113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Project Coordination</a:t>
                      </a:r>
                    </a:p>
                  </a:txBody>
                  <a:tcPr marL="11352" marR="11352" marT="113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352" marR="11352" marT="113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$95.00 </a:t>
                      </a:r>
                    </a:p>
                  </a:txBody>
                  <a:tcPr marL="11352" marR="11352" marT="113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</a:t>
                      </a:r>
                    </a:p>
                  </a:txBody>
                  <a:tcPr marL="11352" marR="11352" marT="113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$3,800 </a:t>
                      </a:r>
                    </a:p>
                  </a:txBody>
                  <a:tcPr marL="11352" marR="11352" marT="113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352" marR="11352" marT="113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352" marR="11352" marT="113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0280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352" marR="11352" marT="113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 Estimate</a:t>
                      </a:r>
                    </a:p>
                  </a:txBody>
                  <a:tcPr marL="11352" marR="11352" marT="1135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1352" marR="11352" marT="1135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1352" marR="11352" marT="1135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1352" marR="11352" marT="1135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$281,250 </a:t>
                      </a:r>
                    </a:p>
                  </a:txBody>
                  <a:tcPr marL="11352" marR="11352" marT="1135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352" marR="11352" marT="113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352" marR="11352" marT="113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0280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352" marR="11352" marT="113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352" marR="11352" marT="11352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352" marR="11352" marT="11352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352" marR="11352" marT="11352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352" marR="11352" marT="11352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352" marR="11352" marT="11352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352" marR="11352" marT="11352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352" marR="11352" marT="113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352" marR="11352" marT="113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46056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</a:t>
            </a:r>
            <a:r>
              <a:rPr lang="en-US" dirty="0"/>
              <a:t>we </a:t>
            </a:r>
            <a:r>
              <a:rPr lang="en-US" dirty="0" smtClean="0"/>
              <a:t>need 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053" y="1255059"/>
            <a:ext cx="8693253" cy="5038166"/>
          </a:xfrm>
        </p:spPr>
        <p:txBody>
          <a:bodyPr>
            <a:normAutofit/>
          </a:bodyPr>
          <a:lstStyle/>
          <a:p>
            <a:r>
              <a:rPr lang="en-US" dirty="0" smtClean="0"/>
              <a:t>Full 3D-drawings </a:t>
            </a:r>
            <a:r>
              <a:rPr lang="en-US" dirty="0"/>
              <a:t>of the </a:t>
            </a:r>
            <a:r>
              <a:rPr lang="en-US" dirty="0" smtClean="0"/>
              <a:t>magnet</a:t>
            </a:r>
          </a:p>
          <a:p>
            <a:pPr lvl="1"/>
            <a:r>
              <a:rPr lang="en-US" sz="2400" dirty="0" smtClean="0">
                <a:solidFill>
                  <a:schemeClr val="tx2"/>
                </a:solidFill>
              </a:rPr>
              <a:t>The original procurement drawings are proprietary to Wang NMR</a:t>
            </a:r>
            <a:endParaRPr lang="en-US" sz="2400" dirty="0">
              <a:solidFill>
                <a:schemeClr val="tx2"/>
              </a:solidFill>
            </a:endParaRPr>
          </a:p>
          <a:p>
            <a:pPr lvl="1"/>
            <a:r>
              <a:rPr lang="en-US" sz="2400" dirty="0" smtClean="0">
                <a:solidFill>
                  <a:schemeClr val="tx2"/>
                </a:solidFill>
              </a:rPr>
              <a:t>The drawings do not represent the magnet as built</a:t>
            </a:r>
          </a:p>
          <a:p>
            <a:pPr lvl="1"/>
            <a:r>
              <a:rPr lang="en-US" sz="2400" dirty="0" smtClean="0">
                <a:solidFill>
                  <a:schemeClr val="tx2"/>
                </a:solidFill>
              </a:rPr>
              <a:t>The design should start from the magnet specs:  fields,  dimensions, etc.</a:t>
            </a:r>
          </a:p>
          <a:p>
            <a:pPr lvl="1"/>
            <a:r>
              <a:rPr lang="en-US" sz="2400" dirty="0" smtClean="0">
                <a:solidFill>
                  <a:schemeClr val="tx2"/>
                </a:solidFill>
              </a:rPr>
              <a:t>Full magnetic analysis is required </a:t>
            </a:r>
          </a:p>
          <a:p>
            <a:pPr lvl="1"/>
            <a:r>
              <a:rPr lang="en-US" sz="2400" dirty="0" smtClean="0">
                <a:solidFill>
                  <a:schemeClr val="tx2"/>
                </a:solidFill>
              </a:rPr>
              <a:t>Full FEA should be performed  </a:t>
            </a:r>
            <a:endParaRPr lang="en-US" sz="2400" dirty="0">
              <a:solidFill>
                <a:schemeClr val="tx2"/>
              </a:solidFill>
            </a:endParaRPr>
          </a:p>
          <a:p>
            <a:pPr lvl="1"/>
            <a:r>
              <a:rPr lang="en-US" sz="2400" dirty="0" smtClean="0">
                <a:solidFill>
                  <a:schemeClr val="tx2"/>
                </a:solidFill>
              </a:rPr>
              <a:t>Include all modifications:  e.g. new feedthrough modifications, lead stabilization, infrastructure for quench protection heaters, etc.</a:t>
            </a:r>
            <a:endParaRPr lang="en-US" sz="2400" dirty="0">
              <a:solidFill>
                <a:schemeClr val="tx2"/>
              </a:solidFill>
            </a:endParaRPr>
          </a:p>
          <a:p>
            <a:pPr marL="914400" lvl="2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December 3,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G.Velev | MICE Spectrometer Solenoid Recovery Review (FNAL, Dec 3-4, 2015)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FAC83-C8C4-8046-B35B-A8982368831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0360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053" y="-3191"/>
            <a:ext cx="8150231" cy="978330"/>
          </a:xfrm>
        </p:spPr>
        <p:txBody>
          <a:bodyPr/>
          <a:lstStyle/>
          <a:p>
            <a:r>
              <a:rPr lang="en-US" dirty="0" smtClean="0"/>
              <a:t>What we need (cont’d.)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153" y="1550894"/>
            <a:ext cx="8319247" cy="4231341"/>
          </a:xfrm>
        </p:spPr>
        <p:txBody>
          <a:bodyPr/>
          <a:lstStyle/>
          <a:p>
            <a:pPr marL="514350" indent="-457200"/>
            <a:r>
              <a:rPr lang="en-US" dirty="0" smtClean="0"/>
              <a:t>Production Tooling must be designed</a:t>
            </a:r>
          </a:p>
          <a:p>
            <a:pPr marL="1257300" lvl="2" indent="-342900"/>
            <a:r>
              <a:rPr lang="en-US" dirty="0" smtClean="0"/>
              <a:t>The bobbins </a:t>
            </a:r>
            <a:r>
              <a:rPr lang="en-US" dirty="0"/>
              <a:t>are close </a:t>
            </a:r>
            <a:r>
              <a:rPr lang="en-US" dirty="0" smtClean="0"/>
              <a:t>to </a:t>
            </a:r>
            <a:r>
              <a:rPr lang="en-US" dirty="0"/>
              <a:t>MRI type  </a:t>
            </a:r>
          </a:p>
          <a:p>
            <a:pPr marL="1257300" lvl="2" indent="-342900"/>
            <a:r>
              <a:rPr lang="en-US" dirty="0"/>
              <a:t>TD does not have any tooling </a:t>
            </a:r>
            <a:r>
              <a:rPr lang="en-US" dirty="0" smtClean="0"/>
              <a:t>which supports this </a:t>
            </a:r>
            <a:r>
              <a:rPr lang="en-US" dirty="0"/>
              <a:t>type of winding</a:t>
            </a:r>
          </a:p>
          <a:p>
            <a:pPr marL="1714500" lvl="3" indent="-342900"/>
            <a:r>
              <a:rPr lang="en-US" dirty="0"/>
              <a:t>Can improvise </a:t>
            </a:r>
            <a:r>
              <a:rPr lang="en-US" dirty="0" smtClean="0"/>
              <a:t>– an existing table (mounted horizontally)</a:t>
            </a:r>
            <a:endParaRPr lang="en-US" dirty="0"/>
          </a:p>
          <a:p>
            <a:pPr marL="2171700" lvl="4" indent="-342900"/>
            <a:r>
              <a:rPr lang="en-US" dirty="0"/>
              <a:t>Slow </a:t>
            </a:r>
            <a:r>
              <a:rPr lang="en-US" dirty="0" smtClean="0"/>
              <a:t>rotation </a:t>
            </a:r>
            <a:r>
              <a:rPr lang="en-US" dirty="0"/>
              <a:t>speed </a:t>
            </a:r>
            <a:r>
              <a:rPr lang="en-US" dirty="0" smtClean="0"/>
              <a:t>(1-2 </a:t>
            </a:r>
            <a:r>
              <a:rPr lang="en-US" dirty="0"/>
              <a:t>turns per </a:t>
            </a:r>
            <a:r>
              <a:rPr lang="en-US" dirty="0" smtClean="0"/>
              <a:t>minute)</a:t>
            </a:r>
            <a:endParaRPr lang="en-US" dirty="0"/>
          </a:p>
          <a:p>
            <a:pPr marL="1714500" lvl="3" indent="-342900"/>
            <a:r>
              <a:rPr lang="en-US" dirty="0" smtClean="0"/>
              <a:t>Purchase </a:t>
            </a:r>
            <a:r>
              <a:rPr lang="en-US" dirty="0"/>
              <a:t>a new winding stand </a:t>
            </a:r>
            <a:r>
              <a:rPr lang="en-US" dirty="0" smtClean="0"/>
              <a:t>~$50-$60k</a:t>
            </a:r>
            <a:r>
              <a:rPr lang="en-US" dirty="0"/>
              <a:t>, </a:t>
            </a:r>
            <a:r>
              <a:rPr lang="en-US" dirty="0" smtClean="0"/>
              <a:t>~10-20 </a:t>
            </a:r>
            <a:r>
              <a:rPr lang="en-US" dirty="0"/>
              <a:t>rpm   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December 3,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G.Velev | MICE Spectrometer Solenoid Recovery Review (FNAL, Dec 3-4, 2015)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FAC83-C8C4-8046-B35B-A8982368831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8639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FNAL Tooling </a:t>
            </a:r>
            <a:r>
              <a:rPr lang="en-US" smtClean="0"/>
              <a:t>-  example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December 3,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G.Velev | MICE Spectrometer Solenoid Recovery Review (FNAL, Dec 3-4, 2015)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FAC83-C8C4-8046-B35B-A89823688311}" type="slidenum">
              <a:rPr lang="en-US" smtClean="0"/>
              <a:t>5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931657" y="1812728"/>
            <a:ext cx="7086600" cy="4255620"/>
            <a:chOff x="152400" y="2738280"/>
            <a:chExt cx="3657600" cy="2934187"/>
          </a:xfrm>
        </p:grpSpPr>
        <p:pic>
          <p:nvPicPr>
            <p:cNvPr id="8" name="Picture 3" descr="J:\wiseman\JWORK\APHYSICS\Hall B\12 GeV torus\FERMI Coil Assembly\Trips\8_20_23 2013\IMG_1928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" y="2738280"/>
              <a:ext cx="3657600" cy="2743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161307" y="5481480"/>
              <a:ext cx="3420094" cy="1909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en-US" sz="1200" dirty="0">
                <a:solidFill>
                  <a:srgbClr val="00009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541358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Tooling for SSD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December 3,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G.Velev | MICE Spectrometer Solenoid Recovery Review (FNAL, Dec 3-4, 2015)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FAC83-C8C4-8046-B35B-A89823688311}" type="slidenum">
              <a:rPr lang="en-US" smtClean="0"/>
              <a:t>6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943846" y="886038"/>
            <a:ext cx="2954866" cy="3602193"/>
          </a:xfrm>
          <a:prstGeom prst="rect">
            <a:avLst/>
          </a:prstGeom>
        </p:spPr>
      </p:pic>
      <p:pic>
        <p:nvPicPr>
          <p:cNvPr id="8" name="Content Placeholder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56555" y="1269999"/>
            <a:ext cx="3708512" cy="295283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183" y="4328584"/>
            <a:ext cx="1445683" cy="140123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574800" y="5003800"/>
            <a:ext cx="2472155" cy="11853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046955" y="4826000"/>
            <a:ext cx="304912" cy="903816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>
            <a:stCxn id="11" idx="3"/>
          </p:cNvCxnSpPr>
          <p:nvPr/>
        </p:nvCxnSpPr>
        <p:spPr>
          <a:xfrm flipV="1">
            <a:off x="4351867" y="4826000"/>
            <a:ext cx="795866" cy="45190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147733" y="4538133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Support</a:t>
            </a:r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3035303" y="4538133"/>
            <a:ext cx="795866" cy="45190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852333" y="4321201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Bobbin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616697" y="4502284"/>
            <a:ext cx="200735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</a:t>
            </a:r>
            <a:r>
              <a:rPr lang="en-US" dirty="0" smtClean="0"/>
              <a:t>e creative and   build a new bobbin rotating system,</a:t>
            </a:r>
          </a:p>
          <a:p>
            <a:r>
              <a:rPr lang="en-US" dirty="0" smtClean="0"/>
              <a:t>tensioner exists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58137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Magnet  “potting”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012" y="1362634"/>
            <a:ext cx="8215655" cy="5184981"/>
          </a:xfrm>
        </p:spPr>
        <p:txBody>
          <a:bodyPr/>
          <a:lstStyle/>
          <a:p>
            <a:r>
              <a:rPr lang="en-US" dirty="0" smtClean="0"/>
              <a:t>We agreed that the best option is to VPI the coils</a:t>
            </a:r>
          </a:p>
          <a:p>
            <a:pPr lvl="1"/>
            <a:r>
              <a:rPr lang="en-US" dirty="0"/>
              <a:t>Conductor </a:t>
            </a:r>
            <a:r>
              <a:rPr lang="en-US" dirty="0" smtClean="0"/>
              <a:t>should </a:t>
            </a:r>
            <a:r>
              <a:rPr lang="en-US" dirty="0"/>
              <a:t>be glass insulated </a:t>
            </a:r>
            <a:r>
              <a:rPr lang="en-US" dirty="0" smtClean="0"/>
              <a:t>(~2 mil</a:t>
            </a:r>
            <a:r>
              <a:rPr lang="en-US" dirty="0"/>
              <a:t>) what we do for LCLS </a:t>
            </a:r>
            <a:r>
              <a:rPr lang="en-US" dirty="0" err="1"/>
              <a:t>splittable</a:t>
            </a:r>
            <a:r>
              <a:rPr lang="en-US" dirty="0"/>
              <a:t> </a:t>
            </a:r>
            <a:r>
              <a:rPr lang="en-US" dirty="0" smtClean="0"/>
              <a:t>quads, ~ </a:t>
            </a:r>
            <a:r>
              <a:rPr lang="en-US" dirty="0"/>
              <a:t>$83k </a:t>
            </a:r>
            <a:r>
              <a:rPr lang="en-US" dirty="0" smtClean="0"/>
              <a:t>est. cost to insulate the cable. </a:t>
            </a:r>
          </a:p>
          <a:p>
            <a:pPr lvl="1"/>
            <a:r>
              <a:rPr lang="en-US" dirty="0" smtClean="0"/>
              <a:t>Need R&amp;D  </a:t>
            </a:r>
          </a:p>
          <a:p>
            <a:pPr lvl="2"/>
            <a:r>
              <a:rPr lang="en-US" dirty="0" smtClean="0"/>
              <a:t>A full-size END coil should be built</a:t>
            </a:r>
          </a:p>
          <a:p>
            <a:pPr lvl="2"/>
            <a:r>
              <a:rPr lang="en-US" dirty="0" smtClean="0"/>
              <a:t>Prefer it to be </a:t>
            </a:r>
            <a:r>
              <a:rPr lang="en-US" dirty="0" err="1" smtClean="0"/>
              <a:t>LHe</a:t>
            </a:r>
            <a:r>
              <a:rPr lang="en-US" dirty="0" smtClean="0"/>
              <a:t> tested - </a:t>
            </a:r>
            <a:r>
              <a:rPr lang="en-US" dirty="0" err="1" smtClean="0"/>
              <a:t>Fermilab</a:t>
            </a:r>
            <a:r>
              <a:rPr lang="en-US" dirty="0" smtClean="0"/>
              <a:t> does not have a facility to test this model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December 3,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G.Velev | MICE Spectrometer Solenoid Recovery Review (FNAL, Dec 3-4, 2015)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FAC83-C8C4-8046-B35B-A8982368831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7729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SSD coil 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December 3,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G.Velev | MICE Spectrometer Solenoid Recovery Review (FNAL, Dec 3-4, 2015)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FAC83-C8C4-8046-B35B-A89823688311}" type="slidenum">
              <a:rPr lang="en-US" smtClean="0"/>
              <a:t>8</a:t>
            </a:fld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1244600" y="1511300"/>
            <a:ext cx="7511517" cy="3473076"/>
            <a:chOff x="1244600" y="1511300"/>
            <a:chExt cx="7511517" cy="336550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44600" y="1511300"/>
              <a:ext cx="6400800" cy="3365500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6947825" y="2941135"/>
              <a:ext cx="4853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62</a:t>
              </a:r>
              <a:endParaRPr lang="en-US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782450" y="2941135"/>
              <a:ext cx="9736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layers </a:t>
              </a:r>
              <a:endParaRPr lang="en-US" dirty="0"/>
            </a:p>
          </p:txBody>
        </p:sp>
      </p:grpSp>
      <p:sp>
        <p:nvSpPr>
          <p:cNvPr id="3" name="Rectangle 2"/>
          <p:cNvSpPr/>
          <p:nvPr/>
        </p:nvSpPr>
        <p:spPr>
          <a:xfrm>
            <a:off x="6947825" y="2480733"/>
            <a:ext cx="485371" cy="1828800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1243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Coil insulation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053" y="990544"/>
            <a:ext cx="8915813" cy="1397056"/>
          </a:xfrm>
        </p:spPr>
        <p:txBody>
          <a:bodyPr/>
          <a:lstStyle/>
          <a:p>
            <a:r>
              <a:rPr lang="en-US" dirty="0" smtClean="0"/>
              <a:t>Polyester-glass fiber insulation sleeve,     1.5~2 mil</a:t>
            </a:r>
            <a:endParaRPr lang="en-US" baseline="30000" dirty="0" smtClean="0"/>
          </a:p>
          <a:p>
            <a:endParaRPr lang="en-US" baseline="30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December 3,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G.Velev | MICE Spectrometer Solenoid Recovery Review (FNAL, Dec 3-4, 2015)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FAC83-C8C4-8046-B35B-A89823688311}" type="slidenum">
              <a:rPr lang="en-US" smtClean="0"/>
              <a:t>9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623734" y="2057400"/>
            <a:ext cx="872066" cy="685799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530599" y="2854867"/>
            <a:ext cx="14761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1.65x1  mm</a:t>
            </a:r>
            <a:r>
              <a:rPr lang="en-US" baseline="30000" dirty="0" smtClean="0"/>
              <a:t>2</a:t>
            </a:r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4377267" y="1862667"/>
            <a:ext cx="0" cy="28786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495800" y="1862667"/>
            <a:ext cx="0" cy="28786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4131733" y="1955801"/>
            <a:ext cx="245534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4495800" y="1955802"/>
            <a:ext cx="256947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639733" y="1713467"/>
            <a:ext cx="8308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50 </a:t>
            </a:r>
            <a:r>
              <a:rPr lang="en-US" dirty="0" smtClean="0">
                <a:latin typeface="Symbol" charset="2"/>
                <a:cs typeface="Symbol" charset="2"/>
              </a:rPr>
              <a:t>m</a:t>
            </a:r>
            <a:r>
              <a:rPr lang="en-US" dirty="0" smtClean="0"/>
              <a:t>m</a:t>
            </a:r>
            <a:endParaRPr lang="en-US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4600" y="3530600"/>
            <a:ext cx="6642100" cy="21590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1896" y="3314700"/>
            <a:ext cx="6146800" cy="22860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1163" y="3746500"/>
            <a:ext cx="6045200" cy="215900"/>
          </a:xfrm>
          <a:prstGeom prst="rect">
            <a:avLst/>
          </a:prstGeom>
        </p:spPr>
      </p:pic>
      <p:sp>
        <p:nvSpPr>
          <p:cNvPr id="27" name="Content Placeholder 2"/>
          <p:cNvSpPr txBox="1">
            <a:spLocks/>
          </p:cNvSpPr>
          <p:nvPr/>
        </p:nvSpPr>
        <p:spPr>
          <a:xfrm>
            <a:off x="385482" y="4317944"/>
            <a:ext cx="8649384" cy="1879656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accent4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For every layer of the Center coil, we need 60-80 mm more depending on the packing factor (or 40-50 turns)</a:t>
            </a:r>
          </a:p>
          <a:p>
            <a:r>
              <a:rPr lang="en-US" dirty="0" smtClean="0"/>
              <a:t>At 784 turns per layer, we need 1-2 more layers</a:t>
            </a:r>
          </a:p>
          <a:p>
            <a:r>
              <a:rPr lang="en-US" dirty="0" smtClean="0"/>
              <a:t>In radial direction, increasing the thickness will be compensated by removing layer-to-layer insulation </a:t>
            </a:r>
          </a:p>
          <a:p>
            <a:endParaRPr lang="en-US" dirty="0" smtClean="0"/>
          </a:p>
          <a:p>
            <a:endParaRPr lang="en-US" baseline="30000" dirty="0"/>
          </a:p>
        </p:txBody>
      </p:sp>
      <p:sp>
        <p:nvSpPr>
          <p:cNvPr id="12" name="Rounded Rectangle 11"/>
          <p:cNvSpPr/>
          <p:nvPr/>
        </p:nvSpPr>
        <p:spPr>
          <a:xfrm>
            <a:off x="3733800" y="2150535"/>
            <a:ext cx="643468" cy="516466"/>
          </a:xfrm>
          <a:prstGeom prst="roundRect">
            <a:avLst/>
          </a:prstGeom>
          <a:solidFill>
            <a:srgbClr val="C0504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0121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2014_DOE_Review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Factory">
  <a:themeElements>
    <a:clrScheme name="Factory 1">
      <a:dk1>
        <a:srgbClr val="000054"/>
      </a:dk1>
      <a:lt1>
        <a:srgbClr val="EAEAEA"/>
      </a:lt1>
      <a:dk2>
        <a:srgbClr val="00007A"/>
      </a:dk2>
      <a:lt2>
        <a:srgbClr val="EBD189"/>
      </a:lt2>
      <a:accent1>
        <a:srgbClr val="FCAB40"/>
      </a:accent1>
      <a:accent2>
        <a:srgbClr val="555BAD"/>
      </a:accent2>
      <a:accent3>
        <a:srgbClr val="AAAABE"/>
      </a:accent3>
      <a:accent4>
        <a:srgbClr val="C8C8C8"/>
      </a:accent4>
      <a:accent5>
        <a:srgbClr val="FDD2AF"/>
      </a:accent5>
      <a:accent6>
        <a:srgbClr val="4C529C"/>
      </a:accent6>
      <a:hlink>
        <a:srgbClr val="B97C01"/>
      </a:hlink>
      <a:folHlink>
        <a:srgbClr val="CCFF33"/>
      </a:folHlink>
    </a:clrScheme>
    <a:fontScheme name="Factor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FFF00"/>
          </a:buClr>
          <a:buSzPct val="80000"/>
          <a:buFont typeface="Wingdings" pitchFamily="2" charset="2"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FFF00"/>
          </a:buClr>
          <a:buSzPct val="80000"/>
          <a:buFont typeface="Wingdings" pitchFamily="2" charset="2"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Factory 1">
        <a:dk1>
          <a:srgbClr val="000054"/>
        </a:dk1>
        <a:lt1>
          <a:srgbClr val="EAEAEA"/>
        </a:lt1>
        <a:dk2>
          <a:srgbClr val="00007A"/>
        </a:dk2>
        <a:lt2>
          <a:srgbClr val="EBD189"/>
        </a:lt2>
        <a:accent1>
          <a:srgbClr val="FCAB40"/>
        </a:accent1>
        <a:accent2>
          <a:srgbClr val="555BAD"/>
        </a:accent2>
        <a:accent3>
          <a:srgbClr val="AAAABE"/>
        </a:accent3>
        <a:accent4>
          <a:srgbClr val="C8C8C8"/>
        </a:accent4>
        <a:accent5>
          <a:srgbClr val="FDD2AF"/>
        </a:accent5>
        <a:accent6>
          <a:srgbClr val="4C529C"/>
        </a:accent6>
        <a:hlink>
          <a:srgbClr val="B97C01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ctory 2">
        <a:dk1>
          <a:srgbClr val="000000"/>
        </a:dk1>
        <a:lt1>
          <a:srgbClr val="FFFFCC"/>
        </a:lt1>
        <a:dk2>
          <a:srgbClr val="993300"/>
        </a:dk2>
        <a:lt2>
          <a:srgbClr val="EDE1AF"/>
        </a:lt2>
        <a:accent1>
          <a:srgbClr val="CAC0E2"/>
        </a:accent1>
        <a:accent2>
          <a:srgbClr val="DFC977"/>
        </a:accent2>
        <a:accent3>
          <a:srgbClr val="FFFFE2"/>
        </a:accent3>
        <a:accent4>
          <a:srgbClr val="000000"/>
        </a:accent4>
        <a:accent5>
          <a:srgbClr val="E1DCEE"/>
        </a:accent5>
        <a:accent6>
          <a:srgbClr val="CAB66B"/>
        </a:accent6>
        <a:hlink>
          <a:srgbClr val="660033"/>
        </a:hlink>
        <a:folHlink>
          <a:srgbClr val="9933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actory 3">
        <a:dk1>
          <a:srgbClr val="000000"/>
        </a:dk1>
        <a:lt1>
          <a:srgbClr val="FFFFFF"/>
        </a:lt1>
        <a:dk2>
          <a:srgbClr val="000000"/>
        </a:dk2>
        <a:lt2>
          <a:srgbClr val="EAEAEA"/>
        </a:lt2>
        <a:accent1>
          <a:srgbClr val="DDDDDD"/>
        </a:accent1>
        <a:accent2>
          <a:srgbClr val="B2B2B2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A1A1A1"/>
        </a:accent6>
        <a:hlink>
          <a:srgbClr val="4D4D4D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actory 4">
        <a:dk1>
          <a:srgbClr val="481800"/>
        </a:dk1>
        <a:lt1>
          <a:srgbClr val="EAEAEA"/>
        </a:lt1>
        <a:dk2>
          <a:srgbClr val="762700"/>
        </a:dk2>
        <a:lt2>
          <a:srgbClr val="EBD189"/>
        </a:lt2>
        <a:accent1>
          <a:srgbClr val="FCAB40"/>
        </a:accent1>
        <a:accent2>
          <a:srgbClr val="AD717F"/>
        </a:accent2>
        <a:accent3>
          <a:srgbClr val="BDACAA"/>
        </a:accent3>
        <a:accent4>
          <a:srgbClr val="C8C8C8"/>
        </a:accent4>
        <a:accent5>
          <a:srgbClr val="FDD2AF"/>
        </a:accent5>
        <a:accent6>
          <a:srgbClr val="9C6672"/>
        </a:accent6>
        <a:hlink>
          <a:srgbClr val="FFFF99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ctory 5">
        <a:dk1>
          <a:srgbClr val="330066"/>
        </a:dk1>
        <a:lt1>
          <a:srgbClr val="EAEAEA"/>
        </a:lt1>
        <a:dk2>
          <a:srgbClr val="4E009C"/>
        </a:dk2>
        <a:lt2>
          <a:srgbClr val="EBD189"/>
        </a:lt2>
        <a:accent1>
          <a:srgbClr val="FCAB40"/>
        </a:accent1>
        <a:accent2>
          <a:srgbClr val="8871BB"/>
        </a:accent2>
        <a:accent3>
          <a:srgbClr val="B2AACB"/>
        </a:accent3>
        <a:accent4>
          <a:srgbClr val="C8C8C8"/>
        </a:accent4>
        <a:accent5>
          <a:srgbClr val="FDD2AF"/>
        </a:accent5>
        <a:accent6>
          <a:srgbClr val="7B66A9"/>
        </a:accent6>
        <a:hlink>
          <a:srgbClr val="99CC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ctory 6">
        <a:dk1>
          <a:srgbClr val="454425"/>
        </a:dk1>
        <a:lt1>
          <a:srgbClr val="EAEAEA"/>
        </a:lt1>
        <a:dk2>
          <a:srgbClr val="4D6A2A"/>
        </a:dk2>
        <a:lt2>
          <a:srgbClr val="EBD189"/>
        </a:lt2>
        <a:accent1>
          <a:srgbClr val="FCAB40"/>
        </a:accent1>
        <a:accent2>
          <a:srgbClr val="A59E79"/>
        </a:accent2>
        <a:accent3>
          <a:srgbClr val="B2B9AC"/>
        </a:accent3>
        <a:accent4>
          <a:srgbClr val="C8C8C8"/>
        </a:accent4>
        <a:accent5>
          <a:srgbClr val="FDD2AF"/>
        </a:accent5>
        <a:accent6>
          <a:srgbClr val="958F6D"/>
        </a:accent6>
        <a:hlink>
          <a:srgbClr val="FFCC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ctory 7">
        <a:dk1>
          <a:srgbClr val="3C2924"/>
        </a:dk1>
        <a:lt1>
          <a:srgbClr val="EAEAEA"/>
        </a:lt1>
        <a:dk2>
          <a:srgbClr val="0D0A46"/>
        </a:dk2>
        <a:lt2>
          <a:srgbClr val="EBD189"/>
        </a:lt2>
        <a:accent1>
          <a:srgbClr val="FCAB40"/>
        </a:accent1>
        <a:accent2>
          <a:srgbClr val="633D4E"/>
        </a:accent2>
        <a:accent3>
          <a:srgbClr val="AAAAB0"/>
        </a:accent3>
        <a:accent4>
          <a:srgbClr val="C8C8C8"/>
        </a:accent4>
        <a:accent5>
          <a:srgbClr val="FDD2AF"/>
        </a:accent5>
        <a:accent6>
          <a:srgbClr val="593646"/>
        </a:accent6>
        <a:hlink>
          <a:srgbClr val="FFCC66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2014_DOE_Review_Template.potx</Template>
  <TotalTime>4075</TotalTime>
  <Words>2458</Words>
  <Application>Microsoft Macintosh PowerPoint</Application>
  <PresentationFormat>On-screen Show (4:3)</PresentationFormat>
  <Paragraphs>471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2014_DOE_Review_Template</vt:lpstr>
      <vt:lpstr>Factory</vt:lpstr>
      <vt:lpstr>SSD Repair Plan </vt:lpstr>
      <vt:lpstr>PowerPoint Presentation</vt:lpstr>
      <vt:lpstr>What we need …</vt:lpstr>
      <vt:lpstr>What we need (cont’d.) </vt:lpstr>
      <vt:lpstr>FNAL Tooling -  example </vt:lpstr>
      <vt:lpstr>Tooling for SSD </vt:lpstr>
      <vt:lpstr>Magnet  “potting”</vt:lpstr>
      <vt:lpstr>SSD coil  </vt:lpstr>
      <vt:lpstr>Coil insulation</vt:lpstr>
      <vt:lpstr>VPI  Tooling </vt:lpstr>
      <vt:lpstr>      Conceptual  Assembly Plan  for SSD Magnet</vt:lpstr>
      <vt:lpstr>     Conceptual  Assembly Plan for SSD - Winding</vt:lpstr>
      <vt:lpstr>SSD coil  </vt:lpstr>
      <vt:lpstr> Assembly Plan for SSD – VPI</vt:lpstr>
      <vt:lpstr>SSD coil  </vt:lpstr>
      <vt:lpstr>       Assembly Plan for SSD – Final</vt:lpstr>
      <vt:lpstr>Production</vt:lpstr>
      <vt:lpstr>Conclusion </vt:lpstr>
      <vt:lpstr>Backups</vt:lpstr>
      <vt:lpstr>PowerPoint Presentation</vt:lpstr>
      <vt:lpstr>Basic Coil parameters </vt:lpstr>
      <vt:lpstr>Cost estimation </vt:lpstr>
      <vt:lpstr>PowerPoint Presentation</vt:lpstr>
    </vt:vector>
  </TitlesOfParts>
  <Company>Fermilab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 Palmer</dc:creator>
  <cp:lastModifiedBy>Gueorgui Velev</cp:lastModifiedBy>
  <cp:revision>103</cp:revision>
  <cp:lastPrinted>2015-12-02T00:00:19Z</cp:lastPrinted>
  <dcterms:created xsi:type="dcterms:W3CDTF">2012-06-15T14:46:19Z</dcterms:created>
  <dcterms:modified xsi:type="dcterms:W3CDTF">2015-12-02T21:23:35Z</dcterms:modified>
</cp:coreProperties>
</file>