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2" r:id="rId3"/>
    <p:sldId id="309" r:id="rId4"/>
    <p:sldId id="304" r:id="rId5"/>
    <p:sldId id="305" r:id="rId6"/>
    <p:sldId id="307" r:id="rId7"/>
    <p:sldId id="286" r:id="rId8"/>
    <p:sldId id="290" r:id="rId9"/>
    <p:sldId id="291" r:id="rId10"/>
    <p:sldId id="281" r:id="rId11"/>
    <p:sldId id="298" r:id="rId12"/>
    <p:sldId id="296" r:id="rId13"/>
    <p:sldId id="282" r:id="rId14"/>
    <p:sldId id="260" r:id="rId15"/>
    <p:sldId id="284" r:id="rId16"/>
    <p:sldId id="279" r:id="rId17"/>
    <p:sldId id="270" r:id="rId18"/>
    <p:sldId id="287" r:id="rId19"/>
    <p:sldId id="292" r:id="rId20"/>
    <p:sldId id="289" r:id="rId2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F57B17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59" autoAdjust="0"/>
  </p:normalViewPr>
  <p:slideViewPr>
    <p:cSldViewPr>
      <p:cViewPr>
        <p:scale>
          <a:sx n="66" d="100"/>
          <a:sy n="66" d="100"/>
        </p:scale>
        <p:origin x="-150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hen\Documents\My%20work\2010%20data%20and%20papers\30T.coil.design.based.on.2212RW\Hot-spot-temperature%20vs.%20Vma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85364236602671"/>
          <c:y val="7.6370402329845821E-2"/>
          <c:w val="0.65387678534048477"/>
          <c:h val="0.47605436306763188"/>
        </c:manualLayout>
      </c:layout>
      <c:scatterChart>
        <c:scatterStyle val="lineMarker"/>
        <c:varyColors val="0"/>
        <c:ser>
          <c:idx val="0"/>
          <c:order val="0"/>
          <c:tx>
            <c:v>Estimated Tmax,RW,I/Ic=0.8,B=25T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240DD1"/>
              </a:solidFill>
            </c:spPr>
          </c:marker>
          <c:xVal>
            <c:numRef>
              <c:f>Sheet1!$A$12:$A$18</c:f>
              <c:numCache>
                <c:formatCode>General</c:formatCode>
                <c:ptCount val="7"/>
                <c:pt idx="0">
                  <c:v>0.9</c:v>
                </c:pt>
                <c:pt idx="1">
                  <c:v>1.1000000000000001</c:v>
                </c:pt>
                <c:pt idx="2">
                  <c:v>1.3</c:v>
                </c:pt>
                <c:pt idx="3">
                  <c:v>1.5</c:v>
                </c:pt>
                <c:pt idx="4">
                  <c:v>1.84</c:v>
                </c:pt>
                <c:pt idx="5">
                  <c:v>2.2999999999999998</c:v>
                </c:pt>
                <c:pt idx="6">
                  <c:v>2.44</c:v>
                </c:pt>
              </c:numCache>
            </c:numRef>
          </c:xVal>
          <c:yVal>
            <c:numRef>
              <c:f>Sheet1!$B$12:$B$18</c:f>
              <c:numCache>
                <c:formatCode>General</c:formatCode>
                <c:ptCount val="7"/>
                <c:pt idx="0">
                  <c:v>50</c:v>
                </c:pt>
                <c:pt idx="3">
                  <c:v>100</c:v>
                </c:pt>
                <c:pt idx="4">
                  <c:v>150</c:v>
                </c:pt>
                <c:pt idx="5">
                  <c:v>200</c:v>
                </c:pt>
                <c:pt idx="6">
                  <c:v>300</c:v>
                </c:pt>
              </c:numCache>
            </c:numRef>
          </c:yVal>
          <c:smooth val="0"/>
        </c:ser>
        <c:ser>
          <c:idx val="2"/>
          <c:order val="3"/>
          <c:tx>
            <c:v>Effio-Tmax, 19-filament tape, I/Ic=0.78, s.f.</c:v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xVal>
            <c:numRef>
              <c:f>Sheet1!$A$11:$A$18</c:f>
              <c:numCache>
                <c:formatCode>General</c:formatCode>
                <c:ptCount val="8"/>
                <c:pt idx="0">
                  <c:v>0.70000000000000062</c:v>
                </c:pt>
                <c:pt idx="1">
                  <c:v>0.9</c:v>
                </c:pt>
                <c:pt idx="2">
                  <c:v>1.1000000000000001</c:v>
                </c:pt>
                <c:pt idx="3">
                  <c:v>1.3</c:v>
                </c:pt>
                <c:pt idx="4">
                  <c:v>1.5</c:v>
                </c:pt>
                <c:pt idx="5">
                  <c:v>1.84</c:v>
                </c:pt>
                <c:pt idx="6">
                  <c:v>2.2999999999999998</c:v>
                </c:pt>
                <c:pt idx="7">
                  <c:v>2.44</c:v>
                </c:pt>
              </c:numCache>
            </c:numRef>
          </c:xVal>
          <c:yVal>
            <c:numRef>
              <c:f>Sheet1!$D$11:$D$18</c:f>
              <c:numCache>
                <c:formatCode>General</c:formatCode>
                <c:ptCount val="8"/>
                <c:pt idx="0">
                  <c:v>95</c:v>
                </c:pt>
                <c:pt idx="1">
                  <c:v>125</c:v>
                </c:pt>
                <c:pt idx="2">
                  <c:v>155</c:v>
                </c:pt>
                <c:pt idx="3">
                  <c:v>195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748416"/>
        <c:axId val="68750336"/>
      </c:scatterChart>
      <c:scatterChart>
        <c:scatterStyle val="lineMarker"/>
        <c:varyColors val="0"/>
        <c:ser>
          <c:idx val="1"/>
          <c:order val="1"/>
          <c:tx>
            <c:v>Estimated Vmax,RW,I/Ic=0.8,B=25</c:v>
          </c:tx>
          <c:spPr>
            <a:ln w="28575">
              <a:solidFill>
                <a:schemeClr val="tx1"/>
              </a:solidFill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xVal>
            <c:numRef>
              <c:f>Sheet1!$A$12:$A$18</c:f>
              <c:numCache>
                <c:formatCode>General</c:formatCode>
                <c:ptCount val="7"/>
                <c:pt idx="0">
                  <c:v>0.9</c:v>
                </c:pt>
                <c:pt idx="1">
                  <c:v>1.1000000000000001</c:v>
                </c:pt>
                <c:pt idx="2">
                  <c:v>1.3</c:v>
                </c:pt>
                <c:pt idx="3">
                  <c:v>1.5</c:v>
                </c:pt>
                <c:pt idx="4">
                  <c:v>1.84</c:v>
                </c:pt>
                <c:pt idx="5">
                  <c:v>2.2999999999999998</c:v>
                </c:pt>
                <c:pt idx="6">
                  <c:v>2.44</c:v>
                </c:pt>
              </c:numCache>
            </c:numRef>
          </c:xVal>
          <c:yVal>
            <c:numRef>
              <c:f>Sheet1!$C$12:$C$18</c:f>
              <c:numCache>
                <c:formatCode>General</c:formatCode>
                <c:ptCount val="7"/>
                <c:pt idx="0">
                  <c:v>0.49000000000000032</c:v>
                </c:pt>
                <c:pt idx="3">
                  <c:v>0.81</c:v>
                </c:pt>
                <c:pt idx="4">
                  <c:v>0.99</c:v>
                </c:pt>
                <c:pt idx="5">
                  <c:v>1.24</c:v>
                </c:pt>
                <c:pt idx="6">
                  <c:v>1.32</c:v>
                </c:pt>
              </c:numCache>
            </c:numRef>
          </c:yVal>
          <c:smooth val="0"/>
        </c:ser>
        <c:ser>
          <c:idx val="3"/>
          <c:order val="2"/>
          <c:tx>
            <c:v>Effio-Vmax, 19-filament tape, I/Ic=0.78, s.f.</c:v>
          </c:tx>
          <c:xVal>
            <c:numRef>
              <c:f>Sheet1!$A$11:$A$18</c:f>
              <c:numCache>
                <c:formatCode>General</c:formatCode>
                <c:ptCount val="8"/>
                <c:pt idx="0">
                  <c:v>0.70000000000000062</c:v>
                </c:pt>
                <c:pt idx="1">
                  <c:v>0.9</c:v>
                </c:pt>
                <c:pt idx="2">
                  <c:v>1.1000000000000001</c:v>
                </c:pt>
                <c:pt idx="3">
                  <c:v>1.3</c:v>
                </c:pt>
                <c:pt idx="4">
                  <c:v>1.5</c:v>
                </c:pt>
                <c:pt idx="5">
                  <c:v>1.84</c:v>
                </c:pt>
                <c:pt idx="6">
                  <c:v>2.2999999999999998</c:v>
                </c:pt>
                <c:pt idx="7">
                  <c:v>2.44</c:v>
                </c:pt>
              </c:numCache>
            </c:numRef>
          </c:xVal>
          <c:yVal>
            <c:numRef>
              <c:f>Sheet1!$E$11:$E$18</c:f>
              <c:numCache>
                <c:formatCode>General</c:formatCode>
                <c:ptCount val="8"/>
                <c:pt idx="0">
                  <c:v>5.0000000000000024E-2</c:v>
                </c:pt>
                <c:pt idx="1">
                  <c:v>8.0000000000000057E-2</c:v>
                </c:pt>
                <c:pt idx="2">
                  <c:v>0.13</c:v>
                </c:pt>
                <c:pt idx="3">
                  <c:v>0.2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758528"/>
        <c:axId val="68756608"/>
      </c:scatterChart>
      <c:valAx>
        <c:axId val="68748416"/>
        <c:scaling>
          <c:orientation val="minMax"/>
          <c:max val="3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Time (sec</a:t>
                </a:r>
                <a:r>
                  <a:rPr lang="en-US" sz="160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750336"/>
        <c:crosses val="autoZero"/>
        <c:crossBetween val="midCat"/>
      </c:valAx>
      <c:valAx>
        <c:axId val="68750336"/>
        <c:scaling>
          <c:orientation val="minMax"/>
          <c:max val="3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/>
                  <a:t>Hot</a:t>
                </a:r>
                <a:r>
                  <a:rPr lang="en-US" sz="1800" baseline="0" dirty="0"/>
                  <a:t> spot temperature T</a:t>
                </a:r>
                <a:r>
                  <a:rPr lang="en-US" sz="1800" baseline="-25000" dirty="0"/>
                  <a:t>max</a:t>
                </a:r>
                <a:r>
                  <a:rPr lang="en-US" sz="1800" baseline="0" dirty="0"/>
                  <a:t> (K)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748416"/>
        <c:crosses val="autoZero"/>
        <c:crossBetween val="midCat"/>
      </c:valAx>
      <c:valAx>
        <c:axId val="68756608"/>
        <c:scaling>
          <c:orientation val="minMax"/>
          <c:max val="4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Maximum detectable voltage V</a:t>
                </a:r>
                <a:r>
                  <a:rPr lang="en-US" sz="1800" baseline="-25000" dirty="0"/>
                  <a:t>max</a:t>
                </a:r>
                <a:r>
                  <a:rPr lang="en-US" sz="1800" dirty="0"/>
                  <a:t> (V)</a:t>
                </a:r>
              </a:p>
            </c:rich>
          </c:tx>
          <c:layout>
            <c:manualLayout>
              <c:xMode val="edge"/>
              <c:yMode val="edge"/>
              <c:x val="0.90527391356912679"/>
              <c:y val="1.505590910725202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758528"/>
        <c:crosses val="max"/>
        <c:crossBetween val="midCat"/>
      </c:valAx>
      <c:valAx>
        <c:axId val="68758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756608"/>
        <c:crossesAt val="0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400" b="1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 b="1"/>
            </a:pPr>
            <a:endParaRPr lang="en-US"/>
          </a:p>
        </c:txPr>
      </c:legendEntry>
      <c:layout>
        <c:manualLayout>
          <c:xMode val="edge"/>
          <c:yMode val="edge"/>
          <c:x val="4.3264733067356176E-2"/>
          <c:y val="0.7326121617975303"/>
          <c:w val="0.64774640911342518"/>
          <c:h val="0.21892226656599531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FB94B-EEC0-4993-8F4F-4107AC2FC9EC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1696D-E03D-42B1-8332-C584AA18A5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1EB9E-2778-4AF7-9A55-06A90ED78CB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BDDC7-7CD3-4A65-93E1-E22C426DB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9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40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45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21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43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70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34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2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7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43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7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07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7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5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>
              <a:latin typeface="Lucida Sans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DDC7-7CD3-4A65-93E1-E22C426DB0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9D41-0098-476A-86C3-AD4E072EDCD2}" type="datetime1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9846-B902-407A-AA14-7138137D079F}" type="datetime1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9D09-9ED7-41B6-ACAD-B60C85858BC1}" type="datetime1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Tx/>
              <a:buBlip>
                <a:blip r:embed="rId2"/>
              </a:buBlip>
              <a:defRPr>
                <a:latin typeface="Lucida Sans" pitchFamily="34" charset="0"/>
              </a:defRPr>
            </a:lvl1pPr>
            <a:lvl2pPr>
              <a:defRPr>
                <a:latin typeface="Lucida Sans" pitchFamily="34" charset="0"/>
              </a:defRPr>
            </a:lvl2pPr>
            <a:lvl3pPr>
              <a:defRPr>
                <a:latin typeface="Lucida Sans" pitchFamily="34" charset="0"/>
              </a:defRPr>
            </a:lvl3pPr>
            <a:lvl4pPr>
              <a:defRPr>
                <a:latin typeface="Lucida Sans" pitchFamily="34" charset="0"/>
              </a:defRPr>
            </a:lvl4pPr>
            <a:lvl5pPr>
              <a:defRPr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881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2" y="1"/>
            <a:ext cx="533400" cy="5334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642100"/>
            <a:ext cx="9144000" cy="228600"/>
          </a:xfrm>
          <a:prstGeom prst="rect">
            <a:avLst/>
          </a:prstGeom>
          <a:gradFill flip="none" rotWithShape="1">
            <a:gsLst>
              <a:gs pos="100000">
                <a:srgbClr val="CBCBCB"/>
              </a:gs>
              <a:gs pos="21001">
                <a:srgbClr val="5F5F5F"/>
              </a:gs>
              <a:gs pos="100000">
                <a:srgbClr val="FFFFFF"/>
              </a:gs>
              <a:gs pos="100000">
                <a:srgbClr val="B2B2B2"/>
              </a:gs>
              <a:gs pos="100000">
                <a:srgbClr val="292929"/>
              </a:gs>
              <a:gs pos="100000">
                <a:srgbClr val="777777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err="1" smtClean="0"/>
              <a:t>Tengming</a:t>
            </a:r>
            <a:r>
              <a:rPr lang="en-US" sz="1300" b="1" dirty="0" smtClean="0"/>
              <a:t> Shen,</a:t>
            </a:r>
            <a:r>
              <a:rPr lang="en-US" sz="1300" b="1" baseline="0" dirty="0" smtClean="0"/>
              <a:t> </a:t>
            </a:r>
            <a:r>
              <a:rPr lang="en-US" sz="1300" b="1" dirty="0" smtClean="0"/>
              <a:t>Fermilab                                                                      Slide </a:t>
            </a:r>
            <a:fld id="{E8A4C2AD-6DB5-44DD-8E05-1B619FB2B337}" type="slidenum">
              <a:rPr lang="en-US" sz="1300" b="1" smtClean="0"/>
              <a:t>‹#›</a:t>
            </a:fld>
            <a:endParaRPr lang="en-US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C1D5-25B2-4641-9CDB-63890B1D580D}" type="datetime1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15AC-67DE-4612-A432-3592C9286B5E}" type="datetime1">
              <a:rPr lang="en-US" smtClean="0"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3AD6-C38C-468E-815A-8EBD2A2B9B98}" type="datetime1">
              <a:rPr lang="en-US" smtClean="0"/>
              <a:t>6/29/2011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1AD3-16E5-4100-9D3F-23C29695B66E}" type="datetime1">
              <a:rPr lang="en-US" smtClean="0"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753-CBEE-4027-AB92-D43B7398DB99}" type="datetime1">
              <a:rPr lang="en-US" smtClean="0"/>
              <a:t>6/29/2011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97B-2062-48D0-BB72-F72D8D2E98E4}" type="datetime1">
              <a:rPr lang="en-US" smtClean="0"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73F2-FCF9-485C-9231-A7F0F279272E}" type="datetime1">
              <a:rPr lang="en-US" smtClean="0"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4F46-AC40-48A9-ADDD-430E16C0C211}" type="datetime1">
              <a:rPr lang="en-US" smtClean="0"/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4.png"/><Relationship Id="rId4" Type="http://schemas.openxmlformats.org/officeDocument/2006/relationships/image" Target="../media/image22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925" y="1600200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Generating very high magnetic field using a round-wire HTS conductor</a:t>
            </a:r>
            <a:br>
              <a:rPr lang="en-US" sz="2800" b="1" dirty="0" smtClean="0"/>
            </a:br>
            <a:r>
              <a:rPr lang="en-US" sz="2800" b="1" dirty="0"/>
              <a:t>&amp;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Q</a:t>
            </a:r>
            <a:r>
              <a:rPr lang="en-US" sz="2800" b="1" dirty="0" smtClean="0"/>
              <a:t>uench protection of HTS magnets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550" y="3657600"/>
            <a:ext cx="60960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Tengming </a:t>
            </a:r>
            <a:r>
              <a:rPr lang="en-US" dirty="0" smtClean="0"/>
              <a:t>Shen</a:t>
            </a:r>
          </a:p>
          <a:p>
            <a:r>
              <a:rPr lang="en-US" dirty="0" smtClean="0"/>
              <a:t>Fermi National Accelerator Lab</a:t>
            </a:r>
          </a:p>
          <a:p>
            <a:r>
              <a:rPr lang="en-US" dirty="0" smtClean="0"/>
              <a:t>Presented at Muon Collider 2011, Telluride, CO</a:t>
            </a:r>
          </a:p>
          <a:p>
            <a:r>
              <a:rPr lang="en-US" dirty="0" smtClean="0"/>
              <a:t>June 29,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4325" y="25399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400050" y="53340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altLang="ja-JP" b="1" dirty="0" smtClean="0">
                <a:latin typeface="Calibri" pitchFamily="34" charset="0"/>
                <a:ea typeface="ＭＳ Ｐゴシック" pitchFamily="34" charset="-128"/>
              </a:rPr>
              <a:t>I want to thank collaboration </a:t>
            </a:r>
            <a:r>
              <a:rPr lang="en-US" altLang="ja-JP" b="1" dirty="0">
                <a:latin typeface="Calibri" pitchFamily="34" charset="0"/>
                <a:ea typeface="ＭＳ Ｐゴシック" pitchFamily="34" charset="-128"/>
              </a:rPr>
              <a:t>with </a:t>
            </a:r>
            <a:r>
              <a:rPr lang="en-US" altLang="ja-JP" b="1" dirty="0" smtClean="0">
                <a:latin typeface="Calibri" pitchFamily="34" charset="0"/>
                <a:ea typeface="ＭＳ Ｐゴシック" pitchFamily="34" charset="-128"/>
              </a:rPr>
              <a:t>BNL, NCSU, </a:t>
            </a:r>
            <a:r>
              <a:rPr lang="en-US" altLang="ja-JP" b="1" dirty="0">
                <a:latin typeface="Calibri" pitchFamily="34" charset="0"/>
                <a:ea typeface="ＭＳ Ｐゴシック" pitchFamily="34" charset="-128"/>
              </a:rPr>
              <a:t>NHMFL/FSU, NIST, LANL, </a:t>
            </a:r>
            <a:r>
              <a:rPr lang="en-US" altLang="ja-JP" b="1" dirty="0" smtClean="0">
                <a:latin typeface="Calibri" pitchFamily="34" charset="0"/>
                <a:ea typeface="ＭＳ Ｐゴシック" pitchFamily="34" charset="-128"/>
              </a:rPr>
              <a:t>LBNL, TAMU, and Oxford Superconducting through </a:t>
            </a:r>
            <a:r>
              <a:rPr lang="en-US" altLang="ja-JP" b="1" dirty="0">
                <a:latin typeface="Calibri" pitchFamily="34" charset="0"/>
                <a:ea typeface="ＭＳ Ｐゴシック" pitchFamily="34" charset="-128"/>
              </a:rPr>
              <a:t>Very High Field Superconducting Magnet </a:t>
            </a:r>
            <a:r>
              <a:rPr lang="en-US" altLang="ja-JP" b="1" dirty="0" smtClean="0">
                <a:latin typeface="Calibri" pitchFamily="34" charset="0"/>
                <a:ea typeface="ＭＳ Ｐゴシック" pitchFamily="34" charset="-128"/>
              </a:rPr>
              <a:t>Collaboration, and funding support from DOE and Fermilab/MAP through the Peoples Fellowship.</a:t>
            </a:r>
            <a:endParaRPr lang="en-US" altLang="ja-JP" dirty="0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10" name="Picture 4" descr="FNAL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8700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8948"/>
            <a:ext cx="8763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Conductor temperature rises fast after unprotected quench</a:t>
            </a:r>
            <a:endParaRPr lang="en-US" sz="3200" b="1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886200"/>
            <a:ext cx="88857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Lucida Sans" pitchFamily="34" charset="0"/>
              </a:rPr>
              <a:t>Temperature rise can be estimated by assuming that joule heating is absorbed by conductor,</a:t>
            </a:r>
          </a:p>
          <a:p>
            <a:r>
              <a:rPr lang="en-US" sz="1500" dirty="0" smtClean="0">
                <a:latin typeface="Lucida Sans" pitchFamily="34" charset="0"/>
              </a:rPr>
              <a:t> ignoring the conduction and cooling effects:</a:t>
            </a:r>
            <a:endParaRPr lang="en-US" sz="1500" dirty="0">
              <a:latin typeface="Lucida Sans" pitchFamily="34" charset="0"/>
            </a:endParaRPr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3352800" y="4648200"/>
          <a:ext cx="2025316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2" name="Equation" r:id="rId4" imgW="1282680" imgH="241200" progId="Equation.DSMT4">
                  <p:embed/>
                </p:oleObj>
              </mc:Choice>
              <mc:Fallback>
                <p:oleObj name="Equation" r:id="rId4" imgW="128268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648200"/>
                        <a:ext cx="2025316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177173"/>
              </p:ext>
            </p:extLst>
          </p:nvPr>
        </p:nvGraphicFramePr>
        <p:xfrm>
          <a:off x="2744788" y="5105400"/>
          <a:ext cx="33416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3" name="Equation" r:id="rId6" imgW="2412720" imgH="495000" progId="Equation.DSMT4">
                  <p:embed/>
                </p:oleObj>
              </mc:Choice>
              <mc:Fallback>
                <p:oleObj name="Equation" r:id="rId6" imgW="2412720" imgH="4950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5105400"/>
                        <a:ext cx="33416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267200" y="5009775"/>
            <a:ext cx="4426857" cy="821412"/>
            <a:chOff x="4267200" y="5009775"/>
            <a:chExt cx="4426857" cy="821412"/>
          </a:xfrm>
        </p:grpSpPr>
        <p:sp>
          <p:nvSpPr>
            <p:cNvPr id="33" name="Rectangle 32"/>
            <p:cNvSpPr/>
            <p:nvPr/>
          </p:nvSpPr>
          <p:spPr>
            <a:xfrm>
              <a:off x="4267200" y="5060134"/>
              <a:ext cx="1828800" cy="77105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10800000" flipV="1">
              <a:off x="6175828" y="5369460"/>
              <a:ext cx="381000" cy="762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678762" y="5009775"/>
              <a:ext cx="201529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 smtClean="0">
                  <a:solidFill>
                    <a:srgbClr val="0000FF"/>
                  </a:solidFill>
                  <a:latin typeface="Lucida Sans" pitchFamily="34" charset="0"/>
                </a:rPr>
                <a:t>Depending only on </a:t>
              </a:r>
            </a:p>
            <a:p>
              <a:r>
                <a:rPr lang="en-US" sz="1500" dirty="0" smtClean="0">
                  <a:solidFill>
                    <a:srgbClr val="0000FF"/>
                  </a:solidFill>
                  <a:latin typeface="Lucida Sans" pitchFamily="34" charset="0"/>
                </a:rPr>
                <a:t>Material properties</a:t>
              </a:r>
              <a:endParaRPr lang="en-US" sz="1500" dirty="0">
                <a:solidFill>
                  <a:srgbClr val="0000FF"/>
                </a:solidFill>
                <a:latin typeface="Lucida Sans" pitchFamily="34" charset="0"/>
              </a:endParaRPr>
            </a:p>
          </p:txBody>
        </p:sp>
      </p:grpSp>
      <p:graphicFrame>
        <p:nvGraphicFramePr>
          <p:cNvPr id="49" name="Object 1"/>
          <p:cNvGraphicFramePr>
            <a:graphicFrameLocks noChangeAspect="1"/>
          </p:cNvGraphicFramePr>
          <p:nvPr/>
        </p:nvGraphicFramePr>
        <p:xfrm>
          <a:off x="1981200" y="1795730"/>
          <a:ext cx="3581400" cy="616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4" name="Equation" r:id="rId8" imgW="2286000" imgH="393480" progId="Equation.DSMT4">
                  <p:embed/>
                </p:oleObj>
              </mc:Choice>
              <mc:Fallback>
                <p:oleObj name="Equation" r:id="rId8" imgW="228600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95730"/>
                        <a:ext cx="3581400" cy="616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381000" y="1295400"/>
            <a:ext cx="4641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Quench is essentially a heat transfer problem: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1719530"/>
            <a:ext cx="2590800" cy="1436132"/>
            <a:chOff x="381000" y="5029200"/>
            <a:chExt cx="2590800" cy="1436132"/>
          </a:xfrm>
        </p:grpSpPr>
        <p:sp>
          <p:nvSpPr>
            <p:cNvPr id="52" name="Rectangle 51"/>
            <p:cNvSpPr/>
            <p:nvPr/>
          </p:nvSpPr>
          <p:spPr>
            <a:xfrm>
              <a:off x="1828800" y="5029200"/>
              <a:ext cx="1143000" cy="762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1000" y="6096000"/>
              <a:ext cx="23541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Heat absorption by coil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1447800" y="5791200"/>
              <a:ext cx="381000" cy="38100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2286000" y="1795730"/>
            <a:ext cx="2995948" cy="1674966"/>
            <a:chOff x="2286000" y="1795730"/>
            <a:chExt cx="2995948" cy="1674966"/>
          </a:xfrm>
        </p:grpSpPr>
        <p:sp>
          <p:nvSpPr>
            <p:cNvPr id="55" name="TextBox 54"/>
            <p:cNvSpPr txBox="1"/>
            <p:nvPr/>
          </p:nvSpPr>
          <p:spPr>
            <a:xfrm>
              <a:off x="2286000" y="3101364"/>
              <a:ext cx="2995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Heat conduction into hot spot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48000" y="1795730"/>
              <a:ext cx="1143000" cy="7620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rot="5400000" flipH="1" flipV="1">
              <a:off x="3505994" y="2861736"/>
              <a:ext cx="609600" cy="1588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038600" y="1795730"/>
            <a:ext cx="1429687" cy="1280864"/>
            <a:chOff x="4038600" y="1795730"/>
            <a:chExt cx="1429687" cy="1280864"/>
          </a:xfrm>
        </p:grpSpPr>
        <p:sp>
          <p:nvSpPr>
            <p:cNvPr id="59" name="Rectangle 58"/>
            <p:cNvSpPr/>
            <p:nvPr/>
          </p:nvSpPr>
          <p:spPr>
            <a:xfrm>
              <a:off x="4267200" y="1795730"/>
              <a:ext cx="644104" cy="685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6200000" flipV="1">
              <a:off x="4610100" y="2595830"/>
              <a:ext cx="304800" cy="762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038600" y="2707262"/>
              <a:ext cx="14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Joule heating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971686" y="1769852"/>
            <a:ext cx="3615548" cy="928610"/>
            <a:chOff x="4971686" y="1769852"/>
            <a:chExt cx="3615548" cy="928610"/>
          </a:xfrm>
        </p:grpSpPr>
        <p:sp>
          <p:nvSpPr>
            <p:cNvPr id="58" name="Rectangle 57"/>
            <p:cNvSpPr/>
            <p:nvPr/>
          </p:nvSpPr>
          <p:spPr>
            <a:xfrm>
              <a:off x="4971686" y="1769852"/>
              <a:ext cx="762000" cy="685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9800" y="2329130"/>
              <a:ext cx="2567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Initial energy disturbance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5791200" y="2100530"/>
              <a:ext cx="381000" cy="3048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16321" y="5893245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dirty="0" err="1" smtClean="0"/>
              <a:t>J</a:t>
            </a:r>
            <a:r>
              <a:rPr lang="en-US" baseline="-25000" dirty="0" err="1" smtClean="0"/>
              <a:t>m</a:t>
            </a:r>
            <a:r>
              <a:rPr lang="en-US" dirty="0" smtClean="0"/>
              <a:t> is stabilizer current density, </a:t>
            </a:r>
            <a:r>
              <a:rPr lang="el-GR" dirty="0" smtClean="0"/>
              <a:t>ρ</a:t>
            </a:r>
            <a:r>
              <a:rPr lang="en-US" dirty="0" smtClean="0"/>
              <a:t> is resistivity of stabilizer.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0"/>
            <a:ext cx="7924800" cy="92166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Allowed protection time is only several seconds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60218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024735"/>
              </p:ext>
            </p:extLst>
          </p:nvPr>
        </p:nvGraphicFramePr>
        <p:xfrm>
          <a:off x="838200" y="3276600"/>
          <a:ext cx="7010400" cy="1707658"/>
        </p:xfrm>
        <a:graphic>
          <a:graphicData uri="http://schemas.openxmlformats.org/drawingml/2006/table">
            <a:tbl>
              <a:tblPr/>
              <a:tblGrid>
                <a:gridCol w="2286000"/>
                <a:gridCol w="914400"/>
                <a:gridCol w="762000"/>
                <a:gridCol w="1676400"/>
                <a:gridCol w="1371600"/>
              </a:tblGrid>
              <a:tr h="55620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Cases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J</a:t>
                      </a:r>
                      <a:r>
                        <a:rPr lang="en-US" sz="1500" b="1" baseline="-25000" dirty="0" smtClean="0">
                          <a:latin typeface="Calibri"/>
                          <a:ea typeface="SimSun"/>
                          <a:cs typeface="Times New Roman"/>
                        </a:rPr>
                        <a:t>e</a:t>
                      </a: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latin typeface="Calibri"/>
                          <a:ea typeface="SimSun"/>
                          <a:cs typeface="Times New Roman"/>
                        </a:rPr>
                        <a:t>J</a:t>
                      </a:r>
                      <a:r>
                        <a:rPr lang="en-US" sz="1500" b="1" baseline="-25000" dirty="0">
                          <a:latin typeface="Calibri"/>
                          <a:ea typeface="SimSun"/>
                          <a:cs typeface="Times New Roman"/>
                        </a:rPr>
                        <a:t>m</a:t>
                      </a:r>
                      <a:r>
                        <a:rPr lang="en-US" sz="1500" b="1" dirty="0"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baseline="0" dirty="0" smtClean="0">
                          <a:latin typeface="Calibri"/>
                          <a:ea typeface="SimSun"/>
                          <a:cs typeface="Times New Roman"/>
                        </a:rPr>
                        <a:t>Minimal quench energy  at 4.2 K</a:t>
                      </a:r>
                      <a:endParaRPr lang="en-US" sz="1500" b="1" baseline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baseline="0" dirty="0" smtClean="0">
                          <a:latin typeface="Calibri"/>
                          <a:ea typeface="SimSun"/>
                          <a:cs typeface="Times New Roman"/>
                        </a:rPr>
                        <a:t>t</a:t>
                      </a:r>
                      <a:r>
                        <a:rPr lang="en-US" sz="1500" b="1" baseline="-25000" dirty="0" smtClean="0">
                          <a:latin typeface="Calibri"/>
                          <a:ea typeface="SimSun"/>
                          <a:cs typeface="Times New Roman"/>
                        </a:rPr>
                        <a:t>p  </a:t>
                      </a:r>
                      <a:r>
                        <a:rPr lang="en-US" sz="1500" b="1" baseline="0" dirty="0" smtClean="0">
                          <a:latin typeface="Calibri"/>
                          <a:ea typeface="SimSun"/>
                          <a:cs typeface="Times New Roman"/>
                        </a:rPr>
                        <a:t>(assume T</a:t>
                      </a:r>
                      <a:r>
                        <a:rPr lang="en-US" sz="1500" b="1" baseline="-25000" dirty="0" smtClean="0">
                          <a:latin typeface="Calibri"/>
                          <a:ea typeface="SimSun"/>
                          <a:cs typeface="Times New Roman"/>
                        </a:rPr>
                        <a:t>m</a:t>
                      </a:r>
                      <a:r>
                        <a:rPr lang="en-US" sz="1500" b="1" baseline="0" dirty="0" smtClean="0">
                          <a:latin typeface="Calibri"/>
                          <a:ea typeface="SimSun"/>
                          <a:cs typeface="Times New Roman"/>
                        </a:rPr>
                        <a:t>&lt;200K)</a:t>
                      </a:r>
                      <a:endParaRPr lang="en-US" sz="1500" b="1" baseline="-25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latin typeface="Calibri"/>
                          <a:ea typeface="SimSun"/>
                          <a:cs typeface="Times New Roman"/>
                        </a:rPr>
                        <a:t>A/mm</a:t>
                      </a:r>
                      <a:r>
                        <a:rPr lang="en-US" sz="1500" b="1" baseline="30000" dirty="0"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500" b="1" dirty="0"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latin typeface="Calibri"/>
                          <a:ea typeface="SimSun"/>
                          <a:cs typeface="Times New Roman"/>
                        </a:rPr>
                        <a:t>A/mm</a:t>
                      </a:r>
                      <a:r>
                        <a:rPr lang="en-US" sz="1500" b="1" baseline="30000"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500" b="1"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J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latin typeface="Calibri"/>
                          <a:ea typeface="SimSun"/>
                          <a:cs typeface="Times New Roman"/>
                        </a:rPr>
                        <a:t>Sec</a:t>
                      </a: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NbTi round wire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500" b="1" dirty="0" smtClean="0">
                          <a:latin typeface="Calibri"/>
                          <a:cs typeface="Times New Roman"/>
                        </a:rPr>
                        <a:t>200</a:t>
                      </a:r>
                      <a:endParaRPr lang="en-US" sz="15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500" b="1" dirty="0" smtClean="0">
                          <a:latin typeface="Calibri"/>
                          <a:cs typeface="Times New Roman"/>
                        </a:rPr>
                        <a:t>357</a:t>
                      </a:r>
                      <a:endParaRPr lang="en-US" sz="15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500" b="1" dirty="0" smtClean="0">
                          <a:latin typeface="Calibri"/>
                          <a:cs typeface="Times New Roman"/>
                        </a:rPr>
                        <a:t>0.005</a:t>
                      </a:r>
                      <a:endParaRPr lang="en-US" sz="15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500" b="1" dirty="0" smtClean="0">
                          <a:latin typeface="Calibri"/>
                          <a:cs typeface="Times New Roman"/>
                        </a:rPr>
                        <a:t>1.8</a:t>
                      </a:r>
                      <a:endParaRPr lang="en-US" sz="15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2212 round wire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200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266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~1 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>
                          <a:latin typeface="Calibri"/>
                          <a:ea typeface="SimSun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YBCO coated</a:t>
                      </a:r>
                      <a:r>
                        <a:rPr lang="en-US" sz="1500" b="1" baseline="0" dirty="0" smtClean="0">
                          <a:latin typeface="Calibri"/>
                          <a:ea typeface="SimSun"/>
                          <a:cs typeface="Times New Roman"/>
                        </a:rPr>
                        <a:t> conductor*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200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625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~1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 smtClean="0">
                          <a:latin typeface="Calibri"/>
                          <a:ea typeface="SimSun"/>
                          <a:cs typeface="Times New Roman"/>
                        </a:rPr>
                        <a:t>0.54</a:t>
                      </a:r>
                      <a:endParaRPr lang="en-US" sz="15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610600" cy="1143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rate of hot spot temperature rise is proportional to J</a:t>
            </a:r>
            <a:r>
              <a:rPr lang="en-US" sz="1800" baseline="-25000" dirty="0" smtClean="0"/>
              <a:t>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t</a:t>
            </a:r>
            <a:r>
              <a:rPr lang="en-US" sz="1800" baseline="-25000" dirty="0" smtClean="0"/>
              <a:t>p</a:t>
            </a:r>
            <a:r>
              <a:rPr lang="en-US" sz="1800" dirty="0" smtClean="0"/>
              <a:t> is inversely proportional to J</a:t>
            </a:r>
            <a:r>
              <a:rPr lang="en-US" sz="1800" baseline="-25000" dirty="0" smtClean="0"/>
              <a:t>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; it sets a limit for detecting quench and shutting magnet current off.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5800" y="1355077"/>
                <a:ext cx="2679065" cy="410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b="0" i="0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Z</m:t>
                          </m:r>
                          <m:r>
                            <a:rPr lang="en-US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55077"/>
                <a:ext cx="2679065" cy="410497"/>
              </a:xfrm>
              <a:prstGeom prst="rect">
                <a:avLst/>
              </a:prstGeom>
              <a:blipFill rotWithShape="1">
                <a:blip r:embed="rId3"/>
                <a:stretch>
                  <a:fillRect t="-151471" r="-7062" b="-2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066800" y="5525923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YBCO needs more Cu but adding Cu lowers J</a:t>
            </a:r>
            <a:r>
              <a:rPr lang="en-US" baseline="-25000" dirty="0" smtClean="0"/>
              <a:t>ave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964668"/>
            <a:ext cx="11224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* 40 </a:t>
            </a:r>
            <a:r>
              <a:rPr lang="en-US" sz="1500" dirty="0" smtClean="0">
                <a:latin typeface="Symbol" pitchFamily="18" charset="2"/>
              </a:rPr>
              <a:t>m</a:t>
            </a:r>
            <a:r>
              <a:rPr lang="en-US" sz="1500" dirty="0" smtClean="0"/>
              <a:t>m Cu.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9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Quench protection relies on detecting quench and turning current off fast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1143000"/>
            <a:ext cx="360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to take energy out of cold mass.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4800" y="1828800"/>
            <a:ext cx="3200400" cy="2018944"/>
            <a:chOff x="304800" y="1905000"/>
            <a:chExt cx="3200400" cy="2018944"/>
          </a:xfrm>
        </p:grpSpPr>
        <p:pic>
          <p:nvPicPr>
            <p:cNvPr id="2969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" y="1905000"/>
              <a:ext cx="3200400" cy="2018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2743200" y="3200400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57584" y="3318296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01358" y="3298176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1286347" y="1859735"/>
            <a:ext cx="304800" cy="3048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143000" y="2173588"/>
            <a:ext cx="228600" cy="2286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524000" y="1600200"/>
            <a:ext cx="1859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Quench detected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600200" y="2173588"/>
            <a:ext cx="228600" cy="2286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1828800" y="2209800"/>
            <a:ext cx="457200" cy="762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49788" y="1984976"/>
            <a:ext cx="2172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Protection measures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taking effects 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470026" y="1828800"/>
            <a:ext cx="4673974" cy="1400175"/>
            <a:chOff x="4470026" y="1828800"/>
            <a:chExt cx="4673974" cy="1400175"/>
          </a:xfrm>
        </p:grpSpPr>
        <p:sp>
          <p:nvSpPr>
            <p:cNvPr id="14" name="TextBox 13"/>
            <p:cNvSpPr txBox="1"/>
            <p:nvPr/>
          </p:nvSpPr>
          <p:spPr>
            <a:xfrm>
              <a:off x="5798532" y="1828800"/>
              <a:ext cx="3345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Current decay characteristic time:</a:t>
              </a:r>
              <a:endParaRPr lang="en-US" dirty="0"/>
            </a:p>
          </p:txBody>
        </p:sp>
        <p:graphicFrame>
          <p:nvGraphicFramePr>
            <p:cNvPr id="2970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3846446"/>
                </p:ext>
              </p:extLst>
            </p:nvPr>
          </p:nvGraphicFramePr>
          <p:xfrm>
            <a:off x="6143625" y="2476500"/>
            <a:ext cx="1311275" cy="573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74" name="Equation" r:id="rId5" imgW="901440" imgH="393480" progId="Equation.DSMT4">
                    <p:embed/>
                  </p:oleObj>
                </mc:Choice>
                <mc:Fallback>
                  <p:oleObj name="Equation" r:id="rId5" imgW="90144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3625" y="2476500"/>
                          <a:ext cx="1311275" cy="573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7497384"/>
                </p:ext>
              </p:extLst>
            </p:nvPr>
          </p:nvGraphicFramePr>
          <p:xfrm>
            <a:off x="7667625" y="2552700"/>
            <a:ext cx="843116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75" name="Equation" r:id="rId7" imgW="622080" imgH="393480" progId="Equation.DSMT4">
                    <p:embed/>
                  </p:oleObj>
                </mc:Choice>
                <mc:Fallback>
                  <p:oleObj name="Equation" r:id="rId7" imgW="622080" imgH="393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7625" y="2552700"/>
                          <a:ext cx="843116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6" name="Straight Connector 95"/>
            <p:cNvCxnSpPr/>
            <p:nvPr/>
          </p:nvCxnSpPr>
          <p:spPr>
            <a:xfrm flipV="1">
              <a:off x="4867275" y="2162175"/>
              <a:ext cx="762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4470026" y="2539206"/>
              <a:ext cx="2600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</a:t>
              </a:r>
              <a:endParaRPr lang="en-US" sz="14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248275" y="2543175"/>
              <a:ext cx="282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</a:t>
              </a:r>
              <a:endParaRPr lang="en-US" sz="1400" dirty="0"/>
            </a:p>
          </p:txBody>
        </p: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5549900" y="2235200"/>
              <a:ext cx="1524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5550694" y="3151981"/>
              <a:ext cx="15240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4867275" y="3222625"/>
              <a:ext cx="762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81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4" t="31890" r="20753" b="60138"/>
            <a:stretch/>
          </p:blipFill>
          <p:spPr>
            <a:xfrm rot="5400000">
              <a:off x="5108132" y="2547835"/>
              <a:ext cx="1028452" cy="333828"/>
            </a:xfrm>
            <a:prstGeom prst="rect">
              <a:avLst/>
            </a:prstGeom>
          </p:spPr>
        </p:pic>
        <p:pic>
          <p:nvPicPr>
            <p:cNvPr id="83" name="Content Placeholder 4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91" t="30533" r="47071" b="62881"/>
            <a:stretch/>
          </p:blipFill>
          <p:spPr>
            <a:xfrm rot="16200000">
              <a:off x="4290192" y="2591211"/>
              <a:ext cx="1064420" cy="201581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171450" y="3879399"/>
            <a:ext cx="4028026" cy="2669393"/>
            <a:chOff x="171450" y="3879399"/>
            <a:chExt cx="4028026" cy="2669393"/>
          </a:xfrm>
        </p:grpSpPr>
        <p:cxnSp>
          <p:nvCxnSpPr>
            <p:cNvPr id="49" name="Straight Connector 48"/>
            <p:cNvCxnSpPr/>
            <p:nvPr/>
          </p:nvCxnSpPr>
          <p:spPr>
            <a:xfrm rot="5400000" flipH="1" flipV="1">
              <a:off x="1676607" y="4329258"/>
              <a:ext cx="1588" cy="1170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1085850" y="6070149"/>
              <a:ext cx="137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2256144" y="4878163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421154" y="5063897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16200000" flipH="1">
              <a:off x="2234711" y="4956747"/>
              <a:ext cx="219071" cy="1571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979110" y="5947927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 rot="5400000">
              <a:off x="935034" y="5300225"/>
              <a:ext cx="914400" cy="304800"/>
              <a:chOff x="2667000" y="4343400"/>
              <a:chExt cx="1333500" cy="571500"/>
            </a:xfrm>
          </p:grpSpPr>
          <p:pic>
            <p:nvPicPr>
              <p:cNvPr id="61" name="Picture 60" descr="140px-Diode_symbol_svg.png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67000" y="4343400"/>
                <a:ext cx="1333500" cy="571500"/>
              </a:xfrm>
              <a:prstGeom prst="rect">
                <a:avLst/>
              </a:prstGeom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2809874" y="4514852"/>
                <a:ext cx="304800" cy="76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624266" y="4510089"/>
                <a:ext cx="338133" cy="76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 rot="16200000" flipV="1">
              <a:off x="1166012" y="5304187"/>
              <a:ext cx="906476" cy="304800"/>
              <a:chOff x="2667000" y="4343400"/>
              <a:chExt cx="1333500" cy="571500"/>
            </a:xfrm>
          </p:grpSpPr>
          <p:pic>
            <p:nvPicPr>
              <p:cNvPr id="67" name="Picture 66" descr="140px-Diode_symbol_svg.png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67000" y="4343400"/>
                <a:ext cx="1333500" cy="571500"/>
              </a:xfrm>
              <a:prstGeom prst="rect">
                <a:avLst/>
              </a:prstGeom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2809874" y="4514852"/>
                <a:ext cx="304800" cy="76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3624266" y="4510089"/>
                <a:ext cx="338133" cy="76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>
              <a:off x="1387471" y="515417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393821" y="5749491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1400171" y="503352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1354130" y="5900301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71450" y="3879399"/>
              <a:ext cx="402802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Passive protection: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Energy stays in cold mass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Relies on fast normal zone propagation.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23850" y="4869999"/>
              <a:ext cx="1524000" cy="13716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8650" y="6179460"/>
              <a:ext cx="1132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Cold mass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86657" y="5787304"/>
              <a:ext cx="682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7030A0"/>
                  </a:solidFill>
                </a:rPr>
                <a:t>Heater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63358" y="5657428"/>
              <a:ext cx="264316" cy="200023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1" name="Content Placeholder 4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91" t="30533" r="47071" b="62881"/>
            <a:stretch/>
          </p:blipFill>
          <p:spPr>
            <a:xfrm rot="16200000">
              <a:off x="575132" y="5283830"/>
              <a:ext cx="930557" cy="190113"/>
            </a:xfrm>
            <a:prstGeom prst="rect">
              <a:avLst/>
            </a:prstGeom>
          </p:spPr>
        </p:pic>
        <p:pic>
          <p:nvPicPr>
            <p:cNvPr id="95" name="Picture 94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4" t="31890" r="20753" b="60138"/>
            <a:stretch/>
          </p:blipFill>
          <p:spPr>
            <a:xfrm rot="5400000">
              <a:off x="617904" y="5518472"/>
              <a:ext cx="614238" cy="166914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072" r="87887" b="46701"/>
            <a:stretch/>
          </p:blipFill>
          <p:spPr>
            <a:xfrm>
              <a:off x="2244951" y="5128616"/>
              <a:ext cx="508000" cy="571500"/>
            </a:xfrm>
            <a:prstGeom prst="rect">
              <a:avLst/>
            </a:prstGeom>
          </p:spPr>
        </p:pic>
        <p:cxnSp>
          <p:nvCxnSpPr>
            <p:cNvPr id="22" name="Straight Connector 21"/>
            <p:cNvCxnSpPr/>
            <p:nvPr/>
          </p:nvCxnSpPr>
          <p:spPr>
            <a:xfrm flipV="1">
              <a:off x="2452914" y="5695353"/>
              <a:ext cx="0" cy="3747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498" name="Group 62497"/>
          <p:cNvGrpSpPr/>
          <p:nvPr/>
        </p:nvGrpSpPr>
        <p:grpSpPr>
          <a:xfrm>
            <a:off x="4857750" y="3840393"/>
            <a:ext cx="2819041" cy="2714625"/>
            <a:chOff x="4857750" y="3840393"/>
            <a:chExt cx="2819041" cy="2714625"/>
          </a:xfrm>
        </p:grpSpPr>
        <p:cxnSp>
          <p:nvCxnSpPr>
            <p:cNvPr id="20" name="Straight Connector 19"/>
            <p:cNvCxnSpPr/>
            <p:nvPr/>
          </p:nvCxnSpPr>
          <p:spPr>
            <a:xfrm rot="5400000" flipH="1" flipV="1">
              <a:off x="6137487" y="4359727"/>
              <a:ext cx="1588" cy="1170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543176" y="6083170"/>
              <a:ext cx="137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6717024" y="4908632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867520" y="5094366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545043" y="5097332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6695591" y="4987216"/>
              <a:ext cx="219071" cy="1571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5435226" y="596887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6786030" y="5968076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155826" y="5321170"/>
              <a:ext cx="2600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22626" y="5473570"/>
              <a:ext cx="282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</a:t>
              </a:r>
              <a:endParaRPr lang="en-US" sz="1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857750" y="3840393"/>
              <a:ext cx="281904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Active protection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Take energy out of magnet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May induce high voltage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019675" y="4830993"/>
              <a:ext cx="990600" cy="13716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24425" y="6185686"/>
              <a:ext cx="1132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Cold mass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pic>
          <p:nvPicPr>
            <p:cNvPr id="84" name="Content Placeholder 4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91" t="30533" r="47071" b="62881"/>
            <a:stretch/>
          </p:blipFill>
          <p:spPr>
            <a:xfrm rot="16200000">
              <a:off x="5042861" y="5326483"/>
              <a:ext cx="930557" cy="190113"/>
            </a:xfrm>
            <a:prstGeom prst="rect">
              <a:avLst/>
            </a:prstGeom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4" t="31890" r="20753" b="60138"/>
            <a:stretch/>
          </p:blipFill>
          <p:spPr>
            <a:xfrm rot="5400000">
              <a:off x="6123974" y="5466635"/>
              <a:ext cx="911226" cy="333828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072" r="87887" b="46701"/>
            <a:stretch/>
          </p:blipFill>
          <p:spPr>
            <a:xfrm>
              <a:off x="6688444" y="5309264"/>
              <a:ext cx="508000" cy="571500"/>
            </a:xfrm>
            <a:prstGeom prst="rect">
              <a:avLst/>
            </a:prstGeom>
          </p:spPr>
        </p:pic>
        <p:cxnSp>
          <p:nvCxnSpPr>
            <p:cNvPr id="99" name="Straight Connector 98"/>
            <p:cNvCxnSpPr/>
            <p:nvPr/>
          </p:nvCxnSpPr>
          <p:spPr>
            <a:xfrm flipV="1">
              <a:off x="6914776" y="5154176"/>
              <a:ext cx="0" cy="1661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Oval 102"/>
          <p:cNvSpPr/>
          <p:nvPr/>
        </p:nvSpPr>
        <p:spPr>
          <a:xfrm>
            <a:off x="563358" y="2166671"/>
            <a:ext cx="228600" cy="2286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/>
          <p:nvPr/>
        </p:nvCxnSpPr>
        <p:spPr>
          <a:xfrm flipH="1">
            <a:off x="700776" y="1828800"/>
            <a:ext cx="224247" cy="308576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10412" y="1383268"/>
            <a:ext cx="183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Quench initiated 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Example: parameters of quench protection systems for NMR magnets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8001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Sans" pitchFamily="34" charset="0"/>
              </a:rPr>
              <a:t>900 MHz NMR (21 T) magnet at NHMFL, with stored energy of 38 MJ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Lucida Sans" pitchFamily="34" charset="0"/>
              </a:rPr>
              <a:t>1.5 m tall, 0.144 m ID, and 0.878 m OD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Lucida Sans" pitchFamily="34" charset="0"/>
              </a:rPr>
              <a:t>With eight LTS-coils stacked concentrically, and two more shimming coils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Lucida Sans" pitchFamily="34" charset="0"/>
              </a:rPr>
              <a:t>J</a:t>
            </a:r>
            <a:r>
              <a:rPr lang="en-US" baseline="-25000" dirty="0" smtClean="0">
                <a:latin typeface="Lucida Sans" pitchFamily="34" charset="0"/>
              </a:rPr>
              <a:t>m</a:t>
            </a:r>
            <a:r>
              <a:rPr lang="en-US" dirty="0" smtClean="0">
                <a:latin typeface="Lucida Sans" pitchFamily="34" charset="0"/>
              </a:rPr>
              <a:t> in NbTi-Cu is 274 A/mm</a:t>
            </a:r>
            <a:r>
              <a:rPr lang="en-US" baseline="30000" dirty="0" smtClean="0">
                <a:latin typeface="Lucida Sans" pitchFamily="34" charset="0"/>
              </a:rPr>
              <a:t>2</a:t>
            </a:r>
            <a:r>
              <a:rPr lang="en-US" dirty="0" smtClean="0">
                <a:latin typeface="Lucida Sans" pitchFamily="34" charset="0"/>
              </a:rPr>
              <a:t>, giving a t</a:t>
            </a:r>
            <a:r>
              <a:rPr lang="en-US" baseline="-25000" dirty="0" smtClean="0">
                <a:latin typeface="Lucida Sans" pitchFamily="34" charset="0"/>
              </a:rPr>
              <a:t>p</a:t>
            </a:r>
            <a:r>
              <a:rPr lang="en-US" dirty="0" smtClean="0">
                <a:latin typeface="Lucida Sans" pitchFamily="34" charset="0"/>
              </a:rPr>
              <a:t> of 3.1 sec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Lucida Sans" pitchFamily="34" charset="0"/>
              </a:rPr>
              <a:t>0.2 sec for detecting quench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Lucida Sans" pitchFamily="34" charset="0"/>
              </a:rPr>
              <a:t>0.2 sec for activating quench protection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Lucida Sans" pitchFamily="34" charset="0"/>
              </a:rPr>
              <a:t>~2 sec for discharging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911334"/>
            <a:ext cx="6072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I.R. Dixon </a:t>
            </a:r>
            <a:r>
              <a:rPr lang="en-US" sz="1400" i="1" dirty="0" smtClean="0"/>
              <a:t>et al</a:t>
            </a:r>
            <a:r>
              <a:rPr lang="en-US" sz="1400" dirty="0" smtClean="0"/>
              <a:t>., IEEE </a:t>
            </a:r>
            <a:r>
              <a:rPr lang="en-US" sz="1400" dirty="0" err="1" smtClean="0"/>
              <a:t>Transcations</a:t>
            </a:r>
            <a:r>
              <a:rPr lang="en-US" sz="1400" dirty="0" smtClean="0"/>
              <a:t> on Applied Superconductivity, 14, (2004), 1260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Successful quench protection relies on detecting quench fast, in &lt;0.2 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26" y="1676400"/>
            <a:ext cx="8229600" cy="4191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How robust is conductor against quenches?</a:t>
            </a:r>
          </a:p>
          <a:p>
            <a:pPr lvl="1"/>
            <a:r>
              <a:rPr lang="en-US" dirty="0" smtClean="0"/>
              <a:t>LTS</a:t>
            </a:r>
          </a:p>
          <a:p>
            <a:pPr lvl="1"/>
            <a:r>
              <a:rPr lang="en-US" dirty="0" smtClean="0"/>
              <a:t>2212: Ag-sheathed round wire</a:t>
            </a:r>
            <a:r>
              <a:rPr lang="en-US" dirty="0"/>
              <a:t>, slightly I</a:t>
            </a:r>
            <a:r>
              <a:rPr lang="en-US" baseline="-25000" dirty="0"/>
              <a:t>c</a:t>
            </a:r>
            <a:r>
              <a:rPr lang="en-US" dirty="0"/>
              <a:t>-degradation when </a:t>
            </a:r>
            <a:r>
              <a:rPr lang="en-US" dirty="0" smtClean="0"/>
              <a:t>T&gt;800 </a:t>
            </a:r>
            <a:r>
              <a:rPr lang="en-US" dirty="0"/>
              <a:t>K </a:t>
            </a:r>
            <a:endParaRPr lang="en-US" dirty="0" smtClean="0"/>
          </a:p>
          <a:p>
            <a:pPr lvl="1"/>
            <a:r>
              <a:rPr lang="en-US" dirty="0" smtClean="0"/>
              <a:t>YBCO: Cu-laminated YBCO, slightly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c</a:t>
            </a:r>
            <a:r>
              <a:rPr lang="en-US" dirty="0" smtClean="0"/>
              <a:t>-degradation when T&gt;370 K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Assume quench is detected, can we protect the coil?</a:t>
            </a:r>
          </a:p>
          <a:p>
            <a:pPr lvl="1"/>
            <a:r>
              <a:rPr lang="en-US" sz="2900" dirty="0" smtClean="0"/>
              <a:t>Yes for LTS.</a:t>
            </a:r>
          </a:p>
          <a:p>
            <a:pPr lvl="1"/>
            <a:r>
              <a:rPr lang="en-US" sz="2900" dirty="0" smtClean="0"/>
              <a:t>Yes for Bi-2212</a:t>
            </a:r>
          </a:p>
          <a:p>
            <a:pPr lvl="1"/>
            <a:r>
              <a:rPr lang="en-US" sz="2900" dirty="0" smtClean="0"/>
              <a:t>Yes for YBCO if t</a:t>
            </a:r>
            <a:r>
              <a:rPr lang="en-US" sz="2900" baseline="-25000" dirty="0" smtClean="0"/>
              <a:t>p</a:t>
            </a:r>
            <a:r>
              <a:rPr lang="en-US" sz="2900" dirty="0" smtClean="0"/>
              <a:t>&gt;2 sec.</a:t>
            </a:r>
          </a:p>
          <a:p>
            <a:pPr lvl="1">
              <a:buNone/>
            </a:pPr>
            <a:endParaRPr lang="en-US" sz="29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Can we detect a quench event locally, in &lt;0.2 sec, before the hot spot temperature rises to a dangerous level?</a:t>
            </a:r>
          </a:p>
          <a:p>
            <a:pPr lvl="1"/>
            <a:r>
              <a:rPr lang="en-US" dirty="0" smtClean="0"/>
              <a:t>Easy for LTS</a:t>
            </a:r>
          </a:p>
          <a:p>
            <a:pPr lvl="1"/>
            <a:r>
              <a:rPr lang="en-US" dirty="0" smtClean="0"/>
              <a:t>Difficult for Bi-2212</a:t>
            </a:r>
          </a:p>
          <a:p>
            <a:pPr lvl="1"/>
            <a:r>
              <a:rPr lang="en-US" dirty="0" smtClean="0"/>
              <a:t>Very difficult for YBCO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426" y="5867400"/>
            <a:ext cx="7414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Y. Iwasa, Case studies in superconducting magnets,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edition.</a:t>
            </a:r>
          </a:p>
          <a:p>
            <a:r>
              <a:rPr lang="en-US" sz="1400" dirty="0" smtClean="0"/>
              <a:t>Quench-induced </a:t>
            </a:r>
            <a:r>
              <a:rPr lang="en-US" sz="1400" dirty="0"/>
              <a:t>degradation experiments (Iwasa, Lue, Ishiyama, Wang, Effio, Ye, Song, Schwartz, </a:t>
            </a:r>
            <a:r>
              <a:rPr lang="en-US" sz="1400" dirty="0" smtClean="0"/>
              <a:t>…)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78426" y="3962400"/>
            <a:ext cx="7961630" cy="14441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How to detect quench events in LTS coils? 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D8AA-D870-4582-A501-C868128BDC1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7700" y="1676400"/>
            <a:ext cx="2521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circuit of a </a:t>
            </a:r>
          </a:p>
          <a:p>
            <a:pPr algn="ctr"/>
            <a:r>
              <a:rPr lang="en-US" dirty="0" smtClean="0"/>
              <a:t>superconducting magnet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724400" y="3606800"/>
            <a:ext cx="3200400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b="1" dirty="0" smtClean="0"/>
              <a:t>Maximum detection voltage:</a:t>
            </a:r>
          </a:p>
          <a:p>
            <a:pPr marL="342900" indent="-342900"/>
            <a:r>
              <a:rPr lang="en-US" dirty="0" err="1" smtClean="0"/>
              <a:t>V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=V</a:t>
            </a:r>
            <a:r>
              <a:rPr lang="en-US" baseline="-25000" dirty="0" smtClean="0"/>
              <a:t>Q</a:t>
            </a:r>
            <a:r>
              <a:rPr lang="en-US" dirty="0" smtClean="0"/>
              <a:t>(t)=I(t) x R</a:t>
            </a:r>
            <a:r>
              <a:rPr lang="en-US" baseline="-25000" dirty="0" smtClean="0"/>
              <a:t>Q</a:t>
            </a:r>
            <a:r>
              <a:rPr lang="en-US" dirty="0" smtClean="0"/>
              <a:t>(t) x (1-M/L) </a:t>
            </a:r>
          </a:p>
          <a:p>
            <a:pPr marL="342900" indent="-342900"/>
            <a:r>
              <a:rPr lang="en-US" dirty="0" smtClean="0"/>
              <a:t>               &lt; I(t) x R</a:t>
            </a:r>
            <a:r>
              <a:rPr lang="en-US" baseline="-25000" dirty="0" smtClean="0"/>
              <a:t>Q</a:t>
            </a:r>
            <a:r>
              <a:rPr lang="en-US" dirty="0" smtClean="0"/>
              <a:t>(t)</a:t>
            </a:r>
          </a:p>
          <a:p>
            <a:pPr marL="342900" indent="-342900"/>
            <a:r>
              <a:rPr lang="en-US" dirty="0" smtClean="0"/>
              <a:t>               = J</a:t>
            </a:r>
            <a:r>
              <a:rPr lang="en-US" baseline="-25000" dirty="0" smtClean="0"/>
              <a:t>m</a:t>
            </a:r>
            <a:r>
              <a:rPr lang="en-US" dirty="0" smtClean="0"/>
              <a:t> x </a:t>
            </a:r>
            <a:r>
              <a:rPr lang="el-GR" dirty="0" smtClean="0"/>
              <a:t>ρ</a:t>
            </a:r>
            <a:r>
              <a:rPr lang="en-US" dirty="0" smtClean="0"/>
              <a:t> x U x t</a:t>
            </a:r>
            <a:endParaRPr lang="en-US" baseline="-250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990600" y="10668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Quench detection relies on quick voltage development across normal zone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16321" y="52578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dirty="0" smtClean="0"/>
              <a:t>U is normal zone propagation velocity. </a:t>
            </a:r>
          </a:p>
          <a:p>
            <a:pPr marL="342900" indent="-342900"/>
            <a:r>
              <a:rPr lang="en-US" dirty="0" err="1" smtClean="0"/>
              <a:t>J</a:t>
            </a:r>
            <a:r>
              <a:rPr lang="en-US" baseline="-25000" dirty="0" err="1" smtClean="0"/>
              <a:t>m</a:t>
            </a:r>
            <a:r>
              <a:rPr lang="en-US" dirty="0" smtClean="0"/>
              <a:t> is stabilizer current density, </a:t>
            </a:r>
            <a:r>
              <a:rPr lang="el-GR" dirty="0" smtClean="0"/>
              <a:t>ρ</a:t>
            </a:r>
            <a:r>
              <a:rPr lang="en-US" dirty="0" smtClean="0"/>
              <a:t> is resistivity of stabilizer.</a:t>
            </a:r>
          </a:p>
          <a:p>
            <a:pPr marL="342900" indent="-342900"/>
            <a:r>
              <a:rPr lang="en-US" dirty="0"/>
              <a:t>L is self-inductance of the whole magnet, M is mutual-inductance between </a:t>
            </a:r>
          </a:p>
          <a:p>
            <a:pPr marL="342900" indent="-342900"/>
            <a:r>
              <a:rPr lang="en-US" dirty="0"/>
              <a:t>        normal zone and the rest of magnet.</a:t>
            </a:r>
            <a:endParaRPr lang="en-US" dirty="0" smtClean="0"/>
          </a:p>
        </p:txBody>
      </p:sp>
      <p:cxnSp>
        <p:nvCxnSpPr>
          <p:cNvPr id="33" name="Straight Connector 32"/>
          <p:cNvCxnSpPr/>
          <p:nvPr/>
        </p:nvCxnSpPr>
        <p:spPr>
          <a:xfrm rot="10800000" flipV="1">
            <a:off x="2831329" y="2909587"/>
            <a:ext cx="10060" cy="6488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09625" y="3546179"/>
            <a:ext cx="73152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812824" y="2904034"/>
            <a:ext cx="10060" cy="6488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1205729" y="3544587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13585" y="3706078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</a:t>
            </a:r>
            <a:r>
              <a:rPr lang="en-US" sz="1400" baseline="-25000" dirty="0" smtClean="0"/>
              <a:t>op</a:t>
            </a:r>
            <a:endParaRPr lang="en-US" sz="1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199379" y="3569987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I(t)</a:t>
            </a:r>
            <a:endParaRPr lang="en-US" sz="14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2094729" y="3550937"/>
            <a:ext cx="73152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343025" y="2667000"/>
            <a:ext cx="990600" cy="381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38200" y="2286000"/>
            <a:ext cx="2144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Superconducting coil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200400" y="3276600"/>
            <a:ext cx="7620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43250" y="288607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Quench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4" name="Content Placeholder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1" t="30533" r="47071" b="62881"/>
          <a:stretch/>
        </p:blipFill>
        <p:spPr>
          <a:xfrm>
            <a:off x="1415525" y="2774565"/>
            <a:ext cx="886486" cy="181109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830580" y="2910840"/>
            <a:ext cx="6628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86205" y="2910840"/>
            <a:ext cx="6628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72" r="87887" b="46701"/>
          <a:stretch/>
        </p:blipFill>
        <p:spPr>
          <a:xfrm rot="16200000">
            <a:off x="1594245" y="3230336"/>
            <a:ext cx="508000" cy="571500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4343400" y="1701800"/>
            <a:ext cx="3886200" cy="3276600"/>
            <a:chOff x="4343400" y="2209800"/>
            <a:chExt cx="3886200" cy="3276600"/>
          </a:xfrm>
        </p:grpSpPr>
        <p:cxnSp>
          <p:nvCxnSpPr>
            <p:cNvPr id="9" name="Straight Connector 8"/>
            <p:cNvCxnSpPr/>
            <p:nvPr/>
          </p:nvCxnSpPr>
          <p:spPr>
            <a:xfrm rot="10800000" flipV="1">
              <a:off x="7585710" y="2907665"/>
              <a:ext cx="10060" cy="6488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966335" y="3553782"/>
              <a:ext cx="1066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523669" y="3547537"/>
              <a:ext cx="1066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4966335" y="2910840"/>
              <a:ext cx="10060" cy="6488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>
              <a:off x="5652135" y="3552190"/>
              <a:ext cx="533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645785" y="3577590"/>
              <a:ext cx="3994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I(t)</a:t>
              </a:r>
              <a:endParaRPr lang="en-US" sz="14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 flipH="1" flipV="1">
              <a:off x="5804535" y="283464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6612568" y="2833846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5864068" y="2715574"/>
              <a:ext cx="45720" cy="45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668926" y="2713193"/>
              <a:ext cx="45720" cy="45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30515" y="2225040"/>
              <a:ext cx="11530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Quench zone</a:t>
              </a:r>
              <a:endParaRPr lang="en-US" sz="14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0435" y="2498090"/>
              <a:ext cx="534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V</a:t>
              </a:r>
              <a:r>
                <a:rPr lang="en-US" sz="1400" baseline="-25000" dirty="0" smtClean="0"/>
                <a:t>Q</a:t>
              </a:r>
              <a:r>
                <a:rPr lang="en-US" sz="1400" dirty="0" smtClean="0"/>
                <a:t>(t)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33135" y="2942590"/>
              <a:ext cx="534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</a:t>
              </a:r>
              <a:r>
                <a:rPr lang="en-US" sz="1400" baseline="-25000" dirty="0" smtClean="0"/>
                <a:t>Q</a:t>
              </a:r>
              <a:r>
                <a:rPr lang="en-US" sz="1400" dirty="0" smtClean="0"/>
                <a:t>(t)</a:t>
              </a:r>
              <a:endParaRPr lang="en-US" sz="1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343400" y="2209800"/>
              <a:ext cx="3886200" cy="32766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Content Placeholder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91" t="30533" r="47071" b="62881"/>
            <a:stretch/>
          </p:blipFill>
          <p:spPr>
            <a:xfrm>
              <a:off x="4979670" y="2774565"/>
              <a:ext cx="886486" cy="181109"/>
            </a:xfrm>
            <a:prstGeom prst="rect">
              <a:avLst/>
            </a:prstGeom>
          </p:spPr>
        </p:pic>
        <p:pic>
          <p:nvPicPr>
            <p:cNvPr id="57" name="Content Placeholder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91" t="30533" r="47071" b="62881"/>
            <a:stretch/>
          </p:blipFill>
          <p:spPr>
            <a:xfrm>
              <a:off x="6714306" y="2774565"/>
              <a:ext cx="886486" cy="181109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4" t="31890" r="22514" b="60138"/>
            <a:stretch/>
          </p:blipFill>
          <p:spPr>
            <a:xfrm>
              <a:off x="5832838" y="2775985"/>
              <a:ext cx="941160" cy="288525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072" r="87887" b="46701"/>
            <a:stretch/>
          </p:blipFill>
          <p:spPr>
            <a:xfrm rot="16200000">
              <a:off x="6064885" y="3230336"/>
              <a:ext cx="508000" cy="571500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6184325" y="3700343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I</a:t>
              </a:r>
              <a:r>
                <a:rPr lang="en-US" sz="1400" baseline="-25000" dirty="0" smtClean="0"/>
                <a:t>op</a:t>
              </a:r>
              <a:endParaRPr lang="en-US" sz="14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Normal zone voltage in HTS conductor develops slowly, due to very low NZP velocity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243518"/>
              </p:ext>
            </p:extLst>
          </p:nvPr>
        </p:nvGraphicFramePr>
        <p:xfrm>
          <a:off x="2362200" y="2256830"/>
          <a:ext cx="3124200" cy="1818059"/>
        </p:xfrm>
        <a:graphic>
          <a:graphicData uri="http://schemas.openxmlformats.org/drawingml/2006/table">
            <a:tbl>
              <a:tblPr/>
              <a:tblGrid>
                <a:gridCol w="1591992"/>
                <a:gridCol w="1532208"/>
              </a:tblGrid>
              <a:tr h="591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SimSun"/>
                          <a:cs typeface="Times New Roman"/>
                        </a:rPr>
                        <a:t>Superconductor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SimSun"/>
                          <a:cs typeface="Times New Roman"/>
                        </a:rPr>
                        <a:t>U</a:t>
                      </a:r>
                      <a:r>
                        <a:rPr lang="en-US" sz="1400" b="1" baseline="-25000" dirty="0" err="1">
                          <a:latin typeface="Calibri"/>
                          <a:ea typeface="SimSun"/>
                          <a:cs typeface="Times New Roman"/>
                        </a:rPr>
                        <a:t>l</a:t>
                      </a:r>
                      <a:r>
                        <a:rPr lang="en-US" sz="1400" b="1" dirty="0">
                          <a:latin typeface="Calibri"/>
                          <a:ea typeface="SimSun"/>
                          <a:cs typeface="Times New Roman"/>
                        </a:rPr>
                        <a:t> [mm/s]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NbTi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~1000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Nb</a:t>
                      </a:r>
                      <a:r>
                        <a:rPr lang="en-US" sz="1400" baseline="-25000" dirty="0"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Sn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~500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Bi-2223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SimSun"/>
                          <a:cs typeface="Times New Roman"/>
                        </a:rPr>
                        <a:t>~3-10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YBCO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SimSun"/>
                          <a:cs typeface="Times New Roman"/>
                        </a:rPr>
                        <a:t>~3-10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Bi-2212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SimSun"/>
                          <a:cs typeface="Times New Roman"/>
                        </a:rPr>
                        <a:t>~3-10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1799630"/>
            <a:ext cx="3880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Longitudinal NZP velocities U</a:t>
            </a:r>
            <a:r>
              <a:rPr lang="en-US" baseline="-25000" dirty="0" smtClean="0"/>
              <a:t>HTS</a:t>
            </a:r>
            <a:r>
              <a:rPr lang="en-US" dirty="0" smtClean="0"/>
              <a:t>&lt;&lt;U</a:t>
            </a:r>
            <a:r>
              <a:rPr lang="en-US" baseline="-25000" dirty="0" smtClean="0"/>
              <a:t>LTS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4419600"/>
            <a:ext cx="7883120" cy="1789331"/>
            <a:chOff x="457200" y="4419600"/>
            <a:chExt cx="7883120" cy="1789331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4419600"/>
              <a:ext cx="71068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 V</a:t>
              </a:r>
              <a:r>
                <a:rPr lang="en-US" baseline="-25000" dirty="0" smtClean="0"/>
                <a:t>max</a:t>
              </a:r>
              <a:r>
                <a:rPr lang="en-US" dirty="0" smtClean="0"/>
                <a:t> to reach a detection limit (e.g. 0.1 V), </a:t>
              </a:r>
            </a:p>
            <a:p>
              <a:pPr>
                <a:buFontTx/>
                <a:buChar char="-"/>
              </a:pPr>
              <a:r>
                <a:rPr lang="en-US" dirty="0" smtClean="0"/>
                <a:t> NbTi will need &lt;10 ms, during which hot-spot temperature rises &lt;30 K.</a:t>
              </a:r>
            </a:p>
            <a:p>
              <a:pPr>
                <a:buFontTx/>
                <a:buChar char="-"/>
              </a:pPr>
              <a:r>
                <a:rPr lang="en-US" dirty="0" smtClean="0"/>
                <a:t> HTS will need &gt;1 s, during which hot-spot temperature rises to &gt;100 K.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5562600"/>
              <a:ext cx="78831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To detect a quench zone in mm-order of length, it will require to put voltage taps</a:t>
              </a:r>
            </a:p>
            <a:p>
              <a:r>
                <a:rPr lang="en-US" b="1" dirty="0" smtClean="0">
                  <a:solidFill>
                    <a:srgbClr val="0000FF"/>
                  </a:solidFill>
                </a:rPr>
                <a:t>throughout the coil, which is not very practical…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68112"/>
              </p:ext>
            </p:extLst>
          </p:nvPr>
        </p:nvGraphicFramePr>
        <p:xfrm>
          <a:off x="6520887" y="2896632"/>
          <a:ext cx="2286000" cy="610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1" name="Equation" r:id="rId4" imgW="1854000" imgH="495000" progId="Equation.DSMT4">
                  <p:embed/>
                </p:oleObj>
              </mc:Choice>
              <mc:Fallback>
                <p:oleObj name="Equation" r:id="rId4" imgW="185400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0887" y="2896632"/>
                        <a:ext cx="2286000" cy="6106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20887" y="2363232"/>
            <a:ext cx="155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NZP velocities: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143000"/>
            <a:ext cx="803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This makes voltage-based quench detection difficult, if it is not impossible, for HTS</a:t>
            </a: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108578"/>
              </p:ext>
            </p:extLst>
          </p:nvPr>
        </p:nvGraphicFramePr>
        <p:xfrm>
          <a:off x="446497" y="2743200"/>
          <a:ext cx="1003300" cy="565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2" name="Equation" r:id="rId6" imgW="698400" imgH="393480" progId="Equation.DSMT4">
                  <p:embed/>
                </p:oleObj>
              </mc:Choice>
              <mc:Fallback>
                <p:oleObj name="Equation" r:id="rId6" imgW="6984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97" y="2743200"/>
                        <a:ext cx="1003300" cy="565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648312" y="4078512"/>
            <a:ext cx="5527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Y. </a:t>
            </a:r>
            <a:r>
              <a:rPr lang="en-US" sz="1400" dirty="0" err="1"/>
              <a:t>Iwasa</a:t>
            </a:r>
            <a:r>
              <a:rPr lang="en-US" sz="1400" dirty="0"/>
              <a:t>, Case studies in superconducting magnets, 2</a:t>
            </a:r>
            <a:r>
              <a:rPr lang="en-US" sz="1400" baseline="30000" dirty="0"/>
              <a:t>nd</a:t>
            </a:r>
            <a:r>
              <a:rPr lang="en-US" sz="1400" dirty="0"/>
              <a:t> edition.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295400" y="1600200"/>
          <a:ext cx="6410325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reeform 6"/>
          <p:cNvSpPr/>
          <p:nvPr/>
        </p:nvSpPr>
        <p:spPr>
          <a:xfrm>
            <a:off x="2971800" y="2057400"/>
            <a:ext cx="2700068" cy="2035834"/>
          </a:xfrm>
          <a:custGeom>
            <a:avLst/>
            <a:gdLst>
              <a:gd name="connsiteX0" fmla="*/ 0 w 2700068"/>
              <a:gd name="connsiteY0" fmla="*/ 2035834 h 2035834"/>
              <a:gd name="connsiteX1" fmla="*/ 1026544 w 2700068"/>
              <a:gd name="connsiteY1" fmla="*/ 1621766 h 2035834"/>
              <a:gd name="connsiteX2" fmla="*/ 1621766 w 2700068"/>
              <a:gd name="connsiteY2" fmla="*/ 1233577 h 2035834"/>
              <a:gd name="connsiteX3" fmla="*/ 2225616 w 2700068"/>
              <a:gd name="connsiteY3" fmla="*/ 750498 h 2035834"/>
              <a:gd name="connsiteX4" fmla="*/ 2553419 w 2700068"/>
              <a:gd name="connsiteY4" fmla="*/ 336430 h 2035834"/>
              <a:gd name="connsiteX5" fmla="*/ 2700068 w 2700068"/>
              <a:gd name="connsiteY5" fmla="*/ 0 h 203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0068" h="2035834">
                <a:moveTo>
                  <a:pt x="0" y="2035834"/>
                </a:moveTo>
                <a:cubicBezTo>
                  <a:pt x="378125" y="1895655"/>
                  <a:pt x="756250" y="1755476"/>
                  <a:pt x="1026544" y="1621766"/>
                </a:cubicBezTo>
                <a:cubicBezTo>
                  <a:pt x="1296838" y="1488057"/>
                  <a:pt x="1421921" y="1378788"/>
                  <a:pt x="1621766" y="1233577"/>
                </a:cubicBezTo>
                <a:cubicBezTo>
                  <a:pt x="1821611" y="1088366"/>
                  <a:pt x="2070341" y="900022"/>
                  <a:pt x="2225616" y="750498"/>
                </a:cubicBezTo>
                <a:cubicBezTo>
                  <a:pt x="2380891" y="600974"/>
                  <a:pt x="2474344" y="461513"/>
                  <a:pt x="2553419" y="336430"/>
                </a:cubicBezTo>
                <a:cubicBezTo>
                  <a:pt x="2632494" y="211347"/>
                  <a:pt x="2666281" y="105673"/>
                  <a:pt x="2700068" y="0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24200" y="3894826"/>
            <a:ext cx="1078302" cy="215660"/>
          </a:xfrm>
          <a:custGeom>
            <a:avLst/>
            <a:gdLst>
              <a:gd name="connsiteX0" fmla="*/ 0 w 1078302"/>
              <a:gd name="connsiteY0" fmla="*/ 215660 h 215660"/>
              <a:gd name="connsiteX1" fmla="*/ 1078302 w 1078302"/>
              <a:gd name="connsiteY1" fmla="*/ 0 h 21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78302" h="215660">
                <a:moveTo>
                  <a:pt x="0" y="215660"/>
                </a:moveTo>
                <a:lnTo>
                  <a:pt x="1078302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228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Quench</a:t>
            </a:r>
            <a:r>
              <a:rPr lang="en-US" sz="3200" b="1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detection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HTS is very difficult: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slow voltage growth vs. fast temperature rise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2644" y="5876026"/>
            <a:ext cx="26642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/>
              <a:t>T</a:t>
            </a:r>
            <a:endParaRPr lang="en-US" sz="13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21195" y="207010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Bi-2212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5906804"/>
            <a:ext cx="2856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T. </a:t>
            </a:r>
            <a:r>
              <a:rPr lang="en-US" sz="1400" dirty="0" err="1" smtClean="0"/>
              <a:t>Effio</a:t>
            </a:r>
            <a:r>
              <a:rPr lang="en-US" sz="1400" dirty="0" smtClean="0"/>
              <a:t>, Superconductor Science and </a:t>
            </a:r>
          </a:p>
          <a:p>
            <a:r>
              <a:rPr lang="en-US" sz="1400" dirty="0" smtClean="0"/>
              <a:t>Technology, 2008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Many methods have been evaluated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Voltage-based detection (BNL)</a:t>
            </a:r>
          </a:p>
          <a:p>
            <a:pPr lvl="1"/>
            <a:r>
              <a:rPr lang="en-US" sz="1800" dirty="0" smtClean="0"/>
              <a:t>To detect quench in less than 5 msec </a:t>
            </a:r>
          </a:p>
          <a:p>
            <a:pPr lvl="1"/>
            <a:r>
              <a:rPr lang="en-US" sz="1800" dirty="0" smtClean="0"/>
              <a:t>Low voltage threshold of 1mV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/>
              <a:t>Non-voltage-based detection techniques:</a:t>
            </a:r>
          </a:p>
          <a:p>
            <a:pPr lvl="1"/>
            <a:r>
              <a:rPr lang="en-US" sz="1800" dirty="0" smtClean="0"/>
              <a:t>Acoustic emission (Y. Iwasa, MIT)</a:t>
            </a:r>
          </a:p>
          <a:p>
            <a:pPr lvl="1"/>
            <a:r>
              <a:rPr lang="en-US" sz="1800" dirty="0" smtClean="0"/>
              <a:t>Fiber-optics (NCSU-</a:t>
            </a:r>
            <a:r>
              <a:rPr lang="en-US" sz="1800" dirty="0" err="1" smtClean="0"/>
              <a:t>Muon</a:t>
            </a:r>
            <a:r>
              <a:rPr lang="en-US" sz="1800" dirty="0" smtClean="0"/>
              <a:t> Inc.)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/>
              <a:t>Techniques to promote the normal zone propagation transverse to conductor:</a:t>
            </a:r>
          </a:p>
          <a:p>
            <a:pPr lvl="1"/>
            <a:r>
              <a:rPr lang="en-US" sz="1800" dirty="0" smtClean="0"/>
              <a:t>Thin ceramic insulation coating with high thermal conductivity (NCSU-</a:t>
            </a:r>
            <a:r>
              <a:rPr lang="en-US" sz="1800" dirty="0" err="1" smtClean="0"/>
              <a:t>nGimat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No turn-to-turn insulation winding (Y. Iwasa, MIT)</a:t>
            </a:r>
          </a:p>
          <a:p>
            <a:pPr lvl="1"/>
            <a:r>
              <a:rPr lang="en-US" sz="1800" dirty="0" smtClean="0"/>
              <a:t>Stainless-steel as turn-to-turn insulation (BNL-PBL)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929697"/>
            <a:ext cx="4081630" cy="46166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But </a:t>
            </a:r>
            <a:r>
              <a:rPr lang="en-US" sz="2400" b="1" dirty="0"/>
              <a:t>the problem is a hard one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38"/>
            <a:ext cx="8229600" cy="1143000"/>
          </a:xfrm>
        </p:spPr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828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Superconducting Magnets by Martin Wilson</a:t>
            </a:r>
          </a:p>
          <a:p>
            <a:endParaRPr lang="en-US" sz="2000" dirty="0" smtClean="0"/>
          </a:p>
          <a:p>
            <a:r>
              <a:rPr lang="en-US" sz="2000" dirty="0" smtClean="0"/>
              <a:t>Case Studies in Superconducting Magnets by Yuki Iwasa </a:t>
            </a:r>
          </a:p>
          <a:p>
            <a:endParaRPr lang="en-US" sz="2000" dirty="0" smtClean="0"/>
          </a:p>
          <a:p>
            <a:r>
              <a:rPr lang="en-US" sz="2000" dirty="0" smtClean="0"/>
              <a:t>Mini-workshop on quench protection of HTS magnets, High Field-Low Temperature Superconductor Workshop, Monterey, CA (2010)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en-US" sz="2800" b="1" dirty="0" smtClean="0"/>
              <a:t>Muon collider designs demand 30-50 T solenoids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43925" cy="47244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A transformational opportunity for high-field science</a:t>
            </a:r>
          </a:p>
          <a:p>
            <a:pPr lvl="1"/>
            <a:r>
              <a:rPr lang="en-US" sz="2000" dirty="0" smtClean="0"/>
              <a:t>But it is also a quantum leap in technology.</a:t>
            </a:r>
            <a:endParaRPr lang="en-US" sz="2000" dirty="0"/>
          </a:p>
          <a:p>
            <a:endParaRPr lang="en-US" sz="1000" b="1" dirty="0" smtClean="0"/>
          </a:p>
          <a:p>
            <a:r>
              <a:rPr lang="en-US" sz="2000" b="1" dirty="0" smtClean="0"/>
              <a:t>Challenges to 30+ T HTS magnets:</a:t>
            </a:r>
          </a:p>
          <a:p>
            <a:pPr lvl="1"/>
            <a:r>
              <a:rPr lang="en-US" sz="2000" dirty="0" smtClean="0"/>
              <a:t>Engineering the conductor to carry &gt;200 A/mm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in 20-50 T</a:t>
            </a:r>
          </a:p>
          <a:p>
            <a:pPr lvl="1"/>
            <a:r>
              <a:rPr lang="en-US" sz="2000" dirty="0" smtClean="0"/>
              <a:t>Managing stress &gt;200 MPa</a:t>
            </a:r>
          </a:p>
          <a:p>
            <a:pPr lvl="1"/>
            <a:r>
              <a:rPr lang="en-US" sz="2000" dirty="0" smtClean="0"/>
              <a:t>Protecting magnet from quenches</a:t>
            </a:r>
            <a:endParaRPr lang="en-US" sz="2000" b="1" dirty="0"/>
          </a:p>
          <a:p>
            <a:pPr lvl="1"/>
            <a:endParaRPr lang="en-US" sz="2000" b="1" dirty="0" smtClean="0"/>
          </a:p>
          <a:p>
            <a:pPr marL="457200" lvl="1" indent="-457200">
              <a:buBlip>
                <a:blip r:embed="rId3"/>
              </a:buBlip>
            </a:pPr>
            <a:r>
              <a:rPr lang="en-US" sz="2000" b="1" dirty="0"/>
              <a:t>We recently significantly improved the </a:t>
            </a:r>
            <a:r>
              <a:rPr lang="en-US" sz="2000" b="1" dirty="0" smtClean="0"/>
              <a:t>J</a:t>
            </a:r>
            <a:r>
              <a:rPr lang="en-US" sz="2000" b="1" baseline="-25000" dirty="0" smtClean="0"/>
              <a:t>e</a:t>
            </a:r>
            <a:r>
              <a:rPr lang="en-US" sz="2000" b="1" dirty="0" smtClean="0"/>
              <a:t> </a:t>
            </a:r>
            <a:r>
              <a:rPr lang="en-US" sz="2000" b="1" dirty="0"/>
              <a:t>of a round-wire HTS </a:t>
            </a:r>
            <a:r>
              <a:rPr lang="en-US" sz="2000" b="1" dirty="0" smtClean="0"/>
              <a:t>conductor</a:t>
            </a:r>
            <a:r>
              <a:rPr lang="en-US" sz="2000" b="1" dirty="0"/>
              <a:t> </a:t>
            </a:r>
            <a:r>
              <a:rPr lang="en-US" sz="2000" b="1" dirty="0" smtClean="0"/>
              <a:t>to 600 A/mm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at 4.2 K, 20 T.</a:t>
            </a:r>
          </a:p>
          <a:p>
            <a:pPr marL="0" lvl="1" indent="0">
              <a:buNone/>
            </a:pPr>
            <a:endParaRPr lang="en-US" sz="2000" b="1" dirty="0" smtClean="0"/>
          </a:p>
          <a:p>
            <a:pPr marL="457200" lvl="1" indent="-457200">
              <a:buBlip>
                <a:blip r:embed="rId3"/>
              </a:buBlip>
            </a:pPr>
            <a:r>
              <a:rPr lang="en-US" sz="2000" b="1" dirty="0" smtClean="0"/>
              <a:t>Quench is an old problem but needs new solution in HTS magnets</a:t>
            </a:r>
          </a:p>
          <a:p>
            <a:pPr lvl="1"/>
            <a:r>
              <a:rPr lang="en-US" sz="2100" dirty="0" smtClean="0"/>
              <a:t>Finding a novel quench detection method is the key. </a:t>
            </a:r>
          </a:p>
          <a:p>
            <a:pPr marL="1314450" lvl="3" indent="0">
              <a:buNone/>
            </a:pPr>
            <a:endParaRPr lang="en-US" sz="1200" dirty="0" smtClean="0"/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1382713" y="1003300"/>
            <a:ext cx="6661150" cy="36988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NMR communities need 30 T all superconducting magnets.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336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257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80000"/>
              </a:lnSpc>
              <a:buSzPct val="75000"/>
              <a:buBlip>
                <a:blip r:embed="rId3"/>
              </a:buBlip>
            </a:pPr>
            <a:r>
              <a:rPr lang="en-US" sz="2000" dirty="0"/>
              <a:t>LTS conductors approach their limits. Bringing HTS to applications will be revolutionary.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1400" dirty="0"/>
              <a:t>30 T NMR (all SC)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1400" dirty="0"/>
              <a:t>60 T hybrid (R+SC)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1400" dirty="0"/>
              <a:t>50 T muon cooling magnets </a:t>
            </a:r>
          </a:p>
          <a:p>
            <a:pPr marL="342900" lvl="1" indent="-342900">
              <a:lnSpc>
                <a:spcPct val="80000"/>
              </a:lnSpc>
              <a:buFontTx/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We increased J</a:t>
            </a:r>
            <a:r>
              <a:rPr lang="en-US" sz="2000" baseline="-25000" dirty="0"/>
              <a:t>e</a:t>
            </a:r>
            <a:r>
              <a:rPr lang="en-US" sz="2000" dirty="0"/>
              <a:t> of 2212 to 600 A/mm</a:t>
            </a:r>
            <a:r>
              <a:rPr lang="en-US" sz="2000" baseline="30000" dirty="0"/>
              <a:t>2</a:t>
            </a:r>
            <a:r>
              <a:rPr lang="en-US" sz="2000" dirty="0"/>
              <a:t> at 4.2 K, 20 </a:t>
            </a:r>
            <a:r>
              <a:rPr lang="en-US" sz="2000" dirty="0" smtClean="0"/>
              <a:t>T.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Given </a:t>
            </a:r>
            <a:r>
              <a:rPr lang="en-US" sz="1600" dirty="0"/>
              <a:t>this increase in J</a:t>
            </a:r>
            <a:r>
              <a:rPr lang="en-US" sz="1600" baseline="-25000" dirty="0"/>
              <a:t>e</a:t>
            </a:r>
            <a:r>
              <a:rPr lang="en-US" sz="1600" dirty="0"/>
              <a:t>, paths to 30+ T all superconducting magnets based on 2212 open up.</a:t>
            </a:r>
          </a:p>
          <a:p>
            <a:endParaRPr lang="en-US" sz="2000" dirty="0" smtClean="0"/>
          </a:p>
          <a:p>
            <a:r>
              <a:rPr lang="en-US" sz="2000" dirty="0" smtClean="0"/>
              <a:t>To reliably operate 30+ T HTS magnets, we need </a:t>
            </a:r>
          </a:p>
          <a:p>
            <a:pPr lvl="2"/>
            <a:r>
              <a:rPr lang="en-US" sz="1600" dirty="0" smtClean="0"/>
              <a:t>Novel quench detection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4"/>
          <p:cNvGrpSpPr>
            <a:grpSpLocks/>
          </p:cNvGrpSpPr>
          <p:nvPr/>
        </p:nvGrpSpPr>
        <p:grpSpPr bwMode="auto">
          <a:xfrm>
            <a:off x="4724400" y="2133600"/>
            <a:ext cx="4419600" cy="3951288"/>
            <a:chOff x="2821" y="1160"/>
            <a:chExt cx="2976" cy="2863"/>
          </a:xfrm>
        </p:grpSpPr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1" y="1160"/>
              <a:ext cx="2976" cy="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3445" y="3800"/>
              <a:ext cx="157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zh-CN" sz="1400" dirty="0">
                  <a:ea typeface="宋体" pitchFamily="2" charset="-122"/>
                </a:rPr>
                <a:t>(Courtesy of J. </a:t>
              </a:r>
              <a:r>
                <a:rPr lang="en-US" altLang="zh-CN" sz="1400" dirty="0" smtClean="0">
                  <a:ea typeface="宋体" pitchFamily="2" charset="-122"/>
                </a:rPr>
                <a:t>Jiang, FSU)</a:t>
              </a:r>
              <a:endParaRPr lang="en-US" altLang="zh-CN" sz="1400" dirty="0">
                <a:ea typeface="宋体" pitchFamily="2" charset="-122"/>
              </a:endParaRPr>
            </a:p>
          </p:txBody>
        </p:sp>
      </p:grp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98438" y="2273300"/>
            <a:ext cx="4495800" cy="43561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900" dirty="0" smtClean="0"/>
              <a:t>A transformational opportunity to go to fields beyond NbTi and Nb</a:t>
            </a:r>
            <a:r>
              <a:rPr lang="en-US" sz="1900" baseline="-25000" dirty="0" smtClean="0"/>
              <a:t>3</a:t>
            </a:r>
            <a:r>
              <a:rPr lang="en-US" sz="1900" dirty="0" smtClean="0"/>
              <a:t>Sn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1400" dirty="0" smtClean="0"/>
              <a:t>NbTi~10 T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1400" dirty="0" smtClean="0"/>
              <a:t>Nb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Sn~22 T</a:t>
            </a:r>
          </a:p>
          <a:p>
            <a:pPr marL="800100" lvl="3" indent="-342900">
              <a:lnSpc>
                <a:spcPct val="90000"/>
              </a:lnSpc>
              <a:buSzPct val="75000"/>
            </a:pPr>
            <a:endParaRPr lang="en-US" sz="1500" dirty="0" smtClean="0"/>
          </a:p>
          <a:p>
            <a:r>
              <a:rPr lang="en-US" sz="1900" dirty="0" smtClean="0"/>
              <a:t>But imposes new restrictions because HTS materials are so much more complex.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Complex material processing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Stress tolerance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Quench detection and protection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r>
              <a:rPr lang="en-US" sz="1900" dirty="0" smtClean="0"/>
              <a:t>Ongoing high field magnet projects</a:t>
            </a:r>
            <a:endParaRPr lang="en-US" sz="1900" dirty="0"/>
          </a:p>
          <a:p>
            <a:pPr lvl="1">
              <a:lnSpc>
                <a:spcPct val="90000"/>
              </a:lnSpc>
            </a:pPr>
            <a:r>
              <a:rPr lang="en-US" sz="1400" dirty="0" smtClean="0"/>
              <a:t>32 T all superconducting, NHMFL, NSF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400" dirty="0" smtClean="0"/>
              <a:t>30.5 T NMR, all superconducting, MIT, NIH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20+20 T, PBL/BNL, DOE-SBIR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400" dirty="0" smtClean="0"/>
              <a:t>VHFSMC, DOE </a:t>
            </a:r>
            <a:endParaRPr lang="en-US" sz="14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sz="1700" dirty="0" smtClean="0"/>
          </a:p>
        </p:txBody>
      </p:sp>
      <p:sp>
        <p:nvSpPr>
          <p:cNvPr id="4100" name="TextBox 9"/>
          <p:cNvSpPr txBox="1">
            <a:spLocks noChangeArrowheads="1"/>
          </p:cNvSpPr>
          <p:nvPr/>
        </p:nvSpPr>
        <p:spPr bwMode="auto">
          <a:xfrm>
            <a:off x="1565275" y="1338263"/>
            <a:ext cx="6232525" cy="706437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>
                <a:ea typeface="宋体" pitchFamily="2" charset="-122"/>
              </a:rPr>
              <a:t>Resistive magnets take 30 MW to reach 45 T; </a:t>
            </a:r>
          </a:p>
          <a:p>
            <a:pPr algn="ctr" eaLnBrk="1" hangingPunct="1"/>
            <a:r>
              <a:rPr lang="en-US" altLang="zh-CN" sz="2000">
                <a:ea typeface="宋体" pitchFamily="2" charset="-122"/>
              </a:rPr>
              <a:t>LTS conductors mature, reaching their limits at ~20 T.</a:t>
            </a:r>
            <a:endParaRPr lang="en-US" sz="2000"/>
          </a:p>
        </p:txBody>
      </p:sp>
      <p:sp>
        <p:nvSpPr>
          <p:cNvPr id="4101" name="TextBox 2"/>
          <p:cNvSpPr txBox="1">
            <a:spLocks noChangeArrowheads="1"/>
          </p:cNvSpPr>
          <p:nvPr/>
        </p:nvSpPr>
        <p:spPr bwMode="auto">
          <a:xfrm>
            <a:off x="990600" y="152400"/>
            <a:ext cx="77724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CN" sz="2900" b="1" dirty="0">
                <a:solidFill>
                  <a:srgbClr val="009900"/>
                </a:solidFill>
                <a:latin typeface="Calibri" pitchFamily="34" charset="0"/>
                <a:ea typeface="宋体" pitchFamily="2" charset="-122"/>
              </a:rPr>
              <a:t>HTS conductors have the ability to approach the grand challenge of 50 T</a:t>
            </a:r>
            <a:endParaRPr lang="en-US" sz="2900" b="1" dirty="0">
              <a:solidFill>
                <a:srgbClr val="009900"/>
              </a:solidFill>
              <a:latin typeface="Calibri" pitchFamily="34" charset="0"/>
              <a:ea typeface="宋体" pitchFamily="2" charset="-122"/>
            </a:endParaRPr>
          </a:p>
          <a:p>
            <a:pPr eaLnBrk="1" hangingPunct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993393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143000"/>
          </a:xfrm>
        </p:spPr>
        <p:txBody>
          <a:bodyPr/>
          <a:lstStyle/>
          <a:p>
            <a:r>
              <a:rPr lang="en-US" sz="3200" b="1" dirty="0" smtClean="0"/>
              <a:t>VHFSMC aims to bring HTS-high field magnet technology forward  </a:t>
            </a:r>
          </a:p>
        </p:txBody>
      </p:sp>
      <p:pic>
        <p:nvPicPr>
          <p:cNvPr id="6147" name="Picture 3" descr="http://magnet.fsu.edu/~lee/logos/HorizontalTriplet/thumbs/ASC@NHMFL@FSU-Horizontal-586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990975"/>
            <a:ext cx="227647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FNAL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4143375"/>
            <a:ext cx="18700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logo9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5591175"/>
            <a:ext cx="30480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325" y="3990975"/>
            <a:ext cx="18113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BNL-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4905375"/>
            <a:ext cx="17780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640388"/>
            <a:ext cx="2665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" descr="C:\Users\larbalestier\AppData\Local\Microsoft\Windows\Temporary Internet Files\Content.Outlook\SQ3HW4DS\NCSUEngr 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5014913"/>
            <a:ext cx="1600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152399" y="1447800"/>
            <a:ext cx="7826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/>
              <a:t>Address all important aspects of the technology, from conductor, </a:t>
            </a:r>
          </a:p>
          <a:p>
            <a:pPr eaLnBrk="1" hangingPunct="1"/>
            <a:r>
              <a:rPr lang="en-US" sz="2200" b="1" dirty="0"/>
              <a:t>cabling, protection, to demonstration coils.</a:t>
            </a:r>
          </a:p>
        </p:txBody>
      </p:sp>
      <p:sp>
        <p:nvSpPr>
          <p:cNvPr id="6155" name="TextBox 12"/>
          <p:cNvSpPr txBox="1">
            <a:spLocks noChangeArrowheads="1"/>
          </p:cNvSpPr>
          <p:nvPr/>
        </p:nvSpPr>
        <p:spPr bwMode="auto">
          <a:xfrm>
            <a:off x="523875" y="3381375"/>
            <a:ext cx="8597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dirty="0"/>
              <a:t>Very High Field Superconducting Magnet </a:t>
            </a:r>
            <a:r>
              <a:rPr lang="en-US" sz="2200" dirty="0" smtClean="0"/>
              <a:t>Collaboration (VHFSMC):</a:t>
            </a:r>
            <a:endParaRPr lang="en-US" sz="2200" dirty="0"/>
          </a:p>
        </p:txBody>
      </p:sp>
      <p:pic>
        <p:nvPicPr>
          <p:cNvPr id="6156" name="Picture 8" descr="nist_blue (3)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5057775"/>
            <a:ext cx="15557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452663" y="2296998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Now focus on 2212 technology.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457200" y="2706918"/>
            <a:ext cx="4360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PI: David Larbalestier and Alvin Tollestup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32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90800" y="1136650"/>
            <a:ext cx="4524375" cy="492125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600" b="1" dirty="0">
                <a:latin typeface="+mj-lt"/>
                <a:ea typeface="宋体" pitchFamily="2" charset="-122"/>
                <a:cs typeface="+mj-cs"/>
              </a:rPr>
              <a:t>2212 coils reach 32 T</a:t>
            </a:r>
          </a:p>
        </p:txBody>
      </p:sp>
      <p:pic>
        <p:nvPicPr>
          <p:cNvPr id="717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3079750"/>
            <a:ext cx="236855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4981575" y="2165350"/>
            <a:ext cx="1676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CN" sz="1400">
                <a:ea typeface="宋体" pitchFamily="2" charset="-122"/>
              </a:rPr>
              <a:t>OST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1400">
                <a:ea typeface="宋体" pitchFamily="2" charset="-122"/>
              </a:rPr>
              <a:t>B</a:t>
            </a:r>
            <a:r>
              <a:rPr lang="en-US" altLang="zh-CN" sz="1400" baseline="-25000">
                <a:ea typeface="宋体" pitchFamily="2" charset="-122"/>
              </a:rPr>
              <a:t>max</a:t>
            </a:r>
            <a:r>
              <a:rPr lang="en-US" altLang="zh-CN" sz="1400">
                <a:ea typeface="宋体" pitchFamily="2" charset="-122"/>
              </a:rPr>
              <a:t> = 22.5 T</a:t>
            </a:r>
          </a:p>
          <a:p>
            <a:pPr eaLnBrk="1" hangingPunct="1">
              <a:spcBef>
                <a:spcPct val="30000"/>
              </a:spcBef>
            </a:pPr>
            <a:r>
              <a:rPr lang="el-GR" sz="1400"/>
              <a:t>Δ</a:t>
            </a:r>
            <a:r>
              <a:rPr lang="en-US" altLang="zh-CN" sz="1400">
                <a:ea typeface="宋体" pitchFamily="2" charset="-122"/>
              </a:rPr>
              <a:t>B = 2.5 T</a:t>
            </a:r>
            <a:endParaRPr lang="el-GR" sz="1400"/>
          </a:p>
        </p:txBody>
      </p:sp>
      <p:pic>
        <p:nvPicPr>
          <p:cNvPr id="717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598737"/>
            <a:ext cx="1905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2874963"/>
            <a:ext cx="9144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7419975" y="1960563"/>
            <a:ext cx="1676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CN" sz="1400">
                <a:ea typeface="宋体" pitchFamily="2" charset="-122"/>
              </a:rPr>
              <a:t>NHMFL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1400">
                <a:ea typeface="宋体" pitchFamily="2" charset="-122"/>
              </a:rPr>
              <a:t>B</a:t>
            </a:r>
            <a:r>
              <a:rPr lang="en-US" altLang="zh-CN" sz="1400" baseline="-25000">
                <a:ea typeface="宋体" pitchFamily="2" charset="-122"/>
              </a:rPr>
              <a:t>max</a:t>
            </a:r>
            <a:r>
              <a:rPr lang="en-US" altLang="zh-CN" sz="1400">
                <a:ea typeface="宋体" pitchFamily="2" charset="-122"/>
              </a:rPr>
              <a:t> = 32 T</a:t>
            </a:r>
          </a:p>
          <a:p>
            <a:pPr eaLnBrk="1" hangingPunct="1">
              <a:spcBef>
                <a:spcPct val="30000"/>
              </a:spcBef>
            </a:pPr>
            <a:r>
              <a:rPr lang="el-GR" sz="1400"/>
              <a:t>Δ</a:t>
            </a:r>
            <a:r>
              <a:rPr lang="en-US" altLang="zh-CN" sz="1400">
                <a:ea typeface="宋体" pitchFamily="2" charset="-122"/>
              </a:rPr>
              <a:t>B = 1.1 T</a:t>
            </a:r>
            <a:endParaRPr lang="el-GR" sz="1400"/>
          </a:p>
        </p:txBody>
      </p:sp>
      <p:sp>
        <p:nvSpPr>
          <p:cNvPr id="7176" name="TextBox 2"/>
          <p:cNvSpPr txBox="1">
            <a:spLocks noChangeArrowheads="1"/>
          </p:cNvSpPr>
          <p:nvPr/>
        </p:nvSpPr>
        <p:spPr bwMode="auto">
          <a:xfrm>
            <a:off x="4611688" y="5413375"/>
            <a:ext cx="4217821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Wind and react magnet fabrication is</a:t>
            </a:r>
          </a:p>
          <a:p>
            <a:pPr marL="0" indent="0" eaLnBrk="1" hangingPunct="1">
              <a:defRPr/>
            </a:pPr>
            <a:r>
              <a:rPr lang="en-US" dirty="0" smtClean="0"/>
              <a:t>     feasible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7177" name="Title 1"/>
          <p:cNvSpPr txBox="1">
            <a:spLocks/>
          </p:cNvSpPr>
          <p:nvPr/>
        </p:nvSpPr>
        <p:spPr bwMode="auto">
          <a:xfrm>
            <a:off x="260577" y="82550"/>
            <a:ext cx="899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009900"/>
                </a:solidFill>
                <a:latin typeface="Calibri" pitchFamily="34" charset="0"/>
              </a:rPr>
              <a:t>VHFSMC </a:t>
            </a:r>
            <a:r>
              <a:rPr lang="en-US" sz="2800" b="1" dirty="0">
                <a:solidFill>
                  <a:srgbClr val="009900"/>
                </a:solidFill>
                <a:latin typeface="Calibri" pitchFamily="34" charset="0"/>
              </a:rPr>
              <a:t>focuses on magnet tech based on </a:t>
            </a:r>
          </a:p>
          <a:p>
            <a:pPr algn="ctr"/>
            <a:r>
              <a:rPr lang="en-US" sz="2800" b="1" dirty="0">
                <a:solidFill>
                  <a:srgbClr val="009900"/>
                </a:solidFill>
                <a:latin typeface="Calibri" pitchFamily="34" charset="0"/>
              </a:rPr>
              <a:t>a round-wire  HTS conductor</a:t>
            </a:r>
          </a:p>
        </p:txBody>
      </p:sp>
      <p:sp>
        <p:nvSpPr>
          <p:cNvPr id="7178" name="TextBox 3"/>
          <p:cNvSpPr txBox="1">
            <a:spLocks noChangeArrowheads="1"/>
          </p:cNvSpPr>
          <p:nvPr/>
        </p:nvSpPr>
        <p:spPr bwMode="auto">
          <a:xfrm>
            <a:off x="204788" y="1882775"/>
            <a:ext cx="3171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Ag-sheathed multifilamentary</a:t>
            </a:r>
          </a:p>
          <a:p>
            <a:pPr algn="ctr" eaLnBrk="1" hangingPunct="1"/>
            <a:r>
              <a:rPr lang="en-US"/>
              <a:t>Bi</a:t>
            </a:r>
            <a:r>
              <a:rPr lang="en-US" baseline="-25000"/>
              <a:t>2</a:t>
            </a:r>
            <a:r>
              <a:rPr lang="en-US"/>
              <a:t>Sr</a:t>
            </a:r>
            <a:r>
              <a:rPr lang="en-US" baseline="-25000"/>
              <a:t>2</a:t>
            </a:r>
            <a:r>
              <a:rPr lang="en-US"/>
              <a:t>CaCu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x</a:t>
            </a:r>
            <a:r>
              <a:rPr lang="en-US"/>
              <a:t> (2212) </a:t>
            </a:r>
          </a:p>
          <a:p>
            <a:pPr algn="ctr" eaLnBrk="1" hangingPunct="1"/>
            <a:endParaRPr lang="en-US"/>
          </a:p>
        </p:txBody>
      </p:sp>
      <p:sp>
        <p:nvSpPr>
          <p:cNvPr id="7179" name="Content Placeholder 2"/>
          <p:cNvSpPr txBox="1">
            <a:spLocks/>
          </p:cNvSpPr>
          <p:nvPr/>
        </p:nvSpPr>
        <p:spPr bwMode="auto">
          <a:xfrm>
            <a:off x="38100" y="4579938"/>
            <a:ext cx="454183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75000"/>
            </a:pPr>
            <a:r>
              <a:rPr lang="en-US" sz="1500" b="1" dirty="0"/>
              <a:t>A round-wire conductor is preferred for </a:t>
            </a:r>
          </a:p>
          <a:p>
            <a:pPr eaLnBrk="1" hangingPunct="1">
              <a:spcBef>
                <a:spcPct val="20000"/>
              </a:spcBef>
              <a:buSzPct val="75000"/>
            </a:pPr>
            <a:r>
              <a:rPr lang="en-US" sz="1500" b="1" dirty="0"/>
              <a:t>magnet and HEP applications.</a:t>
            </a:r>
          </a:p>
          <a:p>
            <a:pPr eaLnBrk="1" hangingPunct="1">
              <a:spcBef>
                <a:spcPct val="20000"/>
              </a:spcBef>
              <a:buSzPct val="75000"/>
              <a:buFontTx/>
              <a:buBlip>
                <a:blip r:embed="rId6"/>
              </a:buBlip>
            </a:pPr>
            <a:r>
              <a:rPr lang="en-US" sz="1500" dirty="0" smtClean="0"/>
              <a:t> Allow </a:t>
            </a:r>
            <a:r>
              <a:rPr lang="en-US" sz="1500" dirty="0"/>
              <a:t>Rutherford cable and 20+ T dipoles</a:t>
            </a:r>
            <a:endParaRPr lang="en-US" sz="15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851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-68263"/>
            <a:ext cx="8229600" cy="1143001"/>
          </a:xfrm>
        </p:spPr>
        <p:txBody>
          <a:bodyPr/>
          <a:lstStyle/>
          <a:p>
            <a:r>
              <a:rPr lang="en-US" sz="3200" b="1" dirty="0" smtClean="0"/>
              <a:t>We have met and solved many problems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Early conductor bleaks at high temperatures.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Solved by industry at processing level.</a:t>
            </a:r>
          </a:p>
          <a:p>
            <a:pPr lvl="1">
              <a:buFontTx/>
              <a:buNone/>
            </a:pPr>
            <a:endParaRPr lang="en-US" sz="1200" dirty="0" smtClean="0">
              <a:solidFill>
                <a:srgbClr val="A6A6A6"/>
              </a:solidFill>
            </a:endParaRPr>
          </a:p>
          <a:p>
            <a:r>
              <a:rPr lang="en-US" sz="2000" dirty="0" smtClean="0"/>
              <a:t>Conductor has very sensitive high-temperature reaction.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New understanding gave heat treatment control protocols.</a:t>
            </a:r>
          </a:p>
          <a:p>
            <a:pPr lvl="1">
              <a:buFontTx/>
              <a:buNone/>
            </a:pPr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2000" dirty="0" smtClean="0"/>
              <a:t>J</a:t>
            </a:r>
            <a:r>
              <a:rPr lang="en-US" sz="2000" baseline="-25000" dirty="0"/>
              <a:t>e</a:t>
            </a:r>
            <a:r>
              <a:rPr lang="en-US" sz="2000" dirty="0" smtClean="0"/>
              <a:t> of long-length conductor varies from batch to batch, ranging from 137 A/mm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to 480 A/mm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at 4.2 K, 20 T.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Understood at microscopic levels.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We increased J</a:t>
            </a:r>
            <a:r>
              <a:rPr lang="en-US" sz="1800" baseline="-25000" dirty="0">
                <a:solidFill>
                  <a:srgbClr val="0000FF"/>
                </a:solidFill>
              </a:rPr>
              <a:t>e</a:t>
            </a:r>
            <a:r>
              <a:rPr lang="en-US" sz="1800" dirty="0" smtClean="0">
                <a:solidFill>
                  <a:srgbClr val="0000FF"/>
                </a:solidFill>
              </a:rPr>
              <a:t> to 600 A/mm</a:t>
            </a:r>
            <a:r>
              <a:rPr lang="en-US" sz="1800" baseline="30000" dirty="0" smtClean="0">
                <a:solidFill>
                  <a:srgbClr val="0000FF"/>
                </a:solidFill>
              </a:rPr>
              <a:t>2</a:t>
            </a:r>
            <a:r>
              <a:rPr lang="en-US" sz="1800" dirty="0" smtClean="0">
                <a:solidFill>
                  <a:srgbClr val="0000FF"/>
                </a:solidFill>
              </a:rPr>
              <a:t> using an industry-scalable approach</a:t>
            </a:r>
          </a:p>
          <a:p>
            <a:pPr lvl="1">
              <a:buFontTx/>
              <a:buNone/>
            </a:pPr>
            <a:endParaRPr lang="en-US" sz="1200" dirty="0" smtClean="0">
              <a:solidFill>
                <a:srgbClr val="0000FF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Developing mechanically robust conductor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M</a:t>
            </a:r>
            <a:r>
              <a:rPr lang="en-US" sz="1800" dirty="0" smtClean="0">
                <a:solidFill>
                  <a:srgbClr val="0000FF"/>
                </a:solidFill>
              </a:rPr>
              <a:t>anaging stresses in coils using cable-based magnet.</a:t>
            </a:r>
          </a:p>
          <a:p>
            <a:endParaRPr lang="en-US" sz="1200" dirty="0" smtClean="0"/>
          </a:p>
          <a:p>
            <a:r>
              <a:rPr lang="en-US" sz="2000" dirty="0" smtClean="0"/>
              <a:t>Exploring approaches to quench protection</a:t>
            </a:r>
            <a:endParaRPr lang="en-US" sz="2000" dirty="0"/>
          </a:p>
          <a:p>
            <a:pPr marL="457200" lvl="1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8045" y="4274937"/>
            <a:ext cx="5038495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T. Shen</a:t>
            </a:r>
            <a:r>
              <a:rPr lang="en-US" dirty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., Muon Winter Meeting, Virginia, 2011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6765" y="5508177"/>
            <a:ext cx="7641319" cy="812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75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Why is quench protection of HTS magnets difficult?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Quench is an event of losing superconductivity locally and spreading the normal zone.</a:t>
            </a:r>
          </a:p>
          <a:p>
            <a:pPr lvl="1"/>
            <a:r>
              <a:rPr lang="en-US" sz="1800" dirty="0" smtClean="0"/>
              <a:t>Leading to fast temperature rise</a:t>
            </a:r>
          </a:p>
          <a:p>
            <a:pPr lvl="1"/>
            <a:r>
              <a:rPr lang="en-US" sz="1800" dirty="0" smtClean="0"/>
              <a:t>Requires nearly-instantaneous protection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smtClean="0"/>
              <a:t>Quench is an old problem</a:t>
            </a:r>
          </a:p>
          <a:p>
            <a:pPr lvl="1"/>
            <a:r>
              <a:rPr lang="en-US" sz="1800" dirty="0" smtClean="0"/>
              <a:t>Though challenging, it has been tackled well in LTS magnets.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smtClean="0"/>
              <a:t>Why </a:t>
            </a:r>
            <a:r>
              <a:rPr lang="en-US" sz="2400" dirty="0"/>
              <a:t>is protecting HTS magnets difficult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Because quench detection is difficult.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Quench is induced by local energy disturbances, amplified by joule heating, and propagated by heat transfer</a:t>
            </a:r>
            <a:endParaRPr lang="en-US" sz="26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657225" y="1581150"/>
            <a:ext cx="685800" cy="1981200"/>
            <a:chOff x="762000" y="2209800"/>
            <a:chExt cx="762000" cy="1981200"/>
          </a:xfrm>
        </p:grpSpPr>
        <p:sp>
          <p:nvSpPr>
            <p:cNvPr id="4" name="Rectangle 3"/>
            <p:cNvSpPr/>
            <p:nvPr/>
          </p:nvSpPr>
          <p:spPr>
            <a:xfrm>
              <a:off x="762000" y="2209800"/>
              <a:ext cx="762000" cy="1981200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 flipH="1" flipV="1">
              <a:off x="152400" y="2819400"/>
              <a:ext cx="1981200" cy="76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152400" y="2819400"/>
              <a:ext cx="1981200" cy="76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876425" y="1581150"/>
            <a:ext cx="685800" cy="1981200"/>
            <a:chOff x="762000" y="2209800"/>
            <a:chExt cx="762000" cy="1981200"/>
          </a:xfrm>
        </p:grpSpPr>
        <p:sp>
          <p:nvSpPr>
            <p:cNvPr id="16" name="Rectangle 15"/>
            <p:cNvSpPr/>
            <p:nvPr/>
          </p:nvSpPr>
          <p:spPr>
            <a:xfrm>
              <a:off x="762000" y="2209800"/>
              <a:ext cx="762000" cy="1981200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52400" y="2819400"/>
              <a:ext cx="1981200" cy="76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152400" y="2819400"/>
              <a:ext cx="1981200" cy="76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rot="5400000" flipH="1" flipV="1">
            <a:off x="1271855" y="2457450"/>
            <a:ext cx="685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69547" y="27572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76425" y="2525416"/>
            <a:ext cx="137160" cy="13716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33" name="Straight Arrow Connector 32"/>
          <p:cNvCxnSpPr>
            <a:stCxn id="3" idx="0"/>
          </p:cNvCxnSpPr>
          <p:nvPr/>
        </p:nvCxnSpPr>
        <p:spPr>
          <a:xfrm flipV="1">
            <a:off x="1945005" y="2153474"/>
            <a:ext cx="68580" cy="37194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" idx="7"/>
          </p:cNvCxnSpPr>
          <p:nvPr/>
        </p:nvCxnSpPr>
        <p:spPr>
          <a:xfrm flipV="1">
            <a:off x="1993498" y="2338140"/>
            <a:ext cx="225827" cy="20736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896512" y="2583932"/>
            <a:ext cx="395523" cy="511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" idx="4"/>
          </p:cNvCxnSpPr>
          <p:nvPr/>
        </p:nvCxnSpPr>
        <p:spPr>
          <a:xfrm>
            <a:off x="1945005" y="2662576"/>
            <a:ext cx="347030" cy="27931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3" idx="4"/>
          </p:cNvCxnSpPr>
          <p:nvPr/>
        </p:nvCxnSpPr>
        <p:spPr>
          <a:xfrm>
            <a:off x="1945005" y="2662576"/>
            <a:ext cx="149268" cy="39226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3629164" y="1295400"/>
            <a:ext cx="5611408" cy="3964095"/>
            <a:chOff x="3629164" y="1295400"/>
            <a:chExt cx="5611408" cy="3964095"/>
          </a:xfrm>
        </p:grpSpPr>
        <p:grpSp>
          <p:nvGrpSpPr>
            <p:cNvPr id="42" name="Group 41"/>
            <p:cNvGrpSpPr/>
            <p:nvPr/>
          </p:nvGrpSpPr>
          <p:grpSpPr>
            <a:xfrm>
              <a:off x="3810000" y="1295400"/>
              <a:ext cx="3762115" cy="2586057"/>
              <a:chOff x="381000" y="1295400"/>
              <a:chExt cx="3762115" cy="2586057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rot="5400000" flipH="1" flipV="1">
                <a:off x="-335975" y="2448790"/>
                <a:ext cx="2210594" cy="794"/>
              </a:xfrm>
              <a:prstGeom prst="straightConnector1">
                <a:avLst/>
              </a:prstGeom>
              <a:ln w="1524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381000" y="1295400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J</a:t>
                </a:r>
                <a:r>
                  <a:rPr lang="en-US" b="1" baseline="-25000" dirty="0" smtClean="0"/>
                  <a:t>c</a:t>
                </a:r>
                <a:endParaRPr lang="en-US" b="1" baseline="-25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844635" y="3463635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</a:t>
                </a:r>
                <a:endParaRPr lang="en-US" b="1" baseline="-25000" dirty="0"/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>
                <a:off x="762000" y="3553690"/>
                <a:ext cx="3124200" cy="1588"/>
              </a:xfrm>
              <a:prstGeom prst="straightConnector1">
                <a:avLst/>
              </a:prstGeom>
              <a:ln w="1524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143000" y="1447800"/>
                <a:ext cx="2466110" cy="209896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3449785" y="3512125"/>
                <a:ext cx="3425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</a:t>
                </a:r>
                <a:r>
                  <a:rPr lang="en-US" b="1" baseline="-25000" dirty="0" smtClean="0"/>
                  <a:t>c</a:t>
                </a:r>
                <a:endParaRPr lang="en-US" b="1" baseline="-250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524005" y="2500532"/>
                <a:ext cx="76200" cy="76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365147" y="2153474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grpSp>
            <p:nvGrpSpPr>
              <p:cNvPr id="51" name="Group 2"/>
              <p:cNvGrpSpPr/>
              <p:nvPr/>
            </p:nvGrpSpPr>
            <p:grpSpPr>
              <a:xfrm>
                <a:off x="1576173" y="2235536"/>
                <a:ext cx="1157646" cy="369332"/>
                <a:chOff x="1576173" y="2235536"/>
                <a:chExt cx="1157646" cy="369332"/>
              </a:xfrm>
            </p:grpSpPr>
            <p:cxnSp>
              <p:nvCxnSpPr>
                <p:cNvPr id="56" name="Straight Arrow Connector 55"/>
                <p:cNvCxnSpPr/>
                <p:nvPr/>
              </p:nvCxnSpPr>
              <p:spPr>
                <a:xfrm>
                  <a:off x="1576173" y="2528668"/>
                  <a:ext cx="813950" cy="0"/>
                </a:xfrm>
                <a:prstGeom prst="straightConnector1">
                  <a:avLst/>
                </a:prstGeom>
                <a:ln w="38100">
                  <a:solidFill>
                    <a:srgbClr val="410FF7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Rectangle 56"/>
                <p:cNvSpPr/>
                <p:nvPr/>
              </p:nvSpPr>
              <p:spPr>
                <a:xfrm>
                  <a:off x="2376055" y="2487317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424119" y="2235536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</p:grpSp>
          <p:grpSp>
            <p:nvGrpSpPr>
              <p:cNvPr id="52" name="Group 4"/>
              <p:cNvGrpSpPr/>
              <p:nvPr/>
            </p:nvGrpSpPr>
            <p:grpSpPr>
              <a:xfrm>
                <a:off x="2414155" y="2540390"/>
                <a:ext cx="1480077" cy="1060958"/>
                <a:chOff x="2414155" y="2540390"/>
                <a:chExt cx="1480077" cy="1060958"/>
              </a:xfrm>
            </p:grpSpPr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2414155" y="2540390"/>
                  <a:ext cx="1230927" cy="1028911"/>
                </a:xfrm>
                <a:prstGeom prst="straightConnector1">
                  <a:avLst/>
                </a:prstGeom>
                <a:ln w="38100">
                  <a:solidFill>
                    <a:srgbClr val="4803F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Rectangle 53"/>
                <p:cNvSpPr/>
                <p:nvPr/>
              </p:nvSpPr>
              <p:spPr>
                <a:xfrm>
                  <a:off x="3561517" y="3525148"/>
                  <a:ext cx="76200" cy="762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3586134" y="3139253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sp>
          <p:nvSpPr>
            <p:cNvPr id="66" name="TextBox 65"/>
            <p:cNvSpPr txBox="1"/>
            <p:nvPr/>
          </p:nvSpPr>
          <p:spPr>
            <a:xfrm>
              <a:off x="4198719" y="3962400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629164" y="3782167"/>
              <a:ext cx="5611408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to B: </a:t>
              </a:r>
              <a:r>
                <a:rPr lang="en-US" dirty="0" smtClean="0">
                  <a:sym typeface="Symbol"/>
                </a:rPr>
                <a:t>Q </a:t>
              </a:r>
              <a:r>
                <a:rPr lang="en-US" dirty="0" smtClean="0">
                  <a:sym typeface="Wingdings" pitchFamily="2" charset="2"/>
                </a:rPr>
                <a:t> </a:t>
              </a:r>
              <a:r>
                <a:rPr lang="en-US" dirty="0" smtClean="0">
                  <a:sym typeface="Symbol"/>
                </a:rPr>
                <a:t>T</a:t>
              </a:r>
            </a:p>
            <a:p>
              <a:r>
                <a:rPr lang="en-US" dirty="0" smtClean="0">
                  <a:sym typeface="Symbol"/>
                </a:rPr>
                <a:t>B to C: Current flows into stabilizer, creating joule heating.</a:t>
              </a:r>
            </a:p>
            <a:p>
              <a:r>
                <a:rPr lang="en-US" dirty="0">
                  <a:sym typeface="Symbol"/>
                </a:rPr>
                <a:t> </a:t>
              </a:r>
              <a:r>
                <a:rPr lang="en-US" dirty="0" smtClean="0">
                  <a:sym typeface="Symbol"/>
                </a:rPr>
                <a:t>            Temperature continues to rise.</a:t>
              </a:r>
            </a:p>
            <a:p>
              <a:r>
                <a:rPr lang="en-US" dirty="0" smtClean="0">
                  <a:sym typeface="Symbol"/>
                </a:rPr>
                <a:t>C: Superconductor is not superconducting anymore. </a:t>
              </a:r>
              <a:r>
                <a:rPr lang="en-US" dirty="0" smtClean="0">
                  <a:sym typeface="Wingdings" pitchFamily="2" charset="2"/>
                </a:rPr>
                <a:t>All </a:t>
              </a:r>
            </a:p>
            <a:p>
              <a:r>
                <a:rPr lang="en-US" dirty="0">
                  <a:sym typeface="Wingdings" pitchFamily="2" charset="2"/>
                </a:rPr>
                <a:t> </a:t>
              </a:r>
              <a:r>
                <a:rPr lang="en-US" dirty="0" smtClean="0">
                  <a:sym typeface="Wingdings" pitchFamily="2" charset="2"/>
                </a:rPr>
                <a:t>    current flows into stabilizer.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630809" y="5561640"/>
            <a:ext cx="3531121" cy="973242"/>
            <a:chOff x="2630809" y="5285966"/>
            <a:chExt cx="3531121" cy="973242"/>
          </a:xfrm>
        </p:grpSpPr>
        <p:sp>
          <p:nvSpPr>
            <p:cNvPr id="24" name="Rectangle 23"/>
            <p:cNvSpPr/>
            <p:nvPr/>
          </p:nvSpPr>
          <p:spPr>
            <a:xfrm>
              <a:off x="4156562" y="5672158"/>
              <a:ext cx="914400" cy="5108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30809" y="5889876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I</a:t>
              </a:r>
              <a:endParaRPr lang="en-US" i="1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937774" y="6063656"/>
              <a:ext cx="1213429" cy="0"/>
            </a:xfrm>
            <a:prstGeom prst="line">
              <a:avLst/>
            </a:prstGeom>
            <a:ln w="444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151203" y="5771944"/>
              <a:ext cx="0" cy="291712"/>
            </a:xfrm>
            <a:prstGeom prst="line">
              <a:avLst/>
            </a:prstGeom>
            <a:ln w="444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151203" y="5771944"/>
              <a:ext cx="919759" cy="0"/>
            </a:xfrm>
            <a:prstGeom prst="line">
              <a:avLst/>
            </a:prstGeom>
            <a:ln w="444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070962" y="5771944"/>
              <a:ext cx="0" cy="291712"/>
            </a:xfrm>
            <a:prstGeom prst="line">
              <a:avLst/>
            </a:prstGeom>
            <a:ln w="444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070962" y="6063656"/>
              <a:ext cx="1090968" cy="0"/>
            </a:xfrm>
            <a:prstGeom prst="straightConnector1">
              <a:avLst/>
            </a:prstGeom>
            <a:ln w="444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3991728" y="5285966"/>
              <a:ext cx="1381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 zone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7607" y="5221395"/>
            <a:ext cx="7292048" cy="1266313"/>
            <a:chOff x="57607" y="5221395"/>
            <a:chExt cx="7292048" cy="1266313"/>
          </a:xfrm>
        </p:grpSpPr>
        <p:grpSp>
          <p:nvGrpSpPr>
            <p:cNvPr id="70" name="Group 69"/>
            <p:cNvGrpSpPr/>
            <p:nvPr/>
          </p:nvGrpSpPr>
          <p:grpSpPr>
            <a:xfrm>
              <a:off x="57607" y="5589580"/>
              <a:ext cx="7292048" cy="898128"/>
              <a:chOff x="57607" y="5313906"/>
              <a:chExt cx="7292048" cy="89812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015655" y="5657644"/>
                <a:ext cx="5334000" cy="228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015655" y="5886244"/>
                <a:ext cx="5334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1710855" y="5657643"/>
                <a:ext cx="566058" cy="114301"/>
              </a:xfrm>
              <a:prstGeom prst="straightConnector1">
                <a:avLst/>
              </a:prstGeom>
              <a:ln w="1905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031090" y="5313906"/>
                <a:ext cx="1037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Stabilizer</a:t>
                </a:r>
                <a:endParaRPr lang="en-US" dirty="0"/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>
                <a:off x="1710855" y="6038644"/>
                <a:ext cx="528242" cy="16328"/>
              </a:xfrm>
              <a:prstGeom prst="straightConnector1">
                <a:avLst/>
              </a:prstGeom>
              <a:ln w="1905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57607" y="5842702"/>
                <a:ext cx="1683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Superconductor</a:t>
                </a:r>
                <a:endParaRPr lang="en-US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77699" y="5221395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/>
                <a:t>Case C</a:t>
              </a:r>
              <a:r>
                <a:rPr lang="en-US" b="1" i="1" dirty="0" smtClean="0"/>
                <a:t>:</a:t>
              </a:r>
              <a:endParaRPr lang="en-US" b="1" i="1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245782" y="3696791"/>
            <a:ext cx="311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Q &gt; Minimum quench energy </a:t>
            </a:r>
          </a:p>
          <a:p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(MQE)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Unprotected quenches can damage superconducting magnets</a:t>
            </a:r>
            <a:endParaRPr lang="en-US" sz="3200" b="1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65" y="3835658"/>
            <a:ext cx="27294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3962400"/>
            <a:ext cx="4648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Sans" pitchFamily="34" charset="0"/>
              </a:rPr>
              <a:t>A YBCO-short sample case: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Lucida Sans" pitchFamily="34" charset="0"/>
              </a:rPr>
              <a:t> </a:t>
            </a:r>
            <a:r>
              <a:rPr lang="en-US" sz="1600" dirty="0" smtClean="0">
                <a:latin typeface="Lucida Sans" pitchFamily="34" charset="0"/>
              </a:rPr>
              <a:t>I</a:t>
            </a:r>
            <a:r>
              <a:rPr lang="en-US" sz="1600" baseline="-25000" dirty="0" smtClean="0">
                <a:latin typeface="Lucida Sans" pitchFamily="34" charset="0"/>
              </a:rPr>
              <a:t>t</a:t>
            </a:r>
            <a:r>
              <a:rPr lang="en-US" sz="1600" dirty="0" smtClean="0">
                <a:latin typeface="Lucida Sans" pitchFamily="34" charset="0"/>
              </a:rPr>
              <a:t>=160 A (70% I</a:t>
            </a:r>
            <a:r>
              <a:rPr lang="en-US" sz="1600" baseline="-25000" dirty="0" smtClean="0">
                <a:latin typeface="Lucida Sans" pitchFamily="34" charset="0"/>
              </a:rPr>
              <a:t>c</a:t>
            </a:r>
            <a:r>
              <a:rPr lang="en-US" sz="1600" dirty="0" smtClean="0">
                <a:latin typeface="Lucida Sans" pitchFamily="34" charset="0"/>
              </a:rPr>
              <a:t>), 37 K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Lucida Sans" pitchFamily="34" charset="0"/>
              </a:rPr>
              <a:t> Conduction-cooled, nearly-</a:t>
            </a:r>
          </a:p>
          <a:p>
            <a:pPr lvl="1"/>
            <a:r>
              <a:rPr lang="en-US" sz="1600" dirty="0" smtClean="0">
                <a:latin typeface="Lucida Sans" pitchFamily="34" charset="0"/>
              </a:rPr>
              <a:t>  adiabatic situation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Lucida Sans" pitchFamily="34" charset="0"/>
              </a:rPr>
              <a:t> T</a:t>
            </a:r>
            <a:r>
              <a:rPr lang="en-US" sz="1600" baseline="-25000" dirty="0" smtClean="0">
                <a:latin typeface="Lucida Sans" pitchFamily="34" charset="0"/>
              </a:rPr>
              <a:t>peak</a:t>
            </a:r>
            <a:r>
              <a:rPr lang="en-US" sz="1600" dirty="0" smtClean="0">
                <a:latin typeface="Lucida Sans" pitchFamily="34" charset="0"/>
              </a:rPr>
              <a:t>=450 K in 2 sec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Lucida Sans" pitchFamily="34" charset="0"/>
              </a:rPr>
              <a:t> 50% I</a:t>
            </a:r>
            <a:r>
              <a:rPr lang="en-US" sz="1600" baseline="-25000" dirty="0" smtClean="0">
                <a:latin typeface="Lucida Sans" pitchFamily="34" charset="0"/>
              </a:rPr>
              <a:t>c</a:t>
            </a:r>
            <a:r>
              <a:rPr lang="en-US" sz="1600" dirty="0" smtClean="0">
                <a:latin typeface="Lucida Sans" pitchFamily="34" charset="0"/>
              </a:rPr>
              <a:t> degradation</a:t>
            </a:r>
          </a:p>
          <a:p>
            <a:r>
              <a:rPr lang="en-US" sz="1200" dirty="0" smtClean="0">
                <a:latin typeface="Lucida Sans" pitchFamily="34" charset="0"/>
              </a:rPr>
              <a:t>Mbaruku et al., IEEE Trans. Appl. Supercond. </a:t>
            </a:r>
            <a:r>
              <a:rPr lang="en-US" sz="1200" b="1" dirty="0" smtClean="0">
                <a:latin typeface="Lucida Sans" pitchFamily="34" charset="0"/>
              </a:rPr>
              <a:t>17</a:t>
            </a:r>
            <a:r>
              <a:rPr lang="en-US" sz="1200" dirty="0" smtClean="0">
                <a:latin typeface="Lucida Sans" pitchFamily="34" charset="0"/>
              </a:rPr>
              <a:t> 3044, (2007)</a:t>
            </a:r>
            <a:endParaRPr lang="en-US" sz="1200" dirty="0">
              <a:latin typeface="Lucida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265" y="5359658"/>
            <a:ext cx="2602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 meltdown in LHC main bending magnet </a:t>
            </a:r>
          </a:p>
          <a:p>
            <a:pPr algn="ctr"/>
            <a:r>
              <a:rPr lang="en-US" sz="1600" dirty="0" smtClean="0"/>
              <a:t>due to a quench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4478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Sans" pitchFamily="34" charset="0"/>
              </a:rPr>
              <a:t>Consequences of quenches: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Lucida Sans" pitchFamily="34" charset="0"/>
              </a:rPr>
              <a:t> Temperature rising to &gt;200 K</a:t>
            </a:r>
          </a:p>
          <a:p>
            <a:r>
              <a:rPr lang="en-US" dirty="0" smtClean="0">
                <a:latin typeface="Lucida Sans" pitchFamily="34" charset="0"/>
              </a:rPr>
              <a:t>           </a:t>
            </a:r>
            <a:r>
              <a:rPr lang="en-US" sz="1500" dirty="0" smtClean="0">
                <a:latin typeface="Lucida Sans" pitchFamily="34" charset="0"/>
              </a:rPr>
              <a:t>- within seconds.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Lucida Sans" pitchFamily="34" charset="0"/>
              </a:rPr>
              <a:t> Inducing high internal voltage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Lucida Sans" pitchFamily="34" charset="0"/>
              </a:rPr>
              <a:t> Inducing thermal strains</a:t>
            </a:r>
          </a:p>
          <a:p>
            <a:r>
              <a:rPr lang="en-US" dirty="0" smtClean="0">
                <a:latin typeface="Lucida Sans" pitchFamily="34" charset="0"/>
              </a:rPr>
              <a:t>          - </a:t>
            </a:r>
            <a:r>
              <a:rPr lang="en-US" sz="1500" dirty="0" smtClean="0">
                <a:latin typeface="Lucida Sans" pitchFamily="34" charset="0"/>
              </a:rPr>
              <a:t>Nb</a:t>
            </a:r>
            <a:r>
              <a:rPr lang="en-US" sz="1500" baseline="-25000" dirty="0" smtClean="0">
                <a:latin typeface="Lucida Sans" pitchFamily="34" charset="0"/>
              </a:rPr>
              <a:t>3</a:t>
            </a:r>
            <a:r>
              <a:rPr lang="en-US" sz="1500" dirty="0" smtClean="0">
                <a:latin typeface="Lucida Sans" pitchFamily="34" charset="0"/>
              </a:rPr>
              <a:t>Sn and HTS are strain sensitive.</a:t>
            </a:r>
            <a:r>
              <a:rPr lang="en-US" dirty="0" smtClean="0">
                <a:latin typeface="Lucida Sans" pitchFamily="34" charset="0"/>
              </a:rPr>
              <a:t>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265" y="6197858"/>
            <a:ext cx="2318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" pitchFamily="34" charset="0"/>
              </a:rPr>
              <a:t>J. </a:t>
            </a:r>
            <a:r>
              <a:rPr lang="en-US" sz="1200" dirty="0" err="1" smtClean="0">
                <a:latin typeface="Lucida Sans" pitchFamily="34" charset="0"/>
              </a:rPr>
              <a:t>Schwerg</a:t>
            </a:r>
            <a:r>
              <a:rPr lang="en-US" sz="1200" dirty="0" smtClean="0">
                <a:latin typeface="Lucida Sans" pitchFamily="34" charset="0"/>
              </a:rPr>
              <a:t>, PhD thesis, 2010</a:t>
            </a:r>
            <a:endParaRPr lang="en-US" sz="12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13541</TotalTime>
  <Words>1800</Words>
  <Application>Microsoft Office PowerPoint</Application>
  <PresentationFormat>On-screen Show (4:3)</PresentationFormat>
  <Paragraphs>329</Paragraphs>
  <Slides>20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Generating very high magnetic field using a round-wire HTS conductor &amp; Quench protection of HTS magnets</vt:lpstr>
      <vt:lpstr>Muon collider designs demand 30-50 T solenoids </vt:lpstr>
      <vt:lpstr>PowerPoint Presentation</vt:lpstr>
      <vt:lpstr>VHFSMC aims to bring HTS-high field magnet technology forward  </vt:lpstr>
      <vt:lpstr>PowerPoint Presentation</vt:lpstr>
      <vt:lpstr>We have met and solved many problems</vt:lpstr>
      <vt:lpstr>Why is quench protection of HTS magnets difficult?</vt:lpstr>
      <vt:lpstr>Quench is induced by local energy disturbances, amplified by joule heating, and propagated by heat transfer</vt:lpstr>
      <vt:lpstr>Unprotected quenches can damage superconducting magnets</vt:lpstr>
      <vt:lpstr>Conductor temperature rises fast after unprotected quench</vt:lpstr>
      <vt:lpstr>Allowed protection time is only several seconds</vt:lpstr>
      <vt:lpstr>Quench protection relies on detecting quench and turning current off fast</vt:lpstr>
      <vt:lpstr>Example: parameters of quench protection systems for NMR magnets</vt:lpstr>
      <vt:lpstr>Successful quench protection relies on detecting quench fast, in &lt;0.2 s</vt:lpstr>
      <vt:lpstr>How to detect quench events in LTS coils? </vt:lpstr>
      <vt:lpstr>Normal zone voltage in HTS conductor develops slowly, due to very low NZP velocity</vt:lpstr>
      <vt:lpstr>PowerPoint Presentation</vt:lpstr>
      <vt:lpstr>Many methods have been evaluated</vt:lpstr>
      <vt:lpstr>Additional resources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T magnets: Conceptual design and perspectives</dc:title>
  <dc:creator>Tengming Shen x4813 15619N</dc:creator>
  <cp:lastModifiedBy>Tengming</cp:lastModifiedBy>
  <cp:revision>549</cp:revision>
  <dcterms:created xsi:type="dcterms:W3CDTF">2006-08-16T00:00:00Z</dcterms:created>
  <dcterms:modified xsi:type="dcterms:W3CDTF">2011-06-29T21:49:25Z</dcterms:modified>
</cp:coreProperties>
</file>