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256" r:id="rId6"/>
    <p:sldId id="362" r:id="rId7"/>
    <p:sldId id="363" r:id="rId8"/>
    <p:sldId id="347" r:id="rId9"/>
    <p:sldId id="348" r:id="rId10"/>
    <p:sldId id="349" r:id="rId11"/>
    <p:sldId id="367" r:id="rId12"/>
    <p:sldId id="361" r:id="rId13"/>
    <p:sldId id="360" r:id="rId14"/>
    <p:sldId id="355" r:id="rId15"/>
    <p:sldId id="3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12" autoAdjust="0"/>
    <p:restoredTop sz="96367" autoAdjust="0"/>
  </p:normalViewPr>
  <p:slideViewPr>
    <p:cSldViewPr snapToGrid="0" snapToObjects="1">
      <p:cViewPr varScale="1">
        <p:scale>
          <a:sx n="69" d="100"/>
          <a:sy n="69" d="100"/>
        </p:scale>
        <p:origin x="-113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229" y="6558965"/>
            <a:ext cx="1228220" cy="28574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6547616"/>
            <a:ext cx="6106278" cy="310384"/>
          </a:xfrm>
        </p:spPr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5" y="6556849"/>
            <a:ext cx="1157770" cy="28574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05" y="6547616"/>
            <a:ext cx="6233091" cy="310384"/>
          </a:xfrm>
        </p:spPr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053" y="-3192"/>
            <a:ext cx="8150231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MAP 2014 Winter Meeting, Dec 04,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articlephysics.org/p5/ar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fnal.gov/project/map/AreaSystems/SitePages/Home.aspx" TargetMode="External"/><Relationship Id="rId2" Type="http://schemas.openxmlformats.org/officeDocument/2006/relationships/hyperlink" Target="https://web.fnal.gov/project/map/AreaSystems/SitePages/Home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296935"/>
            <a:ext cx="8877300" cy="172566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Moving Forward with Design &amp; Simulation:</a:t>
            </a:r>
            <a:br>
              <a:rPr lang="en-US" sz="3200" b="1" dirty="0" smtClean="0"/>
            </a:br>
            <a:r>
              <a:rPr lang="en-US" sz="3200" b="1" dirty="0" smtClean="0"/>
              <a:t>FY15 plans; prospects for the future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414" y="3140098"/>
            <a:ext cx="8119533" cy="2743200"/>
          </a:xfrm>
        </p:spPr>
        <p:txBody>
          <a:bodyPr/>
          <a:lstStyle/>
          <a:p>
            <a:r>
              <a:rPr lang="en-US" dirty="0" smtClean="0"/>
              <a:t>Slides e</a:t>
            </a:r>
            <a:r>
              <a:rPr lang="en-US" i="1" dirty="0" smtClean="0"/>
              <a:t>xtracted </a:t>
            </a:r>
            <a:r>
              <a:rPr lang="en-US" i="1" dirty="0"/>
              <a:t>from </a:t>
            </a:r>
            <a:r>
              <a:rPr lang="en-US" i="1" dirty="0" smtClean="0"/>
              <a:t>MAP </a:t>
            </a:r>
            <a:r>
              <a:rPr lang="en-US" i="1" dirty="0"/>
              <a:t>weekly meeting: Oct 24, 2014</a:t>
            </a:r>
          </a:p>
          <a:p>
            <a:r>
              <a:rPr lang="en-US" dirty="0" smtClean="0"/>
              <a:t>by Robert D. </a:t>
            </a:r>
            <a:r>
              <a:rPr lang="en-US" dirty="0" err="1" smtClean="0"/>
              <a:t>Ryne</a:t>
            </a:r>
            <a:endParaRPr lang="en-US" dirty="0" smtClean="0"/>
          </a:p>
          <a:p>
            <a:r>
              <a:rPr lang="en-US" sz="2800" i="1" dirty="0" smtClean="0"/>
              <a:t>Lawrence Berkeley National Laboratory</a:t>
            </a:r>
          </a:p>
          <a:p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403" y="-3192"/>
            <a:ext cx="6780881" cy="987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issue of JINST</a:t>
            </a:r>
            <a:br>
              <a:rPr lang="en-US" dirty="0" smtClean="0"/>
            </a:br>
            <a:r>
              <a:rPr lang="en-US" dirty="0" smtClean="0"/>
              <a:t>on MAP &amp; MICE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4" y="990544"/>
            <a:ext cx="2911306" cy="55570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Along w/ pubs in the usual places (PRST-AB, NIM, conferences) there are plans for a special issue of JINST on MAP &amp; MICE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Publications in this issue from MAP personnel are very strongly encouraged!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JINST_MAP-2watermark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9" b="8680"/>
          <a:stretch/>
        </p:blipFill>
        <p:spPr>
          <a:xfrm>
            <a:off x="3201165" y="990544"/>
            <a:ext cx="5154607" cy="554531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-1" y="0"/>
            <a:ext cx="1685582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Dedicated discussion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Dec 7 am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5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544"/>
            <a:ext cx="9143999" cy="5557072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FY2015 a close-out year and (hopefully) a transition year</a:t>
            </a:r>
          </a:p>
          <a:p>
            <a:pPr lvl="1"/>
            <a:r>
              <a:rPr lang="en-US" b="1" dirty="0" smtClean="0"/>
              <a:t>close-out: document what we have learned, finish initial designs of most promising concepts</a:t>
            </a:r>
          </a:p>
          <a:p>
            <a:pPr lvl="1"/>
            <a:r>
              <a:rPr lang="en-US" b="1" dirty="0" smtClean="0"/>
              <a:t>transition: away from facility design, toward </a:t>
            </a:r>
            <a:r>
              <a:rPr lang="en-US" b="1" dirty="0" err="1" smtClean="0"/>
              <a:t>funda</a:t>
            </a:r>
            <a:r>
              <a:rPr lang="en-US" b="1" dirty="0" smtClean="0"/>
              <a:t>-</a:t>
            </a:r>
            <a:br>
              <a:rPr lang="en-US" b="1" dirty="0" smtClean="0"/>
            </a:br>
            <a:r>
              <a:rPr lang="en-US" b="1" dirty="0" smtClean="0"/>
              <a:t>mental aspects (limits to intensity, brightness,...)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Documentation: Critical for leaving a lasting record that will facilitate revival of </a:t>
            </a:r>
            <a:r>
              <a:rPr lang="en-US" b="1" dirty="0" err="1" smtClean="0">
                <a:solidFill>
                  <a:srgbClr val="0070C0"/>
                </a:solidFill>
              </a:rPr>
              <a:t>muon</a:t>
            </a:r>
            <a:r>
              <a:rPr lang="en-US" b="1" dirty="0" smtClean="0">
                <a:solidFill>
                  <a:srgbClr val="0070C0"/>
                </a:solidFill>
              </a:rPr>
              <a:t> concepts when the Physics calls for it</a:t>
            </a:r>
          </a:p>
          <a:p>
            <a:pPr lvl="1"/>
            <a:r>
              <a:rPr lang="en-US" b="1" dirty="0" err="1" smtClean="0"/>
              <a:t>Fermipoint</a:t>
            </a:r>
            <a:endParaRPr lang="en-US" b="1" dirty="0" smtClean="0"/>
          </a:p>
          <a:p>
            <a:pPr lvl="1"/>
            <a:r>
              <a:rPr lang="en-US" b="1" dirty="0" smtClean="0"/>
              <a:t>JINST special issue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47" y="101242"/>
            <a:ext cx="7021161" cy="795397"/>
          </a:xfrm>
        </p:spPr>
        <p:txBody>
          <a:bodyPr>
            <a:normAutofit/>
          </a:bodyPr>
          <a:lstStyle/>
          <a:p>
            <a:r>
              <a:rPr lang="en-US" dirty="0" smtClean="0"/>
              <a:t>Post P5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0170" y="1113988"/>
            <a:ext cx="894569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P5 recommendations (May 2014</a:t>
            </a:r>
            <a:r>
              <a:rPr lang="en-US" sz="2400" b="1" dirty="0" smtClean="0">
                <a:solidFill>
                  <a:srgbClr val="0070C0"/>
                </a:solidFill>
              </a:rPr>
              <a:t>):</a:t>
            </a:r>
            <a:endParaRPr lang="en-US" sz="2400" b="1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Reassess MAP as project with dedicated DOE </a:t>
            </a:r>
            <a:r>
              <a:rPr lang="en-US" sz="2000" b="1" dirty="0"/>
              <a:t>funding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Incorporate into the </a:t>
            </a:r>
            <a:r>
              <a:rPr lang="en-US" sz="2000" b="1" dirty="0">
                <a:solidFill>
                  <a:srgbClr val="FF00FF"/>
                </a:solidFill>
              </a:rPr>
              <a:t>General Accelerator R&amp;D (GARD) </a:t>
            </a:r>
            <a:r>
              <a:rPr lang="en-US" sz="2000" b="1" dirty="0" smtClean="0"/>
              <a:t>(~ 90 M$) the </a:t>
            </a:r>
            <a:r>
              <a:rPr lang="en-US" sz="2000" b="1" dirty="0"/>
              <a:t>MAP activities that are of importance to Accelerator R&amp;D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HEPAP Accelerator R&amp;D </a:t>
            </a:r>
            <a:r>
              <a:rPr lang="en-US" sz="2400" b="1" dirty="0" smtClean="0">
                <a:solidFill>
                  <a:srgbClr val="0070C0"/>
                </a:solidFill>
              </a:rPr>
              <a:t>Panel 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en-US" sz="1600" b="1" dirty="0">
                <a:solidFill>
                  <a:srgbClr val="0070C0"/>
                </a:solidFill>
                <a:hlinkClick r:id="rId2"/>
              </a:rPr>
              <a:t>://</a:t>
            </a:r>
            <a:r>
              <a:rPr lang="en-US" sz="1600" b="1" dirty="0" smtClean="0">
                <a:solidFill>
                  <a:srgbClr val="0070C0"/>
                </a:solidFill>
                <a:hlinkClick r:id="rId2"/>
              </a:rPr>
              <a:t>www.usparticlephysics.org/p5/ards</a:t>
            </a:r>
            <a:r>
              <a:rPr lang="en-US" sz="1600" b="1" dirty="0" smtClean="0">
                <a:solidFill>
                  <a:srgbClr val="0070C0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 smtClean="0"/>
              <a:t>The P5 report </a:t>
            </a:r>
            <a:r>
              <a:rPr lang="en-US" sz="2000" b="1" i="1" dirty="0" smtClean="0"/>
              <a:t>has highlighted the </a:t>
            </a:r>
            <a:r>
              <a:rPr lang="en-US" sz="2000" b="1" i="1" dirty="0" smtClean="0">
                <a:solidFill>
                  <a:srgbClr val="FF00FF"/>
                </a:solidFill>
              </a:rPr>
              <a:t>importance of </a:t>
            </a:r>
            <a:r>
              <a:rPr lang="en-US" sz="2000" b="1" i="1" dirty="0" smtClean="0"/>
              <a:t>accelerator based experiments for the future of particle physics and this places renewed emphasis on </a:t>
            </a:r>
            <a:r>
              <a:rPr lang="en-US" sz="2000" b="1" i="1" dirty="0" smtClean="0">
                <a:solidFill>
                  <a:srgbClr val="FF00FF"/>
                </a:solidFill>
              </a:rPr>
              <a:t>accelerator R&amp;D </a:t>
            </a:r>
            <a:r>
              <a:rPr lang="en-US" sz="2000" b="1" i="1" dirty="0" smtClean="0"/>
              <a:t>efforts</a:t>
            </a:r>
            <a:r>
              <a:rPr lang="en-US" sz="2000" b="1" i="1" dirty="0" smtClean="0">
                <a:solidFill>
                  <a:srgbClr val="FF00FF"/>
                </a:solidFill>
              </a:rPr>
              <a:t> </a:t>
            </a:r>
            <a:r>
              <a:rPr lang="en-US" sz="2000" b="1" i="1" dirty="0" smtClean="0"/>
              <a:t>in support of medium- and long-term HEP projects. In light of this, we are requesting that HEPAP set up a </a:t>
            </a:r>
            <a:r>
              <a:rPr lang="en-US" sz="2000" b="1" i="1" dirty="0" smtClean="0">
                <a:solidFill>
                  <a:srgbClr val="FF00FF"/>
                </a:solidFill>
              </a:rPr>
              <a:t>subpanel to </a:t>
            </a:r>
            <a:r>
              <a:rPr lang="en-US" sz="2000" b="1" i="1" dirty="0">
                <a:solidFill>
                  <a:srgbClr val="FF00FF"/>
                </a:solidFill>
              </a:rPr>
              <a:t>examine the research in the current HEP accelerator R&amp;D program and to identify the </a:t>
            </a:r>
            <a:r>
              <a:rPr lang="en-US" sz="2000" b="1" i="1" dirty="0" smtClean="0">
                <a:solidFill>
                  <a:srgbClr val="FF00FF"/>
                </a:solidFill>
              </a:rPr>
              <a:t>most promising </a:t>
            </a:r>
            <a:r>
              <a:rPr lang="en-US" sz="2000" b="1" i="1" dirty="0">
                <a:solidFill>
                  <a:srgbClr val="FF00FF"/>
                </a:solidFill>
              </a:rPr>
              <a:t>research areas to support the advancement of high energy and particle physics</a:t>
            </a:r>
            <a:r>
              <a:rPr lang="en-US" sz="2000" b="1" i="1" dirty="0" smtClean="0">
                <a:solidFill>
                  <a:srgbClr val="FF00FF"/>
                </a:solidFill>
              </a:rPr>
              <a:t>.</a:t>
            </a:r>
          </a:p>
          <a:p>
            <a:pPr lvl="2"/>
            <a:endParaRPr lang="en-US" sz="2000" b="1" i="1" dirty="0" smtClean="0">
              <a:solidFill>
                <a:srgbClr val="00B050"/>
              </a:solidFill>
            </a:endParaRPr>
          </a:p>
          <a:p>
            <a:pPr lvl="2"/>
            <a:r>
              <a:rPr lang="en-US" sz="2000" b="1" i="1" dirty="0" smtClean="0">
                <a:solidFill>
                  <a:srgbClr val="00B050"/>
                </a:solidFill>
              </a:rPr>
              <a:t>Final recommendations: March 2015</a:t>
            </a:r>
          </a:p>
          <a:p>
            <a:pPr lvl="2"/>
            <a:r>
              <a:rPr lang="en-US" sz="2000" b="1" i="1" dirty="0" smtClean="0">
                <a:solidFill>
                  <a:srgbClr val="00B050"/>
                </a:solidFill>
              </a:rPr>
              <a:t>Resources: from FY 16 = Oct 2015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521987" y="5387248"/>
            <a:ext cx="1994052" cy="9997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Seminar</a:t>
            </a: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D.Hartill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Dec 5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5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239" y="-3192"/>
            <a:ext cx="6290631" cy="9879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White Papers to the AR&amp;D Panel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01687"/>
            <a:ext cx="9144000" cy="566388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All public </a:t>
            </a:r>
            <a:r>
              <a:rPr lang="en-US" sz="2800" b="1" dirty="0">
                <a:solidFill>
                  <a:srgbClr val="0070C0"/>
                </a:solidFill>
              </a:rPr>
              <a:t>submissions </a:t>
            </a:r>
            <a:r>
              <a:rPr lang="en-US" sz="2800" b="1" dirty="0" smtClean="0">
                <a:solidFill>
                  <a:srgbClr val="0070C0"/>
                </a:solidFill>
              </a:rPr>
              <a:t>are posted at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</a:rPr>
              <a:t>(</a:t>
            </a:r>
            <a:r>
              <a:rPr lang="en-US" sz="2000" b="1" dirty="0" smtClean="0"/>
              <a:t>http</a:t>
            </a:r>
            <a:r>
              <a:rPr lang="en-US" sz="2000" b="1" dirty="0"/>
              <a:t>://</a:t>
            </a:r>
            <a:r>
              <a:rPr lang="en-US" sz="2000" b="1" dirty="0" smtClean="0"/>
              <a:t>www.usparticlephysics.org/node/1059/webform-results/public)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4 MAP related white papers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accessible from a link at map.fnal.gov </a:t>
            </a:r>
            <a:r>
              <a:rPr lang="en-US" sz="1700" b="1" dirty="0" smtClean="0">
                <a:solidFill>
                  <a:schemeClr val="tx1"/>
                </a:solidFill>
              </a:rPr>
              <a:t>(http</a:t>
            </a:r>
            <a:r>
              <a:rPr lang="en-US" sz="1700" b="1" dirty="0">
                <a:solidFill>
                  <a:schemeClr val="tx1"/>
                </a:solidFill>
              </a:rPr>
              <a:t>://</a:t>
            </a:r>
            <a:r>
              <a:rPr lang="en-US" sz="1700" b="1" dirty="0" smtClean="0">
                <a:solidFill>
                  <a:schemeClr val="tx1"/>
                </a:solidFill>
              </a:rPr>
              <a:t>map.fnal.gov/documents/white-papers-accelerator-RnD-panel-2014.shtml)</a:t>
            </a:r>
          </a:p>
          <a:p>
            <a:pPr lvl="1"/>
            <a:r>
              <a:rPr lang="en-US" sz="2400" b="1" dirty="0" err="1" smtClean="0">
                <a:solidFill>
                  <a:srgbClr val="FF00FF"/>
                </a:solidFill>
              </a:rPr>
              <a:t>Muon</a:t>
            </a:r>
            <a:r>
              <a:rPr lang="en-US" sz="2400" b="1" dirty="0" smtClean="0">
                <a:solidFill>
                  <a:srgbClr val="FF00FF"/>
                </a:solidFill>
              </a:rPr>
              <a:t> </a:t>
            </a:r>
            <a:r>
              <a:rPr lang="en-US" sz="2400" b="1" dirty="0">
                <a:solidFill>
                  <a:srgbClr val="FF00FF"/>
                </a:solidFill>
              </a:rPr>
              <a:t>Accelerator R&amp;D </a:t>
            </a:r>
            <a:r>
              <a:rPr lang="en-US" sz="2400" b="1" dirty="0" smtClean="0">
                <a:solidFill>
                  <a:srgbClr val="FF00FF"/>
                </a:solidFill>
              </a:rPr>
              <a:t>Issues</a:t>
            </a:r>
            <a:r>
              <a:rPr lang="en-US" sz="2400" b="1" dirty="0" smtClean="0">
                <a:solidFill>
                  <a:srgbClr val="0070C0"/>
                </a:solidFill>
              </a:rPr>
              <a:t>, by MAP </a:t>
            </a:r>
            <a:r>
              <a:rPr lang="en-US" sz="2400" b="1" dirty="0" err="1" smtClean="0">
                <a:solidFill>
                  <a:srgbClr val="0070C0"/>
                </a:solidFill>
              </a:rPr>
              <a:t>mgt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00FF"/>
                </a:solidFill>
              </a:rPr>
              <a:t>The </a:t>
            </a:r>
            <a:r>
              <a:rPr lang="en-US" sz="2400" b="1" dirty="0">
                <a:solidFill>
                  <a:srgbClr val="FF00FF"/>
                </a:solidFill>
              </a:rPr>
              <a:t>Case for </a:t>
            </a:r>
            <a:r>
              <a:rPr lang="en-US" sz="2400" b="1" dirty="0" err="1">
                <a:solidFill>
                  <a:srgbClr val="FF00FF"/>
                </a:solidFill>
              </a:rPr>
              <a:t>Muon</a:t>
            </a:r>
            <a:r>
              <a:rPr lang="en-US" sz="2400" b="1" dirty="0">
                <a:solidFill>
                  <a:srgbClr val="FF00FF"/>
                </a:solidFill>
              </a:rPr>
              <a:t>-based Neutrino </a:t>
            </a:r>
            <a:r>
              <a:rPr lang="en-US" sz="2400" b="1" dirty="0" smtClean="0">
                <a:solidFill>
                  <a:srgbClr val="FF00FF"/>
                </a:solidFill>
              </a:rPr>
              <a:t>Beams</a:t>
            </a:r>
            <a:r>
              <a:rPr lang="en-US" sz="2400" b="1" dirty="0" smtClean="0">
                <a:solidFill>
                  <a:srgbClr val="0070C0"/>
                </a:solidFill>
              </a:rPr>
              <a:t>, by P. Huber, A. </a:t>
            </a:r>
            <a:r>
              <a:rPr lang="en-US" sz="2400" b="1" dirty="0" err="1" smtClean="0">
                <a:solidFill>
                  <a:srgbClr val="0070C0"/>
                </a:solidFill>
              </a:rPr>
              <a:t>Bross</a:t>
            </a:r>
            <a:r>
              <a:rPr lang="en-US" sz="2400" b="1" dirty="0" smtClean="0">
                <a:solidFill>
                  <a:srgbClr val="0070C0"/>
                </a:solidFill>
              </a:rPr>
              <a:t>, and M. Palmer</a:t>
            </a:r>
          </a:p>
          <a:p>
            <a:pPr lvl="1"/>
            <a:r>
              <a:rPr lang="en-US" sz="2400" b="1" dirty="0">
                <a:solidFill>
                  <a:srgbClr val="FF00FF"/>
                </a:solidFill>
              </a:rPr>
              <a:t>Normal-Conducting RF Cavity R&amp;D at the </a:t>
            </a:r>
            <a:endParaRPr lang="en-US" sz="2400" b="1" dirty="0" smtClean="0">
              <a:solidFill>
                <a:srgbClr val="FF00FF"/>
              </a:solidFill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FF00FF"/>
                </a:solidFill>
              </a:rPr>
              <a:t>    </a:t>
            </a:r>
            <a:r>
              <a:rPr lang="en-US" sz="2400" b="1" dirty="0" err="1" smtClean="0">
                <a:solidFill>
                  <a:srgbClr val="FF00FF"/>
                </a:solidFill>
              </a:rPr>
              <a:t>MuCool</a:t>
            </a:r>
            <a:r>
              <a:rPr lang="en-US" sz="2400" b="1" dirty="0" smtClean="0">
                <a:solidFill>
                  <a:srgbClr val="FF00FF"/>
                </a:solidFill>
              </a:rPr>
              <a:t> </a:t>
            </a:r>
            <a:r>
              <a:rPr lang="en-US" sz="2400" b="1" dirty="0">
                <a:solidFill>
                  <a:srgbClr val="FF00FF"/>
                </a:solidFill>
              </a:rPr>
              <a:t>Test Area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by </a:t>
            </a:r>
            <a:r>
              <a:rPr lang="en-US" sz="2400" b="1" dirty="0">
                <a:solidFill>
                  <a:srgbClr val="0070C0"/>
                </a:solidFill>
              </a:rPr>
              <a:t>D. Bowring,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K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en-US" sz="2400" b="1" dirty="0" err="1">
                <a:solidFill>
                  <a:srgbClr val="0070C0"/>
                </a:solidFill>
              </a:rPr>
              <a:t>Yonehara</a:t>
            </a:r>
            <a:r>
              <a:rPr lang="en-US" sz="2400" b="1" dirty="0">
                <a:solidFill>
                  <a:srgbClr val="0070C0"/>
                </a:solidFill>
              </a:rPr>
              <a:t>, Y. </a:t>
            </a:r>
            <a:r>
              <a:rPr lang="en-US" sz="2400" b="1" dirty="0" smtClean="0">
                <a:solidFill>
                  <a:srgbClr val="0070C0"/>
                </a:solidFill>
              </a:rPr>
              <a:t>Torun</a:t>
            </a:r>
            <a:endParaRPr lang="en-US" sz="2400" b="1" dirty="0" smtClean="0">
              <a:solidFill>
                <a:srgbClr val="FF00FF"/>
              </a:solidFill>
            </a:endParaRPr>
          </a:p>
          <a:p>
            <a:pPr lvl="1"/>
            <a:r>
              <a:rPr lang="en-US" sz="2400" b="1" dirty="0" smtClean="0">
                <a:solidFill>
                  <a:srgbClr val="FF00FF"/>
                </a:solidFill>
              </a:rPr>
              <a:t>Fundamental Aspects of </a:t>
            </a:r>
            <a:r>
              <a:rPr lang="en-US" sz="2400" b="1" dirty="0" err="1" smtClean="0">
                <a:solidFill>
                  <a:srgbClr val="FF00FF"/>
                </a:solidFill>
              </a:rPr>
              <a:t>Muon</a:t>
            </a:r>
            <a:r>
              <a:rPr lang="en-US" sz="2400" b="1" dirty="0" smtClean="0">
                <a:solidFill>
                  <a:srgbClr val="FF00FF"/>
                </a:solidFill>
              </a:rPr>
              <a:t> Beams</a:t>
            </a:r>
            <a:r>
              <a:rPr lang="en-US" sz="2400" b="1" dirty="0" smtClean="0">
                <a:solidFill>
                  <a:srgbClr val="0070C0"/>
                </a:solidFill>
              </a:rPr>
              <a:t>,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   by J.-P. </a:t>
            </a:r>
            <a:r>
              <a:rPr lang="en-US" sz="2400" b="1" dirty="0" err="1" smtClean="0">
                <a:solidFill>
                  <a:srgbClr val="0070C0"/>
                </a:solidFill>
              </a:rPr>
              <a:t>Delahaye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and R.D. Ryne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965470" y="4494883"/>
            <a:ext cx="2005070" cy="8455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Submitted for GARD </a:t>
            </a:r>
            <a:r>
              <a:rPr lang="en-US" b="1" dirty="0" smtClean="0">
                <a:solidFill>
                  <a:srgbClr val="FFFF00"/>
                </a:solidFill>
              </a:rPr>
              <a:t>funding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70421" y="5750804"/>
            <a:ext cx="2195167" cy="6894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Submitted for GARD </a:t>
            </a:r>
            <a:r>
              <a:rPr lang="en-US" b="1" dirty="0" smtClean="0">
                <a:solidFill>
                  <a:srgbClr val="FFFF00"/>
                </a:solidFill>
              </a:rPr>
              <a:t>funding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-88135" y="-1"/>
            <a:ext cx="2192357" cy="11016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Session </a:t>
            </a:r>
            <a:r>
              <a:rPr lang="en-US" b="1" dirty="0" smtClean="0">
                <a:solidFill>
                  <a:srgbClr val="FFFF00"/>
                </a:solidFill>
              </a:rPr>
              <a:t>about MAP GARD proposals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on Sunday 7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Aspects of </a:t>
            </a:r>
            <a:r>
              <a:rPr lang="en-US" dirty="0" err="1" smtClean="0"/>
              <a:t>Muon</a:t>
            </a:r>
            <a:r>
              <a:rPr lang="en-US" dirty="0" smtClean="0"/>
              <a:t> Beams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4" y="984774"/>
            <a:ext cx="9127066" cy="691431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Refocus on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High Intensity </a:t>
            </a:r>
            <a:r>
              <a:rPr lang="en-US" sz="2400" b="1" dirty="0" err="1" smtClean="0">
                <a:solidFill>
                  <a:schemeClr val="tx1"/>
                </a:solidFill>
              </a:rPr>
              <a:t>Muon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Sources</a:t>
            </a:r>
          </a:p>
          <a:p>
            <a:pPr lvl="1"/>
            <a:endParaRPr lang="en-US" sz="1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High Brightness </a:t>
            </a:r>
            <a:r>
              <a:rPr lang="en-US" sz="2400" b="1" dirty="0" err="1" smtClean="0">
                <a:solidFill>
                  <a:schemeClr val="tx1"/>
                </a:solidFill>
              </a:rPr>
              <a:t>Muon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Sources</a:t>
            </a:r>
          </a:p>
          <a:p>
            <a:pPr lvl="1"/>
            <a:endParaRPr lang="en-US" sz="1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Fast </a:t>
            </a:r>
            <a:r>
              <a:rPr lang="en-US" sz="2400" b="1" dirty="0" err="1" smtClean="0">
                <a:solidFill>
                  <a:schemeClr val="tx1"/>
                </a:solidFill>
              </a:rPr>
              <a:t>Muon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Acceleration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n-US" sz="2400" b="1" dirty="0" err="1" smtClean="0">
                <a:solidFill>
                  <a:schemeClr val="tx1"/>
                </a:solidFill>
              </a:rPr>
              <a:t>Muon</a:t>
            </a:r>
            <a:r>
              <a:rPr lang="en-US" sz="2400" b="1" dirty="0" smtClean="0">
                <a:solidFill>
                  <a:schemeClr val="tx1"/>
                </a:solidFill>
              </a:rPr>
              <a:t> Storage and Collider Rings</a:t>
            </a:r>
          </a:p>
          <a:p>
            <a:endParaRPr lang="en-US" sz="10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Roughly </a:t>
            </a:r>
            <a:r>
              <a:rPr lang="en-US" sz="2400" b="1" dirty="0" smtClean="0">
                <a:solidFill>
                  <a:srgbClr val="0070C0"/>
                </a:solidFill>
              </a:rPr>
              <a:t>parallels the Area Systems of our IBS effort, but with different emphasis: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Not oriented toward selecting initial baseline design of a future facility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Oriented </a:t>
            </a:r>
            <a:r>
              <a:rPr lang="en-US" sz="2000" b="1" dirty="0" smtClean="0">
                <a:solidFill>
                  <a:schemeClr val="tx1"/>
                </a:solidFill>
              </a:rPr>
              <a:t>toward determining the limits of the most promising concepts identified by MAP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Reduced </a:t>
            </a:r>
            <a:r>
              <a:rPr lang="en-US" sz="2000" b="1" dirty="0" smtClean="0">
                <a:solidFill>
                  <a:schemeClr val="tx1"/>
                </a:solidFill>
              </a:rPr>
              <a:t>scope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911672" y="1233889"/>
            <a:ext cx="2688118" cy="6279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session </a:t>
            </a:r>
            <a:r>
              <a:rPr lang="en-US" sz="2000" b="1" dirty="0" smtClean="0">
                <a:solidFill>
                  <a:srgbClr val="FFFF00"/>
                </a:solidFill>
              </a:rPr>
              <a:t>after coffee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11672" y="2016087"/>
            <a:ext cx="2599980" cy="6334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1rst </a:t>
            </a:r>
            <a:r>
              <a:rPr lang="en-US" sz="2000" b="1" dirty="0" smtClean="0">
                <a:solidFill>
                  <a:srgbClr val="FFFF00"/>
                </a:solidFill>
              </a:rPr>
              <a:t>session  pm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51900" y="2847860"/>
            <a:ext cx="2519524" cy="6665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2</a:t>
            </a:r>
            <a:r>
              <a:rPr lang="en-US" sz="20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2000" b="1" dirty="0" smtClean="0">
                <a:solidFill>
                  <a:srgbClr val="FFFF00"/>
                </a:solidFill>
              </a:rPr>
              <a:t> session pm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Instead of facility designs, </a:t>
            </a:r>
            <a:br>
              <a:rPr lang="en-US" dirty="0" smtClean="0"/>
            </a:br>
            <a:r>
              <a:rPr lang="en-US" dirty="0" smtClean="0"/>
              <a:t>aiming to answer questions such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rgbClr val="0070C0"/>
                </a:solidFill>
              </a:rPr>
              <a:t>What are the intensity limits of </a:t>
            </a:r>
            <a:r>
              <a:rPr lang="en-US" b="1" dirty="0" err="1">
                <a:solidFill>
                  <a:srgbClr val="0070C0"/>
                </a:solidFill>
              </a:rPr>
              <a:t>muon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beam </a:t>
            </a:r>
            <a:r>
              <a:rPr lang="en-US" b="1" dirty="0">
                <a:solidFill>
                  <a:srgbClr val="0070C0"/>
                </a:solidFill>
              </a:rPr>
              <a:t>generation? </a:t>
            </a: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What are the </a:t>
            </a:r>
            <a:r>
              <a:rPr lang="en-US" b="1" dirty="0" err="1">
                <a:solidFill>
                  <a:srgbClr val="0070C0"/>
                </a:solidFill>
              </a:rPr>
              <a:t>emittance</a:t>
            </a:r>
            <a:r>
              <a:rPr lang="en-US" b="1" dirty="0">
                <a:solidFill>
                  <a:srgbClr val="0070C0"/>
                </a:solidFill>
              </a:rPr>
              <a:t> limits of </a:t>
            </a:r>
            <a:r>
              <a:rPr lang="en-US" b="1" dirty="0" err="1">
                <a:solidFill>
                  <a:srgbClr val="0070C0"/>
                </a:solidFill>
              </a:rPr>
              <a:t>muon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beam </a:t>
            </a:r>
            <a:r>
              <a:rPr lang="en-US" b="1" dirty="0">
                <a:solidFill>
                  <a:srgbClr val="0070C0"/>
                </a:solidFill>
              </a:rPr>
              <a:t>cooling? </a:t>
            </a: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What are the fundamental limits for rapid acceleration of </a:t>
            </a:r>
            <a:r>
              <a:rPr lang="en-US" b="1" dirty="0" err="1">
                <a:solidFill>
                  <a:srgbClr val="0070C0"/>
                </a:solidFill>
              </a:rPr>
              <a:t>muons</a:t>
            </a:r>
            <a:r>
              <a:rPr lang="en-US" b="1" dirty="0">
                <a:solidFill>
                  <a:srgbClr val="0070C0"/>
                </a:solidFill>
              </a:rPr>
              <a:t>? </a:t>
            </a: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What are the fundamental limits of precision neutrino beams generated from stored </a:t>
            </a:r>
            <a:r>
              <a:rPr lang="en-US" b="1" dirty="0" err="1">
                <a:solidFill>
                  <a:srgbClr val="0070C0"/>
                </a:solidFill>
              </a:rPr>
              <a:t>muons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to FY15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543"/>
            <a:ext cx="9143999" cy="5566305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We don't know </a:t>
            </a:r>
            <a:r>
              <a:rPr lang="en-US" b="1" dirty="0" smtClean="0">
                <a:solidFill>
                  <a:srgbClr val="0070C0"/>
                </a:solidFill>
              </a:rPr>
              <a:t>yet if </a:t>
            </a:r>
            <a:r>
              <a:rPr lang="en-US" b="1" dirty="0">
                <a:solidFill>
                  <a:srgbClr val="0070C0"/>
                </a:solidFill>
              </a:rPr>
              <a:t>Fundamental Aspects of </a:t>
            </a:r>
            <a:r>
              <a:rPr lang="en-US" b="1" dirty="0" err="1">
                <a:solidFill>
                  <a:srgbClr val="0070C0"/>
                </a:solidFill>
              </a:rPr>
              <a:t>Muon</a:t>
            </a:r>
            <a:r>
              <a:rPr lang="en-US" b="1" dirty="0">
                <a:solidFill>
                  <a:srgbClr val="0070C0"/>
                </a:solidFill>
              </a:rPr>
              <a:t> Beams </a:t>
            </a:r>
            <a:r>
              <a:rPr lang="en-US" b="1" dirty="0" smtClean="0">
                <a:solidFill>
                  <a:srgbClr val="0070C0"/>
                </a:solidFill>
              </a:rPr>
              <a:t>will/won't be </a:t>
            </a:r>
            <a:r>
              <a:rPr lang="en-US" b="1" dirty="0">
                <a:solidFill>
                  <a:srgbClr val="0070C0"/>
                </a:solidFill>
              </a:rPr>
              <a:t>approved in </a:t>
            </a:r>
            <a:r>
              <a:rPr lang="en-US" b="1" dirty="0" smtClean="0">
                <a:solidFill>
                  <a:srgbClr val="0070C0"/>
                </a:solidFill>
              </a:rPr>
              <a:t>FY16 GARD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FY15 considered as a transition year to: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finish key D&amp;S activities begun in MAP, including initial studies of the most important concepts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document our results in publications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establish lasting record of our designs</a:t>
            </a:r>
          </a:p>
          <a:p>
            <a:pPr lvl="2"/>
            <a:r>
              <a:rPr lang="en-US" b="1" dirty="0" smtClean="0"/>
              <a:t>Preserve the knowledge and work already done</a:t>
            </a:r>
          </a:p>
          <a:p>
            <a:pPr lvl="2"/>
            <a:r>
              <a:rPr lang="en-US" b="1" dirty="0" smtClean="0"/>
              <a:t>Facilitate revival when the physics will call for it:</a:t>
            </a:r>
          </a:p>
          <a:p>
            <a:pPr lvl="3"/>
            <a:r>
              <a:rPr lang="en-US" b="1" dirty="0" smtClean="0"/>
              <a:t>neutrinos factory (?) post </a:t>
            </a:r>
            <a:r>
              <a:rPr lang="en-US" b="1" dirty="0"/>
              <a:t>LBNF </a:t>
            </a:r>
            <a:endParaRPr lang="en-US" b="1" dirty="0" smtClean="0"/>
          </a:p>
          <a:p>
            <a:pPr lvl="3"/>
            <a:r>
              <a:rPr lang="en-US" b="1" dirty="0" err="1" smtClean="0"/>
              <a:t>muon</a:t>
            </a:r>
            <a:r>
              <a:rPr lang="en-US" b="1" dirty="0" smtClean="0"/>
              <a:t> </a:t>
            </a:r>
            <a:r>
              <a:rPr lang="en-US" b="1" dirty="0"/>
              <a:t>collider in the multi-</a:t>
            </a:r>
            <a:r>
              <a:rPr lang="en-US" b="1" dirty="0" err="1"/>
              <a:t>TeV</a:t>
            </a:r>
            <a:r>
              <a:rPr lang="en-US" b="1" dirty="0"/>
              <a:t> range </a:t>
            </a:r>
            <a:r>
              <a:rPr lang="en-US" b="1" dirty="0" smtClean="0"/>
              <a:t>(?) for </a:t>
            </a:r>
            <a:r>
              <a:rPr lang="en-US" b="1" dirty="0"/>
              <a:t>new physics beyond standard </a:t>
            </a:r>
            <a:r>
              <a:rPr lang="en-US" b="1" dirty="0" smtClean="0"/>
              <a:t>model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make transition away from facility design and toward fundamental aspects of </a:t>
            </a:r>
            <a:r>
              <a:rPr lang="en-US" b="1" dirty="0" err="1" smtClean="0">
                <a:solidFill>
                  <a:schemeClr val="tx1"/>
                </a:solidFill>
              </a:rPr>
              <a:t>muon</a:t>
            </a:r>
            <a:r>
              <a:rPr lang="en-US" b="1" dirty="0" smtClean="0">
                <a:solidFill>
                  <a:schemeClr val="tx1"/>
                </a:solidFill>
              </a:rPr>
              <a:t> beams assuming future GARD support and funding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6" y="0"/>
            <a:ext cx="8020279" cy="654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81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876" y="2577"/>
            <a:ext cx="7634689" cy="987967"/>
          </a:xfrm>
        </p:spPr>
        <p:txBody>
          <a:bodyPr>
            <a:normAutofit/>
          </a:bodyPr>
          <a:lstStyle/>
          <a:p>
            <a:r>
              <a:rPr lang="en-US" dirty="0" smtClean="0"/>
              <a:t>Basic Documentation in </a:t>
            </a:r>
            <a:r>
              <a:rPr lang="en-US" dirty="0" err="1" smtClean="0"/>
              <a:t>Fermipoint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8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19053" y="990544"/>
            <a:ext cx="8915813" cy="555707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Central reference point to all MAP documentation, organized by topical areas</a:t>
            </a:r>
            <a:endParaRPr lang="en-US" sz="2800" b="1" u="sng" dirty="0" smtClean="0">
              <a:solidFill>
                <a:srgbClr val="0070C0"/>
              </a:solidFill>
              <a:hlinkClick r:id="rId2"/>
            </a:endParaRPr>
          </a:p>
          <a:p>
            <a:r>
              <a:rPr lang="en-US" sz="2800" b="1" dirty="0" smtClean="0"/>
              <a:t>Constructed by Maura </a:t>
            </a:r>
            <a:r>
              <a:rPr lang="en-US" sz="2800" b="1" dirty="0" err="1" smtClean="0"/>
              <a:t>Barone</a:t>
            </a:r>
            <a:endParaRPr lang="en-US" sz="2800" b="1" dirty="0" smtClean="0">
              <a:hlinkClick r:id="rId3"/>
            </a:endParaRPr>
          </a:p>
          <a:p>
            <a:r>
              <a:rPr lang="en-US" sz="2000" b="1" dirty="0" smtClean="0">
                <a:hlinkClick r:id="rId3"/>
              </a:rPr>
              <a:t>http:</a:t>
            </a:r>
            <a:r>
              <a:rPr lang="en-US" sz="2000" b="1" dirty="0">
                <a:hlinkClick r:id="rId3"/>
              </a:rPr>
              <a:t>//web.fnal.gov/project/map/AreaSystems</a:t>
            </a:r>
            <a:r>
              <a:rPr lang="en-US" sz="2000" b="1" dirty="0" smtClean="0">
                <a:hlinkClick r:id="rId3"/>
              </a:rPr>
              <a:t>/</a:t>
            </a:r>
            <a:br>
              <a:rPr lang="en-US" sz="2000" b="1" dirty="0" smtClean="0">
                <a:hlinkClick r:id="rId3"/>
              </a:rPr>
            </a:br>
            <a:r>
              <a:rPr lang="en-US" sz="2000" b="1" dirty="0" smtClean="0"/>
              <a:t>(area in preparation)</a:t>
            </a:r>
            <a:endParaRPr lang="en-US" sz="2400" b="1" dirty="0" smtClean="0"/>
          </a:p>
          <a:p>
            <a:pPr lvl="1"/>
            <a:r>
              <a:rPr lang="en-US" b="1" dirty="0" smtClean="0"/>
              <a:t>Read: Public </a:t>
            </a:r>
          </a:p>
          <a:p>
            <a:pPr lvl="2"/>
            <a:r>
              <a:rPr lang="en-US" sz="2000" b="1" dirty="0" smtClean="0"/>
              <a:t>no login required</a:t>
            </a:r>
          </a:p>
          <a:p>
            <a:pPr lvl="2"/>
            <a:r>
              <a:rPr lang="en-US" sz="2000" b="1" dirty="0"/>
              <a:t>h</a:t>
            </a:r>
            <a:r>
              <a:rPr lang="en-US" sz="2000" b="1" dirty="0" smtClean="0"/>
              <a:t>owever, access to files stored in the IBS </a:t>
            </a:r>
          </a:p>
          <a:p>
            <a:pPr marL="914400" lvl="2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Configuration repository will require login</a:t>
            </a:r>
            <a:endParaRPr lang="en-US" b="1" dirty="0" smtClean="0"/>
          </a:p>
          <a:p>
            <a:pPr lvl="1"/>
            <a:r>
              <a:rPr lang="en-US" b="1" dirty="0" smtClean="0"/>
              <a:t>Write: </a:t>
            </a:r>
          </a:p>
          <a:p>
            <a:pPr lvl="2"/>
            <a:r>
              <a:rPr lang="en-US" sz="2000" b="1" dirty="0" smtClean="0"/>
              <a:t>FNAL Services Account required </a:t>
            </a:r>
          </a:p>
          <a:p>
            <a:pPr lvl="2"/>
            <a:r>
              <a:rPr lang="en-US" sz="2000" b="1" dirty="0" err="1" smtClean="0"/>
              <a:t>Fermipoint</a:t>
            </a:r>
            <a:r>
              <a:rPr lang="en-US" sz="2000" b="1" dirty="0" smtClean="0"/>
              <a:t> MAP Group membership required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51503" y="1632837"/>
            <a:ext cx="2883363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Note: </a:t>
            </a:r>
            <a:r>
              <a:rPr lang="en-US" b="1" dirty="0" err="1"/>
              <a:t>Fermipoint</a:t>
            </a:r>
            <a:r>
              <a:rPr lang="en-US" b="1" dirty="0"/>
              <a:t> is a Fermilab customization of </a:t>
            </a:r>
            <a:r>
              <a:rPr lang="en-US" b="1" dirty="0" err="1"/>
              <a:t>Sharepoint</a:t>
            </a:r>
            <a:r>
              <a:rPr lang="en-US" b="1" dirty="0"/>
              <a:t> 2013. </a:t>
            </a:r>
            <a:endParaRPr lang="en-US" b="1" dirty="0" smtClean="0"/>
          </a:p>
          <a:p>
            <a:pPr marL="0" lvl="1"/>
            <a:r>
              <a:rPr lang="en-US" b="1" dirty="0" smtClean="0"/>
              <a:t>The system  is </a:t>
            </a:r>
            <a:r>
              <a:rPr lang="en-US" b="1" dirty="0"/>
              <a:t>expected to be operational for several years to come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2014 Winter Meeting, Dec 04,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9053" y="990544"/>
            <a:ext cx="8492963" cy="555707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 each Area:</a:t>
            </a:r>
          </a:p>
          <a:p>
            <a:pPr lvl="1"/>
            <a:r>
              <a:rPr lang="en-US" b="1" dirty="0" smtClean="0"/>
              <a:t>IBS Documents </a:t>
            </a:r>
          </a:p>
          <a:p>
            <a:pPr lvl="2"/>
            <a:r>
              <a:rPr lang="en-US" b="1" dirty="0" smtClean="0"/>
              <a:t>Links to files in </a:t>
            </a:r>
            <a:r>
              <a:rPr lang="en-US" b="1" dirty="0" err="1" smtClean="0"/>
              <a:t>Redmine</a:t>
            </a:r>
            <a:r>
              <a:rPr lang="en-US" b="1" dirty="0" smtClean="0"/>
              <a:t>-SVN</a:t>
            </a:r>
          </a:p>
          <a:p>
            <a:pPr lvl="1"/>
            <a:r>
              <a:rPr lang="en-US" b="1" dirty="0" smtClean="0"/>
              <a:t>IDS-NF </a:t>
            </a:r>
            <a:r>
              <a:rPr lang="en-US" b="1" dirty="0"/>
              <a:t>Documents </a:t>
            </a:r>
          </a:p>
          <a:p>
            <a:pPr lvl="2"/>
            <a:r>
              <a:rPr lang="en-US" b="1" dirty="0"/>
              <a:t>Links to </a:t>
            </a:r>
            <a:r>
              <a:rPr lang="en-US" b="1" dirty="0" smtClean="0"/>
              <a:t>files …</a:t>
            </a:r>
          </a:p>
          <a:p>
            <a:pPr lvl="1"/>
            <a:r>
              <a:rPr lang="en-US" b="1" dirty="0" smtClean="0"/>
              <a:t>Technical Notes</a:t>
            </a:r>
          </a:p>
          <a:p>
            <a:pPr lvl="2"/>
            <a:r>
              <a:rPr lang="en-US" b="1" dirty="0" smtClean="0"/>
              <a:t>Links to notes in MAP-</a:t>
            </a:r>
            <a:r>
              <a:rPr lang="en-US" b="1" dirty="0" err="1" smtClean="0"/>
              <a:t>docDB</a:t>
            </a:r>
            <a:endParaRPr lang="en-US" b="1" dirty="0" smtClean="0"/>
          </a:p>
          <a:p>
            <a:pPr lvl="1"/>
            <a:r>
              <a:rPr lang="en-US" b="1" dirty="0" smtClean="0"/>
              <a:t>Articles</a:t>
            </a:r>
          </a:p>
          <a:p>
            <a:pPr lvl="2"/>
            <a:r>
              <a:rPr lang="en-US" b="1" dirty="0" smtClean="0"/>
              <a:t>Links to published articles (Journal or Proceedings)</a:t>
            </a:r>
          </a:p>
          <a:p>
            <a:pPr lvl="1"/>
            <a:r>
              <a:rPr lang="en-US" b="1" dirty="0" smtClean="0"/>
              <a:t>Presentations</a:t>
            </a:r>
          </a:p>
          <a:p>
            <a:pPr lvl="2"/>
            <a:r>
              <a:rPr lang="en-US" b="1" dirty="0" smtClean="0"/>
              <a:t>Files stored locally in </a:t>
            </a:r>
            <a:r>
              <a:rPr lang="en-US" b="1" dirty="0" err="1" smtClean="0"/>
              <a:t>Fermipoint</a:t>
            </a:r>
            <a:endParaRPr lang="en-US" b="1" dirty="0" smtClean="0"/>
          </a:p>
        </p:txBody>
      </p:sp>
      <p:pic>
        <p:nvPicPr>
          <p:cNvPr id="7" name="Picture 6" descr="icon-doc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1853" y="4644375"/>
            <a:ext cx="569869" cy="740539"/>
          </a:xfrm>
          <a:prstGeom prst="rect">
            <a:avLst/>
          </a:prstGeom>
        </p:spPr>
      </p:pic>
      <p:pic>
        <p:nvPicPr>
          <p:cNvPr id="8" name="Picture 7" descr="Very-Basic-Link-icon copy.p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284" y="2157250"/>
            <a:ext cx="695858" cy="69585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9053" y="-3192"/>
            <a:ext cx="8150231" cy="987967"/>
          </a:xfrm>
        </p:spPr>
        <p:txBody>
          <a:bodyPr/>
          <a:lstStyle/>
          <a:p>
            <a:r>
              <a:rPr lang="en-US" dirty="0" err="1" smtClean="0"/>
              <a:t>Fermipoint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J.P.Delahaye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69438"/>
      </p:ext>
    </p:extLst>
  </p:cSld>
  <p:clrMapOvr>
    <a:masterClrMapping/>
  </p:clrMapOvr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017D52D3DA374096219961DA4B60BE" ma:contentTypeVersion="0" ma:contentTypeDescription="Create a new document." ma:contentTypeScope="" ma:versionID="13d009ef9814ccbbaa84790ed2e34fff">
  <xsd:schema xmlns:xsd="http://www.w3.org/2001/XMLSchema" xmlns:xs="http://www.w3.org/2001/XMLSchema" xmlns:p="http://schemas.microsoft.com/office/2006/metadata/properties" xmlns:ns2="b988ab5a-3b89-4977-b2e4-712a4eff1990" targetNamespace="http://schemas.microsoft.com/office/2006/metadata/properties" ma:root="true" ma:fieldsID="841be87ddbb8d3aadcb24a446e66983d" ns2:_="">
    <xsd:import namespace="b988ab5a-3b89-4977-b2e4-712a4eff199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8ab5a-3b89-4977-b2e4-712a4eff19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988ab5a-3b89-4977-b2e4-712a4eff1990">MAPD-35-3</_dlc_DocId>
    <_dlc_DocIdUrl xmlns="b988ab5a-3b89-4977-b2e4-712a4eff1990">
      <Url>https://sharepoint.fnal.gov/project/MAP/reviews/DOE/DOE-Review-201402/forSpeakers/_layouts/DocIdRedir.aspx?ID=MAPD-35-3</Url>
      <Description>MAPD-35-3</Description>
    </_dlc_DocIdUrl>
  </documentManagement>
</p:properties>
</file>

<file path=customXml/itemProps1.xml><?xml version="1.0" encoding="utf-8"?>
<ds:datastoreItem xmlns:ds="http://schemas.openxmlformats.org/officeDocument/2006/customXml" ds:itemID="{3139C30A-7648-4055-A961-B841F98EFA3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5E30868-09AC-4135-AE82-BC23ACCE34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09217F-82B1-49AC-BEA5-40F39B0ED4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88ab5a-3b89-4977-b2e4-712a4eff1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79C2682-AC8A-4533-9D35-14AAC3C4B73B}">
  <ds:schemaRefs>
    <ds:schemaRef ds:uri="http://www.w3.org/XML/1998/namespace"/>
    <ds:schemaRef ds:uri="b988ab5a-3b89-4977-b2e4-712a4eff1990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7401</TotalTime>
  <Words>715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2014_DOE_Review_Template</vt:lpstr>
      <vt:lpstr>Moving Forward with Design &amp; Simulation: FY15 plans; prospects for the future</vt:lpstr>
      <vt:lpstr>Post P5</vt:lpstr>
      <vt:lpstr>White Papers to the AR&amp;D Panel  </vt:lpstr>
      <vt:lpstr>Fundamental Aspects of Muon Beams</vt:lpstr>
      <vt:lpstr>Instead of facility designs,  aiming to answer questions such as</vt:lpstr>
      <vt:lpstr>Approach to FY15</vt:lpstr>
      <vt:lpstr>PowerPoint Presentation</vt:lpstr>
      <vt:lpstr>Basic Documentation in Fermipoint</vt:lpstr>
      <vt:lpstr>Fermipoint</vt:lpstr>
      <vt:lpstr>Special issue of JINST on MAP &amp; MICE</vt:lpstr>
      <vt:lpstr>Summary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(PPTX)</dc:title>
  <dc:creator>Mark Palmer</dc:creator>
  <cp:lastModifiedBy>Delahaye</cp:lastModifiedBy>
  <cp:revision>507</cp:revision>
  <dcterms:created xsi:type="dcterms:W3CDTF">2012-06-15T14:46:19Z</dcterms:created>
  <dcterms:modified xsi:type="dcterms:W3CDTF">2014-12-04T15:11:41Z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0x01010087017D52D3DA374096219961DA4B60BE</vt:lpwstr>
  </property>
  <property fmtid="{D5CDD505-2E9C-101B-9397-08002B2CF9AE}" pid="3" name="_dlc_DocIdItemGuid">
    <vt:lpwstr>3aad6985-32c3-4c0e-b40b-5e4a4ac6292c</vt:lpwstr>
  </property>
</Properties>
</file>