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Default Extension="jpeg" ContentType="image/jpeg"/>
  <Override PartName="/ppt/slideLayouts/slideLayout1.xml" ContentType="application/vnd.openxmlformats-officedocument.presentationml.slideLayout+xml"/>
  <Override PartName="/ppt/theme/theme2.xml" ContentType="application/vnd.openxmlformats-officedocument.theme+xml"/>
  <Override PartName="/ppt/slides/slide22.xml" ContentType="application/vnd.openxmlformats-officedocument.presentationml.slide+xml"/>
  <Override PartName="/ppt/slides/slide30.xml" ContentType="application/vnd.openxmlformats-officedocument.presentationml.slide+xml"/>
  <Override PartName="/ppt/embeddings/Microsoft_Equation3.bin" ContentType="application/vnd.openxmlformats-officedocument.oleObject"/>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embeddings/Microsoft_Equation4.bin" ContentType="application/vnd.openxmlformats-officedocument.oleObject"/>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embeddings/Microsoft_Equation5.bin" ContentType="application/vnd.openxmlformats-officedocument.oleObject"/>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embeddings/Microsoft_Equation1.bin" ContentType="application/vnd.openxmlformats-officedocument.oleObject"/>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Default Extension="wmf" ContentType="image/x-wmf"/>
  <Override PartName="/ppt/embeddings/Microsoft_Equation6.bin" ContentType="application/vnd.openxmlformats-officedocument.oleObject"/>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embeddings/Microsoft_Equation2.bin" ContentType="application/vnd.openxmlformats-officedocument.oleObject"/>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812" r:id="rId1"/>
  </p:sldMasterIdLst>
  <p:notesMasterIdLst>
    <p:notesMasterId r:id="rId43"/>
  </p:notesMasterIdLst>
  <p:handoutMasterIdLst>
    <p:handoutMasterId r:id="rId44"/>
  </p:handoutMasterIdLst>
  <p:sldIdLst>
    <p:sldId id="262" r:id="rId2"/>
    <p:sldId id="261" r:id="rId3"/>
    <p:sldId id="264" r:id="rId4"/>
    <p:sldId id="265" r:id="rId5"/>
    <p:sldId id="270" r:id="rId6"/>
    <p:sldId id="266" r:id="rId7"/>
    <p:sldId id="267" r:id="rId8"/>
    <p:sldId id="287" r:id="rId9"/>
    <p:sldId id="288" r:id="rId10"/>
    <p:sldId id="289" r:id="rId11"/>
    <p:sldId id="268" r:id="rId12"/>
    <p:sldId id="269" r:id="rId13"/>
    <p:sldId id="272" r:id="rId14"/>
    <p:sldId id="273" r:id="rId15"/>
    <p:sldId id="274" r:id="rId16"/>
    <p:sldId id="275" r:id="rId17"/>
    <p:sldId id="276" r:id="rId18"/>
    <p:sldId id="277" r:id="rId19"/>
    <p:sldId id="278" r:id="rId20"/>
    <p:sldId id="279" r:id="rId21"/>
    <p:sldId id="280" r:id="rId22"/>
    <p:sldId id="284" r:id="rId23"/>
    <p:sldId id="285" r:id="rId24"/>
    <p:sldId id="286" r:id="rId25"/>
    <p:sldId id="281" r:id="rId26"/>
    <p:sldId id="282" r:id="rId27"/>
    <p:sldId id="283" r:id="rId28"/>
    <p:sldId id="305" r:id="rId29"/>
    <p:sldId id="271" r:id="rId30"/>
    <p:sldId id="290" r:id="rId31"/>
    <p:sldId id="291" r:id="rId32"/>
    <p:sldId id="292" r:id="rId33"/>
    <p:sldId id="293" r:id="rId34"/>
    <p:sldId id="294" r:id="rId35"/>
    <p:sldId id="295" r:id="rId36"/>
    <p:sldId id="296" r:id="rId37"/>
    <p:sldId id="303" r:id="rId38"/>
    <p:sldId id="304" r:id="rId39"/>
    <p:sldId id="300" r:id="rId40"/>
    <p:sldId id="301" r:id="rId41"/>
    <p:sldId id="302" r:id="rId42"/>
  </p:sldIdLst>
  <p:sldSz cx="9144000" cy="6858000" type="screen4x3"/>
  <p:notesSz cx="6858000" cy="9144000"/>
  <p:defaultTextStyle>
    <a:defPPr>
      <a:defRPr lang="en-US"/>
    </a:defPPr>
    <a:lvl1pPr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1pPr>
    <a:lvl2pPr marL="4572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2pPr>
    <a:lvl3pPr marL="9144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3pPr>
    <a:lvl4pPr marL="13716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4pPr>
    <a:lvl5pPr marL="1828800" algn="r" rtl="0" fontAlgn="base">
      <a:spcBef>
        <a:spcPct val="20000"/>
      </a:spcBef>
      <a:spcAft>
        <a:spcPct val="0"/>
      </a:spcAft>
      <a:buClr>
        <a:srgbClr val="FFFF00"/>
      </a:buClr>
      <a:buSzPct val="80000"/>
      <a:buFont typeface="Wingdings" charset="2"/>
      <a:defRPr sz="2400" kern="1200">
        <a:solidFill>
          <a:schemeClr val="tx1"/>
        </a:solidFill>
        <a:latin typeface="Arial" charset="0"/>
        <a:ea typeface="+mn-ea"/>
        <a:cs typeface="+mn-cs"/>
      </a:defRPr>
    </a:lvl5pPr>
    <a:lvl6pPr marL="2286000" algn="l" defTabSz="457200" rtl="0" eaLnBrk="1" latinLnBrk="0" hangingPunct="1">
      <a:defRPr sz="2400" kern="1200">
        <a:solidFill>
          <a:schemeClr val="tx1"/>
        </a:solidFill>
        <a:latin typeface="Arial" charset="0"/>
        <a:ea typeface="+mn-ea"/>
        <a:cs typeface="+mn-cs"/>
      </a:defRPr>
    </a:lvl6pPr>
    <a:lvl7pPr marL="2743200" algn="l" defTabSz="457200" rtl="0" eaLnBrk="1" latinLnBrk="0" hangingPunct="1">
      <a:defRPr sz="2400" kern="1200">
        <a:solidFill>
          <a:schemeClr val="tx1"/>
        </a:solidFill>
        <a:latin typeface="Arial" charset="0"/>
        <a:ea typeface="+mn-ea"/>
        <a:cs typeface="+mn-cs"/>
      </a:defRPr>
    </a:lvl7pPr>
    <a:lvl8pPr marL="3200400" algn="l" defTabSz="457200" rtl="0" eaLnBrk="1" latinLnBrk="0" hangingPunct="1">
      <a:defRPr sz="2400" kern="1200">
        <a:solidFill>
          <a:schemeClr val="tx1"/>
        </a:solidFill>
        <a:latin typeface="Arial" charset="0"/>
        <a:ea typeface="+mn-ea"/>
        <a:cs typeface="+mn-cs"/>
      </a:defRPr>
    </a:lvl8pPr>
    <a:lvl9pPr marL="3657600" algn="l" defTabSz="4572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clrMru>
    <a:srgbClr val="003399"/>
    <a:srgbClr val="009799"/>
    <a:srgbClr val="009900"/>
    <a:srgbClr val="CC0000"/>
    <a:srgbClr val="FFFF00"/>
    <a:srgbClr val="F0EFE0"/>
    <a:srgbClr val="CCFFFF"/>
    <a:srgbClr val="66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32787"/>
    <p:restoredTop sz="90929"/>
  </p:normalViewPr>
  <p:slideViewPr>
    <p:cSldViewPr>
      <p:cViewPr>
        <p:scale>
          <a:sx n="150" d="100"/>
          <a:sy n="150" d="100"/>
        </p:scale>
        <p:origin x="-219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81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wmf"/><Relationship Id="rId5" Type="http://schemas.openxmlformats.org/officeDocument/2006/relationships/image" Target="../media/image50.wmf"/><Relationship Id="rId1" Type="http://schemas.openxmlformats.org/officeDocument/2006/relationships/image" Target="../media/image46.wmf"/><Relationship Id="rId2"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CA2006-34E1-2448-BC8E-8373F2A864E8}" type="datetimeFigureOut">
              <a:rPr lang="en-US" smtClean="0"/>
              <a:pPr/>
              <a:t>6/8/11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2F957D-73B0-D74E-95C5-6FCA50D1C169}"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 typeface="Wingdings" pitchFamily="2" charset="2"/>
              <a:buNone/>
              <a:defRPr sz="1200"/>
            </a:lvl1pPr>
          </a:lstStyle>
          <a:p>
            <a:pPr>
              <a:defRPr/>
            </a:pPr>
            <a:endParaRPr lang="en-US"/>
          </a:p>
        </p:txBody>
      </p:sp>
      <p:sp>
        <p:nvSpPr>
          <p:cNvPr id="5672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 typeface="Wingdings" pitchFamily="2" charset="2"/>
              <a:buNone/>
              <a:defRPr sz="120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 typeface="Wingdings" pitchFamily="2" charset="2"/>
              <a:buNone/>
              <a:defRPr sz="1200"/>
            </a:lvl1pPr>
          </a:lstStyle>
          <a:p>
            <a:pPr>
              <a:defRPr/>
            </a:pPr>
            <a:endParaRPr lang="en-US"/>
          </a:p>
        </p:txBody>
      </p:sp>
      <p:sp>
        <p:nvSpPr>
          <p:cNvPr id="5673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77A3001E-41A4-E94E-8F5B-13BE6B73BCE5}"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A3001E-41A4-E94E-8F5B-13BE6B73BCE5}"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R. Ray - Fermilab Institutional Review, June 6-9, 2011</a:t>
            </a:r>
            <a:endParaRPr lang="en-US"/>
          </a:p>
        </p:txBody>
      </p:sp>
      <p:sp>
        <p:nvSpPr>
          <p:cNvPr id="5" name="Rectangle 17"/>
          <p:cNvSpPr>
            <a:spLocks noGrp="1" noChangeArrowheads="1"/>
          </p:cNvSpPr>
          <p:nvPr>
            <p:ph type="sldNum" sz="quarter" idx="11"/>
          </p:nvPr>
        </p:nvSpPr>
        <p:spPr>
          <a:ln/>
        </p:spPr>
        <p:txBody>
          <a:bodyPr/>
          <a:lstStyle>
            <a:lvl1pPr>
              <a:defRPr/>
            </a:lvl1pPr>
          </a:lstStyle>
          <a:p>
            <a:fld id="{56C5D7F3-F507-8E47-A7D1-BD430B587BC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R. Ray - Fermilab Institutional Review, June 6-9, 2011</a:t>
            </a:r>
            <a:endParaRPr lang="en-US"/>
          </a:p>
        </p:txBody>
      </p:sp>
      <p:sp>
        <p:nvSpPr>
          <p:cNvPr id="5" name="Rectangle 17"/>
          <p:cNvSpPr>
            <a:spLocks noGrp="1" noChangeArrowheads="1"/>
          </p:cNvSpPr>
          <p:nvPr>
            <p:ph type="sldNum" sz="quarter" idx="11"/>
          </p:nvPr>
        </p:nvSpPr>
        <p:spPr>
          <a:ln/>
        </p:spPr>
        <p:txBody>
          <a:bodyPr/>
          <a:lstStyle>
            <a:lvl1pPr>
              <a:defRPr/>
            </a:lvl1pPr>
          </a:lstStyle>
          <a:p>
            <a:fld id="{FEF5F167-3E27-4A4B-A9E0-E8D15B5726A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R. Ray - Fermilab Institutional Review, June 6-9, 2011</a:t>
            </a:r>
            <a:endParaRPr lang="en-US"/>
          </a:p>
        </p:txBody>
      </p:sp>
      <p:sp>
        <p:nvSpPr>
          <p:cNvPr id="5" name="Rectangle 17"/>
          <p:cNvSpPr>
            <a:spLocks noGrp="1" noChangeArrowheads="1"/>
          </p:cNvSpPr>
          <p:nvPr>
            <p:ph type="sldNum" sz="quarter" idx="11"/>
          </p:nvPr>
        </p:nvSpPr>
        <p:spPr>
          <a:ln/>
        </p:spPr>
        <p:txBody>
          <a:bodyPr/>
          <a:lstStyle>
            <a:lvl1pPr>
              <a:defRPr/>
            </a:lvl1pPr>
          </a:lstStyle>
          <a:p>
            <a:fld id="{B05F4978-B640-604C-9F6A-CC517865125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R. Ray - Fermilab Institutional Review, June 6-9, 2011</a:t>
            </a:r>
            <a:endParaRPr lang="en-US"/>
          </a:p>
        </p:txBody>
      </p:sp>
      <p:sp>
        <p:nvSpPr>
          <p:cNvPr id="5" name="Rectangle 17"/>
          <p:cNvSpPr>
            <a:spLocks noGrp="1" noChangeArrowheads="1"/>
          </p:cNvSpPr>
          <p:nvPr>
            <p:ph type="sldNum" sz="quarter" idx="11"/>
          </p:nvPr>
        </p:nvSpPr>
        <p:spPr>
          <a:ln/>
        </p:spPr>
        <p:txBody>
          <a:bodyPr/>
          <a:lstStyle>
            <a:lvl1pPr>
              <a:defRPr/>
            </a:lvl1pPr>
          </a:lstStyle>
          <a:p>
            <a:fld id="{164EAA16-4B75-134C-AD4E-0E854341C6D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R. Ray - Fermilab Institutional Review, June 6-9, 2011</a:t>
            </a:r>
            <a:endParaRPr lang="en-US"/>
          </a:p>
        </p:txBody>
      </p:sp>
      <p:sp>
        <p:nvSpPr>
          <p:cNvPr id="6" name="Rectangle 17"/>
          <p:cNvSpPr>
            <a:spLocks noGrp="1" noChangeArrowheads="1"/>
          </p:cNvSpPr>
          <p:nvPr>
            <p:ph type="sldNum" sz="quarter" idx="11"/>
          </p:nvPr>
        </p:nvSpPr>
        <p:spPr>
          <a:ln/>
        </p:spPr>
        <p:txBody>
          <a:bodyPr/>
          <a:lstStyle>
            <a:lvl1pPr>
              <a:defRPr/>
            </a:lvl1pPr>
          </a:lstStyle>
          <a:p>
            <a:fld id="{D9E81521-44D3-DF46-B6AE-F7B2B0C6315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R. Ray - Fermilab Institutional Review, June 6-9, 2011</a:t>
            </a:r>
            <a:endParaRPr lang="en-US"/>
          </a:p>
        </p:txBody>
      </p:sp>
      <p:sp>
        <p:nvSpPr>
          <p:cNvPr id="8" name="Rectangle 17"/>
          <p:cNvSpPr>
            <a:spLocks noGrp="1" noChangeArrowheads="1"/>
          </p:cNvSpPr>
          <p:nvPr>
            <p:ph type="sldNum" sz="quarter" idx="11"/>
          </p:nvPr>
        </p:nvSpPr>
        <p:spPr>
          <a:ln/>
        </p:spPr>
        <p:txBody>
          <a:bodyPr/>
          <a:lstStyle>
            <a:lvl1pPr>
              <a:defRPr/>
            </a:lvl1pPr>
          </a:lstStyle>
          <a:p>
            <a:fld id="{475D2FEF-B505-CD4E-9D5D-5FC1E8553BC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ln/>
        </p:spPr>
        <p:txBody>
          <a:bodyPr/>
          <a:lstStyle>
            <a:lvl1pPr>
              <a:defRPr/>
            </a:lvl1pPr>
          </a:lstStyle>
          <a:p>
            <a:pPr>
              <a:defRPr/>
            </a:pPr>
            <a:r>
              <a:rPr lang="en-US" smtClean="0"/>
              <a:t>R. Ray - Fermilab Institutional Review, June 6-9, 2011</a:t>
            </a:r>
            <a:endParaRPr lang="en-US"/>
          </a:p>
        </p:txBody>
      </p:sp>
      <p:sp>
        <p:nvSpPr>
          <p:cNvPr id="4" name="Rectangle 17"/>
          <p:cNvSpPr>
            <a:spLocks noGrp="1" noChangeArrowheads="1"/>
          </p:cNvSpPr>
          <p:nvPr>
            <p:ph type="sldNum" sz="quarter" idx="11"/>
          </p:nvPr>
        </p:nvSpPr>
        <p:spPr>
          <a:ln/>
        </p:spPr>
        <p:txBody>
          <a:bodyPr/>
          <a:lstStyle>
            <a:lvl1pPr>
              <a:defRPr/>
            </a:lvl1pPr>
          </a:lstStyle>
          <a:p>
            <a:fld id="{B79F6E24-5EA0-2E41-8A46-12C73474F67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R. Ray - Fermilab Institutional Review, June 6-9, 2011</a:t>
            </a:r>
            <a:endParaRPr lang="en-US"/>
          </a:p>
        </p:txBody>
      </p:sp>
      <p:sp>
        <p:nvSpPr>
          <p:cNvPr id="3" name="Rectangle 17"/>
          <p:cNvSpPr>
            <a:spLocks noGrp="1" noChangeArrowheads="1"/>
          </p:cNvSpPr>
          <p:nvPr>
            <p:ph type="sldNum" sz="quarter" idx="11"/>
          </p:nvPr>
        </p:nvSpPr>
        <p:spPr>
          <a:ln/>
        </p:spPr>
        <p:txBody>
          <a:bodyPr/>
          <a:lstStyle>
            <a:lvl1pPr>
              <a:defRPr/>
            </a:lvl1pPr>
          </a:lstStyle>
          <a:p>
            <a:fld id="{6DE0BE68-15CB-4340-8FDF-D428B0C5FD1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R. Ray - Fermilab Institutional Review, June 6-9, 2011</a:t>
            </a:r>
            <a:endParaRPr lang="en-US"/>
          </a:p>
        </p:txBody>
      </p:sp>
      <p:sp>
        <p:nvSpPr>
          <p:cNvPr id="6" name="Rectangle 17"/>
          <p:cNvSpPr>
            <a:spLocks noGrp="1" noChangeArrowheads="1"/>
          </p:cNvSpPr>
          <p:nvPr>
            <p:ph type="sldNum" sz="quarter" idx="11"/>
          </p:nvPr>
        </p:nvSpPr>
        <p:spPr>
          <a:ln/>
        </p:spPr>
        <p:txBody>
          <a:bodyPr/>
          <a:lstStyle>
            <a:lvl1pPr>
              <a:defRPr/>
            </a:lvl1pPr>
          </a:lstStyle>
          <a:p>
            <a:fld id="{A29FE8E5-0722-4B49-9FDF-8F50810B0D1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R. Ray - Fermilab Institutional Review, June 6-9, 2011</a:t>
            </a:r>
            <a:endParaRPr lang="en-US"/>
          </a:p>
        </p:txBody>
      </p:sp>
      <p:sp>
        <p:nvSpPr>
          <p:cNvPr id="6" name="Rectangle 17"/>
          <p:cNvSpPr>
            <a:spLocks noGrp="1" noChangeArrowheads="1"/>
          </p:cNvSpPr>
          <p:nvPr>
            <p:ph type="sldNum" sz="quarter" idx="11"/>
          </p:nvPr>
        </p:nvSpPr>
        <p:spPr>
          <a:ln/>
        </p:spPr>
        <p:txBody>
          <a:bodyPr/>
          <a:lstStyle>
            <a:lvl1pPr>
              <a:defRPr/>
            </a:lvl1pPr>
          </a:lstStyle>
          <a:p>
            <a:fld id="{13E664E5-D841-EA4F-96EA-90790B68E26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3399"/>
        </a:solidFill>
        <a:effectLst/>
      </p:bgPr>
    </p:bg>
    <p:spTree>
      <p:nvGrpSpPr>
        <p:cNvPr id="1" name=""/>
        <p:cNvGrpSpPr/>
        <p:nvPr/>
      </p:nvGrpSpPr>
      <p:grpSpPr>
        <a:xfrm>
          <a:off x="0" y="0"/>
          <a:ext cx="0" cy="0"/>
          <a:chOff x="0" y="0"/>
          <a:chExt cx="0" cy="0"/>
        </a:xfrm>
      </p:grpSpPr>
      <p:pic>
        <p:nvPicPr>
          <p:cNvPr id="1026" name="Picture 24" descr="C:\Documents and Settings\kevin.XENOLAND\My Documents\fnalppt\sub-pages\Fermi_Blue_subpage.jpg"/>
          <p:cNvPicPr>
            <a:picLocks noChangeAspect="1" noChangeArrowheads="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971800" y="6248400"/>
            <a:ext cx="381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200">
                <a:solidFill>
                  <a:srgbClr val="FFFFFF"/>
                </a:solidFill>
              </a:defRPr>
            </a:lvl1pPr>
          </a:lstStyle>
          <a:p>
            <a:pPr>
              <a:defRPr/>
            </a:pPr>
            <a:r>
              <a:rPr lang="en-US" smtClean="0"/>
              <a:t>R. Ray - Fermilab Institutional Review, June 6-9, 2011</a:t>
            </a:r>
            <a:endParaRPr lang="en-US"/>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defRPr>
            </a:lvl1pPr>
          </a:lstStyle>
          <a:p>
            <a:fld id="{F0DA4E7F-5312-0744-B739-CC3402D14229}" type="slidenum">
              <a:rPr lang="en-US"/>
              <a:pPr/>
              <a:t>‹#›</a:t>
            </a:fld>
            <a:endParaRPr lang="en-US"/>
          </a:p>
        </p:txBody>
      </p:sp>
      <p:sp>
        <p:nvSpPr>
          <p:cNvPr id="1029" name="Rectangle 25"/>
          <p:cNvSpPr>
            <a:spLocks noGrp="1" noChangeArrowheads="1"/>
          </p:cNvSpPr>
          <p:nvPr>
            <p:ph type="title"/>
          </p:nvPr>
        </p:nvSpPr>
        <p:spPr bwMode="auto">
          <a:xfrm>
            <a:off x="1600200" y="228600"/>
            <a:ext cx="7162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371600"/>
            <a:ext cx="71628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Laksdjfalkjfds</a:t>
            </a:r>
          </a:p>
          <a:p>
            <a:pPr lvl="1"/>
            <a:r>
              <a:rPr lang="en-US"/>
              <a:t>;slkjfda;slkjfd</a:t>
            </a:r>
          </a:p>
          <a:p>
            <a:pPr lvl="2"/>
            <a:r>
              <a:rPr lang="en-US"/>
              <a:t>slkdjflsdkjflsdkjfsldjf</a:t>
            </a:r>
          </a:p>
          <a:p>
            <a:pPr lvl="3"/>
            <a:r>
              <a:rPr lang="en-US"/>
              <a:t>A;slkjfda;slkjfd</a:t>
            </a:r>
          </a:p>
          <a:p>
            <a:pPr lvl="3"/>
            <a:r>
              <a:rPr lang="en-US"/>
              <a:t>	a;lksdjf;lsakjfd</a:t>
            </a:r>
          </a:p>
          <a:p>
            <a:pPr lvl="4"/>
            <a:r>
              <a:rPr lang="en-US"/>
              <a:t>Slkdflsdkjflsdkjflsdkjf</a:t>
            </a:r>
          </a:p>
          <a:p>
            <a:pPr lvl="4"/>
            <a:r>
              <a:rPr lang="en-US"/>
              <a:t>Sldkjflsdjf</a:t>
            </a:r>
          </a:p>
          <a:p>
            <a:pPr lvl="4"/>
            <a:r>
              <a:rPr lang="en-US"/>
              <a:t>sldkjfsldfjksdlfjsldfj</a:t>
            </a:r>
          </a:p>
        </p:txBody>
      </p:sp>
    </p:spTree>
  </p:cSld>
  <p:clrMap bg1="dk2" tx1="lt1" bg2="dk1" tx2="lt2" accent1="accent1" accent2="accent2" accent3="accent3" accent4="accent4" accent5="accent5" accent6="accent6" hlink="hlink" folHlink="folHlink"/>
  <p:sldLayoutIdLst>
    <p:sldLayoutId id="2147483871"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hf hdr="0" dt="0"/>
  <p:txStyles>
    <p:titleStyle>
      <a:lvl1pPr algn="l" rtl="0" eaLnBrk="0" fontAlgn="base" hangingPunct="0">
        <a:spcBef>
          <a:spcPct val="0"/>
        </a:spcBef>
        <a:spcAft>
          <a:spcPct val="0"/>
        </a:spcAft>
        <a:defRPr sz="2800">
          <a:solidFill>
            <a:srgbClr val="FFFFFF"/>
          </a:solidFill>
          <a:latin typeface="+mj-lt"/>
          <a:ea typeface="+mj-ea"/>
          <a:cs typeface="+mj-cs"/>
        </a:defRPr>
      </a:lvl1pPr>
      <a:lvl2pPr algn="l" rtl="0" eaLnBrk="0" fontAlgn="base" hangingPunct="0">
        <a:spcBef>
          <a:spcPct val="0"/>
        </a:spcBef>
        <a:spcAft>
          <a:spcPct val="0"/>
        </a:spcAft>
        <a:defRPr sz="2800">
          <a:solidFill>
            <a:srgbClr val="FFFFFF"/>
          </a:solidFill>
          <a:latin typeface="Arial" charset="0"/>
        </a:defRPr>
      </a:lvl2pPr>
      <a:lvl3pPr algn="l" rtl="0" eaLnBrk="0" fontAlgn="base" hangingPunct="0">
        <a:spcBef>
          <a:spcPct val="0"/>
        </a:spcBef>
        <a:spcAft>
          <a:spcPct val="0"/>
        </a:spcAft>
        <a:defRPr sz="2800">
          <a:solidFill>
            <a:srgbClr val="FFFFFF"/>
          </a:solidFill>
          <a:latin typeface="Arial" charset="0"/>
        </a:defRPr>
      </a:lvl3pPr>
      <a:lvl4pPr algn="l" rtl="0" eaLnBrk="0" fontAlgn="base" hangingPunct="0">
        <a:spcBef>
          <a:spcPct val="0"/>
        </a:spcBef>
        <a:spcAft>
          <a:spcPct val="0"/>
        </a:spcAft>
        <a:defRPr sz="2800">
          <a:solidFill>
            <a:srgbClr val="FFFFFF"/>
          </a:solidFill>
          <a:latin typeface="Arial" charset="0"/>
        </a:defRPr>
      </a:lvl4pPr>
      <a:lvl5pPr algn="l" rtl="0" eaLnBrk="0" fontAlgn="base" hangingPunct="0">
        <a:spcBef>
          <a:spcPct val="0"/>
        </a:spcBef>
        <a:spcAft>
          <a:spcPct val="0"/>
        </a:spcAft>
        <a:defRPr sz="2800">
          <a:solidFill>
            <a:srgbClr val="FFFFFF"/>
          </a:solidFill>
          <a:latin typeface="Arial"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45000"/>
        <a:buFont typeface="Wingdings" charset="2"/>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128"/>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video" Target="file:///C:\Documents%20and%20Settings\prebys\My%20Documents\My%20Dropbox\Public\Mu2e%20Review\LeakyNoAp.wmv" TargetMode="External"/><Relationship Id="rId2" Type="http://schemas.openxmlformats.org/officeDocument/2006/relationships/slideLayout" Target="../slideLayouts/slideLayout2.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video" Target="file:///C:\Documents%20and%20Settings\prebys\My%20Documents\My%20Dropbox\Public\Mu2e%20Review\leakyAp.wmv" TargetMode="External"/><Relationship Id="rId2" Type="http://schemas.openxmlformats.org/officeDocument/2006/relationships/slideLayout" Target="../slideLayouts/slideLayout2.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oleObject" Target="../embeddings/Microsoft_Equation3.bin"/><Relationship Id="rId5" Type="http://schemas.openxmlformats.org/officeDocument/2006/relationships/oleObject" Target="../embeddings/Microsoft_Equation4.bin"/><Relationship Id="rId6" Type="http://schemas.openxmlformats.org/officeDocument/2006/relationships/oleObject" Target="../embeddings/Microsoft_Equation5.bin"/><Relationship Id="rId7" Type="http://schemas.openxmlformats.org/officeDocument/2006/relationships/oleObject" Target="../embeddings/Microsoft_Equation6.bin"/><Relationship Id="rId8" Type="http://schemas.openxmlformats.org/officeDocument/2006/relationships/image" Target="../media/image51.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itle 4"/>
          <p:cNvSpPr>
            <a:spLocks noGrp="1"/>
          </p:cNvSpPr>
          <p:nvPr>
            <p:ph type="ctrTitle"/>
          </p:nvPr>
        </p:nvSpPr>
        <p:spPr>
          <a:xfrm>
            <a:off x="1219200" y="1066800"/>
            <a:ext cx="7772400" cy="3429000"/>
          </a:xfrm>
        </p:spPr>
        <p:txBody>
          <a:bodyPr/>
          <a:lstStyle/>
          <a:p>
            <a:r>
              <a:rPr lang="en-US" dirty="0" smtClean="0"/>
              <a:t>Mu2e</a:t>
            </a:r>
            <a:br>
              <a:rPr lang="en-US" dirty="0" smtClean="0"/>
            </a:br>
            <a:r>
              <a:rPr lang="en-US" dirty="0"/>
              <a:t/>
            </a:r>
            <a:br>
              <a:rPr lang="en-US" dirty="0"/>
            </a:br>
            <a:r>
              <a:rPr lang="en-US" dirty="0" smtClean="0"/>
              <a:t/>
            </a:r>
            <a:br>
              <a:rPr lang="en-US" dirty="0" smtClean="0"/>
            </a:br>
            <a:r>
              <a:rPr lang="en-US" sz="2000" dirty="0" smtClean="0"/>
              <a:t>Ron Ray</a:t>
            </a:r>
            <a:br>
              <a:rPr lang="en-US" sz="2000" dirty="0" smtClean="0"/>
            </a:br>
            <a:r>
              <a:rPr lang="en-US" sz="2000" dirty="0" smtClean="0"/>
              <a:t>Mu2e Project Manager</a:t>
            </a:r>
            <a:br>
              <a:rPr lang="en-US" sz="2000" dirty="0" smtClean="0"/>
            </a:br>
            <a:r>
              <a:rPr lang="en-US" sz="2000" dirty="0"/>
              <a:t>Fermilab Institutional Review</a:t>
            </a:r>
            <a:br>
              <a:rPr lang="en-US" sz="2000" dirty="0"/>
            </a:br>
            <a:r>
              <a:rPr lang="en-US" sz="2000" dirty="0"/>
              <a:t>June 6-9, 2011</a:t>
            </a:r>
            <a:endParaRPr lang="en-US"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Beamline Extinction</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10</a:t>
            </a:fld>
            <a:endParaRPr lang="en-US"/>
          </a:p>
        </p:txBody>
      </p:sp>
      <p:sp>
        <p:nvSpPr>
          <p:cNvPr id="5" name="Rectangle 4"/>
          <p:cNvSpPr/>
          <p:nvPr/>
        </p:nvSpPr>
        <p:spPr>
          <a:xfrm>
            <a:off x="914400" y="1238274"/>
            <a:ext cx="7467600" cy="2616101"/>
          </a:xfrm>
          <a:prstGeom prst="rect">
            <a:avLst/>
          </a:prstGeom>
        </p:spPr>
        <p:txBody>
          <a:bodyPr wrap="square">
            <a:spAutoFit/>
          </a:bodyPr>
          <a:lstStyle/>
          <a:p>
            <a:pPr marL="228600" indent="-228600" algn="l">
              <a:buClrTx/>
              <a:buFont typeface="Arial"/>
              <a:buChar char="•"/>
            </a:pPr>
            <a:r>
              <a:rPr lang="en-US" sz="2000" dirty="0" smtClean="0"/>
              <a:t>Beam line extinction is based on deflecting magnets and a collimation system, such that only in time protons are transported to the production target.  A pair of resonant dipoles are used to achieve the desired deflection</a:t>
            </a:r>
            <a:r>
              <a:rPr lang="en-US" sz="2000" dirty="0" smtClean="0"/>
              <a:t>.</a:t>
            </a:r>
          </a:p>
          <a:p>
            <a:pPr marL="228600" indent="-228600" algn="l">
              <a:buClrTx/>
              <a:buFont typeface="Arial"/>
              <a:buChar char="•"/>
            </a:pPr>
            <a:r>
              <a:rPr lang="en-US" sz="2000" dirty="0" smtClean="0"/>
              <a:t>The </a:t>
            </a:r>
            <a:r>
              <a:rPr lang="en-US" sz="2000" dirty="0" smtClean="0"/>
              <a:t>lower frequency magnet</a:t>
            </a:r>
            <a:r>
              <a:rPr lang="en-US" sz="2000" dirty="0" smtClean="0"/>
              <a:t> sweeps </a:t>
            </a:r>
            <a:r>
              <a:rPr lang="en-US" sz="2000" dirty="0" smtClean="0"/>
              <a:t>the out of time beam out of the transmission channel,</a:t>
            </a:r>
            <a:r>
              <a:rPr lang="en-US" sz="2000" dirty="0" smtClean="0"/>
              <a:t> the </a:t>
            </a:r>
            <a:r>
              <a:rPr lang="en-US" sz="2000" dirty="0" smtClean="0"/>
              <a:t>higher frequency magnet</a:t>
            </a:r>
            <a:r>
              <a:rPr lang="en-US" sz="2000" dirty="0" smtClean="0"/>
              <a:t> limits </a:t>
            </a:r>
            <a:r>
              <a:rPr lang="en-US" sz="2000" dirty="0" smtClean="0"/>
              <a:t>the slewing in the transmission </a:t>
            </a:r>
            <a:r>
              <a:rPr lang="en-US" sz="2000" dirty="0" smtClean="0"/>
              <a:t>window</a:t>
            </a:r>
            <a:r>
              <a:rPr lang="en-US" sz="2000" dirty="0" smtClean="0"/>
              <a:t>,</a:t>
            </a:r>
            <a:r>
              <a:rPr lang="en-US" sz="2000" dirty="0" smtClean="0"/>
              <a:t> increasing </a:t>
            </a:r>
            <a:r>
              <a:rPr lang="en-US" sz="2000" dirty="0" smtClean="0"/>
              <a:t>the effective transmission window.</a:t>
            </a:r>
            <a:r>
              <a:rPr lang="en-US" sz="2000" dirty="0" smtClean="0"/>
              <a:t> </a:t>
            </a:r>
            <a:endParaRPr lang="en-US" sz="2000" dirty="0" smtClean="0"/>
          </a:p>
        </p:txBody>
      </p:sp>
      <p:pic>
        <p:nvPicPr>
          <p:cNvPr id="6" name="Picture 5" descr="Screen shot 2011-05-31 at 10.59.21 AM   May 31.png"/>
          <p:cNvPicPr>
            <a:picLocks noChangeAspect="1"/>
          </p:cNvPicPr>
          <p:nvPr/>
        </p:nvPicPr>
        <p:blipFill>
          <a:blip r:embed="rId2"/>
          <a:stretch>
            <a:fillRect/>
          </a:stretch>
        </p:blipFill>
        <p:spPr>
          <a:xfrm>
            <a:off x="5831981" y="3810000"/>
            <a:ext cx="2963860" cy="2614102"/>
          </a:xfrm>
          <a:prstGeom prst="rect">
            <a:avLst/>
          </a:prstGeom>
        </p:spPr>
      </p:pic>
      <p:sp>
        <p:nvSpPr>
          <p:cNvPr id="8" name="Rectangle 7"/>
          <p:cNvSpPr/>
          <p:nvPr/>
        </p:nvSpPr>
        <p:spPr>
          <a:xfrm>
            <a:off x="914400" y="3810000"/>
            <a:ext cx="4724400" cy="1631216"/>
          </a:xfrm>
          <a:prstGeom prst="rect">
            <a:avLst/>
          </a:prstGeom>
        </p:spPr>
        <p:txBody>
          <a:bodyPr wrap="square">
            <a:spAutoFit/>
          </a:bodyPr>
          <a:lstStyle/>
          <a:p>
            <a:pPr marL="228600" indent="-228600" algn="l">
              <a:buClrTx/>
              <a:buFont typeface="Arial"/>
              <a:buChar char="•"/>
            </a:pPr>
            <a:r>
              <a:rPr lang="en-US" sz="2000" dirty="0" smtClean="0">
                <a:solidFill>
                  <a:srgbClr val="FFFF00"/>
                </a:solidFill>
              </a:rPr>
              <a:t>A simulation of the beam line and collimation found that with 210M particles incident on the first collimator, 27 hit the target, or &lt; 110</a:t>
            </a:r>
            <a:r>
              <a:rPr lang="en-US" sz="2000" baseline="30000" dirty="0" smtClean="0">
                <a:solidFill>
                  <a:srgbClr val="FFFF00"/>
                </a:solidFill>
              </a:rPr>
              <a:t>-7</a:t>
            </a:r>
            <a:r>
              <a:rPr lang="en-US" sz="2000" dirty="0" smtClean="0">
                <a:solidFill>
                  <a:srgbClr val="FFFF00"/>
                </a:solidFill>
              </a:rPr>
              <a:t>.</a:t>
            </a:r>
            <a:endParaRPr lang="en-US" sz="2000" dirty="0">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Facility Upgrades: The Booster</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11</a:t>
            </a:fld>
            <a:endParaRPr lang="en-US"/>
          </a:p>
        </p:txBody>
      </p:sp>
      <p:sp>
        <p:nvSpPr>
          <p:cNvPr id="5" name="Content Placeholder 2"/>
          <p:cNvSpPr txBox="1">
            <a:spLocks/>
          </p:cNvSpPr>
          <p:nvPr/>
        </p:nvSpPr>
        <p:spPr bwMode="auto">
          <a:xfrm>
            <a:off x="1371600" y="1219200"/>
            <a:ext cx="45720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rPr>
              <a:t>In order to use remaining Booster cycles all Booster components must operate at 15 Hz.</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In NOvA era, 15 Hz operation is necessary to run Mu2e, g-2 </a:t>
            </a:r>
            <a:r>
              <a:rPr lang="en-US" sz="2000" kern="0" dirty="0" smtClean="0">
                <a:latin typeface="+mn-lt"/>
                <a:ea typeface="ＭＳ Ｐゴシック" charset="-128"/>
                <a:cs typeface="ＭＳ Ｐゴシック" charset="-128"/>
              </a:rPr>
              <a:t>or</a:t>
            </a: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 </a:t>
            </a:r>
            <a:r>
              <a:rPr kumimoji="0" lang="en-US" sz="2000" b="0" i="0" u="none" strike="noStrike" kern="0" cap="none" spc="0" normalizeH="0" baseline="0" noProof="0" dirty="0" err="1" smtClean="0">
                <a:ln>
                  <a:noFill/>
                </a:ln>
                <a:solidFill>
                  <a:schemeClr val="tx1"/>
                </a:solidFill>
                <a:effectLst/>
                <a:uLnTx/>
                <a:uFillTx/>
                <a:latin typeface="+mn-lt"/>
                <a:ea typeface="ＭＳ Ｐゴシック" charset="-128"/>
                <a:cs typeface="ＭＳ Ｐゴシック" charset="-128"/>
              </a:rPr>
              <a:t>MicroBooNe</a:t>
            </a: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a:t>
            </a:r>
          </a:p>
          <a:p>
            <a:pPr marL="742950" marR="0" lvl="1" indent="-285750" algn="l" defTabSz="914400" rtl="0" eaLnBrk="0" fontAlgn="base" latinLnBrk="0" hangingPunct="0">
              <a:lnSpc>
                <a:spcPct val="100000"/>
              </a:lnSpc>
              <a:spcBef>
                <a:spcPct val="20000"/>
              </a:spcBef>
              <a:spcAft>
                <a:spcPct val="0"/>
              </a:spcAft>
              <a:buClr>
                <a:schemeClr val="tx1"/>
              </a:buClr>
              <a:buSzPct val="70000"/>
              <a:buFont typeface="Wingdings" charset="2"/>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charset="-128"/>
              </a:rPr>
              <a:t>Improves reliability for NOvA as well.</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chemeClr val="accent1"/>
                </a:solidFill>
                <a:effectLst/>
                <a:uLnTx/>
                <a:uFillTx/>
                <a:latin typeface="+mn-lt"/>
                <a:ea typeface="ＭＳ Ｐゴシック" charset="-128"/>
                <a:cs typeface="ＭＳ Ｐゴシック" charset="-128"/>
              </a:rPr>
              <a:t>15 Hz operation is not part of any project, but is part of continuing Proton Improvement Plan.</a:t>
            </a:r>
          </a:p>
          <a:p>
            <a:pPr marL="800100" lvl="1" indent="-342900" algn="l" eaLnBrk="0" hangingPunct="0">
              <a:buClr>
                <a:srgbClr val="CCFFFF"/>
              </a:buClr>
              <a:buFontTx/>
              <a:buChar char="•"/>
            </a:pPr>
            <a:r>
              <a:rPr lang="en-US" sz="2000" kern="0" dirty="0" smtClean="0">
                <a:latin typeface="+mn-lt"/>
                <a:ea typeface="ＭＳ Ｐゴシック" charset="-128"/>
                <a:cs typeface="ＭＳ Ｐゴシック" charset="-128"/>
              </a:rPr>
              <a:t>Lab funds targeted for Booster upgrade beginning in FY12</a:t>
            </a:r>
            <a:endParaRPr kumimoji="0" lang="en-US" sz="2000" b="0" i="0" u="none" strike="noStrike" kern="0" cap="none" spc="0" normalizeH="0" baseline="0" noProof="0" dirty="0" smtClean="0">
              <a:ln>
                <a:noFill/>
              </a:ln>
              <a:effectLst/>
              <a:uLnTx/>
              <a:uFillTx/>
              <a:latin typeface="+mn-lt"/>
              <a:ea typeface="ＭＳ Ｐゴシック" charset="-128"/>
              <a:cs typeface="ＭＳ Ｐゴシック" charset="-128"/>
            </a:endParaRPr>
          </a:p>
        </p:txBody>
      </p:sp>
      <p:pic>
        <p:nvPicPr>
          <p:cNvPr id="6" name="Picture 5" descr="Screen shot 2011-05-25 at 10.25.57 AM   May 25.png"/>
          <p:cNvPicPr>
            <a:picLocks noChangeAspect="1"/>
          </p:cNvPicPr>
          <p:nvPr/>
        </p:nvPicPr>
        <p:blipFill>
          <a:blip r:embed="rId2"/>
          <a:stretch>
            <a:fillRect/>
          </a:stretch>
        </p:blipFill>
        <p:spPr>
          <a:xfrm>
            <a:off x="5995458" y="2209800"/>
            <a:ext cx="3148542" cy="29250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Solenoids</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12</a:t>
            </a:fld>
            <a:endParaRPr lang="en-US"/>
          </a:p>
        </p:txBody>
      </p:sp>
      <p:sp>
        <p:nvSpPr>
          <p:cNvPr id="6" name="Content Placeholder 2"/>
          <p:cNvSpPr txBox="1">
            <a:spLocks/>
          </p:cNvSpPr>
          <p:nvPr/>
        </p:nvSpPr>
        <p:spPr bwMode="auto">
          <a:xfrm>
            <a:off x="1219200" y="1143000"/>
            <a:ext cx="70866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lang="en-US" sz="2000" kern="0" dirty="0" smtClean="0">
                <a:solidFill>
                  <a:srgbClr val="FFFF00"/>
                </a:solidFill>
                <a:latin typeface="+mn-lt"/>
                <a:ea typeface="ＭＳ Ｐゴシック" charset="-128"/>
                <a:cs typeface="ＭＳ Ｐゴシック" charset="-128"/>
              </a:rPr>
              <a:t>Solenoids are the schedule driver for the project</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effectLst/>
                <a:uLnTx/>
                <a:uFillTx/>
                <a:latin typeface="+mn-lt"/>
                <a:ea typeface="ＭＳ Ｐゴシック" charset="-128"/>
                <a:cs typeface="ＭＳ Ｐゴシック" charset="-128"/>
              </a:rPr>
              <a:t>Led by Fermilab Technical Division</a:t>
            </a:r>
          </a:p>
          <a:p>
            <a:pPr marL="800100" lvl="1" indent="-342900" algn="l" eaLnBrk="0" hangingPunct="0">
              <a:buClr>
                <a:srgbClr val="CCFFFF"/>
              </a:buClr>
              <a:buFont typeface="Wingdings" charset="2"/>
              <a:buChar char="§"/>
              <a:defRPr/>
            </a:pPr>
            <a:r>
              <a:rPr lang="en-US" sz="1800" kern="0" dirty="0" smtClean="0">
                <a:latin typeface="+mn-lt"/>
                <a:ea typeface="ＭＳ Ｐゴシック" charset="-128"/>
                <a:cs typeface="ＭＳ Ｐゴシック" charset="-128"/>
              </a:rPr>
              <a:t>Mike </a:t>
            </a:r>
            <a:r>
              <a:rPr lang="en-US" sz="1800" kern="0" dirty="0" err="1" smtClean="0">
                <a:latin typeface="+mn-lt"/>
                <a:ea typeface="ＭＳ Ｐゴシック" charset="-128"/>
                <a:cs typeface="ＭＳ Ｐゴシック" charset="-128"/>
              </a:rPr>
              <a:t>Lamm</a:t>
            </a:r>
            <a:r>
              <a:rPr lang="en-US" sz="1800" kern="0" dirty="0" smtClean="0">
                <a:latin typeface="+mn-lt"/>
                <a:ea typeface="ＭＳ Ｐゴシック" charset="-128"/>
                <a:cs typeface="ＭＳ Ｐゴシック" charset="-128"/>
              </a:rPr>
              <a:t> – L2 Manager</a:t>
            </a:r>
          </a:p>
          <a:p>
            <a:pPr marL="800100" lvl="1" indent="-342900" algn="l" eaLnBrk="0" hangingPunct="0">
              <a:buClr>
                <a:srgbClr val="CCFFFF"/>
              </a:buClr>
              <a:buFont typeface="Wingdings" charset="2"/>
              <a:buChar char="§"/>
              <a:defRPr/>
            </a:pPr>
            <a:r>
              <a:rPr kumimoji="0" lang="en-US" sz="1800" b="0" i="0" u="none" strike="noStrike" kern="0" cap="none" spc="0" normalizeH="0" baseline="0" noProof="0" dirty="0" smtClean="0">
                <a:ln>
                  <a:noFill/>
                </a:ln>
                <a:effectLst/>
                <a:uLnTx/>
                <a:uFillTx/>
                <a:latin typeface="+mn-lt"/>
                <a:ea typeface="ＭＳ Ｐゴシック" charset="-128"/>
                <a:cs typeface="ＭＳ Ｐゴシック" charset="-128"/>
              </a:rPr>
              <a:t>Significant engineering resources from TD and PPD</a:t>
            </a:r>
          </a:p>
          <a:p>
            <a:pPr marL="800100" lvl="1" indent="-342900" algn="l" eaLnBrk="0" hangingPunct="0">
              <a:buClr>
                <a:srgbClr val="CCFFFF"/>
              </a:buClr>
              <a:buFont typeface="Wingdings" charset="2"/>
              <a:buChar char="§"/>
              <a:defRPr/>
            </a:pPr>
            <a:r>
              <a:rPr lang="en-US" sz="1800" kern="0" dirty="0" smtClean="0">
                <a:latin typeface="+mn-lt"/>
                <a:ea typeface="ＭＳ Ｐゴシック" charset="-128"/>
                <a:cs typeface="ＭＳ Ｐゴシック" charset="-128"/>
              </a:rPr>
              <a:t>Significant simulation effort, on and off-Project, from Fermilab, BU, Muons Inc.</a:t>
            </a:r>
            <a:endParaRPr kumimoji="0" lang="en-US" sz="1800" b="0" i="0" u="none" strike="noStrike" kern="0" cap="none" spc="0" normalizeH="0" baseline="0" noProof="0" dirty="0" smtClean="0">
              <a:ln>
                <a:noFill/>
              </a:ln>
              <a:effectLst/>
              <a:uLnTx/>
              <a:uFillTx/>
              <a:latin typeface="+mn-lt"/>
              <a:ea typeface="ＭＳ Ｐゴシック" charset="-128"/>
              <a:cs typeface="ＭＳ Ｐゴシック" charset="-128"/>
            </a:endParaRPr>
          </a:p>
          <a:p>
            <a:pPr marL="342900" indent="-342900" algn="l" eaLnBrk="0" hangingPunct="0">
              <a:buClr>
                <a:srgbClr val="CCFFFF"/>
              </a:buClr>
              <a:buFont typeface="Arial"/>
              <a:buChar char="•"/>
              <a:defRPr/>
            </a:pPr>
            <a:r>
              <a:rPr lang="en-US" sz="1800" kern="0" dirty="0" smtClean="0">
                <a:latin typeface="+mn-lt"/>
                <a:ea typeface="ＭＳ Ｐゴシック" charset="-128"/>
                <a:cs typeface="ＭＳ Ｐゴシック" charset="-128"/>
              </a:rPr>
              <a:t>Conceptual design completed and documented over the past year.</a:t>
            </a:r>
          </a:p>
          <a:p>
            <a:pPr marL="800100" lvl="1" indent="-342900" algn="l" eaLnBrk="0" hangingPunct="0">
              <a:buClr>
                <a:srgbClr val="CCFFFF"/>
              </a:buClr>
              <a:buFont typeface="Arial"/>
              <a:buChar char="•"/>
              <a:defRPr/>
            </a:pPr>
            <a:r>
              <a:rPr lang="en-US" sz="1800" kern="0" dirty="0" smtClean="0">
                <a:latin typeface="+mn-lt"/>
                <a:ea typeface="ＭＳ Ｐゴシック" charset="-128"/>
                <a:cs typeface="ＭＳ Ｐゴシック" charset="-128"/>
              </a:rPr>
              <a:t>Includes value engineering to reduce the cost and complexity</a:t>
            </a:r>
          </a:p>
          <a:p>
            <a:pPr marL="1257300" lvl="2" indent="-342900" algn="l" eaLnBrk="0" hangingPunct="0">
              <a:buClr>
                <a:srgbClr val="CCFFFF"/>
              </a:buClr>
              <a:buFont typeface="Arial"/>
              <a:buChar char="•"/>
              <a:defRPr/>
            </a:pPr>
            <a:r>
              <a:rPr lang="en-US" sz="1800" kern="0" dirty="0" smtClean="0">
                <a:latin typeface="+mn-lt"/>
                <a:ea typeface="ＭＳ Ｐゴシック" charset="-128"/>
                <a:cs typeface="ＭＳ Ｐゴシック" charset="-128"/>
              </a:rPr>
              <a:t>Shorter Production Solenoid</a:t>
            </a:r>
          </a:p>
          <a:p>
            <a:pPr marL="1257300" lvl="2" indent="-342900" algn="l" eaLnBrk="0" hangingPunct="0">
              <a:buClr>
                <a:srgbClr val="CCFFFF"/>
              </a:buClr>
              <a:buFont typeface="Arial"/>
              <a:buChar char="•"/>
              <a:defRPr/>
            </a:pPr>
            <a:r>
              <a:rPr lang="en-US" sz="1800" kern="0" dirty="0" smtClean="0">
                <a:latin typeface="+mn-lt"/>
                <a:ea typeface="ＭＳ Ｐゴシック" charset="-128"/>
                <a:cs typeface="ＭＳ Ｐゴシック" charset="-128"/>
              </a:rPr>
              <a:t>Simpler cooling scheme</a:t>
            </a:r>
          </a:p>
          <a:p>
            <a:pPr marL="1257300" lvl="2" indent="-342900" algn="l" eaLnBrk="0" hangingPunct="0">
              <a:buClr>
                <a:srgbClr val="CCFFFF"/>
              </a:buClr>
              <a:buFont typeface="Arial"/>
              <a:buChar char="•"/>
              <a:defRPr/>
            </a:pPr>
            <a:r>
              <a:rPr lang="en-US" sz="1800" kern="0" dirty="0" smtClean="0">
                <a:latin typeface="+mn-lt"/>
                <a:ea typeface="ＭＳ Ｐゴシック" charset="-128"/>
                <a:cs typeface="ＭＳ Ｐゴシック" charset="-128"/>
              </a:rPr>
              <a:t>Relaxed uniformity specification in Detector Solenoid</a:t>
            </a:r>
          </a:p>
          <a:p>
            <a:pPr marL="1257300" lvl="2" indent="-342900" algn="l" eaLnBrk="0" hangingPunct="0">
              <a:buClr>
                <a:srgbClr val="CCFFFF"/>
              </a:buClr>
              <a:buFont typeface="Arial"/>
              <a:buChar char="•"/>
              <a:defRPr/>
            </a:pPr>
            <a:r>
              <a:rPr lang="en-US" sz="1800" kern="0" dirty="0" smtClean="0">
                <a:latin typeface="+mn-lt"/>
                <a:ea typeface="ＭＳ Ｐゴシック" charset="-128"/>
                <a:cs typeface="ＭＳ Ｐゴシック" charset="-128"/>
              </a:rPr>
              <a:t>Simplified coil design in PS and DS</a:t>
            </a:r>
          </a:p>
          <a:p>
            <a:pPr marL="342900" indent="-342900" algn="l" eaLnBrk="0" hangingPunct="0">
              <a:buClr>
                <a:srgbClr val="CCFFFF"/>
              </a:buClr>
              <a:buFont typeface="Arial"/>
              <a:buChar char="•"/>
              <a:defRPr/>
            </a:pPr>
            <a:r>
              <a:rPr lang="en-US" sz="1800" kern="0" dirty="0" smtClean="0">
                <a:latin typeface="+mn-lt"/>
                <a:ea typeface="ＭＳ Ｐゴシック" charset="-128"/>
                <a:cs typeface="ＭＳ Ｐゴシック" charset="-128"/>
              </a:rPr>
              <a:t>RFI sent to industry for budgetary quotes.</a:t>
            </a:r>
          </a:p>
          <a:p>
            <a:pPr marL="800100" lvl="1" indent="-342900" algn="l" eaLnBrk="0" hangingPunct="0">
              <a:buClr>
                <a:srgbClr val="CCFFFF"/>
              </a:buClr>
              <a:buFont typeface="Arial"/>
              <a:buChar char="•"/>
              <a:defRPr/>
            </a:pPr>
            <a:r>
              <a:rPr lang="en-US" sz="1800" kern="0" dirty="0" smtClean="0">
                <a:latin typeface="+mn-lt"/>
                <a:ea typeface="ＭＳ Ｐゴシック" charset="-128"/>
                <a:cs typeface="ＭＳ Ｐゴシック" charset="-128"/>
              </a:rPr>
              <a:t>Lots of interest. No surprises.</a:t>
            </a:r>
          </a:p>
          <a:p>
            <a:pPr marL="1257300" lvl="2" indent="-342900" algn="l" eaLnBrk="0" hangingPunct="0">
              <a:buClr>
                <a:srgbClr val="CCFFFF"/>
              </a:buClr>
              <a:buFont typeface="Arial"/>
              <a:buChar char="•"/>
              <a:defRPr/>
            </a:pPr>
            <a:endParaRPr lang="en-US" sz="1800" kern="0" dirty="0" smtClean="0">
              <a:latin typeface="+mn-lt"/>
              <a:ea typeface="ＭＳ Ｐゴシック" charset="-128"/>
              <a:cs typeface="ＭＳ Ｐゴシック" charset="-128"/>
            </a:endParaRPr>
          </a:p>
          <a:p>
            <a:pPr marL="342900" indent="-342900" algn="l" eaLnBrk="0" hangingPunct="0">
              <a:buClr>
                <a:srgbClr val="CCFFFF"/>
              </a:buClr>
              <a:buFont typeface="Arial"/>
              <a:buChar char="•"/>
              <a:defRPr/>
            </a:pPr>
            <a:endParaRPr lang="en-US" sz="1800" kern="0" dirty="0" smtClean="0">
              <a:latin typeface="+mn-lt"/>
              <a:ea typeface="ＭＳ Ｐゴシック" charset="-128"/>
              <a:cs typeface="ＭＳ Ｐゴシック" charset="-128"/>
            </a:endParaRPr>
          </a:p>
          <a:p>
            <a:pPr marL="342900" indent="-342900" algn="l" eaLnBrk="0" hangingPunct="0">
              <a:buClr>
                <a:srgbClr val="CCFFFF"/>
              </a:buClr>
              <a:buFont typeface="Wingdings" charset="2"/>
              <a:buChar char="§"/>
              <a:defRPr/>
            </a:pPr>
            <a:endParaRPr lang="en-US" sz="1800" kern="0" dirty="0" smtClean="0">
              <a:latin typeface="+mn-lt"/>
              <a:ea typeface="ＭＳ Ｐゴシック" charset="-128"/>
              <a:cs typeface="ＭＳ Ｐゴシック"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Conventional Construction</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13</a:t>
            </a:fld>
            <a:endParaRPr lang="en-US"/>
          </a:p>
        </p:txBody>
      </p:sp>
      <p:sp>
        <p:nvSpPr>
          <p:cNvPr id="5" name="Content Placeholder 2"/>
          <p:cNvSpPr txBox="1">
            <a:spLocks/>
          </p:cNvSpPr>
          <p:nvPr/>
        </p:nvSpPr>
        <p:spPr bwMode="auto">
          <a:xfrm>
            <a:off x="533400" y="1219200"/>
            <a:ext cx="44196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rPr>
              <a:t>Design and construction of detector hall led by FESS engineers and designers</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lang="en-US" sz="2000" kern="0" dirty="0" smtClean="0">
                <a:solidFill>
                  <a:srgbClr val="FFFF00"/>
                </a:solidFill>
                <a:latin typeface="+mn-lt"/>
                <a:ea typeface="ＭＳ Ｐゴシック" charset="-128"/>
                <a:cs typeface="ＭＳ Ｐゴシック" charset="-128"/>
              </a:rPr>
              <a:t>Tom </a:t>
            </a:r>
            <a:r>
              <a:rPr lang="en-US" sz="2000" kern="0" dirty="0" err="1" smtClean="0">
                <a:solidFill>
                  <a:srgbClr val="FFFF00"/>
                </a:solidFill>
                <a:latin typeface="+mn-lt"/>
                <a:ea typeface="ＭＳ Ｐゴシック" charset="-128"/>
                <a:cs typeface="ＭＳ Ｐゴシック" charset="-128"/>
              </a:rPr>
              <a:t>Lackowski</a:t>
            </a:r>
            <a:r>
              <a:rPr lang="en-US" sz="2000" kern="0" dirty="0" smtClean="0">
                <a:solidFill>
                  <a:srgbClr val="FFFF00"/>
                </a:solidFill>
                <a:latin typeface="+mn-lt"/>
                <a:ea typeface="ＭＳ Ｐゴシック" charset="-128"/>
                <a:cs typeface="ＭＳ Ｐゴシック" charset="-128"/>
              </a:rPr>
              <a:t> – L2 Manager</a:t>
            </a:r>
            <a:endParaRPr kumimoji="0" lang="en-US" sz="20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Layout has evolved over the last year as the</a:t>
            </a:r>
            <a:r>
              <a:rPr kumimoji="0" lang="en-US" sz="20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a:t>
            </a: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result of extensive discussions with stakeholders.</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lang="en-US" sz="2000" kern="0" dirty="0" smtClean="0">
                <a:latin typeface="+mn-lt"/>
                <a:ea typeface="ＭＳ Ｐゴシック" charset="-128"/>
                <a:cs typeface="ＭＳ Ｐゴシック" charset="-128"/>
              </a:rPr>
              <a:t>Architectural design consistent with Fermilab standards developed since last year.</a:t>
            </a:r>
            <a:endPar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p:txBody>
      </p:sp>
      <p:pic>
        <p:nvPicPr>
          <p:cNvPr id="6" name="Picture 5"/>
          <p:cNvPicPr/>
          <p:nvPr/>
        </p:nvPicPr>
        <p:blipFill>
          <a:blip r:embed="rId2" cstate="print">
            <a:extLst>
              <a:ext uri="{28A0092B-C50C-407E-A947-70E740481C1C}">
                <a14:useLocalDpi xmlns:p="http://schemas.openxmlformats.org/presentationml/2006/main" xmlns:mo="http://schemas.microsoft.com/office/mac/office/2008/main" xmlns:ve="http://schemas.openxmlformats.org/markup-compatibility/2006" xmlns:mv="urn:schemas-microsoft-com:mac:vml"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lc="http://schemas.openxmlformats.org/drawingml/2006/lockedCanvas" val="0"/>
              </a:ext>
            </a:extLst>
          </a:blip>
          <a:srcRect t="21160"/>
          <a:stretch>
            <a:fillRect/>
          </a:stretch>
        </p:blipFill>
        <p:spPr>
          <a:xfrm>
            <a:off x="457200" y="4490054"/>
            <a:ext cx="5486400" cy="1842332"/>
          </a:xfrm>
          <a:prstGeom prst="rect">
            <a:avLst/>
          </a:prstGeom>
        </p:spPr>
      </p:pic>
      <p:pic>
        <p:nvPicPr>
          <p:cNvPr id="7" name="Picture 6" descr="Screen shot 2011-04-22 at 3.22.38 PM   Apr 22.png"/>
          <p:cNvPicPr>
            <a:picLocks noChangeAspect="1"/>
          </p:cNvPicPr>
          <p:nvPr/>
        </p:nvPicPr>
        <p:blipFill>
          <a:blip r:embed="rId3"/>
          <a:stretch>
            <a:fillRect/>
          </a:stretch>
        </p:blipFill>
        <p:spPr>
          <a:xfrm>
            <a:off x="5164667" y="3616901"/>
            <a:ext cx="3882684" cy="2739449"/>
          </a:xfrm>
          <a:prstGeom prst="rect">
            <a:avLst/>
          </a:prstGeom>
        </p:spPr>
      </p:pic>
      <p:pic>
        <p:nvPicPr>
          <p:cNvPr id="8" name="Content Placeholder 14" descr="Screen shot 2011-04-22 at 3.24.32 PM   Apr 22.png"/>
          <p:cNvPicPr>
            <a:picLocks noChangeAspect="1"/>
          </p:cNvPicPr>
          <p:nvPr/>
        </p:nvPicPr>
        <p:blipFill>
          <a:blip r:embed="rId4"/>
          <a:srcRect t="-388" b="-388"/>
          <a:stretch>
            <a:fillRect/>
          </a:stretch>
        </p:blipFill>
        <p:spPr>
          <a:xfrm>
            <a:off x="5164667" y="1363822"/>
            <a:ext cx="3979333" cy="21884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Tracker</a:t>
            </a:r>
            <a:endParaRPr lang="en-US" dirty="0"/>
          </a:p>
        </p:txBody>
      </p:sp>
      <p:sp>
        <p:nvSpPr>
          <p:cNvPr id="3" name="Footer Placeholder 2"/>
          <p:cNvSpPr>
            <a:spLocks noGrp="1"/>
          </p:cNvSpPr>
          <p:nvPr>
            <p:ph type="ftr" sz="quarter" idx="10"/>
          </p:nvPr>
        </p:nvSpPr>
        <p:spPr/>
        <p:txBody>
          <a:bodyPr/>
          <a:lstStyle/>
          <a:p>
            <a:pPr>
              <a:defRPr/>
            </a:pPr>
            <a:r>
              <a:rPr lang="en-US" dirty="0" smtClean="0"/>
              <a:t>R. Ray - Fermilab Institutional Review, June 6-9, 2011</a:t>
            </a:r>
            <a:endParaRPr lang="en-US" dirty="0"/>
          </a:p>
        </p:txBody>
      </p:sp>
      <p:sp>
        <p:nvSpPr>
          <p:cNvPr id="4" name="Slide Number Placeholder 3"/>
          <p:cNvSpPr>
            <a:spLocks noGrp="1"/>
          </p:cNvSpPr>
          <p:nvPr>
            <p:ph type="sldNum" sz="quarter" idx="11"/>
          </p:nvPr>
        </p:nvSpPr>
        <p:spPr/>
        <p:txBody>
          <a:bodyPr/>
          <a:lstStyle/>
          <a:p>
            <a:fld id="{B79F6E24-5EA0-2E41-8A46-12C73474F671}" type="slidenum">
              <a:rPr lang="en-US" smtClean="0"/>
              <a:pPr/>
              <a:t>14</a:t>
            </a:fld>
            <a:endParaRPr lang="en-US" dirty="0"/>
          </a:p>
        </p:txBody>
      </p:sp>
      <p:sp>
        <p:nvSpPr>
          <p:cNvPr id="8" name="Content Placeholder 2"/>
          <p:cNvSpPr txBox="1">
            <a:spLocks/>
          </p:cNvSpPr>
          <p:nvPr/>
        </p:nvSpPr>
        <p:spPr bwMode="auto">
          <a:xfrm>
            <a:off x="685800" y="990600"/>
            <a:ext cx="71628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lang="en-US" sz="2000" kern="0" dirty="0" smtClean="0">
                <a:solidFill>
                  <a:srgbClr val="FFFF00"/>
                </a:solidFill>
                <a:latin typeface="+mn-lt"/>
                <a:ea typeface="ＭＳ Ｐゴシック" charset="-128"/>
                <a:cs typeface="ＭＳ Ｐゴシック" charset="-128"/>
              </a:rPr>
              <a:t>Led by Fermilab Particle Physics Division with significant Collaboration support</a:t>
            </a:r>
          </a:p>
          <a:p>
            <a:pPr marL="800100" lvl="1" indent="-342900" algn="l" eaLnBrk="0" hangingPunct="0">
              <a:buClr>
                <a:srgbClr val="CCFFFF"/>
              </a:buClr>
              <a:buFontTx/>
              <a:buChar char="•"/>
            </a:pPr>
            <a:r>
              <a:rPr kumimoji="0" lang="en-US" sz="1800" b="0" i="0" u="none" strike="noStrike" kern="0" cap="none" spc="0" normalizeH="0" baseline="0" noProof="0" dirty="0" err="1" smtClean="0">
                <a:ln>
                  <a:noFill/>
                </a:ln>
                <a:effectLst/>
                <a:uLnTx/>
                <a:uFillTx/>
                <a:latin typeface="+mn-lt"/>
                <a:ea typeface="ＭＳ Ｐゴシック" charset="-128"/>
                <a:cs typeface="ＭＳ Ｐゴシック" charset="-128"/>
              </a:rPr>
              <a:t>Aseet</a:t>
            </a:r>
            <a:r>
              <a:rPr kumimoji="0" lang="en-US" sz="1800" b="0" i="0" u="none" strike="noStrike" kern="0" cap="none" spc="0" normalizeH="0" noProof="0" dirty="0" smtClean="0">
                <a:ln>
                  <a:noFill/>
                </a:ln>
                <a:effectLst/>
                <a:uLnTx/>
                <a:uFillTx/>
                <a:latin typeface="+mn-lt"/>
                <a:ea typeface="ＭＳ Ｐゴシック" charset="-128"/>
                <a:cs typeface="ＭＳ Ｐゴシック" charset="-128"/>
              </a:rPr>
              <a:t> </a:t>
            </a:r>
            <a:r>
              <a:rPr kumimoji="0" lang="en-US" sz="1800" b="0" i="0" u="none" strike="noStrike" kern="0" cap="none" spc="0" normalizeH="0" noProof="0" dirty="0" err="1" smtClean="0">
                <a:ln>
                  <a:noFill/>
                </a:ln>
                <a:effectLst/>
                <a:uLnTx/>
                <a:uFillTx/>
                <a:latin typeface="+mn-lt"/>
                <a:ea typeface="ＭＳ Ｐゴシック" charset="-128"/>
                <a:cs typeface="ＭＳ Ｐゴシック" charset="-128"/>
              </a:rPr>
              <a:t>Mukherjee</a:t>
            </a:r>
            <a:r>
              <a:rPr kumimoji="0" lang="en-US" sz="1800" b="0" i="0" u="none" strike="noStrike" kern="0" cap="none" spc="0" normalizeH="0" noProof="0" dirty="0" smtClean="0">
                <a:ln>
                  <a:noFill/>
                </a:ln>
                <a:effectLst/>
                <a:uLnTx/>
                <a:uFillTx/>
                <a:latin typeface="+mn-lt"/>
                <a:ea typeface="ＭＳ Ｐゴシック" charset="-128"/>
                <a:cs typeface="ＭＳ Ｐゴシック" charset="-128"/>
              </a:rPr>
              <a:t> – L2 Manager</a:t>
            </a:r>
          </a:p>
          <a:p>
            <a:pPr marL="800100" lvl="1" indent="-342900" algn="l" eaLnBrk="0" hangingPunct="0">
              <a:buClr>
                <a:srgbClr val="CCFFFF"/>
              </a:buClr>
              <a:buFontTx/>
              <a:buChar char="•"/>
            </a:pPr>
            <a:r>
              <a:rPr lang="en-US" sz="1800" kern="0" dirty="0" smtClean="0">
                <a:latin typeface="+mn-lt"/>
                <a:ea typeface="ＭＳ Ｐゴシック" charset="-128"/>
                <a:cs typeface="ＭＳ Ｐゴシック" charset="-128"/>
              </a:rPr>
              <a:t>Engineering resources from PPD, LBNL</a:t>
            </a:r>
          </a:p>
          <a:p>
            <a:pPr marL="800100" lvl="1" indent="-342900" algn="l" eaLnBrk="0" hangingPunct="0">
              <a:buClr>
                <a:srgbClr val="CCFFFF"/>
              </a:buClr>
              <a:buFontTx/>
              <a:buChar char="•"/>
            </a:pPr>
            <a:r>
              <a:rPr kumimoji="0" lang="en-US" sz="1800" b="0" i="0" u="none" strike="noStrike" kern="0" cap="none" spc="0" normalizeH="0" noProof="0" dirty="0" smtClean="0">
                <a:ln>
                  <a:noFill/>
                </a:ln>
                <a:effectLst/>
                <a:uLnTx/>
                <a:uFillTx/>
                <a:latin typeface="+mn-lt"/>
                <a:ea typeface="ＭＳ Ｐゴシック" charset="-128"/>
                <a:cs typeface="ＭＳ Ｐゴシック" charset="-128"/>
              </a:rPr>
              <a:t>Rice, Houston, Duke also playing major roles.</a:t>
            </a:r>
          </a:p>
          <a:p>
            <a:pPr marL="800100" lvl="1" indent="-342900" algn="l" eaLnBrk="0" hangingPunct="0">
              <a:buClr>
                <a:srgbClr val="CCFFFF"/>
              </a:buClr>
              <a:buFontTx/>
              <a:buChar char="•"/>
            </a:pPr>
            <a:r>
              <a:rPr lang="en-US" sz="1800" kern="0" dirty="0" smtClean="0">
                <a:latin typeface="+mn-lt"/>
                <a:ea typeface="ＭＳ Ｐゴシック" charset="-128"/>
                <a:cs typeface="ＭＳ Ｐゴシック" charset="-128"/>
              </a:rPr>
              <a:t>Essential simulations to develop requirements and demonstrate tracker performance performed by off-project scientific resources from LBNL and Fermilab. </a:t>
            </a:r>
            <a:endParaRPr kumimoji="0" lang="en-US" sz="1800" b="0" i="0" u="none" strike="noStrike" kern="0" cap="none" spc="0" normalizeH="0" noProof="0" dirty="0" smtClean="0">
              <a:ln>
                <a:noFill/>
              </a:ln>
              <a:effectLst/>
              <a:uLnTx/>
              <a:uFillTx/>
              <a:latin typeface="+mn-lt"/>
              <a:ea typeface="ＭＳ Ｐゴシック" charset="-128"/>
              <a:cs typeface="ＭＳ Ｐゴシック" charset="-128"/>
            </a:endParaRPr>
          </a:p>
          <a:p>
            <a:pPr marL="1257300" lvl="2" indent="-342900" algn="l" eaLnBrk="0" hangingPunct="0">
              <a:buClr>
                <a:srgbClr val="CCFFFF"/>
              </a:buClr>
            </a:pPr>
            <a:endParaRPr kumimoji="0" lang="en-US" sz="20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endParaRPr>
          </a:p>
        </p:txBody>
      </p:sp>
      <p:pic>
        <p:nvPicPr>
          <p:cNvPr id="9" name="Picture 8" descr="::Screen shot 2011-04-10 at 9.18.54 PM   Apr 10.png"/>
          <p:cNvPicPr>
            <a:picLocks noChangeAspect="1"/>
          </p:cNvPicPr>
          <p:nvPr/>
        </p:nvPicPr>
        <p:blipFill>
          <a:blip r:embed="rId2"/>
          <a:srcRect b="8780"/>
          <a:stretch>
            <a:fillRect/>
          </a:stretch>
        </p:blipFill>
        <p:spPr bwMode="auto">
          <a:xfrm>
            <a:off x="6705600" y="1905000"/>
            <a:ext cx="1838994" cy="767389"/>
          </a:xfrm>
          <a:prstGeom prst="rect">
            <a:avLst/>
          </a:prstGeom>
          <a:noFill/>
          <a:ln w="9525">
            <a:noFill/>
            <a:miter lim="800000"/>
            <a:headEnd/>
            <a:tailEnd/>
          </a:ln>
        </p:spPr>
      </p:pic>
      <p:pic>
        <p:nvPicPr>
          <p:cNvPr id="10" name="Picture 9" descr="::Screen shot 2011-04-10 at 10.08.02 PM   Apr 10.png"/>
          <p:cNvPicPr>
            <a:picLocks noChangeAspect="1"/>
          </p:cNvPicPr>
          <p:nvPr/>
        </p:nvPicPr>
        <p:blipFill>
          <a:blip r:embed="rId3"/>
          <a:srcRect/>
          <a:stretch>
            <a:fillRect/>
          </a:stretch>
        </p:blipFill>
        <p:spPr bwMode="auto">
          <a:xfrm>
            <a:off x="685800" y="4657460"/>
            <a:ext cx="2980233" cy="1895740"/>
          </a:xfrm>
          <a:prstGeom prst="rect">
            <a:avLst/>
          </a:prstGeom>
          <a:noFill/>
          <a:ln w="9525">
            <a:noFill/>
            <a:miter lim="800000"/>
            <a:headEnd/>
            <a:tailEnd/>
          </a:ln>
        </p:spPr>
      </p:pic>
      <p:pic>
        <p:nvPicPr>
          <p:cNvPr id="11" name="Picture 10"/>
          <p:cNvPicPr>
            <a:picLocks noChangeAspect="1"/>
          </p:cNvPicPr>
          <p:nvPr/>
        </p:nvPicPr>
        <p:blipFill>
          <a:blip r:embed="rId4"/>
          <a:stretch>
            <a:fillRect/>
          </a:stretch>
        </p:blipFill>
        <p:spPr>
          <a:xfrm>
            <a:off x="6248400" y="3429000"/>
            <a:ext cx="2762814" cy="2503395"/>
          </a:xfrm>
          <a:prstGeom prst="rect">
            <a:avLst/>
          </a:prstGeom>
        </p:spPr>
      </p:pic>
      <p:sp>
        <p:nvSpPr>
          <p:cNvPr id="12" name="TextBox 11"/>
          <p:cNvSpPr txBox="1"/>
          <p:nvPr/>
        </p:nvSpPr>
        <p:spPr>
          <a:xfrm>
            <a:off x="1143000" y="3505200"/>
            <a:ext cx="5105400" cy="1200329"/>
          </a:xfrm>
          <a:prstGeom prst="rect">
            <a:avLst/>
          </a:prstGeom>
          <a:noFill/>
        </p:spPr>
        <p:txBody>
          <a:bodyPr wrap="square" rtlCol="0">
            <a:spAutoFit/>
          </a:bodyPr>
          <a:lstStyle/>
          <a:p>
            <a:pPr marL="228600" indent="-228600" algn="l">
              <a:buClrTx/>
              <a:buFont typeface="Arial"/>
              <a:buChar char="•"/>
            </a:pPr>
            <a:r>
              <a:rPr lang="en-US" sz="1800" kern="0" dirty="0" smtClean="0">
                <a:ea typeface="ＭＳ Ｐゴシック" charset="-128"/>
                <a:cs typeface="ＭＳ Ｐゴシック" charset="-128"/>
              </a:rPr>
              <a:t>Complete conceptual design of low mass transverse straw tube tracker (T-</a:t>
            </a:r>
            <a:r>
              <a:rPr lang="en-US" sz="1800" kern="0" dirty="0" err="1" smtClean="0">
                <a:ea typeface="ＭＳ Ｐゴシック" charset="-128"/>
                <a:cs typeface="ＭＳ Ｐゴシック" charset="-128"/>
              </a:rPr>
              <a:t>Tracker)including</a:t>
            </a:r>
            <a:r>
              <a:rPr lang="en-US" sz="1800" kern="0" dirty="0" smtClean="0">
                <a:ea typeface="ＭＳ Ｐゴシック" charset="-128"/>
                <a:cs typeface="ＭＳ Ｐゴシック" charset="-128"/>
              </a:rPr>
              <a:t> mechanical support, cooling and electronics has emerged in the past year.</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Ray Veto</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15</a:t>
            </a:fld>
            <a:endParaRPr lang="en-US"/>
          </a:p>
        </p:txBody>
      </p:sp>
      <p:sp>
        <p:nvSpPr>
          <p:cNvPr id="5" name="Content Placeholder 2"/>
          <p:cNvSpPr txBox="1">
            <a:spLocks/>
          </p:cNvSpPr>
          <p:nvPr/>
        </p:nvSpPr>
        <p:spPr bwMode="auto">
          <a:xfrm>
            <a:off x="1371600" y="1219200"/>
            <a:ext cx="4495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l" eaLnBrk="0" hangingPunct="0">
              <a:buClr>
                <a:srgbClr val="CCFFFF"/>
              </a:buClr>
              <a:buFont typeface="Arial"/>
              <a:buChar char="•"/>
            </a:pPr>
            <a:r>
              <a:rPr lang="en-US" sz="1800" dirty="0" smtClean="0"/>
              <a:t>Veto cosmic rays that have been shown in other experiments to generate potential backgrounds.</a:t>
            </a:r>
          </a:p>
          <a:p>
            <a:pPr marL="342900" indent="-342900" algn="l" eaLnBrk="0" hangingPunct="0">
              <a:buClr>
                <a:srgbClr val="CCFFFF"/>
              </a:buClr>
              <a:buFont typeface="Arial"/>
              <a:buChar char="•"/>
            </a:pPr>
            <a:r>
              <a:rPr lang="en-US" sz="1800" dirty="0" smtClean="0"/>
              <a:t>Led by University of Virginia with support from Fermilab and Brookhaven.</a:t>
            </a:r>
          </a:p>
          <a:p>
            <a:pPr marL="342900" indent="-342900" algn="l" eaLnBrk="0" hangingPunct="0">
              <a:buClr>
                <a:srgbClr val="CCFFFF"/>
              </a:buClr>
              <a:buFont typeface="Arial"/>
              <a:buChar char="•"/>
            </a:pPr>
            <a:r>
              <a:rPr lang="en-US" sz="1800" dirty="0" smtClean="0"/>
              <a:t>On and off-project scientific effort on simulations from BU, Berkeley, Virginia, BNL and Fermilab. </a:t>
            </a:r>
          </a:p>
          <a:p>
            <a:pPr marL="342900" indent="-342900" algn="l" eaLnBrk="0" hangingPunct="0">
              <a:buClr>
                <a:srgbClr val="CCFFFF"/>
              </a:buClr>
              <a:buFont typeface="Arial"/>
              <a:buChar char="•"/>
            </a:pPr>
            <a:r>
              <a:rPr lang="en-US" sz="1800" dirty="0" smtClean="0">
                <a:solidFill>
                  <a:srgbClr val="FFFF00"/>
                </a:solidFill>
              </a:rPr>
              <a:t>Relies on extruded scintillator from the FNAL-NICADD extrusion facility.</a:t>
            </a:r>
          </a:p>
          <a:p>
            <a:pPr marL="342900" indent="-342900" algn="l" eaLnBrk="0" hangingPunct="0">
              <a:buClr>
                <a:srgbClr val="CCFFFF"/>
              </a:buClr>
              <a:buFont typeface="Arial"/>
              <a:buChar char="•"/>
            </a:pPr>
            <a:r>
              <a:rPr lang="en-US" sz="1800" dirty="0" smtClean="0">
                <a:sym typeface="Wingdings" charset="2"/>
              </a:rPr>
              <a:t>Ongoing R&amp;D effort for Mu2e to optimize light output and understand neutron ID.</a:t>
            </a:r>
            <a:endParaRPr lang="en-US" sz="1800" dirty="0" smtClean="0"/>
          </a:p>
          <a:p>
            <a:pPr marL="342900" indent="-342900" algn="l" eaLnBrk="0" hangingPunct="0">
              <a:buClr>
                <a:srgbClr val="CCFFFF"/>
              </a:buClr>
              <a:buFont typeface="Arial"/>
              <a:buChar char="•"/>
            </a:pPr>
            <a:endParaRPr lang="en-US" sz="1800" dirty="0" smtClean="0"/>
          </a:p>
          <a:p>
            <a:pPr marL="1257300" lvl="2" indent="-342900" algn="l" eaLnBrk="0" hangingPunct="0">
              <a:buClr>
                <a:srgbClr val="CCFFFF"/>
              </a:buClr>
            </a:pPr>
            <a:endParaRPr kumimoji="0" lang="en-US" sz="18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endParaRPr>
          </a:p>
        </p:txBody>
      </p:sp>
      <p:pic>
        <p:nvPicPr>
          <p:cNvPr id="7" name="Picture 7" descr="Screen shot 2010-07-06 at 10.27.22 AM   Jul 6.png"/>
          <p:cNvPicPr>
            <a:picLocks noChangeAspect="1"/>
          </p:cNvPicPr>
          <p:nvPr/>
        </p:nvPicPr>
        <p:blipFill>
          <a:blip r:embed="rId2"/>
          <a:srcRect/>
          <a:stretch>
            <a:fillRect/>
          </a:stretch>
        </p:blipFill>
        <p:spPr bwMode="auto">
          <a:xfrm>
            <a:off x="6019800" y="3883792"/>
            <a:ext cx="2958419" cy="2288408"/>
          </a:xfrm>
          <a:prstGeom prst="rect">
            <a:avLst/>
          </a:prstGeom>
          <a:noFill/>
          <a:ln w="9525">
            <a:noFill/>
            <a:miter lim="800000"/>
            <a:headEnd/>
            <a:tailEnd/>
          </a:ln>
        </p:spPr>
      </p:pic>
      <p:pic>
        <p:nvPicPr>
          <p:cNvPr id="8" name="Picture 7" descr="mu2e_crv_extrusion_profiile_6f_100_10"/>
          <p:cNvPicPr>
            <a:picLocks noChangeAspect="1"/>
          </p:cNvPicPr>
          <p:nvPr/>
        </p:nvPicPr>
        <p:blipFill>
          <a:blip r:embed="rId3"/>
          <a:srcRect b="-9999"/>
          <a:stretch>
            <a:fillRect/>
          </a:stretch>
        </p:blipFill>
        <p:spPr bwMode="auto">
          <a:xfrm>
            <a:off x="1600200" y="5410200"/>
            <a:ext cx="3469103" cy="1103806"/>
          </a:xfrm>
          <a:prstGeom prst="rect">
            <a:avLst/>
          </a:prstGeom>
          <a:noFill/>
          <a:ln w="9525">
            <a:noFill/>
            <a:miter lim="800000"/>
            <a:headEnd/>
            <a:tailEnd/>
          </a:ln>
        </p:spPr>
      </p:pic>
      <p:pic>
        <p:nvPicPr>
          <p:cNvPr id="9" name="Picture 8"/>
          <p:cNvPicPr>
            <a:picLocks noChangeAspect="1"/>
          </p:cNvPicPr>
          <p:nvPr/>
        </p:nvPicPr>
        <p:blipFill>
          <a:blip r:embed="rId4"/>
          <a:srcRect b="-1286"/>
          <a:stretch>
            <a:fillRect/>
          </a:stretch>
        </p:blipFill>
        <p:spPr bwMode="auto">
          <a:xfrm>
            <a:off x="6019800" y="1028131"/>
            <a:ext cx="2917088" cy="2781869"/>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DAQ</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16</a:t>
            </a:fld>
            <a:endParaRPr lang="en-US"/>
          </a:p>
        </p:txBody>
      </p:sp>
      <p:sp>
        <p:nvSpPr>
          <p:cNvPr id="6" name="Content Placeholder 2"/>
          <p:cNvSpPr txBox="1">
            <a:spLocks/>
          </p:cNvSpPr>
          <p:nvPr/>
        </p:nvSpPr>
        <p:spPr bwMode="auto">
          <a:xfrm>
            <a:off x="1219200" y="1143000"/>
            <a:ext cx="7467600"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rPr>
              <a:t>Led</a:t>
            </a:r>
            <a:r>
              <a:rPr kumimoji="0" lang="en-US" sz="2000" b="0" i="0" u="none" strike="noStrike" kern="0" cap="none" spc="0" normalizeH="0" noProof="0" dirty="0" smtClean="0">
                <a:ln>
                  <a:noFill/>
                </a:ln>
                <a:solidFill>
                  <a:srgbClr val="FFFF00"/>
                </a:solidFill>
                <a:effectLst/>
                <a:uLnTx/>
                <a:uFillTx/>
                <a:latin typeface="+mn-lt"/>
                <a:ea typeface="ＭＳ Ｐゴシック" charset="-128"/>
                <a:cs typeface="ＭＳ Ｐゴシック" charset="-128"/>
              </a:rPr>
              <a:t> by Fermilab Computing Division</a:t>
            </a:r>
          </a:p>
          <a:p>
            <a:pPr marL="800100" lvl="1" indent="-342900" algn="l" eaLnBrk="0" hangingPunct="0">
              <a:buClr>
                <a:srgbClr val="CCFFFF"/>
              </a:buClr>
              <a:buFont typeface="Wingdings" charset="2"/>
              <a:buChar char="§"/>
            </a:pPr>
            <a:r>
              <a:rPr lang="en-US" sz="1800" kern="0" baseline="0" dirty="0" smtClean="0">
                <a:latin typeface="+mn-lt"/>
                <a:ea typeface="ＭＳ Ｐゴシック" charset="-128"/>
                <a:cs typeface="ＭＳ Ｐゴシック" charset="-128"/>
              </a:rPr>
              <a:t>Mark</a:t>
            </a:r>
            <a:r>
              <a:rPr lang="en-US" sz="1800" kern="0" dirty="0" smtClean="0">
                <a:latin typeface="+mn-lt"/>
                <a:ea typeface="ＭＳ Ｐゴシック" charset="-128"/>
                <a:cs typeface="ＭＳ Ｐゴシック" charset="-128"/>
              </a:rPr>
              <a:t> Bowden – L2 manager</a:t>
            </a:r>
          </a:p>
          <a:p>
            <a:pPr marL="800100" lvl="1" indent="-342900" algn="l" eaLnBrk="0" hangingPunct="0">
              <a:buClr>
                <a:srgbClr val="CCFFFF"/>
              </a:buClr>
              <a:buFont typeface="Wingdings" charset="2"/>
              <a:buChar char="§"/>
            </a:pPr>
            <a:r>
              <a:rPr lang="en-US" sz="1800" kern="0" dirty="0" smtClean="0">
                <a:latin typeface="+mn-lt"/>
                <a:ea typeface="ＭＳ Ｐゴシック" charset="-128"/>
                <a:cs typeface="ＭＳ Ｐゴシック" charset="-128"/>
              </a:rPr>
              <a:t>Engineering and programming resources provided by CD.  Potential interest from Caltech.  Collaborators will eventually get involved in writing analysis software that will be used for online processing.</a:t>
            </a:r>
          </a:p>
        </p:txBody>
      </p:sp>
      <p:pic>
        <p:nvPicPr>
          <p:cNvPr id="7" name="Picture 6"/>
          <p:cNvPicPr>
            <a:picLocks noChangeAspect="1"/>
          </p:cNvPicPr>
          <p:nvPr/>
        </p:nvPicPr>
        <p:blipFill>
          <a:blip r:embed="rId2"/>
          <a:srcRect/>
          <a:stretch>
            <a:fillRect/>
          </a:stretch>
        </p:blipFill>
        <p:spPr bwMode="auto">
          <a:xfrm>
            <a:off x="5638800" y="3352800"/>
            <a:ext cx="3351637" cy="2906584"/>
          </a:xfrm>
          <a:prstGeom prst="rect">
            <a:avLst/>
          </a:prstGeom>
          <a:noFill/>
          <a:ln w="9525">
            <a:noFill/>
            <a:miter lim="800000"/>
            <a:headEnd/>
            <a:tailEnd/>
          </a:ln>
        </p:spPr>
      </p:pic>
      <p:sp>
        <p:nvSpPr>
          <p:cNvPr id="8" name="TextBox 7"/>
          <p:cNvSpPr txBox="1"/>
          <p:nvPr/>
        </p:nvSpPr>
        <p:spPr>
          <a:xfrm>
            <a:off x="1295401" y="2971800"/>
            <a:ext cx="4267199" cy="3287054"/>
          </a:xfrm>
          <a:prstGeom prst="rect">
            <a:avLst/>
          </a:prstGeom>
          <a:noFill/>
        </p:spPr>
        <p:txBody>
          <a:bodyPr wrap="square" rtlCol="0">
            <a:spAutoFit/>
          </a:bodyPr>
          <a:lstStyle/>
          <a:p>
            <a:pPr marL="287338" indent="-287338" algn="l">
              <a:buClrTx/>
              <a:buFont typeface="Arial"/>
              <a:buChar char="•"/>
            </a:pPr>
            <a:r>
              <a:rPr lang="en-US" sz="2000" kern="0" dirty="0" smtClean="0">
                <a:solidFill>
                  <a:srgbClr val="FFFF00"/>
                </a:solidFill>
                <a:ea typeface="ＭＳ Ｐゴシック" charset="-128"/>
                <a:cs typeface="ＭＳ Ｐゴシック" charset="-128"/>
              </a:rPr>
              <a:t>Over the past year we have developed a conceptual design for a </a:t>
            </a:r>
            <a:r>
              <a:rPr lang="en-US" sz="2000" dirty="0" smtClean="0">
                <a:solidFill>
                  <a:srgbClr val="FFFF00"/>
                </a:solidFill>
              </a:rPr>
              <a:t>streaming DAQ that transmits zero suppressed data off the detectors and filters in software.</a:t>
            </a:r>
          </a:p>
          <a:p>
            <a:pPr marL="744538" lvl="1" indent="-287338" algn="l">
              <a:buClrTx/>
              <a:buFont typeface="Wingdings" charset="2"/>
              <a:buChar char="§"/>
            </a:pPr>
            <a:r>
              <a:rPr lang="en-US" sz="1800" dirty="0" smtClean="0"/>
              <a:t>Primarily off-the-shelf components.  One custom part</a:t>
            </a:r>
          </a:p>
          <a:p>
            <a:pPr marL="1201738" lvl="3" indent="-287338" algn="l">
              <a:buClrTx/>
              <a:buFont typeface="Arial"/>
              <a:buChar char="•"/>
            </a:pPr>
            <a:r>
              <a:rPr lang="en-US" sz="1600" dirty="0" smtClean="0"/>
              <a:t>Data Transfer Controller </a:t>
            </a:r>
            <a:endParaRPr lang="en-US" sz="2000" kern="0" dirty="0" smtClean="0">
              <a:ea typeface="ＭＳ Ｐゴシック" charset="-128"/>
              <a:cs typeface="ＭＳ Ｐゴシック" charset="-128"/>
            </a:endParaRP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17</a:t>
            </a:fld>
            <a:endParaRPr lang="en-US"/>
          </a:p>
        </p:txBody>
      </p:sp>
      <p:sp>
        <p:nvSpPr>
          <p:cNvPr id="5" name="Content Placeholder 2"/>
          <p:cNvSpPr txBox="1">
            <a:spLocks/>
          </p:cNvSpPr>
          <p:nvPr/>
        </p:nvSpPr>
        <p:spPr bwMode="auto">
          <a:xfrm>
            <a:off x="1524000" y="1066800"/>
            <a:ext cx="73152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None/>
              <a:tabLst/>
              <a:defRPr/>
            </a:pPr>
            <a:r>
              <a:rPr kumimoji="0" lang="en-US" sz="20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rPr>
              <a:t>High statistics simulation runs are important for many aspects of the Mu2e design.</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Swimming large samples of particles through the solenoids to identify potential traps for low energy particles that could arrive late and create background.</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Large statistics samples of tracks in the straw tubes in the presence of </a:t>
            </a:r>
            <a:r>
              <a:rPr lang="en-US" sz="2000" kern="0" dirty="0" smtClean="0">
                <a:latin typeface="+mn-lt"/>
                <a:ea typeface="ＭＳ Ｐゴシック" charset="-128"/>
                <a:cs typeface="ＭＳ Ｐゴシック" charset="-128"/>
              </a:rPr>
              <a:t>accidentals </a:t>
            </a: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to look for reconstruction</a:t>
            </a:r>
            <a:r>
              <a:rPr kumimoji="0" lang="en-US" sz="20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errors</a:t>
            </a: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 that might appear as background.</a:t>
            </a:r>
          </a:p>
          <a:p>
            <a:pPr marL="742950" marR="0" lvl="1" indent="-285750" algn="l" defTabSz="914400" rtl="0" eaLnBrk="0" fontAlgn="base" latinLnBrk="0" hangingPunct="0">
              <a:lnSpc>
                <a:spcPct val="100000"/>
              </a:lnSpc>
              <a:spcBef>
                <a:spcPct val="20000"/>
              </a:spcBef>
              <a:spcAft>
                <a:spcPct val="0"/>
              </a:spcAft>
              <a:buClr>
                <a:schemeClr val="tx1"/>
              </a:buClr>
              <a:buSzPct val="70000"/>
              <a:buFont typeface="Wingdings" charset="2"/>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charset="-128"/>
              </a:rPr>
              <a:t>Study how to identify these events with the calorimeter.</a:t>
            </a:r>
          </a:p>
          <a:p>
            <a:pPr marL="285750" indent="-285750" algn="l" eaLnBrk="0" hangingPunct="0">
              <a:buClr>
                <a:schemeClr val="tx1"/>
              </a:buClr>
              <a:buSzPct val="70000"/>
              <a:buFont typeface="Wingdings" charset="2"/>
              <a:buChar char="§"/>
            </a:pPr>
            <a:r>
              <a:rPr lang="en-US" sz="2000" kern="0" dirty="0" smtClean="0">
                <a:solidFill>
                  <a:srgbClr val="FFFF00"/>
                </a:solidFill>
                <a:latin typeface="+mn-lt"/>
                <a:ea typeface="ＭＳ Ｐゴシック" charset="-128"/>
              </a:rPr>
              <a:t>Over the past year we have made virtually all of our software grid-compliant</a:t>
            </a:r>
          </a:p>
          <a:p>
            <a:pPr marL="742950" lvl="1" indent="-285750" algn="l" eaLnBrk="0" hangingPunct="0">
              <a:buClr>
                <a:schemeClr val="tx1"/>
              </a:buClr>
              <a:buSzPct val="70000"/>
              <a:buFont typeface="Wingdings" charset="2"/>
              <a:buChar char="§"/>
            </a:pPr>
            <a:r>
              <a:rPr kumimoji="0" lang="en-US" sz="1800" b="0" i="0" u="none" strike="noStrike" kern="0" cap="none" spc="0" normalizeH="0" baseline="0" noProof="0" dirty="0" smtClean="0">
                <a:ln>
                  <a:noFill/>
                </a:ln>
                <a:solidFill>
                  <a:schemeClr val="tx1"/>
                </a:solidFill>
                <a:effectLst/>
                <a:uLnTx/>
                <a:uFillTx/>
                <a:latin typeface="+mn-lt"/>
                <a:ea typeface="ＭＳ Ｐゴシック" charset="-128"/>
              </a:rPr>
              <a:t>GEANT</a:t>
            </a:r>
            <a:r>
              <a:rPr kumimoji="0" lang="en-US" sz="1800" b="0" i="0" u="none" strike="noStrike" kern="0" cap="none" spc="0" normalizeH="0" noProof="0" dirty="0" smtClean="0">
                <a:ln>
                  <a:noFill/>
                </a:ln>
                <a:solidFill>
                  <a:schemeClr val="tx1"/>
                </a:solidFill>
                <a:effectLst/>
                <a:uLnTx/>
                <a:uFillTx/>
                <a:latin typeface="+mn-lt"/>
                <a:ea typeface="ＭＳ Ｐゴシック" charset="-128"/>
              </a:rPr>
              <a:t> 4</a:t>
            </a:r>
          </a:p>
          <a:p>
            <a:pPr marL="742950" lvl="1" indent="-285750" algn="l" eaLnBrk="0" hangingPunct="0">
              <a:buClr>
                <a:schemeClr val="tx1"/>
              </a:buClr>
              <a:buSzPct val="70000"/>
              <a:buFont typeface="Wingdings" charset="2"/>
              <a:buChar char="§"/>
            </a:pPr>
            <a:r>
              <a:rPr lang="en-US" sz="1800" kern="0" dirty="0" smtClean="0">
                <a:latin typeface="+mn-lt"/>
                <a:ea typeface="ＭＳ Ｐゴシック" charset="-128"/>
              </a:rPr>
              <a:t>G4Beamline</a:t>
            </a:r>
          </a:p>
          <a:p>
            <a:pPr marL="742950" lvl="1" indent="-285750" algn="l" eaLnBrk="0" hangingPunct="0">
              <a:buClr>
                <a:schemeClr val="tx1"/>
              </a:buClr>
              <a:buSzPct val="70000"/>
              <a:buFont typeface="Wingdings" charset="2"/>
              <a:buChar char="§"/>
            </a:pPr>
            <a:r>
              <a:rPr kumimoji="0" lang="en-US" sz="1800" b="0" i="0" u="none" strike="noStrike" kern="0" cap="none" spc="0" normalizeH="0" noProof="0" dirty="0" smtClean="0">
                <a:ln>
                  <a:noFill/>
                </a:ln>
                <a:solidFill>
                  <a:schemeClr val="tx1"/>
                </a:solidFill>
                <a:effectLst/>
                <a:uLnTx/>
                <a:uFillTx/>
                <a:latin typeface="+mn-lt"/>
                <a:ea typeface="ＭＳ Ｐゴシック" charset="-128"/>
              </a:rPr>
              <a:t>MARS</a:t>
            </a:r>
          </a:p>
          <a:p>
            <a:pPr marL="742950" lvl="1" indent="-285750" algn="l" eaLnBrk="0" hangingPunct="0">
              <a:buClr>
                <a:schemeClr val="tx1"/>
              </a:buClr>
              <a:buSzPct val="70000"/>
              <a:buFont typeface="Wingdings" charset="2"/>
              <a:buChar char="§"/>
            </a:pPr>
            <a:r>
              <a:rPr lang="en-US" sz="1800" kern="0" dirty="0" err="1" smtClean="0">
                <a:latin typeface="+mn-lt"/>
                <a:ea typeface="ＭＳ Ｐゴシック" charset="-128"/>
              </a:rPr>
              <a:t>FastSim</a:t>
            </a:r>
            <a:endParaRPr kumimoji="0" lang="en-US" sz="1800" b="0" i="0" u="none" strike="noStrike" kern="0" cap="none" spc="0" normalizeH="0" noProof="0" dirty="0" smtClean="0">
              <a:ln>
                <a:noFill/>
              </a:ln>
              <a:solidFill>
                <a:schemeClr val="tx1"/>
              </a:solidFill>
              <a:effectLst/>
              <a:uLnTx/>
              <a:uFillTx/>
              <a:latin typeface="+mn-lt"/>
              <a:ea typeface="ＭＳ Ｐゴシック" charset="-128"/>
            </a:endParaRPr>
          </a:p>
          <a:p>
            <a:pPr marL="742950" lvl="1" indent="-285750" algn="l" eaLnBrk="0" hangingPunct="0">
              <a:buClr>
                <a:schemeClr val="tx1"/>
              </a:buClr>
              <a:buSzPct val="70000"/>
              <a:buFont typeface="Wingdings" charset="2"/>
              <a:buChar char="§"/>
            </a:pPr>
            <a:r>
              <a:rPr lang="en-US" sz="1800" kern="0" dirty="0" smtClean="0">
                <a:latin typeface="+mn-lt"/>
                <a:ea typeface="ＭＳ Ｐゴシック" charset="-128"/>
              </a:rPr>
              <a:t>Running hundreds of jobs in parallel has now become routine.</a:t>
            </a:r>
            <a:endParaRPr kumimoji="0" lang="en-US" sz="1800" b="0" i="0" u="none" strike="noStrike" kern="0" cap="none" spc="0" normalizeH="0" noProof="0" dirty="0" smtClean="0">
              <a:ln>
                <a:noFill/>
              </a:ln>
              <a:solidFill>
                <a:schemeClr val="tx1"/>
              </a:solidFill>
              <a:effectLst/>
              <a:uLnTx/>
              <a:uFillTx/>
              <a:latin typeface="+mn-lt"/>
              <a:ea typeface="ＭＳ Ｐゴシック" charset="-128"/>
            </a:endParaRPr>
          </a:p>
          <a:p>
            <a:pPr marL="1200150" lvl="2" indent="-285750" algn="l" eaLnBrk="0" hangingPunct="0">
              <a:buClr>
                <a:schemeClr val="tx1"/>
              </a:buClr>
              <a:buSzPct val="70000"/>
              <a:buFont typeface="Wingdings" charset="2"/>
              <a:buChar char="§"/>
            </a:pPr>
            <a:endParaRPr kumimoji="0" lang="en-US" sz="1800" b="0" i="0" u="none" strike="noStrike" kern="0" cap="none" spc="0" normalizeH="0" baseline="0" noProof="0" dirty="0" smtClean="0">
              <a:ln>
                <a:noFill/>
              </a:ln>
              <a:solidFill>
                <a:schemeClr val="tx1"/>
              </a:solidFill>
              <a:effectLst/>
              <a:uLnTx/>
              <a:uFillTx/>
              <a:latin typeface="+mn-lt"/>
              <a:ea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CCFFFF"/>
              </a:buClr>
              <a:buSzPct val="80000"/>
              <a:tabLst/>
              <a:defRPr/>
            </a:pPr>
            <a:endParaRPr kumimoji="0" lang="en-US" sz="22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Management</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18</a:t>
            </a:fld>
            <a:endParaRPr lang="en-US"/>
          </a:p>
        </p:txBody>
      </p:sp>
      <p:pic>
        <p:nvPicPr>
          <p:cNvPr id="5" name="Picture 4" descr="Screen shot 2011-05-02 at 1.40.46 PM   May 2.png"/>
          <p:cNvPicPr>
            <a:picLocks noChangeAspect="1"/>
          </p:cNvPicPr>
          <p:nvPr/>
        </p:nvPicPr>
        <p:blipFill>
          <a:blip r:embed="rId2"/>
          <a:stretch>
            <a:fillRect/>
          </a:stretch>
        </p:blipFill>
        <p:spPr>
          <a:xfrm>
            <a:off x="2672592" y="990600"/>
            <a:ext cx="4264043" cy="546931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L2 Managers</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19</a:t>
            </a:fld>
            <a:endParaRPr lang="en-US"/>
          </a:p>
        </p:txBody>
      </p:sp>
      <p:sp>
        <p:nvSpPr>
          <p:cNvPr id="5" name="Text Box 4"/>
          <p:cNvSpPr txBox="1">
            <a:spLocks noChangeArrowheads="1"/>
          </p:cNvSpPr>
          <p:nvPr/>
        </p:nvSpPr>
        <p:spPr bwMode="auto">
          <a:xfrm>
            <a:off x="2590800" y="2353733"/>
            <a:ext cx="1219200" cy="1219200"/>
          </a:xfrm>
          <a:prstGeom prst="rect">
            <a:avLst/>
          </a:prstGeom>
          <a:solidFill>
            <a:schemeClr val="tx1"/>
          </a:solidFill>
          <a:ln w="38100">
            <a:noFill/>
            <a:miter lim="800000"/>
            <a:headEnd/>
            <a:tailEnd/>
          </a:ln>
        </p:spPr>
        <p:txBody>
          <a:bodyPr>
            <a:prstTxWarp prst="textNoShape">
              <a:avLst/>
            </a:prstTxWarp>
          </a:bodyPr>
          <a:lstStyle/>
          <a:p>
            <a:pPr algn="ctr"/>
            <a:r>
              <a:rPr lang="en-US" sz="1100" b="1" dirty="0" smtClean="0">
                <a:solidFill>
                  <a:schemeClr val="bg1">
                    <a:lumMod val="50000"/>
                  </a:schemeClr>
                </a:solidFill>
                <a:latin typeface="Arial"/>
                <a:cs typeface="Arial"/>
              </a:rPr>
              <a:t>2 </a:t>
            </a:r>
          </a:p>
          <a:p>
            <a:pPr algn="ctr"/>
            <a:r>
              <a:rPr lang="en-US" sz="1100" b="1" dirty="0" smtClean="0">
                <a:solidFill>
                  <a:schemeClr val="bg1">
                    <a:lumMod val="50000"/>
                  </a:schemeClr>
                </a:solidFill>
                <a:latin typeface="Arial"/>
                <a:cs typeface="Arial"/>
              </a:rPr>
              <a:t>Accelerator</a:t>
            </a:r>
          </a:p>
          <a:p>
            <a:pPr algn="ctr"/>
            <a:endParaRPr lang="en-US" sz="1100" b="1" dirty="0" smtClean="0">
              <a:solidFill>
                <a:schemeClr val="bg1">
                  <a:lumMod val="50000"/>
                </a:schemeClr>
              </a:solidFill>
              <a:latin typeface="Arial"/>
              <a:cs typeface="Arial"/>
            </a:endParaRPr>
          </a:p>
          <a:p>
            <a:pPr algn="ctr"/>
            <a:r>
              <a:rPr lang="en-US" sz="1100" dirty="0" smtClean="0">
                <a:solidFill>
                  <a:schemeClr val="bg1">
                    <a:lumMod val="50000"/>
                  </a:schemeClr>
                </a:solidFill>
                <a:latin typeface="Arial"/>
                <a:cs typeface="Arial"/>
              </a:rPr>
              <a:t>S. </a:t>
            </a:r>
            <a:r>
              <a:rPr lang="en-US" sz="1100" dirty="0" err="1" smtClean="0">
                <a:solidFill>
                  <a:schemeClr val="bg1">
                    <a:lumMod val="50000"/>
                  </a:schemeClr>
                </a:solidFill>
                <a:latin typeface="Arial"/>
                <a:cs typeface="Arial"/>
              </a:rPr>
              <a:t>Werkema</a:t>
            </a:r>
            <a:endParaRPr lang="en-US" sz="1100" dirty="0" smtClean="0">
              <a:solidFill>
                <a:schemeClr val="bg1">
                  <a:lumMod val="50000"/>
                </a:schemeClr>
              </a:solidFill>
              <a:latin typeface="Arial"/>
              <a:cs typeface="Arial"/>
            </a:endParaRPr>
          </a:p>
          <a:p>
            <a:pPr algn="ctr"/>
            <a:r>
              <a:rPr lang="en-US" sz="1100" dirty="0" smtClean="0">
                <a:solidFill>
                  <a:schemeClr val="bg1">
                    <a:lumMod val="50000"/>
                  </a:schemeClr>
                </a:solidFill>
                <a:latin typeface="Arial"/>
                <a:cs typeface="Arial"/>
              </a:rPr>
              <a:t>FNAL</a:t>
            </a:r>
          </a:p>
          <a:p>
            <a:pPr algn="ctr"/>
            <a:endParaRPr lang="en-US" sz="1100" dirty="0" smtClean="0">
              <a:solidFill>
                <a:schemeClr val="bg1">
                  <a:lumMod val="50000"/>
                </a:schemeClr>
              </a:solidFill>
              <a:latin typeface="Arial"/>
              <a:cs typeface="Arial"/>
            </a:endParaRPr>
          </a:p>
          <a:p>
            <a:pPr algn="ctr"/>
            <a:endParaRPr lang="en-US" sz="1100" dirty="0">
              <a:solidFill>
                <a:schemeClr val="bg1">
                  <a:lumMod val="50000"/>
                </a:schemeClr>
              </a:solidFill>
              <a:latin typeface="Arial"/>
              <a:cs typeface="Arial"/>
            </a:endParaRPr>
          </a:p>
        </p:txBody>
      </p:sp>
      <p:sp>
        <p:nvSpPr>
          <p:cNvPr id="6" name="Text Box 5"/>
          <p:cNvSpPr txBox="1">
            <a:spLocks noChangeArrowheads="1"/>
          </p:cNvSpPr>
          <p:nvPr/>
        </p:nvSpPr>
        <p:spPr bwMode="auto">
          <a:xfrm>
            <a:off x="3962400" y="2353733"/>
            <a:ext cx="1295400" cy="1219200"/>
          </a:xfrm>
          <a:prstGeom prst="rect">
            <a:avLst/>
          </a:prstGeom>
          <a:solidFill>
            <a:schemeClr val="tx1"/>
          </a:solidFill>
          <a:ln w="38100">
            <a:noFill/>
            <a:miter lim="800000"/>
            <a:headEnd/>
            <a:tailEnd/>
          </a:ln>
        </p:spPr>
        <p:txBody>
          <a:bodyPr>
            <a:prstTxWarp prst="textNoShape">
              <a:avLst/>
            </a:prstTxWarp>
          </a:bodyPr>
          <a:lstStyle/>
          <a:p>
            <a:pPr algn="ctr"/>
            <a:r>
              <a:rPr lang="en-US" sz="1100" b="1" dirty="0" smtClean="0">
                <a:solidFill>
                  <a:schemeClr val="bg1">
                    <a:lumMod val="50000"/>
                  </a:schemeClr>
                </a:solidFill>
                <a:latin typeface="Arial"/>
                <a:cs typeface="Arial"/>
              </a:rPr>
              <a:t>3</a:t>
            </a:r>
          </a:p>
          <a:p>
            <a:pPr algn="ctr"/>
            <a:r>
              <a:rPr lang="en-US" sz="1100" b="1" dirty="0" smtClean="0">
                <a:solidFill>
                  <a:schemeClr val="bg1">
                    <a:lumMod val="50000"/>
                  </a:schemeClr>
                </a:solidFill>
                <a:latin typeface="Arial"/>
                <a:cs typeface="Arial"/>
              </a:rPr>
              <a:t>Conventional Construction</a:t>
            </a:r>
            <a:endParaRPr lang="en-US" sz="1100" dirty="0" smtClean="0">
              <a:solidFill>
                <a:schemeClr val="bg1">
                  <a:lumMod val="50000"/>
                </a:schemeClr>
              </a:solidFill>
              <a:latin typeface="Arial"/>
              <a:cs typeface="Arial"/>
            </a:endParaRPr>
          </a:p>
          <a:p>
            <a:pPr algn="ctr"/>
            <a:r>
              <a:rPr lang="en-US" sz="1100" dirty="0">
                <a:solidFill>
                  <a:schemeClr val="bg1">
                    <a:lumMod val="50000"/>
                  </a:schemeClr>
                </a:solidFill>
                <a:latin typeface="Arial"/>
                <a:cs typeface="Arial"/>
              </a:rPr>
              <a:t>T. </a:t>
            </a:r>
            <a:r>
              <a:rPr lang="en-US" sz="1100" dirty="0" err="1" smtClean="0">
                <a:solidFill>
                  <a:schemeClr val="bg1">
                    <a:lumMod val="50000"/>
                  </a:schemeClr>
                </a:solidFill>
                <a:latin typeface="Arial"/>
                <a:cs typeface="Arial"/>
              </a:rPr>
              <a:t>Lackowski</a:t>
            </a:r>
            <a:r>
              <a:rPr lang="en-US" sz="1100" dirty="0" smtClean="0">
                <a:solidFill>
                  <a:schemeClr val="bg1">
                    <a:lumMod val="50000"/>
                  </a:schemeClr>
                </a:solidFill>
                <a:latin typeface="Arial"/>
                <a:cs typeface="Arial"/>
              </a:rPr>
              <a:t> FNAL</a:t>
            </a:r>
          </a:p>
          <a:p>
            <a:pPr algn="ctr"/>
            <a:endParaRPr lang="en-US" sz="1100" dirty="0">
              <a:solidFill>
                <a:schemeClr val="bg1">
                  <a:lumMod val="50000"/>
                </a:schemeClr>
              </a:solidFill>
              <a:latin typeface="Arial"/>
              <a:cs typeface="Arial"/>
            </a:endParaRPr>
          </a:p>
        </p:txBody>
      </p:sp>
      <p:sp>
        <p:nvSpPr>
          <p:cNvPr id="7" name="Text Box 6"/>
          <p:cNvSpPr txBox="1">
            <a:spLocks noChangeArrowheads="1"/>
          </p:cNvSpPr>
          <p:nvPr/>
        </p:nvSpPr>
        <p:spPr bwMode="auto">
          <a:xfrm>
            <a:off x="5410200" y="2353733"/>
            <a:ext cx="1219200" cy="1219200"/>
          </a:xfrm>
          <a:prstGeom prst="rect">
            <a:avLst/>
          </a:prstGeom>
          <a:solidFill>
            <a:schemeClr val="tx1"/>
          </a:solidFill>
          <a:ln w="38100">
            <a:noFill/>
            <a:miter lim="800000"/>
            <a:headEnd/>
            <a:tailEnd/>
          </a:ln>
        </p:spPr>
        <p:txBody>
          <a:bodyPr>
            <a:prstTxWarp prst="textNoShape">
              <a:avLst/>
            </a:prstTxWarp>
          </a:bodyPr>
          <a:lstStyle/>
          <a:p>
            <a:pPr algn="ctr"/>
            <a:r>
              <a:rPr lang="en-US" sz="1100" b="1" dirty="0" smtClean="0">
                <a:solidFill>
                  <a:schemeClr val="bg1">
                    <a:lumMod val="50000"/>
                  </a:schemeClr>
                </a:solidFill>
                <a:latin typeface="Arial"/>
                <a:cs typeface="Arial"/>
              </a:rPr>
              <a:t>4  </a:t>
            </a:r>
          </a:p>
          <a:p>
            <a:pPr algn="ctr"/>
            <a:r>
              <a:rPr lang="en-US" sz="1100" b="1" dirty="0" smtClean="0">
                <a:solidFill>
                  <a:schemeClr val="bg1">
                    <a:lumMod val="50000"/>
                  </a:schemeClr>
                </a:solidFill>
                <a:latin typeface="Arial"/>
                <a:cs typeface="Arial"/>
              </a:rPr>
              <a:t>Solenoids</a:t>
            </a:r>
          </a:p>
          <a:p>
            <a:pPr algn="ctr"/>
            <a:endParaRPr lang="en-US" sz="1100" b="1" dirty="0" smtClean="0">
              <a:solidFill>
                <a:schemeClr val="bg1">
                  <a:lumMod val="50000"/>
                </a:schemeClr>
              </a:solidFill>
              <a:latin typeface="Arial"/>
              <a:cs typeface="Arial"/>
            </a:endParaRPr>
          </a:p>
          <a:p>
            <a:pPr algn="ctr"/>
            <a:r>
              <a:rPr lang="en-US" sz="1100" dirty="0" smtClean="0">
                <a:solidFill>
                  <a:schemeClr val="bg1">
                    <a:lumMod val="50000"/>
                  </a:schemeClr>
                </a:solidFill>
                <a:latin typeface="Arial"/>
                <a:cs typeface="Arial"/>
              </a:rPr>
              <a:t>M</a:t>
            </a:r>
            <a:r>
              <a:rPr lang="en-US" sz="1100" dirty="0">
                <a:solidFill>
                  <a:schemeClr val="bg1">
                    <a:lumMod val="50000"/>
                  </a:schemeClr>
                </a:solidFill>
                <a:latin typeface="Arial"/>
                <a:cs typeface="Arial"/>
              </a:rPr>
              <a:t>. </a:t>
            </a:r>
            <a:r>
              <a:rPr lang="en-US" sz="1100" dirty="0" err="1" smtClean="0">
                <a:solidFill>
                  <a:schemeClr val="bg1">
                    <a:lumMod val="50000"/>
                  </a:schemeClr>
                </a:solidFill>
                <a:latin typeface="Arial"/>
                <a:cs typeface="Arial"/>
              </a:rPr>
              <a:t>Lamm</a:t>
            </a:r>
            <a:endParaRPr lang="en-US" sz="1100" dirty="0" smtClean="0">
              <a:solidFill>
                <a:schemeClr val="bg1">
                  <a:lumMod val="50000"/>
                </a:schemeClr>
              </a:solidFill>
              <a:latin typeface="Arial"/>
              <a:cs typeface="Arial"/>
            </a:endParaRPr>
          </a:p>
          <a:p>
            <a:pPr algn="ctr"/>
            <a:r>
              <a:rPr lang="en-US" sz="1100" dirty="0" smtClean="0">
                <a:solidFill>
                  <a:schemeClr val="bg1">
                    <a:lumMod val="50000"/>
                  </a:schemeClr>
                </a:solidFill>
                <a:latin typeface="Arial"/>
                <a:cs typeface="Arial"/>
              </a:rPr>
              <a:t>FNAL</a:t>
            </a:r>
          </a:p>
          <a:p>
            <a:pPr algn="ctr"/>
            <a:endParaRPr lang="en-US" sz="1100" dirty="0" smtClean="0">
              <a:solidFill>
                <a:schemeClr val="bg1">
                  <a:lumMod val="50000"/>
                </a:schemeClr>
              </a:solidFill>
              <a:latin typeface="Arial"/>
              <a:cs typeface="Arial"/>
            </a:endParaRPr>
          </a:p>
          <a:p>
            <a:pPr algn="ctr"/>
            <a:endParaRPr lang="en-US" sz="1100" dirty="0">
              <a:solidFill>
                <a:schemeClr val="bg1">
                  <a:lumMod val="50000"/>
                </a:schemeClr>
              </a:solidFill>
              <a:latin typeface="Arial"/>
              <a:cs typeface="Arial"/>
            </a:endParaRPr>
          </a:p>
        </p:txBody>
      </p:sp>
      <p:sp>
        <p:nvSpPr>
          <p:cNvPr id="8" name="Text Box 7"/>
          <p:cNvSpPr txBox="1">
            <a:spLocks noChangeArrowheads="1"/>
          </p:cNvSpPr>
          <p:nvPr/>
        </p:nvSpPr>
        <p:spPr bwMode="auto">
          <a:xfrm>
            <a:off x="6781800" y="2353733"/>
            <a:ext cx="1219200" cy="1219200"/>
          </a:xfrm>
          <a:prstGeom prst="rect">
            <a:avLst/>
          </a:prstGeom>
          <a:solidFill>
            <a:schemeClr val="tx1"/>
          </a:solidFill>
          <a:ln w="38100">
            <a:noFill/>
            <a:miter lim="800000"/>
            <a:headEnd/>
            <a:tailEnd/>
          </a:ln>
        </p:spPr>
        <p:txBody>
          <a:bodyPr>
            <a:prstTxWarp prst="textNoShape">
              <a:avLst/>
            </a:prstTxWarp>
          </a:bodyPr>
          <a:lstStyle/>
          <a:p>
            <a:pPr algn="ctr"/>
            <a:r>
              <a:rPr lang="en-US" sz="1100" b="1" dirty="0" smtClean="0">
                <a:solidFill>
                  <a:schemeClr val="bg1">
                    <a:lumMod val="50000"/>
                  </a:schemeClr>
                </a:solidFill>
                <a:latin typeface="Arial"/>
                <a:cs typeface="Arial"/>
              </a:rPr>
              <a:t>5 </a:t>
            </a:r>
          </a:p>
          <a:p>
            <a:pPr algn="ctr"/>
            <a:r>
              <a:rPr lang="en-US" sz="1100" b="1" dirty="0" smtClean="0">
                <a:solidFill>
                  <a:schemeClr val="bg1">
                    <a:lumMod val="50000"/>
                  </a:schemeClr>
                </a:solidFill>
                <a:latin typeface="Arial"/>
                <a:cs typeface="Arial"/>
              </a:rPr>
              <a:t>Muon Channel</a:t>
            </a:r>
          </a:p>
          <a:p>
            <a:pPr algn="ctr"/>
            <a:endParaRPr lang="en-US" sz="1100" b="1" dirty="0" smtClean="0">
              <a:solidFill>
                <a:schemeClr val="bg1">
                  <a:lumMod val="50000"/>
                </a:schemeClr>
              </a:solidFill>
              <a:latin typeface="Arial"/>
              <a:cs typeface="Arial"/>
            </a:endParaRPr>
          </a:p>
          <a:p>
            <a:pPr algn="ctr"/>
            <a:r>
              <a:rPr lang="en-US" sz="1100" dirty="0" smtClean="0">
                <a:solidFill>
                  <a:schemeClr val="bg1">
                    <a:lumMod val="50000"/>
                  </a:schemeClr>
                </a:solidFill>
                <a:latin typeface="Arial"/>
                <a:cs typeface="Arial"/>
              </a:rPr>
              <a:t>S. </a:t>
            </a:r>
            <a:r>
              <a:rPr lang="en-US" sz="1100" dirty="0" err="1" smtClean="0">
                <a:solidFill>
                  <a:schemeClr val="bg1">
                    <a:lumMod val="50000"/>
                  </a:schemeClr>
                </a:solidFill>
                <a:latin typeface="Arial"/>
                <a:cs typeface="Arial"/>
              </a:rPr>
              <a:t>Feher</a:t>
            </a:r>
            <a:endParaRPr lang="en-US" sz="1100" dirty="0" smtClean="0">
              <a:solidFill>
                <a:schemeClr val="bg1">
                  <a:lumMod val="50000"/>
                </a:schemeClr>
              </a:solidFill>
              <a:latin typeface="Arial"/>
              <a:cs typeface="Arial"/>
            </a:endParaRPr>
          </a:p>
          <a:p>
            <a:pPr algn="ctr"/>
            <a:r>
              <a:rPr lang="en-US" sz="1100" dirty="0" smtClean="0">
                <a:solidFill>
                  <a:schemeClr val="bg1">
                    <a:lumMod val="50000"/>
                  </a:schemeClr>
                </a:solidFill>
                <a:latin typeface="Arial"/>
                <a:cs typeface="Arial"/>
              </a:rPr>
              <a:t>FNAL</a:t>
            </a:r>
          </a:p>
          <a:p>
            <a:pPr algn="ctr"/>
            <a:endParaRPr lang="en-US" sz="1100" dirty="0" smtClean="0">
              <a:solidFill>
                <a:schemeClr val="bg1">
                  <a:lumMod val="50000"/>
                </a:schemeClr>
              </a:solidFill>
              <a:latin typeface="Arial"/>
              <a:cs typeface="Arial"/>
            </a:endParaRPr>
          </a:p>
        </p:txBody>
      </p:sp>
      <p:sp>
        <p:nvSpPr>
          <p:cNvPr id="9" name="Text Box 8"/>
          <p:cNvSpPr txBox="1">
            <a:spLocks noChangeArrowheads="1"/>
          </p:cNvSpPr>
          <p:nvPr/>
        </p:nvSpPr>
        <p:spPr bwMode="auto">
          <a:xfrm>
            <a:off x="1905000" y="3782868"/>
            <a:ext cx="1219200" cy="1219200"/>
          </a:xfrm>
          <a:prstGeom prst="rect">
            <a:avLst/>
          </a:prstGeom>
          <a:solidFill>
            <a:schemeClr val="tx1"/>
          </a:solidFill>
          <a:ln w="38100">
            <a:noFill/>
            <a:miter lim="800000"/>
            <a:headEnd/>
            <a:tailEnd/>
          </a:ln>
        </p:spPr>
        <p:txBody>
          <a:bodyPr>
            <a:prstTxWarp prst="textNoShape">
              <a:avLst/>
            </a:prstTxWarp>
          </a:bodyPr>
          <a:lstStyle/>
          <a:p>
            <a:pPr algn="ctr"/>
            <a:r>
              <a:rPr lang="en-US" sz="1100" b="1" dirty="0" smtClean="0">
                <a:solidFill>
                  <a:schemeClr val="bg1">
                    <a:lumMod val="50000"/>
                  </a:schemeClr>
                </a:solidFill>
                <a:latin typeface="Arial"/>
                <a:cs typeface="Arial"/>
              </a:rPr>
              <a:t>6 </a:t>
            </a:r>
          </a:p>
          <a:p>
            <a:pPr algn="ctr"/>
            <a:r>
              <a:rPr lang="en-US" sz="1100" b="1" dirty="0" smtClean="0">
                <a:solidFill>
                  <a:srgbClr val="00003D"/>
                </a:solidFill>
                <a:latin typeface="Arial"/>
                <a:cs typeface="Arial"/>
              </a:rPr>
              <a:t>Tracker</a:t>
            </a:r>
          </a:p>
          <a:p>
            <a:pPr marL="228600" indent="-228600" algn="ctr"/>
            <a:endParaRPr lang="en-US" sz="1100" b="1" dirty="0" smtClean="0">
              <a:solidFill>
                <a:srgbClr val="00003D"/>
              </a:solidFill>
              <a:latin typeface="Arial"/>
              <a:cs typeface="Arial"/>
            </a:endParaRPr>
          </a:p>
          <a:p>
            <a:pPr marL="228600" indent="-228600" algn="ctr"/>
            <a:r>
              <a:rPr lang="en-US" sz="1100" dirty="0" smtClean="0">
                <a:solidFill>
                  <a:srgbClr val="00003D"/>
                </a:solidFill>
                <a:latin typeface="Arial"/>
                <a:cs typeface="Arial"/>
              </a:rPr>
              <a:t>A. </a:t>
            </a:r>
            <a:r>
              <a:rPr lang="en-US" sz="1100" dirty="0" err="1" smtClean="0">
                <a:solidFill>
                  <a:srgbClr val="00003D"/>
                </a:solidFill>
                <a:latin typeface="Arial"/>
                <a:cs typeface="Arial"/>
              </a:rPr>
              <a:t>Mukherjee</a:t>
            </a:r>
            <a:endParaRPr lang="en-US" sz="1100" dirty="0" smtClean="0">
              <a:solidFill>
                <a:srgbClr val="00003D"/>
              </a:solidFill>
              <a:latin typeface="Arial"/>
              <a:cs typeface="Arial"/>
            </a:endParaRPr>
          </a:p>
          <a:p>
            <a:pPr marL="228600" indent="-228600" algn="ctr"/>
            <a:r>
              <a:rPr lang="en-US" sz="1100" dirty="0" smtClean="0">
                <a:solidFill>
                  <a:srgbClr val="00003D"/>
                </a:solidFill>
                <a:latin typeface="Arial"/>
                <a:cs typeface="Arial"/>
              </a:rPr>
              <a:t>FNAL</a:t>
            </a:r>
          </a:p>
          <a:p>
            <a:pPr algn="ctr"/>
            <a:endParaRPr lang="en-US" sz="1100" dirty="0">
              <a:solidFill>
                <a:srgbClr val="00003D"/>
              </a:solidFill>
              <a:latin typeface="Arial"/>
              <a:cs typeface="Arial"/>
            </a:endParaRPr>
          </a:p>
          <a:p>
            <a:pPr algn="ctr"/>
            <a:endParaRPr lang="en-US" sz="1100" dirty="0" smtClean="0">
              <a:solidFill>
                <a:schemeClr val="bg1">
                  <a:lumMod val="50000"/>
                </a:schemeClr>
              </a:solidFill>
              <a:latin typeface="Arial"/>
              <a:cs typeface="Arial"/>
            </a:endParaRPr>
          </a:p>
          <a:p>
            <a:pPr algn="ctr"/>
            <a:endParaRPr lang="en-US" sz="1100" dirty="0">
              <a:solidFill>
                <a:schemeClr val="bg1">
                  <a:lumMod val="50000"/>
                </a:schemeClr>
              </a:solidFill>
              <a:latin typeface="Arial"/>
              <a:cs typeface="Arial"/>
            </a:endParaRPr>
          </a:p>
        </p:txBody>
      </p:sp>
      <p:sp>
        <p:nvSpPr>
          <p:cNvPr id="10" name="Text Box 9"/>
          <p:cNvSpPr txBox="1">
            <a:spLocks noChangeArrowheads="1"/>
          </p:cNvSpPr>
          <p:nvPr/>
        </p:nvSpPr>
        <p:spPr bwMode="auto">
          <a:xfrm>
            <a:off x="3276600" y="3782868"/>
            <a:ext cx="1219200" cy="1219200"/>
          </a:xfrm>
          <a:prstGeom prst="rect">
            <a:avLst/>
          </a:prstGeom>
          <a:solidFill>
            <a:schemeClr val="tx1"/>
          </a:solidFill>
          <a:ln w="38100">
            <a:noFill/>
            <a:miter lim="800000"/>
            <a:headEnd/>
            <a:tailEnd/>
          </a:ln>
        </p:spPr>
        <p:txBody>
          <a:bodyPr>
            <a:prstTxWarp prst="textNoShape">
              <a:avLst/>
            </a:prstTxWarp>
          </a:bodyPr>
          <a:lstStyle/>
          <a:p>
            <a:pPr algn="ctr"/>
            <a:r>
              <a:rPr lang="en-US" sz="1100" b="1" dirty="0" smtClean="0">
                <a:solidFill>
                  <a:schemeClr val="bg1">
                    <a:lumMod val="50000"/>
                  </a:schemeClr>
                </a:solidFill>
                <a:latin typeface="Arial"/>
                <a:cs typeface="Arial"/>
              </a:rPr>
              <a:t>7 </a:t>
            </a:r>
          </a:p>
          <a:p>
            <a:pPr algn="ctr"/>
            <a:r>
              <a:rPr lang="en-US" sz="1100" b="1" dirty="0" smtClean="0">
                <a:solidFill>
                  <a:schemeClr val="bg1">
                    <a:lumMod val="50000"/>
                  </a:schemeClr>
                </a:solidFill>
                <a:latin typeface="Arial"/>
                <a:cs typeface="Arial"/>
              </a:rPr>
              <a:t>Calorimeter</a:t>
            </a:r>
          </a:p>
          <a:p>
            <a:pPr algn="ctr"/>
            <a:endParaRPr lang="en-US" sz="1100" b="1" dirty="0" smtClean="0">
              <a:solidFill>
                <a:schemeClr val="bg1">
                  <a:lumMod val="50000"/>
                </a:schemeClr>
              </a:solidFill>
              <a:latin typeface="Arial"/>
              <a:cs typeface="Arial"/>
            </a:endParaRPr>
          </a:p>
          <a:p>
            <a:pPr algn="ctr"/>
            <a:r>
              <a:rPr lang="en-US" sz="1100" dirty="0" smtClean="0">
                <a:solidFill>
                  <a:schemeClr val="bg1">
                    <a:lumMod val="50000"/>
                  </a:schemeClr>
                </a:solidFill>
                <a:latin typeface="Arial"/>
                <a:cs typeface="Arial"/>
              </a:rPr>
              <a:t>S. </a:t>
            </a:r>
            <a:r>
              <a:rPr lang="en-US" sz="1100" dirty="0" err="1" smtClean="0">
                <a:solidFill>
                  <a:schemeClr val="bg1">
                    <a:lumMod val="50000"/>
                  </a:schemeClr>
                </a:solidFill>
                <a:latin typeface="Arial"/>
                <a:cs typeface="Arial"/>
              </a:rPr>
              <a:t>Miscetti</a:t>
            </a:r>
            <a:endParaRPr lang="en-US" sz="1100" dirty="0" smtClean="0">
              <a:solidFill>
                <a:schemeClr val="bg1">
                  <a:lumMod val="50000"/>
                </a:schemeClr>
              </a:solidFill>
              <a:latin typeface="Arial"/>
              <a:cs typeface="Arial"/>
            </a:endParaRPr>
          </a:p>
          <a:p>
            <a:pPr algn="ctr"/>
            <a:r>
              <a:rPr lang="en-US" sz="1100" dirty="0" smtClean="0">
                <a:solidFill>
                  <a:schemeClr val="bg1">
                    <a:lumMod val="50000"/>
                  </a:schemeClr>
                </a:solidFill>
                <a:latin typeface="Arial"/>
                <a:cs typeface="Arial"/>
              </a:rPr>
              <a:t>Frascati</a:t>
            </a:r>
          </a:p>
          <a:p>
            <a:pPr algn="ctr"/>
            <a:endParaRPr lang="en-US" sz="1100" dirty="0" smtClean="0">
              <a:solidFill>
                <a:schemeClr val="bg1">
                  <a:lumMod val="50000"/>
                </a:schemeClr>
              </a:solidFill>
              <a:latin typeface="Arial"/>
              <a:cs typeface="Arial"/>
            </a:endParaRPr>
          </a:p>
          <a:p>
            <a:pPr algn="ctr"/>
            <a:endParaRPr lang="en-US" sz="1100" dirty="0">
              <a:solidFill>
                <a:schemeClr val="bg1">
                  <a:lumMod val="50000"/>
                </a:schemeClr>
              </a:solidFill>
              <a:latin typeface="Arial"/>
              <a:cs typeface="Arial"/>
            </a:endParaRPr>
          </a:p>
        </p:txBody>
      </p:sp>
      <p:sp>
        <p:nvSpPr>
          <p:cNvPr id="11" name="Text Box 10"/>
          <p:cNvSpPr txBox="1">
            <a:spLocks noChangeArrowheads="1"/>
          </p:cNvSpPr>
          <p:nvPr/>
        </p:nvSpPr>
        <p:spPr bwMode="auto">
          <a:xfrm>
            <a:off x="4648200" y="3782868"/>
            <a:ext cx="1219200" cy="1219200"/>
          </a:xfrm>
          <a:prstGeom prst="rect">
            <a:avLst/>
          </a:prstGeom>
          <a:solidFill>
            <a:schemeClr val="tx1"/>
          </a:solidFill>
          <a:ln w="38100">
            <a:noFill/>
            <a:miter lim="800000"/>
            <a:headEnd/>
            <a:tailEnd/>
          </a:ln>
        </p:spPr>
        <p:txBody>
          <a:bodyPr>
            <a:prstTxWarp prst="textNoShape">
              <a:avLst/>
            </a:prstTxWarp>
          </a:bodyPr>
          <a:lstStyle/>
          <a:p>
            <a:pPr algn="ctr"/>
            <a:r>
              <a:rPr lang="en-US" sz="1100" b="1" dirty="0" smtClean="0">
                <a:solidFill>
                  <a:schemeClr val="bg1">
                    <a:lumMod val="50000"/>
                  </a:schemeClr>
                </a:solidFill>
                <a:latin typeface="Arial"/>
                <a:cs typeface="Arial"/>
              </a:rPr>
              <a:t>8 </a:t>
            </a:r>
          </a:p>
          <a:p>
            <a:pPr algn="ctr"/>
            <a:r>
              <a:rPr lang="en-US" sz="1100" b="1" dirty="0" smtClean="0">
                <a:solidFill>
                  <a:schemeClr val="bg1">
                    <a:lumMod val="50000"/>
                  </a:schemeClr>
                </a:solidFill>
                <a:latin typeface="Arial"/>
                <a:cs typeface="Arial"/>
              </a:rPr>
              <a:t>Cosmic </a:t>
            </a:r>
            <a:r>
              <a:rPr lang="en-US" sz="1100" b="1" dirty="0">
                <a:solidFill>
                  <a:schemeClr val="bg1">
                    <a:lumMod val="50000"/>
                  </a:schemeClr>
                </a:solidFill>
                <a:latin typeface="Arial"/>
                <a:cs typeface="Arial"/>
              </a:rPr>
              <a:t>Ray </a:t>
            </a:r>
            <a:r>
              <a:rPr lang="en-US" sz="1100" b="1" dirty="0" smtClean="0">
                <a:solidFill>
                  <a:schemeClr val="bg1">
                    <a:lumMod val="50000"/>
                  </a:schemeClr>
                </a:solidFill>
                <a:latin typeface="Arial"/>
                <a:cs typeface="Arial"/>
              </a:rPr>
              <a:t>Veto</a:t>
            </a:r>
            <a:endParaRPr lang="en-US" sz="1100" dirty="0" smtClean="0">
              <a:solidFill>
                <a:schemeClr val="bg1">
                  <a:lumMod val="50000"/>
                </a:schemeClr>
              </a:solidFill>
              <a:latin typeface="Arial"/>
              <a:cs typeface="Arial"/>
            </a:endParaRPr>
          </a:p>
          <a:p>
            <a:pPr algn="ctr"/>
            <a:r>
              <a:rPr lang="en-US" sz="1100" dirty="0" smtClean="0">
                <a:solidFill>
                  <a:schemeClr val="bg1">
                    <a:lumMod val="50000"/>
                  </a:schemeClr>
                </a:solidFill>
                <a:latin typeface="Arial"/>
                <a:cs typeface="Arial"/>
              </a:rPr>
              <a:t>C. Dukes</a:t>
            </a:r>
          </a:p>
          <a:p>
            <a:pPr algn="ctr"/>
            <a:r>
              <a:rPr lang="en-US" sz="1100" dirty="0" err="1" smtClean="0">
                <a:solidFill>
                  <a:schemeClr val="bg1">
                    <a:lumMod val="50000"/>
                  </a:schemeClr>
                </a:solidFill>
                <a:latin typeface="Arial"/>
                <a:cs typeface="Arial"/>
              </a:rPr>
              <a:t>UVa</a:t>
            </a:r>
            <a:r>
              <a:rPr lang="en-US" sz="1100" dirty="0" smtClean="0">
                <a:solidFill>
                  <a:schemeClr val="bg1">
                    <a:lumMod val="50000"/>
                  </a:schemeClr>
                </a:solidFill>
                <a:latin typeface="Arial"/>
                <a:cs typeface="Arial"/>
              </a:rPr>
              <a:t>.</a:t>
            </a:r>
          </a:p>
        </p:txBody>
      </p:sp>
      <p:sp>
        <p:nvSpPr>
          <p:cNvPr id="12" name="Text Box 11"/>
          <p:cNvSpPr txBox="1">
            <a:spLocks noChangeArrowheads="1"/>
          </p:cNvSpPr>
          <p:nvPr/>
        </p:nvSpPr>
        <p:spPr bwMode="auto">
          <a:xfrm>
            <a:off x="6019800" y="3782868"/>
            <a:ext cx="1219200" cy="1219200"/>
          </a:xfrm>
          <a:prstGeom prst="rect">
            <a:avLst/>
          </a:prstGeom>
          <a:solidFill>
            <a:schemeClr val="tx1"/>
          </a:solidFill>
          <a:ln w="38100">
            <a:noFill/>
            <a:miter lim="800000"/>
            <a:headEnd/>
            <a:tailEnd/>
          </a:ln>
        </p:spPr>
        <p:txBody>
          <a:bodyPr>
            <a:prstTxWarp prst="textNoShape">
              <a:avLst/>
            </a:prstTxWarp>
          </a:bodyPr>
          <a:lstStyle/>
          <a:p>
            <a:pPr algn="ctr"/>
            <a:r>
              <a:rPr lang="en-US" sz="1100" b="1" dirty="0" smtClean="0">
                <a:solidFill>
                  <a:schemeClr val="bg1">
                    <a:lumMod val="50000"/>
                  </a:schemeClr>
                </a:solidFill>
                <a:latin typeface="Arial"/>
                <a:cs typeface="Arial"/>
              </a:rPr>
              <a:t>9 </a:t>
            </a:r>
          </a:p>
          <a:p>
            <a:pPr algn="ctr"/>
            <a:r>
              <a:rPr lang="en-US" sz="1100" b="1" dirty="0" smtClean="0">
                <a:solidFill>
                  <a:schemeClr val="bg1">
                    <a:lumMod val="50000"/>
                  </a:schemeClr>
                </a:solidFill>
                <a:latin typeface="Arial"/>
                <a:cs typeface="Arial"/>
              </a:rPr>
              <a:t>Trigger </a:t>
            </a:r>
            <a:r>
              <a:rPr lang="en-US" sz="1100" b="1" dirty="0">
                <a:solidFill>
                  <a:schemeClr val="bg1">
                    <a:lumMod val="50000"/>
                  </a:schemeClr>
                </a:solidFill>
                <a:latin typeface="Arial"/>
                <a:cs typeface="Arial"/>
              </a:rPr>
              <a:t>and </a:t>
            </a:r>
            <a:r>
              <a:rPr lang="en-US" sz="1100" b="1" dirty="0" smtClean="0">
                <a:solidFill>
                  <a:schemeClr val="bg1">
                    <a:lumMod val="50000"/>
                  </a:schemeClr>
                </a:solidFill>
                <a:latin typeface="Arial"/>
                <a:cs typeface="Arial"/>
              </a:rPr>
              <a:t>DAQ</a:t>
            </a:r>
          </a:p>
          <a:p>
            <a:pPr algn="ctr"/>
            <a:r>
              <a:rPr lang="en-US" sz="1100" dirty="0" smtClean="0">
                <a:solidFill>
                  <a:schemeClr val="bg1">
                    <a:lumMod val="50000"/>
                  </a:schemeClr>
                </a:solidFill>
                <a:latin typeface="Arial"/>
                <a:cs typeface="Arial"/>
              </a:rPr>
              <a:t>M. Bowden</a:t>
            </a:r>
          </a:p>
          <a:p>
            <a:pPr algn="ctr"/>
            <a:r>
              <a:rPr lang="en-US" sz="1100" dirty="0" smtClean="0">
                <a:solidFill>
                  <a:schemeClr val="bg1">
                    <a:lumMod val="50000"/>
                  </a:schemeClr>
                </a:solidFill>
                <a:latin typeface="Arial"/>
                <a:cs typeface="Arial"/>
              </a:rPr>
              <a:t>FNAL</a:t>
            </a:r>
          </a:p>
          <a:p>
            <a:pPr algn="ctr"/>
            <a:endParaRPr lang="en-US" sz="1100" dirty="0" smtClean="0">
              <a:solidFill>
                <a:schemeClr val="bg1">
                  <a:lumMod val="50000"/>
                </a:schemeClr>
              </a:solidFill>
              <a:latin typeface="Arial"/>
              <a:cs typeface="Arial"/>
            </a:endParaRPr>
          </a:p>
          <a:p>
            <a:pPr algn="ctr"/>
            <a:endParaRPr lang="en-US" sz="1100" dirty="0">
              <a:solidFill>
                <a:schemeClr val="bg1">
                  <a:lumMod val="50000"/>
                </a:schemeClr>
              </a:solidFill>
              <a:latin typeface="Arial"/>
              <a:cs typeface="Arial"/>
            </a:endParaRPr>
          </a:p>
        </p:txBody>
      </p:sp>
      <p:sp>
        <p:nvSpPr>
          <p:cNvPr id="13" name="Text Box 12"/>
          <p:cNvSpPr txBox="1">
            <a:spLocks noChangeArrowheads="1"/>
          </p:cNvSpPr>
          <p:nvPr/>
        </p:nvSpPr>
        <p:spPr bwMode="auto">
          <a:xfrm>
            <a:off x="1143000" y="2353733"/>
            <a:ext cx="1219200" cy="1219200"/>
          </a:xfrm>
          <a:prstGeom prst="rect">
            <a:avLst/>
          </a:prstGeom>
          <a:solidFill>
            <a:schemeClr val="tx1"/>
          </a:solidFill>
          <a:ln w="38100">
            <a:noFill/>
            <a:miter lim="800000"/>
            <a:headEnd/>
            <a:tailEnd/>
          </a:ln>
        </p:spPr>
        <p:txBody>
          <a:bodyPr>
            <a:prstTxWarp prst="textNoShape">
              <a:avLst/>
            </a:prstTxWarp>
          </a:bodyPr>
          <a:lstStyle/>
          <a:p>
            <a:pPr algn="ctr"/>
            <a:r>
              <a:rPr lang="en-US" sz="1100" b="1" dirty="0" smtClean="0">
                <a:solidFill>
                  <a:schemeClr val="bg1">
                    <a:lumMod val="50000"/>
                  </a:schemeClr>
                </a:solidFill>
                <a:latin typeface="Arial"/>
                <a:cs typeface="Arial"/>
              </a:rPr>
              <a:t>1 </a:t>
            </a:r>
          </a:p>
          <a:p>
            <a:pPr algn="ctr"/>
            <a:r>
              <a:rPr lang="en-US" sz="1100" b="1" dirty="0" smtClean="0">
                <a:solidFill>
                  <a:schemeClr val="bg1">
                    <a:lumMod val="50000"/>
                  </a:schemeClr>
                </a:solidFill>
                <a:latin typeface="Arial"/>
                <a:cs typeface="Arial"/>
              </a:rPr>
              <a:t>Project Management</a:t>
            </a:r>
          </a:p>
          <a:p>
            <a:pPr algn="ctr"/>
            <a:r>
              <a:rPr lang="en-US" sz="1100" dirty="0" smtClean="0">
                <a:solidFill>
                  <a:schemeClr val="bg1">
                    <a:lumMod val="50000"/>
                  </a:schemeClr>
                </a:solidFill>
                <a:latin typeface="Arial"/>
                <a:cs typeface="Arial"/>
              </a:rPr>
              <a:t>R</a:t>
            </a:r>
            <a:r>
              <a:rPr lang="en-US" sz="1100" dirty="0">
                <a:solidFill>
                  <a:schemeClr val="bg1">
                    <a:lumMod val="50000"/>
                  </a:schemeClr>
                </a:solidFill>
                <a:latin typeface="Arial"/>
                <a:cs typeface="Arial"/>
              </a:rPr>
              <a:t>. </a:t>
            </a:r>
            <a:r>
              <a:rPr lang="en-US" sz="1100" dirty="0" smtClean="0">
                <a:solidFill>
                  <a:schemeClr val="bg1">
                    <a:lumMod val="50000"/>
                  </a:schemeClr>
                </a:solidFill>
                <a:latin typeface="Arial"/>
                <a:cs typeface="Arial"/>
              </a:rPr>
              <a:t>Ray</a:t>
            </a:r>
          </a:p>
          <a:p>
            <a:pPr algn="ctr"/>
            <a:r>
              <a:rPr lang="en-US" sz="1100" dirty="0" smtClean="0">
                <a:solidFill>
                  <a:schemeClr val="bg1">
                    <a:lumMod val="50000"/>
                  </a:schemeClr>
                </a:solidFill>
                <a:latin typeface="Arial"/>
                <a:cs typeface="Arial"/>
              </a:rPr>
              <a:t>FNAL</a:t>
            </a:r>
            <a:endParaRPr lang="en-US" sz="1100" dirty="0">
              <a:solidFill>
                <a:schemeClr val="bg1">
                  <a:lumMod val="50000"/>
                </a:schemeClr>
              </a:solidFill>
              <a:latin typeface="Arial"/>
              <a:cs typeface="Arial"/>
            </a:endParaRPr>
          </a:p>
        </p:txBody>
      </p:sp>
      <p:pic>
        <p:nvPicPr>
          <p:cNvPr id="14" name="Picture 13" descr="steve_werkema.jpg"/>
          <p:cNvPicPr>
            <a:picLocks noChangeAspect="1"/>
          </p:cNvPicPr>
          <p:nvPr/>
        </p:nvPicPr>
        <p:blipFill>
          <a:blip r:embed="rId2"/>
          <a:stretch>
            <a:fillRect/>
          </a:stretch>
        </p:blipFill>
        <p:spPr>
          <a:xfrm>
            <a:off x="2729230" y="1143000"/>
            <a:ext cx="928370" cy="1014730"/>
          </a:xfrm>
          <a:prstGeom prst="rect">
            <a:avLst/>
          </a:prstGeom>
        </p:spPr>
      </p:pic>
      <p:pic>
        <p:nvPicPr>
          <p:cNvPr id="15" name="Picture 14" descr="mike_lamm.jpg"/>
          <p:cNvPicPr>
            <a:picLocks noChangeAspect="1"/>
          </p:cNvPicPr>
          <p:nvPr/>
        </p:nvPicPr>
        <p:blipFill>
          <a:blip r:embed="rId3"/>
          <a:stretch>
            <a:fillRect/>
          </a:stretch>
        </p:blipFill>
        <p:spPr>
          <a:xfrm>
            <a:off x="5486400" y="1133453"/>
            <a:ext cx="990600" cy="1076347"/>
          </a:xfrm>
          <a:prstGeom prst="rect">
            <a:avLst/>
          </a:prstGeom>
        </p:spPr>
      </p:pic>
      <p:pic>
        <p:nvPicPr>
          <p:cNvPr id="16" name="Picture 15" descr="sandor_feher.jpg"/>
          <p:cNvPicPr>
            <a:picLocks noChangeAspect="1"/>
          </p:cNvPicPr>
          <p:nvPr/>
        </p:nvPicPr>
        <p:blipFill>
          <a:blip r:embed="rId4"/>
          <a:stretch>
            <a:fillRect/>
          </a:stretch>
        </p:blipFill>
        <p:spPr>
          <a:xfrm>
            <a:off x="6858000" y="1143000"/>
            <a:ext cx="1027073" cy="1116013"/>
          </a:xfrm>
          <a:prstGeom prst="rect">
            <a:avLst/>
          </a:prstGeom>
        </p:spPr>
      </p:pic>
      <p:pic>
        <p:nvPicPr>
          <p:cNvPr id="17" name="Picture 16" descr="aseet_mukherjee.jpg"/>
          <p:cNvPicPr>
            <a:picLocks noChangeAspect="1"/>
          </p:cNvPicPr>
          <p:nvPr/>
        </p:nvPicPr>
        <p:blipFill>
          <a:blip r:embed="rId5"/>
          <a:stretch>
            <a:fillRect/>
          </a:stretch>
        </p:blipFill>
        <p:spPr>
          <a:xfrm>
            <a:off x="2057400" y="5094365"/>
            <a:ext cx="990600" cy="1077835"/>
          </a:xfrm>
          <a:prstGeom prst="rect">
            <a:avLst/>
          </a:prstGeom>
        </p:spPr>
      </p:pic>
      <p:pic>
        <p:nvPicPr>
          <p:cNvPr id="18" name="Picture 17" descr="stefano_miscetti.jpg"/>
          <p:cNvPicPr>
            <a:picLocks noChangeAspect="1"/>
          </p:cNvPicPr>
          <p:nvPr/>
        </p:nvPicPr>
        <p:blipFill>
          <a:blip r:embed="rId6"/>
          <a:stretch>
            <a:fillRect/>
          </a:stretch>
        </p:blipFill>
        <p:spPr>
          <a:xfrm>
            <a:off x="3352800" y="5105400"/>
            <a:ext cx="1066800" cy="1066800"/>
          </a:xfrm>
          <a:prstGeom prst="rect">
            <a:avLst/>
          </a:prstGeom>
        </p:spPr>
      </p:pic>
      <p:pic>
        <p:nvPicPr>
          <p:cNvPr id="19" name="Picture 18" descr="craig_dukes.jpg"/>
          <p:cNvPicPr>
            <a:picLocks noChangeAspect="1"/>
          </p:cNvPicPr>
          <p:nvPr/>
        </p:nvPicPr>
        <p:blipFill>
          <a:blip r:embed="rId7"/>
          <a:stretch>
            <a:fillRect/>
          </a:stretch>
        </p:blipFill>
        <p:spPr>
          <a:xfrm>
            <a:off x="4776787" y="5105400"/>
            <a:ext cx="1014413" cy="1014413"/>
          </a:xfrm>
          <a:prstGeom prst="rect">
            <a:avLst/>
          </a:prstGeom>
        </p:spPr>
      </p:pic>
      <p:pic>
        <p:nvPicPr>
          <p:cNvPr id="20" name="Picture 19" descr="mark_bowden.jpg"/>
          <p:cNvPicPr>
            <a:picLocks noChangeAspect="1"/>
          </p:cNvPicPr>
          <p:nvPr/>
        </p:nvPicPr>
        <p:blipFill>
          <a:blip r:embed="rId8"/>
          <a:stretch>
            <a:fillRect/>
          </a:stretch>
        </p:blipFill>
        <p:spPr>
          <a:xfrm>
            <a:off x="6172200" y="5105400"/>
            <a:ext cx="914400" cy="993583"/>
          </a:xfrm>
          <a:prstGeom prst="rect">
            <a:avLst/>
          </a:prstGeom>
        </p:spPr>
      </p:pic>
      <p:pic>
        <p:nvPicPr>
          <p:cNvPr id="21" name="Picture 20" descr="ron_ray.jpg"/>
          <p:cNvPicPr>
            <a:picLocks noChangeAspect="1"/>
          </p:cNvPicPr>
          <p:nvPr/>
        </p:nvPicPr>
        <p:blipFill>
          <a:blip r:embed="rId9"/>
          <a:stretch>
            <a:fillRect/>
          </a:stretch>
        </p:blipFill>
        <p:spPr>
          <a:xfrm>
            <a:off x="1295400" y="1143000"/>
            <a:ext cx="914399" cy="993581"/>
          </a:xfrm>
          <a:prstGeom prst="rect">
            <a:avLst/>
          </a:prstGeom>
        </p:spPr>
      </p:pic>
      <p:pic>
        <p:nvPicPr>
          <p:cNvPr id="22" name="Picture 21" descr="tom_lackowski.jpg"/>
          <p:cNvPicPr>
            <a:picLocks noChangeAspect="1"/>
          </p:cNvPicPr>
          <p:nvPr/>
        </p:nvPicPr>
        <p:blipFill>
          <a:blip r:embed="rId10"/>
          <a:stretch>
            <a:fillRect/>
          </a:stretch>
        </p:blipFill>
        <p:spPr>
          <a:xfrm>
            <a:off x="4114800" y="1143000"/>
            <a:ext cx="990600" cy="10805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4"/>
          <p:cNvSpPr>
            <a:spLocks noGrp="1"/>
          </p:cNvSpPr>
          <p:nvPr>
            <p:ph type="title"/>
          </p:nvPr>
        </p:nvSpPr>
        <p:spPr/>
        <p:txBody>
          <a:bodyPr/>
          <a:lstStyle/>
          <a:p>
            <a:r>
              <a:rPr lang="en-US" dirty="0" smtClean="0"/>
              <a:t>One Page Physics Summary</a:t>
            </a:r>
            <a:endParaRPr lang="en-US" dirty="0"/>
          </a:p>
        </p:txBody>
      </p:sp>
      <p:sp>
        <p:nvSpPr>
          <p:cNvPr id="5123" name="Footer Placeholder 3"/>
          <p:cNvSpPr>
            <a:spLocks noGrp="1"/>
          </p:cNvSpPr>
          <p:nvPr>
            <p:ph type="ftr" sz="quarter" idx="10"/>
          </p:nvPr>
        </p:nvSpPr>
        <p:spPr>
          <a:noFill/>
        </p:spPr>
        <p:txBody>
          <a:bodyPr/>
          <a:lstStyle/>
          <a:p>
            <a:r>
              <a:rPr lang="en-US" dirty="0" smtClean="0"/>
              <a:t>R. Ray - Fermilab Institutional Review, June 6-9, 2011</a:t>
            </a:r>
            <a:endParaRPr lang="en-US" dirty="0"/>
          </a:p>
        </p:txBody>
      </p:sp>
      <p:sp>
        <p:nvSpPr>
          <p:cNvPr id="5124" name="Slide Number Placeholder 4"/>
          <p:cNvSpPr>
            <a:spLocks noGrp="1"/>
          </p:cNvSpPr>
          <p:nvPr>
            <p:ph type="sldNum" sz="quarter" idx="11"/>
          </p:nvPr>
        </p:nvSpPr>
        <p:spPr>
          <a:noFill/>
        </p:spPr>
        <p:txBody>
          <a:bodyPr/>
          <a:lstStyle/>
          <a:p>
            <a:fld id="{7BFDEEFC-325E-6D45-9176-E8330025E003}" type="slidenum">
              <a:rPr lang="en-US"/>
              <a:pPr/>
              <a:t>2</a:t>
            </a:fld>
            <a:endParaRPr lang="en-US" dirty="0"/>
          </a:p>
        </p:txBody>
      </p:sp>
      <p:sp>
        <p:nvSpPr>
          <p:cNvPr id="6" name="Content Placeholder 2"/>
          <p:cNvSpPr txBox="1">
            <a:spLocks/>
          </p:cNvSpPr>
          <p:nvPr/>
        </p:nvSpPr>
        <p:spPr>
          <a:xfrm>
            <a:off x="457200" y="1600200"/>
            <a:ext cx="8229600" cy="4756150"/>
          </a:xfrm>
          <a:prstGeom prst="rect">
            <a:avLst/>
          </a:prstGeom>
        </p:spPr>
        <p:txBody>
          <a:bodyPr vert="horz" lIns="91440" tIns="45720" rIns="91440" bIns="45720" rtlCol="0">
            <a:normAutofit fontScale="92500" lnSpcReduction="10000"/>
          </a:bodyPr>
          <a:lstStyle/>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err="1" smtClean="0">
                <a:ln>
                  <a:noFill/>
                </a:ln>
                <a:effectLst/>
                <a:uLnTx/>
                <a:uFillTx/>
                <a:latin typeface="Symbol" charset="2"/>
                <a:ea typeface="+mn-ea"/>
                <a:cs typeface="Symbol" charset="2"/>
              </a:rPr>
              <a:t>m</a:t>
            </a:r>
            <a:r>
              <a:rPr kumimoji="0" lang="en-US" sz="2000" b="0" i="0" u="none" strike="noStrike" kern="1200" cap="none" spc="0" normalizeH="0" baseline="30000" noProof="0" dirty="0" smtClean="0">
                <a:ln>
                  <a:noFill/>
                </a:ln>
                <a:effectLst/>
                <a:uLnTx/>
                <a:uFillTx/>
                <a:latin typeface="Symbol" charset="2"/>
                <a:ea typeface="+mn-ea"/>
                <a:cs typeface="Symbol" charset="2"/>
              </a:rPr>
              <a:t>-</a:t>
            </a:r>
            <a:r>
              <a:rPr kumimoji="0" lang="en-US" sz="2000" b="0" i="0" u="none" strike="noStrike" kern="1200" cap="none" spc="0" normalizeH="0" baseline="0" noProof="0" dirty="0" smtClean="0">
                <a:ln>
                  <a:noFill/>
                </a:ln>
                <a:effectLst/>
                <a:uLnTx/>
                <a:uFillTx/>
                <a:latin typeface="Arial"/>
                <a:ea typeface="+mn-ea"/>
                <a:cs typeface="Arial"/>
              </a:rPr>
              <a:t> to </a:t>
            </a:r>
            <a:r>
              <a:rPr kumimoji="0" lang="en-US" sz="2000" b="0" i="0" u="none" strike="noStrike" kern="1200" cap="none" spc="0" normalizeH="0" baseline="0" noProof="0" dirty="0" err="1" smtClean="0">
                <a:ln>
                  <a:noFill/>
                </a:ln>
                <a:effectLst/>
                <a:uLnTx/>
                <a:uFillTx/>
                <a:latin typeface="Arial"/>
                <a:ea typeface="+mn-ea"/>
                <a:cs typeface="Arial"/>
              </a:rPr>
              <a:t>e</a:t>
            </a:r>
            <a:r>
              <a:rPr kumimoji="0" lang="en-US" sz="2000" b="0" i="0" u="none" strike="noStrike" kern="1200" cap="none" spc="0" normalizeH="0" baseline="30000" noProof="0" dirty="0" smtClean="0">
                <a:ln>
                  <a:noFill/>
                </a:ln>
                <a:effectLst/>
                <a:uLnTx/>
                <a:uFillTx/>
                <a:latin typeface="Symbol" charset="2"/>
                <a:ea typeface="+mn-ea"/>
                <a:cs typeface="Symbol" charset="2"/>
              </a:rPr>
              <a:t>-</a:t>
            </a:r>
            <a:r>
              <a:rPr kumimoji="0" lang="en-US" sz="2000" b="0" i="0" u="none" strike="noStrike" kern="1200" cap="none" spc="0" normalizeH="0" baseline="0" noProof="0" dirty="0" smtClean="0">
                <a:ln>
                  <a:noFill/>
                </a:ln>
                <a:effectLst/>
                <a:uLnTx/>
                <a:uFillTx/>
                <a:latin typeface="Arial"/>
                <a:ea typeface="+mn-ea"/>
                <a:cs typeface="Arial"/>
              </a:rPr>
              <a:t> conversion – </a:t>
            </a:r>
            <a:r>
              <a:rPr kumimoji="0" lang="en-US" sz="2000" b="0" i="0" u="none" strike="noStrike" kern="1200" cap="none" spc="0" normalizeH="0" baseline="0" noProof="0" dirty="0" err="1" smtClean="0">
                <a:ln>
                  <a:noFill/>
                </a:ln>
                <a:effectLst/>
                <a:uLnTx/>
                <a:uFillTx/>
                <a:latin typeface="Symbol" charset="2"/>
                <a:ea typeface="+mn-ea"/>
                <a:cs typeface="Symbol" charset="2"/>
              </a:rPr>
              <a:t>m</a:t>
            </a:r>
            <a:r>
              <a:rPr kumimoji="0" lang="en-US" sz="2000" b="0" i="0" u="none" strike="noStrike" kern="1200" cap="none" spc="0" normalizeH="0" baseline="30000" noProof="0" dirty="0" smtClean="0">
                <a:ln>
                  <a:noFill/>
                </a:ln>
                <a:effectLst/>
                <a:uLnTx/>
                <a:uFillTx/>
                <a:latin typeface="Symbol" charset="2"/>
                <a:ea typeface="+mn-ea"/>
                <a:cs typeface="Symbol" charset="2"/>
              </a:rPr>
              <a:t>-</a:t>
            </a:r>
            <a:r>
              <a:rPr kumimoji="0" lang="en-US" sz="2000" b="0" i="0" u="none" strike="noStrike" kern="1200" cap="none" spc="0" normalizeH="0" baseline="0" noProof="0" dirty="0" smtClean="0">
                <a:ln>
                  <a:noFill/>
                </a:ln>
                <a:effectLst/>
                <a:uLnTx/>
                <a:uFillTx/>
                <a:latin typeface="Arial"/>
                <a:ea typeface="+mn-ea"/>
                <a:cs typeface="Arial"/>
              </a:rPr>
              <a:t> converts to an </a:t>
            </a:r>
            <a:r>
              <a:rPr kumimoji="0" lang="en-US" sz="2000" b="0" i="0" u="none" strike="noStrike" kern="1200" cap="none" spc="0" normalizeH="0" baseline="0" noProof="0" dirty="0" err="1" smtClean="0">
                <a:ln>
                  <a:noFill/>
                </a:ln>
                <a:effectLst/>
                <a:uLnTx/>
                <a:uFillTx/>
                <a:latin typeface="Arial"/>
                <a:ea typeface="+mn-ea"/>
                <a:cs typeface="Arial"/>
              </a:rPr>
              <a:t>e</a:t>
            </a:r>
            <a:r>
              <a:rPr kumimoji="0" lang="en-US" sz="2000" b="0" i="0" u="none" strike="noStrike" kern="1200" cap="none" spc="0" normalizeH="0" baseline="30000" noProof="0" dirty="0" smtClean="0">
                <a:ln>
                  <a:noFill/>
                </a:ln>
                <a:effectLst/>
                <a:uLnTx/>
                <a:uFillTx/>
                <a:latin typeface="Symbol" charset="2"/>
                <a:ea typeface="+mn-ea"/>
                <a:cs typeface="Symbol" charset="2"/>
              </a:rPr>
              <a:t>-</a:t>
            </a:r>
            <a:r>
              <a:rPr kumimoji="0" lang="en-US" sz="2000" b="0" i="0" u="none" strike="noStrike" kern="1200" cap="none" spc="0" normalizeH="0" baseline="0" noProof="0" dirty="0" smtClean="0">
                <a:ln>
                  <a:noFill/>
                </a:ln>
                <a:effectLst/>
                <a:uLnTx/>
                <a:uFillTx/>
                <a:latin typeface="Arial"/>
                <a:ea typeface="+mn-ea"/>
                <a:cs typeface="Arial"/>
              </a:rPr>
              <a:t> in the field of a nucleus</a:t>
            </a:r>
          </a:p>
          <a:p>
            <a:pPr marL="685800" marR="0" lvl="1" indent="-228600" algn="l" defTabSz="914400" rtl="0" eaLnBrk="0" fontAlgn="base" latinLnBrk="0" hangingPunct="0">
              <a:lnSpc>
                <a:spcPct val="100000"/>
              </a:lnSpc>
              <a:spcBef>
                <a:spcPct val="20000"/>
              </a:spcBef>
              <a:spcAft>
                <a:spcPct val="0"/>
              </a:spcAft>
              <a:buClrTx/>
              <a:buSzPct val="70000"/>
              <a:buFont typeface="Arial"/>
              <a:buChar char="•"/>
              <a:tabLst/>
              <a:defRPr/>
            </a:pPr>
            <a:r>
              <a:rPr kumimoji="0" lang="en-US" sz="1800" b="0" i="0" u="none" strike="noStrike" kern="0" cap="none" spc="0" normalizeH="0" baseline="0" noProof="0" dirty="0" smtClean="0">
                <a:ln>
                  <a:noFill/>
                </a:ln>
                <a:effectLst/>
                <a:uLnTx/>
                <a:uFillTx/>
                <a:latin typeface="Arial"/>
                <a:ea typeface="ＭＳ Ｐゴシック" charset="-128"/>
                <a:cs typeface="Arial"/>
              </a:rPr>
              <a:t>No emission of neutrinos</a:t>
            </a:r>
          </a:p>
          <a:p>
            <a:pPr marL="685800" marR="0" lvl="1" indent="-228600" algn="l" defTabSz="914400" rtl="0" eaLnBrk="0" fontAlgn="base" latinLnBrk="0" hangingPunct="0">
              <a:lnSpc>
                <a:spcPct val="100000"/>
              </a:lnSpc>
              <a:spcBef>
                <a:spcPct val="20000"/>
              </a:spcBef>
              <a:spcAft>
                <a:spcPct val="0"/>
              </a:spcAft>
              <a:buClrTx/>
              <a:buSzPct val="70000"/>
              <a:buFont typeface="Arial"/>
              <a:buChar char="•"/>
              <a:tabLst/>
              <a:defRPr/>
            </a:pPr>
            <a:r>
              <a:rPr kumimoji="0" lang="en-US" sz="1800" b="0" i="0" u="none" strike="noStrike" kern="0" cap="none" spc="0" normalizeH="0" baseline="0" noProof="0" dirty="0" smtClean="0">
                <a:ln>
                  <a:noFill/>
                </a:ln>
                <a:effectLst/>
                <a:uLnTx/>
                <a:uFillTx/>
                <a:latin typeface="Arial"/>
                <a:ea typeface="ＭＳ Ｐゴシック" charset="-128"/>
                <a:cs typeface="Arial"/>
              </a:rPr>
              <a:t>Nucleus remains intact – coherent</a:t>
            </a:r>
          </a:p>
          <a:p>
            <a:pPr marL="685800" marR="0" lvl="1" indent="-228600" algn="l" defTabSz="914400" rtl="0" eaLnBrk="0" fontAlgn="base" latinLnBrk="0" hangingPunct="0">
              <a:lnSpc>
                <a:spcPct val="100000"/>
              </a:lnSpc>
              <a:spcBef>
                <a:spcPct val="20000"/>
              </a:spcBef>
              <a:spcAft>
                <a:spcPct val="0"/>
              </a:spcAft>
              <a:buClrTx/>
              <a:buSzPct val="70000"/>
              <a:buFont typeface="Arial"/>
              <a:buChar char="•"/>
              <a:tabLst/>
              <a:defRPr/>
            </a:pPr>
            <a:r>
              <a:rPr kumimoji="0" lang="en-US" sz="1800" b="0" i="0" u="none" strike="noStrike" kern="1200" cap="none" spc="0" normalizeH="0" baseline="0" noProof="0" dirty="0" smtClean="0">
                <a:ln>
                  <a:noFill/>
                </a:ln>
                <a:effectLst/>
                <a:uLnTx/>
                <a:uFillTx/>
                <a:latin typeface="Arial"/>
                <a:ea typeface="+mn-ea"/>
                <a:cs typeface="Arial"/>
              </a:rPr>
              <a:t>Signal is a monoenergetic 105 MeV </a:t>
            </a:r>
            <a:r>
              <a:rPr kumimoji="0" lang="en-US" sz="1800" b="0" i="0" u="none" strike="noStrike" kern="1200" cap="none" spc="0" normalizeH="0" baseline="0" noProof="0" dirty="0" err="1" smtClean="0">
                <a:ln>
                  <a:noFill/>
                </a:ln>
                <a:effectLst/>
                <a:uLnTx/>
                <a:uFillTx/>
                <a:latin typeface="Arial"/>
                <a:ea typeface="+mn-ea"/>
                <a:cs typeface="Arial"/>
              </a:rPr>
              <a:t>e</a:t>
            </a:r>
            <a:r>
              <a:rPr kumimoji="0" lang="en-US" sz="1800" b="0" i="0" u="none" strike="noStrike" kern="1200" cap="none" spc="0" normalizeH="0" baseline="30000" noProof="0" dirty="0" smtClean="0">
                <a:ln>
                  <a:noFill/>
                </a:ln>
                <a:effectLst/>
                <a:uLnTx/>
                <a:uFillTx/>
                <a:latin typeface="Arial"/>
                <a:ea typeface="+mn-ea"/>
                <a:cs typeface="Arial"/>
              </a:rPr>
              <a:t>-</a:t>
            </a:r>
          </a:p>
          <a:p>
            <a:pPr marL="228600" marR="0" lvl="0" indent="-228600" algn="l" defTabSz="457200" rtl="0" eaLnBrk="1" fontAlgn="auto" latinLnBrk="0" hangingPunct="1">
              <a:lnSpc>
                <a:spcPct val="9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FFFF00"/>
                </a:solidFill>
                <a:effectLst/>
                <a:uLnTx/>
                <a:uFillTx/>
                <a:latin typeface="Arial"/>
                <a:ea typeface="+mn-ea"/>
                <a:cs typeface="Arial"/>
              </a:rPr>
              <a:t>Goal is to search for </a:t>
            </a:r>
            <a:r>
              <a:rPr kumimoji="0" lang="en-US" sz="2000" b="0" i="0" u="none" strike="noStrike" kern="1200" cap="none" spc="0" normalizeH="0" baseline="0" noProof="0" dirty="0" err="1" smtClean="0">
                <a:ln>
                  <a:noFill/>
                </a:ln>
                <a:solidFill>
                  <a:srgbClr val="FFFF00"/>
                </a:solidFill>
                <a:effectLst/>
                <a:uLnTx/>
                <a:uFillTx/>
                <a:latin typeface="Symbol" charset="2"/>
                <a:ea typeface="+mn-ea"/>
                <a:cs typeface="Symbol" charset="2"/>
              </a:rPr>
              <a:t>m</a:t>
            </a:r>
            <a:r>
              <a:rPr kumimoji="0" lang="en-US" sz="2000" b="0" i="0" u="none" strike="noStrike" kern="1200" cap="none" spc="0" normalizeH="0" baseline="30000" noProof="0" dirty="0" smtClean="0">
                <a:ln>
                  <a:noFill/>
                </a:ln>
                <a:solidFill>
                  <a:srgbClr val="FFFF00"/>
                </a:solidFill>
                <a:effectLst/>
                <a:uLnTx/>
                <a:uFillTx/>
                <a:latin typeface="Symbol" charset="2"/>
                <a:ea typeface="+mn-ea"/>
                <a:cs typeface="Symbol" charset="2"/>
              </a:rPr>
              <a:t>-</a:t>
            </a:r>
            <a:r>
              <a:rPr kumimoji="0" lang="en-US" sz="2000" b="0" i="0" u="none" strike="noStrike" kern="1200" cap="none" spc="0" normalizeH="0" baseline="0" noProof="0" dirty="0" smtClean="0">
                <a:ln>
                  <a:noFill/>
                </a:ln>
                <a:solidFill>
                  <a:srgbClr val="FFFF00"/>
                </a:solidFill>
                <a:effectLst/>
                <a:uLnTx/>
                <a:uFillTx/>
                <a:latin typeface="Arial"/>
                <a:ea typeface="+mn-ea"/>
                <a:cs typeface="Arial"/>
              </a:rPr>
              <a:t> to </a:t>
            </a:r>
            <a:r>
              <a:rPr kumimoji="0" lang="en-US" sz="2000" b="0" i="0" u="none" strike="noStrike" kern="1200" cap="none" spc="0" normalizeH="0" baseline="0" noProof="0" dirty="0" err="1" smtClean="0">
                <a:ln>
                  <a:noFill/>
                </a:ln>
                <a:solidFill>
                  <a:srgbClr val="FFFF00"/>
                </a:solidFill>
                <a:effectLst/>
                <a:uLnTx/>
                <a:uFillTx/>
                <a:latin typeface="Arial"/>
                <a:ea typeface="+mn-ea"/>
                <a:cs typeface="Arial"/>
              </a:rPr>
              <a:t>e</a:t>
            </a:r>
            <a:r>
              <a:rPr kumimoji="0" lang="en-US" sz="2000" b="0" i="0" u="none" strike="noStrike" kern="1200" cap="none" spc="0" normalizeH="0" baseline="30000" noProof="0" dirty="0" smtClean="0">
                <a:ln>
                  <a:noFill/>
                </a:ln>
                <a:solidFill>
                  <a:srgbClr val="FFFF00"/>
                </a:solidFill>
                <a:effectLst/>
                <a:uLnTx/>
                <a:uFillTx/>
                <a:latin typeface="Symbol" charset="2"/>
                <a:ea typeface="+mn-ea"/>
                <a:cs typeface="Symbol" charset="2"/>
              </a:rPr>
              <a:t>-</a:t>
            </a:r>
            <a:r>
              <a:rPr kumimoji="0" lang="en-US" sz="2000" b="0" i="0" u="none" strike="noStrike" kern="1200" cap="none" spc="0" normalizeH="0" baseline="0" noProof="0" dirty="0" smtClean="0">
                <a:ln>
                  <a:noFill/>
                </a:ln>
                <a:solidFill>
                  <a:srgbClr val="FFFF00"/>
                </a:solidFill>
                <a:effectLst/>
                <a:uLnTx/>
                <a:uFillTx/>
                <a:latin typeface="Arial"/>
                <a:ea typeface="+mn-ea"/>
                <a:cs typeface="Arial"/>
              </a:rPr>
              <a:t> conversion with a 					sensitivity of &lt; 6 </a:t>
            </a:r>
            <a:r>
              <a:rPr kumimoji="0" lang="en-US" sz="2000" b="0" i="0" u="none" strike="noStrike" kern="1200" cap="none" spc="0" normalizeH="0" baseline="0" noProof="0" dirty="0" err="1" smtClean="0">
                <a:ln>
                  <a:noFill/>
                </a:ln>
                <a:solidFill>
                  <a:srgbClr val="FFFF00"/>
                </a:solidFill>
                <a:effectLst/>
                <a:uLnTx/>
                <a:uFillTx/>
                <a:latin typeface="Arial"/>
                <a:ea typeface="+mn-ea"/>
                <a:cs typeface="Arial"/>
              </a:rPr>
              <a:t>x</a:t>
            </a:r>
            <a:r>
              <a:rPr kumimoji="0" lang="en-US" sz="2000" b="0" i="0" u="none" strike="noStrike" kern="1200" cap="none" spc="0" normalizeH="0" baseline="0" noProof="0" dirty="0" smtClean="0">
                <a:ln>
                  <a:noFill/>
                </a:ln>
                <a:solidFill>
                  <a:srgbClr val="FFFF00"/>
                </a:solidFill>
                <a:effectLst/>
                <a:uLnTx/>
                <a:uFillTx/>
                <a:latin typeface="Arial"/>
                <a:ea typeface="+mn-ea"/>
                <a:cs typeface="Arial"/>
              </a:rPr>
              <a:t> 10</a:t>
            </a:r>
            <a:r>
              <a:rPr kumimoji="0" lang="en-US" sz="2000" b="0" i="0" u="none" strike="noStrike" kern="1200" cap="none" spc="0" normalizeH="0" baseline="30000" noProof="0" dirty="0" smtClean="0">
                <a:ln>
                  <a:noFill/>
                </a:ln>
                <a:solidFill>
                  <a:srgbClr val="FFFF00"/>
                </a:solidFill>
                <a:effectLst/>
                <a:uLnTx/>
                <a:uFillTx/>
                <a:latin typeface="Arial"/>
                <a:ea typeface="+mn-ea"/>
                <a:cs typeface="Arial"/>
              </a:rPr>
              <a:t>-17 </a:t>
            </a:r>
            <a:r>
              <a:rPr kumimoji="0" lang="en-US" sz="2000" b="0" i="0" u="none" strike="noStrike" kern="1200" cap="none" spc="0" normalizeH="0" baseline="0" noProof="0" dirty="0" smtClean="0">
                <a:ln>
                  <a:noFill/>
                </a:ln>
                <a:solidFill>
                  <a:srgbClr val="FFFF00"/>
                </a:solidFill>
                <a:effectLst/>
                <a:uLnTx/>
                <a:uFillTx/>
                <a:latin typeface="Arial"/>
                <a:ea typeface="+mn-ea"/>
                <a:cs typeface="Arial"/>
              </a:rPr>
              <a:t>(90% C.L.):</a:t>
            </a:r>
          </a:p>
          <a:p>
            <a:pPr marL="228600" marR="0" lvl="0" indent="-228600" algn="l" defTabSz="457200" rtl="0" eaLnBrk="1" fontAlgn="auto" latinLnBrk="0" hangingPunct="1">
              <a:lnSpc>
                <a:spcPct val="90000"/>
              </a:lnSpc>
              <a:spcBef>
                <a:spcPct val="20000"/>
              </a:spcBef>
              <a:spcAft>
                <a:spcPts val="0"/>
              </a:spcAft>
              <a:buClrTx/>
              <a:buSzTx/>
              <a:tabLst/>
              <a:defRPr/>
            </a:pPr>
            <a:endParaRPr kumimoji="0" lang="en-US" sz="2000" b="0" i="0" u="none" strike="noStrike" kern="1200" cap="none" spc="0" normalizeH="0" baseline="0" noProof="0" dirty="0" smtClean="0">
              <a:ln>
                <a:noFill/>
              </a:ln>
              <a:effectLst/>
              <a:uLnTx/>
              <a:uFillTx/>
              <a:latin typeface="Arial"/>
              <a:ea typeface="+mn-ea"/>
              <a:cs typeface="Arial"/>
            </a:endParaRPr>
          </a:p>
          <a:p>
            <a:pPr marL="228600" marR="0" lvl="0" indent="-228600" algn="l" defTabSz="457200" rtl="0" eaLnBrk="1" fontAlgn="auto" latinLnBrk="0" hangingPunct="1">
              <a:lnSpc>
                <a:spcPct val="9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effectLst/>
              <a:uLnTx/>
              <a:uFillTx/>
              <a:latin typeface="Arial"/>
              <a:ea typeface="+mn-ea"/>
              <a:cs typeface="Arial"/>
            </a:endParaRPr>
          </a:p>
          <a:p>
            <a:pPr marL="228600" marR="0" lvl="0" indent="-228600" algn="l" defTabSz="457200" rtl="0" eaLnBrk="1" fontAlgn="auto" latinLnBrk="0" hangingPunct="1">
              <a:lnSpc>
                <a:spcPct val="9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effectLst/>
              <a:uLnTx/>
              <a:uFillTx/>
              <a:latin typeface="Arial"/>
              <a:ea typeface="+mn-ea"/>
              <a:cs typeface="Arial"/>
            </a:endParaRPr>
          </a:p>
          <a:p>
            <a:pPr marL="228600" marR="0" lvl="0" indent="-228600" algn="l" defTabSz="457200" rtl="0" eaLnBrk="1" fontAlgn="auto" latinLnBrk="0" hangingPunct="1">
              <a:lnSpc>
                <a:spcPct val="9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effectLst/>
              <a:uLnTx/>
              <a:uFillTx/>
              <a:latin typeface="Arial"/>
              <a:ea typeface="+mn-ea"/>
              <a:cs typeface="Arial"/>
            </a:endParaRPr>
          </a:p>
          <a:p>
            <a:pPr marL="228600" marR="0" lvl="0" indent="-228600" algn="l" defTabSz="457200" rtl="0" eaLnBrk="1" fontAlgn="auto" latinLnBrk="0" hangingPunct="1">
              <a:lnSpc>
                <a:spcPct val="9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FCAB40"/>
                </a:solidFill>
                <a:effectLst/>
                <a:uLnTx/>
                <a:uFillTx/>
                <a:latin typeface="Arial"/>
                <a:ea typeface="+mn-ea"/>
                <a:cs typeface="Arial"/>
              </a:rPr>
              <a:t>Observation is unambiguous evidence of physics beyond the SM</a:t>
            </a:r>
          </a:p>
          <a:p>
            <a:pPr marL="628650" marR="0" lvl="1" indent="-171450" algn="l" defTabSz="457200" rtl="0" eaLnBrk="1" fontAlgn="auto" latinLnBrk="0" hangingPunct="1">
              <a:lnSpc>
                <a:spcPct val="90000"/>
              </a:lnSpc>
              <a:spcBef>
                <a:spcPct val="20000"/>
              </a:spcBef>
              <a:spcAft>
                <a:spcPts val="0"/>
              </a:spcAft>
              <a:buClrTx/>
              <a:buSzTx/>
              <a:buFont typeface="Wingdings" charset="2"/>
              <a:buChar char="§"/>
              <a:tabLst/>
              <a:defRPr/>
            </a:pPr>
            <a:r>
              <a:rPr kumimoji="0" lang="en-US" sz="1800" b="0" i="0" u="none" strike="noStrike" kern="1200" cap="none" spc="0" normalizeH="0" baseline="0" noProof="0" dirty="0" smtClean="0">
                <a:ln>
                  <a:noFill/>
                </a:ln>
                <a:effectLst/>
                <a:uLnTx/>
                <a:uFillTx/>
                <a:latin typeface="Arial"/>
                <a:ea typeface="+mn-ea"/>
                <a:cs typeface="Arial"/>
              </a:rPr>
              <a:t>Provides information about flavor structure of new physics that is not easily accessible at the LHC.</a:t>
            </a:r>
            <a:endParaRPr kumimoji="0" lang="en-US" sz="2000" b="0" i="0" u="none" strike="noStrike" kern="1200" cap="none" spc="0" normalizeH="0" baseline="0" noProof="0" dirty="0" smtClean="0">
              <a:ln>
                <a:noFill/>
              </a:ln>
              <a:effectLst/>
              <a:uLnTx/>
              <a:uFillTx/>
              <a:latin typeface="Arial"/>
              <a:ea typeface="+mn-ea"/>
              <a:cs typeface="Arial"/>
            </a:endParaRPr>
          </a:p>
          <a:p>
            <a:pPr marL="228600" marR="0" lvl="0" indent="-228600" algn="l" defTabSz="457200" rtl="0" eaLnBrk="1" fontAlgn="auto" latinLnBrk="0" hangingPunct="1">
              <a:lnSpc>
                <a:spcPct val="9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FCAB40"/>
                </a:solidFill>
                <a:effectLst/>
                <a:uLnTx/>
                <a:uFillTx/>
                <a:latin typeface="Arial"/>
                <a:ea typeface="+mn-ea"/>
                <a:cs typeface="Arial"/>
              </a:rPr>
              <a:t>A null result at the proposed sensitivity will severely constrain new physics models.</a:t>
            </a:r>
          </a:p>
          <a:p>
            <a:pPr marL="628650" marR="0" lvl="1" indent="-171450" algn="l" defTabSz="457200" rtl="0" eaLnBrk="1" fontAlgn="auto" latinLnBrk="0" hangingPunct="1">
              <a:lnSpc>
                <a:spcPct val="90000"/>
              </a:lnSpc>
              <a:spcBef>
                <a:spcPct val="20000"/>
              </a:spcBef>
              <a:spcAft>
                <a:spcPts val="0"/>
              </a:spcAft>
              <a:buClrTx/>
              <a:buSzTx/>
              <a:buFont typeface="Wingdings" charset="2"/>
              <a:buChar char="§"/>
              <a:tabLst/>
              <a:defRPr/>
            </a:pPr>
            <a:r>
              <a:rPr kumimoji="0" lang="en-US" sz="1800" b="0" i="0" u="none" strike="noStrike" kern="1200" cap="none" spc="0" normalizeH="0" baseline="0" noProof="0" dirty="0" smtClean="0">
                <a:ln>
                  <a:noFill/>
                </a:ln>
                <a:effectLst/>
                <a:uLnTx/>
                <a:uFillTx/>
                <a:latin typeface="Arial"/>
                <a:ea typeface="+mn-ea"/>
                <a:cs typeface="Arial"/>
              </a:rPr>
              <a:t>CLFV is predicted at observable rates in most new physics models.</a:t>
            </a:r>
          </a:p>
          <a:p>
            <a:pPr marL="628650" marR="0" lvl="1" indent="-171450" algn="l" defTabSz="457200" rtl="0" eaLnBrk="1" fontAlgn="auto" latinLnBrk="0" hangingPunct="1">
              <a:lnSpc>
                <a:spcPct val="90000"/>
              </a:lnSpc>
              <a:spcBef>
                <a:spcPct val="20000"/>
              </a:spcBef>
              <a:spcAft>
                <a:spcPts val="0"/>
              </a:spcAft>
              <a:buClrTx/>
              <a:buSzTx/>
              <a:buFont typeface="Wingdings" charset="2"/>
              <a:buChar char="§"/>
              <a:tabLst/>
              <a:defRPr/>
            </a:pPr>
            <a:r>
              <a:rPr kumimoji="0" lang="en-US" sz="1800" b="0" i="0" u="none" strike="noStrike" kern="1200" cap="none" spc="0" normalizeH="0" baseline="0" noProof="0" dirty="0" smtClean="0">
                <a:ln>
                  <a:noFill/>
                </a:ln>
                <a:effectLst/>
                <a:uLnTx/>
                <a:uFillTx/>
                <a:latin typeface="Arial"/>
                <a:ea typeface="MS Mincho" charset="-128"/>
                <a:cs typeface="MS Mincho" charset="-128"/>
              </a:rPr>
              <a:t>Mu2e can probe mass scales up to 10</a:t>
            </a:r>
            <a:r>
              <a:rPr kumimoji="0" lang="en-US" sz="1800" b="0" i="0" u="none" strike="noStrike" kern="1200" cap="none" spc="0" normalizeH="0" baseline="30000" noProof="0" dirty="0" smtClean="0">
                <a:ln>
                  <a:noFill/>
                </a:ln>
                <a:effectLst/>
                <a:uLnTx/>
                <a:uFillTx/>
                <a:latin typeface="Arial"/>
                <a:ea typeface="MS Mincho" charset="-128"/>
                <a:cs typeface="MS Mincho" charset="-128"/>
              </a:rPr>
              <a:t>4</a:t>
            </a:r>
            <a:r>
              <a:rPr kumimoji="0" lang="en-US" sz="1800" b="0" i="0" u="none" strike="noStrike" kern="1200" cap="none" spc="0" normalizeH="0" baseline="0" noProof="0" dirty="0" smtClean="0">
                <a:ln>
                  <a:noFill/>
                </a:ln>
                <a:effectLst/>
                <a:uLnTx/>
                <a:uFillTx/>
                <a:latin typeface="Arial"/>
                <a:ea typeface="+mn-ea"/>
                <a:cs typeface="Arial"/>
              </a:rPr>
              <a:t> TeV, far beyond the reach of the LHC.</a:t>
            </a:r>
            <a:endParaRPr kumimoji="0" lang="en-US" sz="1800" b="0" i="0" u="none" strike="noStrike" kern="0" cap="none" spc="0" normalizeH="0" baseline="0" noProof="0" dirty="0" smtClean="0">
              <a:ln>
                <a:noFill/>
              </a:ln>
              <a:effectLst/>
              <a:uLnTx/>
              <a:uFillTx/>
              <a:latin typeface="Arial"/>
              <a:ea typeface="ＭＳ Ｐゴシック" charset="-128"/>
              <a:cs typeface="Arial"/>
            </a:endParaRPr>
          </a:p>
        </p:txBody>
      </p:sp>
      <p:pic>
        <p:nvPicPr>
          <p:cNvPr id="20" name="Picture 19" descr="Screen shot 2011-05-23 at 3.23.01 PM   May 23.png"/>
          <p:cNvPicPr>
            <a:picLocks noChangeAspect="1"/>
          </p:cNvPicPr>
          <p:nvPr/>
        </p:nvPicPr>
        <p:blipFill>
          <a:blip r:embed="rId2"/>
          <a:stretch>
            <a:fillRect/>
          </a:stretch>
        </p:blipFill>
        <p:spPr>
          <a:xfrm>
            <a:off x="5867400" y="1981200"/>
            <a:ext cx="2878894" cy="2087562"/>
          </a:xfrm>
          <a:prstGeom prst="rect">
            <a:avLst/>
          </a:prstGeom>
        </p:spPr>
      </p:pic>
      <p:pic>
        <p:nvPicPr>
          <p:cNvPr id="23" name="Picture 5" descr="Screen shot 2010-02-15 at 9.51.46 AM   Feb 15.png"/>
          <p:cNvPicPr>
            <a:picLocks noChangeAspect="1"/>
          </p:cNvPicPr>
          <p:nvPr/>
        </p:nvPicPr>
        <p:blipFill>
          <a:blip r:embed="rId3"/>
          <a:srcRect/>
          <a:stretch>
            <a:fillRect/>
          </a:stretch>
        </p:blipFill>
        <p:spPr bwMode="auto">
          <a:xfrm>
            <a:off x="1143000" y="3429000"/>
            <a:ext cx="4437063" cy="84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Office</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20</a:t>
            </a:fld>
            <a:endParaRPr lang="en-US"/>
          </a:p>
        </p:txBody>
      </p:sp>
      <p:pic>
        <p:nvPicPr>
          <p:cNvPr id="6" name="Picture 5" descr="doug_glenzinski.jpg"/>
          <p:cNvPicPr>
            <a:picLocks noChangeAspect="1"/>
          </p:cNvPicPr>
          <p:nvPr/>
        </p:nvPicPr>
        <p:blipFill>
          <a:blip r:embed="rId2"/>
          <a:stretch>
            <a:fillRect/>
          </a:stretch>
        </p:blipFill>
        <p:spPr>
          <a:xfrm>
            <a:off x="7086604" y="304800"/>
            <a:ext cx="1338072" cy="1453896"/>
          </a:xfrm>
          <a:prstGeom prst="rect">
            <a:avLst/>
          </a:prstGeom>
        </p:spPr>
      </p:pic>
      <p:pic>
        <p:nvPicPr>
          <p:cNvPr id="7" name="Picture 6" descr="kurt_krempetz.jpg"/>
          <p:cNvPicPr>
            <a:picLocks noChangeAspect="1"/>
          </p:cNvPicPr>
          <p:nvPr/>
        </p:nvPicPr>
        <p:blipFill>
          <a:blip r:embed="rId3"/>
          <a:stretch>
            <a:fillRect/>
          </a:stretch>
        </p:blipFill>
        <p:spPr>
          <a:xfrm>
            <a:off x="7086604" y="2514600"/>
            <a:ext cx="1338072" cy="1453896"/>
          </a:xfrm>
          <a:prstGeom prst="rect">
            <a:avLst/>
          </a:prstGeom>
        </p:spPr>
      </p:pic>
      <p:pic>
        <p:nvPicPr>
          <p:cNvPr id="8" name="Picture 7" descr="marcus_larwill.jpg"/>
          <p:cNvPicPr>
            <a:picLocks noChangeAspect="1"/>
          </p:cNvPicPr>
          <p:nvPr/>
        </p:nvPicPr>
        <p:blipFill>
          <a:blip r:embed="rId4"/>
          <a:stretch>
            <a:fillRect/>
          </a:stretch>
        </p:blipFill>
        <p:spPr>
          <a:xfrm>
            <a:off x="7086602" y="4572002"/>
            <a:ext cx="1313688" cy="1429512"/>
          </a:xfrm>
          <a:prstGeom prst="rect">
            <a:avLst/>
          </a:prstGeom>
        </p:spPr>
      </p:pic>
      <p:cxnSp>
        <p:nvCxnSpPr>
          <p:cNvPr id="10" name="Straight Connector 9"/>
          <p:cNvCxnSpPr/>
          <p:nvPr/>
        </p:nvCxnSpPr>
        <p:spPr bwMode="auto">
          <a:xfrm flipV="1">
            <a:off x="3048000" y="1295400"/>
            <a:ext cx="3962400" cy="533400"/>
          </a:xfrm>
          <a:prstGeom prst="line">
            <a:avLst/>
          </a:prstGeom>
          <a:noFill/>
          <a:ln w="25400" cap="flat" cmpd="sng" algn="ctr">
            <a:solidFill>
              <a:srgbClr val="FFFF00"/>
            </a:solidFill>
            <a:prstDash val="solid"/>
            <a:round/>
            <a:headEnd type="none" w="med" len="med"/>
            <a:tailEnd type="none" w="med" len="med"/>
          </a:ln>
          <a:effectLst/>
        </p:spPr>
      </p:cxnSp>
      <p:cxnSp>
        <p:nvCxnSpPr>
          <p:cNvPr id="12" name="Straight Connector 11"/>
          <p:cNvCxnSpPr>
            <a:endCxn id="7" idx="1"/>
          </p:cNvCxnSpPr>
          <p:nvPr/>
        </p:nvCxnSpPr>
        <p:spPr bwMode="auto">
          <a:xfrm>
            <a:off x="2667000" y="2133600"/>
            <a:ext cx="4419604" cy="1107948"/>
          </a:xfrm>
          <a:prstGeom prst="line">
            <a:avLst/>
          </a:prstGeom>
          <a:noFill/>
          <a:ln w="25400" cap="flat" cmpd="sng" algn="ctr">
            <a:solidFill>
              <a:srgbClr val="FFFF00"/>
            </a:solidFill>
            <a:prstDash val="solid"/>
            <a:round/>
            <a:headEnd type="none" w="med" len="med"/>
            <a:tailEnd type="none" w="med" len="med"/>
          </a:ln>
          <a:effectLst/>
        </p:spPr>
      </p:cxnSp>
      <p:cxnSp>
        <p:nvCxnSpPr>
          <p:cNvPr id="14" name="Straight Connector 13"/>
          <p:cNvCxnSpPr/>
          <p:nvPr/>
        </p:nvCxnSpPr>
        <p:spPr bwMode="auto">
          <a:xfrm>
            <a:off x="2743200" y="2514600"/>
            <a:ext cx="4191000" cy="2438400"/>
          </a:xfrm>
          <a:prstGeom prst="line">
            <a:avLst/>
          </a:prstGeom>
          <a:noFill/>
          <a:ln w="25400" cap="flat" cmpd="sng" algn="ctr">
            <a:solidFill>
              <a:srgbClr val="FFFF00"/>
            </a:solidFill>
            <a:prstDash val="solid"/>
            <a:round/>
            <a:headEnd type="none" w="med" len="med"/>
            <a:tailEnd type="none" w="med" len="med"/>
          </a:ln>
          <a:effectLst/>
        </p:spPr>
      </p:cxnSp>
      <p:sp>
        <p:nvSpPr>
          <p:cNvPr id="5" name="Content Placeholder 2"/>
          <p:cNvSpPr txBox="1">
            <a:spLocks/>
          </p:cNvSpPr>
          <p:nvPr/>
        </p:nvSpPr>
        <p:spPr>
          <a:xfrm>
            <a:off x="533400" y="1295400"/>
            <a:ext cx="7543800" cy="4756150"/>
          </a:xfrm>
          <a:prstGeom prst="rect">
            <a:avLst/>
          </a:prstGeom>
        </p:spPr>
        <p:txBody>
          <a:bodyPr vert="horz" lIns="91440" tIns="45720" rIns="91440" bIns="45720" rtlCol="0">
            <a:normAutofit fontScale="85000" lnSpcReduction="20000"/>
          </a:bodyPr>
          <a:lstStyle/>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Ron Ray				PM</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Doug </a:t>
            </a:r>
            <a:r>
              <a:rPr kumimoji="0" lang="en-US" sz="2571" b="0" i="0" u="none" strike="noStrike" kern="1200" cap="none" spc="0" normalizeH="0" baseline="0" noProof="0" dirty="0" err="1" smtClean="0">
                <a:ln>
                  <a:noFill/>
                </a:ln>
                <a:solidFill>
                  <a:schemeClr val="tx1"/>
                </a:solidFill>
                <a:effectLst/>
                <a:uLnTx/>
                <a:uFillTx/>
                <a:latin typeface="Arial"/>
                <a:ea typeface="+mn-ea"/>
                <a:cs typeface="Arial"/>
              </a:rPr>
              <a:t>Glenzinski</a:t>
            </a:r>
            <a:r>
              <a:rPr kumimoji="0" lang="en-US" sz="2571" b="0" i="0" u="none" strike="noStrike" kern="1200" cap="none" spc="0" normalizeH="0" baseline="0" noProof="0" dirty="0" smtClean="0">
                <a:ln>
                  <a:noFill/>
                </a:ln>
                <a:solidFill>
                  <a:schemeClr val="tx1"/>
                </a:solidFill>
                <a:effectLst/>
                <a:uLnTx/>
                <a:uFillTx/>
                <a:latin typeface="Arial"/>
                <a:ea typeface="+mn-ea"/>
                <a:cs typeface="Arial"/>
              </a:rPr>
              <a:t>		Deputy PM</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Kurt </a:t>
            </a:r>
            <a:r>
              <a:rPr kumimoji="0" lang="en-US" sz="2571" b="0" i="0" u="none" strike="noStrike" kern="1200" cap="none" spc="0" normalizeH="0" baseline="0" noProof="0" dirty="0" err="1" smtClean="0">
                <a:ln>
                  <a:noFill/>
                </a:ln>
                <a:solidFill>
                  <a:schemeClr val="tx1"/>
                </a:solidFill>
                <a:effectLst/>
                <a:uLnTx/>
                <a:uFillTx/>
                <a:latin typeface="Arial"/>
                <a:ea typeface="+mn-ea"/>
                <a:cs typeface="Arial"/>
              </a:rPr>
              <a:t>Krempetz</a:t>
            </a:r>
            <a:r>
              <a:rPr kumimoji="0" lang="en-US" sz="2571" b="0" i="0" u="none" strike="noStrike" kern="1200" cap="none" spc="0" normalizeH="0" baseline="0" noProof="0" dirty="0" smtClean="0">
                <a:ln>
                  <a:noFill/>
                </a:ln>
                <a:solidFill>
                  <a:schemeClr val="tx1"/>
                </a:solidFill>
                <a:effectLst/>
                <a:uLnTx/>
                <a:uFillTx/>
                <a:latin typeface="Arial"/>
                <a:ea typeface="+mn-ea"/>
                <a:cs typeface="Arial"/>
              </a:rPr>
              <a:t>		Project Mechanical Engineer</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Marcus </a:t>
            </a:r>
            <a:r>
              <a:rPr kumimoji="0" lang="en-US" sz="2571" b="0" i="0" u="none" strike="noStrike" kern="1200" cap="none" spc="0" normalizeH="0" baseline="0" noProof="0" dirty="0" err="1" smtClean="0">
                <a:ln>
                  <a:noFill/>
                </a:ln>
                <a:solidFill>
                  <a:schemeClr val="tx1"/>
                </a:solidFill>
                <a:effectLst/>
                <a:uLnTx/>
                <a:uFillTx/>
                <a:latin typeface="Arial"/>
                <a:ea typeface="+mn-ea"/>
                <a:cs typeface="Arial"/>
              </a:rPr>
              <a:t>Larwill</a:t>
            </a:r>
            <a:r>
              <a:rPr kumimoji="0" lang="en-US" sz="2571" b="0" i="0" u="none" strike="noStrike" kern="1200" cap="none" spc="0" normalizeH="0" baseline="0" noProof="0" dirty="0" smtClean="0">
                <a:ln>
                  <a:noFill/>
                </a:ln>
                <a:solidFill>
                  <a:schemeClr val="tx1"/>
                </a:solidFill>
                <a:effectLst/>
                <a:uLnTx/>
                <a:uFillTx/>
                <a:latin typeface="Arial"/>
                <a:ea typeface="+mn-ea"/>
                <a:cs typeface="Arial"/>
              </a:rPr>
              <a:t>		Project Electrical Engineer</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David </a:t>
            </a:r>
            <a:r>
              <a:rPr kumimoji="0" lang="en-US" sz="2571" b="0" i="0" u="none" strike="noStrike" kern="1200" cap="none" spc="0" normalizeH="0" baseline="0" noProof="0" dirty="0" err="1" smtClean="0">
                <a:ln>
                  <a:noFill/>
                </a:ln>
                <a:solidFill>
                  <a:schemeClr val="tx1"/>
                </a:solidFill>
                <a:effectLst/>
                <a:uLnTx/>
                <a:uFillTx/>
                <a:latin typeface="Arial"/>
                <a:ea typeface="+mn-ea"/>
                <a:cs typeface="Arial"/>
              </a:rPr>
              <a:t>Leeb</a:t>
            </a:r>
            <a:r>
              <a:rPr kumimoji="0" lang="en-US" sz="2571" b="0" i="0" u="none" strike="noStrike" kern="1200" cap="none" spc="0" normalizeH="0" baseline="0" noProof="0" dirty="0" smtClean="0">
                <a:ln>
                  <a:noFill/>
                </a:ln>
                <a:solidFill>
                  <a:schemeClr val="tx1"/>
                </a:solidFill>
                <a:effectLst/>
                <a:uLnTx/>
                <a:uFillTx/>
                <a:latin typeface="Arial"/>
                <a:ea typeface="+mn-ea"/>
                <a:cs typeface="Arial"/>
              </a:rPr>
              <a:t>			Lead Project Controls</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Mike Smith			Budget</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Dale Knapp			Budget</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Nathan Duff			ES&amp;H</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Teri </a:t>
            </a:r>
            <a:r>
              <a:rPr kumimoji="0" lang="en-US" sz="2571" b="0" i="0" u="none" strike="noStrike" kern="1200" cap="none" spc="0" normalizeH="0" baseline="0" noProof="0" dirty="0" err="1" smtClean="0">
                <a:ln>
                  <a:noFill/>
                </a:ln>
                <a:solidFill>
                  <a:schemeClr val="tx1"/>
                </a:solidFill>
                <a:effectLst/>
                <a:uLnTx/>
                <a:uFillTx/>
                <a:latin typeface="Arial"/>
                <a:ea typeface="+mn-ea"/>
                <a:cs typeface="Arial"/>
              </a:rPr>
              <a:t>Dykhuis</a:t>
            </a:r>
            <a:r>
              <a:rPr kumimoji="0" lang="en-US" sz="2571" b="0" i="0" u="none" strike="noStrike" kern="1200" cap="none" spc="0" normalizeH="0" baseline="0" noProof="0" dirty="0" smtClean="0">
                <a:ln>
                  <a:noFill/>
                </a:ln>
                <a:solidFill>
                  <a:schemeClr val="tx1"/>
                </a:solidFill>
                <a:effectLst/>
                <a:uLnTx/>
                <a:uFillTx/>
                <a:latin typeface="Arial"/>
                <a:ea typeface="+mn-ea"/>
                <a:cs typeface="Arial"/>
              </a:rPr>
              <a:t>			NEPA</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Cindy Kennedy		Admin support</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Ron Evans			Procurement Contact</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Andrew Norman		</a:t>
            </a:r>
            <a:r>
              <a:rPr lang="en-US" sz="2571" dirty="0" smtClean="0">
                <a:latin typeface="Arial"/>
                <a:cs typeface="Arial"/>
              </a:rPr>
              <a:t>D</a:t>
            </a:r>
            <a:r>
              <a:rPr kumimoji="0" lang="en-US" sz="2571" b="0" i="0" u="none" strike="noStrike" kern="1200" cap="none" spc="0" normalizeH="0" baseline="0" noProof="0" dirty="0" err="1" smtClean="0">
                <a:ln>
                  <a:noFill/>
                </a:ln>
                <a:solidFill>
                  <a:schemeClr val="tx1"/>
                </a:solidFill>
                <a:effectLst/>
                <a:uLnTx/>
                <a:uFillTx/>
                <a:latin typeface="Arial"/>
                <a:ea typeface="+mn-ea"/>
                <a:cs typeface="Arial"/>
              </a:rPr>
              <a:t>ocDb</a:t>
            </a:r>
            <a:r>
              <a:rPr kumimoji="0" lang="en-US" sz="2571" b="0" i="0" u="none" strike="noStrike" kern="1200" cap="none" spc="0" normalizeH="0" baseline="0" noProof="0" dirty="0" smtClean="0">
                <a:ln>
                  <a:noFill/>
                </a:ln>
                <a:solidFill>
                  <a:schemeClr val="tx1"/>
                </a:solidFill>
                <a:effectLst/>
                <a:uLnTx/>
                <a:uFillTx/>
                <a:latin typeface="Arial"/>
                <a:ea typeface="+mn-ea"/>
                <a:cs typeface="Arial"/>
              </a:rPr>
              <a:t> support</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Mike </a:t>
            </a:r>
            <a:r>
              <a:rPr kumimoji="0" lang="en-US" sz="2571" b="0" i="0" u="none" strike="noStrike" kern="1200" cap="none" spc="0" normalizeH="0" baseline="0" noProof="0" dirty="0" err="1" smtClean="0">
                <a:ln>
                  <a:noFill/>
                </a:ln>
                <a:solidFill>
                  <a:schemeClr val="tx1"/>
                </a:solidFill>
                <a:effectLst/>
                <a:uLnTx/>
                <a:uFillTx/>
                <a:latin typeface="Arial"/>
                <a:ea typeface="+mn-ea"/>
                <a:cs typeface="Arial"/>
              </a:rPr>
              <a:t>Dinnon</a:t>
            </a:r>
            <a:r>
              <a:rPr kumimoji="0" lang="en-US" sz="2571" b="0" i="0" u="none" strike="noStrike" kern="1200" cap="none" spc="0" normalizeH="0" baseline="0" noProof="0" dirty="0" smtClean="0">
                <a:ln>
                  <a:noFill/>
                </a:ln>
                <a:solidFill>
                  <a:schemeClr val="tx1"/>
                </a:solidFill>
                <a:effectLst/>
                <a:uLnTx/>
                <a:uFillTx/>
                <a:latin typeface="Arial"/>
                <a:ea typeface="+mn-ea"/>
                <a:cs typeface="Arial"/>
              </a:rPr>
              <a:t>			Risk Management</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571" b="0" i="0" u="none" strike="noStrike" kern="1200" cap="none" spc="0" normalizeH="0" baseline="0" noProof="0" dirty="0" smtClean="0">
                <a:ln>
                  <a:noFill/>
                </a:ln>
                <a:solidFill>
                  <a:schemeClr val="tx1"/>
                </a:solidFill>
                <a:effectLst/>
                <a:uLnTx/>
                <a:uFillTx/>
                <a:latin typeface="Arial"/>
                <a:ea typeface="+mn-ea"/>
                <a:cs typeface="Arial"/>
              </a:rPr>
              <a:t>Jamie Blowers		Configuration Management</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Arial"/>
              <a:ea typeface="+mn-ea"/>
              <a:cs typeface="Arial"/>
            </a:endParaRP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smtClean="0">
              <a:ln>
                <a:noFill/>
              </a:ln>
              <a:solidFill>
                <a:schemeClr val="tx1"/>
              </a:solidFill>
              <a:effectLst/>
              <a:uLnTx/>
              <a:uFillTx/>
              <a:latin typeface="Arial"/>
              <a:ea typeface="+mn-ea"/>
              <a:cs typeface="Arial"/>
            </a:endParaRPr>
          </a:p>
          <a:p>
            <a:pPr marL="228600" marR="0" lvl="0"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Arial"/>
              <a:ea typeface="+mn-ea"/>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None/>
              <a:tabLst/>
              <a:defRPr/>
            </a:pP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Block Schedule</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21</a:t>
            </a:fld>
            <a:endParaRPr lang="en-US"/>
          </a:p>
        </p:txBody>
      </p:sp>
      <p:pic>
        <p:nvPicPr>
          <p:cNvPr id="5" name="Picture 4" descr="Screen shot 2011-03-07 at 4.18.21 PM   Mar 7.png"/>
          <p:cNvPicPr>
            <a:picLocks noChangeAspect="1"/>
          </p:cNvPicPr>
          <p:nvPr/>
        </p:nvPicPr>
        <p:blipFill>
          <a:blip r:embed="rId2"/>
          <a:stretch>
            <a:fillRect/>
          </a:stretch>
        </p:blipFill>
        <p:spPr>
          <a:xfrm>
            <a:off x="990600" y="1371600"/>
            <a:ext cx="7543800" cy="507399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to Intensity Frontier</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22</a:t>
            </a:fld>
            <a:endParaRPr lang="en-US"/>
          </a:p>
        </p:txBody>
      </p:sp>
      <p:sp>
        <p:nvSpPr>
          <p:cNvPr id="5" name="Content Placeholder 2"/>
          <p:cNvSpPr txBox="1">
            <a:spLocks/>
          </p:cNvSpPr>
          <p:nvPr/>
        </p:nvSpPr>
        <p:spPr bwMode="auto">
          <a:xfrm>
            <a:off x="1524000" y="1143000"/>
            <a:ext cx="6858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lang="en-US" sz="2000" kern="0" dirty="0" smtClean="0">
                <a:solidFill>
                  <a:srgbClr val="FFFF00"/>
                </a:solidFill>
                <a:latin typeface="+mn-lt"/>
                <a:ea typeface="ＭＳ Ｐゴシック" charset="-128"/>
                <a:cs typeface="ＭＳ Ｐゴシック" charset="-128"/>
              </a:rPr>
              <a:t>A transition to the Intensity frontier is underway and Mu2e is playing an important role in that transition.</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Transition</a:t>
            </a:r>
            <a:r>
              <a:rPr kumimoji="0" lang="en-US" sz="20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of facilities</a:t>
            </a:r>
          </a:p>
          <a:p>
            <a:pPr marL="800100" lvl="1" indent="-342900" algn="l" eaLnBrk="0" hangingPunct="0">
              <a:buClr>
                <a:srgbClr val="CCFFFF"/>
              </a:buClr>
              <a:buFontTx/>
              <a:buChar char="•"/>
              <a:defRPr/>
            </a:pPr>
            <a:r>
              <a:rPr lang="en-US" sz="1800" kern="0" baseline="0" dirty="0" smtClean="0">
                <a:latin typeface="+mn-lt"/>
                <a:ea typeface="ＭＳ Ｐゴシック" charset="-128"/>
                <a:cs typeface="ＭＳ Ｐゴシック" charset="-128"/>
              </a:rPr>
              <a:t>PBAR</a:t>
            </a:r>
            <a:r>
              <a:rPr lang="en-US" sz="1800" kern="0" dirty="0" smtClean="0">
                <a:latin typeface="+mn-lt"/>
                <a:ea typeface="ＭＳ Ｐゴシック" charset="-128"/>
                <a:cs typeface="ＭＳ Ｐゴシック" charset="-128"/>
              </a:rPr>
              <a:t> source will be converted to a high intensity, high power (25 kW) facility to service Mu2e.</a:t>
            </a:r>
          </a:p>
          <a:p>
            <a:pPr marL="800100" lvl="1" indent="-342900" algn="l" eaLnBrk="0" hangingPunct="0">
              <a:buClr>
                <a:srgbClr val="CCFFFF"/>
              </a:buClr>
              <a:buFontTx/>
              <a:buChar char="•"/>
              <a:defRPr/>
            </a:pPr>
            <a:r>
              <a:rPr lang="en-US" sz="1800" kern="0" dirty="0" smtClean="0">
                <a:latin typeface="+mn-lt"/>
                <a:ea typeface="ＭＳ Ｐゴシック" charset="-128"/>
                <a:cs typeface="ＭＳ Ｐゴシック" charset="-128"/>
              </a:rPr>
              <a:t>Associated with high intensity are high radiation levels.  We are working with the lab to develop new technologies (</a:t>
            </a:r>
            <a:r>
              <a:rPr lang="en-US" sz="1800" kern="0" dirty="0" err="1" smtClean="0">
                <a:latin typeface="+mn-lt"/>
                <a:ea typeface="ＭＳ Ｐゴシック" charset="-128"/>
                <a:cs typeface="ＭＳ Ｐゴシック" charset="-128"/>
              </a:rPr>
              <a:t>eBerms</a:t>
            </a:r>
            <a:r>
              <a:rPr lang="en-US" sz="1800" kern="0" dirty="0" smtClean="0">
                <a:latin typeface="+mn-lt"/>
                <a:ea typeface="ＭＳ Ｐゴシック" charset="-128"/>
                <a:cs typeface="ＭＳ Ｐゴシック" charset="-128"/>
              </a:rPr>
              <a:t>) and improve our simulation capabilities (MARS)</a:t>
            </a:r>
          </a:p>
          <a:p>
            <a:pPr marL="342900" indent="-342900" algn="l" eaLnBrk="0" hangingPunct="0">
              <a:buClr>
                <a:srgbClr val="CCFFFF"/>
              </a:buClr>
              <a:buFontTx/>
              <a:buChar char="•"/>
              <a:defRPr/>
            </a:pPr>
            <a:r>
              <a:rPr lang="en-US" sz="2000" kern="0" dirty="0" smtClean="0">
                <a:latin typeface="+mn-lt"/>
                <a:ea typeface="ＭＳ Ｐゴシック" charset="-128"/>
                <a:cs typeface="ＭＳ Ｐゴシック" charset="-128"/>
              </a:rPr>
              <a:t>Transition of people</a:t>
            </a:r>
          </a:p>
          <a:p>
            <a:pPr marL="800100" lvl="1" indent="-342900" algn="l" eaLnBrk="0" hangingPunct="0">
              <a:buClr>
                <a:srgbClr val="CCFFFF"/>
              </a:buClr>
              <a:buFontTx/>
              <a:buChar char="•"/>
              <a:defRPr/>
            </a:pPr>
            <a:r>
              <a:rPr lang="en-US" sz="1800" kern="0" dirty="0" smtClean="0">
                <a:latin typeface="+mn-lt"/>
                <a:ea typeface="ＭＳ Ｐゴシック" charset="-128"/>
                <a:cs typeface="ＭＳ Ｐゴシック" charset="-128"/>
              </a:rPr>
              <a:t>Many people playing key roles on Mu2e are from the energy frontier</a:t>
            </a:r>
          </a:p>
          <a:p>
            <a:pPr marL="1257300" lvl="2" indent="-342900" algn="l" eaLnBrk="0" hangingPunct="0">
              <a:buClr>
                <a:srgbClr val="CCFFFF"/>
              </a:buClr>
              <a:buFont typeface="Wingdings" charset="2"/>
              <a:buChar char="§"/>
              <a:defRPr/>
            </a:pPr>
            <a:r>
              <a:rPr lang="en-US" sz="1800" kern="0" dirty="0" err="1" smtClean="0">
                <a:latin typeface="+mn-lt"/>
                <a:ea typeface="ＭＳ Ｐゴシック" charset="-128"/>
                <a:cs typeface="ＭＳ Ｐゴシック" charset="-128"/>
              </a:rPr>
              <a:t>Glenzinski</a:t>
            </a:r>
            <a:r>
              <a:rPr lang="en-US" sz="1800" kern="0" dirty="0" smtClean="0">
                <a:latin typeface="+mn-lt"/>
                <a:ea typeface="ＭＳ Ｐゴシック" charset="-128"/>
                <a:cs typeface="ＭＳ Ｐゴシック" charset="-128"/>
              </a:rPr>
              <a:t> – FNAL/CDF</a:t>
            </a:r>
          </a:p>
          <a:p>
            <a:pPr marL="1257300" lvl="2" indent="-342900" algn="l" eaLnBrk="0" hangingPunct="0">
              <a:buClr>
                <a:srgbClr val="CCFFFF"/>
              </a:buClr>
              <a:buFont typeface="Wingdings" charset="2"/>
              <a:buChar char="§"/>
              <a:defRPr/>
            </a:pPr>
            <a:r>
              <a:rPr lang="en-US" sz="1800" kern="0" dirty="0" err="1" smtClean="0">
                <a:latin typeface="+mn-lt"/>
                <a:ea typeface="ＭＳ Ｐゴシック" charset="-128"/>
                <a:cs typeface="ＭＳ Ｐゴシック" charset="-128"/>
              </a:rPr>
              <a:t>Mukherjee</a:t>
            </a:r>
            <a:r>
              <a:rPr lang="en-US" sz="1800" kern="0" dirty="0" smtClean="0">
                <a:latin typeface="+mn-lt"/>
                <a:ea typeface="ＭＳ Ｐゴシック" charset="-128"/>
                <a:cs typeface="ＭＳ Ｐゴシック" charset="-128"/>
              </a:rPr>
              <a:t> – FNAL/CDF</a:t>
            </a:r>
          </a:p>
          <a:p>
            <a:pPr marL="1257300" lvl="2" indent="-342900" algn="l" eaLnBrk="0" hangingPunct="0">
              <a:buClr>
                <a:srgbClr val="CCFFFF"/>
              </a:buClr>
              <a:buFont typeface="Wingdings" charset="2"/>
              <a:buChar char="§"/>
              <a:defRPr/>
            </a:pPr>
            <a:r>
              <a:rPr lang="en-US" sz="1800" kern="0" dirty="0" err="1" smtClean="0">
                <a:latin typeface="+mn-lt"/>
                <a:ea typeface="ＭＳ Ｐゴシック" charset="-128"/>
                <a:cs typeface="ＭＳ Ｐゴシック" charset="-128"/>
              </a:rPr>
              <a:t>Rusu</a:t>
            </a:r>
            <a:r>
              <a:rPr lang="en-US" sz="1800" kern="0" dirty="0" smtClean="0">
                <a:latin typeface="+mn-lt"/>
                <a:ea typeface="ＭＳ Ｐゴシック" charset="-128"/>
                <a:cs typeface="ＭＳ Ｐゴシック" charset="-128"/>
              </a:rPr>
              <a:t> – FNAL/CDF</a:t>
            </a:r>
          </a:p>
          <a:p>
            <a:pPr marL="800100" lvl="1" indent="-342900" algn="l" eaLnBrk="0" hangingPunct="0">
              <a:buClr>
                <a:srgbClr val="CCFFFF"/>
              </a:buClr>
              <a:buFontTx/>
              <a:buChar char="•"/>
              <a:defRPr/>
            </a:pPr>
            <a:r>
              <a:rPr lang="en-US" sz="1800" kern="0" dirty="0" smtClean="0">
                <a:latin typeface="+mn-lt"/>
                <a:ea typeface="ＭＳ Ｐゴシック" charset="-128"/>
                <a:cs typeface="ＭＳ Ｐゴシック" charset="-128"/>
              </a:rPr>
              <a:t>Interest from many others…</a:t>
            </a:r>
          </a:p>
          <a:p>
            <a:pPr marL="1257300" lvl="2" indent="-342900" algn="l" eaLnBrk="0" hangingPunct="0">
              <a:buClr>
                <a:srgbClr val="CCFFFF"/>
              </a:buClr>
              <a:defRPr/>
            </a:pPr>
            <a:endParaRPr kumimoji="0" lang="en-US" sz="1800" b="0" i="0" u="none" strike="noStrike" kern="0" cap="none" spc="0" normalizeH="0" baseline="0" noProof="0" dirty="0" smtClean="0">
              <a:ln>
                <a:noFill/>
              </a:ln>
              <a:solidFill>
                <a:schemeClr val="tx1"/>
              </a:solidFill>
              <a:effectLst/>
              <a:uLnTx/>
              <a:uFillTx/>
              <a:latin typeface="+mn-lt"/>
              <a:ea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CCFFFF"/>
              </a:buClr>
              <a:buSzPct val="80000"/>
              <a:tabLst/>
              <a:defRPr/>
            </a:pPr>
            <a:endParaRPr kumimoji="0" lang="en-US" sz="22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endParaRPr>
          </a:p>
        </p:txBody>
      </p:sp>
      <p:sp>
        <p:nvSpPr>
          <p:cNvPr id="6" name="TextBox 5"/>
          <p:cNvSpPr txBox="1"/>
          <p:nvPr/>
        </p:nvSpPr>
        <p:spPr>
          <a:xfrm>
            <a:off x="5791200" y="4618672"/>
            <a:ext cx="3200400" cy="1477328"/>
          </a:xfrm>
          <a:prstGeom prst="rect">
            <a:avLst/>
          </a:prstGeom>
          <a:noFill/>
        </p:spPr>
        <p:txBody>
          <a:bodyPr wrap="square" rtlCol="0">
            <a:spAutoFit/>
          </a:bodyPr>
          <a:lstStyle/>
          <a:p>
            <a:pPr marL="228600" lvl="2" indent="-228600" algn="l" eaLnBrk="0" hangingPunct="0">
              <a:buClr>
                <a:srgbClr val="CCFFFF"/>
              </a:buClr>
              <a:buFont typeface="Wingdings" charset="2"/>
              <a:buChar char="§"/>
              <a:defRPr/>
            </a:pPr>
            <a:r>
              <a:rPr lang="en-US" sz="1800" kern="0" dirty="0" smtClean="0">
                <a:ea typeface="ＭＳ Ｐゴシック" charset="-128"/>
                <a:cs typeface="ＭＳ Ｐゴシック" charset="-128"/>
              </a:rPr>
              <a:t>Corcoran – Rice/D0 </a:t>
            </a:r>
          </a:p>
          <a:p>
            <a:pPr marL="228600" lvl="2" indent="-228600" algn="l" eaLnBrk="0" hangingPunct="0">
              <a:buClr>
                <a:srgbClr val="CCFFFF"/>
              </a:buClr>
              <a:buFont typeface="Wingdings" charset="2"/>
              <a:buChar char="§"/>
              <a:defRPr/>
            </a:pPr>
            <a:r>
              <a:rPr lang="en-US" sz="1800" kern="0" dirty="0" smtClean="0">
                <a:ea typeface="ＭＳ Ｐゴシック" charset="-128"/>
                <a:cs typeface="ＭＳ Ｐゴシック" charset="-128"/>
              </a:rPr>
              <a:t>Group – UVA/FNAL/CDF</a:t>
            </a:r>
          </a:p>
          <a:p>
            <a:pPr marL="228600" lvl="2" indent="-228600" algn="l" eaLnBrk="0" hangingPunct="0">
              <a:buClr>
                <a:srgbClr val="CCFFFF"/>
              </a:buClr>
              <a:buFont typeface="Wingdings" charset="2"/>
              <a:buChar char="§"/>
              <a:defRPr/>
            </a:pPr>
            <a:r>
              <a:rPr lang="en-US" sz="1800" kern="0" dirty="0" err="1" smtClean="0">
                <a:ea typeface="ＭＳ Ｐゴシック" charset="-128"/>
                <a:cs typeface="ＭＳ Ｐゴシック" charset="-128"/>
              </a:rPr>
              <a:t>Feher</a:t>
            </a:r>
            <a:r>
              <a:rPr lang="en-US" sz="1800" kern="0" dirty="0" smtClean="0">
                <a:ea typeface="ＭＳ Ｐゴシック" charset="-128"/>
                <a:cs typeface="ＭＳ Ｐゴシック" charset="-128"/>
              </a:rPr>
              <a:t> – FNAL/LHC</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of Collaborators</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23</a:t>
            </a:fld>
            <a:endParaRPr lang="en-US"/>
          </a:p>
        </p:txBody>
      </p:sp>
      <p:sp>
        <p:nvSpPr>
          <p:cNvPr id="5" name="Content Placeholder 2"/>
          <p:cNvSpPr txBox="1">
            <a:spLocks/>
          </p:cNvSpPr>
          <p:nvPr/>
        </p:nvSpPr>
        <p:spPr bwMode="auto">
          <a:xfrm>
            <a:off x="914400" y="1143000"/>
            <a:ext cx="5715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New UVA/FNAL joint faculty/staff</a:t>
            </a:r>
            <a:r>
              <a:rPr kumimoji="0" lang="en-US" sz="24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position – Craig Group. </a:t>
            </a:r>
            <a:endPar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3 International Fellows from INFN in residence for 2 years.</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Support for CERN scientist to spend a year at Fermilab working on the solenoids</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Support for Russian and Italian colleagues to spend time at the lab over the summer.</a:t>
            </a:r>
          </a:p>
        </p:txBody>
      </p:sp>
      <p:pic>
        <p:nvPicPr>
          <p:cNvPr id="6" name="Picture 5" descr="Screen shot 2010-07-06 at 2.35.02 PM   Jul 6.png"/>
          <p:cNvPicPr>
            <a:picLocks noChangeAspect="1"/>
          </p:cNvPicPr>
          <p:nvPr/>
        </p:nvPicPr>
        <p:blipFill>
          <a:blip r:embed="rId2"/>
          <a:srcRect/>
          <a:stretch>
            <a:fillRect/>
          </a:stretch>
        </p:blipFill>
        <p:spPr bwMode="auto">
          <a:xfrm>
            <a:off x="6848475" y="1295400"/>
            <a:ext cx="1974850" cy="4191000"/>
          </a:xfrm>
          <a:prstGeom prst="rect">
            <a:avLst/>
          </a:prstGeom>
          <a:noFill/>
          <a:ln w="9525">
            <a:noFill/>
            <a:miter lim="800000"/>
            <a:headEnd/>
            <a:tailEnd/>
          </a:ln>
        </p:spPr>
      </p:pic>
      <p:sp>
        <p:nvSpPr>
          <p:cNvPr id="7" name="TextBox 6"/>
          <p:cNvSpPr txBox="1">
            <a:spLocks noChangeArrowheads="1"/>
          </p:cNvSpPr>
          <p:nvPr/>
        </p:nvSpPr>
        <p:spPr bwMode="auto">
          <a:xfrm>
            <a:off x="6858000" y="5562600"/>
            <a:ext cx="2133600" cy="830263"/>
          </a:xfrm>
          <a:prstGeom prst="rect">
            <a:avLst/>
          </a:prstGeom>
          <a:noFill/>
          <a:ln w="28575">
            <a:solidFill>
              <a:schemeClr val="accent1"/>
            </a:solidFill>
            <a:miter lim="800000"/>
            <a:headEnd/>
            <a:tailEnd/>
          </a:ln>
        </p:spPr>
        <p:txBody>
          <a:bodyPr>
            <a:prstTxWarp prst="textNoShape">
              <a:avLst/>
            </a:prstTxWarp>
            <a:spAutoFit/>
          </a:bodyPr>
          <a:lstStyle/>
          <a:p>
            <a:pPr algn="l"/>
            <a:r>
              <a:rPr lang="en-US" sz="1600" dirty="0"/>
              <a:t>From</a:t>
            </a:r>
            <a:r>
              <a:rPr lang="en-US" sz="1600" dirty="0" smtClean="0"/>
              <a:t> Symmetry </a:t>
            </a:r>
            <a:r>
              <a:rPr lang="en-US" sz="1600" dirty="0"/>
              <a:t>Magazine article on Mu2e</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 Growth</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24</a:t>
            </a:fld>
            <a:endParaRPr lang="en-US"/>
          </a:p>
        </p:txBody>
      </p:sp>
      <p:sp>
        <p:nvSpPr>
          <p:cNvPr id="5" name="Content Placeholder 2"/>
          <p:cNvSpPr txBox="1">
            <a:spLocks/>
          </p:cNvSpPr>
          <p:nvPr/>
        </p:nvSpPr>
        <p:spPr bwMode="auto">
          <a:xfrm>
            <a:off x="1447800" y="1371600"/>
            <a:ext cx="68580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lang="en-US" sz="2000" kern="0" dirty="0" smtClean="0">
                <a:solidFill>
                  <a:srgbClr val="FFFF00"/>
                </a:solidFill>
                <a:latin typeface="+mn-lt"/>
                <a:ea typeface="ＭＳ Ｐゴシック" charset="-128"/>
                <a:cs typeface="ＭＳ Ｐゴシック" charset="-128"/>
              </a:rPr>
              <a:t>In the past year Houston, Duke and Caltech have joined and have all quickly found ways to make important contributions to the Project.</a:t>
            </a:r>
          </a:p>
          <a:p>
            <a:pPr marL="800100" lvl="1" indent="-342900" algn="l" eaLnBrk="0" hangingPunct="0">
              <a:buClr>
                <a:srgbClr val="CCFFFF"/>
              </a:buClr>
              <a:buFont typeface="Wingdings" charset="2"/>
              <a:buChar char="§"/>
              <a:defRPr/>
            </a:pPr>
            <a:r>
              <a:rPr lang="en-US" sz="2000" kern="0" dirty="0" smtClean="0">
                <a:latin typeface="+mn-lt"/>
                <a:ea typeface="ＭＳ Ｐゴシック" charset="-128"/>
                <a:cs typeface="ＭＳ Ｐゴシック" charset="-128"/>
              </a:rPr>
              <a:t>Houston – Tracker electronics</a:t>
            </a:r>
          </a:p>
          <a:p>
            <a:pPr marL="800100" lvl="1" indent="-342900" algn="l" eaLnBrk="0" hangingPunct="0">
              <a:buClr>
                <a:srgbClr val="CCFFFF"/>
              </a:buClr>
              <a:buFont typeface="Wingdings" charset="2"/>
              <a:buChar char="§"/>
              <a:defRPr/>
            </a:pPr>
            <a:r>
              <a:rPr lang="en-US" sz="2000" kern="0" dirty="0" smtClean="0">
                <a:latin typeface="+mn-lt"/>
                <a:ea typeface="ＭＳ Ｐゴシック" charset="-128"/>
                <a:cs typeface="ＭＳ Ｐゴシック" charset="-128"/>
              </a:rPr>
              <a:t>Duke – Tracker gas manifolds and  X-ray source to validate wire positions.</a:t>
            </a:r>
          </a:p>
          <a:p>
            <a:pPr marL="800100" lvl="1" indent="-342900" algn="l" eaLnBrk="0" hangingPunct="0">
              <a:buClr>
                <a:srgbClr val="CCFFFF"/>
              </a:buClr>
              <a:buFont typeface="Wingdings" charset="2"/>
              <a:buChar char="§"/>
              <a:defRPr/>
            </a:pPr>
            <a:r>
              <a:rPr lang="en-US" sz="2000" kern="0" dirty="0" smtClean="0">
                <a:latin typeface="+mn-lt"/>
                <a:ea typeface="ＭＳ Ｐゴシック" charset="-128"/>
                <a:cs typeface="ＭＳ Ｐゴシック" charset="-128"/>
              </a:rPr>
              <a:t>Caltech – Calorimeter crystals</a:t>
            </a:r>
          </a:p>
          <a:p>
            <a:pPr marL="342900" indent="-342900" algn="l" eaLnBrk="0" hangingPunct="0">
              <a:buClr>
                <a:srgbClr val="CCFFFF"/>
              </a:buClr>
              <a:buFontTx/>
              <a:buChar char="•"/>
              <a:defRPr/>
            </a:pPr>
            <a:r>
              <a:rPr lang="en-US" sz="2000" kern="0" dirty="0" smtClean="0">
                <a:latin typeface="+mn-lt"/>
                <a:ea typeface="ＭＳ Ｐゴシック" charset="-128"/>
                <a:cs typeface="ＭＳ Ｐゴシック" charset="-128"/>
              </a:rPr>
              <a:t>Udine joined very recently and is interested in SiPMs</a:t>
            </a:r>
          </a:p>
          <a:p>
            <a:pPr marL="342900" indent="-342900" algn="l" eaLnBrk="0" hangingPunct="0">
              <a:buClr>
                <a:srgbClr val="CCFFFF"/>
              </a:buClr>
              <a:buFontTx/>
              <a:buChar char="•"/>
              <a:defRPr/>
            </a:pPr>
            <a:r>
              <a:rPr lang="en-US" sz="2000" kern="0" dirty="0" smtClean="0">
                <a:latin typeface="+mn-lt"/>
                <a:ea typeface="ＭＳ Ｐゴシック" charset="-128"/>
                <a:cs typeface="ＭＳ Ｐゴシック" charset="-128"/>
              </a:rPr>
              <a:t>Significantly increased KA11 support for Mu2e over the past year has made it possible for the new US institutions to contribute and has provided funding for several new RA hires at collaborating institutions.</a:t>
            </a:r>
          </a:p>
          <a:p>
            <a:pPr marL="342900" indent="-342900" algn="l" eaLnBrk="0" hangingPunct="0">
              <a:buClr>
                <a:srgbClr val="CCFFFF"/>
              </a:buClr>
              <a:buFontTx/>
              <a:buChar char="•"/>
              <a:defRPr/>
            </a:pPr>
            <a:endParaRPr lang="en-US" sz="2000" kern="0" dirty="0" smtClean="0">
              <a:latin typeface="+mn-lt"/>
              <a:ea typeface="ＭＳ Ｐゴシック" charset="-128"/>
              <a:cs typeface="ＭＳ Ｐゴシック" charset="-128"/>
            </a:endParaRPr>
          </a:p>
          <a:p>
            <a:pPr marL="800100" lvl="1" indent="-342900" algn="l" eaLnBrk="0" hangingPunct="0">
              <a:buClr>
                <a:srgbClr val="CCFFFF"/>
              </a:buClr>
              <a:buFontTx/>
              <a:buChar char="•"/>
              <a:defRPr/>
            </a:pPr>
            <a:endParaRPr lang="en-US" sz="1800" kern="0" dirty="0" smtClean="0">
              <a:latin typeface="+mn-lt"/>
              <a:ea typeface="ＭＳ Ｐゴシック" charset="-128"/>
              <a:cs typeface="ＭＳ Ｐゴシック" charset="-128"/>
            </a:endParaRPr>
          </a:p>
          <a:p>
            <a:pPr marL="1257300" lvl="2" indent="-342900" algn="l" eaLnBrk="0" hangingPunct="0">
              <a:buClr>
                <a:srgbClr val="CCFFFF"/>
              </a:buClr>
              <a:defRPr/>
            </a:pPr>
            <a:endParaRPr kumimoji="0" lang="en-US" sz="1800" b="0" i="0" u="none" strike="noStrike" kern="0" cap="none" spc="0" normalizeH="0" baseline="0" noProof="0" dirty="0" smtClean="0">
              <a:ln>
                <a:noFill/>
              </a:ln>
              <a:solidFill>
                <a:schemeClr val="tx1"/>
              </a:solidFill>
              <a:effectLst/>
              <a:uLnTx/>
              <a:uFillTx/>
              <a:latin typeface="+mn-lt"/>
              <a:ea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CCFFFF"/>
              </a:buClr>
              <a:buSzPct val="80000"/>
              <a:tabLst/>
              <a:defRPr/>
            </a:pPr>
            <a:endParaRPr kumimoji="0" lang="en-US" sz="22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and g-2</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25</a:t>
            </a:fld>
            <a:endParaRPr lang="en-US"/>
          </a:p>
        </p:txBody>
      </p:sp>
      <p:sp>
        <p:nvSpPr>
          <p:cNvPr id="5" name="Content Placeholder 2"/>
          <p:cNvSpPr txBox="1">
            <a:spLocks/>
          </p:cNvSpPr>
          <p:nvPr/>
        </p:nvSpPr>
        <p:spPr>
          <a:xfrm>
            <a:off x="457200" y="1295400"/>
            <a:ext cx="8229600" cy="2369403"/>
          </a:xfrm>
          <a:prstGeom prst="rect">
            <a:avLst/>
          </a:prstGeom>
        </p:spPr>
        <p:txBody>
          <a:bodyPr vert="horz" lIns="91440" tIns="45720" rIns="91440" bIns="45720" rtlCol="0">
            <a:normAutofit/>
          </a:bodyPr>
          <a:lstStyle/>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mn-ea"/>
                <a:cs typeface="Arial"/>
              </a:rPr>
              <a:t>g-2 recently received Stage I approval from Fermilab</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mn-ea"/>
                <a:cs typeface="Arial"/>
              </a:rPr>
              <a:t>g-2 will also use the pbar rings, though in a different way than we do</a:t>
            </a: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Dedicated running time required for each experiment.</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mn-ea"/>
                <a:cs typeface="Arial"/>
              </a:rPr>
              <a:t>g-2 still evaluating site alternatives</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mn-ea"/>
                <a:cs typeface="Arial"/>
              </a:rPr>
              <a:t>Schedule and funding still highly uncertain</a:t>
            </a:r>
          </a:p>
          <a:p>
            <a:pPr marL="6858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Can’t make a firm plan until g-2 is better specified.</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Arial"/>
              <a:ea typeface="+mn-ea"/>
              <a:cs typeface="Arial"/>
            </a:endParaRP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endParaRPr kumimoji="0" lang="en-US" sz="2200" b="0" i="0" u="none" strike="noStrike" kern="1200" cap="none" spc="0" normalizeH="0" baseline="0" noProof="0" dirty="0" smtClean="0">
              <a:ln>
                <a:noFill/>
              </a:ln>
              <a:solidFill>
                <a:schemeClr val="tx1"/>
              </a:solidFill>
              <a:effectLst/>
              <a:uLnTx/>
              <a:uFillTx/>
              <a:latin typeface="Arial"/>
              <a:ea typeface="+mn-ea"/>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1800" b="0" i="0" u="none" strike="noStrike" kern="1200" cap="none" spc="0" normalizeH="0" baseline="0" noProof="0" dirty="0" smtClean="0">
              <a:ln>
                <a:noFill/>
              </a:ln>
              <a:solidFill>
                <a:schemeClr val="tx1"/>
              </a:solidFill>
              <a:effectLst/>
              <a:uLnTx/>
              <a:uFillTx/>
              <a:latin typeface="Arial"/>
              <a:ea typeface="+mn-ea"/>
              <a:cs typeface="Arial"/>
            </a:endParaRPr>
          </a:p>
        </p:txBody>
      </p:sp>
      <p:pic>
        <p:nvPicPr>
          <p:cNvPr id="6" name="Picture 5" descr="Screen shot 2011-04-27 at 4.34.13 PM   Apr 27.png"/>
          <p:cNvPicPr>
            <a:picLocks noChangeAspect="1"/>
          </p:cNvPicPr>
          <p:nvPr/>
        </p:nvPicPr>
        <p:blipFill>
          <a:blip r:embed="rId2"/>
          <a:srcRect l="4124" r="2887" b="9133"/>
          <a:stretch>
            <a:fillRect/>
          </a:stretch>
        </p:blipFill>
        <p:spPr>
          <a:xfrm>
            <a:off x="3810000" y="3657600"/>
            <a:ext cx="5027322" cy="266099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Coordination with g-2</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26</a:t>
            </a:fld>
            <a:endParaRPr lang="en-US"/>
          </a:p>
        </p:txBody>
      </p:sp>
      <p:sp>
        <p:nvSpPr>
          <p:cNvPr id="5" name="Content Placeholder 2"/>
          <p:cNvSpPr txBox="1">
            <a:spLocks/>
          </p:cNvSpPr>
          <p:nvPr/>
        </p:nvSpPr>
        <p:spPr>
          <a:xfrm>
            <a:off x="457200" y="1447800"/>
            <a:ext cx="8229600" cy="4756150"/>
          </a:xfrm>
          <a:prstGeom prst="rect">
            <a:avLst/>
          </a:prstGeom>
        </p:spPr>
        <p:txBody>
          <a:bodyPr vert="horz" lIns="91440" tIns="45720" rIns="91440" bIns="45720" rtlCol="0">
            <a:normAutofit/>
          </a:bodyPr>
          <a:lstStyle/>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FFFF00"/>
                </a:solidFill>
                <a:effectLst/>
                <a:uLnTx/>
                <a:uFillTx/>
                <a:latin typeface="Arial"/>
                <a:ea typeface="+mn-ea"/>
                <a:cs typeface="Arial"/>
              </a:rPr>
              <a:t>Most delicate part of Mu2e / g-2 coordination is to ensure that changes in the Debuncher remain mutually compatible.</a:t>
            </a: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g-2 wants the biggest aperture </a:t>
            </a:r>
            <a:r>
              <a:rPr lang="en-US" sz="1800" dirty="0" smtClean="0">
                <a:latin typeface="Arial"/>
                <a:cs typeface="Arial"/>
              </a:rPr>
              <a:t>possible</a:t>
            </a:r>
            <a:r>
              <a:rPr kumimoji="0" lang="en-US" sz="1800" b="0" i="0" u="none" strike="noStrike" kern="1200" cap="none" spc="0" normalizeH="0" baseline="0" noProof="0" dirty="0" smtClean="0">
                <a:ln>
                  <a:noFill/>
                </a:ln>
                <a:solidFill>
                  <a:schemeClr val="tx1"/>
                </a:solidFill>
                <a:effectLst/>
                <a:uLnTx/>
                <a:uFillTx/>
                <a:latin typeface="Arial"/>
                <a:ea typeface="+mn-ea"/>
                <a:cs typeface="Arial"/>
              </a:rPr>
              <a:t>.</a:t>
            </a: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Aperture itself not such a concern for Mu2e, but larger apertures can quickly drive up the cost of new Debuncher RF system required for Mu2e.</a:t>
            </a: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Other potential aperture restrictions include Accumulator-Debuncher kicker, </a:t>
            </a:r>
            <a:r>
              <a:rPr kumimoji="0" lang="en-US" sz="1800" b="0" i="0" u="none" strike="noStrike" kern="1200" cap="none" spc="0" normalizeH="0" baseline="0" noProof="0" dirty="0" err="1" smtClean="0">
                <a:ln>
                  <a:noFill/>
                </a:ln>
                <a:solidFill>
                  <a:schemeClr val="tx1"/>
                </a:solidFill>
                <a:effectLst/>
                <a:uLnTx/>
                <a:uFillTx/>
                <a:latin typeface="Arial"/>
                <a:ea typeface="+mn-ea"/>
                <a:cs typeface="Arial"/>
              </a:rPr>
              <a:t>sextupoles</a:t>
            </a:r>
            <a:r>
              <a:rPr kumimoji="0" lang="en-US" sz="1800" b="0" i="0" u="none" strike="noStrike" kern="1200" cap="none" spc="0" normalizeH="0" baseline="0" noProof="0" dirty="0" smtClean="0">
                <a:ln>
                  <a:noFill/>
                </a:ln>
                <a:solidFill>
                  <a:schemeClr val="tx1"/>
                </a:solidFill>
                <a:effectLst/>
                <a:uLnTx/>
                <a:uFillTx/>
                <a:latin typeface="Arial"/>
                <a:ea typeface="+mn-ea"/>
                <a:cs typeface="Arial"/>
              </a:rPr>
              <a:t>, extraction septum and </a:t>
            </a:r>
            <a:r>
              <a:rPr kumimoji="0" lang="en-US" sz="1800" b="0" i="0" u="none" strike="noStrike" kern="1200" cap="none" spc="0" normalizeH="0" baseline="0" noProof="0" dirty="0" err="1" smtClean="0">
                <a:ln>
                  <a:noFill/>
                </a:ln>
                <a:solidFill>
                  <a:schemeClr val="tx1"/>
                </a:solidFill>
                <a:effectLst/>
                <a:uLnTx/>
                <a:uFillTx/>
                <a:latin typeface="Arial"/>
                <a:ea typeface="+mn-ea"/>
                <a:cs typeface="Arial"/>
              </a:rPr>
              <a:t>Lambertson</a:t>
            </a:r>
            <a:r>
              <a:rPr kumimoji="0" lang="en-US" sz="1800" b="0" i="0" u="none" strike="noStrike" kern="1200" cap="none" spc="0" normalizeH="0" baseline="0" noProof="0" dirty="0" smtClean="0">
                <a:ln>
                  <a:noFill/>
                </a:ln>
                <a:solidFill>
                  <a:schemeClr val="tx1"/>
                </a:solidFill>
                <a:effectLst/>
                <a:uLnTx/>
                <a:uFillTx/>
                <a:latin typeface="Arial"/>
                <a:ea typeface="+mn-ea"/>
                <a:cs typeface="Arial"/>
              </a:rPr>
              <a:t>.</a:t>
            </a:r>
          </a:p>
          <a:p>
            <a:pPr marL="1143000" marR="0" lvl="2" indent="-228600" algn="l" defTabSz="457200" rtl="0" eaLnBrk="1" fontAlgn="auto" latinLnBrk="0" hangingPunct="1">
              <a:lnSpc>
                <a:spcPct val="100000"/>
              </a:lnSpc>
              <a:spcBef>
                <a:spcPct val="20000"/>
              </a:spcBef>
              <a:spcAft>
                <a:spcPts val="0"/>
              </a:spcAft>
              <a:buClrTx/>
              <a:buSzTx/>
              <a:buFont typeface="Courier New"/>
              <a:buChar char="o"/>
              <a:tabLst/>
              <a:defRPr/>
            </a:pPr>
            <a:r>
              <a:rPr kumimoji="0" lang="en-US" sz="1600" b="0" i="0" u="none" strike="noStrike" kern="1200" cap="none" spc="0" normalizeH="0" baseline="0" noProof="0" dirty="0" smtClean="0">
                <a:ln>
                  <a:noFill/>
                </a:ln>
                <a:solidFill>
                  <a:schemeClr val="tx1"/>
                </a:solidFill>
                <a:effectLst/>
                <a:uLnTx/>
                <a:uFillTx/>
                <a:latin typeface="Arial"/>
                <a:ea typeface="+mn-ea"/>
                <a:cs typeface="Arial"/>
              </a:rPr>
              <a:t>Have to be designed to preserve aperture or to move out during a changeover.</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mn-ea"/>
                <a:cs typeface="Arial"/>
              </a:rPr>
              <a:t>If the “Muon Campus” site is chosen by g-2, both projects would use part of the Mu2e external beamline, requiring further coordination. </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mn-ea"/>
                <a:cs typeface="Arial"/>
              </a:rPr>
              <a:t>Based on everything we know the facility can accommodate both experiments during a common time frame, toggling from one to the other once or twice a year.</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smtClean="0">
              <a:ln>
                <a:noFill/>
              </a:ln>
              <a:solidFill>
                <a:schemeClr val="tx1"/>
              </a:solidFill>
              <a:effectLst/>
              <a:uLnTx/>
              <a:uFillTx/>
              <a:latin typeface="Arial"/>
              <a:ea typeface="+mn-ea"/>
              <a:cs typeface="Arial"/>
            </a:endParaRP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Arial"/>
              <a:ea typeface="+mn-ea"/>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27</a:t>
            </a:fld>
            <a:endParaRPr lang="en-US"/>
          </a:p>
        </p:txBody>
      </p:sp>
      <p:sp>
        <p:nvSpPr>
          <p:cNvPr id="5" name="Content Placeholder 2"/>
          <p:cNvSpPr txBox="1">
            <a:spLocks/>
          </p:cNvSpPr>
          <p:nvPr/>
        </p:nvSpPr>
        <p:spPr bwMode="auto">
          <a:xfrm>
            <a:off x="1524000" y="1066800"/>
            <a:ext cx="6858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lang="en-US" sz="2000" kern="0" noProof="0" dirty="0" smtClean="0">
                <a:solidFill>
                  <a:srgbClr val="FFFF00"/>
                </a:solidFill>
                <a:latin typeface="+mn-lt"/>
                <a:ea typeface="ＭＳ Ｐゴシック" charset="-128"/>
                <a:cs typeface="ＭＳ Ｐゴシック" charset="-128"/>
              </a:rPr>
              <a:t>Mu2e has made significant progress in the past year on almost every front.</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dirty="0" smtClean="0">
                <a:ln>
                  <a:noFill/>
                </a:ln>
                <a:solidFill>
                  <a:srgbClr val="EAEAEA"/>
                </a:solidFill>
                <a:effectLst/>
                <a:uLnTx/>
                <a:uFillTx/>
                <a:latin typeface="+mn-lt"/>
                <a:ea typeface="ＭＳ Ｐゴシック" charset="-128"/>
                <a:cs typeface="ＭＳ Ｐゴシック" charset="-128"/>
              </a:rPr>
              <a:t>Expect</a:t>
            </a:r>
            <a:r>
              <a:rPr kumimoji="0" lang="en-US" sz="2000" b="0" i="0" u="none" strike="noStrike" kern="0" cap="none" spc="0" normalizeH="0" dirty="0" smtClean="0">
                <a:ln>
                  <a:noFill/>
                </a:ln>
                <a:solidFill>
                  <a:srgbClr val="EAEAEA"/>
                </a:solidFill>
                <a:effectLst/>
                <a:uLnTx/>
                <a:uFillTx/>
                <a:latin typeface="+mn-lt"/>
                <a:ea typeface="ＭＳ Ｐゴシック" charset="-128"/>
                <a:cs typeface="ＭＳ Ｐゴシック" charset="-128"/>
              </a:rPr>
              <a:t> CD-1 this year</a:t>
            </a:r>
          </a:p>
          <a:p>
            <a:pPr marL="800100" lvl="1" indent="-342900" algn="l" eaLnBrk="0" hangingPunct="0">
              <a:buClr>
                <a:srgbClr val="CCFFFF"/>
              </a:buClr>
              <a:buFontTx/>
              <a:buChar char="•"/>
              <a:defRPr/>
            </a:pPr>
            <a:r>
              <a:rPr lang="en-US" sz="1800" kern="0" noProof="0" dirty="0" smtClean="0">
                <a:solidFill>
                  <a:srgbClr val="EAEAEA"/>
                </a:solidFill>
                <a:latin typeface="+mn-lt"/>
                <a:ea typeface="ＭＳ Ｐゴシック" charset="-128"/>
                <a:cs typeface="ＭＳ Ｐゴシック" charset="-128"/>
              </a:rPr>
              <a:t>Must finish RLS and complete some simulations.</a:t>
            </a:r>
          </a:p>
          <a:p>
            <a:pPr marL="342900" indent="-342900" algn="l" eaLnBrk="0" hangingPunct="0">
              <a:buClr>
                <a:srgbClr val="CCFFFF"/>
              </a:buClr>
              <a:buFontTx/>
              <a:buChar char="•"/>
              <a:defRPr/>
            </a:pPr>
            <a:r>
              <a:rPr kumimoji="0" lang="en-US" sz="1800" b="0" i="0" u="none" strike="noStrike" kern="0" cap="none" spc="0" normalizeH="0" baseline="0" dirty="0" smtClean="0">
                <a:ln>
                  <a:noFill/>
                </a:ln>
                <a:solidFill>
                  <a:srgbClr val="EAEAEA"/>
                </a:solidFill>
                <a:effectLst/>
                <a:uLnTx/>
                <a:uFillTx/>
                <a:latin typeface="+mn-lt"/>
                <a:ea typeface="ＭＳ Ｐゴシック" charset="-128"/>
                <a:cs typeface="ＭＳ Ｐゴシック" charset="-128"/>
              </a:rPr>
              <a:t>New groups have joined and have made an immediate impact on the Project.</a:t>
            </a:r>
          </a:p>
          <a:p>
            <a:pPr marL="800100" lvl="1" indent="-342900" algn="l" eaLnBrk="0" hangingPunct="0">
              <a:buClr>
                <a:srgbClr val="CCFFFF"/>
              </a:buClr>
              <a:buFont typeface="Wingdings" charset="2"/>
              <a:buChar char="§"/>
              <a:defRPr/>
            </a:pPr>
            <a:r>
              <a:rPr lang="en-US" sz="1800" kern="0" dirty="0" smtClean="0">
                <a:solidFill>
                  <a:srgbClr val="EAEAEA"/>
                </a:solidFill>
                <a:latin typeface="+mn-lt"/>
                <a:ea typeface="ＭＳ Ｐゴシック" charset="-128"/>
                <a:cs typeface="ＭＳ Ｐゴシック" charset="-128"/>
              </a:rPr>
              <a:t>Significant KA11support has made this possible.</a:t>
            </a:r>
            <a:endParaRPr kumimoji="0" lang="en-US" sz="1800" b="0" i="0" u="none" strike="noStrike" kern="0" cap="none" spc="0" normalizeH="0" baseline="0" dirty="0" smtClean="0">
              <a:ln>
                <a:noFill/>
              </a:ln>
              <a:solidFill>
                <a:srgbClr val="EAEAEA"/>
              </a:solidFill>
              <a:effectLst/>
              <a:uLnTx/>
              <a:uFillTx/>
              <a:latin typeface="+mn-lt"/>
              <a:ea typeface="ＭＳ Ｐゴシック" charset="-128"/>
              <a:cs typeface="ＭＳ Ｐゴシック" charset="-128"/>
            </a:endParaRPr>
          </a:p>
          <a:p>
            <a:pPr marL="800100" lvl="1" indent="-342900" algn="l" eaLnBrk="0" hangingPunct="0">
              <a:buClr>
                <a:srgbClr val="CCFFFF"/>
              </a:buClr>
              <a:buFont typeface="Wingdings" charset="2"/>
              <a:buChar char="§"/>
              <a:defRPr/>
            </a:pPr>
            <a:r>
              <a:rPr lang="en-US" sz="1800" kern="0" noProof="0" dirty="0" smtClean="0">
                <a:solidFill>
                  <a:srgbClr val="EAEAEA"/>
                </a:solidFill>
                <a:latin typeface="+mn-lt"/>
                <a:ea typeface="ＭＳ Ｐゴシック" charset="-128"/>
                <a:cs typeface="ＭＳ Ｐゴシック" charset="-128"/>
              </a:rPr>
              <a:t>Still have a significant need for scientific support for simulations. This need will increase over the next year.</a:t>
            </a:r>
          </a:p>
          <a:p>
            <a:pPr marL="1257300" lvl="2" indent="-342900" algn="l" eaLnBrk="0" hangingPunct="0">
              <a:buClr>
                <a:srgbClr val="CCFFFF"/>
              </a:buClr>
              <a:buFontTx/>
              <a:buChar char="•"/>
              <a:defRPr/>
            </a:pPr>
            <a:r>
              <a:rPr lang="en-US" sz="1800" kern="0" dirty="0" smtClean="0">
                <a:solidFill>
                  <a:srgbClr val="EAEAEA"/>
                </a:solidFill>
                <a:latin typeface="+mn-lt"/>
                <a:ea typeface="ＭＳ Ｐゴシック" charset="-128"/>
                <a:cs typeface="ＭＳ Ｐゴシック" charset="-128"/>
              </a:rPr>
              <a:t>Off-project scientific effort critical here.</a:t>
            </a:r>
            <a:endParaRPr lang="en-US" sz="1800" kern="0" noProof="0" dirty="0" smtClean="0">
              <a:solidFill>
                <a:srgbClr val="EAEAEA"/>
              </a:solidFill>
              <a:latin typeface="+mn-lt"/>
              <a:ea typeface="ＭＳ Ｐゴシック" charset="-128"/>
              <a:cs typeface="ＭＳ Ｐゴシック" charset="-128"/>
            </a:endParaRPr>
          </a:p>
          <a:p>
            <a:pPr marL="342900" indent="-342900" algn="l" eaLnBrk="0" hangingPunct="0">
              <a:buClr>
                <a:srgbClr val="CCFFFF"/>
              </a:buClr>
              <a:buFontTx/>
              <a:buChar char="•"/>
              <a:defRPr/>
            </a:pPr>
            <a:r>
              <a:rPr lang="en-US" sz="1800" kern="0" dirty="0" smtClean="0">
                <a:solidFill>
                  <a:srgbClr val="EAEAEA"/>
                </a:solidFill>
                <a:latin typeface="+mn-lt"/>
                <a:ea typeface="ＭＳ Ｐゴシック" charset="-128"/>
                <a:cs typeface="ＭＳ Ｐゴシック" charset="-128"/>
              </a:rPr>
              <a:t>Need more AD engineering support from Fermilab.</a:t>
            </a:r>
          </a:p>
          <a:p>
            <a:pPr marL="800100" lvl="1" indent="-342900" algn="l" eaLnBrk="0" hangingPunct="0">
              <a:buClr>
                <a:srgbClr val="CCFFFF"/>
              </a:buClr>
              <a:buFontTx/>
              <a:buChar char="•"/>
              <a:defRPr/>
            </a:pPr>
            <a:r>
              <a:rPr lang="en-US" sz="1800" kern="0" noProof="0" dirty="0" smtClean="0">
                <a:solidFill>
                  <a:srgbClr val="EAEAEA"/>
                </a:solidFill>
                <a:latin typeface="+mn-lt"/>
                <a:ea typeface="ＭＳ Ｐゴシック" charset="-128"/>
                <a:cs typeface="ＭＳ Ｐゴシック" charset="-128"/>
              </a:rPr>
              <a:t>Addition of g-2 makes this </a:t>
            </a:r>
            <a:r>
              <a:rPr lang="en-US" sz="1800" kern="0" dirty="0" smtClean="0">
                <a:solidFill>
                  <a:srgbClr val="EAEAEA"/>
                </a:solidFill>
                <a:latin typeface="+mn-lt"/>
                <a:ea typeface="ＭＳ Ｐゴシック" charset="-128"/>
                <a:cs typeface="ＭＳ Ｐゴシック" charset="-128"/>
              </a:rPr>
              <a:t>a harder problem</a:t>
            </a:r>
            <a:r>
              <a:rPr lang="en-US" sz="1800" kern="0" noProof="0" dirty="0" smtClean="0">
                <a:solidFill>
                  <a:srgbClr val="EAEAEA"/>
                </a:solidFill>
                <a:latin typeface="+mn-lt"/>
                <a:ea typeface="ＭＳ Ｐゴシック" charset="-128"/>
                <a:cs typeface="ＭＳ Ｐゴシック" charset="-128"/>
              </a:rPr>
              <a:t>.</a:t>
            </a:r>
          </a:p>
          <a:p>
            <a:pPr marL="342900" indent="-342900" algn="l" eaLnBrk="0" hangingPunct="0">
              <a:buClr>
                <a:srgbClr val="CCFFFF"/>
              </a:buClr>
              <a:buFontTx/>
              <a:buChar char="•"/>
              <a:defRPr/>
            </a:pPr>
            <a:r>
              <a:rPr lang="en-US" sz="1800" kern="0" dirty="0" smtClean="0">
                <a:solidFill>
                  <a:srgbClr val="EAEAEA"/>
                </a:solidFill>
                <a:latin typeface="+mn-lt"/>
                <a:ea typeface="ＭＳ Ｐゴシック" charset="-128"/>
                <a:cs typeface="ＭＳ Ｐゴシック" charset="-128"/>
              </a:rPr>
              <a:t>Projects are not easy.  Mu2e will succeed because of the strong, coherent and sustained support we are receiving from the Lab, the DOE and the Collaboration.</a:t>
            </a:r>
            <a:endParaRPr lang="en-US" sz="1800" kern="0" noProof="0" dirty="0" smtClean="0">
              <a:solidFill>
                <a:srgbClr val="EAEAEA"/>
              </a:solidFill>
              <a:latin typeface="+mn-lt"/>
              <a:ea typeface="ＭＳ Ｐゴシック" charset="-128"/>
              <a:cs typeface="ＭＳ Ｐゴシック" charset="-128"/>
            </a:endParaRPr>
          </a:p>
          <a:p>
            <a:pPr marL="342900" indent="-342900" algn="l" eaLnBrk="0" hangingPunct="0">
              <a:buClr>
                <a:srgbClr val="CCFFFF"/>
              </a:buClr>
              <a:defRPr/>
            </a:pPr>
            <a:endParaRPr kumimoji="0" lang="en-US" sz="1800" b="0" i="0" u="none" strike="noStrike" kern="0" cap="none" spc="0" normalizeH="0" baseline="0" noProof="0" dirty="0" smtClean="0">
              <a:ln>
                <a:noFill/>
              </a:ln>
              <a:solidFill>
                <a:srgbClr val="EAEAEA"/>
              </a:solidFill>
              <a:effectLst/>
              <a:uLnTx/>
              <a:uFillTx/>
              <a:latin typeface="+mn-lt"/>
              <a:ea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CCFFFF"/>
              </a:buClr>
              <a:buSzPct val="80000"/>
              <a:tabLst/>
              <a:defRPr/>
            </a:pPr>
            <a:endParaRPr kumimoji="0" lang="en-US" sz="22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3200"/>
            <a:ext cx="7162800" cy="990600"/>
          </a:xfrm>
        </p:spPr>
        <p:txBody>
          <a:bodyPr/>
          <a:lstStyle/>
          <a:p>
            <a:pPr algn="r"/>
            <a:r>
              <a:rPr lang="en-US" dirty="0" smtClean="0"/>
              <a:t>Backup Slides</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Solenoid Fields</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29</a:t>
            </a:fld>
            <a:endParaRPr lang="en-US"/>
          </a:p>
        </p:txBody>
      </p:sp>
      <p:sp>
        <p:nvSpPr>
          <p:cNvPr id="6" name="TextBox 5"/>
          <p:cNvSpPr txBox="1"/>
          <p:nvPr/>
        </p:nvSpPr>
        <p:spPr>
          <a:xfrm>
            <a:off x="260972" y="1143000"/>
            <a:ext cx="3096010" cy="1717393"/>
          </a:xfrm>
          <a:prstGeom prst="rect">
            <a:avLst/>
          </a:prstGeom>
          <a:noFill/>
          <a:ln w="25400">
            <a:solidFill>
              <a:srgbClr val="FFFF00"/>
            </a:solidFill>
          </a:ln>
        </p:spPr>
        <p:txBody>
          <a:bodyPr wrap="square" rtlCol="0">
            <a:spAutoFit/>
          </a:bodyPr>
          <a:lstStyle/>
          <a:p>
            <a:pPr algn="l"/>
            <a:r>
              <a:rPr lang="en-US" sz="1600" i="1" dirty="0" smtClean="0">
                <a:latin typeface="Arial"/>
                <a:cs typeface="Arial"/>
              </a:rPr>
              <a:t>Production Solenoid</a:t>
            </a:r>
          </a:p>
          <a:p>
            <a:pPr marL="230188" indent="-230188" algn="l">
              <a:buFont typeface="Arial"/>
              <a:buChar char="•"/>
            </a:pPr>
            <a:r>
              <a:rPr lang="en-US" sz="1600" dirty="0" smtClean="0">
                <a:latin typeface="Arial"/>
                <a:cs typeface="Arial"/>
              </a:rPr>
              <a:t>Uniform negative gradient</a:t>
            </a:r>
          </a:p>
          <a:p>
            <a:pPr marL="230188" indent="-230188" algn="l">
              <a:buFont typeface="Arial"/>
              <a:buChar char="•"/>
            </a:pPr>
            <a:r>
              <a:rPr lang="en-US" sz="1600" dirty="0" smtClean="0">
                <a:latin typeface="Arial"/>
                <a:cs typeface="Arial"/>
              </a:rPr>
              <a:t>Mirror effect to capture more pions</a:t>
            </a:r>
          </a:p>
          <a:p>
            <a:pPr marL="230188" indent="-230188" algn="l">
              <a:buFont typeface="Arial"/>
              <a:buChar char="•"/>
            </a:pPr>
            <a:r>
              <a:rPr lang="en-US" sz="1600" dirty="0" smtClean="0">
                <a:latin typeface="Arial"/>
                <a:cs typeface="Arial"/>
              </a:rPr>
              <a:t>Accelerate muons into Transport Solenoid</a:t>
            </a:r>
            <a:endParaRPr lang="en-US" sz="1600" dirty="0">
              <a:latin typeface="Arial"/>
              <a:cs typeface="Arial"/>
            </a:endParaRPr>
          </a:p>
        </p:txBody>
      </p:sp>
      <p:sp>
        <p:nvSpPr>
          <p:cNvPr id="7" name="TextBox 6"/>
          <p:cNvSpPr txBox="1"/>
          <p:nvPr/>
        </p:nvSpPr>
        <p:spPr>
          <a:xfrm>
            <a:off x="614594" y="5156021"/>
            <a:ext cx="3293909" cy="1126462"/>
          </a:xfrm>
          <a:prstGeom prst="rect">
            <a:avLst/>
          </a:prstGeom>
          <a:noFill/>
          <a:ln w="25400">
            <a:solidFill>
              <a:srgbClr val="FFFF00"/>
            </a:solidFill>
          </a:ln>
        </p:spPr>
        <p:txBody>
          <a:bodyPr wrap="square" rtlCol="0">
            <a:spAutoFit/>
          </a:bodyPr>
          <a:lstStyle/>
          <a:p>
            <a:pPr algn="l"/>
            <a:r>
              <a:rPr lang="en-US" sz="1600" i="1" dirty="0" smtClean="0">
                <a:latin typeface="Arial"/>
                <a:cs typeface="Arial"/>
              </a:rPr>
              <a:t>Transport Solenoid</a:t>
            </a:r>
          </a:p>
          <a:p>
            <a:pPr marL="228600" indent="-228600" algn="l">
              <a:buFont typeface="Arial"/>
              <a:buChar char="•"/>
            </a:pPr>
            <a:r>
              <a:rPr lang="en-US" sz="1600" dirty="0" smtClean="0">
                <a:latin typeface="Arial"/>
                <a:cs typeface="Arial"/>
              </a:rPr>
              <a:t>Negative gradient in straight sections to eliminate trapped/late arriving particles.</a:t>
            </a:r>
            <a:endParaRPr lang="en-US" sz="1600" dirty="0">
              <a:latin typeface="Arial"/>
              <a:cs typeface="Arial"/>
            </a:endParaRPr>
          </a:p>
        </p:txBody>
      </p:sp>
      <p:sp>
        <p:nvSpPr>
          <p:cNvPr id="8" name="TextBox 7"/>
          <p:cNvSpPr txBox="1"/>
          <p:nvPr/>
        </p:nvSpPr>
        <p:spPr>
          <a:xfrm>
            <a:off x="4007761" y="1143000"/>
            <a:ext cx="4526783" cy="1935161"/>
          </a:xfrm>
          <a:prstGeom prst="rect">
            <a:avLst/>
          </a:prstGeom>
          <a:noFill/>
          <a:ln w="25400">
            <a:solidFill>
              <a:srgbClr val="FFFF00"/>
            </a:solidFill>
          </a:ln>
        </p:spPr>
        <p:txBody>
          <a:bodyPr wrap="square" lIns="91440" tIns="0" bIns="0" rtlCol="0">
            <a:noAutofit/>
          </a:bodyPr>
          <a:lstStyle/>
          <a:p>
            <a:pPr algn="l"/>
            <a:r>
              <a:rPr lang="en-US" sz="1600" i="1" dirty="0" smtClean="0">
                <a:latin typeface="Arial"/>
                <a:cs typeface="Arial"/>
              </a:rPr>
              <a:t>Detector Solenoid</a:t>
            </a:r>
          </a:p>
          <a:p>
            <a:pPr marL="230188" indent="-230188" algn="l">
              <a:buFont typeface="Arial"/>
              <a:buChar char="•"/>
            </a:pPr>
            <a:r>
              <a:rPr lang="en-US" sz="1600" dirty="0" smtClean="0">
                <a:latin typeface="Arial"/>
                <a:cs typeface="Arial"/>
              </a:rPr>
              <a:t>Gradient upstream</a:t>
            </a:r>
          </a:p>
          <a:p>
            <a:pPr marL="687388" lvl="1" indent="-230188" algn="l">
              <a:buFont typeface="Wingdings" charset="2"/>
              <a:buChar char="§"/>
            </a:pPr>
            <a:r>
              <a:rPr lang="en-US" sz="1600" dirty="0" smtClean="0">
                <a:latin typeface="Arial"/>
                <a:cs typeface="Arial"/>
              </a:rPr>
              <a:t>~Doubles acceptance</a:t>
            </a:r>
          </a:p>
          <a:p>
            <a:pPr marL="687388" lvl="1" indent="-230188" algn="l">
              <a:buFont typeface="Wingdings" charset="2"/>
              <a:buChar char="§"/>
            </a:pPr>
            <a:r>
              <a:rPr lang="en-US" sz="1600" dirty="0" smtClean="0">
                <a:latin typeface="Arial"/>
                <a:cs typeface="Arial"/>
              </a:rPr>
              <a:t>Background rejection</a:t>
            </a:r>
          </a:p>
          <a:p>
            <a:pPr marL="230188" indent="-230188" algn="l">
              <a:buFont typeface="Arial"/>
              <a:buChar char="•"/>
            </a:pPr>
            <a:r>
              <a:rPr lang="en-US" sz="1600" dirty="0" smtClean="0">
                <a:latin typeface="Arial"/>
                <a:cs typeface="Arial"/>
              </a:rPr>
              <a:t>Uniform downstream in detector region</a:t>
            </a:r>
          </a:p>
          <a:p>
            <a:pPr marL="230188" indent="-230188" algn="l">
              <a:buFont typeface="Arial"/>
              <a:buChar char="•"/>
            </a:pPr>
            <a:r>
              <a:rPr lang="en-US" sz="1600" dirty="0" smtClean="0">
                <a:latin typeface="Arial"/>
                <a:cs typeface="Arial"/>
              </a:rPr>
              <a:t>Falls off at the end to reduce backsplash</a:t>
            </a:r>
          </a:p>
          <a:p>
            <a:endParaRPr lang="en-US" sz="1600" dirty="0"/>
          </a:p>
        </p:txBody>
      </p:sp>
      <p:pic>
        <p:nvPicPr>
          <p:cNvPr id="10" name="Picture 9" descr="Screen shot 2011-05-24 at 10.53.15 AM   May 24.png"/>
          <p:cNvPicPr>
            <a:picLocks noChangeAspect="1"/>
          </p:cNvPicPr>
          <p:nvPr/>
        </p:nvPicPr>
        <p:blipFill>
          <a:blip r:embed="rId2"/>
          <a:stretch>
            <a:fillRect/>
          </a:stretch>
        </p:blipFill>
        <p:spPr>
          <a:xfrm>
            <a:off x="1125537" y="3147831"/>
            <a:ext cx="6951663" cy="19575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Mu2e Project</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3</a:t>
            </a:fld>
            <a:endParaRPr lang="en-US"/>
          </a:p>
        </p:txBody>
      </p:sp>
      <p:sp>
        <p:nvSpPr>
          <p:cNvPr id="5" name="Content Placeholder 2"/>
          <p:cNvSpPr txBox="1">
            <a:spLocks/>
          </p:cNvSpPr>
          <p:nvPr/>
        </p:nvSpPr>
        <p:spPr>
          <a:xfrm>
            <a:off x="457200" y="1600200"/>
            <a:ext cx="4876800" cy="1329267"/>
          </a:xfrm>
          <a:prstGeom prst="rect">
            <a:avLst/>
          </a:prstGeom>
        </p:spPr>
        <p:txBody>
          <a:bodyPr vert="horz" lIns="91440" tIns="45720" rIns="91440" bIns="45720" rtlCol="0">
            <a:normAutofit fontScale="85000" lnSpcReduction="10000"/>
          </a:bodyPr>
          <a:lstStyle/>
          <a:p>
            <a:pPr marL="228600" marR="0" lvl="0" indent="-2286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rgbClr val="EAEAEA"/>
                </a:solidFill>
                <a:effectLst/>
                <a:uLnTx/>
                <a:uFillTx/>
                <a:latin typeface="Arial"/>
                <a:ea typeface="+mn-ea"/>
                <a:cs typeface="Arial"/>
              </a:rPr>
              <a:t>Design, construct, and install the Mu2e detector, modify and upgrade the accelerator complex to provide 8 GeV protons with the appropriate intensity and time structure, build a new beamline and a new detector hall.</a:t>
            </a:r>
          </a:p>
        </p:txBody>
      </p:sp>
      <p:pic>
        <p:nvPicPr>
          <p:cNvPr id="10" name="Picture 9"/>
          <p:cNvPicPr/>
          <p:nvPr/>
        </p:nvPicPr>
        <p:blipFill>
          <a:blip r:embed="rId2" cstate="print">
            <a:extLst>
              <a:ext uri="{28A0092B-C50C-407E-A947-70E740481C1C}">
                <a14:useLocalDpi xmlns:lc="http://schemas.openxmlformats.org/drawingml/2006/lockedCanvas" xmlns=""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mv="urn:schemas-microsoft-com:mac:vml" xmlns:ve="http://schemas.openxmlformats.org/markup-compatibility/2006" xmlns:mo="http://schemas.microsoft.com/office/mac/office/2008/main" xmlns:p="http://schemas.openxmlformats.org/presentationml/2006/main" val="0"/>
              </a:ext>
            </a:extLst>
          </a:blip>
          <a:srcRect t="21160"/>
          <a:stretch>
            <a:fillRect/>
          </a:stretch>
        </p:blipFill>
        <p:spPr>
          <a:xfrm>
            <a:off x="3429000" y="4572000"/>
            <a:ext cx="5486400" cy="1842332"/>
          </a:xfrm>
          <a:prstGeom prst="rect">
            <a:avLst/>
          </a:prstGeom>
        </p:spPr>
      </p:pic>
      <p:pic>
        <p:nvPicPr>
          <p:cNvPr id="15" name="Picture 14" descr="Screen shot 2011-05-23 at 3.33.11 PM   May 23.png"/>
          <p:cNvPicPr>
            <a:picLocks noChangeAspect="1"/>
          </p:cNvPicPr>
          <p:nvPr/>
        </p:nvPicPr>
        <p:blipFill>
          <a:blip r:embed="rId3"/>
          <a:stretch>
            <a:fillRect/>
          </a:stretch>
        </p:blipFill>
        <p:spPr>
          <a:xfrm>
            <a:off x="152400" y="2895600"/>
            <a:ext cx="5788406" cy="1752600"/>
          </a:xfrm>
          <a:prstGeom prst="rect">
            <a:avLst/>
          </a:prstGeom>
        </p:spPr>
      </p:pic>
      <p:pic>
        <p:nvPicPr>
          <p:cNvPr id="8" name="Picture 7" descr=":Screen shot 2011-04-18 at 9.03.56 PM   Apr 18.png"/>
          <p:cNvPicPr>
            <a:picLocks noChangeAspect="1"/>
          </p:cNvPicPr>
          <p:nvPr/>
        </p:nvPicPr>
        <p:blipFill>
          <a:blip r:embed="rId4"/>
          <a:srcRect l="12650" t="2732" r="2108" b="4099"/>
          <a:stretch>
            <a:fillRect/>
          </a:stretch>
        </p:blipFill>
        <p:spPr bwMode="auto">
          <a:xfrm>
            <a:off x="6019800" y="1524000"/>
            <a:ext cx="2957590" cy="249428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Ring Extinction</a:t>
            </a:r>
            <a:endParaRPr lang="en-US" dirty="0"/>
          </a:p>
        </p:txBody>
      </p:sp>
      <p:sp>
        <p:nvSpPr>
          <p:cNvPr id="3" name="Content Placeholder 2"/>
          <p:cNvSpPr>
            <a:spLocks noGrp="1"/>
          </p:cNvSpPr>
          <p:nvPr>
            <p:ph idx="1"/>
          </p:nvPr>
        </p:nvSpPr>
        <p:spPr>
          <a:xfrm>
            <a:off x="457199" y="1600200"/>
            <a:ext cx="4675910" cy="4525963"/>
          </a:xfrm>
        </p:spPr>
        <p:txBody>
          <a:bodyPr>
            <a:normAutofit lnSpcReduction="10000"/>
          </a:bodyPr>
          <a:lstStyle/>
          <a:p>
            <a:r>
              <a:rPr lang="en-US" dirty="0" smtClean="0"/>
              <a:t>There should be essentially no out of time beam when the single bunch is initially transferred to the Debuncher</a:t>
            </a:r>
          </a:p>
          <a:p>
            <a:r>
              <a:rPr lang="en-US" dirty="0" smtClean="0"/>
              <a:t>Any out of time beam will develop during the slow extraction</a:t>
            </a:r>
          </a:p>
          <a:p>
            <a:pPr lvl="1"/>
            <a:r>
              <a:rPr lang="en-US" dirty="0" smtClean="0"/>
              <a:t>Beam-gas</a:t>
            </a:r>
          </a:p>
          <a:p>
            <a:pPr lvl="1"/>
            <a:r>
              <a:rPr lang="en-US" dirty="0" smtClean="0"/>
              <a:t>Space charge</a:t>
            </a:r>
          </a:p>
          <a:p>
            <a:pPr lvl="1"/>
            <a:r>
              <a:rPr lang="en-US" dirty="0" smtClean="0"/>
              <a:t>RF noise</a:t>
            </a:r>
          </a:p>
          <a:p>
            <a:r>
              <a:rPr lang="en-US" dirty="0" smtClean="0"/>
              <a:t>This will tend to migrate to the separatrix</a:t>
            </a:r>
          </a:p>
        </p:txBody>
      </p:sp>
      <p:sp>
        <p:nvSpPr>
          <p:cNvPr id="4" name="Footer Placeholder 3"/>
          <p:cNvSpPr>
            <a:spLocks noGrp="1"/>
          </p:cNvSpPr>
          <p:nvPr>
            <p:ph type="ftr" sz="quarter" idx="11"/>
          </p:nvPr>
        </p:nvSpPr>
        <p:spPr>
          <a:xfrm>
            <a:off x="381000" y="6305550"/>
            <a:ext cx="3962400" cy="457200"/>
          </a:xfrm>
        </p:spPr>
        <p:txBody>
          <a:bodyPr/>
          <a:lstStyle/>
          <a:p>
            <a:r>
              <a:rPr lang="en-US" dirty="0" err="1" smtClean="0"/>
              <a:t>E.Prebys</a:t>
            </a:r>
            <a:r>
              <a:rPr lang="en-US" dirty="0" smtClean="0"/>
              <a:t> - Mu2e Independent Design Review for CD-1</a:t>
            </a:r>
            <a:endParaRPr lang="en-US" dirty="0"/>
          </a:p>
        </p:txBody>
      </p:sp>
      <p:sp>
        <p:nvSpPr>
          <p:cNvPr id="6" name="Date Placeholder 5"/>
          <p:cNvSpPr>
            <a:spLocks noGrp="1"/>
          </p:cNvSpPr>
          <p:nvPr>
            <p:ph type="dt" sz="half" idx="10"/>
          </p:nvPr>
        </p:nvSpPr>
        <p:spPr/>
        <p:txBody>
          <a:bodyPr/>
          <a:lstStyle/>
          <a:p>
            <a:r>
              <a:rPr lang="en-US" smtClean="0"/>
              <a:t>5/3/11</a:t>
            </a:r>
            <a:endParaRPr lang="en-US" dirty="0"/>
          </a:p>
        </p:txBody>
      </p:sp>
      <p:pic>
        <p:nvPicPr>
          <p:cNvPr id="7" name="LeakyNoAp.wmv">
            <a:hlinkClick r:id="" action="ppaction://media"/>
          </p:cNvPr>
          <p:cNvPicPr/>
          <p:nvPr>
            <a:videoFile r:link="rId1"/>
          </p:nvPr>
        </p:nvPicPr>
        <p:blipFill>
          <a:blip r:embed="rId3"/>
          <a:stretch>
            <a:fillRect/>
          </a:stretch>
        </p:blipFill>
        <p:spPr>
          <a:xfrm>
            <a:off x="5410200" y="1752600"/>
            <a:ext cx="3555322" cy="3486950"/>
          </a:xfrm>
          <a:prstGeom prst="rect">
            <a:avLst/>
          </a:prstGeom>
        </p:spPr>
      </p:pic>
      <p:sp>
        <p:nvSpPr>
          <p:cNvPr id="8" name="TextBox 7"/>
          <p:cNvSpPr txBox="1"/>
          <p:nvPr/>
        </p:nvSpPr>
        <p:spPr>
          <a:xfrm>
            <a:off x="5892800" y="5772950"/>
            <a:ext cx="3011055" cy="338554"/>
          </a:xfrm>
          <a:prstGeom prst="rect">
            <a:avLst/>
          </a:prstGeom>
          <a:noFill/>
        </p:spPr>
        <p:txBody>
          <a:bodyPr wrap="square" rtlCol="0">
            <a:spAutoFit/>
          </a:bodyPr>
          <a:lstStyle/>
          <a:p>
            <a:r>
              <a:rPr lang="en-US" sz="1600" dirty="0" smtClean="0"/>
              <a:t>Animations by Mike </a:t>
            </a:r>
            <a:r>
              <a:rPr lang="en-US" sz="1600" dirty="0" err="1" smtClean="0"/>
              <a:t>Syphers</a:t>
            </a:r>
            <a:endParaRPr lang="en-US" sz="16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Ring Extinction (cont’d)</a:t>
            </a:r>
            <a:endParaRPr lang="en-US" dirty="0"/>
          </a:p>
        </p:txBody>
      </p:sp>
      <p:sp>
        <p:nvSpPr>
          <p:cNvPr id="3" name="Content Placeholder 2"/>
          <p:cNvSpPr>
            <a:spLocks noGrp="1"/>
          </p:cNvSpPr>
          <p:nvPr>
            <p:ph idx="1"/>
          </p:nvPr>
        </p:nvSpPr>
        <p:spPr>
          <a:xfrm>
            <a:off x="457200" y="1600200"/>
            <a:ext cx="4291756" cy="4525963"/>
          </a:xfrm>
        </p:spPr>
        <p:txBody>
          <a:bodyPr/>
          <a:lstStyle/>
          <a:p>
            <a:r>
              <a:rPr lang="en-US" dirty="0" smtClean="0"/>
              <a:t>The addition of momentum collimation in the Debuncher should reduce out of time beam significantly</a:t>
            </a:r>
          </a:p>
          <a:p>
            <a:pPr lvl="1"/>
            <a:r>
              <a:rPr lang="en-US" dirty="0" smtClean="0"/>
              <a:t>Goal: 10</a:t>
            </a:r>
            <a:r>
              <a:rPr lang="en-US" baseline="30000" dirty="0" smtClean="0"/>
              <a:t>-5</a:t>
            </a:r>
            <a:r>
              <a:rPr lang="en-US" dirty="0" smtClean="0"/>
              <a:t> </a:t>
            </a:r>
            <a:endParaRPr lang="en-US" dirty="0"/>
          </a:p>
        </p:txBody>
      </p:sp>
      <p:sp>
        <p:nvSpPr>
          <p:cNvPr id="4" name="Date Placeholder 3"/>
          <p:cNvSpPr>
            <a:spLocks noGrp="1"/>
          </p:cNvSpPr>
          <p:nvPr>
            <p:ph type="dt" sz="half" idx="10"/>
          </p:nvPr>
        </p:nvSpPr>
        <p:spPr/>
        <p:txBody>
          <a:bodyPr/>
          <a:lstStyle/>
          <a:p>
            <a:r>
              <a:rPr lang="en-US" smtClean="0"/>
              <a:t>5/3/11</a:t>
            </a:r>
            <a:endParaRPr lang="en-US" dirty="0"/>
          </a:p>
        </p:txBody>
      </p:sp>
      <p:sp>
        <p:nvSpPr>
          <p:cNvPr id="5" name="Footer Placeholder 4"/>
          <p:cNvSpPr>
            <a:spLocks noGrp="1"/>
          </p:cNvSpPr>
          <p:nvPr>
            <p:ph type="ftr" sz="quarter" idx="11"/>
          </p:nvPr>
        </p:nvSpPr>
        <p:spPr>
          <a:xfrm>
            <a:off x="381000" y="6305550"/>
            <a:ext cx="4267200" cy="457200"/>
          </a:xfrm>
        </p:spPr>
        <p:txBody>
          <a:bodyPr/>
          <a:lstStyle/>
          <a:p>
            <a:r>
              <a:rPr lang="en-US" dirty="0" err="1" smtClean="0"/>
              <a:t>E.Prebys</a:t>
            </a:r>
            <a:r>
              <a:rPr lang="en-US" dirty="0" smtClean="0"/>
              <a:t> - Mu2e Independent Design Review for CD-1</a:t>
            </a:r>
            <a:endParaRPr lang="en-US" dirty="0"/>
          </a:p>
        </p:txBody>
      </p:sp>
      <p:pic>
        <p:nvPicPr>
          <p:cNvPr id="7" name="leakyAp.wmv">
            <a:hlinkClick r:id="" action="ppaction://media"/>
          </p:cNvPr>
          <p:cNvPicPr/>
          <p:nvPr>
            <a:videoFile r:link="rId1"/>
          </p:nvPr>
        </p:nvPicPr>
        <p:blipFill>
          <a:blip r:embed="rId3"/>
          <a:stretch>
            <a:fillRect/>
          </a:stretch>
        </p:blipFill>
        <p:spPr>
          <a:xfrm>
            <a:off x="4748956" y="1791711"/>
            <a:ext cx="4175295" cy="407915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Tails</a:t>
            </a:r>
          </a:p>
        </p:txBody>
      </p:sp>
      <p:sp>
        <p:nvSpPr>
          <p:cNvPr id="3" name="Content Placeholder 2"/>
          <p:cNvSpPr>
            <a:spLocks noGrp="1"/>
          </p:cNvSpPr>
          <p:nvPr>
            <p:ph idx="1"/>
          </p:nvPr>
        </p:nvSpPr>
        <p:spPr/>
        <p:txBody>
          <a:bodyPr>
            <a:normAutofit/>
          </a:bodyPr>
          <a:lstStyle/>
          <a:p>
            <a:r>
              <a:rPr lang="en-US" dirty="0" smtClean="0"/>
              <a:t>Several mechanisms </a:t>
            </a:r>
            <a:r>
              <a:rPr lang="en-US" dirty="0"/>
              <a:t>that could lead to out-of-time beam through tail formation</a:t>
            </a:r>
          </a:p>
          <a:p>
            <a:pPr marL="798513" lvl="1" indent="-346075"/>
            <a:r>
              <a:rPr lang="en-US" dirty="0" smtClean="0"/>
              <a:t>Space Charge - Causes bunch growth over the course of a spill.</a:t>
            </a:r>
          </a:p>
          <a:p>
            <a:pPr marL="798513" lvl="1" indent="-346075"/>
            <a:r>
              <a:rPr lang="en-US" dirty="0" smtClean="0"/>
              <a:t>RF Phase Noise - Phase noise near synchrotron oscillation harmonics can lead to growth. Modeling will allow us to set limits on noise spectrum of RF system.  </a:t>
            </a:r>
          </a:p>
          <a:p>
            <a:pPr marL="798513" lvl="1" indent="-346075"/>
            <a:r>
              <a:rPr lang="en-US" dirty="0" smtClean="0"/>
              <a:t>Intra-beam Scattering - Small energy transfer events can lead to the formation of longitudinal tails. </a:t>
            </a:r>
          </a:p>
          <a:p>
            <a:pPr marL="798513" lvl="1" indent="-346075"/>
            <a:r>
              <a:rPr lang="en-US" dirty="0" smtClean="0"/>
              <a:t>Beam-Gas Interactions - Energy loss through proton interactions with residual gas particles leads to longitudinal bunch growth.</a:t>
            </a:r>
          </a:p>
          <a:p>
            <a:pPr marL="452438" indent="-457200"/>
            <a:endParaRPr lang="en-US" dirty="0"/>
          </a:p>
        </p:txBody>
      </p:sp>
      <p:sp>
        <p:nvSpPr>
          <p:cNvPr id="4" name="Footer Placeholder 3"/>
          <p:cNvSpPr>
            <a:spLocks noGrp="1"/>
          </p:cNvSpPr>
          <p:nvPr>
            <p:ph type="ftr" sz="quarter" idx="11"/>
          </p:nvPr>
        </p:nvSpPr>
        <p:spPr>
          <a:xfrm>
            <a:off x="381000" y="6305550"/>
            <a:ext cx="4191000" cy="457200"/>
          </a:xfrm>
        </p:spPr>
        <p:txBody>
          <a:bodyPr/>
          <a:lstStyle/>
          <a:p>
            <a:r>
              <a:rPr lang="en-US" dirty="0" err="1" smtClean="0"/>
              <a:t>E.Prebys</a:t>
            </a:r>
            <a:r>
              <a:rPr lang="en-US" dirty="0" smtClean="0"/>
              <a:t> - Mu2e Independent Design Review for CD-1</a:t>
            </a:r>
            <a:endParaRPr lang="en-US" dirty="0"/>
          </a:p>
        </p:txBody>
      </p:sp>
      <p:sp>
        <p:nvSpPr>
          <p:cNvPr id="6" name="Date Placeholder 5"/>
          <p:cNvSpPr>
            <a:spLocks noGrp="1"/>
          </p:cNvSpPr>
          <p:nvPr>
            <p:ph type="dt" sz="half" idx="10"/>
          </p:nvPr>
        </p:nvSpPr>
        <p:spPr/>
        <p:txBody>
          <a:bodyPr/>
          <a:lstStyle/>
          <a:p>
            <a:r>
              <a:rPr lang="en-US" smtClean="0"/>
              <a:t>5/3/11</a:t>
            </a:r>
            <a:endParaRPr lang="en-US" dirty="0"/>
          </a:p>
        </p:txBody>
      </p:sp>
    </p:spTree>
    <p:extLst>
      <p:ext uri="{BB962C8B-B14F-4D97-AF65-F5344CB8AC3E}">
        <p14:creationId xmlns:mc="http://schemas.openxmlformats.org/markup-compatibility/2006" xmlns:mv="urn:schemas-microsoft-com:mac:vml" xmlns:p14="http://schemas.microsoft.com/office/powerpoint/2010/main" xmlns="" xmlns:p="http://schemas.openxmlformats.org/presentationml/2006/main" xmlns:r="http://schemas.openxmlformats.org/officeDocument/2006/relationships" xmlns:a="http://schemas.openxmlformats.org/drawingml/2006/main" val="4230901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Tail Formation Modeling</a:t>
            </a:r>
            <a:endParaRPr lang="en-US" dirty="0"/>
          </a:p>
        </p:txBody>
      </p:sp>
      <p:sp>
        <p:nvSpPr>
          <p:cNvPr id="3" name="Content Placeholder 2"/>
          <p:cNvSpPr>
            <a:spLocks noGrp="1"/>
          </p:cNvSpPr>
          <p:nvPr>
            <p:ph idx="1"/>
          </p:nvPr>
        </p:nvSpPr>
        <p:spPr/>
        <p:txBody>
          <a:bodyPr/>
          <a:lstStyle/>
          <a:p>
            <a:r>
              <a:rPr lang="en-US" dirty="0" smtClean="0"/>
              <a:t>We are currently addressing the tail formation in the Debuncher through a combination of direct calculation as well as 3D simulations using </a:t>
            </a:r>
            <a:r>
              <a:rPr lang="en-US" dirty="0" err="1" smtClean="0"/>
              <a:t>Synergia</a:t>
            </a:r>
            <a:endParaRPr lang="en-US" dirty="0" smtClean="0"/>
          </a:p>
          <a:p>
            <a:r>
              <a:rPr lang="en-US" dirty="0" smtClean="0"/>
              <a:t>Although we have not reached a conclusion yet, the fact that the J-</a:t>
            </a:r>
            <a:r>
              <a:rPr lang="en-US" dirty="0" err="1" smtClean="0"/>
              <a:t>Parc</a:t>
            </a:r>
            <a:r>
              <a:rPr lang="en-US" dirty="0" smtClean="0"/>
              <a:t> ring has achieved 10</a:t>
            </a:r>
            <a:r>
              <a:rPr lang="en-US" baseline="30000" dirty="0" smtClean="0"/>
              <a:t>-7</a:t>
            </a:r>
            <a:r>
              <a:rPr lang="en-US" dirty="0" smtClean="0"/>
              <a:t> extinction in their ring gives us confidence that extinction that our required level of extinction can be reached.</a:t>
            </a:r>
            <a:endParaRPr lang="en-US" dirty="0"/>
          </a:p>
        </p:txBody>
      </p:sp>
      <p:sp>
        <p:nvSpPr>
          <p:cNvPr id="4" name="Date Placeholder 3"/>
          <p:cNvSpPr>
            <a:spLocks noGrp="1"/>
          </p:cNvSpPr>
          <p:nvPr>
            <p:ph type="dt" sz="half" idx="10"/>
          </p:nvPr>
        </p:nvSpPr>
        <p:spPr/>
        <p:txBody>
          <a:bodyPr/>
          <a:lstStyle/>
          <a:p>
            <a:r>
              <a:rPr lang="en-US" smtClean="0"/>
              <a:t>5/3/11</a:t>
            </a:r>
            <a:endParaRPr lang="en-US" dirty="0"/>
          </a:p>
        </p:txBody>
      </p:sp>
      <p:sp>
        <p:nvSpPr>
          <p:cNvPr id="5" name="Footer Placeholder 4"/>
          <p:cNvSpPr>
            <a:spLocks noGrp="1"/>
          </p:cNvSpPr>
          <p:nvPr>
            <p:ph type="ftr" sz="quarter" idx="11"/>
          </p:nvPr>
        </p:nvSpPr>
        <p:spPr>
          <a:xfrm>
            <a:off x="381000" y="6305550"/>
            <a:ext cx="4191000" cy="457200"/>
          </a:xfrm>
        </p:spPr>
        <p:txBody>
          <a:bodyPr/>
          <a:lstStyle/>
          <a:p>
            <a:r>
              <a:rPr lang="en-US" dirty="0" err="1" smtClean="0"/>
              <a:t>E.Prebys</a:t>
            </a:r>
            <a:r>
              <a:rPr lang="en-US" dirty="0" smtClean="0"/>
              <a:t> - Mu2e Independent Design Review for CD-1</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Line Extinction</a:t>
            </a:r>
            <a:endParaRPr lang="en-US" dirty="0"/>
          </a:p>
        </p:txBody>
      </p:sp>
      <p:sp>
        <p:nvSpPr>
          <p:cNvPr id="3" name="Content Placeholder 2"/>
          <p:cNvSpPr>
            <a:spLocks noGrp="1"/>
          </p:cNvSpPr>
          <p:nvPr>
            <p:ph idx="1"/>
          </p:nvPr>
        </p:nvSpPr>
        <p:spPr/>
        <p:txBody>
          <a:bodyPr/>
          <a:lstStyle/>
          <a:p>
            <a:r>
              <a:rPr lang="en-US" dirty="0" smtClean="0"/>
              <a:t>General Considerations</a:t>
            </a:r>
          </a:p>
          <a:p>
            <a:pPr lvl="1"/>
            <a:r>
              <a:rPr lang="en-US" dirty="0" smtClean="0"/>
              <a:t>Out of time beam may have very different transverse distribution than in time beam.</a:t>
            </a:r>
          </a:p>
          <a:p>
            <a:pPr lvl="1"/>
            <a:r>
              <a:rPr lang="en-US" dirty="0" smtClean="0"/>
              <a:t>Beam line must have well defined admittance aperture which is matched to admittance of collimation channel.</a:t>
            </a:r>
          </a:p>
          <a:p>
            <a:pPr lvl="1"/>
            <a:r>
              <a:rPr lang="en-US" dirty="0" smtClean="0"/>
              <a:t>Define extinction window as the time outside of which 100% of the beam will impact the extinction collimator.</a:t>
            </a:r>
          </a:p>
          <a:p>
            <a:r>
              <a:rPr lang="en-US" dirty="0" smtClean="0"/>
              <a:t>Optimization Considerations</a:t>
            </a:r>
          </a:p>
          <a:p>
            <a:pPr lvl="1"/>
            <a:r>
              <a:rPr lang="en-US" dirty="0" smtClean="0"/>
              <a:t>Maximize transmission efficiency of nominal bunch</a:t>
            </a:r>
          </a:p>
          <a:p>
            <a:pPr lvl="1"/>
            <a:r>
              <a:rPr lang="en-US" dirty="0" smtClean="0"/>
              <a:t>Minimize cost/complexity of magnets and power supply</a:t>
            </a:r>
            <a:endParaRPr lang="en-US" dirty="0"/>
          </a:p>
        </p:txBody>
      </p:sp>
      <p:sp>
        <p:nvSpPr>
          <p:cNvPr id="4" name="Date Placeholder 3"/>
          <p:cNvSpPr>
            <a:spLocks noGrp="1"/>
          </p:cNvSpPr>
          <p:nvPr>
            <p:ph type="dt" sz="half" idx="10"/>
          </p:nvPr>
        </p:nvSpPr>
        <p:spPr/>
        <p:txBody>
          <a:bodyPr/>
          <a:lstStyle/>
          <a:p>
            <a:r>
              <a:rPr lang="en-US" smtClean="0"/>
              <a:t>5/3/11</a:t>
            </a:r>
            <a:endParaRPr lang="en-US" dirty="0"/>
          </a:p>
        </p:txBody>
      </p:sp>
      <p:sp>
        <p:nvSpPr>
          <p:cNvPr id="5" name="Footer Placeholder 4"/>
          <p:cNvSpPr>
            <a:spLocks noGrp="1"/>
          </p:cNvSpPr>
          <p:nvPr>
            <p:ph type="ftr" sz="quarter" idx="11"/>
          </p:nvPr>
        </p:nvSpPr>
        <p:spPr>
          <a:xfrm>
            <a:off x="381000" y="6305550"/>
            <a:ext cx="4191000" cy="457200"/>
          </a:xfrm>
        </p:spPr>
        <p:txBody>
          <a:bodyPr/>
          <a:lstStyle/>
          <a:p>
            <a:r>
              <a:rPr lang="en-US" dirty="0" err="1" smtClean="0"/>
              <a:t>E.Prebys</a:t>
            </a:r>
            <a:r>
              <a:rPr lang="en-US" dirty="0" smtClean="0"/>
              <a:t> - Mu2e Independent Design Review for CD-1</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Generic Extinction Analysis*</a:t>
            </a:r>
            <a:endParaRPr lang="en-US" dirty="0"/>
          </a:p>
        </p:txBody>
      </p:sp>
      <p:sp>
        <p:nvSpPr>
          <p:cNvPr id="4" name="Date Placeholder 3"/>
          <p:cNvSpPr>
            <a:spLocks noGrp="1"/>
          </p:cNvSpPr>
          <p:nvPr>
            <p:ph type="dt" sz="half" idx="10"/>
          </p:nvPr>
        </p:nvSpPr>
        <p:spPr/>
        <p:txBody>
          <a:bodyPr/>
          <a:lstStyle/>
          <a:p>
            <a:r>
              <a:rPr lang="en-US" smtClean="0"/>
              <a:t>5/3/11</a:t>
            </a:r>
            <a:endParaRPr lang="en-US" dirty="0"/>
          </a:p>
        </p:txBody>
      </p:sp>
      <p:sp>
        <p:nvSpPr>
          <p:cNvPr id="5" name="Footer Placeholder 4"/>
          <p:cNvSpPr>
            <a:spLocks noGrp="1"/>
          </p:cNvSpPr>
          <p:nvPr>
            <p:ph type="ftr" sz="quarter" idx="11"/>
          </p:nvPr>
        </p:nvSpPr>
        <p:spPr>
          <a:xfrm>
            <a:off x="381000" y="6305550"/>
            <a:ext cx="4191000" cy="457200"/>
          </a:xfrm>
        </p:spPr>
        <p:txBody>
          <a:bodyPr/>
          <a:lstStyle/>
          <a:p>
            <a:r>
              <a:rPr lang="en-US" smtClean="0"/>
              <a:t>E.Prebys - Mu2e Independent Design Review for CD-1</a:t>
            </a:r>
            <a:endParaRPr lang="en-US" dirty="0"/>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AB3C1F1C-F708-3F4B-8ECB-6D467F0718B5}" type="slidenum">
              <a:rPr lang="en-US" smtClean="0"/>
              <a:pPr/>
              <a:t>35</a:t>
            </a:fld>
            <a:endParaRPr lang="en-US" dirty="0"/>
          </a:p>
        </p:txBody>
      </p:sp>
      <p:pic>
        <p:nvPicPr>
          <p:cNvPr id="8" name="Picture 5" descr="collimator_figure"/>
          <p:cNvPicPr>
            <a:picLocks noChangeAspect="1" noChangeArrowheads="1"/>
          </p:cNvPicPr>
          <p:nvPr/>
        </p:nvPicPr>
        <p:blipFill>
          <a:blip r:embed="rId3" cstate="print"/>
          <a:srcRect/>
          <a:stretch>
            <a:fillRect/>
          </a:stretch>
        </p:blipFill>
        <p:spPr bwMode="auto">
          <a:xfrm>
            <a:off x="3482831" y="1417638"/>
            <a:ext cx="5411787" cy="2173287"/>
          </a:xfrm>
          <a:prstGeom prst="rect">
            <a:avLst/>
          </a:prstGeom>
          <a:noFill/>
          <a:ln w="9525">
            <a:noFill/>
            <a:miter lim="800000"/>
            <a:headEnd/>
            <a:tailEnd/>
          </a:ln>
        </p:spPr>
      </p:pic>
      <p:sp>
        <p:nvSpPr>
          <p:cNvPr id="9" name="TextBox 6"/>
          <p:cNvSpPr txBox="1">
            <a:spLocks noChangeArrowheads="1"/>
          </p:cNvSpPr>
          <p:nvPr/>
        </p:nvSpPr>
        <p:spPr bwMode="auto">
          <a:xfrm>
            <a:off x="103188" y="6072187"/>
            <a:ext cx="3554412" cy="369888"/>
          </a:xfrm>
          <a:prstGeom prst="rect">
            <a:avLst/>
          </a:prstGeom>
          <a:noFill/>
          <a:ln w="9525">
            <a:noFill/>
            <a:miter lim="800000"/>
            <a:headEnd/>
            <a:tailEnd/>
          </a:ln>
        </p:spPr>
        <p:txBody>
          <a:bodyPr>
            <a:spAutoFit/>
          </a:bodyPr>
          <a:lstStyle/>
          <a:p>
            <a:pPr algn="l"/>
            <a:r>
              <a:rPr lang="en-US" sz="1800" dirty="0" smtClean="0"/>
              <a:t>*FNAL-BEAM-DOC-2925</a:t>
            </a:r>
            <a:endParaRPr lang="en-US" sz="1800" dirty="0"/>
          </a:p>
        </p:txBody>
      </p:sp>
      <p:sp>
        <p:nvSpPr>
          <p:cNvPr id="10" name="Text Box 6"/>
          <p:cNvSpPr txBox="1">
            <a:spLocks noChangeArrowheads="1"/>
          </p:cNvSpPr>
          <p:nvPr/>
        </p:nvSpPr>
        <p:spPr bwMode="auto">
          <a:xfrm>
            <a:off x="138113" y="1885890"/>
            <a:ext cx="2368550" cy="400110"/>
          </a:xfrm>
          <a:prstGeom prst="rect">
            <a:avLst/>
          </a:prstGeom>
          <a:noFill/>
          <a:ln w="0" algn="ctr">
            <a:noFill/>
            <a:miter lim="800000"/>
            <a:headEnd/>
            <a:tailEnd/>
          </a:ln>
        </p:spPr>
        <p:txBody>
          <a:bodyPr>
            <a:spAutoFit/>
          </a:bodyPr>
          <a:lstStyle/>
          <a:p>
            <a:pPr algn="l">
              <a:spcBef>
                <a:spcPct val="50000"/>
              </a:spcBef>
            </a:pPr>
            <a:r>
              <a:rPr lang="en-US" sz="2000" b="1" dirty="0"/>
              <a:t>At collimator:</a:t>
            </a:r>
          </a:p>
        </p:txBody>
      </p:sp>
      <p:pic>
        <p:nvPicPr>
          <p:cNvPr id="11" name="Picture 5" descr="phase_space_figure"/>
          <p:cNvPicPr>
            <a:picLocks noChangeAspect="1" noChangeArrowheads="1"/>
          </p:cNvPicPr>
          <p:nvPr/>
        </p:nvPicPr>
        <p:blipFill>
          <a:blip r:embed="rId4" cstate="print"/>
          <a:srcRect/>
          <a:stretch>
            <a:fillRect/>
          </a:stretch>
        </p:blipFill>
        <p:spPr bwMode="auto">
          <a:xfrm>
            <a:off x="381000" y="3962400"/>
            <a:ext cx="3938587" cy="1989138"/>
          </a:xfrm>
          <a:prstGeom prst="rect">
            <a:avLst/>
          </a:prstGeom>
          <a:noFill/>
          <a:ln w="9525">
            <a:noFill/>
            <a:miter lim="800000"/>
            <a:headEnd/>
            <a:tailEnd/>
          </a:ln>
        </p:spPr>
      </p:pic>
      <p:graphicFrame>
        <p:nvGraphicFramePr>
          <p:cNvPr id="12" name="Object 3"/>
          <p:cNvGraphicFramePr>
            <a:graphicFrameLocks noChangeAspect="1"/>
          </p:cNvGraphicFramePr>
          <p:nvPr/>
        </p:nvGraphicFramePr>
        <p:xfrm>
          <a:off x="5391150" y="4375150"/>
          <a:ext cx="2752725" cy="1428750"/>
        </p:xfrm>
        <a:graphic>
          <a:graphicData uri="http://schemas.openxmlformats.org/presentationml/2006/ole">
            <p:oleObj spid="_x0000_s50178" name="Equation" r:id="rId5" imgW="939600" imgH="482400" progId="Equation.3">
              <p:embed/>
            </p:oleObj>
          </a:graphicData>
        </a:graphic>
      </p:graphicFrame>
      <p:sp>
        <p:nvSpPr>
          <p:cNvPr id="13" name="Text Box 6"/>
          <p:cNvSpPr txBox="1">
            <a:spLocks noChangeArrowheads="1"/>
          </p:cNvSpPr>
          <p:nvPr/>
        </p:nvSpPr>
        <p:spPr bwMode="auto">
          <a:xfrm>
            <a:off x="381000" y="3505200"/>
            <a:ext cx="2368550" cy="400110"/>
          </a:xfrm>
          <a:prstGeom prst="rect">
            <a:avLst/>
          </a:prstGeom>
          <a:noFill/>
          <a:ln w="0" algn="ctr">
            <a:noFill/>
            <a:miter lim="800000"/>
            <a:headEnd/>
            <a:tailEnd/>
          </a:ln>
        </p:spPr>
        <p:txBody>
          <a:bodyPr>
            <a:spAutoFit/>
          </a:bodyPr>
          <a:lstStyle/>
          <a:p>
            <a:pPr algn="l">
              <a:spcBef>
                <a:spcPct val="50000"/>
              </a:spcBef>
            </a:pPr>
            <a:r>
              <a:rPr lang="en-US" sz="2000" b="1" dirty="0"/>
              <a:t>At kicker:</a:t>
            </a:r>
          </a:p>
        </p:txBody>
      </p:sp>
      <p:sp>
        <p:nvSpPr>
          <p:cNvPr id="14" name="TextBox 13"/>
          <p:cNvSpPr txBox="1"/>
          <p:nvPr/>
        </p:nvSpPr>
        <p:spPr>
          <a:xfrm>
            <a:off x="4351338" y="3925887"/>
            <a:ext cx="3878262" cy="461665"/>
          </a:xfrm>
          <a:prstGeom prst="rect">
            <a:avLst/>
          </a:prstGeom>
          <a:noFill/>
        </p:spPr>
        <p:txBody>
          <a:bodyPr wrap="square">
            <a:spAutoFit/>
          </a:bodyPr>
          <a:lstStyle/>
          <a:p>
            <a:pPr algn="r">
              <a:defRPr/>
            </a:pPr>
            <a:r>
              <a:rPr lang="en-US" dirty="0">
                <a:solidFill>
                  <a:schemeClr val="accent1">
                    <a:lumMod val="75000"/>
                  </a:schemeClr>
                </a:solidFill>
              </a:rPr>
              <a:t>Angle to extinguish beam</a:t>
            </a:r>
          </a:p>
        </p:txBody>
      </p:sp>
      <p:cxnSp>
        <p:nvCxnSpPr>
          <p:cNvPr id="15" name="Straight Arrow Connector 14"/>
          <p:cNvCxnSpPr/>
          <p:nvPr/>
        </p:nvCxnSpPr>
        <p:spPr>
          <a:xfrm rot="5400000">
            <a:off x="5678487" y="4552950"/>
            <a:ext cx="531813" cy="587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TextBox 7"/>
          <p:cNvSpPr txBox="1">
            <a:spLocks noChangeArrowheads="1"/>
          </p:cNvSpPr>
          <p:nvPr/>
        </p:nvSpPr>
        <p:spPr bwMode="auto">
          <a:xfrm>
            <a:off x="246063" y="2224087"/>
            <a:ext cx="3125787" cy="923330"/>
          </a:xfrm>
          <a:prstGeom prst="rect">
            <a:avLst/>
          </a:prstGeom>
          <a:noFill/>
          <a:ln w="9525">
            <a:noFill/>
            <a:miter lim="800000"/>
            <a:headEnd/>
            <a:tailEnd/>
          </a:ln>
        </p:spPr>
        <p:txBody>
          <a:bodyPr>
            <a:spAutoFit/>
          </a:bodyPr>
          <a:lstStyle/>
          <a:p>
            <a:pPr algn="l"/>
            <a:r>
              <a:rPr lang="en-US" sz="1800" dirty="0"/>
              <a:t>Beam fully extinguished when deflection equals </a:t>
            </a:r>
            <a:r>
              <a:rPr lang="en-US" sz="1800" i="1" dirty="0"/>
              <a:t>twice</a:t>
            </a:r>
            <a:r>
              <a:rPr lang="en-US" sz="1800" dirty="0"/>
              <a:t> full admittance (</a:t>
            </a:r>
            <a:r>
              <a:rPr lang="en-US" sz="1800" i="1" dirty="0"/>
              <a:t>A</a:t>
            </a:r>
            <a:r>
              <a:rPr lang="en-US" sz="1800" dirty="0"/>
              <a:t>) amplitude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Rectangle 18"/>
          <p:cNvSpPr/>
          <p:nvPr/>
        </p:nvSpPr>
        <p:spPr bwMode="auto">
          <a:xfrm>
            <a:off x="2590800" y="2971800"/>
            <a:ext cx="5105400" cy="2133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Magnet Optimization</a:t>
            </a:r>
            <a:endParaRPr lang="en-US" dirty="0"/>
          </a:p>
        </p:txBody>
      </p:sp>
      <p:sp>
        <p:nvSpPr>
          <p:cNvPr id="6" name="Date Placeholder 5"/>
          <p:cNvSpPr>
            <a:spLocks noGrp="1"/>
          </p:cNvSpPr>
          <p:nvPr>
            <p:ph type="dt" sz="half" idx="10"/>
          </p:nvPr>
        </p:nvSpPr>
        <p:spPr/>
        <p:txBody>
          <a:bodyPr/>
          <a:lstStyle/>
          <a:p>
            <a:r>
              <a:rPr lang="en-US" smtClean="0"/>
              <a:t>5/3/11</a:t>
            </a:r>
            <a:endParaRPr lang="en-US" dirty="0"/>
          </a:p>
        </p:txBody>
      </p:sp>
      <p:sp>
        <p:nvSpPr>
          <p:cNvPr id="4" name="Footer Placeholder 3"/>
          <p:cNvSpPr>
            <a:spLocks noGrp="1"/>
          </p:cNvSpPr>
          <p:nvPr>
            <p:ph type="ftr" sz="quarter" idx="11"/>
          </p:nvPr>
        </p:nvSpPr>
        <p:spPr>
          <a:xfrm>
            <a:off x="381000" y="6305550"/>
            <a:ext cx="4191000" cy="457200"/>
          </a:xfrm>
        </p:spPr>
        <p:txBody>
          <a:bodyPr/>
          <a:lstStyle/>
          <a:p>
            <a:r>
              <a:rPr lang="en-US" dirty="0" err="1" smtClean="0"/>
              <a:t>E.Prebys</a:t>
            </a:r>
            <a:r>
              <a:rPr lang="en-US" dirty="0" smtClean="0"/>
              <a:t> - Mu2e Independent Design Review for CD-1</a:t>
            </a:r>
            <a:endParaRPr lang="en-US" dirty="0"/>
          </a:p>
        </p:txBody>
      </p:sp>
      <p:graphicFrame>
        <p:nvGraphicFramePr>
          <p:cNvPr id="22" name="Object 3"/>
          <p:cNvGraphicFramePr>
            <a:graphicFrameLocks noChangeAspect="1"/>
          </p:cNvGraphicFramePr>
          <p:nvPr/>
        </p:nvGraphicFramePr>
        <p:xfrm>
          <a:off x="1558635" y="1810557"/>
          <a:ext cx="2394239" cy="892956"/>
        </p:xfrm>
        <a:graphic>
          <a:graphicData uri="http://schemas.openxmlformats.org/presentationml/2006/ole">
            <p:oleObj spid="_x0000_s51202" name="Equation" r:id="rId3" imgW="1307880" imgH="482400" progId="Equation.3">
              <p:embed/>
            </p:oleObj>
          </a:graphicData>
        </a:graphic>
      </p:graphicFrame>
      <p:graphicFrame>
        <p:nvGraphicFramePr>
          <p:cNvPr id="23" name="Object 3"/>
          <p:cNvGraphicFramePr>
            <a:graphicFrameLocks noChangeAspect="1"/>
          </p:cNvGraphicFramePr>
          <p:nvPr/>
        </p:nvGraphicFramePr>
        <p:xfrm>
          <a:off x="2625436" y="3434588"/>
          <a:ext cx="4994563" cy="1169161"/>
        </p:xfrm>
        <a:graphic>
          <a:graphicData uri="http://schemas.openxmlformats.org/presentationml/2006/ole">
            <p:oleObj spid="_x0000_s51203" name="Equation" r:id="rId4" imgW="2082600" imgH="482400" progId="Equation.3">
              <p:embed/>
            </p:oleObj>
          </a:graphicData>
        </a:graphic>
      </p:graphicFrame>
      <p:graphicFrame>
        <p:nvGraphicFramePr>
          <p:cNvPr id="24" name="Object 4"/>
          <p:cNvGraphicFramePr>
            <a:graphicFrameLocks noChangeAspect="1"/>
          </p:cNvGraphicFramePr>
          <p:nvPr/>
        </p:nvGraphicFramePr>
        <p:xfrm>
          <a:off x="3805234" y="3005138"/>
          <a:ext cx="909638" cy="457200"/>
        </p:xfrm>
        <a:graphic>
          <a:graphicData uri="http://schemas.openxmlformats.org/presentationml/2006/ole">
            <p:oleObj spid="_x0000_s51204" name="Equation" r:id="rId5" imgW="482400" imgH="241200" progId="Equation.3">
              <p:embed/>
            </p:oleObj>
          </a:graphicData>
        </a:graphic>
      </p:graphicFrame>
      <p:graphicFrame>
        <p:nvGraphicFramePr>
          <p:cNvPr id="25" name="Object 5"/>
          <p:cNvGraphicFramePr>
            <a:graphicFrameLocks noChangeAspect="1"/>
          </p:cNvGraphicFramePr>
          <p:nvPr/>
        </p:nvGraphicFramePr>
        <p:xfrm>
          <a:off x="4571999" y="4548188"/>
          <a:ext cx="909637" cy="528637"/>
        </p:xfrm>
        <a:graphic>
          <a:graphicData uri="http://schemas.openxmlformats.org/presentationml/2006/ole">
            <p:oleObj spid="_x0000_s51205" name="Equation" r:id="rId6" imgW="419040" imgH="241200" progId="Equation.3">
              <p:embed/>
            </p:oleObj>
          </a:graphicData>
        </a:graphic>
      </p:graphicFrame>
      <p:graphicFrame>
        <p:nvGraphicFramePr>
          <p:cNvPr id="26" name="Object 6"/>
          <p:cNvGraphicFramePr>
            <a:graphicFrameLocks noChangeAspect="1"/>
          </p:cNvGraphicFramePr>
          <p:nvPr/>
        </p:nvGraphicFramePr>
        <p:xfrm>
          <a:off x="5840412" y="4603749"/>
          <a:ext cx="819150" cy="400050"/>
        </p:xfrm>
        <a:graphic>
          <a:graphicData uri="http://schemas.openxmlformats.org/presentationml/2006/ole">
            <p:oleObj spid="_x0000_s51206" name="Equation" r:id="rId7" imgW="393480" imgH="190440" progId="Equation.3">
              <p:embed/>
            </p:oleObj>
          </a:graphicData>
        </a:graphic>
      </p:graphicFrame>
      <p:sp>
        <p:nvSpPr>
          <p:cNvPr id="27" name="TextBox 26"/>
          <p:cNvSpPr txBox="1"/>
          <p:nvPr/>
        </p:nvSpPr>
        <p:spPr>
          <a:xfrm>
            <a:off x="324644" y="1350182"/>
            <a:ext cx="4129087" cy="460375"/>
          </a:xfrm>
          <a:prstGeom prst="rect">
            <a:avLst/>
          </a:prstGeom>
          <a:noFill/>
        </p:spPr>
        <p:txBody>
          <a:bodyPr>
            <a:spAutoFit/>
          </a:bodyPr>
          <a:lstStyle/>
          <a:p>
            <a:pPr algn="l">
              <a:defRPr/>
            </a:pPr>
            <a:r>
              <a:rPr lang="en-US" sz="2400" dirty="0">
                <a:solidFill>
                  <a:srgbClr val="FFFF00"/>
                </a:solidFill>
              </a:rPr>
              <a:t>Bend strength to extinguish:</a:t>
            </a:r>
          </a:p>
        </p:txBody>
      </p:sp>
      <p:pic>
        <p:nvPicPr>
          <p:cNvPr id="28" name="Picture 7"/>
          <p:cNvPicPr>
            <a:picLocks noChangeAspect="1" noChangeArrowheads="1"/>
          </p:cNvPicPr>
          <p:nvPr/>
        </p:nvPicPr>
        <p:blipFill>
          <a:blip r:embed="rId8" cstate="print"/>
          <a:srcRect/>
          <a:stretch>
            <a:fillRect/>
          </a:stretch>
        </p:blipFill>
        <p:spPr bwMode="auto">
          <a:xfrm>
            <a:off x="5943600" y="838200"/>
            <a:ext cx="2703513" cy="1962959"/>
          </a:xfrm>
          <a:prstGeom prst="rect">
            <a:avLst/>
          </a:prstGeom>
          <a:noFill/>
          <a:ln w="0" algn="ctr">
            <a:noFill/>
            <a:miter lim="800000"/>
            <a:headEnd/>
            <a:tailEnd/>
          </a:ln>
        </p:spPr>
      </p:pic>
      <p:cxnSp>
        <p:nvCxnSpPr>
          <p:cNvPr id="29" name="Straight Arrow Connector 28"/>
          <p:cNvCxnSpPr/>
          <p:nvPr/>
        </p:nvCxnSpPr>
        <p:spPr>
          <a:xfrm>
            <a:off x="4714874" y="3293921"/>
            <a:ext cx="266700" cy="226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5476082" y="4192587"/>
            <a:ext cx="325437" cy="236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V="1">
            <a:off x="6030911" y="4254499"/>
            <a:ext cx="290513" cy="147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24644" y="2774157"/>
            <a:ext cx="3922713" cy="461962"/>
          </a:xfrm>
          <a:prstGeom prst="rect">
            <a:avLst/>
          </a:prstGeom>
          <a:noFill/>
        </p:spPr>
        <p:txBody>
          <a:bodyPr>
            <a:spAutoFit/>
          </a:bodyPr>
          <a:lstStyle/>
          <a:p>
            <a:pPr algn="l">
              <a:defRPr/>
            </a:pPr>
            <a:r>
              <a:rPr lang="en-US" sz="2400" dirty="0">
                <a:solidFill>
                  <a:srgbClr val="FFFF00"/>
                </a:solidFill>
              </a:rPr>
              <a:t>Stored Energy:</a:t>
            </a:r>
          </a:p>
        </p:txBody>
      </p:sp>
      <p:sp>
        <p:nvSpPr>
          <p:cNvPr id="33" name="TextBox 32"/>
          <p:cNvSpPr txBox="1"/>
          <p:nvPr/>
        </p:nvSpPr>
        <p:spPr>
          <a:xfrm>
            <a:off x="1317625" y="5185827"/>
            <a:ext cx="5891357" cy="1138773"/>
          </a:xfrm>
          <a:prstGeom prst="rect">
            <a:avLst/>
          </a:prstGeom>
          <a:noFill/>
          <a:ln>
            <a:solidFill>
              <a:schemeClr val="accent1"/>
            </a:solidFill>
          </a:ln>
        </p:spPr>
        <p:txBody>
          <a:bodyPr wrap="square">
            <a:spAutoFit/>
          </a:bodyPr>
          <a:lstStyle/>
          <a:p>
            <a:pPr algn="l">
              <a:defRPr/>
            </a:pPr>
            <a:r>
              <a:rPr lang="en-US" sz="2000" dirty="0">
                <a:sym typeface="Symbol"/>
              </a:rPr>
              <a:t>Large </a:t>
            </a:r>
            <a:r>
              <a:rPr lang="en-US" sz="2000" dirty="0" err="1">
                <a:latin typeface="Symbol" pitchFamily="18" charset="2"/>
                <a:sym typeface="Symbol"/>
              </a:rPr>
              <a:t>b</a:t>
            </a:r>
            <a:r>
              <a:rPr lang="en-US" sz="2000" baseline="-25000" dirty="0" err="1">
                <a:sym typeface="Symbol"/>
              </a:rPr>
              <a:t>x</a:t>
            </a:r>
            <a:r>
              <a:rPr lang="en-US" sz="2000" dirty="0">
                <a:sym typeface="Symbol"/>
              </a:rPr>
              <a:t>, long weak magnets</a:t>
            </a:r>
          </a:p>
          <a:p>
            <a:pPr algn="l">
              <a:defRPr/>
            </a:pPr>
            <a:r>
              <a:rPr lang="en-US" sz="2000" dirty="0">
                <a:sym typeface="Symbol"/>
              </a:rPr>
              <a:t>	- Assume </a:t>
            </a:r>
            <a:r>
              <a:rPr lang="en-US" sz="2000" dirty="0" err="1">
                <a:latin typeface="Symbol" pitchFamily="18" charset="2"/>
                <a:sym typeface="Symbol"/>
              </a:rPr>
              <a:t>b</a:t>
            </a:r>
            <a:r>
              <a:rPr lang="en-US" sz="2000" baseline="-25000" dirty="0" err="1">
                <a:sym typeface="Symbol"/>
              </a:rPr>
              <a:t>x</a:t>
            </a:r>
            <a:r>
              <a:rPr lang="en-US" sz="2000" dirty="0">
                <a:sym typeface="Symbol"/>
              </a:rPr>
              <a:t>=250m, L=6m</a:t>
            </a:r>
          </a:p>
          <a:p>
            <a:pPr algn="l">
              <a:defRPr/>
            </a:pPr>
            <a:r>
              <a:rPr lang="en-US" sz="2000" dirty="0">
                <a:sym typeface="Symbol"/>
              </a:rPr>
              <a:t>	- Factor of 4 better than </a:t>
            </a:r>
            <a:r>
              <a:rPr lang="en-US" sz="2000" dirty="0" err="1">
                <a:latin typeface="Symbol" pitchFamily="18" charset="2"/>
                <a:sym typeface="Symbol"/>
              </a:rPr>
              <a:t>b</a:t>
            </a:r>
            <a:r>
              <a:rPr lang="en-US" sz="2000" baseline="-25000" dirty="0" err="1">
                <a:sym typeface="Symbol"/>
              </a:rPr>
              <a:t>x</a:t>
            </a:r>
            <a:r>
              <a:rPr lang="en-US" sz="2000" dirty="0">
                <a:sym typeface="Symbol"/>
              </a:rPr>
              <a:t>=50m, L=2m</a:t>
            </a:r>
            <a:endParaRPr lang="en-US" sz="2000" dirty="0"/>
          </a:p>
        </p:txBody>
      </p:sp>
      <p:sp>
        <p:nvSpPr>
          <p:cNvPr id="38" name="Rectangle 37"/>
          <p:cNvSpPr/>
          <p:nvPr/>
        </p:nvSpPr>
        <p:spPr>
          <a:xfrm>
            <a:off x="6659562" y="3520671"/>
            <a:ext cx="960437" cy="108307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Waveform Analysis*</a:t>
            </a:r>
            <a:endParaRPr lang="en-US" dirty="0"/>
          </a:p>
        </p:txBody>
      </p:sp>
      <p:sp>
        <p:nvSpPr>
          <p:cNvPr id="3" name="Date Placeholder 2"/>
          <p:cNvSpPr>
            <a:spLocks noGrp="1"/>
          </p:cNvSpPr>
          <p:nvPr>
            <p:ph type="dt" sz="half" idx="10"/>
          </p:nvPr>
        </p:nvSpPr>
        <p:spPr/>
        <p:txBody>
          <a:bodyPr/>
          <a:lstStyle/>
          <a:p>
            <a:r>
              <a:rPr lang="en-US" smtClean="0"/>
              <a:t>5/3/11</a:t>
            </a:r>
            <a:endParaRPr lang="en-US" dirty="0"/>
          </a:p>
        </p:txBody>
      </p:sp>
      <p:sp>
        <p:nvSpPr>
          <p:cNvPr id="4" name="Footer Placeholder 3"/>
          <p:cNvSpPr>
            <a:spLocks noGrp="1"/>
          </p:cNvSpPr>
          <p:nvPr>
            <p:ph type="ftr" sz="quarter" idx="11"/>
          </p:nvPr>
        </p:nvSpPr>
        <p:spPr>
          <a:xfrm>
            <a:off x="381000" y="6305550"/>
            <a:ext cx="4191000" cy="457200"/>
          </a:xfrm>
        </p:spPr>
        <p:txBody>
          <a:bodyPr/>
          <a:lstStyle/>
          <a:p>
            <a:r>
              <a:rPr lang="en-US" dirty="0" err="1" smtClean="0"/>
              <a:t>E.Prebys</a:t>
            </a:r>
            <a:r>
              <a:rPr lang="en-US" dirty="0" smtClean="0"/>
              <a:t> - Mu2e Independent Design Review for CD-1</a:t>
            </a:r>
            <a:endParaRPr lang="en-US" dirty="0"/>
          </a:p>
        </p:txBody>
      </p:sp>
      <p:pic>
        <p:nvPicPr>
          <p:cNvPr id="6" name="Picture 2"/>
          <p:cNvPicPr>
            <a:picLocks noChangeAspect="1" noChangeArrowheads="1"/>
          </p:cNvPicPr>
          <p:nvPr/>
        </p:nvPicPr>
        <p:blipFill>
          <a:blip r:embed="rId2" cstate="print"/>
          <a:srcRect/>
          <a:stretch>
            <a:fillRect/>
          </a:stretch>
        </p:blipFill>
        <p:spPr bwMode="auto">
          <a:xfrm>
            <a:off x="4709825" y="1400175"/>
            <a:ext cx="4278312" cy="4298950"/>
          </a:xfrm>
          <a:prstGeom prst="rect">
            <a:avLst/>
          </a:prstGeom>
          <a:noFill/>
          <a:ln w="9525">
            <a:noFill/>
            <a:miter lim="800000"/>
            <a:headEnd/>
            <a:tailEnd/>
          </a:ln>
        </p:spPr>
      </p:pic>
      <p:pic>
        <p:nvPicPr>
          <p:cNvPr id="7" name="Picture 1"/>
          <p:cNvPicPr>
            <a:picLocks noChangeAspect="1" noChangeArrowheads="1"/>
          </p:cNvPicPr>
          <p:nvPr/>
        </p:nvPicPr>
        <p:blipFill>
          <a:blip r:embed="rId3" cstate="print"/>
          <a:srcRect/>
          <a:stretch>
            <a:fillRect/>
          </a:stretch>
        </p:blipFill>
        <p:spPr bwMode="auto">
          <a:xfrm>
            <a:off x="279833" y="1355725"/>
            <a:ext cx="4265612" cy="4343400"/>
          </a:xfrm>
          <a:prstGeom prst="rect">
            <a:avLst/>
          </a:prstGeom>
          <a:noFill/>
          <a:ln w="9525">
            <a:noFill/>
            <a:miter lim="800000"/>
            <a:headEnd/>
            <a:tailEnd/>
          </a:ln>
        </p:spPr>
      </p:pic>
      <p:sp>
        <p:nvSpPr>
          <p:cNvPr id="8" name="TextBox 8"/>
          <p:cNvSpPr txBox="1">
            <a:spLocks noChangeArrowheads="1"/>
          </p:cNvSpPr>
          <p:nvPr/>
        </p:nvSpPr>
        <p:spPr bwMode="auto">
          <a:xfrm>
            <a:off x="827088" y="1431925"/>
            <a:ext cx="471487" cy="369888"/>
          </a:xfrm>
          <a:prstGeom prst="rect">
            <a:avLst/>
          </a:prstGeom>
          <a:noFill/>
          <a:ln w="9525">
            <a:noFill/>
            <a:miter lim="800000"/>
            <a:headEnd/>
            <a:tailEnd/>
          </a:ln>
        </p:spPr>
        <p:txBody>
          <a:bodyPr>
            <a:spAutoFit/>
          </a:bodyPr>
          <a:lstStyle/>
          <a:p>
            <a:r>
              <a:rPr lang="en-US"/>
              <a:t>a)</a:t>
            </a:r>
          </a:p>
        </p:txBody>
      </p:sp>
      <p:sp>
        <p:nvSpPr>
          <p:cNvPr id="9" name="TextBox 9"/>
          <p:cNvSpPr txBox="1">
            <a:spLocks noChangeArrowheads="1"/>
          </p:cNvSpPr>
          <p:nvPr/>
        </p:nvSpPr>
        <p:spPr bwMode="auto">
          <a:xfrm>
            <a:off x="5551488" y="1355725"/>
            <a:ext cx="481012" cy="369888"/>
          </a:xfrm>
          <a:prstGeom prst="rect">
            <a:avLst/>
          </a:prstGeom>
          <a:noFill/>
          <a:ln w="9525">
            <a:noFill/>
            <a:miter lim="800000"/>
            <a:headEnd/>
            <a:tailEnd/>
          </a:ln>
        </p:spPr>
        <p:txBody>
          <a:bodyPr>
            <a:spAutoFit/>
          </a:bodyPr>
          <a:lstStyle/>
          <a:p>
            <a:r>
              <a:rPr lang="en-US"/>
              <a:t>b)</a:t>
            </a:r>
          </a:p>
        </p:txBody>
      </p:sp>
      <p:sp>
        <p:nvSpPr>
          <p:cNvPr id="10" name="TextBox 9"/>
          <p:cNvSpPr txBox="1"/>
          <p:nvPr/>
        </p:nvSpPr>
        <p:spPr>
          <a:xfrm>
            <a:off x="530225" y="5957888"/>
            <a:ext cx="3038475" cy="369332"/>
          </a:xfrm>
          <a:prstGeom prst="rect">
            <a:avLst/>
          </a:prstGeom>
          <a:noFill/>
        </p:spPr>
        <p:txBody>
          <a:bodyPr>
            <a:spAutoFit/>
          </a:bodyPr>
          <a:lstStyle/>
          <a:p>
            <a:pPr algn="l">
              <a:defRPr/>
            </a:pPr>
            <a:r>
              <a:rPr lang="en-US" sz="1800" dirty="0">
                <a:solidFill>
                  <a:srgbClr val="EAEAEA"/>
                </a:solidFill>
                <a:latin typeface="Arial" pitchFamily="34" charset="0"/>
              </a:rPr>
              <a:t>*Mu2e-DOC-552</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4" name="Picture 2"/>
          <p:cNvPicPr>
            <a:picLocks noChangeAspect="1" noChangeArrowheads="1"/>
          </p:cNvPicPr>
          <p:nvPr/>
        </p:nvPicPr>
        <p:blipFill>
          <a:blip r:embed="rId2" cstate="print"/>
          <a:srcRect l="1790" t="552" r="31592" b="1733"/>
          <a:stretch>
            <a:fillRect/>
          </a:stretch>
        </p:blipFill>
        <p:spPr bwMode="auto">
          <a:xfrm>
            <a:off x="457200" y="1417638"/>
            <a:ext cx="4633926" cy="4938712"/>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US" dirty="0" smtClean="0"/>
              <a:t>Transmission Results</a:t>
            </a:r>
            <a:endParaRPr lang="en-US" dirty="0"/>
          </a:p>
        </p:txBody>
      </p:sp>
      <p:sp>
        <p:nvSpPr>
          <p:cNvPr id="12" name="Content Placeholder 11"/>
          <p:cNvSpPr>
            <a:spLocks noGrp="1"/>
          </p:cNvSpPr>
          <p:nvPr>
            <p:ph sz="half" idx="2"/>
          </p:nvPr>
        </p:nvSpPr>
        <p:spPr>
          <a:xfrm>
            <a:off x="5091126" y="1600200"/>
            <a:ext cx="3824274" cy="4525963"/>
          </a:xfrm>
        </p:spPr>
        <p:txBody>
          <a:bodyPr>
            <a:normAutofit/>
          </a:bodyPr>
          <a:lstStyle/>
          <a:p>
            <a:r>
              <a:rPr lang="en-US" sz="2000" dirty="0" smtClean="0"/>
              <a:t>Beam transmission efficiency is shown as a function of (Gaussian) bunch length for the various waveforms considered</a:t>
            </a:r>
          </a:p>
          <a:p>
            <a:r>
              <a:rPr lang="en-US" sz="2000" dirty="0" smtClean="0"/>
              <a:t>Solid and dashed lines represent 20 and 5 </a:t>
            </a:r>
            <a:r>
              <a:rPr lang="en-US" sz="2000" dirty="0" smtClean="0">
                <a:latin typeface="Symbol" pitchFamily="18" charset="2"/>
              </a:rPr>
              <a:t>p</a:t>
            </a:r>
            <a:r>
              <a:rPr lang="en-US" sz="2000" dirty="0" smtClean="0"/>
              <a:t>-mm-</a:t>
            </a:r>
            <a:r>
              <a:rPr lang="en-US" sz="2000" dirty="0" err="1" smtClean="0"/>
              <a:t>mr</a:t>
            </a:r>
            <a:r>
              <a:rPr lang="en-US" sz="2000" dirty="0" smtClean="0"/>
              <a:t> </a:t>
            </a:r>
            <a:r>
              <a:rPr lang="en-US" sz="2000" dirty="0" err="1" smtClean="0"/>
              <a:t>emittances</a:t>
            </a:r>
            <a:r>
              <a:rPr lang="en-US" sz="2000" dirty="0" smtClean="0"/>
              <a:t>, respectively</a:t>
            </a:r>
            <a:endParaRPr lang="en-US" sz="2000" dirty="0"/>
          </a:p>
        </p:txBody>
      </p:sp>
      <p:sp>
        <p:nvSpPr>
          <p:cNvPr id="12291" name="Date Placeholder 2"/>
          <p:cNvSpPr>
            <a:spLocks noGrp="1"/>
          </p:cNvSpPr>
          <p:nvPr>
            <p:ph type="dt" sz="half" idx="10"/>
          </p:nvPr>
        </p:nvSpPr>
        <p:spPr bwMode="auto">
          <a:noFill/>
          <a:ln>
            <a:miter lim="800000"/>
            <a:headEnd/>
            <a:tailEnd/>
          </a:ln>
        </p:spPr>
        <p:txBody>
          <a:bodyPr wrap="square" lIns="91440" rIns="91440" numCol="1" anchorCtr="0" compatLnSpc="1">
            <a:prstTxWarp prst="textNoShape">
              <a:avLst/>
            </a:prstTxWarp>
          </a:bodyPr>
          <a:lstStyle/>
          <a:p>
            <a:r>
              <a:rPr lang="en-US" smtClean="0"/>
              <a:t>5/3/11</a:t>
            </a:r>
            <a:endParaRPr lang="en-US"/>
          </a:p>
        </p:txBody>
      </p:sp>
      <p:sp>
        <p:nvSpPr>
          <p:cNvPr id="12292" name="Footer Placeholder 3"/>
          <p:cNvSpPr>
            <a:spLocks noGrp="1"/>
          </p:cNvSpPr>
          <p:nvPr>
            <p:ph type="ftr" sz="quarter" idx="11"/>
          </p:nvPr>
        </p:nvSpPr>
        <p:spPr bwMode="auto">
          <a:xfrm>
            <a:off x="381000" y="6305550"/>
            <a:ext cx="4267200" cy="457200"/>
          </a:xfrm>
          <a:noFill/>
          <a:ln>
            <a:miter lim="800000"/>
            <a:headEnd/>
            <a:tailEnd/>
          </a:ln>
        </p:spPr>
        <p:txBody>
          <a:bodyPr wrap="square" lIns="91440" rIns="91440" numCol="1" anchorCtr="0" compatLnSpc="1">
            <a:prstTxWarp prst="textNoShape">
              <a:avLst/>
            </a:prstTxWarp>
          </a:bodyPr>
          <a:lstStyle/>
          <a:p>
            <a:r>
              <a:rPr lang="en-US" dirty="0" err="1" smtClean="0"/>
              <a:t>E.Prebys</a:t>
            </a:r>
            <a:r>
              <a:rPr lang="en-US" dirty="0" smtClean="0"/>
              <a:t> - Mu2e Independent Design Review for CD-1</a:t>
            </a:r>
          </a:p>
        </p:txBody>
      </p:sp>
      <p:sp>
        <p:nvSpPr>
          <p:cNvPr id="9" name="Rectangle 8"/>
          <p:cNvSpPr/>
          <p:nvPr/>
        </p:nvSpPr>
        <p:spPr>
          <a:xfrm>
            <a:off x="1163911" y="4657916"/>
            <a:ext cx="2480041" cy="3583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Rectangle 9"/>
          <p:cNvSpPr/>
          <p:nvPr/>
        </p:nvSpPr>
        <p:spPr>
          <a:xfrm>
            <a:off x="1163911" y="5397883"/>
            <a:ext cx="2480041" cy="3583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Line Magnet Choice</a:t>
            </a:r>
            <a:endParaRPr lang="en-US" dirty="0"/>
          </a:p>
        </p:txBody>
      </p:sp>
      <p:sp>
        <p:nvSpPr>
          <p:cNvPr id="3" name="Date Placeholder 2"/>
          <p:cNvSpPr>
            <a:spLocks noGrp="1"/>
          </p:cNvSpPr>
          <p:nvPr>
            <p:ph type="dt" sz="half" idx="10"/>
          </p:nvPr>
        </p:nvSpPr>
        <p:spPr/>
        <p:txBody>
          <a:bodyPr/>
          <a:lstStyle/>
          <a:p>
            <a:r>
              <a:rPr lang="en-US" smtClean="0"/>
              <a:t>5/3/11</a:t>
            </a:r>
            <a:endParaRPr lang="en-US" dirty="0"/>
          </a:p>
        </p:txBody>
      </p:sp>
      <p:sp>
        <p:nvSpPr>
          <p:cNvPr id="4" name="Footer Placeholder 3"/>
          <p:cNvSpPr>
            <a:spLocks noGrp="1"/>
          </p:cNvSpPr>
          <p:nvPr>
            <p:ph type="ftr" sz="quarter" idx="11"/>
          </p:nvPr>
        </p:nvSpPr>
        <p:spPr>
          <a:xfrm>
            <a:off x="381000" y="6305550"/>
            <a:ext cx="4191000" cy="457200"/>
          </a:xfrm>
        </p:spPr>
        <p:txBody>
          <a:bodyPr/>
          <a:lstStyle/>
          <a:p>
            <a:r>
              <a:rPr lang="en-US" dirty="0" err="1" smtClean="0"/>
              <a:t>E.Prebys</a:t>
            </a:r>
            <a:r>
              <a:rPr lang="en-US" dirty="0" smtClean="0"/>
              <a:t> - Mu2e Independent Design Review for CD-1</a:t>
            </a:r>
            <a:endParaRPr lang="en-US" dirty="0"/>
          </a:p>
        </p:txBody>
      </p:sp>
      <p:pic>
        <p:nvPicPr>
          <p:cNvPr id="6" name="Picture 12"/>
          <p:cNvPicPr>
            <a:picLocks noChangeAspect="1" noChangeArrowheads="1"/>
          </p:cNvPicPr>
          <p:nvPr/>
        </p:nvPicPr>
        <p:blipFill>
          <a:blip r:embed="rId2" cstate="print"/>
          <a:srcRect/>
          <a:stretch>
            <a:fillRect/>
          </a:stretch>
        </p:blipFill>
        <p:spPr bwMode="auto">
          <a:xfrm>
            <a:off x="563563" y="2594661"/>
            <a:ext cx="7408862" cy="2863163"/>
          </a:xfrm>
          <a:prstGeom prst="rect">
            <a:avLst/>
          </a:prstGeom>
          <a:noFill/>
          <a:ln w="0" algn="ctr">
            <a:noFill/>
            <a:miter lim="800000"/>
            <a:headEnd/>
            <a:tailEnd/>
          </a:ln>
        </p:spPr>
      </p:pic>
      <p:sp>
        <p:nvSpPr>
          <p:cNvPr id="7" name="Content Placeholder 13"/>
          <p:cNvSpPr txBox="1">
            <a:spLocks/>
          </p:cNvSpPr>
          <p:nvPr/>
        </p:nvSpPr>
        <p:spPr>
          <a:xfrm>
            <a:off x="457200" y="1143000"/>
            <a:ext cx="8251825" cy="5553075"/>
          </a:xfrm>
          <a:prstGeom prst="rect">
            <a:avLst/>
          </a:prstGeom>
        </p:spPr>
        <p:txBody>
          <a:bodyPr/>
          <a:lstStyle/>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b="0" i="0" u="none" strike="noStrike" kern="1200" cap="none" spc="0" normalizeH="0" baseline="0" noProof="0" dirty="0" smtClean="0">
                <a:ln>
                  <a:noFill/>
                </a:ln>
                <a:solidFill>
                  <a:schemeClr val="tx1"/>
                </a:solidFill>
                <a:effectLst/>
                <a:uLnTx/>
                <a:uFillTx/>
                <a:latin typeface="Arial"/>
                <a:ea typeface="+mn-ea"/>
                <a:cs typeface="Arial"/>
              </a:rPr>
              <a:t>Magnet specification</a:t>
            </a: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1600" b="0" i="0" u="none" strike="noStrike" kern="1200" cap="none" spc="0" normalizeH="0" baseline="0" noProof="0" dirty="0" smtClean="0">
                <a:ln>
                  <a:noFill/>
                </a:ln>
                <a:solidFill>
                  <a:schemeClr val="tx1"/>
                </a:solidFill>
                <a:effectLst/>
                <a:uLnTx/>
                <a:uFillTx/>
                <a:latin typeface="Arial"/>
                <a:ea typeface="+mn-ea"/>
                <a:cs typeface="Arial"/>
              </a:rPr>
              <a:t>Assume equal length per harmonic (6m total)</a:t>
            </a: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1600" b="0" i="0" u="none" strike="noStrike" kern="1200" cap="none" spc="0" normalizeH="0" baseline="0" noProof="0" dirty="0" smtClean="0">
                <a:ln>
                  <a:noFill/>
                </a:ln>
                <a:solidFill>
                  <a:schemeClr val="tx1"/>
                </a:solidFill>
                <a:effectLst/>
                <a:uLnTx/>
                <a:uFillTx/>
                <a:latin typeface="Arial"/>
                <a:ea typeface="+mn-ea"/>
                <a:cs typeface="Arial"/>
              </a:rPr>
              <a:t>Gap in non-bend plane 1.2 cm (waist for 50</a:t>
            </a:r>
            <a:r>
              <a:rPr kumimoji="0" lang="en-US" sz="1600" b="0" i="0" u="none" strike="noStrike" kern="1200" cap="none" spc="0" normalizeH="0" baseline="0" noProof="0" dirty="0" smtClean="0">
                <a:ln>
                  <a:noFill/>
                </a:ln>
                <a:solidFill>
                  <a:schemeClr val="tx1"/>
                </a:solidFill>
                <a:effectLst/>
                <a:uLnTx/>
                <a:uFillTx/>
                <a:latin typeface="Symbol" pitchFamily="18" charset="2"/>
                <a:ea typeface="+mn-ea"/>
                <a:cs typeface="Arial"/>
              </a:rPr>
              <a:t>p</a:t>
            </a:r>
            <a:r>
              <a:rPr kumimoji="0" lang="en-US" sz="1600" b="0" i="0" u="none" strike="noStrike" kern="1200" cap="none" spc="0" normalizeH="0" baseline="0" noProof="0" dirty="0" smtClean="0">
                <a:ln>
                  <a:noFill/>
                </a:ln>
                <a:solidFill>
                  <a:schemeClr val="tx1"/>
                </a:solidFill>
                <a:effectLst/>
                <a:uLnTx/>
                <a:uFillTx/>
                <a:latin typeface="Arial"/>
                <a:ea typeface="+mn-ea"/>
                <a:cs typeface="Arial"/>
              </a:rPr>
              <a:t>-mm-mr admittance)</a:t>
            </a: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1600" b="0" i="0" u="none" strike="noStrike" kern="1200" cap="none" spc="0" normalizeH="0" baseline="0" noProof="0" dirty="0" smtClean="0">
                <a:ln>
                  <a:noFill/>
                </a:ln>
                <a:solidFill>
                  <a:schemeClr val="tx1"/>
                </a:solidFill>
                <a:effectLst/>
                <a:uLnTx/>
                <a:uFillTx/>
                <a:latin typeface="Arial"/>
                <a:ea typeface="+mn-ea"/>
                <a:cs typeface="Arial"/>
              </a:rPr>
              <a:t>Electrical parameters assume ideal magnets (</a:t>
            </a:r>
            <a:r>
              <a:rPr kumimoji="0" lang="en-US" sz="1600" b="0" i="0" u="none" strike="noStrike" kern="1200" cap="none" spc="0" normalizeH="0" baseline="0" noProof="0" dirty="0" smtClean="0">
                <a:ln>
                  <a:noFill/>
                </a:ln>
                <a:solidFill>
                  <a:schemeClr val="tx1"/>
                </a:solidFill>
                <a:effectLst/>
                <a:uLnTx/>
                <a:uFillTx/>
                <a:latin typeface="Symbol" pitchFamily="18" charset="2"/>
                <a:ea typeface="+mn-ea"/>
                <a:cs typeface="Arial"/>
              </a:rPr>
              <a:t>m</a:t>
            </a:r>
            <a:r>
              <a:rPr kumimoji="0" lang="en-US" sz="1600" b="0" i="0" u="none" strike="noStrike" kern="1200" cap="none" spc="0" normalizeH="0" baseline="0" noProof="0" dirty="0" smtClean="0">
                <a:ln>
                  <a:noFill/>
                </a:ln>
                <a:solidFill>
                  <a:schemeClr val="tx1"/>
                </a:solidFill>
                <a:effectLst/>
                <a:uLnTx/>
                <a:uFillTx/>
                <a:latin typeface="Arial"/>
                <a:ea typeface="+mn-ea"/>
                <a:cs typeface="Arial"/>
              </a:rPr>
              <a:t>&gt;&gt;</a:t>
            </a:r>
            <a:r>
              <a:rPr kumimoji="0" lang="en-US" sz="1600" b="0" i="0" u="none" strike="noStrike" kern="1200" cap="none" spc="0" normalizeH="0" baseline="0" noProof="0" dirty="0" smtClean="0">
                <a:ln>
                  <a:noFill/>
                </a:ln>
                <a:solidFill>
                  <a:schemeClr val="tx1"/>
                </a:solidFill>
                <a:effectLst/>
                <a:uLnTx/>
                <a:uFillTx/>
                <a:latin typeface="Symbol" pitchFamily="18" charset="2"/>
                <a:ea typeface="+mn-ea"/>
                <a:cs typeface="Arial"/>
              </a:rPr>
              <a:t>m</a:t>
            </a:r>
            <a:r>
              <a:rPr kumimoji="0" lang="en-US" sz="1600" b="0" i="0" u="none" strike="noStrike" kern="1200" cap="none" spc="0" normalizeH="0" baseline="-25000" noProof="0" dirty="0" smtClean="0">
                <a:ln>
                  <a:noFill/>
                </a:ln>
                <a:solidFill>
                  <a:schemeClr val="tx1"/>
                </a:solidFill>
                <a:effectLst/>
                <a:uLnTx/>
                <a:uFillTx/>
                <a:latin typeface="Arial"/>
                <a:ea typeface="+mn-ea"/>
                <a:cs typeface="Arial"/>
              </a:rPr>
              <a:t>0</a:t>
            </a:r>
            <a:r>
              <a:rPr kumimoji="0" lang="en-US" sz="1600" b="0" i="0" u="none" strike="noStrike" kern="1200" cap="none" spc="0" normalizeH="0" baseline="0" noProof="0" dirty="0" smtClean="0">
                <a:ln>
                  <a:noFill/>
                </a:ln>
                <a:solidFill>
                  <a:schemeClr val="tx1"/>
                </a:solidFill>
                <a:effectLst/>
                <a:uLnTx/>
                <a:uFillTx/>
                <a:latin typeface="Arial"/>
                <a:ea typeface="+mn-ea"/>
                <a:cs typeface="Arial"/>
              </a:rPr>
              <a:t>)</a:t>
            </a: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1600" b="0" i="0" u="none" strike="noStrike" kern="1200" cap="none" spc="0" normalizeH="0" baseline="0" noProof="0" dirty="0" smtClean="0">
              <a:ln>
                <a:noFill/>
              </a:ln>
              <a:solidFill>
                <a:schemeClr val="tx1"/>
              </a:solidFill>
              <a:effectLst/>
              <a:uLnTx/>
              <a:uFillTx/>
              <a:latin typeface="Arial"/>
              <a:ea typeface="+mn-ea"/>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endParaRPr lang="en-US" sz="1600" dirty="0" smtClean="0">
              <a:latin typeface="Arial"/>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1600" b="0" i="0" u="none" strike="noStrike" kern="1200" cap="none" spc="0" normalizeH="0" baseline="0" noProof="0" dirty="0" smtClean="0">
              <a:ln>
                <a:noFill/>
              </a:ln>
              <a:solidFill>
                <a:schemeClr val="tx1"/>
              </a:solidFill>
              <a:effectLst/>
              <a:uLnTx/>
              <a:uFillTx/>
              <a:latin typeface="Arial"/>
              <a:ea typeface="+mn-ea"/>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1600" b="0" i="0" u="none" strike="noStrike" kern="1200" cap="none" spc="0" normalizeH="0" baseline="0" noProof="0" dirty="0" smtClean="0">
              <a:ln>
                <a:noFill/>
              </a:ln>
              <a:solidFill>
                <a:schemeClr val="tx1"/>
              </a:solidFill>
              <a:effectLst/>
              <a:uLnTx/>
              <a:uFillTx/>
              <a:latin typeface="Arial"/>
              <a:ea typeface="+mn-ea"/>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1600" b="0" i="0" u="none" strike="noStrike" kern="1200" cap="none" spc="0" normalizeH="0" baseline="0" noProof="0" dirty="0" smtClean="0">
              <a:ln>
                <a:noFill/>
              </a:ln>
              <a:solidFill>
                <a:schemeClr val="tx1"/>
              </a:solidFill>
              <a:effectLst/>
              <a:uLnTx/>
              <a:uFillTx/>
              <a:latin typeface="Arial"/>
              <a:ea typeface="+mn-ea"/>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1600" b="0" i="0" u="none" strike="noStrike" kern="1200" cap="none" spc="0" normalizeH="0" baseline="0" noProof="0" dirty="0" smtClean="0">
              <a:ln>
                <a:noFill/>
              </a:ln>
              <a:solidFill>
                <a:schemeClr val="tx1"/>
              </a:solidFill>
              <a:effectLst/>
              <a:uLnTx/>
              <a:uFillTx/>
              <a:latin typeface="Arial"/>
              <a:ea typeface="+mn-ea"/>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1600" b="0" i="0" u="none" strike="noStrike" kern="1200" cap="none" spc="0" normalizeH="0" baseline="0" noProof="0" dirty="0" smtClean="0">
              <a:ln>
                <a:noFill/>
              </a:ln>
              <a:solidFill>
                <a:schemeClr val="tx1"/>
              </a:solidFill>
              <a:effectLst/>
              <a:uLnTx/>
              <a:uFillTx/>
              <a:latin typeface="Arial"/>
              <a:ea typeface="+mn-ea"/>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1600" b="0" i="0" u="none" strike="noStrike" kern="1200" cap="none" spc="0" normalizeH="0" baseline="0" noProof="0" dirty="0" smtClean="0">
              <a:ln>
                <a:noFill/>
              </a:ln>
              <a:solidFill>
                <a:schemeClr val="tx1"/>
              </a:solidFill>
              <a:effectLst/>
              <a:uLnTx/>
              <a:uFillTx/>
              <a:latin typeface="Arial"/>
              <a:ea typeface="+mn-ea"/>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1600" b="0" i="0" u="none" strike="noStrike" kern="1200" cap="none" spc="0" normalizeH="0" baseline="0" noProof="0" dirty="0" smtClean="0">
              <a:ln>
                <a:noFill/>
              </a:ln>
              <a:solidFill>
                <a:schemeClr val="tx1"/>
              </a:solidFill>
              <a:effectLst/>
              <a:uLnTx/>
              <a:uFillTx/>
              <a:latin typeface="Arial"/>
              <a:ea typeface="+mn-ea"/>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1600" b="0" i="0" u="none" strike="noStrike" kern="1200" cap="none" spc="0" normalizeH="0" baseline="0" noProof="0" dirty="0" smtClean="0">
              <a:ln>
                <a:noFill/>
              </a:ln>
              <a:solidFill>
                <a:schemeClr val="tx1"/>
              </a:solidFill>
              <a:effectLst/>
              <a:uLnTx/>
              <a:uFillTx/>
              <a:latin typeface="Arial"/>
              <a:ea typeface="+mn-ea"/>
              <a:cs typeface="Arial"/>
            </a:endParaRP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1600" b="0" i="0" u="none" strike="noStrike" kern="1200" cap="none" spc="0" normalizeH="0" baseline="0" noProof="0" dirty="0" smtClean="0">
                <a:ln>
                  <a:noFill/>
                </a:ln>
                <a:solidFill>
                  <a:schemeClr val="tx1"/>
                </a:solidFill>
                <a:effectLst/>
                <a:uLnTx/>
                <a:uFillTx/>
                <a:latin typeface="Arial"/>
                <a:ea typeface="+mn-ea"/>
                <a:cs typeface="Arial"/>
              </a:rPr>
              <a:t>Power = (</a:t>
            </a:r>
            <a:r>
              <a:rPr kumimoji="0" lang="en-US" sz="1600" b="0" i="0" u="none" strike="noStrike" kern="1200" cap="none" spc="0" normalizeH="0" baseline="0" noProof="0" dirty="0" err="1" smtClean="0">
                <a:ln>
                  <a:noFill/>
                </a:ln>
                <a:solidFill>
                  <a:schemeClr val="tx1"/>
                </a:solidFill>
                <a:effectLst/>
                <a:uLnTx/>
                <a:uFillTx/>
                <a:latin typeface="Arial"/>
                <a:ea typeface="+mn-ea"/>
                <a:cs typeface="Arial"/>
              </a:rPr>
              <a:t>Exf</a:t>
            </a:r>
            <a:r>
              <a:rPr kumimoji="0" lang="en-US" sz="1600" b="0" i="0" u="none" strike="noStrike" kern="1200" cap="none" spc="0" normalizeH="0" baseline="0" noProof="0" dirty="0" smtClean="0">
                <a:ln>
                  <a:noFill/>
                </a:ln>
                <a:solidFill>
                  <a:schemeClr val="tx1"/>
                </a:solidFill>
                <a:effectLst/>
                <a:uLnTx/>
                <a:uFillTx/>
                <a:latin typeface="Arial"/>
                <a:ea typeface="+mn-ea"/>
                <a:cs typeface="Arial"/>
              </a:rPr>
              <a:t>)x(2</a:t>
            </a:r>
            <a:r>
              <a:rPr kumimoji="0" lang="en-US" sz="1600" b="0" i="0" u="none" strike="noStrike" kern="1200" cap="none" spc="0" normalizeH="0" baseline="0" noProof="0" dirty="0" smtClean="0">
                <a:ln>
                  <a:noFill/>
                </a:ln>
                <a:solidFill>
                  <a:schemeClr val="tx1"/>
                </a:solidFill>
                <a:effectLst/>
                <a:uLnTx/>
                <a:uFillTx/>
                <a:latin typeface="Symbol" pitchFamily="18" charset="2"/>
                <a:ea typeface="+mn-ea"/>
                <a:cs typeface="Arial"/>
              </a:rPr>
              <a:t>p</a:t>
            </a:r>
            <a:r>
              <a:rPr kumimoji="0" lang="en-US" sz="1600" b="0" i="0" u="none" strike="noStrike" kern="1200" cap="none" spc="0" normalizeH="0" baseline="0" noProof="0" dirty="0" smtClean="0">
                <a:ln>
                  <a:noFill/>
                </a:ln>
                <a:solidFill>
                  <a:schemeClr val="tx1"/>
                </a:solidFill>
                <a:effectLst/>
                <a:uLnTx/>
                <a:uFillTx/>
                <a:latin typeface="Arial"/>
                <a:ea typeface="+mn-ea"/>
                <a:cs typeface="Arial"/>
              </a:rPr>
              <a:t>/Q)</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mn-ea"/>
                <a:cs typeface="Arial"/>
              </a:rPr>
              <a:t>Pursuing Mod. Sine A as most promising, although modifying for realistic beam distribution</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endParaRPr kumimoji="0" lang="en-US" b="0" i="0" u="none" strike="noStrike" kern="1200" cap="none" spc="0" normalizeH="0" baseline="0" noProof="0" dirty="0" smtClean="0">
              <a:ln>
                <a:noFill/>
              </a:ln>
              <a:solidFill>
                <a:schemeClr val="tx1"/>
              </a:solidFill>
              <a:effectLst/>
              <a:uLnTx/>
              <a:uFillTx/>
              <a:latin typeface="Arial"/>
              <a:ea typeface="+mn-ea"/>
              <a:cs typeface="Arial"/>
            </a:endParaRPr>
          </a:p>
        </p:txBody>
      </p:sp>
      <p:sp>
        <p:nvSpPr>
          <p:cNvPr id="8" name="Rectangle 7"/>
          <p:cNvSpPr/>
          <p:nvPr/>
        </p:nvSpPr>
        <p:spPr>
          <a:xfrm>
            <a:off x="563563" y="3579812"/>
            <a:ext cx="7408862" cy="4111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Detector</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4</a:t>
            </a:fld>
            <a:endParaRPr lang="en-US"/>
          </a:p>
        </p:txBody>
      </p:sp>
      <p:sp>
        <p:nvSpPr>
          <p:cNvPr id="6" name="TextBox 5"/>
          <p:cNvSpPr txBox="1"/>
          <p:nvPr/>
        </p:nvSpPr>
        <p:spPr>
          <a:xfrm>
            <a:off x="336366" y="1219200"/>
            <a:ext cx="3955906" cy="1421928"/>
          </a:xfrm>
          <a:prstGeom prst="rect">
            <a:avLst/>
          </a:prstGeom>
          <a:noFill/>
          <a:ln w="25400">
            <a:solidFill>
              <a:srgbClr val="FFFF00"/>
            </a:solidFill>
          </a:ln>
        </p:spPr>
        <p:txBody>
          <a:bodyPr wrap="square" rtlCol="0">
            <a:spAutoFit/>
          </a:bodyPr>
          <a:lstStyle/>
          <a:p>
            <a:pPr algn="l"/>
            <a:r>
              <a:rPr lang="en-US" sz="1600" dirty="0" smtClean="0"/>
              <a:t>Proton beam hits production target in Production Solenoid.</a:t>
            </a:r>
          </a:p>
          <a:p>
            <a:pPr algn="l"/>
            <a:r>
              <a:rPr lang="en-US" sz="1600" dirty="0" smtClean="0"/>
              <a:t>Pions captured and accelerated towards Transport Solenoid by graded field.</a:t>
            </a:r>
          </a:p>
          <a:p>
            <a:pPr algn="l"/>
            <a:r>
              <a:rPr lang="en-US" sz="1600" dirty="0" smtClean="0"/>
              <a:t>Pions decay to muons.</a:t>
            </a:r>
            <a:endParaRPr lang="en-US" sz="1600" dirty="0"/>
          </a:p>
        </p:txBody>
      </p:sp>
      <p:sp>
        <p:nvSpPr>
          <p:cNvPr id="7" name="TextBox 6"/>
          <p:cNvSpPr txBox="1"/>
          <p:nvPr/>
        </p:nvSpPr>
        <p:spPr>
          <a:xfrm>
            <a:off x="336366" y="5334000"/>
            <a:ext cx="5190812" cy="1126462"/>
          </a:xfrm>
          <a:prstGeom prst="rect">
            <a:avLst/>
          </a:prstGeom>
          <a:noFill/>
          <a:ln w="25400">
            <a:solidFill>
              <a:srgbClr val="FFFF00"/>
            </a:solidFill>
          </a:ln>
        </p:spPr>
        <p:txBody>
          <a:bodyPr wrap="square" rtlCol="0">
            <a:spAutoFit/>
          </a:bodyPr>
          <a:lstStyle/>
          <a:p>
            <a:pPr algn="l"/>
            <a:r>
              <a:rPr lang="en-US" sz="1600" dirty="0" smtClean="0"/>
              <a:t>Transport solenoid performs sign and momentum selection.</a:t>
            </a:r>
          </a:p>
          <a:p>
            <a:pPr algn="l"/>
            <a:r>
              <a:rPr lang="en-US" sz="1600" dirty="0" smtClean="0"/>
              <a:t>Eliminates high energy negative particles, positive particles and line-of-site neutrals.</a:t>
            </a:r>
            <a:endParaRPr lang="en-US" sz="1600" dirty="0"/>
          </a:p>
        </p:txBody>
      </p:sp>
      <p:sp>
        <p:nvSpPr>
          <p:cNvPr id="8" name="TextBox 7"/>
          <p:cNvSpPr txBox="1"/>
          <p:nvPr/>
        </p:nvSpPr>
        <p:spPr>
          <a:xfrm>
            <a:off x="4838628" y="1219200"/>
            <a:ext cx="4099078" cy="1421928"/>
          </a:xfrm>
          <a:prstGeom prst="rect">
            <a:avLst/>
          </a:prstGeom>
          <a:noFill/>
          <a:ln w="25400">
            <a:solidFill>
              <a:srgbClr val="FFFF00"/>
            </a:solidFill>
          </a:ln>
        </p:spPr>
        <p:txBody>
          <a:bodyPr wrap="square" rtlCol="0">
            <a:spAutoFit/>
          </a:bodyPr>
          <a:lstStyle/>
          <a:p>
            <a:pPr algn="l"/>
            <a:r>
              <a:rPr lang="en-US" sz="1600" dirty="0" smtClean="0"/>
              <a:t>Muons captured in stopping target.</a:t>
            </a:r>
          </a:p>
          <a:p>
            <a:pPr algn="l"/>
            <a:r>
              <a:rPr lang="en-US" sz="1600" dirty="0" smtClean="0"/>
              <a:t>Conversion electron trajectory measured in tracker, validated in calorimeter.</a:t>
            </a:r>
          </a:p>
          <a:p>
            <a:pPr algn="l"/>
            <a:r>
              <a:rPr lang="en-US" sz="1600" dirty="0" smtClean="0"/>
              <a:t>Cosmic Ray Veto surrounds Detector Solenoid.</a:t>
            </a:r>
            <a:endParaRPr lang="en-US" sz="1600" dirty="0"/>
          </a:p>
        </p:txBody>
      </p:sp>
      <p:pic>
        <p:nvPicPr>
          <p:cNvPr id="12" name="Picture 11" descr="Screen shot 2011-05-23 at 3.46.29 PM   May 23.png"/>
          <p:cNvPicPr>
            <a:picLocks noChangeAspect="1"/>
          </p:cNvPicPr>
          <p:nvPr/>
        </p:nvPicPr>
        <p:blipFill>
          <a:blip r:embed="rId3"/>
          <a:stretch>
            <a:fillRect/>
          </a:stretch>
        </p:blipFill>
        <p:spPr>
          <a:xfrm>
            <a:off x="1143000" y="2743200"/>
            <a:ext cx="7010400" cy="251936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of Parameters</a:t>
            </a:r>
            <a:endParaRPr lang="en-US" dirty="0"/>
          </a:p>
        </p:txBody>
      </p:sp>
      <p:sp>
        <p:nvSpPr>
          <p:cNvPr id="3" name="Date Placeholder 2"/>
          <p:cNvSpPr>
            <a:spLocks noGrp="1"/>
          </p:cNvSpPr>
          <p:nvPr>
            <p:ph type="dt" sz="half" idx="10"/>
          </p:nvPr>
        </p:nvSpPr>
        <p:spPr/>
        <p:txBody>
          <a:bodyPr/>
          <a:lstStyle/>
          <a:p>
            <a:r>
              <a:rPr lang="en-US" smtClean="0"/>
              <a:t>5/3/11</a:t>
            </a:r>
            <a:endParaRPr lang="en-US" dirty="0"/>
          </a:p>
        </p:txBody>
      </p:sp>
      <p:sp>
        <p:nvSpPr>
          <p:cNvPr id="4" name="Footer Placeholder 3"/>
          <p:cNvSpPr>
            <a:spLocks noGrp="1"/>
          </p:cNvSpPr>
          <p:nvPr>
            <p:ph type="ftr" sz="quarter" idx="11"/>
          </p:nvPr>
        </p:nvSpPr>
        <p:spPr>
          <a:xfrm>
            <a:off x="381000" y="6305550"/>
            <a:ext cx="4191000" cy="457200"/>
          </a:xfrm>
        </p:spPr>
        <p:txBody>
          <a:bodyPr/>
          <a:lstStyle/>
          <a:p>
            <a:r>
              <a:rPr lang="en-US" dirty="0" err="1" smtClean="0"/>
              <a:t>E.Prebys</a:t>
            </a:r>
            <a:r>
              <a:rPr lang="en-US" dirty="0" smtClean="0"/>
              <a:t> - Mu2e Independent Design Review for CD-1</a:t>
            </a:r>
            <a:endParaRPr lang="en-US" dirty="0"/>
          </a:p>
        </p:txBody>
      </p:sp>
      <p:sp>
        <p:nvSpPr>
          <p:cNvPr id="6" name="Content Placeholder 2"/>
          <p:cNvSpPr txBox="1">
            <a:spLocks/>
          </p:cNvSpPr>
          <p:nvPr/>
        </p:nvSpPr>
        <p:spPr>
          <a:xfrm>
            <a:off x="554393" y="1290981"/>
            <a:ext cx="8251825" cy="1184819"/>
          </a:xfrm>
          <a:prstGeom prst="rect">
            <a:avLst/>
          </a:prstGeom>
        </p:spPr>
        <p:txBody>
          <a:bodyPr/>
          <a:lstStyle/>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A more accurate model of the Debuncher</a:t>
            </a:r>
            <a:r>
              <a:rPr kumimoji="0" lang="en-US" sz="1800" b="0" i="0" u="none" strike="noStrike" kern="1200" cap="none" spc="0" normalizeH="0" noProof="0" dirty="0" smtClean="0">
                <a:ln>
                  <a:noFill/>
                </a:ln>
                <a:solidFill>
                  <a:schemeClr val="tx1"/>
                </a:solidFill>
                <a:effectLst/>
                <a:uLnTx/>
                <a:uFillTx/>
                <a:latin typeface="Arial"/>
                <a:ea typeface="+mn-ea"/>
                <a:cs typeface="Arial"/>
              </a:rPr>
              <a:t> produced wider distributions than were originally planned for, and the dipole parameters were subsequently </a:t>
            </a:r>
            <a:r>
              <a:rPr kumimoji="0" lang="en-US" sz="1800" b="0" i="0" u="none" strike="noStrike" kern="1200" cap="none" spc="0" normalizeH="0" noProof="0" dirty="0" err="1" smtClean="0">
                <a:ln>
                  <a:noFill/>
                </a:ln>
                <a:solidFill>
                  <a:schemeClr val="tx1"/>
                </a:solidFill>
                <a:effectLst/>
                <a:uLnTx/>
                <a:uFillTx/>
                <a:latin typeface="Arial"/>
                <a:ea typeface="+mn-ea"/>
                <a:cs typeface="Arial"/>
              </a:rPr>
              <a:t>reoptimized</a:t>
            </a:r>
            <a:r>
              <a:rPr kumimoji="0" lang="en-US" sz="1800" b="0" i="0" u="none" strike="noStrike" kern="1200" cap="none" spc="0" normalizeH="0" noProof="0" dirty="0" smtClean="0">
                <a:ln>
                  <a:noFill/>
                </a:ln>
                <a:solidFill>
                  <a:schemeClr val="tx1"/>
                </a:solidFill>
                <a:effectLst/>
                <a:uLnTx/>
                <a:uFillTx/>
                <a:latin typeface="Arial"/>
                <a:ea typeface="+mn-ea"/>
                <a:cs typeface="Arial"/>
              </a:rPr>
              <a:t>:</a:t>
            </a:r>
            <a:endParaRPr kumimoji="0" lang="en-US" sz="1800" b="0" i="0" u="none" strike="noStrike" kern="1200" cap="none" spc="0" normalizeH="0" baseline="0" noProof="0" dirty="0">
              <a:ln>
                <a:noFill/>
              </a:ln>
              <a:solidFill>
                <a:schemeClr val="tx1"/>
              </a:solidFill>
              <a:effectLst/>
              <a:uLnTx/>
              <a:uFillTx/>
              <a:latin typeface="Arial"/>
              <a:ea typeface="+mn-ea"/>
              <a:cs typeface="Arial"/>
            </a:endParaRPr>
          </a:p>
        </p:txBody>
      </p:sp>
      <p:pic>
        <p:nvPicPr>
          <p:cNvPr id="7" name="Picture 4"/>
          <p:cNvPicPr>
            <a:picLocks noChangeAspect="1" noChangeArrowheads="1"/>
          </p:cNvPicPr>
          <p:nvPr/>
        </p:nvPicPr>
        <p:blipFill>
          <a:blip r:embed="rId2" cstate="print"/>
          <a:srcRect/>
          <a:stretch>
            <a:fillRect/>
          </a:stretch>
        </p:blipFill>
        <p:spPr bwMode="auto">
          <a:xfrm>
            <a:off x="750627" y="2127817"/>
            <a:ext cx="4617203" cy="4228533"/>
          </a:xfrm>
          <a:prstGeom prst="rect">
            <a:avLst/>
          </a:prstGeom>
          <a:noFill/>
          <a:ln w="9525">
            <a:noFill/>
            <a:miter lim="800000"/>
            <a:headEnd/>
            <a:tailEnd/>
          </a:ln>
          <a:effectLst/>
        </p:spPr>
      </p:pic>
      <p:sp>
        <p:nvSpPr>
          <p:cNvPr id="8" name="TextBox 7"/>
          <p:cNvSpPr txBox="1"/>
          <p:nvPr/>
        </p:nvSpPr>
        <p:spPr>
          <a:xfrm>
            <a:off x="5977862" y="2581275"/>
            <a:ext cx="2306471" cy="2973122"/>
          </a:xfrm>
          <a:prstGeom prst="rect">
            <a:avLst/>
          </a:prstGeom>
          <a:noFill/>
          <a:ln>
            <a:solidFill>
              <a:schemeClr val="accent1"/>
            </a:solidFill>
          </a:ln>
        </p:spPr>
        <p:txBody>
          <a:bodyPr wrap="square" rtlCol="0">
            <a:spAutoFit/>
          </a:bodyPr>
          <a:lstStyle/>
          <a:p>
            <a:pPr algn="l"/>
            <a:r>
              <a:rPr lang="en-US" sz="1800" dirty="0" smtClean="0"/>
              <a:t>Solution: must go to a wider transmission window (lower harmonics)</a:t>
            </a:r>
          </a:p>
          <a:p>
            <a:pPr algn="l"/>
            <a:endParaRPr lang="en-US" sz="1800" dirty="0" smtClean="0"/>
          </a:p>
          <a:p>
            <a:pPr algn="l"/>
            <a:r>
              <a:rPr lang="en-US" sz="1800" dirty="0" smtClean="0"/>
              <a:t>Can also increase amplitude of high frequency component to increase efficiency</a:t>
            </a:r>
            <a:endParaRPr lang="en-US" sz="1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Optimized Base Line</a:t>
            </a:r>
            <a:endParaRPr lang="en-US" dirty="0"/>
          </a:p>
        </p:txBody>
      </p:sp>
      <p:sp>
        <p:nvSpPr>
          <p:cNvPr id="3" name="Date Placeholder 2"/>
          <p:cNvSpPr>
            <a:spLocks noGrp="1"/>
          </p:cNvSpPr>
          <p:nvPr>
            <p:ph type="dt" sz="half" idx="10"/>
          </p:nvPr>
        </p:nvSpPr>
        <p:spPr/>
        <p:txBody>
          <a:bodyPr/>
          <a:lstStyle/>
          <a:p>
            <a:r>
              <a:rPr lang="en-US" smtClean="0"/>
              <a:t>5/3/11</a:t>
            </a:r>
            <a:endParaRPr lang="en-US" dirty="0"/>
          </a:p>
        </p:txBody>
      </p:sp>
      <p:sp>
        <p:nvSpPr>
          <p:cNvPr id="4" name="Footer Placeholder 3"/>
          <p:cNvSpPr>
            <a:spLocks noGrp="1"/>
          </p:cNvSpPr>
          <p:nvPr>
            <p:ph type="ftr" sz="quarter" idx="11"/>
          </p:nvPr>
        </p:nvSpPr>
        <p:spPr>
          <a:xfrm>
            <a:off x="381000" y="6305550"/>
            <a:ext cx="4191000" cy="457200"/>
          </a:xfrm>
        </p:spPr>
        <p:txBody>
          <a:bodyPr/>
          <a:lstStyle/>
          <a:p>
            <a:r>
              <a:rPr lang="en-US" dirty="0" err="1" smtClean="0"/>
              <a:t>E.Prebys</a:t>
            </a:r>
            <a:r>
              <a:rPr lang="en-US" dirty="0" smtClean="0"/>
              <a:t> - Mu2e Independent Design Review for CD-1</a:t>
            </a:r>
            <a:endParaRPr lang="en-US" dirty="0"/>
          </a:p>
        </p:txBody>
      </p:sp>
      <p:sp>
        <p:nvSpPr>
          <p:cNvPr id="6" name="Content Placeholder 8"/>
          <p:cNvSpPr txBox="1">
            <a:spLocks/>
          </p:cNvSpPr>
          <p:nvPr/>
        </p:nvSpPr>
        <p:spPr>
          <a:xfrm>
            <a:off x="543502" y="1329462"/>
            <a:ext cx="8251825" cy="1090447"/>
          </a:xfrm>
          <a:prstGeom prst="rect">
            <a:avLst/>
          </a:prstGeom>
        </p:spPr>
        <p:txBody>
          <a:bodyPr/>
          <a:lstStyle/>
          <a:p>
            <a:pPr marL="228600" marR="0" lvl="0" indent="-22860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120 G peak @ 300 kHz</a:t>
            </a:r>
          </a:p>
          <a:p>
            <a:pPr marL="228600" indent="-228600" algn="l">
              <a:spcBef>
                <a:spcPct val="20000"/>
              </a:spcBef>
              <a:buFont typeface="Wingdings" charset="2"/>
              <a:buChar cha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15 G peak @ 3.8 MHz</a:t>
            </a:r>
          </a:p>
          <a:p>
            <a:pPr marL="228600" indent="-228600" algn="l">
              <a:spcBef>
                <a:spcPct val="20000"/>
              </a:spcBef>
              <a:buFont typeface="Wingdings" charset="2"/>
              <a:buChar cha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Transmission efficiency: 99.5% for modeled bunch distribution</a:t>
            </a:r>
            <a:endParaRPr kumimoji="0" lang="en-US" sz="1800" b="0" i="0" u="none" strike="noStrike" kern="1200" cap="none" spc="0" normalizeH="0" baseline="0" noProof="0" dirty="0">
              <a:ln>
                <a:noFill/>
              </a:ln>
              <a:solidFill>
                <a:schemeClr val="tx1"/>
              </a:solidFill>
              <a:effectLst/>
              <a:uLnTx/>
              <a:uFillTx/>
              <a:latin typeface="Arial"/>
              <a:ea typeface="+mn-ea"/>
              <a:cs typeface="Arial"/>
            </a:endParaRPr>
          </a:p>
        </p:txBody>
      </p:sp>
      <p:pic>
        <p:nvPicPr>
          <p:cNvPr id="7" name="Picture 2"/>
          <p:cNvPicPr>
            <a:picLocks noChangeAspect="1" noChangeArrowheads="1"/>
          </p:cNvPicPr>
          <p:nvPr/>
        </p:nvPicPr>
        <p:blipFill>
          <a:blip r:embed="rId2" cstate="print"/>
          <a:srcRect l="1302" t="1380" r="32775" b="1967"/>
          <a:stretch>
            <a:fillRect/>
          </a:stretch>
        </p:blipFill>
        <p:spPr bwMode="auto">
          <a:xfrm>
            <a:off x="543502" y="2419909"/>
            <a:ext cx="3644734" cy="3885756"/>
          </a:xfrm>
          <a:prstGeom prst="rect">
            <a:avLst/>
          </a:prstGeom>
          <a:noFill/>
          <a:ln w="9525">
            <a:noFill/>
            <a:miter lim="800000"/>
            <a:headEnd/>
            <a:tailEnd/>
          </a:ln>
          <a:effectLst/>
        </p:spPr>
      </p:pic>
      <p:pic>
        <p:nvPicPr>
          <p:cNvPr id="8" name="Picture 3"/>
          <p:cNvPicPr>
            <a:picLocks noChangeAspect="1" noChangeArrowheads="1"/>
          </p:cNvPicPr>
          <p:nvPr/>
        </p:nvPicPr>
        <p:blipFill>
          <a:blip r:embed="rId3" cstate="print"/>
          <a:srcRect/>
          <a:stretch>
            <a:fillRect/>
          </a:stretch>
        </p:blipFill>
        <p:spPr bwMode="auto">
          <a:xfrm>
            <a:off x="4473698" y="2419909"/>
            <a:ext cx="4321629" cy="39578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5</a:t>
            </a:fld>
            <a:endParaRPr lang="en-US"/>
          </a:p>
        </p:txBody>
      </p:sp>
      <p:sp>
        <p:nvSpPr>
          <p:cNvPr id="5" name="Content Placeholder 2"/>
          <p:cNvSpPr txBox="1">
            <a:spLocks/>
          </p:cNvSpPr>
          <p:nvPr/>
        </p:nvSpPr>
        <p:spPr bwMode="auto">
          <a:xfrm>
            <a:off x="1524000" y="990600"/>
            <a:ext cx="6858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lang="en-US" sz="2000" kern="0" dirty="0" smtClean="0">
                <a:solidFill>
                  <a:srgbClr val="EAEAEA"/>
                </a:solidFill>
                <a:latin typeface="+mn-lt"/>
                <a:ea typeface="ＭＳ Ｐゴシック" charset="-128"/>
                <a:cs typeface="ＭＳ Ｐゴシック" charset="-128"/>
              </a:rPr>
              <a:t>Received CD-0 in November 2009</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rPr>
              <a:t>In the past year we have</a:t>
            </a:r>
          </a:p>
          <a:p>
            <a:pPr marL="800100" lvl="1" indent="-342900" algn="l" eaLnBrk="0" hangingPunct="0">
              <a:buClr>
                <a:srgbClr val="CCFFFF"/>
              </a:buClr>
              <a:buFontTx/>
              <a:buChar char="•"/>
              <a:defRPr/>
            </a:pPr>
            <a:r>
              <a:rPr lang="en-US" sz="2000" kern="0" dirty="0" smtClean="0">
                <a:solidFill>
                  <a:srgbClr val="EAEAEA"/>
                </a:solidFill>
                <a:latin typeface="+mn-lt"/>
                <a:ea typeface="ＭＳ Ｐゴシック" charset="-128"/>
                <a:cs typeface="ＭＳ Ｐゴシック" charset="-128"/>
              </a:rPr>
              <a:t>Completed draft CDR &gt; 550 pages of detailed conceptual design across the project</a:t>
            </a:r>
          </a:p>
          <a:p>
            <a:pPr marL="800100" lvl="1" indent="-342900" algn="l" eaLnBrk="0" hangingPunct="0">
              <a:buClr>
                <a:srgbClr val="CCFFFF"/>
              </a:buClr>
              <a:buFontTx/>
              <a:buChar char="•"/>
              <a:defRPr/>
            </a:pPr>
            <a:r>
              <a:rPr lang="en-US" sz="2000" kern="0" baseline="0" dirty="0" smtClean="0">
                <a:solidFill>
                  <a:srgbClr val="EAEAEA"/>
                </a:solidFill>
                <a:latin typeface="+mn-lt"/>
                <a:ea typeface="ＭＳ Ｐゴシック" charset="-128"/>
                <a:cs typeface="ＭＳ Ｐゴシック" charset="-128"/>
              </a:rPr>
              <a:t>Conducted</a:t>
            </a:r>
            <a:r>
              <a:rPr lang="en-US" sz="2000" kern="0" dirty="0" smtClean="0">
                <a:solidFill>
                  <a:srgbClr val="EAEAEA"/>
                </a:solidFill>
                <a:latin typeface="+mn-lt"/>
                <a:ea typeface="ＭＳ Ｐゴシック" charset="-128"/>
                <a:cs typeface="ＭＳ Ｐゴシック" charset="-128"/>
              </a:rPr>
              <a:t> a number of internal design reviews</a:t>
            </a:r>
          </a:p>
          <a:p>
            <a:pPr marL="800100" lvl="1" indent="-342900" algn="l" eaLnBrk="0" hangingPunct="0">
              <a:buClr>
                <a:srgbClr val="CCFFFF"/>
              </a:buClr>
              <a:buFontTx/>
              <a:buChar char="•"/>
              <a:defRPr/>
            </a:pPr>
            <a:r>
              <a:rPr lang="en-US" sz="2000" kern="0" dirty="0" smtClean="0">
                <a:solidFill>
                  <a:srgbClr val="EAEAEA"/>
                </a:solidFill>
                <a:latin typeface="+mn-lt"/>
                <a:ea typeface="ＭＳ Ｐゴシック" charset="-128"/>
                <a:cs typeface="ＭＳ Ｐゴシック" charset="-128"/>
              </a:rPr>
              <a:t>Independent Design Review of Project held last month</a:t>
            </a:r>
          </a:p>
          <a:p>
            <a:pPr marL="1257300" lvl="2" indent="-342900" algn="l" eaLnBrk="0" hangingPunct="0">
              <a:buClr>
                <a:srgbClr val="CCFFFF"/>
              </a:buClr>
              <a:buFontTx/>
              <a:buChar char="•"/>
              <a:defRPr/>
            </a:pPr>
            <a:r>
              <a:rPr lang="en-US" sz="1800" kern="0" dirty="0" smtClean="0">
                <a:solidFill>
                  <a:srgbClr val="EAEAEA"/>
                </a:solidFill>
                <a:latin typeface="+mn-lt"/>
                <a:ea typeface="ＭＳ Ｐゴシック" charset="-128"/>
                <a:cs typeface="ＭＳ Ｐゴシック" charset="-128"/>
              </a:rPr>
              <a:t>Chaired by Jim </a:t>
            </a:r>
            <a:r>
              <a:rPr lang="en-US" sz="1800" kern="0" dirty="0" err="1" smtClean="0">
                <a:solidFill>
                  <a:srgbClr val="EAEAEA"/>
                </a:solidFill>
                <a:latin typeface="+mn-lt"/>
                <a:ea typeface="ＭＳ Ｐゴシック" charset="-128"/>
                <a:cs typeface="ＭＳ Ｐゴシック" charset="-128"/>
              </a:rPr>
              <a:t>Yeck</a:t>
            </a:r>
            <a:r>
              <a:rPr lang="en-US" sz="1800" kern="0" dirty="0" smtClean="0">
                <a:solidFill>
                  <a:srgbClr val="EAEAEA"/>
                </a:solidFill>
                <a:latin typeface="+mn-lt"/>
                <a:ea typeface="ＭＳ Ｐゴシック" charset="-128"/>
                <a:cs typeface="ＭＳ Ｐゴシック" charset="-128"/>
              </a:rPr>
              <a:t>.  29 reviewers in 8 subgroups from inside and outside Fermilab</a:t>
            </a:r>
          </a:p>
          <a:p>
            <a:pPr marL="1257300" lvl="2" indent="-342900" algn="l" eaLnBrk="0" hangingPunct="0">
              <a:buClr>
                <a:srgbClr val="CCFFFF"/>
              </a:buClr>
              <a:buFontTx/>
              <a:buChar char="•"/>
              <a:defRPr/>
            </a:pPr>
            <a:r>
              <a:rPr lang="en-US" sz="1800" kern="0" dirty="0" smtClean="0">
                <a:solidFill>
                  <a:srgbClr val="EAEAEA"/>
                </a:solidFill>
                <a:latin typeface="+mn-lt"/>
                <a:ea typeface="ＭＳ Ｐゴシック" charset="-128"/>
                <a:cs typeface="ＭＳ Ｐゴシック" charset="-128"/>
              </a:rPr>
              <a:t>Lots of comments and recommendations but conclusion was that the overall design was at the CD-1 level.</a:t>
            </a:r>
          </a:p>
          <a:p>
            <a:pPr marL="1257300" lvl="2" indent="-342900" algn="l" eaLnBrk="0" hangingPunct="0">
              <a:buClr>
                <a:srgbClr val="CCFFFF"/>
              </a:buClr>
              <a:buFontTx/>
              <a:buChar char="•"/>
              <a:defRPr/>
            </a:pPr>
            <a:r>
              <a:rPr lang="en-US" sz="1800" kern="0" dirty="0" smtClean="0">
                <a:solidFill>
                  <a:schemeClr val="accent1"/>
                </a:solidFill>
                <a:latin typeface="+mn-lt"/>
                <a:ea typeface="ＭＳ Ｐゴシック" charset="-128"/>
                <a:cs typeface="ＭＳ Ｐゴシック" charset="-128"/>
              </a:rPr>
              <a:t>Need for more scientific effort on simulations and more engineering support from Fermilab cited as important issues.</a:t>
            </a:r>
          </a:p>
          <a:p>
            <a:pPr marL="800100" lvl="1" indent="-342900" algn="l" eaLnBrk="0" hangingPunct="0">
              <a:buClr>
                <a:srgbClr val="CCFFFF"/>
              </a:buClr>
              <a:buFontTx/>
              <a:buChar char="•"/>
              <a:defRPr/>
            </a:pPr>
            <a:r>
              <a:rPr lang="en-US" sz="1800" kern="0" dirty="0" smtClean="0">
                <a:solidFill>
                  <a:srgbClr val="EAEAEA"/>
                </a:solidFill>
                <a:latin typeface="+mn-lt"/>
                <a:ea typeface="ＭＳ Ｐゴシック" charset="-128"/>
                <a:cs typeface="ＭＳ Ｐゴシック" charset="-128"/>
              </a:rPr>
              <a:t>Compiled a &gt; 3000 line RLS.  Still lots of work to do to get it ready for CD-1.</a:t>
            </a:r>
          </a:p>
          <a:p>
            <a:pPr marL="1257300" lvl="2" indent="-342900" algn="l" eaLnBrk="0" hangingPunct="0">
              <a:buClr>
                <a:srgbClr val="CCFFFF"/>
              </a:buClr>
              <a:buFontTx/>
              <a:buChar char="•"/>
              <a:defRPr/>
            </a:pPr>
            <a:endParaRPr lang="en-US" sz="1800" kern="0" dirty="0" smtClean="0">
              <a:solidFill>
                <a:srgbClr val="EAEAEA"/>
              </a:solidFill>
              <a:latin typeface="+mn-lt"/>
              <a:ea typeface="ＭＳ Ｐゴシック" charset="-128"/>
              <a:cs typeface="ＭＳ Ｐゴシック" charset="-128"/>
            </a:endParaRPr>
          </a:p>
          <a:p>
            <a:pPr marL="800100" lvl="1" indent="-342900" algn="l" eaLnBrk="0" hangingPunct="0">
              <a:buClr>
                <a:srgbClr val="CCFFFF"/>
              </a:buClr>
              <a:buFontTx/>
              <a:buChar char="•"/>
              <a:defRPr/>
            </a:pPr>
            <a:endParaRPr kumimoji="0" lang="en-US"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Maximizing the productivity of the existing facility.  The Mu2e accelerator scheme. </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6</a:t>
            </a:fld>
            <a:endParaRPr lang="en-US"/>
          </a:p>
        </p:txBody>
      </p:sp>
      <p:pic>
        <p:nvPicPr>
          <p:cNvPr id="5" name="Picture 4" descr="Screen shot 2011-05-23 at 3.55.18 PM   May 23.png"/>
          <p:cNvPicPr>
            <a:picLocks noChangeAspect="1"/>
          </p:cNvPicPr>
          <p:nvPr/>
        </p:nvPicPr>
        <p:blipFill>
          <a:blip r:embed="rId2"/>
          <a:stretch>
            <a:fillRect/>
          </a:stretch>
        </p:blipFill>
        <p:spPr>
          <a:xfrm>
            <a:off x="3581400" y="3627437"/>
            <a:ext cx="5313916" cy="2239963"/>
          </a:xfrm>
          <a:prstGeom prst="rect">
            <a:avLst/>
          </a:prstGeom>
        </p:spPr>
      </p:pic>
      <p:sp>
        <p:nvSpPr>
          <p:cNvPr id="6" name="Content Placeholder 2"/>
          <p:cNvSpPr txBox="1">
            <a:spLocks/>
          </p:cNvSpPr>
          <p:nvPr/>
        </p:nvSpPr>
        <p:spPr bwMode="auto">
          <a:xfrm>
            <a:off x="381000" y="1447800"/>
            <a:ext cx="8305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Mu2e requires a very specific beam structure</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rPr>
              <a:t>We can accomplish this with changes and upgrades to the existing Fermilab accelerator plant.</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r>
              <a:rPr kumimoji="0" lang="en-US" sz="2000" b="0" i="0" u="none" strike="noStrike" kern="0" cap="none" spc="0" normalizeH="0" baseline="0" noProof="0" dirty="0" smtClean="0">
                <a:ln>
                  <a:noFill/>
                </a:ln>
                <a:solidFill>
                  <a:srgbClr val="EAEAEA"/>
                </a:solidFill>
                <a:effectLst/>
                <a:uLnTx/>
                <a:uFillTx/>
                <a:latin typeface="+mn-lt"/>
                <a:ea typeface="ＭＳ Ｐゴシック" charset="-128"/>
                <a:cs typeface="ＭＳ Ｐゴシック" charset="-128"/>
              </a:rPr>
              <a:t>In particular, the pbar source is ideally suited to our needs</a:t>
            </a:r>
          </a:p>
          <a:p>
            <a:pPr marL="804863" lvl="1" indent="-347663" algn="l" eaLnBrk="0" hangingPunct="0">
              <a:buClr>
                <a:srgbClr val="CCFFFF"/>
              </a:buClr>
              <a:buFont typeface="Wingdings" charset="2"/>
              <a:buChar char="§"/>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We require proton pulses separated by 1-2 muon lifetimes</a:t>
            </a:r>
          </a:p>
          <a:p>
            <a:pPr marL="1262063" lvl="2" indent="-347663" algn="l" eaLnBrk="0" hangingPunct="0">
              <a:buClr>
                <a:srgbClr val="CCFFFF"/>
              </a:buClr>
              <a:buFont typeface="Courier New"/>
              <a:buChar char="o"/>
              <a:defRPr/>
            </a:pPr>
            <a:r>
              <a:rPr kumimoji="0" lang="en-US" sz="1800" b="0" i="0" u="none" strike="noStrike" kern="0" cap="none" spc="0" normalizeH="0" baseline="0" noProof="0" dirty="0" smtClean="0">
                <a:ln>
                  <a:noFill/>
                </a:ln>
                <a:solidFill>
                  <a:srgbClr val="FCAB40"/>
                </a:solidFill>
                <a:effectLst/>
                <a:uLnTx/>
                <a:uFillTx/>
                <a:latin typeface="+mn-lt"/>
                <a:ea typeface="ＭＳ Ｐゴシック" charset="-128"/>
              </a:rPr>
              <a:t>Revolution time in Fermilab pbar source is 1.7 </a:t>
            </a:r>
            <a:r>
              <a:rPr kumimoji="0" lang="en-US" sz="1800" b="0" i="0" u="none" strike="noStrike" kern="0" cap="none" spc="0" normalizeH="0" baseline="0" noProof="0" dirty="0" smtClean="0">
                <a:ln>
                  <a:noFill/>
                </a:ln>
                <a:solidFill>
                  <a:srgbClr val="FCAB40"/>
                </a:solidFill>
                <a:effectLst/>
                <a:uLnTx/>
                <a:uFillTx/>
                <a:latin typeface="Symbol" charset="2"/>
                <a:ea typeface="ＭＳ Ｐゴシック" charset="-128"/>
                <a:cs typeface="Symbol" charset="2"/>
              </a:rPr>
              <a:t>m</a:t>
            </a:r>
            <a:r>
              <a:rPr kumimoji="0" lang="en-US" sz="1800" b="0" i="0" u="none" strike="noStrike" kern="0" cap="none" spc="0" normalizeH="0" baseline="0" noProof="0" dirty="0" smtClean="0">
                <a:ln>
                  <a:noFill/>
                </a:ln>
                <a:solidFill>
                  <a:srgbClr val="FCAB40"/>
                </a:solidFill>
                <a:effectLst/>
                <a:uLnTx/>
                <a:uFillTx/>
                <a:latin typeface="+mn-lt"/>
                <a:ea typeface="ＭＳ Ｐゴシック" charset="-128"/>
              </a:rPr>
              <a:t>s.  Perfect!</a:t>
            </a: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endParaRPr kumimoji="0" lang="en-US" sz="20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endParaRPr kumimoji="0" lang="en-US" sz="2000" b="0" i="0" u="none" strike="noStrike" kern="0" cap="none" spc="0" normalizeH="0" baseline="0" noProof="0" dirty="0" smtClean="0">
              <a:ln>
                <a:noFill/>
              </a:ln>
              <a:solidFill>
                <a:srgbClr val="FFFF00"/>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
                <a:srgbClr val="CCFFFF"/>
              </a:buClr>
              <a:buSzPct val="80000"/>
              <a:buFontTx/>
              <a:buChar char="•"/>
              <a:tabLst/>
              <a:defRPr/>
            </a:pPr>
            <a:endParaRPr kumimoji="0" lang="en-US" sz="2000" b="0" i="0" u="none" strike="noStrike" kern="0" cap="none" spc="0" normalizeH="0" baseline="0" noProof="0" dirty="0">
              <a:ln>
                <a:noFill/>
              </a:ln>
              <a:solidFill>
                <a:srgbClr val="FFFF00"/>
              </a:solidFill>
              <a:effectLst/>
              <a:uLnTx/>
              <a:uFillTx/>
              <a:latin typeface="+mn-lt"/>
              <a:ea typeface="ＭＳ Ｐゴシック" charset="-128"/>
              <a:cs typeface="ＭＳ Ｐゴシック" charset="-128"/>
            </a:endParaRPr>
          </a:p>
        </p:txBody>
      </p:sp>
      <p:sp>
        <p:nvSpPr>
          <p:cNvPr id="7" name="TextBox 15"/>
          <p:cNvSpPr txBox="1">
            <a:spLocks noChangeArrowheads="1"/>
          </p:cNvSpPr>
          <p:nvPr/>
        </p:nvSpPr>
        <p:spPr bwMode="auto">
          <a:xfrm>
            <a:off x="4495800" y="5867400"/>
            <a:ext cx="3846513" cy="338138"/>
          </a:xfrm>
          <a:prstGeom prst="rect">
            <a:avLst/>
          </a:prstGeom>
          <a:solidFill>
            <a:srgbClr val="008000"/>
          </a:solidFill>
          <a:ln w="9525">
            <a:noFill/>
            <a:miter lim="800000"/>
            <a:headEnd/>
            <a:tailEnd/>
          </a:ln>
        </p:spPr>
        <p:txBody>
          <a:bodyPr wrap="none">
            <a:prstTxWarp prst="textNoShape">
              <a:avLst/>
            </a:prstTxWarp>
            <a:spAutoFit/>
          </a:bodyPr>
          <a:lstStyle/>
          <a:p>
            <a:r>
              <a:rPr lang="en-US" sz="1600" dirty="0">
                <a:solidFill>
                  <a:srgbClr val="EAEAEA"/>
                </a:solidFill>
              </a:rPr>
              <a:t>Don’t want proton beam between pulses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Scheme</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7</a:t>
            </a:fld>
            <a:endParaRPr lang="en-US"/>
          </a:p>
        </p:txBody>
      </p:sp>
      <p:pic>
        <p:nvPicPr>
          <p:cNvPr id="5" name="Picture 4"/>
          <p:cNvPicPr>
            <a:picLocks noChangeAspect="1"/>
          </p:cNvPicPr>
          <p:nvPr/>
        </p:nvPicPr>
        <p:blipFill>
          <a:blip r:embed="rId2" cstate="print"/>
          <a:srcRect t="-3610"/>
          <a:stretch>
            <a:fillRect/>
          </a:stretch>
        </p:blipFill>
        <p:spPr bwMode="auto">
          <a:xfrm>
            <a:off x="4922557" y="1524000"/>
            <a:ext cx="4221444" cy="4007344"/>
          </a:xfrm>
          <a:prstGeom prst="rect">
            <a:avLst/>
          </a:prstGeom>
          <a:noFill/>
        </p:spPr>
      </p:pic>
      <p:sp>
        <p:nvSpPr>
          <p:cNvPr id="7" name="Content Placeholder 2"/>
          <p:cNvSpPr txBox="1">
            <a:spLocks/>
          </p:cNvSpPr>
          <p:nvPr/>
        </p:nvSpPr>
        <p:spPr>
          <a:xfrm>
            <a:off x="381000" y="1143000"/>
            <a:ext cx="4724400" cy="5334000"/>
          </a:xfrm>
          <a:prstGeom prst="rect">
            <a:avLst/>
          </a:prstGeom>
        </p:spPr>
        <p:txBody>
          <a:bodyPr vert="horz" lIns="91440" tIns="45720" rIns="91440" bIns="45720" rtlCol="0">
            <a:noAutofit/>
          </a:bodyPr>
          <a:lstStyle/>
          <a:p>
            <a:pPr marL="228600" marR="0" lvl="0" indent="-22860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rgbClr val="FFFF00"/>
                </a:solidFill>
                <a:effectLst/>
                <a:uLnTx/>
                <a:uFillTx/>
                <a:latin typeface="Arial"/>
                <a:ea typeface="+mn-ea"/>
                <a:cs typeface="Arial"/>
              </a:rPr>
              <a:t>Deliver 25 kW pulsed proton beam to Mu2e detector</a:t>
            </a:r>
            <a:r>
              <a:rPr kumimoji="0" lang="en-US" sz="2000" b="0" i="0" u="none" strike="noStrike" kern="1200" cap="none" spc="0" normalizeH="0" noProof="0" dirty="0" smtClean="0">
                <a:ln>
                  <a:noFill/>
                </a:ln>
                <a:solidFill>
                  <a:srgbClr val="FFFF00"/>
                </a:solidFill>
                <a:effectLst/>
                <a:uLnTx/>
                <a:uFillTx/>
                <a:latin typeface="Arial"/>
                <a:ea typeface="+mn-ea"/>
                <a:cs typeface="Arial"/>
              </a:rPr>
              <a:t> with no impact on NOvA</a:t>
            </a:r>
            <a:endParaRPr kumimoji="0" lang="en-US" sz="2000" b="0" i="0" u="none" strike="noStrike" kern="1200" cap="none" spc="0" normalizeH="0" baseline="0" noProof="0" dirty="0" smtClean="0">
              <a:ln>
                <a:noFill/>
              </a:ln>
              <a:solidFill>
                <a:srgbClr val="FFFF00"/>
              </a:solidFill>
              <a:effectLst/>
              <a:uLnTx/>
              <a:uFillTx/>
              <a:latin typeface="Arial"/>
              <a:ea typeface="+mn-ea"/>
              <a:cs typeface="Arial"/>
            </a:endParaRPr>
          </a:p>
          <a:p>
            <a:pPr marL="284163" marR="0" lvl="1" indent="-168275"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Transfer beam from Booster to Mu2e detector using the existing Recycler Ring as a transfer line. </a:t>
            </a:r>
          </a:p>
          <a:p>
            <a:pPr marL="284163" marR="0" lvl="1" indent="-168275"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Interleave batches with NO</a:t>
            </a:r>
            <a:r>
              <a:rPr kumimoji="0" lang="en-US" sz="1800" b="0" i="0" u="none" strike="noStrike" kern="1200" cap="none" spc="0" normalizeH="0" baseline="0" noProof="0" dirty="0" smtClean="0">
                <a:ln>
                  <a:noFill/>
                </a:ln>
                <a:solidFill>
                  <a:schemeClr val="tx1"/>
                </a:solidFill>
                <a:effectLst/>
                <a:uLnTx/>
                <a:uFillTx/>
                <a:latin typeface="Symbol" charset="2"/>
                <a:ea typeface="+mn-ea"/>
                <a:cs typeface="Symbol" charset="2"/>
              </a:rPr>
              <a:t>n</a:t>
            </a:r>
            <a:r>
              <a:rPr kumimoji="0" lang="en-US" sz="1800" b="0" i="0" u="none" strike="noStrike" kern="1200" cap="none" spc="0" normalizeH="0" baseline="0" noProof="0" dirty="0" smtClean="0">
                <a:ln>
                  <a:noFill/>
                </a:ln>
                <a:solidFill>
                  <a:schemeClr val="tx1"/>
                </a:solidFill>
                <a:effectLst/>
                <a:uLnTx/>
                <a:uFillTx/>
                <a:latin typeface="Arial"/>
                <a:ea typeface="+mn-ea"/>
                <a:cs typeface="Arial"/>
              </a:rPr>
              <a:t>A batches in the Recycler Ring.</a:t>
            </a:r>
          </a:p>
          <a:p>
            <a:pPr marL="284163" marR="0" lvl="1" indent="-168275"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New transfer line from RR to P1.</a:t>
            </a:r>
          </a:p>
          <a:p>
            <a:pPr marL="284163" marR="0" lvl="1" indent="-168275"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Protons are stacked and re-bunched in Accumulator Ring</a:t>
            </a:r>
          </a:p>
          <a:p>
            <a:pPr marL="741363" marR="0" lvl="2" indent="-168275"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Arial"/>
                <a:ea typeface="+mn-ea"/>
                <a:cs typeface="Arial"/>
              </a:rPr>
              <a:t>2 new RF systems</a:t>
            </a:r>
          </a:p>
          <a:p>
            <a:pPr marL="284163" marR="0" lvl="1" indent="-168275"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chemeClr val="tx1"/>
                </a:solidFill>
                <a:effectLst/>
                <a:uLnTx/>
                <a:uFillTx/>
                <a:latin typeface="Arial"/>
                <a:ea typeface="+mn-ea"/>
                <a:cs typeface="Arial"/>
              </a:rPr>
              <a:t>Protons transferred one bunch at a time to Debuncher Ring. Slow extracted.</a:t>
            </a:r>
            <a:endParaRPr kumimoji="0" lang="en-US" sz="2000" b="0" i="0" u="none" strike="noStrike" kern="1200" cap="none" spc="0" normalizeH="0" baseline="0" noProof="0" dirty="0" smtClean="0">
              <a:ln>
                <a:noFill/>
              </a:ln>
              <a:solidFill>
                <a:schemeClr val="tx1"/>
              </a:solidFill>
              <a:effectLst/>
              <a:uLnTx/>
              <a:uFillTx/>
              <a:latin typeface="Arial"/>
              <a:ea typeface="+mn-ea"/>
              <a:cs typeface="Arial"/>
            </a:endParaRPr>
          </a:p>
          <a:p>
            <a:pPr marL="741363" marR="0" lvl="2" indent="-168275"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Arial"/>
                <a:ea typeface="+mn-ea"/>
                <a:cs typeface="Arial"/>
              </a:rPr>
              <a:t>New RF system</a:t>
            </a:r>
          </a:p>
          <a:p>
            <a:pPr marL="741363" marR="0" lvl="2" indent="-168275"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smtClean="0">
                <a:ln>
                  <a:noFill/>
                </a:ln>
                <a:solidFill>
                  <a:schemeClr val="accent1"/>
                </a:solidFill>
                <a:effectLst/>
                <a:uLnTx/>
                <a:uFillTx/>
                <a:latin typeface="Arial"/>
                <a:ea typeface="+mn-ea"/>
                <a:cs typeface="Arial"/>
              </a:rPr>
              <a:t>RF knockout extraction system – first</a:t>
            </a:r>
            <a:r>
              <a:rPr kumimoji="0" lang="en-US" sz="1600" b="0" i="0" u="none" strike="noStrike" kern="1200" cap="none" spc="0" normalizeH="0" noProof="0" dirty="0" smtClean="0">
                <a:ln>
                  <a:noFill/>
                </a:ln>
                <a:solidFill>
                  <a:schemeClr val="accent1"/>
                </a:solidFill>
                <a:effectLst/>
                <a:uLnTx/>
                <a:uFillTx/>
                <a:latin typeface="Arial"/>
                <a:ea typeface="+mn-ea"/>
                <a:cs typeface="Arial"/>
              </a:rPr>
              <a:t> application at Fermilab</a:t>
            </a:r>
            <a:r>
              <a:rPr kumimoji="0" lang="en-US" sz="1600" b="0" i="0" u="none" strike="noStrike" kern="1200" cap="none" spc="0" normalizeH="0" baseline="0" noProof="0" dirty="0" smtClean="0">
                <a:ln>
                  <a:noFill/>
                </a:ln>
                <a:solidFill>
                  <a:schemeClr val="accent1"/>
                </a:solidFill>
                <a:effectLst/>
                <a:uLnTx/>
                <a:uFillTx/>
                <a:latin typeface="Arial"/>
                <a:ea typeface="+mn-ea"/>
                <a:cs typeface="Arial"/>
              </a:rPr>
              <a:t> </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Extinction</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8</a:t>
            </a:fld>
            <a:endParaRPr lang="en-US"/>
          </a:p>
        </p:txBody>
      </p:sp>
      <p:sp>
        <p:nvSpPr>
          <p:cNvPr id="5" name="Content Placeholder 2"/>
          <p:cNvSpPr txBox="1">
            <a:spLocks/>
          </p:cNvSpPr>
          <p:nvPr/>
        </p:nvSpPr>
        <p:spPr>
          <a:xfrm>
            <a:off x="457200" y="1600200"/>
            <a:ext cx="8229600" cy="4756150"/>
          </a:xfrm>
          <a:prstGeom prst="rect">
            <a:avLst/>
          </a:prstGeom>
        </p:spPr>
        <p:txBody>
          <a:bodyPr vert="horz" lIns="91440" tIns="45720" rIns="91440" bIns="45720" rtlCol="0">
            <a:normAutofit/>
          </a:bodyPr>
          <a:lstStyle/>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Arial"/>
                <a:ea typeface="+mn-ea"/>
                <a:cs typeface="Arial"/>
              </a:rPr>
              <a:t>The most important</a:t>
            </a:r>
            <a:br>
              <a:rPr kumimoji="0" lang="en-US" sz="2400" b="0" i="0" u="none" strike="noStrike" kern="1200" cap="none" spc="0" normalizeH="0" baseline="0" noProof="0" dirty="0" smtClean="0">
                <a:ln>
                  <a:noFill/>
                </a:ln>
                <a:solidFill>
                  <a:schemeClr val="tx1"/>
                </a:solidFill>
                <a:effectLst/>
                <a:uLnTx/>
                <a:uFillTx/>
                <a:latin typeface="Arial"/>
                <a:ea typeface="+mn-ea"/>
                <a:cs typeface="Arial"/>
              </a:rPr>
            </a:br>
            <a:r>
              <a:rPr kumimoji="0" lang="en-US" sz="2400" b="0" i="0" u="none" strike="noStrike" kern="1200" cap="none" spc="0" normalizeH="0" baseline="0" noProof="0" dirty="0" smtClean="0">
                <a:ln>
                  <a:noFill/>
                </a:ln>
                <a:solidFill>
                  <a:schemeClr val="tx1"/>
                </a:solidFill>
                <a:effectLst/>
                <a:uLnTx/>
                <a:uFillTx/>
                <a:latin typeface="Arial"/>
                <a:ea typeface="+mn-ea"/>
                <a:cs typeface="Arial"/>
              </a:rPr>
              <a:t>backgrounds to the Mu2e</a:t>
            </a:r>
            <a:br>
              <a:rPr kumimoji="0" lang="en-US" sz="2400" b="0" i="0" u="none" strike="noStrike" kern="1200" cap="none" spc="0" normalizeH="0" baseline="0" noProof="0" dirty="0" smtClean="0">
                <a:ln>
                  <a:noFill/>
                </a:ln>
                <a:solidFill>
                  <a:schemeClr val="tx1"/>
                </a:solidFill>
                <a:effectLst/>
                <a:uLnTx/>
                <a:uFillTx/>
                <a:latin typeface="Arial"/>
                <a:ea typeface="+mn-ea"/>
                <a:cs typeface="Arial"/>
              </a:rPr>
            </a:br>
            <a:r>
              <a:rPr kumimoji="0" lang="en-US" sz="2400" b="0" i="0" u="none" strike="noStrike" kern="1200" cap="none" spc="0" normalizeH="0" baseline="0" noProof="0" dirty="0" smtClean="0">
                <a:ln>
                  <a:noFill/>
                </a:ln>
                <a:solidFill>
                  <a:schemeClr val="tx1"/>
                </a:solidFill>
                <a:effectLst/>
                <a:uLnTx/>
                <a:uFillTx/>
                <a:latin typeface="Arial"/>
                <a:ea typeface="+mn-ea"/>
                <a:cs typeface="Arial"/>
              </a:rPr>
              <a:t>experiment are prompt</a:t>
            </a:r>
            <a:br>
              <a:rPr kumimoji="0" lang="en-US" sz="2400" b="0" i="0" u="none" strike="noStrike" kern="1200" cap="none" spc="0" normalizeH="0" baseline="0" noProof="0" dirty="0" smtClean="0">
                <a:ln>
                  <a:noFill/>
                </a:ln>
                <a:solidFill>
                  <a:schemeClr val="tx1"/>
                </a:solidFill>
                <a:effectLst/>
                <a:uLnTx/>
                <a:uFillTx/>
                <a:latin typeface="Arial"/>
                <a:ea typeface="+mn-ea"/>
                <a:cs typeface="Arial"/>
              </a:rPr>
            </a:br>
            <a:r>
              <a:rPr kumimoji="0" lang="en-US" sz="2400" b="0" i="0" u="none" strike="noStrike" kern="1200" cap="none" spc="0" normalizeH="0" baseline="0" noProof="0" dirty="0" smtClean="0">
                <a:ln>
                  <a:noFill/>
                </a:ln>
                <a:solidFill>
                  <a:schemeClr val="tx1"/>
                </a:solidFill>
                <a:effectLst/>
                <a:uLnTx/>
                <a:uFillTx/>
                <a:latin typeface="Arial"/>
                <a:ea typeface="+mn-ea"/>
                <a:cs typeface="Arial"/>
              </a:rPr>
              <a:t>with respect to the </a:t>
            </a:r>
            <a:br>
              <a:rPr kumimoji="0" lang="en-US" sz="2400" b="0" i="0" u="none" strike="noStrike" kern="1200" cap="none" spc="0" normalizeH="0" baseline="0" noProof="0" dirty="0" smtClean="0">
                <a:ln>
                  <a:noFill/>
                </a:ln>
                <a:solidFill>
                  <a:schemeClr val="tx1"/>
                </a:solidFill>
                <a:effectLst/>
                <a:uLnTx/>
                <a:uFillTx/>
                <a:latin typeface="Arial"/>
                <a:ea typeface="+mn-ea"/>
                <a:cs typeface="Arial"/>
              </a:rPr>
            </a:br>
            <a:r>
              <a:rPr kumimoji="0" lang="en-US" sz="2400" b="0" i="0" u="none" strike="noStrike" kern="1200" cap="none" spc="0" normalizeH="0" baseline="0" noProof="0" dirty="0" smtClean="0">
                <a:ln>
                  <a:noFill/>
                </a:ln>
                <a:solidFill>
                  <a:schemeClr val="tx1"/>
                </a:solidFill>
                <a:effectLst/>
                <a:uLnTx/>
                <a:uFillTx/>
                <a:latin typeface="Arial"/>
                <a:ea typeface="+mn-ea"/>
                <a:cs typeface="Arial"/>
              </a:rPr>
              <a:t>incident proton</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Arial"/>
                <a:ea typeface="+mn-ea"/>
                <a:cs typeface="Arial"/>
              </a:rPr>
              <a:t>For this reason, out of time protons must be suppressed at a level of 10</a:t>
            </a:r>
            <a:r>
              <a:rPr kumimoji="0" lang="en-US" sz="2400" b="0" i="0" u="none" strike="noStrike" kern="1200" cap="none" spc="0" normalizeH="0" baseline="30000" noProof="0" dirty="0" smtClean="0">
                <a:ln>
                  <a:noFill/>
                </a:ln>
                <a:solidFill>
                  <a:schemeClr val="tx1"/>
                </a:solidFill>
                <a:effectLst/>
                <a:uLnTx/>
                <a:uFillTx/>
                <a:latin typeface="Arial"/>
                <a:ea typeface="+mn-ea"/>
                <a:cs typeface="Arial"/>
              </a:rPr>
              <a:t>-10</a:t>
            </a:r>
            <a:r>
              <a:rPr kumimoji="0" lang="en-US" sz="2400" b="0" i="0" u="none" strike="noStrike" kern="1200" cap="none" spc="0" normalizeH="0" baseline="0" noProof="0" dirty="0" smtClean="0">
                <a:ln>
                  <a:noFill/>
                </a:ln>
                <a:solidFill>
                  <a:schemeClr val="tx1"/>
                </a:solidFill>
                <a:effectLst/>
                <a:uLnTx/>
                <a:uFillTx/>
                <a:latin typeface="Arial"/>
                <a:ea typeface="+mn-ea"/>
                <a:cs typeface="Arial"/>
              </a:rPr>
              <a:t> relative to in time protons.</a:t>
            </a:r>
          </a:p>
          <a:p>
            <a:pPr marL="228600" marR="0" lvl="0" indent="-22860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Arial"/>
                <a:ea typeface="+mn-ea"/>
                <a:cs typeface="Arial"/>
              </a:rPr>
              <a:t>This high level of extinction is achieved in two stages</a:t>
            </a: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mn-ea"/>
                <a:cs typeface="Arial"/>
              </a:rPr>
              <a:t>In the Debuncher ring, prior to extraction – Goal 10</a:t>
            </a:r>
            <a:r>
              <a:rPr kumimoji="0" lang="en-US" sz="2000" b="0" i="0" u="none" strike="noStrike" kern="1200" cap="none" spc="0" normalizeH="0" baseline="30000" noProof="0" dirty="0" smtClean="0">
                <a:ln>
                  <a:noFill/>
                </a:ln>
                <a:solidFill>
                  <a:schemeClr val="tx1"/>
                </a:solidFill>
                <a:effectLst/>
                <a:uLnTx/>
                <a:uFillTx/>
                <a:latin typeface="Arial"/>
                <a:ea typeface="+mn-ea"/>
                <a:cs typeface="Arial"/>
              </a:rPr>
              <a:t>-5</a:t>
            </a:r>
          </a:p>
          <a:p>
            <a:pPr marL="685800" marR="0" lvl="1"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chemeClr val="tx1"/>
                </a:solidFill>
                <a:effectLst/>
                <a:uLnTx/>
                <a:uFillTx/>
                <a:latin typeface="Arial"/>
                <a:ea typeface="+mn-ea"/>
                <a:cs typeface="Arial"/>
              </a:rPr>
              <a:t>In the proton transport beam line – Goal &gt; 10</a:t>
            </a:r>
            <a:r>
              <a:rPr kumimoji="0" lang="en-US" sz="2000" b="0" i="0" u="none" strike="noStrike" kern="1200" cap="none" spc="0" normalizeH="0" baseline="30000" noProof="0" dirty="0" smtClean="0">
                <a:ln>
                  <a:noFill/>
                </a:ln>
                <a:solidFill>
                  <a:schemeClr val="tx1"/>
                </a:solidFill>
                <a:effectLst/>
                <a:uLnTx/>
                <a:uFillTx/>
                <a:latin typeface="Arial"/>
                <a:ea typeface="+mn-ea"/>
                <a:cs typeface="Arial"/>
              </a:rPr>
              <a:t>-7</a:t>
            </a:r>
          </a:p>
        </p:txBody>
      </p:sp>
      <p:pic>
        <p:nvPicPr>
          <p:cNvPr id="6" name="Picture 5"/>
          <p:cNvPicPr>
            <a:picLocks noChangeAspect="1"/>
          </p:cNvPicPr>
          <p:nvPr/>
        </p:nvPicPr>
        <p:blipFill>
          <a:blip r:embed="rId2" cstate="print"/>
          <a:srcRect l="2083" t="9295" b="6090"/>
          <a:stretch>
            <a:fillRect/>
          </a:stretch>
        </p:blipFill>
        <p:spPr bwMode="auto">
          <a:xfrm>
            <a:off x="4392118" y="1417638"/>
            <a:ext cx="4542095" cy="2126599"/>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Extinction</a:t>
            </a:r>
            <a:endParaRPr lang="en-US" dirty="0"/>
          </a:p>
        </p:txBody>
      </p:sp>
      <p:sp>
        <p:nvSpPr>
          <p:cNvPr id="3" name="Footer Placeholder 2"/>
          <p:cNvSpPr>
            <a:spLocks noGrp="1"/>
          </p:cNvSpPr>
          <p:nvPr>
            <p:ph type="ftr" sz="quarter" idx="10"/>
          </p:nvPr>
        </p:nvSpPr>
        <p:spPr/>
        <p:txBody>
          <a:bodyPr/>
          <a:lstStyle/>
          <a:p>
            <a:pPr>
              <a:defRPr/>
            </a:pPr>
            <a:r>
              <a:rPr lang="en-US" smtClean="0"/>
              <a:t>R. Ray - Fermilab Institutional Review, June 6-9, 2011</a:t>
            </a:r>
            <a:endParaRPr lang="en-US"/>
          </a:p>
        </p:txBody>
      </p:sp>
      <p:sp>
        <p:nvSpPr>
          <p:cNvPr id="4" name="Slide Number Placeholder 3"/>
          <p:cNvSpPr>
            <a:spLocks noGrp="1"/>
          </p:cNvSpPr>
          <p:nvPr>
            <p:ph type="sldNum" sz="quarter" idx="11"/>
          </p:nvPr>
        </p:nvSpPr>
        <p:spPr/>
        <p:txBody>
          <a:bodyPr/>
          <a:lstStyle/>
          <a:p>
            <a:fld id="{B79F6E24-5EA0-2E41-8A46-12C73474F671}" type="slidenum">
              <a:rPr lang="en-US" smtClean="0"/>
              <a:pPr/>
              <a:t>9</a:t>
            </a:fld>
            <a:endParaRPr lang="en-US" dirty="0"/>
          </a:p>
        </p:txBody>
      </p:sp>
      <p:sp>
        <p:nvSpPr>
          <p:cNvPr id="5" name="Rectangle 4"/>
          <p:cNvSpPr/>
          <p:nvPr/>
        </p:nvSpPr>
        <p:spPr>
          <a:xfrm>
            <a:off x="990600" y="1066800"/>
            <a:ext cx="7924800" cy="5170647"/>
          </a:xfrm>
          <a:prstGeom prst="rect">
            <a:avLst/>
          </a:prstGeom>
        </p:spPr>
        <p:txBody>
          <a:bodyPr wrap="square">
            <a:spAutoFit/>
          </a:bodyPr>
          <a:lstStyle/>
          <a:p>
            <a:pPr marL="228600" indent="-228600" algn="l">
              <a:buClrTx/>
              <a:buFont typeface="Arial"/>
              <a:buChar char="•"/>
            </a:pPr>
            <a:r>
              <a:rPr lang="en-US" sz="2000" dirty="0" smtClean="0"/>
              <a:t>Several mechanisms could cause out-of-time beam through tail formation.</a:t>
            </a:r>
          </a:p>
          <a:p>
            <a:pPr marL="228600" indent="-228600" algn="l">
              <a:buClrTx/>
              <a:buFont typeface="Arial"/>
              <a:buChar char="•"/>
            </a:pPr>
            <a:endParaRPr lang="en-US" sz="2000" dirty="0" smtClean="0"/>
          </a:p>
          <a:p>
            <a:pPr marL="228600" indent="-228600" algn="l">
              <a:buClrTx/>
              <a:buFont typeface="Arial"/>
              <a:buChar char="•"/>
            </a:pPr>
            <a:endParaRPr lang="en-US" sz="2000" dirty="0" smtClean="0"/>
          </a:p>
          <a:p>
            <a:pPr marL="228600" indent="-228600" algn="l">
              <a:buClrTx/>
              <a:buFont typeface="Arial"/>
              <a:buChar char="•"/>
            </a:pPr>
            <a:endParaRPr lang="en-US" sz="2000" dirty="0" smtClean="0"/>
          </a:p>
          <a:p>
            <a:pPr marL="228600" indent="-228600" algn="l">
              <a:buClrTx/>
              <a:buFont typeface="Arial"/>
              <a:buChar char="•"/>
            </a:pPr>
            <a:endParaRPr lang="en-US" sz="2000" dirty="0" smtClean="0"/>
          </a:p>
          <a:p>
            <a:pPr marL="228600" indent="-228600" algn="l">
              <a:buClrTx/>
            </a:pPr>
            <a:endParaRPr lang="en-US" sz="2000" dirty="0" smtClean="0"/>
          </a:p>
          <a:p>
            <a:pPr marL="228600" indent="-228600" algn="l">
              <a:buClrTx/>
              <a:buFont typeface="Arial"/>
              <a:buChar char="•"/>
            </a:pPr>
            <a:r>
              <a:rPr lang="en-US" sz="2000" dirty="0" smtClean="0"/>
              <a:t>This migration can be ameliorated by momentum collimation in the high dispersion regions of the Debuncher.</a:t>
            </a:r>
          </a:p>
          <a:p>
            <a:pPr marL="228600" indent="-228600" algn="l">
              <a:buClrTx/>
              <a:buFont typeface="Arial"/>
              <a:buChar char="•"/>
            </a:pPr>
            <a:r>
              <a:rPr lang="en-US" sz="2000" dirty="0" smtClean="0"/>
              <a:t>We are currently addressing the tail formation in the Debuncher through a combination of direct calculation as well as 3D simulations using </a:t>
            </a:r>
            <a:r>
              <a:rPr lang="en-US" sz="2000" dirty="0" err="1" smtClean="0"/>
              <a:t>Synergia</a:t>
            </a:r>
            <a:r>
              <a:rPr lang="en-US" sz="2000" dirty="0" smtClean="0"/>
              <a:t>.</a:t>
            </a:r>
          </a:p>
          <a:p>
            <a:pPr marL="228600" indent="-228600" algn="l">
              <a:buClrTx/>
              <a:buFont typeface="Arial"/>
              <a:buChar char="•"/>
            </a:pPr>
            <a:r>
              <a:rPr lang="en-US" sz="2000" dirty="0" smtClean="0"/>
              <a:t>The fact that 10</a:t>
            </a:r>
            <a:r>
              <a:rPr lang="en-US" sz="2000" baseline="30000" dirty="0" smtClean="0"/>
              <a:t>-7</a:t>
            </a:r>
            <a:r>
              <a:rPr lang="en-US" sz="2000" dirty="0" smtClean="0"/>
              <a:t> extinction has been achieved in the J-PARC ring gives us confidence that extinction that our required level of extinction can be reached.</a:t>
            </a:r>
          </a:p>
        </p:txBody>
      </p:sp>
      <p:pic>
        <p:nvPicPr>
          <p:cNvPr id="6" name="Picture 5" descr="Screen shot 2011-05-31 at 10.52.16 AM   May 31.png"/>
          <p:cNvPicPr>
            <a:picLocks noChangeAspect="1"/>
          </p:cNvPicPr>
          <p:nvPr/>
        </p:nvPicPr>
        <p:blipFill>
          <a:blip r:embed="rId2"/>
          <a:stretch>
            <a:fillRect/>
          </a:stretch>
        </p:blipFill>
        <p:spPr>
          <a:xfrm>
            <a:off x="1905000" y="1752600"/>
            <a:ext cx="6019800" cy="1776678"/>
          </a:xfrm>
          <a:prstGeom prst="rect">
            <a:avLst/>
          </a:prstGeom>
        </p:spPr>
      </p:pic>
    </p:spTree>
  </p:cSld>
  <p:clrMapOvr>
    <a:masterClrMapping/>
  </p:clrMapOvr>
</p:sld>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1247</TotalTime>
  <Words>3451</Words>
  <Application>Microsoft Macintosh PowerPoint</Application>
  <PresentationFormat>On-screen Show (4:3)</PresentationFormat>
  <Paragraphs>418</Paragraphs>
  <Slides>41</Slides>
  <Notes>1</Notes>
  <HiddenSlides>0</HiddenSlides>
  <MMClips>2</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Factory</vt:lpstr>
      <vt:lpstr>Equation</vt:lpstr>
      <vt:lpstr>Mu2e   Ron Ray Mu2e Project Manager Fermilab Institutional Review June 6-9, 2011</vt:lpstr>
      <vt:lpstr>One Page Physics Summary</vt:lpstr>
      <vt:lpstr>Scope of Mu2e Project</vt:lpstr>
      <vt:lpstr>Mu2e Detector</vt:lpstr>
      <vt:lpstr>Project Status</vt:lpstr>
      <vt:lpstr>Maximizing the productivity of the existing facility.  The Mu2e accelerator scheme. </vt:lpstr>
      <vt:lpstr>Accelerator Scheme</vt:lpstr>
      <vt:lpstr>Extinction</vt:lpstr>
      <vt:lpstr>Internal Extinction</vt:lpstr>
      <vt:lpstr>Beamline Extinction</vt:lpstr>
      <vt:lpstr>Future Facility Upgrades: The Booster</vt:lpstr>
      <vt:lpstr>Solenoids</vt:lpstr>
      <vt:lpstr>Conventional Construction</vt:lpstr>
      <vt:lpstr>Tracker</vt:lpstr>
      <vt:lpstr>Cosmic Ray Veto</vt:lpstr>
      <vt:lpstr>DAQ</vt:lpstr>
      <vt:lpstr>Computing</vt:lpstr>
      <vt:lpstr>Project Management</vt:lpstr>
      <vt:lpstr>L2 Managers</vt:lpstr>
      <vt:lpstr>Project Office</vt:lpstr>
      <vt:lpstr>Block Schedule</vt:lpstr>
      <vt:lpstr>Transition to Intensity Frontier</vt:lpstr>
      <vt:lpstr>Support of Collaborators</vt:lpstr>
      <vt:lpstr>Collaboration Growth</vt:lpstr>
      <vt:lpstr>Mu2e and g-2</vt:lpstr>
      <vt:lpstr>Coordination with g-2</vt:lpstr>
      <vt:lpstr>Summary</vt:lpstr>
      <vt:lpstr>Backup Slides</vt:lpstr>
      <vt:lpstr>Solenoid Fields</vt:lpstr>
      <vt:lpstr>In Ring Extinction</vt:lpstr>
      <vt:lpstr>In Ring Extinction (cont’d)</vt:lpstr>
      <vt:lpstr>Sources of Tails</vt:lpstr>
      <vt:lpstr>Tail Formation Modeling</vt:lpstr>
      <vt:lpstr>Beam Line Extinction</vt:lpstr>
      <vt:lpstr>Generic Extinction Analysis*</vt:lpstr>
      <vt:lpstr>Magnet Optimization</vt:lpstr>
      <vt:lpstr>Waveform Analysis*</vt:lpstr>
      <vt:lpstr>Transmission Results</vt:lpstr>
      <vt:lpstr>Base Line Magnet Choice</vt:lpstr>
      <vt:lpstr>Optimization of Parameters</vt:lpstr>
      <vt:lpstr>Optimized Base Line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Young-kee Kim x3384 05917V</dc:creator>
  <cp:lastModifiedBy>Ron Ray</cp:lastModifiedBy>
  <cp:revision>43</cp:revision>
  <cp:lastPrinted>1601-01-01T00:00:00Z</cp:lastPrinted>
  <dcterms:created xsi:type="dcterms:W3CDTF">2011-06-08T18:15:06Z</dcterms:created>
  <dcterms:modified xsi:type="dcterms:W3CDTF">2011-06-08T18:19:33Z</dcterms:modified>
</cp:coreProperties>
</file>