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6"/>
  </p:notesMasterIdLst>
  <p:sldIdLst>
    <p:sldId id="262" r:id="rId2"/>
    <p:sldId id="269" r:id="rId3"/>
    <p:sldId id="271" r:id="rId4"/>
    <p:sldId id="270" r:id="rId5"/>
    <p:sldId id="275" r:id="rId6"/>
    <p:sldId id="274" r:id="rId7"/>
    <p:sldId id="272" r:id="rId8"/>
    <p:sldId id="276" r:id="rId9"/>
    <p:sldId id="277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CC"/>
    <a:srgbClr val="FFFF00"/>
    <a:srgbClr val="CC0000"/>
    <a:srgbClr val="003399"/>
    <a:srgbClr val="009799"/>
    <a:srgbClr val="009900"/>
    <a:srgbClr val="F0EFE0"/>
    <a:srgbClr val="CCFF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6204BC5C-4EEE-433D-99DB-47BF546F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mtClean="0"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AEC1-6379-4A72-AACE-EBF70F44B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69669-B1BF-4F1E-95FD-D89A23FFD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42A3-74CE-48BD-BA4A-0B92797DA6B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             Jayakar Thangaraj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400800"/>
            <a:ext cx="2362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BDCBC-5F13-4331-A4BA-8F4FBFBB8A6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           Jayakar Thangaraj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E392-ADAE-46B8-9F3A-A02E07C62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14C9-B2FF-470A-B1B9-8DCFE8E13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67F7-F09B-47D4-9136-B4701B9AB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30BB9-AEE1-4595-BE6D-6625FF9C2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89E70-DAF7-4964-A91B-ECEC73F96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Accelerator Advisory Committee, Nov. 7-9, 2011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8A4F-6A17-42C5-A3B9-3FE1AC261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C:\Documents and Settings\kevin.XENOLAND\My Documents\fnalppt\sub-pages\Fermi_Blue_subpage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71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Accelerator Advisory Committee, Nov. 7-9, 2011</a:t>
            </a:r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0555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7C768A4-95CE-4FA9-BF74-58876C7C881F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           Jayakar Thangaraj</a:t>
            </a:r>
            <a:endParaRPr lang="en-US" dirty="0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16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2"/>
            <a:r>
              <a:rPr lang="en-US" smtClean="0"/>
              <a:t>slkdjflsdkjflsdkjfsldjf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  <a:p>
            <a:pPr lvl="4"/>
            <a:r>
              <a:rPr lang="en-US" smtClean="0"/>
              <a:t>Sldkjflsdjf</a:t>
            </a:r>
          </a:p>
          <a:p>
            <a:pPr lvl="4"/>
            <a:r>
              <a:rPr lang="en-US" smtClean="0"/>
              <a:t>sldkjfsldfjksdlfjsldfj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35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25000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2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772400" cy="4419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Jayakar Thangaraj</a:t>
            </a:r>
            <a:br>
              <a:rPr lang="en-US" sz="2000" dirty="0" smtClean="0"/>
            </a:br>
            <a:r>
              <a:rPr lang="en-US" sz="2000" dirty="0" smtClean="0"/>
              <a:t>Fermilab Accelerator Advisory Committee</a:t>
            </a:r>
            <a:br>
              <a:rPr lang="en-US" sz="2000" dirty="0" smtClean="0"/>
            </a:br>
            <a:r>
              <a:rPr lang="en-US" sz="2000" dirty="0" smtClean="0"/>
              <a:t>November 7-9, 2011</a:t>
            </a:r>
            <a:endParaRPr lang="en-US" sz="3600" dirty="0" smtClean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304800" y="8382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81000" y="6019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PROTOPLASMA: Proton-driven wakefield experiment at Fermilab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The Tevatron option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4114800" y="990600"/>
            <a:ext cx="4800600" cy="4419600"/>
            <a:chOff x="1488" y="912"/>
            <a:chExt cx="3024" cy="2928"/>
          </a:xfrm>
        </p:grpSpPr>
        <p:pic>
          <p:nvPicPr>
            <p:cNvPr id="9" name="Picture 4" descr="tevatron ring cartoon"/>
            <p:cNvPicPr>
              <a:picLocks noChangeAspect="1" noChangeArrowheads="1"/>
            </p:cNvPicPr>
            <p:nvPr/>
          </p:nvPicPr>
          <p:blipFill>
            <a:blip r:embed="rId2" cstate="print"/>
            <a:srcRect l="16666" r="17708" b="510"/>
            <a:stretch>
              <a:fillRect/>
            </a:stretch>
          </p:blipFill>
          <p:spPr bwMode="auto">
            <a:xfrm>
              <a:off x="1488" y="912"/>
              <a:ext cx="3024" cy="2928"/>
            </a:xfrm>
            <a:prstGeom prst="rect">
              <a:avLst/>
            </a:prstGeom>
            <a:gradFill rotWithShape="1">
              <a:gsLst>
                <a:gs pos="0">
                  <a:srgbClr val="FDA1BD"/>
                </a:gs>
                <a:gs pos="100000">
                  <a:srgbClr val="FDA1BD">
                    <a:gamma/>
                    <a:shade val="46275"/>
                    <a:invGamma/>
                  </a:srgbClr>
                </a:gs>
              </a:gsLst>
              <a:lin ang="5400000" scaled="1"/>
            </a:gradFill>
          </p:spPr>
        </p:pic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1632" y="1008"/>
              <a:ext cx="2688" cy="2064"/>
            </a:xfrm>
            <a:custGeom>
              <a:avLst/>
              <a:gdLst>
                <a:gd name="G0" fmla="+- 9782 0 0"/>
                <a:gd name="G1" fmla="+- -10449679 0 0"/>
                <a:gd name="G2" fmla="+- 0 0 -10449679"/>
                <a:gd name="T0" fmla="*/ 0 256 1"/>
                <a:gd name="T1" fmla="*/ 180 256 1"/>
                <a:gd name="G3" fmla="+- -10449679 T0 T1"/>
                <a:gd name="T2" fmla="*/ 0 256 1"/>
                <a:gd name="T3" fmla="*/ 90 256 1"/>
                <a:gd name="G4" fmla="+- -10449679 T2 T3"/>
                <a:gd name="G5" fmla="*/ G4 2 1"/>
                <a:gd name="T4" fmla="*/ 90 256 1"/>
                <a:gd name="T5" fmla="*/ 0 256 1"/>
                <a:gd name="G6" fmla="+- -10449679 T4 T5"/>
                <a:gd name="G7" fmla="*/ G6 2 1"/>
                <a:gd name="G8" fmla="abs -10449679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782"/>
                <a:gd name="G18" fmla="*/ 9782 1 2"/>
                <a:gd name="G19" fmla="+- G18 5400 0"/>
                <a:gd name="G20" fmla="cos G19 -10449679"/>
                <a:gd name="G21" fmla="sin G19 -10449679"/>
                <a:gd name="G22" fmla="+- G20 10800 0"/>
                <a:gd name="G23" fmla="+- G21 10800 0"/>
                <a:gd name="G24" fmla="+- 10800 0 G20"/>
                <a:gd name="G25" fmla="+- 9782 10800 0"/>
                <a:gd name="G26" fmla="?: G9 G17 G25"/>
                <a:gd name="G27" fmla="?: G9 0 21600"/>
                <a:gd name="G28" fmla="cos 10800 -10449679"/>
                <a:gd name="G29" fmla="sin 10800 -10449679"/>
                <a:gd name="G30" fmla="sin 9782 -10449679"/>
                <a:gd name="G31" fmla="+- G28 10800 0"/>
                <a:gd name="G32" fmla="+- G29 10800 0"/>
                <a:gd name="G33" fmla="+- G30 10800 0"/>
                <a:gd name="G34" fmla="?: G4 0 G31"/>
                <a:gd name="G35" fmla="?: -10449679 G34 0"/>
                <a:gd name="G36" fmla="?: G6 G35 G31"/>
                <a:gd name="G37" fmla="+- 21600 0 G36"/>
                <a:gd name="G38" fmla="?: G4 0 G33"/>
                <a:gd name="G39" fmla="?: -10449679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163 w 21600"/>
                <a:gd name="T15" fmla="*/ 7187 h 21600"/>
                <a:gd name="T16" fmla="*/ 10800 w 21600"/>
                <a:gd name="T17" fmla="*/ 1018 h 21600"/>
                <a:gd name="T18" fmla="*/ 20437 w 21600"/>
                <a:gd name="T19" fmla="*/ 718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40" y="7366"/>
                  </a:moveTo>
                  <a:cubicBezTo>
                    <a:pt x="3071" y="3547"/>
                    <a:pt x="6722" y="1017"/>
                    <a:pt x="10800" y="1018"/>
                  </a:cubicBezTo>
                  <a:cubicBezTo>
                    <a:pt x="14877" y="1018"/>
                    <a:pt x="18528" y="3547"/>
                    <a:pt x="19959" y="7366"/>
                  </a:cubicBezTo>
                  <a:lnTo>
                    <a:pt x="20912" y="7008"/>
                  </a:lnTo>
                  <a:cubicBezTo>
                    <a:pt x="19332" y="2793"/>
                    <a:pt x="15302" y="-1"/>
                    <a:pt x="10799" y="0"/>
                  </a:cubicBezTo>
                  <a:cubicBezTo>
                    <a:pt x="6297" y="0"/>
                    <a:pt x="2267" y="2793"/>
                    <a:pt x="687" y="7008"/>
                  </a:cubicBezTo>
                  <a:close/>
                </a:path>
              </a:pathLst>
            </a:custGeom>
            <a:solidFill>
              <a:srgbClr val="FDA1BD">
                <a:alpha val="6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 rot="-903181">
              <a:off x="4224" y="1824"/>
              <a:ext cx="144" cy="432"/>
            </a:xfrm>
            <a:prstGeom prst="rect">
              <a:avLst/>
            </a:prstGeom>
            <a:gradFill rotWithShape="1">
              <a:gsLst>
                <a:gs pos="0">
                  <a:srgbClr val="009900">
                    <a:alpha val="67999"/>
                  </a:srgbClr>
                </a:gs>
                <a:gs pos="100000">
                  <a:srgbClr val="009900">
                    <a:gamma/>
                    <a:tint val="19216"/>
                    <a:invGamma/>
                    <a:alpha val="13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 rot="-1739519">
              <a:off x="4139" y="1676"/>
              <a:ext cx="144" cy="192"/>
            </a:xfrm>
            <a:prstGeom prst="rect">
              <a:avLst/>
            </a:prstGeom>
            <a:solidFill>
              <a:srgbClr val="FAFCA2">
                <a:alpha val="67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4724400" y="5486400"/>
            <a:ext cx="2305050" cy="762000"/>
            <a:chOff x="144" y="3216"/>
            <a:chExt cx="1500" cy="52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518" y="3216"/>
              <a:ext cx="1126" cy="5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F0 to A49</a:t>
              </a:r>
            </a:p>
            <a:p>
              <a:r>
                <a:rPr lang="en-US" sz="1400" dirty="0"/>
                <a:t>CDF collision Hall</a:t>
              </a:r>
            </a:p>
            <a:p>
              <a:r>
                <a:rPr lang="en-US" sz="1400" dirty="0"/>
                <a:t>Portion of B section 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44" y="3264"/>
              <a:ext cx="96" cy="96"/>
            </a:xfrm>
            <a:prstGeom prst="rect">
              <a:avLst/>
            </a:prstGeom>
            <a:solidFill>
              <a:srgbClr val="FDA1B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44" y="3456"/>
              <a:ext cx="96" cy="96"/>
            </a:xfrm>
            <a:prstGeom prst="rect">
              <a:avLst/>
            </a:prstGeom>
            <a:solidFill>
              <a:srgbClr val="FAFC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144" y="3648"/>
              <a:ext cx="96" cy="9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-304800" y="1143000"/>
            <a:ext cx="4953000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00100" lvl="3" indent="-342900" algn="l" eaLnBrk="0" hangingPunct="0"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2000" dirty="0">
                <a:latin typeface="Gill Sans MT" pitchFamily="34" charset="0"/>
              </a:rPr>
              <a:t>Inject 120 GeV protons at </a:t>
            </a:r>
            <a:r>
              <a:rPr lang="en-US" sz="2000" dirty="0" smtClean="0">
                <a:latin typeface="Gill Sans MT" pitchFamily="34" charset="0"/>
              </a:rPr>
              <a:t>1e11 </a:t>
            </a:r>
            <a:r>
              <a:rPr lang="en-US" sz="2000" dirty="0">
                <a:latin typeface="Gill Sans MT" pitchFamily="34" charset="0"/>
              </a:rPr>
              <a:t>protons per </a:t>
            </a:r>
            <a:r>
              <a:rPr lang="en-US" sz="2000" dirty="0" smtClean="0">
                <a:latin typeface="Gill Sans MT" pitchFamily="34" charset="0"/>
              </a:rPr>
              <a:t>bunch </a:t>
            </a:r>
            <a:r>
              <a:rPr lang="en-US" sz="2000" dirty="0">
                <a:latin typeface="Gill Sans MT" pitchFamily="34" charset="0"/>
              </a:rPr>
              <a:t>from MI </a:t>
            </a:r>
            <a:endParaRPr lang="en-US" sz="2000" dirty="0" smtClean="0">
              <a:latin typeface="Gill Sans MT" pitchFamily="34" charset="0"/>
            </a:endParaRPr>
          </a:p>
          <a:p>
            <a:pPr marL="800100" lvl="3" indent="-342900" algn="l" eaLnBrk="0" hangingPunct="0"/>
            <a:r>
              <a:rPr lang="en-US" sz="2000" dirty="0">
                <a:latin typeface="Gill Sans MT" pitchFamily="34" charset="0"/>
              </a:rPr>
              <a:t> </a:t>
            </a:r>
            <a:r>
              <a:rPr lang="en-US" sz="2000" dirty="0" smtClean="0">
                <a:latin typeface="Gill Sans MT" pitchFamily="34" charset="0"/>
              </a:rPr>
              <a:t>    to Tevatron</a:t>
            </a:r>
          </a:p>
          <a:p>
            <a:pPr marL="800100" lvl="3" indent="-342900" algn="l" eaLnBrk="0" hangingPunct="0">
              <a:buFont typeface="Arial" pitchFamily="34" charset="0"/>
              <a:buChar char="•"/>
            </a:pPr>
            <a:endParaRPr lang="en-US" sz="2000" dirty="0">
              <a:latin typeface="Gill Sans MT" pitchFamily="34" charset="0"/>
            </a:endParaRPr>
          </a:p>
          <a:p>
            <a:pPr marL="800100" lvl="3" indent="-342900" algn="l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>
                <a:latin typeface="Gill Sans MT" pitchFamily="34" charset="0"/>
              </a:rPr>
              <a:t>Beam is single pass from F11 to </a:t>
            </a:r>
            <a:endParaRPr lang="en-US" sz="2000" dirty="0" smtClean="0">
              <a:latin typeface="Gill Sans MT" pitchFamily="34" charset="0"/>
            </a:endParaRPr>
          </a:p>
          <a:p>
            <a:pPr marL="800100" lvl="3" indent="-342900" algn="l" eaLnBrk="0" hangingPunct="0"/>
            <a:r>
              <a:rPr lang="en-US" sz="2000" dirty="0" smtClean="0">
                <a:latin typeface="Gill Sans MT" pitchFamily="34" charset="0"/>
              </a:rPr>
              <a:t>      B17</a:t>
            </a:r>
          </a:p>
          <a:p>
            <a:pPr marL="800100" lvl="3" indent="-342900" algn="l" eaLnBrk="0" hangingPunct="0">
              <a:buFont typeface="Arial" pitchFamily="34" charset="0"/>
              <a:buChar char="•"/>
            </a:pPr>
            <a:endParaRPr lang="en-US" sz="2000" dirty="0">
              <a:latin typeface="Gill Sans MT" pitchFamily="34" charset="0"/>
            </a:endParaRPr>
          </a:p>
          <a:p>
            <a:pPr marL="800100" lvl="3" indent="-342900" algn="l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>
                <a:latin typeface="Gill Sans MT" pitchFamily="34" charset="0"/>
              </a:rPr>
              <a:t>Beam will interact with plasma located in the CDF collision hall.  </a:t>
            </a:r>
            <a:endParaRPr lang="en-US" sz="2000" dirty="0" smtClean="0">
              <a:latin typeface="Gill Sans MT" pitchFamily="34" charset="0"/>
            </a:endParaRPr>
          </a:p>
          <a:p>
            <a:pPr marL="800100" lvl="3" indent="-342900" algn="l" eaLnBrk="0" hangingPunct="0">
              <a:buFont typeface="Arial" pitchFamily="34" charset="0"/>
              <a:buChar char="•"/>
            </a:pPr>
            <a:endParaRPr lang="en-US" sz="2000" dirty="0">
              <a:latin typeface="Gill Sans MT" pitchFamily="34" charset="0"/>
            </a:endParaRPr>
          </a:p>
          <a:p>
            <a:pPr marL="800100" lvl="3" indent="-342900" algn="l" eaLnBrk="0" hangingPunct="0">
              <a:buFont typeface="Arial" pitchFamily="34" charset="0"/>
              <a:buChar char="•"/>
            </a:pP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>
                <a:latin typeface="Gill Sans MT" pitchFamily="34" charset="0"/>
              </a:rPr>
              <a:t>There will be detector and beam </a:t>
            </a:r>
            <a:r>
              <a:rPr lang="en-US" sz="2000" dirty="0" smtClean="0">
                <a:latin typeface="Gill Sans MT" pitchFamily="34" charset="0"/>
              </a:rPr>
              <a:t>dump </a:t>
            </a:r>
            <a:r>
              <a:rPr lang="en-US" sz="2000" dirty="0">
                <a:latin typeface="Gill Sans MT" pitchFamily="34" charset="0"/>
              </a:rPr>
              <a:t>at ~B17 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-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lang="en-US" sz="2800" dirty="0" smtClean="0">
                <a:ea typeface="宋体" pitchFamily="2" charset="-122"/>
              </a:rPr>
              <a:t>If </a:t>
            </a:r>
            <a:r>
              <a:rPr lang="en-US" sz="2800" dirty="0" smtClean="0">
                <a:ea typeface="宋体" pitchFamily="2" charset="-122"/>
              </a:rPr>
              <a:t>Tevatron (120 GeV)…</a:t>
            </a:r>
            <a:endParaRPr lang="en-US" sz="2800" dirty="0">
              <a:ea typeface="宋体" pitchFamily="2" charset="-122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228600" y="685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077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lvl="0" indent="-6096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u="sng" kern="0" dirty="0" smtClean="0">
                <a:latin typeface="Gill Sans MT" pitchFamily="34" charset="0"/>
                <a:ea typeface="宋体" pitchFamily="2" charset="-122"/>
              </a:rPr>
              <a:t>Cryogenics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Refrigerator work 40 weeks (~ $ 500 K)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We have to run F, A, B sector cryogenically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Half the current running cost of TeV:  $ 4 million/yr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u="sng" noProof="0" dirty="0" smtClean="0">
                <a:latin typeface="Gill Sans MT" pitchFamily="34" charset="0"/>
              </a:rPr>
              <a:t>People </a:t>
            </a:r>
            <a:r>
              <a:rPr kumimoji="0" lang="en-US" sz="20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</a:rPr>
              <a:t> 2 post-docs 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u="sng" baseline="0" dirty="0" smtClean="0">
                <a:latin typeface="Gill Sans MT" pitchFamily="34" charset="0"/>
              </a:rPr>
              <a:t>Safety</a:t>
            </a:r>
            <a:r>
              <a:rPr lang="en-US" sz="2000" u="none" baseline="0" dirty="0" smtClean="0">
                <a:latin typeface="Gill Sans MT" pitchFamily="34" charset="0"/>
              </a:rPr>
              <a:t> $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</a:rPr>
              <a:t>30 K 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u="sng" noProof="0" dirty="0" smtClean="0">
                <a:latin typeface="Gill Sans MT" pitchFamily="34" charset="0"/>
              </a:rPr>
              <a:t>Plasma cell</a:t>
            </a:r>
            <a:r>
              <a:rPr lang="en-US" sz="2000" noProof="0" dirty="0" smtClean="0">
                <a:latin typeface="Gill Sans MT" pitchFamily="34" charset="0"/>
              </a:rPr>
              <a:t> $500K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ill Sans MT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u="sng" dirty="0" smtClean="0">
                <a:latin typeface="Gill Sans MT" pitchFamily="34" charset="0"/>
              </a:rPr>
              <a:t>Mechanical and Electrical  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zh-CN" sz="2000" dirty="0" smtClean="0">
                <a:latin typeface="Gill Sans MT" pitchFamily="34" charset="0"/>
              </a:rPr>
              <a:t>48 weeks 10 hours a day 5-6 man crew</a:t>
            </a:r>
          </a:p>
          <a:p>
            <a:pPr marL="1981200" lvl="3" indent="-609600" algn="l">
              <a:spcBef>
                <a:spcPct val="20000"/>
              </a:spcBef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ill Sans MT" pitchFamily="34" charset="0"/>
                <a:ea typeface="宋体" pitchFamily="2" charset="-122"/>
              </a:rPr>
              <a:t>      &lt; $500K (certify TeV)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u="sng" dirty="0" smtClean="0">
                <a:latin typeface="Gill Sans MT" pitchFamily="34" charset="0"/>
              </a:rPr>
              <a:t>Power supply (assuming no change the ring , HOPS)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No significant cost M&amp;S ($100 K)</a:t>
            </a:r>
          </a:p>
          <a:p>
            <a:pPr marL="1981200" lvl="3" indent="-609600"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6 people (3 techs and 3 engineers) 2-4 weeks</a:t>
            </a:r>
          </a:p>
          <a:p>
            <a:pPr marL="609600" indent="-6096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sz="2000" kern="0" dirty="0" smtClean="0">
                <a:latin typeface="Gill Sans MT" pitchFamily="34" charset="0"/>
                <a:ea typeface="宋体" pitchFamily="2" charset="-122"/>
              </a:rPr>
              <a:t>Cost of moving CDF Detector </a:t>
            </a:r>
          </a:p>
          <a:p>
            <a:pPr marL="609600" indent="-6096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zh-CN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宋体" pitchFamily="2" charset="-122"/>
              </a:rPr>
              <a:t>Possible</a:t>
            </a:r>
            <a:r>
              <a:rPr kumimoji="0" lang="en-US" altLang="zh-CN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宋体" pitchFamily="2" charset="-122"/>
              </a:rPr>
              <a:t> sharing with </a:t>
            </a:r>
            <a:r>
              <a:rPr kumimoji="0" lang="en-US" altLang="zh-CN" sz="2000" b="0" i="0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宋体" pitchFamily="2" charset="-122"/>
              </a:rPr>
              <a:t>kaon</a:t>
            </a:r>
            <a:r>
              <a:rPr kumimoji="0" lang="en-US" altLang="zh-CN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宋体" pitchFamily="2" charset="-122"/>
              </a:rPr>
              <a:t> experiment (60 GeV)</a:t>
            </a:r>
            <a:endParaRPr kumimoji="0" lang="en-US" altLang="zh-CN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宋体" pitchFamily="2" charset="-12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52600" marR="0" lvl="3" indent="-381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1752600" marR="0" lvl="3" indent="-381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752600" marR="0" lvl="3" indent="-381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0" hangingPunct="0">
              <a:spcBef>
                <a:spcPct val="0"/>
              </a:spcBef>
              <a:buClrTx/>
              <a:buSzTx/>
            </a:pPr>
            <a:r>
              <a:rPr lang="en-US" sz="2800" dirty="0" smtClean="0">
                <a:ea typeface="宋体" pitchFamily="2" charset="-122"/>
              </a:rPr>
              <a:t>If External Beamline (120 GeV) …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76400"/>
            <a:ext cx="8458200" cy="4525963"/>
          </a:xfrm>
          <a:prstGeom prst="rect">
            <a:avLst/>
          </a:prstGeom>
        </p:spPr>
        <p:txBody>
          <a:bodyPr/>
          <a:lstStyle/>
          <a:p>
            <a:pPr marL="609600" indent="-609600" algn="l">
              <a:buFont typeface="Arial" pitchFamily="34" charset="0"/>
              <a:buChar char="•"/>
              <a:defRPr/>
            </a:pPr>
            <a:r>
              <a:rPr lang="en-US" altLang="zh-CN" dirty="0">
                <a:latin typeface="Gill Sans MT" pitchFamily="34" charset="0"/>
              </a:rPr>
              <a:t>Time to install ~ 6 months – 1 year long</a:t>
            </a:r>
          </a:p>
          <a:p>
            <a:pPr marL="609600" indent="-609600" algn="l">
              <a:buFont typeface="Arial" pitchFamily="34" charset="0"/>
              <a:buChar char="•"/>
              <a:defRPr/>
            </a:pPr>
            <a:r>
              <a:rPr lang="en-US" altLang="zh-CN" dirty="0">
                <a:latin typeface="Gill Sans MT" pitchFamily="34" charset="0"/>
              </a:rPr>
              <a:t>Available space is about 200 m long</a:t>
            </a:r>
          </a:p>
          <a:p>
            <a:pPr marL="609600" lvl="0" indent="-609600" algn="l">
              <a:buFont typeface="Arial" pitchFamily="34" charset="0"/>
              <a:buChar char="•"/>
              <a:defRPr/>
            </a:pPr>
            <a:r>
              <a:rPr lang="en-US" altLang="zh-CN" dirty="0" smtClean="0">
                <a:latin typeface="Gill Sans MT" pitchFamily="34" charset="0"/>
              </a:rPr>
              <a:t>Magnets</a:t>
            </a:r>
            <a:r>
              <a:rPr lang="en-US" altLang="zh-CN" dirty="0">
                <a:latin typeface="Gill Sans MT" pitchFamily="34" charset="0"/>
              </a:rPr>
              <a:t> </a:t>
            </a:r>
            <a:r>
              <a:rPr lang="en-US" altLang="zh-CN" dirty="0" smtClean="0">
                <a:latin typeface="Gill Sans MT" pitchFamily="34" charset="0"/>
              </a:rPr>
              <a:t>~ </a:t>
            </a:r>
            <a:r>
              <a:rPr lang="en-US" altLang="zh-CN" dirty="0">
                <a:latin typeface="Gill Sans MT" pitchFamily="34" charset="0"/>
              </a:rPr>
              <a:t>$4 million</a:t>
            </a:r>
          </a:p>
          <a:p>
            <a:pPr marL="609600" lvl="0" indent="-609600" algn="l">
              <a:buFont typeface="Arial" pitchFamily="34" charset="0"/>
              <a:buChar char="•"/>
              <a:defRPr/>
            </a:pPr>
            <a:r>
              <a:rPr lang="en-US" altLang="zh-CN" dirty="0">
                <a:latin typeface="Gill Sans MT" pitchFamily="34" charset="0"/>
              </a:rPr>
              <a:t>Power supply ~ </a:t>
            </a:r>
            <a:r>
              <a:rPr lang="en-US" altLang="zh-CN" dirty="0" smtClean="0">
                <a:latin typeface="Gill Sans MT" pitchFamily="34" charset="0"/>
              </a:rPr>
              <a:t>$2 </a:t>
            </a:r>
            <a:r>
              <a:rPr lang="en-US" altLang="zh-CN" dirty="0">
                <a:latin typeface="Gill Sans MT" pitchFamily="34" charset="0"/>
              </a:rPr>
              <a:t>million</a:t>
            </a:r>
          </a:p>
          <a:p>
            <a:pPr marL="609600" lvl="0" indent="-609600" algn="l">
              <a:buFont typeface="Arial" pitchFamily="34" charset="0"/>
              <a:buChar char="•"/>
              <a:defRPr/>
            </a:pPr>
            <a:r>
              <a:rPr lang="en-US" altLang="zh-CN" dirty="0">
                <a:latin typeface="Gill Sans MT" pitchFamily="34" charset="0"/>
              </a:rPr>
              <a:t>Cables, dipoles, engineering FTE ~ </a:t>
            </a:r>
            <a:r>
              <a:rPr lang="en-US" altLang="zh-CN" dirty="0" smtClean="0">
                <a:latin typeface="Gill Sans MT" pitchFamily="34" charset="0"/>
              </a:rPr>
              <a:t>$400 </a:t>
            </a:r>
            <a:r>
              <a:rPr lang="en-US" altLang="zh-CN" dirty="0">
                <a:latin typeface="Gill Sans MT" pitchFamily="34" charset="0"/>
              </a:rPr>
              <a:t>K</a:t>
            </a:r>
          </a:p>
          <a:p>
            <a:pPr marL="609600" lvl="0" indent="-609600" algn="l">
              <a:buFont typeface="Arial" pitchFamily="34" charset="0"/>
              <a:buChar char="•"/>
              <a:defRPr/>
            </a:pPr>
            <a:r>
              <a:rPr lang="en-US" altLang="zh-CN" dirty="0">
                <a:latin typeface="Gill Sans MT" pitchFamily="34" charset="0"/>
              </a:rPr>
              <a:t>Plasma cell ~ </a:t>
            </a:r>
            <a:r>
              <a:rPr lang="en-US" altLang="zh-CN" dirty="0" smtClean="0">
                <a:latin typeface="Gill Sans MT" pitchFamily="34" charset="0"/>
              </a:rPr>
              <a:t>$500 </a:t>
            </a:r>
            <a:r>
              <a:rPr lang="en-US" altLang="zh-CN" dirty="0">
                <a:latin typeface="Gill Sans MT" pitchFamily="34" charset="0"/>
              </a:rPr>
              <a:t>K</a:t>
            </a:r>
          </a:p>
          <a:p>
            <a:pPr marL="342900" indent="-342900" algn="l" eaLnBrk="0" hangingPunct="0">
              <a:buClr>
                <a:srgbClr val="CCFFFF"/>
              </a:buClr>
            </a:pPr>
            <a:r>
              <a:rPr lang="en-US" dirty="0">
                <a:latin typeface="Gill Sans MT" pitchFamily="34" charset="0"/>
              </a:rPr>
              <a:t> </a:t>
            </a:r>
          </a:p>
          <a:p>
            <a:pPr marL="342900" indent="-342900" algn="l" eaLnBrk="0" hangingPunct="0">
              <a:buClr>
                <a:srgbClr val="CCFFFF"/>
              </a:buClr>
              <a:buFontTx/>
              <a:buChar char="•"/>
            </a:pP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Plan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304800" y="1066800"/>
          <a:ext cx="8381999" cy="518160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173111"/>
                <a:gridCol w="776111"/>
                <a:gridCol w="776111"/>
                <a:gridCol w="853722"/>
                <a:gridCol w="776111"/>
                <a:gridCol w="931333"/>
                <a:gridCol w="1047750"/>
                <a:gridCol w="1047750"/>
              </a:tblGrid>
              <a:tr h="3737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3772">
                <a:tc>
                  <a:txBody>
                    <a:bodyPr/>
                    <a:lstStyle/>
                    <a:p>
                      <a:r>
                        <a:rPr lang="en-US" dirty="0" smtClean="0"/>
                        <a:t>Approval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1628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design</a:t>
                      </a:r>
                    </a:p>
                    <a:p>
                      <a:r>
                        <a:rPr lang="en-US" dirty="0" smtClean="0"/>
                        <a:t>Simulations</a:t>
                      </a:r>
                    </a:p>
                    <a:p>
                      <a:r>
                        <a:rPr lang="en-US" dirty="0" smtClean="0"/>
                        <a:t>Plasma cell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Beamline</a:t>
                      </a:r>
                      <a:r>
                        <a:rPr lang="en-US" baseline="0" dirty="0" smtClean="0"/>
                        <a:t> restructuring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1628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Measurements</a:t>
                      </a:r>
                      <a:r>
                        <a:rPr lang="en-US" baseline="0" dirty="0" smtClean="0"/>
                        <a:t> of proton beam modulation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772">
                <a:tc>
                  <a:txBody>
                    <a:bodyPr/>
                    <a:lstStyle/>
                    <a:p>
                      <a:r>
                        <a:rPr lang="en-US" dirty="0" smtClean="0"/>
                        <a:t>Seeding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772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r>
                        <a:rPr lang="en-US" baseline="0" dirty="0" smtClean="0"/>
                        <a:t> 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98117">
                <a:tc>
                  <a:txBody>
                    <a:bodyPr/>
                    <a:lstStyle/>
                    <a:p>
                      <a:r>
                        <a:rPr lang="en-US" dirty="0" smtClean="0"/>
                        <a:t>First demonstration of proton</a:t>
                      </a:r>
                      <a:r>
                        <a:rPr lang="en-US" baseline="0" dirty="0" smtClean="0"/>
                        <a:t> wakefield acceleration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2895600" y="1676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05200" y="2209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3048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3810000"/>
            <a:ext cx="1066800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96000" y="4800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391400" y="5486400"/>
            <a:ext cx="1066800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  <a:effectLst>
            <a:glow rad="228600">
              <a:srgbClr val="FF0000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In summary for the protoplasma experiment: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066800"/>
            <a:ext cx="8610600" cy="5059363"/>
          </a:xfrm>
          <a:prstGeom prst="rect">
            <a:avLst/>
          </a:prstGeo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Char char="q"/>
              <a:defRPr/>
            </a:pPr>
            <a:r>
              <a:rPr lang="en-US" altLang="zh-C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itchFamily="34" charset="0"/>
              </a:rPr>
              <a:t>Next steps</a:t>
            </a:r>
            <a:r>
              <a:rPr lang="en-US" altLang="zh-CN" sz="2000" dirty="0">
                <a:latin typeface="Gill Sans MT" pitchFamily="34" charset="0"/>
              </a:rPr>
              <a:t>, continue exploring the parameter space through simulation.</a:t>
            </a: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endParaRPr lang="en-US" altLang="zh-CN" sz="2000" dirty="0">
              <a:latin typeface="Gill Sans MT" pitchFamily="34" charset="0"/>
            </a:endParaRP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r>
              <a:rPr lang="en-US" altLang="zh-C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itchFamily="34" charset="0"/>
              </a:rPr>
              <a:t>Continue search </a:t>
            </a:r>
            <a:r>
              <a:rPr lang="en-US" altLang="zh-CN" sz="2000" dirty="0">
                <a:latin typeface="Gill Sans MT" pitchFamily="34" charset="0"/>
              </a:rPr>
              <a:t>for experimental location: </a:t>
            </a:r>
            <a:r>
              <a:rPr lang="en-US" altLang="zh-CN" sz="2000" dirty="0" smtClean="0">
                <a:latin typeface="Gill Sans MT" pitchFamily="34" charset="0"/>
              </a:rPr>
              <a:t> TeV  </a:t>
            </a:r>
            <a:r>
              <a:rPr lang="en-US" altLang="zh-CN" sz="2000" dirty="0">
                <a:latin typeface="Gill Sans MT" pitchFamily="34" charset="0"/>
              </a:rPr>
              <a:t>or the external beamline or 8 GeV option</a:t>
            </a: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endParaRPr lang="en-US" altLang="zh-CN" sz="2000" dirty="0">
              <a:latin typeface="Gill Sans MT" pitchFamily="34" charset="0"/>
            </a:endParaRP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r>
              <a:rPr lang="en-US" altLang="zh-CN" sz="2000" dirty="0">
                <a:latin typeface="Gill Sans MT" pitchFamily="34" charset="0"/>
              </a:rPr>
              <a:t>Our </a:t>
            </a:r>
            <a:r>
              <a:rPr lang="en-US" altLang="zh-CN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itchFamily="34" charset="0"/>
              </a:rPr>
              <a:t>near term experimental </a:t>
            </a:r>
            <a:r>
              <a:rPr lang="en-US" altLang="zh-C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itchFamily="34" charset="0"/>
              </a:rPr>
              <a:t>goal </a:t>
            </a:r>
            <a:r>
              <a:rPr lang="en-US" altLang="zh-CN" sz="2000" dirty="0">
                <a:latin typeface="Gill Sans MT" pitchFamily="34" charset="0"/>
              </a:rPr>
              <a:t>is to demonstrate self-modulation of the proton </a:t>
            </a:r>
            <a:r>
              <a:rPr lang="en-US" altLang="zh-CN" sz="2000" dirty="0" smtClean="0">
                <a:latin typeface="Gill Sans MT" pitchFamily="34" charset="0"/>
              </a:rPr>
              <a:t>bunch</a:t>
            </a: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endParaRPr lang="en-US" altLang="zh-CN" sz="2000" dirty="0">
              <a:latin typeface="Gill Sans MT" pitchFamily="34" charset="0"/>
            </a:endParaRPr>
          </a:p>
          <a:p>
            <a:pPr marL="609600" indent="-609600" algn="l">
              <a:buFont typeface="Wingdings" pitchFamily="2" charset="2"/>
              <a:buChar char="q"/>
              <a:defRPr/>
            </a:pPr>
            <a:r>
              <a:rPr lang="en-US" altLang="zh-CN" sz="2000" u="sng" dirty="0">
                <a:solidFill>
                  <a:srgbClr val="FF33CC"/>
                </a:solidFill>
                <a:latin typeface="Gill Sans MT" pitchFamily="34" charset="0"/>
              </a:rPr>
              <a:t>Enable US leadership </a:t>
            </a:r>
            <a:r>
              <a:rPr lang="en-US" altLang="zh-CN" sz="2000" dirty="0">
                <a:latin typeface="Gill Sans MT" pitchFamily="34" charset="0"/>
              </a:rPr>
              <a:t>on proton-driven wakefield class of experiments</a:t>
            </a: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endParaRPr lang="en-US" altLang="zh-CN" sz="2000" dirty="0">
              <a:latin typeface="Gill Sans MT" pitchFamily="34" charset="0"/>
            </a:endParaRP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r>
              <a:rPr lang="en-US" altLang="zh-CN" sz="2000" dirty="0">
                <a:latin typeface="Gill Sans MT" pitchFamily="34" charset="0"/>
              </a:rPr>
              <a:t>Fermilab (proton expertise) and UCLA ( plasma R&amp;D leaders) </a:t>
            </a:r>
            <a:r>
              <a:rPr lang="en-US" altLang="zh-CN" sz="2000" dirty="0" smtClean="0">
                <a:latin typeface="Gill Sans MT" pitchFamily="34" charset="0"/>
              </a:rPr>
              <a:t> have already started  to work on optimal beam/plasma parameters design.</a:t>
            </a:r>
            <a:endParaRPr lang="en-US" altLang="zh-CN" sz="2000" dirty="0">
              <a:latin typeface="Gill Sans MT" pitchFamily="34" charset="0"/>
            </a:endParaRPr>
          </a:p>
          <a:p>
            <a:pPr marL="609600" indent="-609600" algn="l" eaLnBrk="1" hangingPunct="1">
              <a:buFont typeface="Wingdings" pitchFamily="2" charset="2"/>
              <a:buChar char="q"/>
              <a:defRPr/>
            </a:pPr>
            <a:endParaRPr lang="en-US" altLang="zh-CN" sz="2000" dirty="0">
              <a:latin typeface="Gill Sans MT" pitchFamily="34" charset="0"/>
            </a:endParaRPr>
          </a:p>
          <a:p>
            <a:pPr marL="800100" lvl="3" indent="-342900" algn="l" eaLnBrk="0" hangingPunct="0"/>
            <a:endParaRPr lang="en-US" sz="2000" dirty="0" smtClean="0">
              <a:latin typeface="Gill Sans MT" pitchFamily="34" charset="0"/>
            </a:endParaRPr>
          </a:p>
          <a:p>
            <a:pPr marL="342900" indent="-342900" algn="l" eaLnBrk="0" hangingPunct="0">
              <a:buClr>
                <a:srgbClr val="CCFFFF"/>
              </a:buClr>
            </a:pPr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</a:p>
          <a:p>
            <a:pPr marL="342900" indent="-342900" algn="l" eaLnBrk="0" hangingPunct="0">
              <a:buClr>
                <a:srgbClr val="CCFFFF"/>
              </a:buClr>
              <a:buFontTx/>
              <a:buChar char="•"/>
            </a:pPr>
            <a:endParaRPr lang="en-US" sz="2000" dirty="0">
              <a:solidFill>
                <a:srgbClr val="FFFF00"/>
              </a:solidFill>
              <a:latin typeface="Gill Sans MT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宋体" pitchFamily="2" charset="-122"/>
              </a:rPr>
              <a:t>Plasmas : a role in future accelerators ?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Accelerator Advisory Committee, Nov. 7-9, 2011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89D79E-79D3-4A9E-83B5-215175B3970A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04800" y="1066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8610600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Linear colliders are in the TeV era. 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Gill Sans MT" pitchFamily="34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Increasing cost of next generation accelerators 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Gill Sans MT" pitchFamily="34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Conventional RF technology (~ 100 MV/m). Plasmas can support large electric fields (&gt; GV/m). 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latin typeface="Gill Sans MT" pitchFamily="34" charset="0"/>
            </a:endParaRP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ill Sans MT" pitchFamily="34" charset="0"/>
              </a:rPr>
              <a:t>Can we use plasmas to make accelerators compact?</a:t>
            </a:r>
            <a:endParaRPr lang="en-US" sz="2800" dirty="0" smtClean="0">
              <a:latin typeface="Gill Sans MT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Accelerator Advisory Committee, Nov. 7-9, 2011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89D79E-79D3-4A9E-83B5-215175B3970A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+mj-lt"/>
                <a:ea typeface="宋体" pitchFamily="2" charset="-122"/>
                <a:cs typeface="+mj-cs"/>
              </a:rPr>
              <a:t>Physical mechanism</a:t>
            </a:r>
          </a:p>
        </p:txBody>
      </p:sp>
      <p:pic>
        <p:nvPicPr>
          <p:cNvPr id="3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86200"/>
            <a:ext cx="6324600" cy="208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4" name="TextBox 313"/>
          <p:cNvSpPr txBox="1"/>
          <p:nvPr/>
        </p:nvSpPr>
        <p:spPr>
          <a:xfrm>
            <a:off x="304800" y="914400"/>
            <a:ext cx="6890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Gill Sans MT" pitchFamily="34" charset="0"/>
              </a:rPr>
              <a:t>Space charge of the </a:t>
            </a:r>
            <a:r>
              <a:rPr lang="en-US" dirty="0" smtClean="0">
                <a:latin typeface="Gill Sans MT" pitchFamily="34" charset="0"/>
              </a:rPr>
              <a:t>drive beam </a:t>
            </a:r>
            <a:r>
              <a:rPr lang="en-US" dirty="0">
                <a:latin typeface="Gill Sans MT" pitchFamily="34" charset="0"/>
              </a:rPr>
              <a:t>sets up a plasma wave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81000" y="3352800"/>
            <a:ext cx="712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latin typeface="Gill Sans MT" pitchFamily="34" charset="0"/>
              </a:rPr>
              <a:t>Drive beam </a:t>
            </a:r>
            <a:r>
              <a:rPr lang="en-US" dirty="0">
                <a:latin typeface="Gill Sans MT" pitchFamily="34" charset="0"/>
              </a:rPr>
              <a:t>could be (a) </a:t>
            </a:r>
            <a:r>
              <a:rPr lang="en-US" dirty="0" smtClean="0">
                <a:latin typeface="Gill Sans MT" pitchFamily="34" charset="0"/>
              </a:rPr>
              <a:t>Laser beam  </a:t>
            </a:r>
            <a:r>
              <a:rPr lang="en-US" dirty="0">
                <a:latin typeface="Gill Sans MT" pitchFamily="34" charset="0"/>
              </a:rPr>
              <a:t>(b) Electron beam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6343650" cy="19050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sp>
        <p:nvSpPr>
          <p:cNvPr id="317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Accelerator Advisory Committee, Nov. 7-9, 2011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4461CC-3E38-4928-8F5B-3A1E5981DC42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  <a:buClrTx/>
              <a:buSzTx/>
            </a:pPr>
            <a:r>
              <a:rPr lang="en-US" sz="2800" dirty="0">
                <a:latin typeface="+mj-lt"/>
                <a:ea typeface="宋体" pitchFamily="2" charset="-122"/>
                <a:cs typeface="+mj-cs"/>
              </a:rPr>
              <a:t>Electron and Laser driven acceleration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2286000"/>
            <a:ext cx="5791200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/>
            <a:r>
              <a:rPr lang="en-US" dirty="0" smtClean="0">
                <a:latin typeface="Gill Sans MT" pitchFamily="34" charset="0"/>
              </a:rPr>
              <a:t>Laser-driven </a:t>
            </a:r>
            <a:r>
              <a:rPr lang="en-US" dirty="0">
                <a:latin typeface="Gill Sans MT" pitchFamily="34" charset="0"/>
              </a:rPr>
              <a:t>and </a:t>
            </a:r>
            <a:r>
              <a:rPr lang="en-US" dirty="0" smtClean="0">
                <a:latin typeface="Gill Sans MT" pitchFamily="34" charset="0"/>
              </a:rPr>
              <a:t>electron beam-driven </a:t>
            </a:r>
            <a:endParaRPr lang="en-US" dirty="0">
              <a:latin typeface="Gill Sans MT" pitchFamily="34" charset="0"/>
            </a:endParaRPr>
          </a:p>
          <a:p>
            <a:pPr marL="342900" indent="-342900" algn="l" eaLnBrk="0" hangingPunct="0"/>
            <a:r>
              <a:rPr lang="en-US" dirty="0">
                <a:latin typeface="Gill Sans MT" pitchFamily="34" charset="0"/>
              </a:rPr>
              <a:t>acceleration </a:t>
            </a:r>
            <a:r>
              <a:rPr lang="en-US" dirty="0" smtClean="0">
                <a:latin typeface="Gill Sans MT" pitchFamily="34" charset="0"/>
              </a:rPr>
              <a:t>have shown great progress</a:t>
            </a:r>
            <a:endParaRPr lang="en-US" dirty="0">
              <a:latin typeface="Gill Sans MT" pitchFamily="34" charset="0"/>
            </a:endParaRPr>
          </a:p>
          <a:p>
            <a:pPr marL="342900" indent="-342900" algn="l" eaLnBrk="0" hangingPunct="0"/>
            <a:r>
              <a:rPr lang="en-US" dirty="0" smtClean="0">
                <a:latin typeface="Gill Sans MT" pitchFamily="34" charset="0"/>
              </a:rPr>
              <a:t>(new  facilities such as FACET</a:t>
            </a:r>
            <a:r>
              <a:rPr lang="en-US" dirty="0">
                <a:latin typeface="Gill Sans MT" pitchFamily="34" charset="0"/>
              </a:rPr>
              <a:t>, </a:t>
            </a:r>
            <a:r>
              <a:rPr lang="en-US" dirty="0" smtClean="0">
                <a:latin typeface="Gill Sans MT" pitchFamily="34" charset="0"/>
              </a:rPr>
              <a:t>BELLA )</a:t>
            </a:r>
            <a:endParaRPr lang="en-US" dirty="0">
              <a:latin typeface="Gill Sans MT" pitchFamily="34" charset="0"/>
            </a:endParaRPr>
          </a:p>
        </p:txBody>
      </p:sp>
      <p:pic>
        <p:nvPicPr>
          <p:cNvPr id="9" name="Picture 2" descr="cerncourier.pdf                                                000161FEMacintosh HD                   B8A9EEAE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209800"/>
            <a:ext cx="241648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5410200"/>
            <a:ext cx="25908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050" dirty="0"/>
              <a:t>Nature v </a:t>
            </a:r>
            <a:r>
              <a:rPr lang="en-US" sz="1050" dirty="0" smtClean="0"/>
              <a:t>445 </a:t>
            </a:r>
            <a:r>
              <a:rPr lang="en-US" sz="1050" dirty="0"/>
              <a:t>(2007</a:t>
            </a:r>
            <a:r>
              <a:rPr lang="en-US" sz="1050" dirty="0" smtClean="0"/>
              <a:t>) </a:t>
            </a:r>
            <a:r>
              <a:rPr lang="en-US" sz="1050" dirty="0" err="1" smtClean="0"/>
              <a:t>I.Blumenfeld</a:t>
            </a:r>
            <a:r>
              <a:rPr lang="en-US" sz="1050" dirty="0" smtClean="0"/>
              <a:t> </a:t>
            </a:r>
            <a:r>
              <a:rPr lang="en-US" sz="1050" dirty="0"/>
              <a:t>et al.,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36" y="990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905000" y="1600200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60093"/>
                </a:solidFill>
              </a:rPr>
              <a:t>(1 GeV in 3.3 cm)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4343400"/>
            <a:ext cx="182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D60093"/>
                </a:solidFill>
              </a:rPr>
              <a:t>(42 GeV in 85 cm)</a:t>
            </a:r>
            <a:endParaRPr lang="en-US" sz="1400" dirty="0">
              <a:solidFill>
                <a:srgbClr val="D6009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3810000"/>
            <a:ext cx="5531859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/>
            <a:r>
              <a:rPr lang="en-US" dirty="0">
                <a:solidFill>
                  <a:srgbClr val="FF0000"/>
                </a:solidFill>
                <a:latin typeface="Gill Sans MT" pitchFamily="34" charset="0"/>
              </a:rPr>
              <a:t>Question</a:t>
            </a:r>
            <a:r>
              <a:rPr lang="en-US" dirty="0">
                <a:latin typeface="Gill Sans MT" pitchFamily="34" charset="0"/>
              </a:rPr>
              <a:t>: Can we use these schemes</a:t>
            </a:r>
          </a:p>
          <a:p>
            <a:pPr marL="342900" indent="-342900" algn="l" eaLnBrk="0" hangingPunct="0"/>
            <a:r>
              <a:rPr lang="en-US" dirty="0">
                <a:latin typeface="Gill Sans MT" pitchFamily="34" charset="0"/>
              </a:rPr>
              <a:t> for a multi-TeV collider? </a:t>
            </a:r>
          </a:p>
          <a:p>
            <a:pPr marL="342900" indent="-342900" algn="l" eaLnBrk="0" hangingPunct="0"/>
            <a:r>
              <a:rPr lang="en-US" dirty="0">
                <a:solidFill>
                  <a:schemeClr val="accent1"/>
                </a:solidFill>
                <a:latin typeface="Gill Sans MT" pitchFamily="34" charset="0"/>
              </a:rPr>
              <a:t>Challenge</a:t>
            </a:r>
            <a:r>
              <a:rPr lang="en-US" dirty="0" smtClean="0">
                <a:latin typeface="Gill Sans MT" pitchFamily="34" charset="0"/>
              </a:rPr>
              <a:t>:   We </a:t>
            </a:r>
            <a:r>
              <a:rPr lang="en-US" dirty="0">
                <a:latin typeface="Gill Sans MT" pitchFamily="34" charset="0"/>
              </a:rPr>
              <a:t>will need many stages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181600"/>
            <a:ext cx="5227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/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Possible solution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: Use a proton </a:t>
            </a:r>
            <a:r>
              <a:rPr lang="en-US" dirty="0" smtClean="0">
                <a:latin typeface="Gill Sans MT" pitchFamily="34" charset="0"/>
              </a:rPr>
              <a:t>beam to 		drive plasma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228600" y="8382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5-Point Star 17"/>
          <p:cNvSpPr/>
          <p:nvPr/>
        </p:nvSpPr>
        <p:spPr bwMode="auto">
          <a:xfrm>
            <a:off x="6324600" y="5562600"/>
            <a:ext cx="152400" cy="152400"/>
          </a:xfrm>
          <a:prstGeom prst="star5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6096000"/>
            <a:ext cx="624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err="1" smtClean="0"/>
              <a:t>A.Caldwell</a:t>
            </a:r>
            <a:r>
              <a:rPr lang="en-US" sz="1050" dirty="0" smtClean="0"/>
              <a:t> et. al Nature 2009, C. Joshi </a:t>
            </a:r>
            <a:endParaRPr lang="en-US" sz="1050" dirty="0"/>
          </a:p>
        </p:txBody>
      </p:sp>
      <p:sp>
        <p:nvSpPr>
          <p:cNvPr id="22" name="5-Point Star 21"/>
          <p:cNvSpPr/>
          <p:nvPr/>
        </p:nvSpPr>
        <p:spPr bwMode="auto">
          <a:xfrm>
            <a:off x="457200" y="6096000"/>
            <a:ext cx="152400" cy="152400"/>
          </a:xfrm>
          <a:prstGeom prst="star5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610600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>
                <a:latin typeface="Gill Sans MT" pitchFamily="34" charset="0"/>
              </a:rPr>
              <a:t>Plasma act as an energy transformer. </a:t>
            </a:r>
          </a:p>
          <a:p>
            <a:pPr marL="342900" indent="-342900" algn="l" eaLnBrk="0" hangingPunct="0"/>
            <a:endParaRPr lang="en-US" dirty="0">
              <a:latin typeface="Gill Sans MT" pitchFamily="34" charset="0"/>
            </a:endParaRPr>
          </a:p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>
                <a:latin typeface="Gill Sans MT" pitchFamily="34" charset="0"/>
              </a:rPr>
              <a:t>“Conventional” accelerators produce TeV proton beam. kJ’s of energy.</a:t>
            </a:r>
          </a:p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Key </a:t>
            </a: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Idea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>
                <a:latin typeface="Gill Sans MT" pitchFamily="34" charset="0"/>
              </a:rPr>
              <a:t>Use an existing high energy proton beam to drive a plasma wake and accelerate an electron </a:t>
            </a:r>
            <a:r>
              <a:rPr lang="en-US" dirty="0" smtClean="0">
                <a:latin typeface="Gill Sans MT" pitchFamily="34" charset="0"/>
              </a:rPr>
              <a:t>beam</a:t>
            </a:r>
          </a:p>
          <a:p>
            <a:pPr marL="800100" lvl="3" indent="-342900" algn="l" eaLnBrk="0" hangingPunct="0"/>
            <a:endParaRPr lang="en-US" dirty="0">
              <a:latin typeface="Gill Sans MT" pitchFamily="34" charset="0"/>
            </a:endParaRPr>
          </a:p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 smtClean="0">
                <a:solidFill>
                  <a:srgbClr val="FF33CC"/>
                </a:solidFill>
                <a:latin typeface="Gill Sans MT" pitchFamily="34" charset="0"/>
              </a:rPr>
              <a:t>Opportunity</a:t>
            </a:r>
            <a:endParaRPr lang="en-US" dirty="0">
              <a:solidFill>
                <a:srgbClr val="FF33CC"/>
              </a:solidFill>
              <a:latin typeface="Gill Sans MT" pitchFamily="34" charset="0"/>
            </a:endParaRP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>
                <a:latin typeface="Gill Sans MT" pitchFamily="34" charset="0"/>
              </a:rPr>
              <a:t>We could accelerate electrons to TeV in  a single stage. This will be a new research frontier.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</a:rPr>
              <a:t>Fermilab </a:t>
            </a:r>
            <a:r>
              <a:rPr lang="en-US" dirty="0">
                <a:latin typeface="Gill Sans MT" pitchFamily="34" charset="0"/>
              </a:rPr>
              <a:t>would be </a:t>
            </a:r>
            <a:r>
              <a:rPr lang="en-US" dirty="0" smtClean="0">
                <a:latin typeface="Gill Sans MT" pitchFamily="34" charset="0"/>
              </a:rPr>
              <a:t>well-suited </a:t>
            </a:r>
            <a:r>
              <a:rPr lang="en-US" dirty="0">
                <a:latin typeface="Gill Sans MT" pitchFamily="34" charset="0"/>
              </a:rPr>
              <a:t>for such R&amp;D</a:t>
            </a:r>
            <a:r>
              <a:rPr lang="en-US" dirty="0" smtClean="0">
                <a:latin typeface="Gill Sans MT" pitchFamily="34" charset="0"/>
              </a:rPr>
              <a:t>.  CERN has  also proposed an experiment in their facility.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  <a:buClrTx/>
              <a:buSzTx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Why use a proton beam?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Accelerator Advisory Committee, Nov. 7-9, 2011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4461CC-3E38-4928-8F5B-3A1E5981DC42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0" hangingPunct="0">
              <a:spcBef>
                <a:spcPct val="0"/>
              </a:spcBef>
              <a:buClrTx/>
              <a:buSzTx/>
            </a:pPr>
            <a:r>
              <a:rPr lang="en-US" sz="2800" dirty="0">
                <a:latin typeface="+mj-lt"/>
                <a:ea typeface="宋体" pitchFamily="2" charset="-122"/>
                <a:cs typeface="+mj-cs"/>
              </a:rPr>
              <a:t>Challenges on using a </a:t>
            </a: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proton beam as a </a:t>
            </a:r>
            <a:r>
              <a:rPr lang="en-US" sz="2800" dirty="0">
                <a:latin typeface="+mj-lt"/>
                <a:ea typeface="宋体" pitchFamily="2" charset="-122"/>
                <a:cs typeface="+mj-cs"/>
              </a:rPr>
              <a:t>driver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" y="25908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Key challenge</a:t>
            </a:r>
          </a:p>
          <a:p>
            <a:pPr marL="1257300" lvl="2" indent="-342900" algn="l" eaLnBrk="0" hangingPunct="0">
              <a:buFont typeface="Arial" pitchFamily="34" charset="0"/>
              <a:buChar char="•"/>
            </a:pPr>
            <a:r>
              <a:rPr lang="en-US" dirty="0">
                <a:latin typeface="Gill Sans MT" pitchFamily="34" charset="0"/>
              </a:rPr>
              <a:t>Proton bunches are the order of 10s of cm NOT sub-mm.</a:t>
            </a:r>
          </a:p>
          <a:p>
            <a:pPr marL="1257300" lvl="2" indent="-342900" algn="l" eaLnBrk="0" hangingPunct="0">
              <a:buFont typeface="Arial" pitchFamily="34" charset="0"/>
              <a:buChar char="•"/>
            </a:pPr>
            <a:r>
              <a:rPr lang="en-US" dirty="0">
                <a:latin typeface="Gill Sans MT" pitchFamily="34" charset="0"/>
              </a:rPr>
              <a:t>Compressing high energy </a:t>
            </a:r>
            <a:r>
              <a:rPr lang="en-US" dirty="0" smtClean="0">
                <a:latin typeface="Gill Sans MT" pitchFamily="34" charset="0"/>
              </a:rPr>
              <a:t>proton beam </a:t>
            </a:r>
            <a:r>
              <a:rPr lang="en-US" dirty="0">
                <a:latin typeface="Gill Sans MT" pitchFamily="34" charset="0"/>
              </a:rPr>
              <a:t>is expensive</a:t>
            </a:r>
          </a:p>
          <a:p>
            <a:pPr marL="1257300" lvl="2" indent="-342900" algn="l" eaLnBrk="0" hangingPunct="0">
              <a:buFont typeface="Arial" pitchFamily="34" charset="0"/>
              <a:buChar char="•"/>
            </a:pPr>
            <a:endParaRPr lang="en-US" dirty="0"/>
          </a:p>
          <a:p>
            <a:pPr marL="342900" indent="-342900" algn="l" eaLnBrk="0" hangingPunct="0">
              <a:buFont typeface="Arial" pitchFamily="34" charset="0"/>
              <a:buChar char="•"/>
            </a:pP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>
                <a:solidFill>
                  <a:srgbClr val="FF33CC"/>
                </a:solidFill>
                <a:latin typeface="Gill Sans MT" pitchFamily="34" charset="0"/>
              </a:rPr>
              <a:t>Solution </a:t>
            </a:r>
          </a:p>
          <a:p>
            <a:pPr marL="1257300" lvl="2" indent="-342900" algn="l" eaLnBrk="0" hangingPunct="0">
              <a:buFont typeface="Arial" pitchFamily="34" charset="0"/>
              <a:buChar char="•"/>
            </a:pPr>
            <a:r>
              <a:rPr lang="en-US" dirty="0">
                <a:latin typeface="Gill Sans MT" pitchFamily="34" charset="0"/>
              </a:rPr>
              <a:t>Use </a:t>
            </a:r>
            <a:r>
              <a:rPr lang="en-US" dirty="0" smtClean="0">
                <a:latin typeface="Gill Sans MT" pitchFamily="34" charset="0"/>
              </a:rPr>
              <a:t>“</a:t>
            </a:r>
            <a:r>
              <a:rPr lang="en-US" i="1" dirty="0" smtClean="0">
                <a:latin typeface="Gill Sans MT" pitchFamily="34" charset="0"/>
              </a:rPr>
              <a:t>self-modulation”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of a long proton bunch in a plasma to generate short bunches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752600" y="1066800"/>
          <a:ext cx="5441950" cy="1468438"/>
        </p:xfrm>
        <a:graphic>
          <a:graphicData uri="http://schemas.openxmlformats.org/presentationml/2006/ole">
            <p:oleObj spid="_x0000_s22530" name="Equation" r:id="rId3" imgW="2831760" imgH="761760" progId="Equation.DSMT4">
              <p:embed/>
            </p:oleObj>
          </a:graphicData>
        </a:graphic>
      </p:graphicFrame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 bwMode="auto">
          <a:xfrm>
            <a:off x="6172200" y="5638800"/>
            <a:ext cx="152400" cy="152400"/>
          </a:xfrm>
          <a:prstGeom prst="star5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24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err="1" smtClean="0"/>
              <a:t>N.Kumar</a:t>
            </a:r>
            <a:r>
              <a:rPr lang="en-US" sz="1050" dirty="0" smtClean="0"/>
              <a:t>, A. </a:t>
            </a:r>
            <a:r>
              <a:rPr lang="en-US" sz="1050" dirty="0" err="1" smtClean="0"/>
              <a:t>Pukhov</a:t>
            </a:r>
            <a:r>
              <a:rPr lang="en-US" sz="1050" dirty="0" smtClean="0"/>
              <a:t>, K. </a:t>
            </a:r>
            <a:r>
              <a:rPr lang="en-US" sz="1050" dirty="0" err="1" smtClean="0"/>
              <a:t>Lotov</a:t>
            </a:r>
            <a:r>
              <a:rPr lang="en-US" sz="1050" dirty="0" smtClean="0"/>
              <a:t> PRL 2010</a:t>
            </a:r>
            <a:endParaRPr lang="en-US" sz="1050" dirty="0"/>
          </a:p>
        </p:txBody>
      </p:sp>
      <p:sp>
        <p:nvSpPr>
          <p:cNvPr id="11" name="5-Point Star 10"/>
          <p:cNvSpPr/>
          <p:nvPr/>
        </p:nvSpPr>
        <p:spPr bwMode="auto">
          <a:xfrm>
            <a:off x="533400" y="6096000"/>
            <a:ext cx="152400" cy="152400"/>
          </a:xfrm>
          <a:prstGeom prst="star5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+mj-lt"/>
                <a:ea typeface="宋体" pitchFamily="2" charset="-122"/>
                <a:cs typeface="+mj-cs"/>
              </a:rPr>
              <a:t>People involved in Protoplasma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2192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Fermilab: </a:t>
            </a:r>
          </a:p>
          <a:p>
            <a:pPr marL="800100" lvl="2" indent="-342900" algn="l" eaLnBrk="0" hangingPunct="0">
              <a:buFont typeface="Wingdings" pitchFamily="2" charset="2"/>
              <a:buChar char="§"/>
            </a:pPr>
            <a:r>
              <a:rPr lang="en-US" dirty="0">
                <a:latin typeface="Gill Sans MT" pitchFamily="34" charset="0"/>
              </a:rPr>
              <a:t>Tevatron: </a:t>
            </a:r>
            <a:r>
              <a:rPr lang="en-US" dirty="0" smtClean="0">
                <a:latin typeface="Gill Sans MT" pitchFamily="34" charset="0"/>
              </a:rPr>
              <a:t> D</a:t>
            </a:r>
            <a:r>
              <a:rPr lang="en-US" dirty="0">
                <a:latin typeface="Gill Sans MT" pitchFamily="34" charset="0"/>
              </a:rPr>
              <a:t>. Still, </a:t>
            </a:r>
            <a:r>
              <a:rPr lang="en-US" dirty="0" smtClean="0">
                <a:latin typeface="Gill Sans MT" pitchFamily="34" charset="0"/>
              </a:rPr>
              <a:t> J</a:t>
            </a:r>
            <a:r>
              <a:rPr lang="en-US" dirty="0">
                <a:latin typeface="Gill Sans MT" pitchFamily="34" charset="0"/>
              </a:rPr>
              <a:t>. Annala , </a:t>
            </a:r>
            <a:r>
              <a:rPr lang="en-US" dirty="0" smtClean="0">
                <a:latin typeface="Gill Sans MT" pitchFamily="34" charset="0"/>
              </a:rPr>
              <a:t> A</a:t>
            </a:r>
            <a:r>
              <a:rPr lang="en-US" dirty="0">
                <a:latin typeface="Gill Sans MT" pitchFamily="34" charset="0"/>
              </a:rPr>
              <a:t>. Valishev</a:t>
            </a:r>
          </a:p>
          <a:p>
            <a:pPr marL="800100" lvl="2" indent="-342900" algn="l" eaLnBrk="0" hangingPunct="0">
              <a:buFont typeface="Wingdings" pitchFamily="2" charset="2"/>
              <a:buChar char="§"/>
            </a:pPr>
            <a:r>
              <a:rPr lang="en-US" dirty="0">
                <a:latin typeface="Gill Sans MT" pitchFamily="34" charset="0"/>
              </a:rPr>
              <a:t>Main Injector: </a:t>
            </a:r>
            <a:r>
              <a:rPr lang="en-US" dirty="0" smtClean="0">
                <a:latin typeface="Gill Sans MT" pitchFamily="34" charset="0"/>
              </a:rPr>
              <a:t> I</a:t>
            </a:r>
            <a:r>
              <a:rPr lang="en-US" dirty="0">
                <a:latin typeface="Gill Sans MT" pitchFamily="34" charset="0"/>
              </a:rPr>
              <a:t>. Kourbanis, </a:t>
            </a:r>
            <a:r>
              <a:rPr lang="en-US" dirty="0" smtClean="0">
                <a:latin typeface="Gill Sans MT" pitchFamily="34" charset="0"/>
              </a:rPr>
              <a:t> D</a:t>
            </a:r>
            <a:r>
              <a:rPr lang="en-US" dirty="0">
                <a:latin typeface="Gill Sans MT" pitchFamily="34" charset="0"/>
              </a:rPr>
              <a:t>. Morris, </a:t>
            </a:r>
            <a:r>
              <a:rPr lang="en-US" dirty="0" smtClean="0">
                <a:latin typeface="Gill Sans MT" pitchFamily="34" charset="0"/>
              </a:rPr>
              <a:t> T</a:t>
            </a:r>
            <a:r>
              <a:rPr lang="en-US" dirty="0">
                <a:latin typeface="Gill Sans MT" pitchFamily="34" charset="0"/>
              </a:rPr>
              <a:t>. Johnson</a:t>
            </a:r>
          </a:p>
          <a:p>
            <a:pPr marL="800100" lvl="2" indent="-342900" algn="l" eaLnBrk="0" hangingPunct="0">
              <a:buFont typeface="Wingdings" pitchFamily="2" charset="2"/>
              <a:buChar char="§"/>
            </a:pPr>
            <a:r>
              <a:rPr lang="en-US" dirty="0">
                <a:latin typeface="Gill Sans MT" pitchFamily="34" charset="0"/>
              </a:rPr>
              <a:t>APC : </a:t>
            </a:r>
            <a:r>
              <a:rPr lang="en-US" dirty="0" smtClean="0">
                <a:latin typeface="Gill Sans MT" pitchFamily="34" charset="0"/>
              </a:rPr>
              <a:t> V</a:t>
            </a:r>
            <a:r>
              <a:rPr lang="en-US" dirty="0">
                <a:latin typeface="Gill Sans MT" pitchFamily="34" charset="0"/>
              </a:rPr>
              <a:t>. Shiltsev, </a:t>
            </a:r>
            <a:r>
              <a:rPr lang="en-US" dirty="0" smtClean="0">
                <a:latin typeface="Gill Sans MT" pitchFamily="34" charset="0"/>
              </a:rPr>
              <a:t> P</a:t>
            </a:r>
            <a:r>
              <a:rPr lang="en-US" dirty="0">
                <a:latin typeface="Gill Sans MT" pitchFamily="34" charset="0"/>
              </a:rPr>
              <a:t>. Spentzouris</a:t>
            </a:r>
          </a:p>
          <a:p>
            <a:pPr marL="800100" lvl="2" indent="-342900" algn="l" eaLnBrk="0" hangingPunct="0">
              <a:buFont typeface="Wingdings" pitchFamily="2" charset="2"/>
              <a:buChar char="§"/>
            </a:pPr>
            <a:r>
              <a:rPr lang="en-US" dirty="0">
                <a:latin typeface="Gill Sans MT" pitchFamily="34" charset="0"/>
              </a:rPr>
              <a:t>External Beamline: </a:t>
            </a:r>
            <a:r>
              <a:rPr lang="en-US" dirty="0" smtClean="0">
                <a:latin typeface="Gill Sans MT" pitchFamily="34" charset="0"/>
              </a:rPr>
              <a:t> A</a:t>
            </a:r>
            <a:r>
              <a:rPr lang="en-US" dirty="0">
                <a:latin typeface="Gill Sans MT" pitchFamily="34" charset="0"/>
              </a:rPr>
              <a:t>. Soha, </a:t>
            </a:r>
            <a:r>
              <a:rPr lang="en-US" dirty="0" smtClean="0">
                <a:latin typeface="Gill Sans MT" pitchFamily="34" charset="0"/>
              </a:rPr>
              <a:t> T</a:t>
            </a:r>
            <a:r>
              <a:rPr lang="en-US" dirty="0">
                <a:latin typeface="Gill Sans MT" pitchFamily="34" charset="0"/>
              </a:rPr>
              <a:t>. Kobilarcik, </a:t>
            </a:r>
            <a:r>
              <a:rPr lang="en-US" dirty="0" smtClean="0">
                <a:latin typeface="Gill Sans MT" pitchFamily="34" charset="0"/>
              </a:rPr>
              <a:t> R</a:t>
            </a:r>
            <a:r>
              <a:rPr lang="en-US" dirty="0">
                <a:latin typeface="Gill Sans MT" pitchFamily="34" charset="0"/>
              </a:rPr>
              <a:t>. Coleman</a:t>
            </a:r>
          </a:p>
          <a:p>
            <a:pPr marL="800100" lvl="1" indent="-342900" algn="l" eaLnBrk="0" hangingPunct="0">
              <a:buFont typeface="Wingdings" pitchFamily="2" charset="2"/>
              <a:buChar char="•"/>
            </a:pPr>
            <a:r>
              <a:rPr lang="en-US" dirty="0">
                <a:latin typeface="Gill Sans MT" pitchFamily="34" charset="0"/>
              </a:rPr>
              <a:t>U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800100" marR="0" lvl="1" indent="-342900" algn="l" defTabSz="914400" eaLnBrk="0" latinLnBrk="0" hangingPunct="0">
              <a:lnSpc>
                <a:spcPct val="100000"/>
              </a:lnSpc>
              <a:buFont typeface="Wingdings" pitchFamily="2" charset="2"/>
              <a:buChar char="§"/>
              <a:tabLst/>
              <a:defRPr/>
            </a:pPr>
            <a:r>
              <a:rPr lang="en-US" dirty="0">
                <a:latin typeface="Gill Sans MT" pitchFamily="34" charset="0"/>
              </a:rPr>
              <a:t>W. Mori, </a:t>
            </a:r>
            <a:r>
              <a:rPr lang="en-US" dirty="0" smtClean="0">
                <a:latin typeface="Gill Sans MT" pitchFamily="34" charset="0"/>
              </a:rPr>
              <a:t> C</a:t>
            </a:r>
            <a:r>
              <a:rPr lang="en-US" dirty="0">
                <a:latin typeface="Gill Sans MT" pitchFamily="34" charset="0"/>
              </a:rPr>
              <a:t>. Joshi, </a:t>
            </a:r>
            <a:r>
              <a:rPr lang="en-US" dirty="0" smtClean="0">
                <a:latin typeface="Gill Sans MT" pitchFamily="34" charset="0"/>
              </a:rPr>
              <a:t> W</a:t>
            </a:r>
            <a:r>
              <a:rPr lang="en-US" dirty="0">
                <a:latin typeface="Gill Sans MT" pitchFamily="34" charset="0"/>
              </a:rPr>
              <a:t>. 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0"/>
            <a:ext cx="1295400" cy="77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1781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Our goal and current status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6764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Char char="•"/>
              <a:tabLst/>
              <a:defRPr/>
            </a:pP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Simulation status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</a:rPr>
              <a:t>We are currently exploring various beam and plasma parameters to look for self modulation within 3 m. 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</a:rPr>
              <a:t>Current simulation effort is pursued by  W. An under </a:t>
            </a:r>
          </a:p>
          <a:p>
            <a:pPr marL="800100" lvl="3" indent="-342900" algn="l" eaLnBrk="0" hangingPunct="0"/>
            <a:r>
              <a:rPr lang="en-US" dirty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    W. Mori at UCLA  (Some </a:t>
            </a:r>
            <a:r>
              <a:rPr lang="en-US" dirty="0" smtClean="0">
                <a:latin typeface="Gill Sans MT" pitchFamily="34" charset="0"/>
              </a:rPr>
              <a:t>discussions</a:t>
            </a:r>
            <a:r>
              <a:rPr lang="en-US" dirty="0" smtClean="0">
                <a:latin typeface="Gill Sans MT" pitchFamily="34" charset="0"/>
              </a:rPr>
              <a:t>: </a:t>
            </a:r>
            <a:r>
              <a:rPr lang="en-US" dirty="0" smtClean="0">
                <a:latin typeface="Gill Sans MT" pitchFamily="34" charset="0"/>
              </a:rPr>
              <a:t>Spentzouris </a:t>
            </a:r>
            <a:r>
              <a:rPr lang="en-US" dirty="0">
                <a:latin typeface="Gill Sans MT" pitchFamily="34" charset="0"/>
              </a:rPr>
              <a:t>talk</a:t>
            </a:r>
            <a:r>
              <a:rPr lang="en-US" dirty="0" smtClean="0"/>
              <a:t>)</a:t>
            </a:r>
            <a:endParaRPr lang="en-US" dirty="0" smtClean="0">
              <a:latin typeface="Gill Sans MT" pitchFamily="34" charset="0"/>
            </a:endParaRPr>
          </a:p>
          <a:p>
            <a:pPr marL="800100" lvl="1" indent="-342900" algn="l" eaLnBrk="0" hangingPunct="0">
              <a:buClr>
                <a:srgbClr val="CCFFFF"/>
              </a:buClr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l" eaLnBrk="0" hangingPunct="0">
              <a:buClr>
                <a:srgbClr val="CCFFFF"/>
              </a:buClr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Experimental design status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We are considering the Tevatron option (120 GeV) or the external beam line option (120 GeV).</a:t>
            </a:r>
          </a:p>
          <a:p>
            <a:pPr marL="800100" lvl="3" indent="-342900" algn="l" eaLnBrk="0" hangingPunct="0">
              <a:buFont typeface="Wingdings" pitchFamily="2" charset="2"/>
              <a:buChar char="q"/>
            </a:pPr>
            <a:r>
              <a:rPr lang="en-US" dirty="0" smtClean="0">
                <a:latin typeface="Gill Sans MT" pitchFamily="34" charset="0"/>
              </a:rPr>
              <a:t>A lower energy option (8 GeV) is being pursued as well.</a:t>
            </a:r>
          </a:p>
          <a:p>
            <a:pPr marL="342900" indent="-342900" algn="l" eaLnBrk="0" hangingPunct="0">
              <a:buClr>
                <a:srgbClr val="CCFFFF"/>
              </a:buClr>
            </a:pPr>
            <a:r>
              <a:rPr lang="en-US" dirty="0" smtClean="0">
                <a:solidFill>
                  <a:srgbClr val="FFFF00"/>
                </a:solidFill>
                <a:latin typeface="Gill Sans MT" pitchFamily="34" charset="0"/>
              </a:rPr>
              <a:t> </a:t>
            </a:r>
          </a:p>
          <a:p>
            <a:pPr marL="342900" indent="-342900" algn="l" eaLnBrk="0" hangingPunct="0">
              <a:buClr>
                <a:srgbClr val="CCFFFF"/>
              </a:buClr>
              <a:buFontTx/>
              <a:buChar char="•"/>
            </a:pPr>
            <a:endParaRPr lang="en-US" dirty="0">
              <a:solidFill>
                <a:srgbClr val="FFFF00"/>
              </a:solidFill>
              <a:latin typeface="Gill Sans MT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990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Our goal </a:t>
            </a:r>
            <a:r>
              <a:rPr lang="en-US" dirty="0">
                <a:latin typeface="Gill Sans MT" pitchFamily="34" charset="0"/>
              </a:rPr>
              <a:t>: </a:t>
            </a:r>
            <a:r>
              <a:rPr lang="en-US" dirty="0" smtClean="0">
                <a:latin typeface="Gill Sans MT" pitchFamily="34" charset="0"/>
              </a:rPr>
              <a:t> To </a:t>
            </a:r>
            <a:r>
              <a:rPr lang="en-US" dirty="0">
                <a:latin typeface="Gill Sans MT" pitchFamily="34" charset="0"/>
              </a:rPr>
              <a:t>demonstrate 1 GeV electron acceleration in 3 m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Advisory Committee, Nov. 7-9,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3967F7-F09B-47D4-9136-B4701B9AB7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j-lt"/>
                <a:ea typeface="宋体" pitchFamily="2" charset="-122"/>
                <a:cs typeface="+mj-cs"/>
              </a:rPr>
              <a:t>Experimental schematic</a:t>
            </a:r>
            <a:endParaRPr lang="en-US" sz="2800" dirty="0"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2400" y="6400800"/>
            <a:ext cx="8305800" cy="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410575" cy="448627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>
            <a:off x="0" y="2590800"/>
            <a:ext cx="5715000" cy="3124200"/>
          </a:xfrm>
          <a:custGeom>
            <a:avLst/>
            <a:gdLst>
              <a:gd name="connsiteX0" fmla="*/ 532645 w 3900534"/>
              <a:gd name="connsiteY0" fmla="*/ 325925 h 2454998"/>
              <a:gd name="connsiteX1" fmla="*/ 3493128 w 3900534"/>
              <a:gd name="connsiteY1" fmla="*/ 307818 h 2454998"/>
              <a:gd name="connsiteX2" fmla="*/ 2977081 w 3900534"/>
              <a:gd name="connsiteY2" fmla="*/ 2172832 h 2454998"/>
              <a:gd name="connsiteX3" fmla="*/ 405897 w 3900534"/>
              <a:gd name="connsiteY3" fmla="*/ 2000816 h 2454998"/>
              <a:gd name="connsiteX4" fmla="*/ 532645 w 3900534"/>
              <a:gd name="connsiteY4" fmla="*/ 325925 h 2454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0534" h="2454998">
                <a:moveTo>
                  <a:pt x="532645" y="325925"/>
                </a:moveTo>
                <a:cubicBezTo>
                  <a:pt x="1047183" y="43759"/>
                  <a:pt x="3085722" y="0"/>
                  <a:pt x="3493128" y="307818"/>
                </a:cubicBezTo>
                <a:cubicBezTo>
                  <a:pt x="3900534" y="615636"/>
                  <a:pt x="3491619" y="1890666"/>
                  <a:pt x="2977081" y="2172832"/>
                </a:cubicBezTo>
                <a:cubicBezTo>
                  <a:pt x="2462543" y="2454998"/>
                  <a:pt x="811794" y="2310143"/>
                  <a:pt x="405897" y="2000816"/>
                </a:cubicBezTo>
                <a:cubicBezTo>
                  <a:pt x="0" y="1691489"/>
                  <a:pt x="18107" y="608091"/>
                  <a:pt x="532645" y="325925"/>
                </a:cubicBezTo>
                <a:close/>
              </a:path>
            </a:pathLst>
          </a:custGeom>
          <a:solidFill>
            <a:schemeClr val="accent1">
              <a:alpha val="2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1495</TotalTime>
  <Words>946</Words>
  <Application>Microsoft Office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Factory</vt:lpstr>
      <vt:lpstr>Equation</vt:lpstr>
      <vt:lpstr>  Jayakar Thangaraj Fermilab Accelerator Advisory Committee November 7-9, 2011</vt:lpstr>
      <vt:lpstr>Plasmas : a role in future accelerators 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Young-kee Kim x3384 05917V</dc:creator>
  <cp:lastModifiedBy>jtobin-admin</cp:lastModifiedBy>
  <cp:revision>52</cp:revision>
  <cp:lastPrinted>1601-01-01T00:00:00Z</cp:lastPrinted>
  <dcterms:created xsi:type="dcterms:W3CDTF">2008-08-01T20:03:26Z</dcterms:created>
  <dcterms:modified xsi:type="dcterms:W3CDTF">2011-11-07T20:42:04Z</dcterms:modified>
</cp:coreProperties>
</file>