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0" r:id="rId2"/>
  </p:sldMasterIdLst>
  <p:notesMasterIdLst>
    <p:notesMasterId r:id="rId33"/>
  </p:notesMasterIdLst>
  <p:handoutMasterIdLst>
    <p:handoutMasterId r:id="rId34"/>
  </p:handoutMasterIdLst>
  <p:sldIdLst>
    <p:sldId id="1260" r:id="rId3"/>
    <p:sldId id="1361" r:id="rId4"/>
    <p:sldId id="1356" r:id="rId5"/>
    <p:sldId id="1382" r:id="rId6"/>
    <p:sldId id="1383" r:id="rId7"/>
    <p:sldId id="1389" r:id="rId8"/>
    <p:sldId id="1392" r:id="rId9"/>
    <p:sldId id="1385" r:id="rId10"/>
    <p:sldId id="1386" r:id="rId11"/>
    <p:sldId id="1394" r:id="rId12"/>
    <p:sldId id="1399" r:id="rId13"/>
    <p:sldId id="1400" r:id="rId14"/>
    <p:sldId id="1396" r:id="rId15"/>
    <p:sldId id="1369" r:id="rId16"/>
    <p:sldId id="1370" r:id="rId17"/>
    <p:sldId id="1403" r:id="rId18"/>
    <p:sldId id="1404" r:id="rId19"/>
    <p:sldId id="1373" r:id="rId20"/>
    <p:sldId id="1375" r:id="rId21"/>
    <p:sldId id="1406" r:id="rId22"/>
    <p:sldId id="1376" r:id="rId23"/>
    <p:sldId id="1343" r:id="rId24"/>
    <p:sldId id="1238" r:id="rId25"/>
    <p:sldId id="1407" r:id="rId26"/>
    <p:sldId id="1395" r:id="rId27"/>
    <p:sldId id="1322" r:id="rId28"/>
    <p:sldId id="1074" r:id="rId29"/>
    <p:sldId id="1391" r:id="rId30"/>
    <p:sldId id="1379" r:id="rId31"/>
    <p:sldId id="1408" r:id="rId32"/>
  </p:sldIdLst>
  <p:sldSz cx="9144000" cy="6858000" type="screen4x3"/>
  <p:notesSz cx="7150100" cy="94488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33FF"/>
    <a:srgbClr val="CCECFF"/>
    <a:srgbClr val="FFDDDD"/>
    <a:srgbClr val="FFFFCC"/>
    <a:srgbClr val="FFFFFF"/>
    <a:srgbClr val="FFCC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40" d="100"/>
          <a:sy n="40" d="100"/>
        </p:scale>
        <p:origin x="-1458" y="-96"/>
      </p:cViewPr>
      <p:guideLst>
        <p:guide orient="horz" pos="2976"/>
        <p:guide pos="225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027238" y="315913"/>
            <a:ext cx="30956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8977313"/>
            <a:ext cx="270033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779713" y="8977313"/>
            <a:ext cx="31003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354763" y="8977313"/>
            <a:ext cx="79533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6197600" y="8977313"/>
            <a:ext cx="9540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97" tIns="47298" rIns="94597" bIns="47298">
            <a:spAutoFit/>
          </a:bodyPr>
          <a:lstStyle/>
          <a:p>
            <a:pPr algn="l" defTabSz="947738"/>
            <a:fld id="{E483436D-65C6-492D-9E81-F3F263A12066}" type="slidenum">
              <a:rPr lang="en-US" sz="1200">
                <a:effectLst/>
                <a:latin typeface="Times New Roman" pitchFamily="18" charset="0"/>
              </a:rPr>
              <a:pPr algn="l" defTabSz="947738"/>
              <a:t>‹#›</a:t>
            </a:fld>
            <a:endParaRPr lang="en-US" sz="120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74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1300" y="0"/>
            <a:ext cx="30988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4438" y="709613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2500" y="4487863"/>
            <a:ext cx="52451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7313"/>
            <a:ext cx="30988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1300" y="8977313"/>
            <a:ext cx="30988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97" tIns="47298" rIns="94597" bIns="47298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89FF67E5-0F17-4A63-AE85-9FDA74F36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39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6E4BB66D-999F-4376-8965-3B786871DFFE}" type="slidenum">
              <a:rPr 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8025"/>
            <a:ext cx="4724400" cy="3543300"/>
          </a:xfrm>
          <a:solidFill>
            <a:srgbClr val="FFFFFF"/>
          </a:solidFill>
          <a:ln/>
        </p:spPr>
      </p:sp>
      <p:sp>
        <p:nvSpPr>
          <p:cNvPr id="4198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7863"/>
            <a:ext cx="5241925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8025"/>
            <a:ext cx="4724400" cy="3543300"/>
          </a:xfrm>
          <a:solidFill>
            <a:srgbClr val="FFFFFF"/>
          </a:solidFill>
          <a:ln/>
        </p:spPr>
      </p:sp>
      <p:sp>
        <p:nvSpPr>
          <p:cNvPr id="4301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7863"/>
            <a:ext cx="5241925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4051300" y="8977313"/>
            <a:ext cx="30988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97" tIns="47298" rIns="94597" bIns="47298" anchor="b"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r" eaLnBrk="1" hangingPunct="1"/>
            <a:fld id="{02176849-864B-4E07-AACB-2DA157497F65}" type="slidenum">
              <a:rPr lang="en-US" sz="1200">
                <a:effectLst/>
                <a:latin typeface="Times New Roman" pitchFamily="18" charset="0"/>
              </a:rPr>
              <a:pPr algn="r" eaLnBrk="1" hangingPunct="1"/>
              <a:t>25</a:t>
            </a:fld>
            <a:endParaRPr lang="en-US" sz="1200">
              <a:effectLst/>
              <a:latin typeface="Times New Roman" pitchFamily="18" charset="0"/>
            </a:endParaRPr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14438" y="709613"/>
            <a:ext cx="4722812" cy="3541712"/>
          </a:xfrm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xfrm>
            <a:off x="714375" y="4489450"/>
            <a:ext cx="5721350" cy="4251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GB" smtClean="0">
              <a:latin typeface="Times New Roman" pitchFamily="18" charset="0"/>
            </a:endParaRPr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4049713" y="8974138"/>
            <a:ext cx="30988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r" eaLnBrk="1" hangingPunct="1"/>
            <a:fld id="{5747F702-F883-41D4-9CB3-80888FDFBB35}" type="slidenum">
              <a:rPr lang="en-US" sz="1200">
                <a:effectLst/>
                <a:latin typeface="Calibri" pitchFamily="34" charset="0"/>
              </a:rPr>
              <a:pPr algn="r" eaLnBrk="1" hangingPunct="1"/>
              <a:t>25</a:t>
            </a:fld>
            <a:endParaRPr lang="en-US" sz="1200">
              <a:effectLst/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8603937A-3AF6-4F52-A9E0-46FF46043057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BC1F20DF-25C9-4F92-8E41-46E24BEC9AC0}" type="slidenum">
              <a:rPr lang="en-US" sz="1200" smtClean="0">
                <a:latin typeface="Times New Roman" pitchFamily="18" charset="0"/>
              </a:rPr>
              <a:pPr eaLnBrk="1" hangingPunct="1"/>
              <a:t>3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8025"/>
            <a:ext cx="4724400" cy="3543300"/>
          </a:xfrm>
          <a:solidFill>
            <a:srgbClr val="FFFFFF"/>
          </a:solidFill>
          <a:ln/>
        </p:spPr>
      </p:sp>
      <p:sp>
        <p:nvSpPr>
          <p:cNvPr id="3584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7863"/>
            <a:ext cx="5241925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8025"/>
            <a:ext cx="4724400" cy="3543300"/>
          </a:xfrm>
          <a:solidFill>
            <a:srgbClr val="FFFFFF"/>
          </a:solidFill>
          <a:ln/>
        </p:spPr>
      </p:sp>
      <p:sp>
        <p:nvSpPr>
          <p:cNvPr id="3686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7863"/>
            <a:ext cx="5241925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8BE80B2B-1B86-405A-A5EE-BFF81FAB5B23}" type="slidenum">
              <a:rPr lang="en-US" sz="1200" smtClean="0">
                <a:latin typeface="Times New Roman" pitchFamily="18" charset="0"/>
              </a:rPr>
              <a:pPr eaLnBrk="1" hangingPunct="1"/>
              <a:t>16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E5844252-C59C-4A23-B58B-A1BFB58E1B6C}" type="slidenum">
              <a:rPr lang="en-US" sz="1200" smtClean="0">
                <a:latin typeface="Times New Roman" pitchFamily="18" charset="0"/>
              </a:rPr>
              <a:pPr eaLnBrk="1" hangingPunct="1"/>
              <a:t>17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defTabSz="947738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24407A24-2FB8-40CC-BD11-F3E59C87EF92}" type="slidenum">
              <a:rPr lang="en-US" sz="1200" smtClean="0">
                <a:latin typeface="Times New Roman" pitchFamily="18" charset="0"/>
              </a:rPr>
              <a:pPr eaLnBrk="1" hangingPunct="1"/>
              <a:t>18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8025"/>
            <a:ext cx="4724400" cy="3543300"/>
          </a:xfrm>
          <a:solidFill>
            <a:srgbClr val="FFFFFF"/>
          </a:solidFill>
          <a:ln/>
        </p:spPr>
      </p:sp>
      <p:sp>
        <p:nvSpPr>
          <p:cNvPr id="4096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7863"/>
            <a:ext cx="5241925" cy="425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3CDCB-FCBD-4C53-BD5E-B900E02B4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9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99DCE-3DD6-45C3-A0D9-40AFFFC4C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1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1343B-D1D7-46F3-A44B-153D58AD0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8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533400"/>
            <a:ext cx="4495800" cy="2773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59163"/>
            <a:ext cx="4495800" cy="2773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C2307-9D26-40A9-A82A-46C856C5F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14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820D9-2267-442C-9F38-F15764380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6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232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1BD6-8302-4950-A554-51481AE8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1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533400"/>
            <a:ext cx="4495800" cy="2773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59163"/>
            <a:ext cx="4495800" cy="2773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307138"/>
            <a:ext cx="1905000" cy="3222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58CF3-BDF4-4642-A708-2199ACF74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41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874EB-D2CD-401B-9618-6E8608D22D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1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5CED3-2EC8-4479-A62A-7E8645F896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79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B5485-328C-405A-AACB-0B625E4C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65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4958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673BE-4A3D-4BDA-947A-D781B609AE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1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290A-0ABA-4FC6-B238-A79C53C96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3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07EEC-4091-4951-B9F0-D948CD41F0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51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E658-5948-4D61-88EC-BA20630387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16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F4212-F563-4538-9228-F79012783E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67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C2D40-D6C3-4E01-AFD8-DED28AAF0F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86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44502-5346-401D-BC21-502060658E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3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9FB03-7EB8-4048-A5B3-48BCD9E54F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0C449-3825-413F-9F15-152624B7F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70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533400"/>
            <a:ext cx="4495800" cy="2773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59163"/>
            <a:ext cx="4495800" cy="2773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6324600"/>
            <a:ext cx="2895600" cy="3222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3200400" cy="3222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307138"/>
            <a:ext cx="1905000" cy="322262"/>
          </a:xfrm>
        </p:spPr>
        <p:txBody>
          <a:bodyPr/>
          <a:lstStyle>
            <a:lvl1pPr>
              <a:defRPr/>
            </a:lvl1pPr>
          </a:lstStyle>
          <a:p>
            <a:fld id="{63628A8E-B768-4F04-944A-CDB779119E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9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533400"/>
            <a:ext cx="4495800" cy="2773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59163"/>
            <a:ext cx="4495800" cy="2773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52400" y="6324600"/>
            <a:ext cx="2895600" cy="3222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3200400" cy="3222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307138"/>
            <a:ext cx="1905000" cy="322262"/>
          </a:xfrm>
        </p:spPr>
        <p:txBody>
          <a:bodyPr/>
          <a:lstStyle>
            <a:lvl1pPr>
              <a:defRPr/>
            </a:lvl1pPr>
          </a:lstStyle>
          <a:p>
            <a:fld id="{A34AFEB4-1995-4FF0-97D5-598DE6EDF9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56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495800" cy="5699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324600"/>
            <a:ext cx="2895600" cy="3222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TeV4LHC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3200400" cy="3222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Avto Kharchilava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07138"/>
            <a:ext cx="1905000" cy="322262"/>
          </a:xfrm>
        </p:spPr>
        <p:txBody>
          <a:bodyPr/>
          <a:lstStyle>
            <a:lvl1pPr>
              <a:defRPr/>
            </a:lvl1pPr>
          </a:lstStyle>
          <a:p>
            <a:fld id="{C0D976DD-B59E-46FB-8970-A71232DE8C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A322F-3896-411E-9E18-A20D12885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2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4958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495800" cy="5699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D32D-5C7B-45BA-95BC-C4B8F398A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EAC1-8666-4B8D-B6BC-7D53A1049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5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24E37-A43A-4AFA-B3F9-80D1ED210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A94F5-2386-4B45-8E36-45FE11479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3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46FA6-1E41-4087-9B68-AEBC11029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4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C1D12-6083-4034-9D0F-0C3F15A62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Test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324600"/>
            <a:ext cx="28956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660066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TeV4LHC	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3200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660066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Avto Kharchilava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438900"/>
            <a:ext cx="7620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660066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1CB2DA42-12E4-4C78-9F6C-F790911C9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rgbClr val="000066"/>
          </a:solidFill>
          <a:latin typeface="+mn-lt"/>
          <a:ea typeface="MS PGothic" pitchFamily="34" charset="-128"/>
          <a:cs typeface="MS PGothic" charset="0"/>
        </a:defRPr>
      </a:lvl1pPr>
      <a:lvl2pPr marL="684213" indent="-2206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66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66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66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Test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33400"/>
            <a:ext cx="9144000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324600"/>
            <a:ext cx="2895600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660066"/>
                </a:solidFill>
                <a:effectLst/>
                <a:latin typeface="Times New Roman" pitchFamily="16" charset="0"/>
              </a:defRPr>
            </a:lvl1pPr>
          </a:lstStyle>
          <a:p>
            <a:r>
              <a:rPr lang="en-US" smtClean="0">
                <a:ea typeface="+mn-ea"/>
              </a:rPr>
              <a:t>TeV4LHC	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3200400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660066"/>
                </a:solidFill>
                <a:effectLst/>
                <a:latin typeface="Times New Roman" pitchFamily="16" charset="0"/>
              </a:defRPr>
            </a:lvl1pPr>
          </a:lstStyle>
          <a:p>
            <a:r>
              <a:rPr lang="en-US" smtClean="0">
                <a:ea typeface="+mn-ea"/>
              </a:rPr>
              <a:t>Avto Kharchilava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07138"/>
            <a:ext cx="1905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660066"/>
                </a:solidFill>
                <a:effectLst/>
                <a:latin typeface="Times New Roman" pitchFamily="16" charset="0"/>
              </a:defRPr>
            </a:lvl1pPr>
          </a:lstStyle>
          <a:p>
            <a:fld id="{8B204209-58C9-4A3B-9450-4A0C91C33BF7}" type="slidenum">
              <a:rPr lang="en-US" smtClean="0">
                <a:ea typeface="+mn-ea"/>
              </a:rPr>
              <a:pPr/>
              <a:t>‹#›</a:t>
            </a:fld>
            <a:endParaRPr lang="en-US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84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660066"/>
          </a:solidFill>
          <a:latin typeface="Helvetica" pitchFamily="34" charset="0"/>
        </a:defRPr>
      </a:lvl9pPr>
    </p:titleStyle>
    <p:bodyStyle>
      <a:lvl1pPr marL="225425" indent="-225425" algn="l" rtl="0" fontAlgn="base">
        <a:spcBef>
          <a:spcPct val="20000"/>
        </a:spcBef>
        <a:spcAft>
          <a:spcPct val="0"/>
        </a:spcAft>
        <a:buClr>
          <a:srgbClr val="000066"/>
        </a:buClr>
        <a:buChar char="•"/>
        <a:defRPr sz="2000">
          <a:solidFill>
            <a:srgbClr val="000066"/>
          </a:solidFill>
          <a:latin typeface="+mn-lt"/>
          <a:ea typeface="+mn-ea"/>
          <a:cs typeface="+mn-cs"/>
        </a:defRPr>
      </a:lvl1pPr>
      <a:lvl2pPr marL="684213" indent="-220663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8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189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33400"/>
            <a:ext cx="9158288" cy="5105400"/>
          </a:xfrm>
          <a:solidFill>
            <a:srgbClr val="000066"/>
          </a:solidFill>
        </p:spPr>
        <p:txBody>
          <a:bodyPr/>
          <a:lstStyle/>
          <a:p>
            <a:pPr marL="233363" indent="-233363" algn="ctr" eaLnBrk="1" hangingPunct="1">
              <a:buFontTx/>
              <a:buNone/>
              <a:defRPr/>
            </a:pP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endParaRPr lang="en-US" sz="4000" b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r>
              <a:rPr lang="en-US" sz="4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 Searches at the </a:t>
            </a:r>
            <a:r>
              <a:rPr lang="en-US" sz="4400" b="1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Tevatron</a:t>
            </a:r>
            <a:endParaRPr lang="en-US" sz="4400" b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endParaRPr lang="en-US" i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endParaRPr lang="en-US" i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r>
              <a:rPr lang="en-US" sz="3200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Avto</a:t>
            </a:r>
            <a:r>
              <a:rPr lang="en-US" sz="3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Kharchilava</a:t>
            </a:r>
            <a:endParaRPr lang="en-US" sz="3200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r>
              <a:rPr lang="en-US" sz="3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State University of New York at Buffalo</a:t>
            </a:r>
            <a:endParaRPr lang="en-US" sz="3200" i="1" dirty="0" smtClean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33363" indent="-233363" algn="ctr" eaLnBrk="1" hangingPunct="1">
              <a:buFontTx/>
              <a:buNone/>
              <a:defRPr/>
            </a:pPr>
            <a:r>
              <a:rPr lang="en-US" sz="3200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(for the CDF and DØ Collaborations)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72150"/>
            <a:ext cx="27432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86" y="5772151"/>
            <a:ext cx="969714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400"/>
            <a:ext cx="1447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791200"/>
            <a:ext cx="8763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Fermilab Users’ Meeting			June 1-2,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48022B54-D59B-4DE1-BAB9-00E6ADEA3E70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Higgs Search Strategy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6096000"/>
          </a:xfrm>
        </p:spPr>
        <p:txBody>
          <a:bodyPr/>
          <a:lstStyle/>
          <a:p>
            <a:pPr marL="171450" indent="-171450">
              <a:spcAft>
                <a:spcPts val="600"/>
              </a:spcAft>
            </a:pPr>
            <a:r>
              <a:rPr lang="en-US" sz="2400" dirty="0" smtClean="0"/>
              <a:t>Consider all possible production mechanisms and decay modes</a:t>
            </a:r>
          </a:p>
          <a:p>
            <a:pPr marL="171450" indent="-171450">
              <a:spcAft>
                <a:spcPts val="600"/>
              </a:spcAft>
            </a:pPr>
            <a:r>
              <a:rPr lang="en-US" sz="2400" dirty="0" smtClean="0"/>
              <a:t>Maximize signal acceptance</a:t>
            </a:r>
          </a:p>
          <a:p>
            <a:pPr marL="171450" indent="-171450">
              <a:spcAft>
                <a:spcPts val="600"/>
              </a:spcAft>
            </a:pPr>
            <a:r>
              <a:rPr lang="en-US" sz="2400" dirty="0" smtClean="0"/>
              <a:t>Employ multivariate analysis techniques</a:t>
            </a:r>
          </a:p>
          <a:p>
            <a:pPr marL="630238" lvl="1" indent="-171450">
              <a:spcAft>
                <a:spcPts val="600"/>
              </a:spcAft>
            </a:pPr>
            <a:r>
              <a:rPr lang="en-US" sz="2200" dirty="0" smtClean="0">
                <a:solidFill>
                  <a:srgbClr val="3333FF"/>
                </a:solidFill>
              </a:rPr>
              <a:t>Neural Network, Decision Tree, Matrix Element</a:t>
            </a:r>
          </a:p>
          <a:p>
            <a:pPr marL="171450" indent="-171450">
              <a:spcAft>
                <a:spcPts val="600"/>
              </a:spcAft>
            </a:pPr>
            <a:r>
              <a:rPr lang="en-US" sz="2400" dirty="0" smtClean="0"/>
              <a:t>Improve on simulations of signal and background processes</a:t>
            </a:r>
          </a:p>
          <a:p>
            <a:pPr marL="630238" lvl="1" indent="-171450">
              <a:spcAft>
                <a:spcPts val="600"/>
              </a:spcAft>
            </a:pPr>
            <a:r>
              <a:rPr lang="en-US" sz="2200" dirty="0" smtClean="0">
                <a:solidFill>
                  <a:srgbClr val="3333FF"/>
                </a:solidFill>
              </a:rPr>
              <a:t>Use the latest available theory predictions</a:t>
            </a:r>
          </a:p>
          <a:p>
            <a:pPr marL="630238" lvl="1" indent="-171450">
              <a:spcAft>
                <a:spcPts val="600"/>
              </a:spcAft>
            </a:pPr>
            <a:r>
              <a:rPr lang="en-US" sz="2200" dirty="0" smtClean="0">
                <a:solidFill>
                  <a:srgbClr val="3333FF"/>
                </a:solidFill>
              </a:rPr>
              <a:t>Devise data driven techniques for the background estimation</a:t>
            </a:r>
          </a:p>
          <a:p>
            <a:pPr marL="171450" indent="-171450">
              <a:spcAft>
                <a:spcPts val="600"/>
              </a:spcAft>
            </a:pPr>
            <a:r>
              <a:rPr lang="en-US" sz="2400" dirty="0" smtClean="0"/>
              <a:t>Combine individual analysis results to maximize sensitivity</a:t>
            </a:r>
          </a:p>
          <a:p>
            <a:pPr marL="630238" lvl="1" indent="-171450">
              <a:spcAft>
                <a:spcPts val="600"/>
              </a:spcAft>
            </a:pPr>
            <a:r>
              <a:rPr lang="en-US" sz="2200" dirty="0" smtClean="0">
                <a:solidFill>
                  <a:srgbClr val="3333FF"/>
                </a:solidFill>
              </a:rPr>
              <a:t>About 130 (!) mutually exclusive final states analyzed by </a:t>
            </a:r>
            <a:r>
              <a:rPr lang="en-US" sz="2200" dirty="0">
                <a:solidFill>
                  <a:srgbClr val="3333FF"/>
                </a:solidFill>
              </a:rPr>
              <a:t>DØ </a:t>
            </a:r>
            <a:r>
              <a:rPr lang="en-US" sz="2200" dirty="0" smtClean="0">
                <a:solidFill>
                  <a:srgbClr val="3333FF"/>
                </a:solidFill>
              </a:rPr>
              <a:t>and CDF Collaborations have been recently combined by the </a:t>
            </a:r>
            <a:r>
              <a:rPr lang="en-US" sz="2200" dirty="0" err="1" smtClean="0">
                <a:solidFill>
                  <a:srgbClr val="3333FF"/>
                </a:solidFill>
              </a:rPr>
              <a:t>Tevatron</a:t>
            </a:r>
            <a:r>
              <a:rPr lang="en-US" sz="2200" dirty="0" smtClean="0">
                <a:solidFill>
                  <a:srgbClr val="3333FF"/>
                </a:solidFill>
              </a:rPr>
              <a:t> Electroweak working </a:t>
            </a:r>
            <a:r>
              <a:rPr lang="en-US" sz="2200" dirty="0" smtClean="0">
                <a:solidFill>
                  <a:srgbClr val="3333FF"/>
                </a:solidFill>
              </a:rPr>
              <a:t>group</a:t>
            </a:r>
          </a:p>
          <a:p>
            <a:pPr marL="171450" indent="-171450">
              <a:spcAft>
                <a:spcPts val="0"/>
              </a:spcAft>
            </a:pPr>
            <a:r>
              <a:rPr lang="en-US" dirty="0" smtClean="0"/>
              <a:t>Details of individual analyses are available at:</a:t>
            </a:r>
          </a:p>
          <a:p>
            <a:pPr marL="458788" lvl="1" indent="0">
              <a:spcAft>
                <a:spcPts val="0"/>
              </a:spcAft>
              <a:buNone/>
            </a:pPr>
            <a:r>
              <a:rPr lang="en-US" dirty="0">
                <a:solidFill>
                  <a:srgbClr val="3333FF"/>
                </a:solidFill>
              </a:rPr>
              <a:t>http://</a:t>
            </a:r>
            <a:r>
              <a:rPr lang="en-US" dirty="0" smtClean="0">
                <a:solidFill>
                  <a:srgbClr val="3333FF"/>
                </a:solidFill>
              </a:rPr>
              <a:t>www-d0.fnal.gov/Run2Physics/WWW/results/higgs.htm</a:t>
            </a:r>
          </a:p>
          <a:p>
            <a:pPr marL="458788" lvl="1" indent="0">
              <a:spcAft>
                <a:spcPts val="0"/>
              </a:spcAft>
              <a:buNone/>
            </a:pPr>
            <a:r>
              <a:rPr lang="en-US" dirty="0">
                <a:solidFill>
                  <a:srgbClr val="3333FF"/>
                </a:solidFill>
              </a:rPr>
              <a:t>http://www-cdf.fnal.gov/physics/new/hdg/hdg.html</a:t>
            </a:r>
            <a:endParaRPr lang="en-US" dirty="0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2514600"/>
            <a:ext cx="9183688" cy="3124200"/>
            <a:chOff x="0" y="2514600"/>
            <a:chExt cx="9184005" cy="3124200"/>
          </a:xfrm>
        </p:grpSpPr>
        <p:pic>
          <p:nvPicPr>
            <p:cNvPr id="13321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514600"/>
              <a:ext cx="3240405" cy="3108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529840"/>
              <a:ext cx="3240405" cy="3108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4600"/>
              <a:ext cx="3240405" cy="3108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C7E2BAE7-8B16-4BCF-A854-9EB7333497EC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Example: Final States with </a:t>
            </a:r>
            <a:r>
              <a:rPr lang="en-US" sz="3200" b="0" smtClean="0">
                <a:latin typeface="Symbol" pitchFamily="18" charset="2"/>
              </a:rPr>
              <a:t>t</a:t>
            </a:r>
            <a:r>
              <a:rPr lang="en-US" sz="3200" b="0" smtClean="0"/>
              <a:t> leptons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914400"/>
          </a:xfrm>
        </p:spPr>
        <p:txBody>
          <a:bodyPr/>
          <a:lstStyle/>
          <a:p>
            <a:pPr marL="171450" indent="-171450"/>
            <a:r>
              <a:rPr lang="en-US" sz="2400" smtClean="0"/>
              <a:t>Maximize sensitivity – examine various properties of event</a:t>
            </a:r>
          </a:p>
          <a:p>
            <a:pPr marL="630238" lvl="1" indent="-171450"/>
            <a:r>
              <a:rPr lang="en-US" sz="2200" smtClean="0">
                <a:solidFill>
                  <a:srgbClr val="3333FF"/>
                </a:solidFill>
              </a:rPr>
              <a:t>No single variable can efficiently separate signal from the bkgd.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6200" y="1524000"/>
            <a:ext cx="8991600" cy="5410200"/>
            <a:chOff x="76200" y="1447800"/>
            <a:chExt cx="8991600" cy="5410200"/>
          </a:xfrm>
        </p:grpSpPr>
        <p:sp>
          <p:nvSpPr>
            <p:cNvPr id="13319" name="Rectangle 3"/>
            <p:cNvSpPr txBox="1">
              <a:spLocks noChangeArrowheads="1"/>
            </p:cNvSpPr>
            <p:nvPr/>
          </p:nvSpPr>
          <p:spPr bwMode="auto">
            <a:xfrm>
              <a:off x="76200" y="1447800"/>
              <a:ext cx="8991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1450" indent="-17145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000066"/>
                </a:buClr>
                <a:buFontTx/>
                <a:buChar char="•"/>
              </a:pPr>
              <a:r>
                <a:rPr lang="en-US" sz="2400" dirty="0">
                  <a:solidFill>
                    <a:srgbClr val="000066"/>
                  </a:solidFill>
                  <a:effectLst/>
                </a:rPr>
                <a:t>Feed them into a Boosted Decision Tree</a:t>
              </a:r>
            </a:p>
            <a:p>
              <a:pPr algn="l">
                <a:spcBef>
                  <a:spcPct val="20000"/>
                </a:spcBef>
                <a:buClr>
                  <a:srgbClr val="000066"/>
                </a:buClr>
                <a:buFontTx/>
                <a:buChar char="•"/>
              </a:pPr>
              <a:r>
                <a:rPr lang="en-US" sz="2400" dirty="0">
                  <a:solidFill>
                    <a:srgbClr val="000066"/>
                  </a:solidFill>
                  <a:effectLst/>
                </a:rPr>
                <a:t>Use the BDT output to set the limit or discover Higgs</a:t>
              </a:r>
            </a:p>
          </p:txBody>
        </p:sp>
        <p:pic>
          <p:nvPicPr>
            <p:cNvPr id="133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333171"/>
              <a:ext cx="6934200" cy="4524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38100" y="914400"/>
            <a:ext cx="9105900" cy="2998788"/>
            <a:chOff x="38101" y="914400"/>
            <a:chExt cx="9105899" cy="3199057"/>
          </a:xfrm>
        </p:grpSpPr>
        <p:pic>
          <p:nvPicPr>
            <p:cNvPr id="1434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053" y="914400"/>
              <a:ext cx="4661947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1" y="914400"/>
              <a:ext cx="4686300" cy="3199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BB3581C0-54EC-4A05-9F9D-09699B617358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Limits: Final States with </a:t>
            </a:r>
            <a:r>
              <a:rPr lang="en-US" sz="3200" b="0" smtClean="0">
                <a:latin typeface="Symbol" pitchFamily="18" charset="2"/>
              </a:rPr>
              <a:t>t</a:t>
            </a:r>
            <a:r>
              <a:rPr lang="en-US" sz="3200" b="0" smtClean="0"/>
              <a:t> leptons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990600"/>
          </a:xfrm>
        </p:spPr>
        <p:txBody>
          <a:bodyPr/>
          <a:lstStyle/>
          <a:p>
            <a:pPr marL="171450" indent="-171450"/>
            <a:r>
              <a:rPr lang="en-US" sz="2400" smtClean="0"/>
              <a:t>Use decision tree outputs to set the limits</a:t>
            </a: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733800"/>
            <a:ext cx="4557712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3978275"/>
            <a:ext cx="287972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12" descr="NNoutput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4625"/>
            <a:ext cx="24384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7338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30220099-11C1-419A-9649-D61368A0C5AB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Object Selection: b-jet Tagging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Neural Network event classifier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Track impact parameter, jet “lifetime”, decay vertex mass, etc.</a:t>
            </a:r>
            <a:endParaRPr lang="en-US" sz="2200" dirty="0" smtClean="0">
              <a:solidFill>
                <a:srgbClr val="3333FF"/>
              </a:solidFill>
            </a:endParaRPr>
          </a:p>
          <a:p>
            <a:pPr marL="0" indent="0">
              <a:buFontTx/>
              <a:buNone/>
              <a:defRPr/>
            </a:pPr>
            <a:endParaRPr lang="en-US" sz="2200" dirty="0" smtClean="0"/>
          </a:p>
        </p:txBody>
      </p:sp>
      <p:graphicFrame>
        <p:nvGraphicFramePr>
          <p:cNvPr id="11" name="Group 7"/>
          <p:cNvGraphicFramePr>
            <a:graphicFrameLocks noGrp="1"/>
          </p:cNvGraphicFramePr>
          <p:nvPr/>
        </p:nvGraphicFramePr>
        <p:xfrm>
          <a:off x="3581400" y="2286000"/>
          <a:ext cx="2895600" cy="1195389"/>
        </p:xfrm>
        <a:graphic>
          <a:graphicData uri="http://schemas.openxmlformats.org/drawingml/2006/table">
            <a:tbl>
              <a:tblPr/>
              <a:tblGrid>
                <a:gridCol w="1448395"/>
                <a:gridCol w="1447205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719138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</a:tabLst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mincho" charset="0"/>
                        <a:cs typeface="msmincho" charset="0"/>
                      </a:endParaRPr>
                    </a:p>
                  </a:txBody>
                  <a:tcPr marL="90000" marR="90000" marT="68007" marB="46827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Efficiency</a:t>
                      </a:r>
                    </a:p>
                  </a:txBody>
                  <a:tcPr marL="90000" marR="90000" marT="68007" marB="46827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b-jets</a:t>
                      </a:r>
                    </a:p>
                  </a:txBody>
                  <a:tcPr marL="90000" marR="90000" marT="68007" marB="46827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50%-70%</a:t>
                      </a:r>
                    </a:p>
                  </a:txBody>
                  <a:tcPr marL="90000" marR="90000" marT="68007" marB="46827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light jets</a:t>
                      </a:r>
                    </a:p>
                  </a:txBody>
                  <a:tcPr marL="90000" marR="90000" marT="68007" marB="46827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9138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0.5%-4.5%</a:t>
                      </a:r>
                    </a:p>
                  </a:txBody>
                  <a:tcPr marL="90000" marR="90000" marT="68007" marB="46827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153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932238"/>
            <a:ext cx="2925762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83" name="Text Box 34"/>
          <p:cNvSpPr txBox="1">
            <a:spLocks noChangeArrowheads="1"/>
          </p:cNvSpPr>
          <p:nvPr/>
        </p:nvSpPr>
        <p:spPr bwMode="auto">
          <a:xfrm>
            <a:off x="2833688" y="5811838"/>
            <a:ext cx="1357312" cy="2841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7640" rIns="0" bIns="0"/>
          <a:lstStyle>
            <a:lvl1pPr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66"/>
                </a:solidFill>
                <a:effectLst/>
                <a:latin typeface="Arial" pitchFamily="34" charset="0"/>
              </a:rPr>
              <a:t>S/B: 1/3500</a:t>
            </a:r>
          </a:p>
        </p:txBody>
      </p:sp>
      <p:sp>
        <p:nvSpPr>
          <p:cNvPr id="15384" name="Text Box 36"/>
          <p:cNvSpPr txBox="1">
            <a:spLocks noChangeArrowheads="1"/>
          </p:cNvSpPr>
          <p:nvPr/>
        </p:nvSpPr>
        <p:spPr bwMode="auto">
          <a:xfrm>
            <a:off x="6862763" y="5805488"/>
            <a:ext cx="1216025" cy="2841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7640" rIns="0" bIns="0"/>
          <a:lstStyle>
            <a:lvl1pPr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66"/>
                </a:solidFill>
                <a:effectLst/>
                <a:latin typeface="Arial" pitchFamily="34" charset="0"/>
              </a:rPr>
              <a:t>S/B: 1/100</a:t>
            </a:r>
          </a:p>
        </p:txBody>
      </p:sp>
      <p:sp>
        <p:nvSpPr>
          <p:cNvPr id="2" name="Striped Right Arrow 1"/>
          <p:cNvSpPr/>
          <p:nvPr/>
        </p:nvSpPr>
        <p:spPr bwMode="auto">
          <a:xfrm>
            <a:off x="4419600" y="5735638"/>
            <a:ext cx="914400" cy="436562"/>
          </a:xfrm>
          <a:prstGeom prst="stripedRightArrow">
            <a:avLst/>
          </a:prstGeom>
          <a:solidFill>
            <a:srgbClr val="CCECFF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208463" y="3243263"/>
          <a:ext cx="5842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r:id="rId4" imgW="596900" imgH="177800" progId="">
                  <p:embed/>
                </p:oleObj>
              </mc:Choice>
              <mc:Fallback>
                <p:oleObj r:id="rId4" imgW="596900" imgH="177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3243263"/>
                        <a:ext cx="5842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smtClean="0"/>
              <a:t> ZH </a:t>
            </a:r>
            <a:r>
              <a:rPr lang="en-US" sz="2800" b="0" smtClean="0">
                <a:sym typeface="Wingdings" pitchFamily="2" charset="2"/>
              </a:rPr>
              <a:t> </a:t>
            </a:r>
            <a:r>
              <a:rPr lang="en-US" sz="2800" b="0" smtClean="0"/>
              <a:t>ℓ</a:t>
            </a:r>
            <a:r>
              <a:rPr lang="en-US" sz="2800" b="0" baseline="30000" smtClean="0"/>
              <a:t>+</a:t>
            </a:r>
            <a:r>
              <a:rPr lang="en-US" sz="2800" b="0" smtClean="0"/>
              <a:t>ℓ</a:t>
            </a:r>
            <a:r>
              <a:rPr lang="en-US" sz="2800" b="0" baseline="30000" smtClean="0"/>
              <a:t>-</a:t>
            </a:r>
            <a:r>
              <a:rPr lang="en-US" sz="2800" b="0" smtClean="0">
                <a:sym typeface="Symbol" pitchFamily="18" charset="2"/>
              </a:rPr>
              <a:t>bb Channel: Improving Mass Resolution</a:t>
            </a:r>
            <a:r>
              <a:rPr lang="en-US" sz="2800" b="0" smtClean="0"/>
              <a:t> </a:t>
            </a: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3246438"/>
          </a:xfrm>
        </p:spPr>
        <p:txBody>
          <a:bodyPr/>
          <a:lstStyle/>
          <a:p>
            <a:pPr marL="171450" indent="-171450">
              <a:defRPr/>
            </a:pPr>
            <a:r>
              <a:rPr lang="en-US" sz="2400" dirty="0">
                <a:sym typeface="Symbol" pitchFamily="18" charset="2"/>
              </a:rPr>
              <a:t>C</a:t>
            </a:r>
            <a:r>
              <a:rPr lang="en-US" sz="2400" dirty="0" smtClean="0">
                <a:sym typeface="Symbol" pitchFamily="18" charset="2"/>
              </a:rPr>
              <a:t>lean signature</a:t>
            </a:r>
          </a:p>
          <a:p>
            <a:pPr marL="406400" lvl="1" indent="-177800">
              <a:defRPr/>
            </a:pPr>
            <a:r>
              <a:rPr lang="en-US" sz="2000" dirty="0" smtClean="0">
                <a:solidFill>
                  <a:srgbClr val="3333FF"/>
                </a:solidFill>
                <a:sym typeface="Symbol" pitchFamily="18" charset="2"/>
              </a:rPr>
              <a:t>Two high </a:t>
            </a:r>
            <a:r>
              <a:rPr lang="en-US" sz="2000" dirty="0" err="1" smtClean="0">
                <a:solidFill>
                  <a:srgbClr val="3333FF"/>
                </a:solidFill>
                <a:sym typeface="Symbol" pitchFamily="18" charset="2"/>
              </a:rPr>
              <a:t>p</a:t>
            </a:r>
            <a:r>
              <a:rPr lang="en-US" sz="2000" baseline="-25000" dirty="0" err="1" smtClean="0">
                <a:solidFill>
                  <a:srgbClr val="3333FF"/>
                </a:solidFill>
                <a:sym typeface="Symbol" pitchFamily="18" charset="2"/>
              </a:rPr>
              <a:t>T</a:t>
            </a:r>
            <a:r>
              <a:rPr lang="en-US" sz="2000" dirty="0" smtClean="0">
                <a:solidFill>
                  <a:srgbClr val="3333FF"/>
                </a:solidFill>
                <a:sym typeface="Symbol" pitchFamily="18" charset="2"/>
              </a:rPr>
              <a:t> leptons plus b jets </a:t>
            </a:r>
            <a:endParaRPr lang="en-US" sz="2000" dirty="0" smtClean="0">
              <a:solidFill>
                <a:srgbClr val="3333FF"/>
              </a:solidFill>
              <a:sym typeface="Wingdings" pitchFamily="2" charset="2"/>
            </a:endParaRPr>
          </a:p>
          <a:p>
            <a:pPr marL="171450" indent="-171450">
              <a:defRPr/>
            </a:pPr>
            <a:r>
              <a:rPr lang="en-US" sz="2400" dirty="0"/>
              <a:t>M</a:t>
            </a:r>
            <a:r>
              <a:rPr lang="en-US" sz="2400" dirty="0" smtClean="0"/>
              <a:t>issing E</a:t>
            </a:r>
            <a:r>
              <a:rPr lang="en-US" sz="2400" baseline="-33000" dirty="0" smtClean="0"/>
              <a:t>T </a:t>
            </a:r>
            <a:r>
              <a:rPr lang="en-US" sz="2400" dirty="0" smtClean="0">
                <a:sym typeface="Wingdings" pitchFamily="2" charset="2"/>
              </a:rPr>
              <a:t>is mainly due to instrumental effects/</a:t>
            </a:r>
            <a:r>
              <a:rPr lang="en-US" sz="2400" dirty="0" err="1" smtClean="0">
                <a:sym typeface="Wingdings" pitchFamily="2" charset="2"/>
              </a:rPr>
              <a:t>mis</a:t>
            </a:r>
            <a:r>
              <a:rPr lang="en-US" sz="2400" dirty="0">
                <a:sym typeface="Wingdings" pitchFamily="2" charset="2"/>
              </a:rPr>
              <a:t>-</a:t>
            </a:r>
            <a:r>
              <a:rPr lang="en-US" sz="2400" dirty="0" smtClean="0">
                <a:sym typeface="Wingdings" pitchFamily="2" charset="2"/>
              </a:rPr>
              <a:t>measured jets</a:t>
            </a:r>
          </a:p>
          <a:p>
            <a:pPr marL="401638" lvl="1" indent="-169863">
              <a:defRPr/>
            </a:pPr>
            <a:r>
              <a:rPr lang="en-US" sz="2000" dirty="0" smtClean="0">
                <a:solidFill>
                  <a:srgbClr val="3333FF"/>
                </a:solidFill>
                <a:sym typeface="Wingdings" pitchFamily="2" charset="2"/>
              </a:rPr>
              <a:t>Can constrain event kinematics in transverse plane to improve on jet energy measurement</a:t>
            </a:r>
          </a:p>
        </p:txBody>
      </p:sp>
      <p:grpSp>
        <p:nvGrpSpPr>
          <p:cNvPr id="16389" name="Group 1"/>
          <p:cNvGrpSpPr>
            <a:grpSpLocks/>
          </p:cNvGrpSpPr>
          <p:nvPr/>
        </p:nvGrpSpPr>
        <p:grpSpPr bwMode="auto">
          <a:xfrm>
            <a:off x="4724400" y="546100"/>
            <a:ext cx="4356100" cy="2978150"/>
            <a:chOff x="4724400" y="546407"/>
            <a:chExt cx="4356312" cy="2978349"/>
          </a:xfrm>
        </p:grpSpPr>
        <p:pic>
          <p:nvPicPr>
            <p:cNvPr id="8226" name="Picture 24" descr="Snapshot 2008-07-27 11-30-01"/>
            <p:cNvPicPr>
              <a:picLocks noChangeAspect="1" noChangeArrowheads="1"/>
            </p:cNvPicPr>
            <p:nvPr/>
          </p:nvPicPr>
          <p:blipFill>
            <a:blip r:embed="rId6"/>
            <a:srcRect l="19179" r="16438" b="12663"/>
            <a:stretch>
              <a:fillRect/>
            </a:stretch>
          </p:blipFill>
          <p:spPr bwMode="auto">
            <a:xfrm>
              <a:off x="4724400" y="546407"/>
              <a:ext cx="4349962" cy="29783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Rectangle 26"/>
            <p:cNvSpPr>
              <a:spLocks noChangeArrowheads="1"/>
            </p:cNvSpPr>
            <p:nvPr/>
          </p:nvSpPr>
          <p:spPr bwMode="auto">
            <a:xfrm>
              <a:off x="6629400" y="3228201"/>
              <a:ext cx="24513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effectLst/>
                </a:rPr>
                <a:t>CDF Run 229879 Event 3787664</a:t>
              </a:r>
            </a:p>
          </p:txBody>
        </p:sp>
      </p:grp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740275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740275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442B3E14-1898-4469-A358-B9BBD5A30DD8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4208463" y="3243263"/>
          <a:ext cx="5842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r:id="rId4" imgW="596900" imgH="177800" progId="">
                  <p:embed/>
                </p:oleObj>
              </mc:Choice>
              <mc:Fallback>
                <p:oleObj r:id="rId4" imgW="596900" imgH="177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3243263"/>
                        <a:ext cx="5842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5486400" cy="3200400"/>
          </a:xfrm>
        </p:spPr>
        <p:txBody>
          <a:bodyPr/>
          <a:lstStyle/>
          <a:p>
            <a:pPr marL="171450" indent="-171450"/>
            <a:r>
              <a:rPr lang="en-US" sz="2400" dirty="0" smtClean="0"/>
              <a:t>ZH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>
                <a:sym typeface="Symbol" pitchFamily="18" charset="2"/>
              </a:rPr>
              <a:t>bb</a:t>
            </a:r>
            <a:r>
              <a:rPr lang="en-US" sz="2400" dirty="0" smtClean="0"/>
              <a:t>, WH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/>
              <a:t>ℓ</a:t>
            </a:r>
            <a:r>
              <a:rPr lang="en-US" sz="2400" dirty="0" smtClean="0">
                <a:sym typeface="Symbol" pitchFamily="18" charset="2"/>
              </a:rPr>
              <a:t>bb (</a:t>
            </a:r>
            <a:r>
              <a:rPr lang="en-US" sz="2400" dirty="0" smtClean="0"/>
              <a:t>ℓ </a:t>
            </a:r>
            <a:r>
              <a:rPr lang="en-US" sz="2400" dirty="0" smtClean="0">
                <a:sym typeface="Symbol" pitchFamily="18" charset="2"/>
              </a:rPr>
              <a:t>not detected)</a:t>
            </a:r>
          </a:p>
          <a:p>
            <a:pPr marL="171450" indent="-171450"/>
            <a:r>
              <a:rPr lang="en-US" sz="2400" dirty="0" smtClean="0">
                <a:sym typeface="Symbol" pitchFamily="18" charset="2"/>
              </a:rPr>
              <a:t>Signature: Missing E</a:t>
            </a:r>
            <a:r>
              <a:rPr lang="en-US" sz="2400" baseline="-25000" dirty="0" smtClean="0">
                <a:sym typeface="Symbol" pitchFamily="18" charset="2"/>
              </a:rPr>
              <a:t>T</a:t>
            </a:r>
            <a:r>
              <a:rPr lang="en-US" sz="2400" dirty="0" smtClean="0">
                <a:sym typeface="Symbol" pitchFamily="18" charset="2"/>
              </a:rPr>
              <a:t> and b jets</a:t>
            </a:r>
          </a:p>
          <a:p>
            <a:pPr marL="171450" indent="-171450"/>
            <a:r>
              <a:rPr lang="en-US" sz="2400" dirty="0" err="1" smtClean="0">
                <a:sym typeface="Symbol" pitchFamily="18" charset="2"/>
              </a:rPr>
              <a:t>Bkgd</a:t>
            </a:r>
            <a:r>
              <a:rPr lang="en-US" sz="2400" dirty="0" smtClean="0">
                <a:sym typeface="Symbol" pitchFamily="18" charset="2"/>
              </a:rPr>
              <a:t>: instrumental/QCD multi-jet, W/Z+(b-)jets, top, di-boson</a:t>
            </a:r>
          </a:p>
          <a:p>
            <a:pPr marL="171450" indent="-171450"/>
            <a:r>
              <a:rPr lang="en-US" sz="2400" dirty="0" smtClean="0">
                <a:sym typeface="Symbol" pitchFamily="18" charset="2"/>
              </a:rPr>
              <a:t>QCD bkgd. determined from data</a:t>
            </a:r>
          </a:p>
          <a:p>
            <a:pPr marL="401638" lvl="1" indent="-169863"/>
            <a:r>
              <a:rPr lang="en-US" sz="2000" dirty="0" smtClean="0">
                <a:solidFill>
                  <a:srgbClr val="3333FF"/>
                </a:solidFill>
                <a:sym typeface="Symbol" pitchFamily="18" charset="2"/>
              </a:rPr>
              <a:t>Use missing </a:t>
            </a:r>
            <a:r>
              <a:rPr lang="en-US" sz="2000" dirty="0" err="1" smtClean="0">
                <a:solidFill>
                  <a:srgbClr val="3333FF"/>
                </a:solidFill>
                <a:sym typeface="Symbol" pitchFamily="18" charset="2"/>
              </a:rPr>
              <a:t>p</a:t>
            </a:r>
            <a:r>
              <a:rPr lang="en-US" sz="2000" baseline="-25000" dirty="0" err="1" smtClean="0">
                <a:solidFill>
                  <a:srgbClr val="3333FF"/>
                </a:solidFill>
                <a:sym typeface="Symbol" pitchFamily="18" charset="2"/>
              </a:rPr>
              <a:t>T</a:t>
            </a:r>
            <a:r>
              <a:rPr lang="en-US" sz="2000" dirty="0" smtClean="0">
                <a:solidFill>
                  <a:srgbClr val="3333FF"/>
                </a:solidFill>
                <a:sym typeface="Symbol" pitchFamily="18" charset="2"/>
              </a:rPr>
              <a:t> built from tracks to define control regions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smtClean="0"/>
              <a:t> ZH </a:t>
            </a:r>
            <a:r>
              <a:rPr lang="en-US" sz="2800" b="0" smtClean="0">
                <a:sym typeface="Wingdings" pitchFamily="2" charset="2"/>
              </a:rPr>
              <a:t> </a:t>
            </a:r>
            <a:r>
              <a:rPr lang="en-US" sz="2800" b="0" smtClean="0">
                <a:latin typeface="Symbol" pitchFamily="18" charset="2"/>
                <a:sym typeface="Wingdings" pitchFamily="2" charset="2"/>
              </a:rPr>
              <a:t>nn</a:t>
            </a:r>
            <a:r>
              <a:rPr lang="en-US" sz="2800" b="0" smtClean="0">
                <a:sym typeface="Symbol" pitchFamily="18" charset="2"/>
              </a:rPr>
              <a:t>bb Channel</a:t>
            </a:r>
            <a:r>
              <a:rPr lang="en-US" sz="2800" b="0" smtClean="0"/>
              <a:t> </a:t>
            </a:r>
          </a:p>
        </p:txBody>
      </p:sp>
      <p:grpSp>
        <p:nvGrpSpPr>
          <p:cNvPr id="17413" name="Group 2"/>
          <p:cNvGrpSpPr>
            <a:grpSpLocks/>
          </p:cNvGrpSpPr>
          <p:nvPr/>
        </p:nvGrpSpPr>
        <p:grpSpPr bwMode="auto">
          <a:xfrm>
            <a:off x="5940425" y="628650"/>
            <a:ext cx="3127375" cy="3105150"/>
            <a:chOff x="3980" y="757"/>
            <a:chExt cx="1970" cy="1956"/>
          </a:xfrm>
        </p:grpSpPr>
        <p:pic>
          <p:nvPicPr>
            <p:cNvPr id="1741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" y="757"/>
              <a:ext cx="1929" cy="1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3980" y="2448"/>
              <a:ext cx="230" cy="258"/>
              <a:chOff x="3980" y="2448"/>
              <a:chExt cx="230" cy="258"/>
            </a:xfrm>
          </p:grpSpPr>
          <p:sp>
            <p:nvSpPr>
              <p:cNvPr id="17426" name="Text Box 5"/>
              <p:cNvSpPr txBox="1">
                <a:spLocks noChangeArrowheads="1"/>
              </p:cNvSpPr>
              <p:nvPr/>
            </p:nvSpPr>
            <p:spPr bwMode="auto">
              <a:xfrm>
                <a:off x="3980" y="2455"/>
                <a:ext cx="230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21168" rIns="0" bIns="0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0000"/>
                    </a:solidFill>
                    <a:effectLst/>
                  </a:rPr>
                  <a:t>E</a:t>
                </a:r>
                <a:r>
                  <a:rPr lang="en-US" b="1" baseline="-33000">
                    <a:solidFill>
                      <a:srgbClr val="000000"/>
                    </a:solidFill>
                    <a:effectLst/>
                  </a:rPr>
                  <a:t>T</a:t>
                </a:r>
              </a:p>
            </p:txBody>
          </p:sp>
          <p:sp>
            <p:nvSpPr>
              <p:cNvPr id="22" name="Line 6"/>
              <p:cNvSpPr>
                <a:spLocks noChangeShapeType="1"/>
              </p:cNvSpPr>
              <p:nvPr/>
            </p:nvSpPr>
            <p:spPr bwMode="auto">
              <a:xfrm flipV="1">
                <a:off x="4028" y="2448"/>
                <a:ext cx="98" cy="18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418" name="Text Box 8"/>
            <p:cNvSpPr txBox="1">
              <a:spLocks noChangeArrowheads="1"/>
            </p:cNvSpPr>
            <p:nvPr/>
          </p:nvSpPr>
          <p:spPr bwMode="auto">
            <a:xfrm>
              <a:off x="5595" y="1129"/>
              <a:ext cx="35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21168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effectLst/>
                </a:rPr>
                <a:t>Jet</a:t>
              </a:r>
            </a:p>
          </p:txBody>
        </p:sp>
        <p:pic>
          <p:nvPicPr>
            <p:cNvPr id="1741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" y="852"/>
              <a:ext cx="437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5036" y="1725"/>
              <a:ext cx="203" cy="92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21" name="Group 12"/>
            <p:cNvGrpSpPr>
              <a:grpSpLocks/>
            </p:cNvGrpSpPr>
            <p:nvPr/>
          </p:nvGrpSpPr>
          <p:grpSpPr bwMode="auto">
            <a:xfrm>
              <a:off x="5318" y="2442"/>
              <a:ext cx="585" cy="271"/>
              <a:chOff x="5318" y="2442"/>
              <a:chExt cx="585" cy="271"/>
            </a:xfrm>
          </p:grpSpPr>
          <p:sp>
            <p:nvSpPr>
              <p:cNvPr id="17424" name="Text Box 13"/>
              <p:cNvSpPr txBox="1">
                <a:spLocks noChangeArrowheads="1"/>
              </p:cNvSpPr>
              <p:nvPr/>
            </p:nvSpPr>
            <p:spPr bwMode="auto">
              <a:xfrm>
                <a:off x="5318" y="2455"/>
                <a:ext cx="585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21168" rIns="0" bIns="0"/>
              <a:lstStyle>
                <a:lvl1pPr eaLnBrk="0" hangingPunct="0"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1pPr>
                <a:lvl2pPr marL="742950" indent="-285750" eaLnBrk="0" hangingPunct="0"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2pPr>
                <a:lvl3pPr marL="1143000" indent="-228600" eaLnBrk="0" hangingPunct="0"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3pPr>
                <a:lvl4pPr marL="1600200" indent="-228600" eaLnBrk="0" hangingPunct="0"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4pPr>
                <a:lvl5pPr marL="2057400" indent="-228600" eaLnBrk="0" hangingPunct="0"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1600">
                    <a:solidFill>
                      <a:schemeClr val="tx1"/>
                    </a:solidFill>
                    <a:latin typeface="Helvetica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p</a:t>
                </a:r>
                <a:r>
                  <a:rPr lang="en-US" b="1" baseline="-33000"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T</a:t>
                </a:r>
                <a:r>
                  <a:rPr lang="en-US" b="1" baseline="33000"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TRK</a:t>
                </a:r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 flipV="1">
                <a:off x="5470" y="2442"/>
                <a:ext cx="41" cy="22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334" y="810"/>
              <a:ext cx="611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3" name="Text Box 7"/>
            <p:cNvSpPr txBox="1">
              <a:spLocks noChangeArrowheads="1"/>
            </p:cNvSpPr>
            <p:nvPr/>
          </p:nvSpPr>
          <p:spPr bwMode="auto">
            <a:xfrm>
              <a:off x="4963" y="772"/>
              <a:ext cx="41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21168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effectLst/>
                </a:rPr>
                <a:t>Jet</a:t>
              </a:r>
            </a:p>
          </p:txBody>
        </p:sp>
      </p:grpSp>
      <p:pic>
        <p:nvPicPr>
          <p:cNvPr id="17414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338"/>
            <a:ext cx="4495800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19538"/>
            <a:ext cx="45720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4636A6D7-890A-45A1-936F-38F662E72CC7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95400"/>
            <a:ext cx="4546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99060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4636A6D7-890A-45A1-936F-38F662E72CC7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 </a:t>
            </a:r>
            <a:r>
              <a:rPr lang="en-US" sz="3200" smtClean="0">
                <a:sym typeface="Wingdings" pitchFamily="2" charset="2"/>
              </a:rPr>
              <a:t> </a:t>
            </a:r>
            <a:r>
              <a:rPr lang="en-US" sz="3200" smtClean="0">
                <a:latin typeface="Symbol" pitchFamily="18" charset="2"/>
                <a:sym typeface="Symbol" pitchFamily="18" charset="2"/>
              </a:rPr>
              <a:t>gg</a:t>
            </a:r>
            <a:endParaRPr lang="en-US" sz="3200" b="0" smtClean="0">
              <a:sym typeface="Symbol" pitchFamily="18" charset="2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0" y="533400"/>
            <a:ext cx="91440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169863" algn="l">
              <a:lnSpc>
                <a:spcPct val="120000"/>
              </a:lnSpc>
              <a:buSzPct val="100000"/>
            </a:pPr>
            <a:endParaRPr kumimoji="1" lang="en-US" altLang="ja-JP" sz="300">
              <a:solidFill>
                <a:srgbClr val="00266B"/>
              </a:solidFill>
              <a:effectLst/>
              <a:latin typeface="Arial" pitchFamily="34" charset="0"/>
            </a:endParaRPr>
          </a:p>
          <a:p>
            <a:pPr indent="169863" algn="l">
              <a:lnSpc>
                <a:spcPct val="120000"/>
              </a:lnSpc>
              <a:buSzPct val="100000"/>
              <a:buFont typeface="Arial" pitchFamily="34" charset="0"/>
              <a:buChar char="•"/>
            </a:pPr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Neural Network based photon identification</a:t>
            </a:r>
          </a:p>
          <a:p>
            <a:pPr indent="169863" algn="l">
              <a:lnSpc>
                <a:spcPct val="120000"/>
              </a:lnSpc>
              <a:buSzPct val="100000"/>
              <a:buFont typeface="Arial" pitchFamily="34" charset="0"/>
              <a:buChar char="•"/>
            </a:pPr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Look for excess in di-photon mass spectrum</a:t>
            </a: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5105400" y="4267200"/>
            <a:ext cx="3581400" cy="12001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Limits at </a:t>
            </a:r>
            <a:r>
              <a:rPr lang="en-US" sz="2400">
                <a:solidFill>
                  <a:srgbClr val="00266B"/>
                </a:solidFill>
                <a:effectLst/>
              </a:rPr>
              <a:t>m</a:t>
            </a:r>
            <a:r>
              <a:rPr lang="en-US" sz="2400" baseline="-25000">
                <a:solidFill>
                  <a:srgbClr val="00266B"/>
                </a:solidFill>
                <a:effectLst/>
              </a:rPr>
              <a:t>H </a:t>
            </a:r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= 115 GeV </a:t>
            </a:r>
          </a:p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Observed: 12</a:t>
            </a:r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×</a:t>
            </a:r>
            <a:r>
              <a:rPr kumimoji="1" lang="en-US" altLang="ja-JP" sz="2400" baseline="-2500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Expected: 9.2×</a:t>
            </a:r>
            <a:r>
              <a:rPr kumimoji="1" lang="en-US" altLang="ja-JP" sz="2400" baseline="-2500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</p:txBody>
      </p:sp>
      <p:pic>
        <p:nvPicPr>
          <p:cNvPr id="1844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343400"/>
            <a:ext cx="4819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5105400" y="5581650"/>
            <a:ext cx="3581400" cy="12001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Result is re-interpreted to set stringent limit on fermiophobic Higgs</a:t>
            </a:r>
            <a:endParaRPr kumimoji="1" lang="en-US" altLang="ja-JP" sz="2400" baseline="-25000">
              <a:solidFill>
                <a:srgbClr val="00266B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Snapshot 2008-07-29 13-50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"/>
          <a:stretch>
            <a:fillRect/>
          </a:stretch>
        </p:blipFill>
        <p:spPr bwMode="auto">
          <a:xfrm>
            <a:off x="0" y="2590800"/>
            <a:ext cx="43513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run167551_event36263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2084388"/>
            <a:ext cx="4945062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90ECA11A-67E1-40F8-B367-FD6D74C3B101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smtClean="0"/>
              <a:t>A Word of Encouragement for LHC</a:t>
            </a:r>
            <a:endParaRPr lang="en-US" sz="2800" b="0" smtClean="0">
              <a:sym typeface="Symbol" pitchFamily="18" charset="2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0" y="608013"/>
            <a:ext cx="4495800" cy="18764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1" indent="115888" algn="l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660066"/>
                </a:solidFill>
                <a:effectLst/>
              </a:rPr>
              <a:t>    	</a:t>
            </a:r>
            <a:r>
              <a:rPr lang="en-US" sz="2400" dirty="0" err="1">
                <a:solidFill>
                  <a:srgbClr val="660066"/>
                </a:solidFill>
                <a:effectLst/>
              </a:rPr>
              <a:t>ttH</a:t>
            </a:r>
            <a:r>
              <a:rPr lang="en-US" sz="2400" dirty="0">
                <a:solidFill>
                  <a:srgbClr val="660066"/>
                </a:solidFill>
                <a:effectLst/>
              </a:rPr>
              <a:t> </a:t>
            </a:r>
            <a:r>
              <a:rPr lang="en-US" sz="2400" dirty="0">
                <a:solidFill>
                  <a:srgbClr val="660066"/>
                </a:solidFill>
                <a:effectLst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660066"/>
                </a:solidFill>
                <a:effectLst/>
              </a:rPr>
              <a:t> ℓ</a:t>
            </a:r>
            <a:r>
              <a:rPr lang="en-US" sz="2400" dirty="0" err="1">
                <a:solidFill>
                  <a:srgbClr val="660066"/>
                </a:solidFill>
                <a:effectLst/>
                <a:latin typeface="Symbol" pitchFamily="18" charset="2"/>
              </a:rPr>
              <a:t>n</a:t>
            </a:r>
            <a:r>
              <a:rPr lang="en-US" sz="2400" dirty="0" err="1">
                <a:solidFill>
                  <a:srgbClr val="660066"/>
                </a:solidFill>
                <a:effectLst/>
              </a:rPr>
              <a:t>bbbbqq</a:t>
            </a:r>
            <a:endParaRPr lang="en-US" sz="800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230188" indent="-230188" algn="l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66B"/>
                </a:solidFill>
                <a:effectLst/>
                <a:cs typeface="Arial" pitchFamily="34" charset="0"/>
              </a:rPr>
              <a:t>1 lepton + MET + </a:t>
            </a:r>
            <a:r>
              <a:rPr lang="en-US" sz="2000" dirty="0">
                <a:solidFill>
                  <a:srgbClr val="00266B"/>
                </a:solidFill>
                <a:effectLst/>
                <a:cs typeface="Arial" pitchFamily="34" charset="0"/>
                <a:sym typeface="Symbol" pitchFamily="18" charset="2"/>
              </a:rPr>
              <a:t>5 jets </a:t>
            </a:r>
          </a:p>
          <a:p>
            <a:pPr marL="230188" indent="-230188" algn="l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66B"/>
                </a:solidFill>
                <a:effectLst/>
                <a:cs typeface="Arial" pitchFamily="34" charset="0"/>
                <a:sym typeface="Symbol" pitchFamily="18" charset="2"/>
              </a:rPr>
              <a:t>Treat number of b-tags separately </a:t>
            </a:r>
          </a:p>
          <a:p>
            <a:pPr marL="230188" indent="-230188" algn="l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266B"/>
                </a:solidFill>
                <a:effectLst/>
                <a:cs typeface="Arial" pitchFamily="34" charset="0"/>
              </a:rPr>
              <a:t>Employ jets scalar sum (H</a:t>
            </a:r>
            <a:r>
              <a:rPr lang="en-US" sz="2000" baseline="-25000" dirty="0">
                <a:solidFill>
                  <a:srgbClr val="00266B"/>
                </a:solidFill>
                <a:effectLst/>
                <a:cs typeface="Arial" pitchFamily="34" charset="0"/>
              </a:rPr>
              <a:t>T</a:t>
            </a:r>
            <a:r>
              <a:rPr lang="en-US" sz="2000" dirty="0">
                <a:solidFill>
                  <a:srgbClr val="00266B"/>
                </a:solidFill>
                <a:effectLst/>
                <a:cs typeface="Arial" pitchFamily="34" charset="0"/>
              </a:rPr>
              <a:t>) discriminant to extract signal</a:t>
            </a:r>
          </a:p>
        </p:txBody>
      </p:sp>
      <p:pic>
        <p:nvPicPr>
          <p:cNvPr id="19463" name="Picture 21" descr="Snapshot 2008-07-30 21-25-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>
            <a:fillRect/>
          </a:stretch>
        </p:blipFill>
        <p:spPr bwMode="auto">
          <a:xfrm>
            <a:off x="5105400" y="579438"/>
            <a:ext cx="29718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23"/>
          <p:cNvSpPr txBox="1">
            <a:spLocks noChangeArrowheads="1"/>
          </p:cNvSpPr>
          <p:nvPr/>
        </p:nvSpPr>
        <p:spPr bwMode="auto">
          <a:xfrm>
            <a:off x="7869238" y="2662238"/>
            <a:ext cx="817562" cy="4619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>
                <a:solidFill>
                  <a:srgbClr val="00266B"/>
                </a:solidFill>
                <a:effectLst/>
              </a:rPr>
              <a:t>CDF</a:t>
            </a: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68263" y="6096000"/>
            <a:ext cx="4351337" cy="7080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rgbClr val="00266B"/>
                </a:solidFill>
                <a:effectLst/>
                <a:latin typeface="Arial" pitchFamily="34" charset="0"/>
              </a:rPr>
              <a:t>Limits at </a:t>
            </a:r>
            <a:r>
              <a:rPr lang="en-US" sz="2000">
                <a:solidFill>
                  <a:srgbClr val="00266B"/>
                </a:solidFill>
                <a:effectLst/>
              </a:rPr>
              <a:t>m</a:t>
            </a:r>
            <a:r>
              <a:rPr lang="en-US" sz="2000" baseline="-25000">
                <a:solidFill>
                  <a:srgbClr val="00266B"/>
                </a:solidFill>
                <a:effectLst/>
              </a:rPr>
              <a:t>H </a:t>
            </a:r>
            <a:r>
              <a:rPr kumimoji="1" lang="en-US" altLang="ja-JP" sz="2000">
                <a:solidFill>
                  <a:srgbClr val="00266B"/>
                </a:solidFill>
                <a:effectLst/>
                <a:latin typeface="Arial" pitchFamily="34" charset="0"/>
              </a:rPr>
              <a:t>= 115 GeV </a:t>
            </a:r>
          </a:p>
          <a:p>
            <a:pPr eaLnBrk="1" hangingPunct="1"/>
            <a:r>
              <a:rPr kumimoji="1" lang="en-US" altLang="ja-JP" sz="2000">
                <a:solidFill>
                  <a:srgbClr val="00266B"/>
                </a:solidFill>
                <a:effectLst/>
                <a:latin typeface="Arial" pitchFamily="34" charset="0"/>
              </a:rPr>
              <a:t>Observ.: 64</a:t>
            </a:r>
            <a:r>
              <a:rPr kumimoji="1" lang="en-US" altLang="ja-JP" sz="20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×</a:t>
            </a:r>
            <a:r>
              <a:rPr kumimoji="1" lang="en-US" altLang="ja-JP" sz="2000" baseline="-2500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  <a:r>
              <a:rPr kumimoji="1" lang="en-US" altLang="ja-JP" sz="2000">
                <a:solidFill>
                  <a:srgbClr val="00266B"/>
                </a:solidFill>
                <a:effectLst/>
                <a:latin typeface="Arial" pitchFamily="34" charset="0"/>
              </a:rPr>
              <a:t>,  </a:t>
            </a:r>
            <a:r>
              <a:rPr kumimoji="1" lang="en-US" altLang="ja-JP" sz="20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Expect.: 45×</a:t>
            </a:r>
            <a:r>
              <a:rPr kumimoji="1" lang="en-US" altLang="ja-JP" sz="2000" baseline="-2500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74E046E5-90C9-4230-A632-7E536606C2FF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/>
              <a:t>DØ and CDF Combine Limits: Low Mass Region</a:t>
            </a:r>
            <a:endParaRPr lang="en-US" sz="2800" b="0" dirty="0" smtClean="0">
              <a:sym typeface="Symbol" pitchFamily="18" charset="2"/>
            </a:endParaRPr>
          </a:p>
        </p:txBody>
      </p:sp>
      <p:pic>
        <p:nvPicPr>
          <p:cNvPr id="20484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6944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590800" y="4724400"/>
            <a:ext cx="3962400" cy="20621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marL="231775" indent="-231775" eaLnBrk="1" hangingPunct="1">
              <a:buFont typeface="Arial" pitchFamily="34" charset="0"/>
              <a:buChar char="•"/>
              <a:defRPr/>
            </a:pP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</a:rPr>
              <a:t>Exclude </a:t>
            </a:r>
            <a:r>
              <a:rPr kumimoji="1" lang="en-US" altLang="ja-JP" sz="2400" dirty="0" err="1" smtClean="0">
                <a:solidFill>
                  <a:srgbClr val="00266B"/>
                </a:solidFill>
                <a:effectLst/>
                <a:latin typeface="Arial" pitchFamily="34" charset="0"/>
              </a:rPr>
              <a:t>m</a:t>
            </a:r>
            <a:r>
              <a:rPr kumimoji="1" lang="en-US" altLang="ja-JP" sz="2400" baseline="-25000" dirty="0" err="1" smtClean="0">
                <a:solidFill>
                  <a:srgbClr val="00266B"/>
                </a:solidFill>
                <a:effectLst/>
                <a:latin typeface="Arial" pitchFamily="34" charset="0"/>
              </a:rPr>
              <a:t>H</a:t>
            </a: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</a:rPr>
              <a:t> &lt; 109 </a:t>
            </a:r>
            <a:r>
              <a:rPr kumimoji="1" lang="en-US" altLang="ja-JP" sz="2400" dirty="0" err="1" smtClean="0">
                <a:solidFill>
                  <a:srgbClr val="00266B"/>
                </a:solidFill>
                <a:effectLst/>
                <a:latin typeface="Arial" pitchFamily="34" charset="0"/>
              </a:rPr>
              <a:t>GeV</a:t>
            </a:r>
            <a:endParaRPr kumimoji="1" lang="en-US" altLang="ja-JP" sz="2400" dirty="0" smtClean="0">
              <a:solidFill>
                <a:srgbClr val="00266B"/>
              </a:solidFill>
              <a:effectLst/>
              <a:latin typeface="Arial" pitchFamily="34" charset="0"/>
            </a:endParaRPr>
          </a:p>
          <a:p>
            <a:pPr marL="231775" indent="-231775" eaLnBrk="1" hangingPunct="1">
              <a:buFont typeface="Arial" pitchFamily="34" charset="0"/>
              <a:buChar char="•"/>
              <a:defRPr/>
            </a:pP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</a:rPr>
              <a:t>Limits at </a:t>
            </a:r>
            <a:r>
              <a:rPr lang="en-US" sz="2400" dirty="0" err="1" smtClean="0">
                <a:solidFill>
                  <a:srgbClr val="00266B"/>
                </a:solidFill>
                <a:effectLst/>
              </a:rPr>
              <a:t>m</a:t>
            </a:r>
            <a:r>
              <a:rPr lang="en-US" sz="2400" baseline="-25000" dirty="0" err="1" smtClean="0">
                <a:solidFill>
                  <a:srgbClr val="00266B"/>
                </a:solidFill>
                <a:effectLst/>
              </a:rPr>
              <a:t>H</a:t>
            </a:r>
            <a:r>
              <a:rPr lang="en-US" sz="2400" baseline="-25000" dirty="0" smtClean="0">
                <a:solidFill>
                  <a:srgbClr val="00266B"/>
                </a:solidFill>
                <a:effectLst/>
              </a:rPr>
              <a:t> </a:t>
            </a: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</a:rPr>
              <a:t>= 115 </a:t>
            </a:r>
            <a:r>
              <a:rPr kumimoji="1" lang="en-US" altLang="ja-JP" sz="2400" dirty="0" err="1" smtClean="0">
                <a:solidFill>
                  <a:srgbClr val="00266B"/>
                </a:solidFill>
                <a:effectLst/>
                <a:latin typeface="Arial" pitchFamily="34" charset="0"/>
              </a:rPr>
              <a:t>GeV</a:t>
            </a: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</a:rPr>
              <a:t> </a:t>
            </a:r>
          </a:p>
          <a:p>
            <a:pPr eaLnBrk="1" hangingPunct="1">
              <a:defRPr/>
            </a:pP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</a:rPr>
              <a:t>Observed: 1.56</a:t>
            </a: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×</a:t>
            </a:r>
            <a:r>
              <a:rPr kumimoji="1" lang="en-US" altLang="ja-JP" sz="2400" baseline="-25000" dirty="0" smtClean="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  <a:p>
            <a:pPr eaLnBrk="1" hangingPunct="1">
              <a:defRPr/>
            </a:pPr>
            <a:r>
              <a:rPr kumimoji="1" lang="en-US" altLang="ja-JP" sz="2400" dirty="0" smtClean="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Expected: 1.45×</a:t>
            </a:r>
            <a:r>
              <a:rPr kumimoji="1" lang="en-US" altLang="ja-JP" sz="2400" baseline="-25000" dirty="0" smtClean="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  <a:p>
            <a:pPr eaLnBrk="1" hangingPunct="1">
              <a:defRPr/>
            </a:pPr>
            <a:r>
              <a:rPr kumimoji="1" lang="en-US" altLang="ja-JP" sz="3200" dirty="0" smtClean="0">
                <a:solidFill>
                  <a:srgbClr val="00266B"/>
                </a:solidFill>
                <a:effectLst/>
                <a:latin typeface="Arial" pitchFamily="34" charset="0"/>
              </a:rPr>
              <a:t>*</a:t>
            </a:r>
            <a:r>
              <a:rPr kumimoji="1" lang="en-US" altLang="ja-JP" sz="1800" dirty="0" smtClean="0">
                <a:solidFill>
                  <a:srgbClr val="00266B"/>
                </a:solidFill>
                <a:effectLst/>
                <a:latin typeface="Arial" pitchFamily="34" charset="0"/>
              </a:rPr>
              <a:t>Does not include the latest </a:t>
            </a:r>
            <a:r>
              <a:rPr kumimoji="1" lang="en-US" altLang="ja-JP" sz="1800" dirty="0" smtClean="0">
                <a:solidFill>
                  <a:srgbClr val="00266B"/>
                </a:solidFill>
                <a:effectLst/>
                <a:latin typeface="Arial" pitchFamily="34" charset="0"/>
                <a:sym typeface="Wingdings" pitchFamily="2" charset="2"/>
              </a:rPr>
              <a:t>results</a:t>
            </a:r>
            <a:endParaRPr kumimoji="1" lang="en-US" altLang="ja-JP" sz="1800" dirty="0" smtClean="0">
              <a:solidFill>
                <a:srgbClr val="00266B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8006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5013"/>
            <a:ext cx="4838700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508" name="Object 2"/>
          <p:cNvGraphicFramePr>
            <a:graphicFrameLocks noChangeAspect="1"/>
          </p:cNvGraphicFramePr>
          <p:nvPr/>
        </p:nvGraphicFramePr>
        <p:xfrm>
          <a:off x="4208463" y="3243263"/>
          <a:ext cx="5842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r:id="rId6" imgW="596900" imgH="177800" progId="">
                  <p:embed/>
                </p:oleObj>
              </mc:Choice>
              <mc:Fallback>
                <p:oleObj r:id="rId6" imgW="596900" imgH="177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3243263"/>
                        <a:ext cx="5842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5562600" cy="2743200"/>
          </a:xfrm>
        </p:spPr>
        <p:txBody>
          <a:bodyPr/>
          <a:lstStyle/>
          <a:p>
            <a:pPr marL="171450" indent="-171450"/>
            <a:r>
              <a:rPr lang="en-US" sz="2400" smtClean="0">
                <a:sym typeface="Symbol" pitchFamily="18" charset="2"/>
              </a:rPr>
              <a:t>Analyze all production mechanisms, subdivide into jet multiplicity bins</a:t>
            </a:r>
          </a:p>
          <a:p>
            <a:pPr marL="171450" indent="-171450"/>
            <a:r>
              <a:rPr lang="en-US" sz="2400" smtClean="0"/>
              <a:t>Higgs mass reconstruction not possible due to two neutrinos</a:t>
            </a:r>
          </a:p>
          <a:p>
            <a:pPr marL="171450" indent="-171450"/>
            <a:r>
              <a:rPr lang="en-US" sz="2400" smtClean="0"/>
              <a:t>Employ spin correlations to suppress the background</a:t>
            </a:r>
          </a:p>
          <a:p>
            <a:pPr marL="171450" indent="-171450"/>
            <a:endParaRPr lang="en-US" sz="2400" smtClean="0">
              <a:sym typeface="Symbol" pitchFamily="18" charset="2"/>
            </a:endParaRPr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ja-JP" sz="2800">
                <a:solidFill>
                  <a:srgbClr val="660066"/>
                </a:solidFill>
                <a:effectLst/>
              </a:rPr>
              <a:t>H </a:t>
            </a:r>
            <a:r>
              <a:rPr lang="en-US" altLang="ja-JP" sz="2800">
                <a:solidFill>
                  <a:srgbClr val="660066"/>
                </a:solidFill>
                <a:effectLst/>
                <a:sym typeface="Wingdings" pitchFamily="2" charset="2"/>
              </a:rPr>
              <a:t> WW*  </a:t>
            </a:r>
            <a:r>
              <a:rPr lang="en-US" sz="2800">
                <a:solidFill>
                  <a:srgbClr val="660066"/>
                </a:solidFill>
                <a:effectLst/>
              </a:rPr>
              <a:t>ℓ</a:t>
            </a:r>
            <a:r>
              <a:rPr lang="en-US" sz="2800">
                <a:solidFill>
                  <a:srgbClr val="660066"/>
                </a:solidFill>
                <a:effectLst/>
                <a:latin typeface="Symbol" pitchFamily="18" charset="2"/>
              </a:rPr>
              <a:t>n</a:t>
            </a:r>
            <a:r>
              <a:rPr lang="en-US" sz="2800">
                <a:solidFill>
                  <a:srgbClr val="660066"/>
                </a:solidFill>
                <a:effectLst/>
              </a:rPr>
              <a:t>ℓ</a:t>
            </a:r>
            <a:r>
              <a:rPr lang="en-US" sz="2800">
                <a:solidFill>
                  <a:srgbClr val="660066"/>
                </a:solidFill>
                <a:effectLst/>
                <a:latin typeface="Symbol" pitchFamily="18" charset="2"/>
              </a:rPr>
              <a:t>n </a:t>
            </a:r>
            <a:r>
              <a:rPr lang="en-US" sz="2800">
                <a:solidFill>
                  <a:srgbClr val="660066"/>
                </a:solidFill>
                <a:effectLst/>
              </a:rPr>
              <a:t>Channel</a:t>
            </a:r>
            <a:endParaRPr lang="en-US" altLang="ja-JP" sz="2800">
              <a:solidFill>
                <a:srgbClr val="660066"/>
              </a:solidFill>
              <a:effectLst/>
            </a:endParaRPr>
          </a:p>
        </p:txBody>
      </p:sp>
      <p:sp>
        <p:nvSpPr>
          <p:cNvPr id="215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269FC129-E65F-4427-B0E1-A84464921979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21512" name="Rectangle 4"/>
          <p:cNvSpPr txBox="1">
            <a:spLocks noChangeArrowheads="1"/>
          </p:cNvSpPr>
          <p:nvPr/>
        </p:nvSpPr>
        <p:spPr bwMode="auto">
          <a:xfrm>
            <a:off x="5724525" y="528638"/>
            <a:ext cx="3419475" cy="10715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0066"/>
              </a:buClr>
              <a:buFontTx/>
              <a:buChar char="•"/>
            </a:pPr>
            <a:r>
              <a:rPr lang="en-US" sz="2600">
                <a:solidFill>
                  <a:srgbClr val="3333FF"/>
                </a:solidFill>
                <a:effectLst/>
              </a:rPr>
              <a:t>Leptons from Higgs tend to be collinear</a:t>
            </a:r>
          </a:p>
        </p:txBody>
      </p:sp>
      <p:grpSp>
        <p:nvGrpSpPr>
          <p:cNvPr id="21513" name="Group 3"/>
          <p:cNvGrpSpPr>
            <a:grpSpLocks/>
          </p:cNvGrpSpPr>
          <p:nvPr/>
        </p:nvGrpSpPr>
        <p:grpSpPr bwMode="auto">
          <a:xfrm>
            <a:off x="5867400" y="1555750"/>
            <a:ext cx="3171825" cy="1408113"/>
            <a:chOff x="5896257" y="1555755"/>
            <a:chExt cx="3171543" cy="1408528"/>
          </a:xfrm>
        </p:grpSpPr>
        <p:grpSp>
          <p:nvGrpSpPr>
            <p:cNvPr id="21514" name="Group 5"/>
            <p:cNvGrpSpPr>
              <a:grpSpLocks/>
            </p:cNvGrpSpPr>
            <p:nvPr/>
          </p:nvGrpSpPr>
          <p:grpSpPr bwMode="auto">
            <a:xfrm>
              <a:off x="5896257" y="1555755"/>
              <a:ext cx="3171543" cy="1408528"/>
              <a:chOff x="3120" y="1344"/>
              <a:chExt cx="2308" cy="936"/>
            </a:xfrm>
          </p:grpSpPr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4061" y="1377"/>
                <a:ext cx="387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 b="1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W</a:t>
                </a:r>
                <a:r>
                  <a:rPr lang="en-US" sz="2000" b="1" baseline="30000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 flipV="1">
                <a:off x="4480" y="1636"/>
                <a:ext cx="82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5048" y="1344"/>
                <a:ext cx="380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sz="2000" b="1" dirty="0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e</a:t>
                </a:r>
                <a:r>
                  <a:rPr lang="en-US" sz="2000" b="1" baseline="30000" dirty="0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16" name="AutoShape 9"/>
              <p:cNvSpPr>
                <a:spLocks noChangeArrowheads="1"/>
              </p:cNvSpPr>
              <p:nvPr/>
            </p:nvSpPr>
            <p:spPr bwMode="auto">
              <a:xfrm>
                <a:off x="4677" y="1580"/>
                <a:ext cx="303" cy="111"/>
              </a:xfrm>
              <a:prstGeom prst="rightArrow">
                <a:avLst>
                  <a:gd name="adj1" fmla="val 50000"/>
                  <a:gd name="adj2" fmla="val 68243"/>
                </a:avLst>
              </a:prstGeom>
              <a:solidFill>
                <a:srgbClr val="CCEC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4061" y="2016"/>
                <a:ext cx="365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 b="1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W</a:t>
                </a:r>
                <a:r>
                  <a:rPr lang="en-US" sz="2400" baseline="30000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-</a:t>
                </a:r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4480" y="1969"/>
                <a:ext cx="8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5048" y="2016"/>
                <a:ext cx="266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 b="1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e</a:t>
                </a:r>
                <a:r>
                  <a:rPr lang="en-US" sz="2400" baseline="30000">
                    <a:effectLst/>
                    <a:latin typeface="Times New Roman" charset="0"/>
                    <a:ea typeface="ＭＳ Ｐゴシック" charset="0"/>
                    <a:cs typeface="ＭＳ Ｐゴシック" charset="0"/>
                  </a:rPr>
                  <a:t>-</a:t>
                </a:r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auto">
              <a:xfrm flipH="1">
                <a:off x="4078" y="1905"/>
                <a:ext cx="305" cy="110"/>
              </a:xfrm>
              <a:prstGeom prst="rightArrow">
                <a:avLst>
                  <a:gd name="adj1" fmla="val 50000"/>
                  <a:gd name="adj2" fmla="val 68638"/>
                </a:avLst>
              </a:prstGeom>
              <a:solidFill>
                <a:srgbClr val="CCEC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AutoShape 14"/>
              <p:cNvSpPr>
                <a:spLocks noChangeArrowheads="1"/>
              </p:cNvSpPr>
              <p:nvPr/>
            </p:nvSpPr>
            <p:spPr bwMode="auto">
              <a:xfrm flipH="1">
                <a:off x="4666" y="1910"/>
                <a:ext cx="300" cy="113"/>
              </a:xfrm>
              <a:prstGeom prst="rightArrow">
                <a:avLst>
                  <a:gd name="adj1" fmla="val 50000"/>
                  <a:gd name="adj2" fmla="val 68018"/>
                </a:avLst>
              </a:prstGeom>
              <a:solidFill>
                <a:srgbClr val="CCEC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 flipV="1">
                <a:off x="3120" y="1636"/>
                <a:ext cx="843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3" name="Text Box 16"/>
              <p:cNvSpPr txBox="1">
                <a:spLocks noChangeArrowheads="1"/>
              </p:cNvSpPr>
              <p:nvPr/>
            </p:nvSpPr>
            <p:spPr bwMode="auto">
              <a:xfrm flipH="1">
                <a:off x="3141" y="1362"/>
                <a:ext cx="230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 b="1" dirty="0">
                    <a:effectLst/>
                    <a:latin typeface="Symbol" charset="0"/>
                    <a:ea typeface="ＭＳ Ｐゴシック" charset="0"/>
                    <a:cs typeface="ＭＳ Ｐゴシック" charset="0"/>
                  </a:rPr>
                  <a:t>n</a:t>
                </a:r>
                <a:endParaRPr lang="en-US" sz="2000" b="1" baseline="30000" dirty="0">
                  <a:effectLst/>
                  <a:latin typeface="Symbo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 flipH="1">
                <a:off x="3120" y="1969"/>
                <a:ext cx="83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 flipH="1">
                <a:off x="3148" y="1992"/>
                <a:ext cx="216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sz="2000" b="1" dirty="0">
                    <a:effectLst/>
                    <a:latin typeface="Symbol" pitchFamily="18" charset="2"/>
                    <a:ea typeface="ＭＳ Ｐゴシック" charset="0"/>
                    <a:cs typeface="ＭＳ Ｐゴシック" charset="0"/>
                  </a:rPr>
                  <a:t>n</a:t>
                </a:r>
                <a:endParaRPr lang="en-US" sz="2000" b="1" baseline="30000" dirty="0">
                  <a:effectLst/>
                  <a:latin typeface="Symbol" pitchFamily="18" charset="2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AutoShape 19"/>
              <p:cNvSpPr>
                <a:spLocks noChangeArrowheads="1"/>
              </p:cNvSpPr>
              <p:nvPr/>
            </p:nvSpPr>
            <p:spPr bwMode="auto">
              <a:xfrm>
                <a:off x="4094" y="1582"/>
                <a:ext cx="304" cy="112"/>
              </a:xfrm>
              <a:prstGeom prst="rightArrow">
                <a:avLst>
                  <a:gd name="adj1" fmla="val 50000"/>
                  <a:gd name="adj2" fmla="val 68021"/>
                </a:avLst>
              </a:prstGeom>
              <a:solidFill>
                <a:srgbClr val="CCEC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20"/>
              <p:cNvSpPr>
                <a:spLocks noChangeArrowheads="1"/>
              </p:cNvSpPr>
              <p:nvPr/>
            </p:nvSpPr>
            <p:spPr bwMode="auto">
              <a:xfrm>
                <a:off x="3458" y="1581"/>
                <a:ext cx="305" cy="111"/>
              </a:xfrm>
              <a:prstGeom prst="rightArrow">
                <a:avLst>
                  <a:gd name="adj1" fmla="val 50000"/>
                  <a:gd name="adj2" fmla="val 68012"/>
                </a:avLst>
              </a:prstGeom>
              <a:solidFill>
                <a:srgbClr val="CCEC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AutoShape 21"/>
              <p:cNvSpPr>
                <a:spLocks noChangeArrowheads="1"/>
              </p:cNvSpPr>
              <p:nvPr/>
            </p:nvSpPr>
            <p:spPr bwMode="auto">
              <a:xfrm flipH="1">
                <a:off x="3421" y="1910"/>
                <a:ext cx="304" cy="113"/>
              </a:xfrm>
              <a:prstGeom prst="rightArrow">
                <a:avLst>
                  <a:gd name="adj1" fmla="val 50000"/>
                  <a:gd name="adj2" fmla="val 68247"/>
                </a:avLst>
              </a:prstGeom>
              <a:solidFill>
                <a:srgbClr val="CCEC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Oval 22"/>
              <p:cNvSpPr>
                <a:spLocks noChangeAspect="1" noChangeArrowheads="1"/>
              </p:cNvSpPr>
              <p:nvPr/>
            </p:nvSpPr>
            <p:spPr bwMode="auto">
              <a:xfrm>
                <a:off x="4220" y="1938"/>
                <a:ext cx="51" cy="45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Oval 23"/>
              <p:cNvSpPr>
                <a:spLocks noChangeAspect="1" noChangeArrowheads="1"/>
              </p:cNvSpPr>
              <p:nvPr/>
            </p:nvSpPr>
            <p:spPr bwMode="auto">
              <a:xfrm>
                <a:off x="4206" y="1615"/>
                <a:ext cx="51" cy="44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21515" name="Straight Connector 2"/>
            <p:cNvCxnSpPr>
              <a:cxnSpLocks noChangeShapeType="1"/>
            </p:cNvCxnSpPr>
            <p:nvPr/>
          </p:nvCxnSpPr>
          <p:spPr bwMode="auto">
            <a:xfrm>
              <a:off x="6033655" y="2667000"/>
              <a:ext cx="13854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3081338"/>
            <a:ext cx="5516562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79913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BFEF94F4-3FC8-47E8-B1A0-AD5EC5134BAD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Thanks to the Tevatron !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72200" y="1371600"/>
            <a:ext cx="2743200" cy="144621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5425" indent="-225425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682625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1139825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1597025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2054225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2511425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2000">
                <a:solidFill>
                  <a:srgbClr val="000066"/>
                </a:solidFill>
                <a:effectLst/>
              </a:rPr>
              <a:t>Delivered integrated luminosity ~11 fb</a:t>
            </a:r>
            <a:r>
              <a:rPr lang="en-US" sz="2000" baseline="30000">
                <a:solidFill>
                  <a:srgbClr val="000066"/>
                </a:solidFill>
                <a:effectLst/>
              </a:rPr>
              <a:t>-1</a:t>
            </a:r>
          </a:p>
          <a:p>
            <a:pPr lvl="4" algn="l" eaLnBrk="1" hangingPunct="1"/>
            <a:endParaRPr lang="en-US" sz="800">
              <a:solidFill>
                <a:srgbClr val="000066"/>
              </a:solidFill>
              <a:effectLst/>
            </a:endParaRPr>
          </a:p>
          <a:p>
            <a:pPr algn="l" eaLnBrk="1" hangingPunct="1">
              <a:buFontTx/>
              <a:buChar char="•"/>
            </a:pPr>
            <a:r>
              <a:rPr lang="en-US" sz="2000">
                <a:solidFill>
                  <a:srgbClr val="A50021"/>
                </a:solidFill>
                <a:effectLst/>
              </a:rPr>
              <a:t>Expect  ~12 fb</a:t>
            </a:r>
            <a:r>
              <a:rPr lang="en-US" sz="2000" baseline="30000">
                <a:solidFill>
                  <a:srgbClr val="A50021"/>
                </a:solidFill>
                <a:effectLst/>
              </a:rPr>
              <a:t>-1</a:t>
            </a:r>
            <a:r>
              <a:rPr lang="en-US" sz="2000">
                <a:solidFill>
                  <a:srgbClr val="A50021"/>
                </a:solidFill>
                <a:effectLst/>
              </a:rPr>
              <a:t> by the end of 2011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4450" y="5029200"/>
            <a:ext cx="3460750" cy="1443038"/>
          </a:xfrm>
          <a:prstGeom prst="rect">
            <a:avLst/>
          </a:prstGeom>
          <a:solidFill>
            <a:srgbClr val="CCEC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74625" indent="-174625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543050" indent="-4572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2000" dirty="0">
                <a:solidFill>
                  <a:srgbClr val="000066"/>
                </a:solidFill>
                <a:effectLst/>
              </a:rPr>
              <a:t>CDF/DØ operate at ~90% efficiency</a:t>
            </a:r>
          </a:p>
          <a:p>
            <a:pPr lvl="2" algn="l" eaLnBrk="1" hangingPunct="1">
              <a:buFontTx/>
              <a:buChar char="•"/>
            </a:pPr>
            <a:endParaRPr lang="en-US" sz="800" dirty="0">
              <a:solidFill>
                <a:srgbClr val="000066"/>
              </a:solidFill>
              <a:effectLst/>
            </a:endParaRPr>
          </a:p>
          <a:p>
            <a:pPr algn="l"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effectLst/>
              </a:rPr>
              <a:t>Following results are based on 5 – 8 fb</a:t>
            </a:r>
            <a:r>
              <a:rPr lang="en-US" sz="2000" baseline="30000" dirty="0">
                <a:solidFill>
                  <a:srgbClr val="A50021"/>
                </a:solidFill>
                <a:effectLst/>
              </a:rPr>
              <a:t>-1</a:t>
            </a:r>
            <a:r>
              <a:rPr lang="en-US" sz="2000" dirty="0">
                <a:solidFill>
                  <a:srgbClr val="A50021"/>
                </a:solidFill>
                <a:effectLst/>
              </a:rPr>
              <a:t> of data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990600" y="1101725"/>
            <a:ext cx="23749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effectLst/>
              </a:rPr>
              <a:t>Peak luminosity of</a:t>
            </a:r>
          </a:p>
          <a:p>
            <a:pPr eaLnBrk="1" hangingPunct="1"/>
            <a:r>
              <a:rPr lang="en-US" sz="1800">
                <a:effectLst/>
              </a:rPr>
              <a:t>~4.3×10</a:t>
            </a:r>
            <a:r>
              <a:rPr lang="en-US" sz="1800" baseline="30000">
                <a:effectLst/>
              </a:rPr>
              <a:t>32</a:t>
            </a:r>
            <a:r>
              <a:rPr lang="en-US" sz="1800">
                <a:effectLst/>
              </a:rPr>
              <a:t> cm</a:t>
            </a:r>
            <a:r>
              <a:rPr lang="en-US" sz="1800" baseline="30000">
                <a:effectLst/>
              </a:rPr>
              <a:t>-2</a:t>
            </a:r>
            <a:r>
              <a:rPr lang="en-US" sz="1800">
                <a:effectLst/>
              </a:rPr>
              <a:t>s</a:t>
            </a:r>
            <a:r>
              <a:rPr lang="en-US" sz="1800" baseline="30000">
                <a:effectLst/>
              </a:rPr>
              <a:t>-1</a:t>
            </a:r>
            <a:endParaRPr lang="en-US" sz="1800">
              <a:effectLst/>
            </a:endParaRP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4191000" y="4340225"/>
            <a:ext cx="2362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effectLst/>
              </a:rPr>
              <a:t>Integrated luminosity of ~11 fb</a:t>
            </a:r>
            <a:r>
              <a:rPr lang="en-US" sz="1800" baseline="30000">
                <a:effectLst/>
              </a:rPr>
              <a:t>-1</a:t>
            </a:r>
            <a:r>
              <a:rPr lang="en-US" sz="1800">
                <a:effectLst/>
              </a:rPr>
              <a:t> so far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208463" y="3243263"/>
          <a:ext cx="5842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r:id="rId4" imgW="596900" imgH="177800" progId="">
                  <p:embed/>
                </p:oleObj>
              </mc:Choice>
              <mc:Fallback>
                <p:oleObj r:id="rId4" imgW="596900" imgH="177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3243263"/>
                        <a:ext cx="5842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2057400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marL="171450" indent="-171450">
              <a:defRPr/>
            </a:pPr>
            <a:r>
              <a:rPr lang="en-US" sz="2400" dirty="0">
                <a:ea typeface="ＭＳ Ｐゴシック" charset="-128"/>
                <a:cs typeface="ＭＳ Ｐゴシック" charset="-128"/>
                <a:sym typeface="Symbol" charset="2"/>
              </a:rPr>
              <a:t>L</a:t>
            </a:r>
            <a:r>
              <a:rPr lang="en-US" sz="2400" dirty="0" smtClean="0">
                <a:ea typeface="ＭＳ Ｐゴシック" charset="-128"/>
                <a:cs typeface="ＭＳ Ｐゴシック" charset="-128"/>
                <a:sym typeface="Symbol" charset="2"/>
              </a:rPr>
              <a:t>arger branching fraction</a:t>
            </a:r>
            <a:r>
              <a:rPr lang="en-US" sz="2400" dirty="0">
                <a:ea typeface="ＭＳ Ｐゴシック" charset="-128"/>
                <a:cs typeface="ＭＳ Ｐゴシック" charset="-128"/>
                <a:sym typeface="Symbol" charset="2"/>
              </a:rPr>
              <a:t>.</a:t>
            </a:r>
            <a:r>
              <a:rPr lang="en-US" sz="2400" dirty="0" smtClean="0">
                <a:ea typeface="ＭＳ Ｐゴシック" charset="-128"/>
                <a:cs typeface="ＭＳ Ｐゴシック" charset="-128"/>
                <a:sym typeface="Symbol" charset="2"/>
              </a:rPr>
              <a:t> Receives contributions from</a:t>
            </a:r>
          </a:p>
          <a:p>
            <a:pPr marL="463550" lvl="1" indent="-231775">
              <a:defRPr/>
            </a:pP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  <a:cs typeface="ＭＳ Ｐゴシック" charset="-128"/>
                <a:sym typeface="Symbol" charset="2"/>
              </a:rPr>
              <a:t>WH </a:t>
            </a: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  <a:cs typeface="ＭＳ Ｐゴシック" charset="-128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3333FF"/>
                </a:solidFill>
              </a:rPr>
              <a:t>ℓ</a:t>
            </a:r>
            <a:r>
              <a:rPr lang="en-US" sz="2000" dirty="0" err="1" smtClean="0">
                <a:solidFill>
                  <a:srgbClr val="3333FF"/>
                </a:solidFill>
                <a:latin typeface="Symbol" pitchFamily="18" charset="2"/>
              </a:rPr>
              <a:t>n</a:t>
            </a:r>
            <a:r>
              <a:rPr lang="en-US" sz="2000" dirty="0" err="1" smtClean="0">
                <a:solidFill>
                  <a:srgbClr val="3333FF"/>
                </a:solidFill>
              </a:rPr>
              <a:t>bb</a:t>
            </a:r>
            <a:r>
              <a:rPr lang="en-US" sz="2000" dirty="0" smtClean="0">
                <a:solidFill>
                  <a:srgbClr val="3333FF"/>
                </a:solidFill>
              </a:rPr>
              <a:t>/</a:t>
            </a:r>
            <a:r>
              <a:rPr lang="en-US" sz="2000" dirty="0" err="1" smtClean="0">
                <a:solidFill>
                  <a:srgbClr val="3333FF"/>
                </a:solidFill>
              </a:rPr>
              <a:t>qq</a:t>
            </a: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  <a:cs typeface="ＭＳ Ｐゴシック" charset="-128"/>
                <a:sym typeface="Wingdings" pitchFamily="2" charset="2"/>
              </a:rPr>
              <a:t>, H  ZZ  </a:t>
            </a:r>
            <a:r>
              <a:rPr lang="en-US" sz="2000" dirty="0" smtClean="0">
                <a:solidFill>
                  <a:srgbClr val="3333FF"/>
                </a:solidFill>
              </a:rPr>
              <a:t>ℓ(ℓ)</a:t>
            </a:r>
            <a:r>
              <a:rPr lang="en-US" sz="2000" dirty="0" err="1" smtClean="0">
                <a:solidFill>
                  <a:srgbClr val="3333FF"/>
                </a:solidFill>
              </a:rPr>
              <a:t>qq</a:t>
            </a: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  <a:cs typeface="ＭＳ Ｐゴシック" charset="-128"/>
                <a:sym typeface="Wingdings" pitchFamily="2" charset="2"/>
              </a:rPr>
              <a:t>, H  WW  </a:t>
            </a:r>
            <a:r>
              <a:rPr lang="en-US" sz="2000" dirty="0" err="1" smtClean="0">
                <a:solidFill>
                  <a:srgbClr val="3333FF"/>
                </a:solidFill>
                <a:latin typeface="Symbol" pitchFamily="18" charset="2"/>
                <a:ea typeface="ＭＳ Ｐゴシック" charset="-128"/>
                <a:cs typeface="ＭＳ Ｐゴシック" charset="-128"/>
                <a:sym typeface="Wingdings" pitchFamily="2" charset="2"/>
              </a:rPr>
              <a:t>tn</a:t>
            </a:r>
            <a:r>
              <a:rPr lang="en-US" sz="2000" dirty="0" err="1" smtClean="0">
                <a:solidFill>
                  <a:srgbClr val="3333FF"/>
                </a:solidFill>
                <a:ea typeface="ＭＳ Ｐゴシック" charset="-128"/>
                <a:cs typeface="ＭＳ Ｐゴシック" charset="-128"/>
                <a:sym typeface="Wingdings" pitchFamily="2" charset="2"/>
              </a:rPr>
              <a:t>qq</a:t>
            </a: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  <a:cs typeface="ＭＳ Ｐゴシック" charset="-128"/>
                <a:sym typeface="Wingdings" pitchFamily="2" charset="2"/>
              </a:rPr>
              <a:t>’</a:t>
            </a:r>
            <a:endParaRPr lang="en-US" sz="2400" dirty="0" smtClean="0">
              <a:solidFill>
                <a:srgbClr val="3333FF"/>
              </a:solidFill>
              <a:ea typeface="ＭＳ Ｐゴシック" charset="-128"/>
              <a:cs typeface="ＭＳ Ｐゴシック" charset="-128"/>
              <a:sym typeface="Symbol" charset="2"/>
            </a:endParaRPr>
          </a:p>
          <a:p>
            <a:pPr marL="171450" indent="-171450">
              <a:defRPr/>
            </a:pPr>
            <a:r>
              <a:rPr lang="en-US" sz="2400" dirty="0">
                <a:ea typeface="ＭＳ Ｐゴシック" charset="-128"/>
                <a:cs typeface="ＭＳ Ｐゴシック" charset="-128"/>
                <a:sym typeface="Symbol" charset="2"/>
              </a:rPr>
              <a:t>L</a:t>
            </a:r>
            <a:r>
              <a:rPr lang="en-US" sz="2400" dirty="0" smtClean="0">
                <a:ea typeface="ＭＳ Ｐゴシック" charset="-128"/>
                <a:cs typeface="ＭＳ Ｐゴシック" charset="-128"/>
                <a:sym typeface="Symbol" charset="2"/>
              </a:rPr>
              <a:t>arger background compared to pure </a:t>
            </a:r>
            <a:r>
              <a:rPr lang="en-US" sz="2400" dirty="0" err="1" smtClean="0">
                <a:ea typeface="ＭＳ Ｐゴシック" charset="-128"/>
                <a:cs typeface="ＭＳ Ｐゴシック" charset="-128"/>
                <a:sym typeface="Symbol" charset="2"/>
              </a:rPr>
              <a:t>leptonic</a:t>
            </a:r>
            <a:r>
              <a:rPr lang="en-US" sz="2400" dirty="0" smtClean="0">
                <a:ea typeface="ＭＳ Ｐゴシック" charset="-128"/>
                <a:cs typeface="ＭＳ Ｐゴシック" charset="-128"/>
                <a:sym typeface="Symbol" charset="2"/>
              </a:rPr>
              <a:t> mode</a:t>
            </a:r>
          </a:p>
          <a:p>
            <a:pPr marL="171450" indent="-171450">
              <a:defRPr/>
            </a:pPr>
            <a:r>
              <a:rPr lang="en-US" sz="2400" dirty="0" smtClean="0">
                <a:ea typeface="ＭＳ Ｐゴシック" charset="-128"/>
                <a:sym typeface="Wingdings" pitchFamily="2" charset="2"/>
              </a:rPr>
              <a:t>Neutrino momentum in </a:t>
            </a:r>
            <a:r>
              <a:rPr lang="en-US" sz="2400" dirty="0" smtClean="0">
                <a:ea typeface="ＭＳ Ｐゴシック" charset="-128"/>
                <a:sym typeface="Symbol" charset="2"/>
              </a:rPr>
              <a:t>W </a:t>
            </a:r>
            <a:r>
              <a:rPr lang="en-US" sz="2400" dirty="0" smtClean="0">
                <a:ea typeface="ＭＳ Ｐゴシック" charset="-128"/>
                <a:sym typeface="Wingdings" pitchFamily="2" charset="2"/>
              </a:rPr>
              <a:t> </a:t>
            </a:r>
            <a:r>
              <a:rPr lang="en-US" sz="2400" dirty="0"/>
              <a:t>ℓ</a:t>
            </a:r>
            <a:r>
              <a:rPr lang="en-US" sz="2400" dirty="0">
                <a:latin typeface="Symbol" pitchFamily="18" charset="2"/>
              </a:rPr>
              <a:t>n</a:t>
            </a:r>
            <a:r>
              <a:rPr lang="en-US" sz="2400" dirty="0" smtClean="0">
                <a:ea typeface="ＭＳ Ｐゴシック" charset="-128"/>
                <a:sym typeface="Wingdings" pitchFamily="2" charset="2"/>
              </a:rPr>
              <a:t> decay inferred from missing E</a:t>
            </a:r>
            <a:r>
              <a:rPr lang="en-US" sz="2400" baseline="-25000" dirty="0" smtClean="0">
                <a:ea typeface="ＭＳ Ｐゴシック" charset="-128"/>
                <a:sym typeface="Wingdings" pitchFamily="2" charset="2"/>
              </a:rPr>
              <a:t>T</a:t>
            </a:r>
            <a:r>
              <a:rPr lang="en-US" sz="2400" dirty="0" smtClean="0">
                <a:ea typeface="ＭＳ Ｐゴシック" charset="-128"/>
                <a:sym typeface="Wingdings" pitchFamily="2" charset="2"/>
              </a:rPr>
              <a:t> </a:t>
            </a:r>
            <a:endParaRPr lang="en-US" sz="2400" dirty="0" smtClean="0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ja-JP" sz="2800">
                <a:solidFill>
                  <a:srgbClr val="660066"/>
                </a:solidFill>
                <a:effectLst/>
              </a:rPr>
              <a:t>H </a:t>
            </a:r>
            <a:r>
              <a:rPr lang="en-US" altLang="ja-JP" sz="2800">
                <a:solidFill>
                  <a:srgbClr val="660066"/>
                </a:solidFill>
                <a:effectLst/>
                <a:sym typeface="Wingdings" pitchFamily="2" charset="2"/>
              </a:rPr>
              <a:t> WW*  </a:t>
            </a:r>
            <a:r>
              <a:rPr lang="en-US" sz="2800">
                <a:solidFill>
                  <a:srgbClr val="660066"/>
                </a:solidFill>
                <a:effectLst/>
              </a:rPr>
              <a:t>ℓ</a:t>
            </a:r>
            <a:r>
              <a:rPr lang="en-US" sz="2800">
                <a:solidFill>
                  <a:srgbClr val="660066"/>
                </a:solidFill>
                <a:effectLst/>
                <a:latin typeface="Symbol" pitchFamily="18" charset="2"/>
              </a:rPr>
              <a:t>n</a:t>
            </a:r>
            <a:r>
              <a:rPr lang="en-US" sz="2800">
                <a:solidFill>
                  <a:srgbClr val="660066"/>
                </a:solidFill>
                <a:effectLst/>
              </a:rPr>
              <a:t>qq’ Channel</a:t>
            </a:r>
            <a:endParaRPr lang="en-US" altLang="ja-JP" sz="2800">
              <a:solidFill>
                <a:srgbClr val="660066"/>
              </a:solidFill>
              <a:effectLst/>
            </a:endParaRPr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44E03089-C8CB-42AE-B5AC-8A579E4D2901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4138"/>
            <a:ext cx="5195888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24138"/>
            <a:ext cx="5410200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2590800" y="5562600"/>
            <a:ext cx="3581400" cy="12001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Limits at </a:t>
            </a:r>
            <a:r>
              <a:rPr lang="en-US" sz="2400">
                <a:solidFill>
                  <a:srgbClr val="00266B"/>
                </a:solidFill>
                <a:effectLst/>
              </a:rPr>
              <a:t>m</a:t>
            </a:r>
            <a:r>
              <a:rPr lang="en-US" sz="2400" baseline="-25000">
                <a:solidFill>
                  <a:srgbClr val="00266B"/>
                </a:solidFill>
                <a:effectLst/>
              </a:rPr>
              <a:t>H </a:t>
            </a:r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= 160 GeV </a:t>
            </a:r>
          </a:p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</a:rPr>
              <a:t>Observed: 3.9</a:t>
            </a:r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×</a:t>
            </a:r>
            <a:r>
              <a:rPr kumimoji="1" lang="en-US" altLang="ja-JP" sz="2400" baseline="-2500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  <a:p>
            <a:pPr eaLnBrk="1" hangingPunct="1"/>
            <a:r>
              <a:rPr kumimoji="1" lang="en-US" altLang="ja-JP" sz="2400">
                <a:solidFill>
                  <a:srgbClr val="00266B"/>
                </a:solidFill>
                <a:effectLst/>
                <a:latin typeface="Arial" pitchFamily="34" charset="0"/>
                <a:sym typeface="Symbol" pitchFamily="18" charset="2"/>
              </a:rPr>
              <a:t>Expected: 5.0×</a:t>
            </a:r>
            <a:r>
              <a:rPr kumimoji="1" lang="en-US" altLang="ja-JP" sz="2400" baseline="-25000">
                <a:solidFill>
                  <a:srgbClr val="00266B"/>
                </a:solidFill>
                <a:effectLst/>
                <a:latin typeface="Arial" pitchFamily="34" charset="0"/>
              </a:rPr>
              <a:t>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6934200" cy="519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4208463" y="3243263"/>
          <a:ext cx="5842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r:id="rId5" imgW="596900" imgH="177800" progId="">
                  <p:embed/>
                </p:oleObj>
              </mc:Choice>
              <mc:Fallback>
                <p:oleObj r:id="rId5" imgW="596900" imgH="177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3243263"/>
                        <a:ext cx="5842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3200">
                <a:solidFill>
                  <a:srgbClr val="660066"/>
                </a:solidFill>
                <a:effectLst/>
              </a:rPr>
              <a:t>Combined Limits: High Mass Region</a:t>
            </a:r>
            <a:endParaRPr lang="en-US" altLang="ja-JP" sz="3200">
              <a:solidFill>
                <a:srgbClr val="660066"/>
              </a:solidFill>
              <a:effectLst/>
            </a:endParaRP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134EBBED-F4DA-44D9-8B40-A06D4A740520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905000" y="5419725"/>
            <a:ext cx="5715000" cy="5238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kumimoji="1" lang="en-US" altLang="ja-JP" sz="2800" dirty="0">
                <a:solidFill>
                  <a:srgbClr val="00266B"/>
                </a:solidFill>
                <a:effectLst/>
                <a:latin typeface="Arial" pitchFamily="34" charset="0"/>
              </a:rPr>
              <a:t>Exclude 158 </a:t>
            </a:r>
            <a:r>
              <a:rPr kumimoji="1" lang="en-US" altLang="ja-JP" sz="2800" dirty="0" err="1">
                <a:solidFill>
                  <a:srgbClr val="00266B"/>
                </a:solidFill>
                <a:effectLst/>
                <a:latin typeface="Arial" pitchFamily="34" charset="0"/>
              </a:rPr>
              <a:t>GeV</a:t>
            </a:r>
            <a:r>
              <a:rPr kumimoji="1" lang="en-US" altLang="ja-JP" sz="2800" dirty="0">
                <a:solidFill>
                  <a:srgbClr val="00266B"/>
                </a:solidFill>
                <a:effectLst/>
                <a:latin typeface="Arial" pitchFamily="34" charset="0"/>
              </a:rPr>
              <a:t> &lt; </a:t>
            </a:r>
            <a:r>
              <a:rPr kumimoji="1" lang="en-US" altLang="ja-JP" sz="2800" dirty="0" err="1">
                <a:solidFill>
                  <a:srgbClr val="00266B"/>
                </a:solidFill>
                <a:effectLst/>
                <a:latin typeface="Arial" pitchFamily="34" charset="0"/>
              </a:rPr>
              <a:t>m</a:t>
            </a:r>
            <a:r>
              <a:rPr kumimoji="1" lang="en-US" altLang="ja-JP" sz="2800" baseline="-25000" dirty="0" err="1">
                <a:solidFill>
                  <a:srgbClr val="00266B"/>
                </a:solidFill>
                <a:effectLst/>
                <a:latin typeface="Arial" pitchFamily="34" charset="0"/>
              </a:rPr>
              <a:t>H</a:t>
            </a:r>
            <a:r>
              <a:rPr kumimoji="1" lang="en-US" altLang="ja-JP" sz="2800" dirty="0">
                <a:solidFill>
                  <a:srgbClr val="00266B"/>
                </a:solidFill>
                <a:effectLst/>
                <a:latin typeface="Arial" pitchFamily="34" charset="0"/>
              </a:rPr>
              <a:t> &lt; 173 </a:t>
            </a:r>
            <a:r>
              <a:rPr kumimoji="1" lang="en-US" altLang="ja-JP" sz="2800" dirty="0" err="1">
                <a:solidFill>
                  <a:srgbClr val="00266B"/>
                </a:solidFill>
                <a:effectLst/>
                <a:latin typeface="Arial" pitchFamily="34" charset="0"/>
              </a:rPr>
              <a:t>GeV</a:t>
            </a:r>
            <a:endParaRPr kumimoji="1" lang="en-US" altLang="ja-JP" sz="2800" dirty="0">
              <a:solidFill>
                <a:srgbClr val="00266B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0066E01A-4D90-408D-BE4B-B06069C69553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Searches for SUSY Higgs Bosons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2000"/>
            <a:ext cx="5715000" cy="4800600"/>
          </a:xfrm>
        </p:spPr>
        <p:txBody>
          <a:bodyPr/>
          <a:lstStyle/>
          <a:p>
            <a:pPr marL="171450" indent="-171450" eaLnBrk="1" hangingPunct="1">
              <a:defRPr/>
            </a:pPr>
            <a:r>
              <a:rPr kumimoji="1" lang="en-US" sz="2400" dirty="0" smtClean="0">
                <a:solidFill>
                  <a:srgbClr val="000099"/>
                </a:solidFill>
              </a:rPr>
              <a:t>In MSSM have two Higgs doublet fields</a:t>
            </a:r>
          </a:p>
          <a:p>
            <a:pPr marL="573088" lvl="1" indent="-231775" eaLnBrk="1" hangingPunct="1">
              <a:defRPr/>
            </a:pPr>
            <a:r>
              <a:rPr kumimoji="1" lang="en-US" sz="2000" dirty="0" smtClean="0">
                <a:solidFill>
                  <a:srgbClr val="A50021"/>
                </a:solidFill>
              </a:rPr>
              <a:t>H</a:t>
            </a:r>
            <a:r>
              <a:rPr kumimoji="1" lang="en-US" sz="2000" baseline="-25000" dirty="0" smtClean="0">
                <a:solidFill>
                  <a:srgbClr val="A50021"/>
                </a:solidFill>
              </a:rPr>
              <a:t>u</a:t>
            </a:r>
            <a:r>
              <a:rPr kumimoji="1" 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sz="2000" dirty="0" smtClean="0">
                <a:solidFill>
                  <a:srgbClr val="3333FF"/>
                </a:solidFill>
              </a:rPr>
              <a:t>(</a:t>
            </a:r>
            <a:r>
              <a:rPr kumimoji="1" lang="en-US" sz="2000" dirty="0" err="1" smtClean="0">
                <a:solidFill>
                  <a:srgbClr val="A50021"/>
                </a:solidFill>
              </a:rPr>
              <a:t>H</a:t>
            </a:r>
            <a:r>
              <a:rPr kumimoji="1" lang="en-US" sz="2000" baseline="-25000" dirty="0" err="1" smtClean="0">
                <a:solidFill>
                  <a:srgbClr val="A50021"/>
                </a:solidFill>
              </a:rPr>
              <a:t>d</a:t>
            </a:r>
            <a:r>
              <a:rPr kumimoji="1" lang="en-US" sz="2000" dirty="0" smtClean="0">
                <a:solidFill>
                  <a:srgbClr val="3333FF"/>
                </a:solidFill>
              </a:rPr>
              <a:t>) couple to up- (down-) type fermions</a:t>
            </a:r>
          </a:p>
          <a:p>
            <a:pPr marL="573088" lvl="1" indent="-231775" eaLnBrk="1" hangingPunct="1">
              <a:defRPr/>
            </a:pPr>
            <a:r>
              <a:rPr kumimoji="1" lang="en-US" sz="2000" dirty="0" smtClean="0">
                <a:solidFill>
                  <a:srgbClr val="3333FF"/>
                </a:solidFill>
              </a:rPr>
              <a:t>The ratio of their vacuum expectation values:</a:t>
            </a:r>
            <a:r>
              <a:rPr kumimoji="1" lang="en-US" sz="2000" dirty="0" smtClean="0">
                <a:solidFill>
                  <a:srgbClr val="000099"/>
                </a:solidFill>
              </a:rPr>
              <a:t> </a:t>
            </a:r>
            <a:r>
              <a:rPr kumimoji="1" lang="en-US" sz="2000" dirty="0" smtClean="0">
                <a:solidFill>
                  <a:srgbClr val="A50021"/>
                </a:solidFill>
              </a:rPr>
              <a:t>tan</a:t>
            </a:r>
            <a:r>
              <a:rPr kumimoji="1" lang="en-US" sz="2000" dirty="0" smtClean="0">
                <a:solidFill>
                  <a:srgbClr val="A50021"/>
                </a:solidFill>
                <a:sym typeface="Symbol" pitchFamily="18" charset="2"/>
              </a:rPr>
              <a:t> = &lt;H</a:t>
            </a:r>
            <a:r>
              <a:rPr kumimoji="1" lang="en-US" sz="2000" baseline="-25000" dirty="0" smtClean="0">
                <a:solidFill>
                  <a:srgbClr val="A50021"/>
                </a:solidFill>
                <a:sym typeface="Symbol" pitchFamily="18" charset="2"/>
              </a:rPr>
              <a:t>u</a:t>
            </a:r>
            <a:r>
              <a:rPr kumimoji="1" lang="en-US" sz="2000" dirty="0" smtClean="0">
                <a:solidFill>
                  <a:srgbClr val="A50021"/>
                </a:solidFill>
                <a:sym typeface="Symbol" pitchFamily="18" charset="2"/>
              </a:rPr>
              <a:t>&gt;/&lt;</a:t>
            </a:r>
            <a:r>
              <a:rPr kumimoji="1" lang="en-US" sz="2000" dirty="0" err="1" smtClean="0">
                <a:solidFill>
                  <a:srgbClr val="A50021"/>
                </a:solidFill>
                <a:sym typeface="Symbol" pitchFamily="18" charset="2"/>
              </a:rPr>
              <a:t>H</a:t>
            </a:r>
            <a:r>
              <a:rPr kumimoji="1" lang="en-US" sz="2000" baseline="-25000" dirty="0" err="1" smtClean="0">
                <a:solidFill>
                  <a:srgbClr val="A50021"/>
                </a:solidFill>
                <a:sym typeface="Symbol" pitchFamily="18" charset="2"/>
              </a:rPr>
              <a:t>d</a:t>
            </a:r>
            <a:r>
              <a:rPr kumimoji="1" lang="en-US" sz="2000" dirty="0" smtClean="0">
                <a:solidFill>
                  <a:srgbClr val="A50021"/>
                </a:solidFill>
                <a:sym typeface="Symbol" pitchFamily="18" charset="2"/>
              </a:rPr>
              <a:t>&gt;</a:t>
            </a:r>
            <a:endParaRPr kumimoji="1" lang="en-US" sz="2000" dirty="0" smtClean="0">
              <a:solidFill>
                <a:srgbClr val="A50021"/>
              </a:solidFill>
            </a:endParaRPr>
          </a:p>
          <a:p>
            <a:pPr marL="573088" lvl="1" indent="-231775" eaLnBrk="1" hangingPunct="1">
              <a:defRPr/>
            </a:pPr>
            <a:r>
              <a:rPr kumimoji="1" lang="en-US" sz="2000" dirty="0" smtClean="0">
                <a:solidFill>
                  <a:srgbClr val="A50021"/>
                </a:solidFill>
              </a:rPr>
              <a:t>5</a:t>
            </a:r>
            <a:r>
              <a:rPr kumimoji="1" lang="en-US" sz="2000" dirty="0" smtClean="0">
                <a:solidFill>
                  <a:srgbClr val="000099"/>
                </a:solidFill>
              </a:rPr>
              <a:t> </a:t>
            </a:r>
            <a:r>
              <a:rPr kumimoji="1" lang="en-US" sz="2000" dirty="0" smtClean="0">
                <a:solidFill>
                  <a:srgbClr val="3333FF"/>
                </a:solidFill>
              </a:rPr>
              <a:t>Higgs particles after EWSB</a:t>
            </a:r>
          </a:p>
          <a:p>
            <a:pPr marL="682625" lvl="1" indent="-225425" eaLnBrk="1" hangingPunct="1">
              <a:buFontTx/>
              <a:buNone/>
              <a:defRPr/>
            </a:pPr>
            <a:r>
              <a:rPr kumimoji="1" lang="en-US" sz="2000" dirty="0" smtClean="0">
                <a:solidFill>
                  <a:srgbClr val="800000"/>
                </a:solidFill>
              </a:rPr>
              <a:t>	</a:t>
            </a:r>
            <a:r>
              <a:rPr kumimoji="1" lang="en-US" sz="2000" dirty="0" smtClean="0">
                <a:solidFill>
                  <a:srgbClr val="A50021"/>
                </a:solidFill>
              </a:rPr>
              <a:t>h, H, A, H</a:t>
            </a:r>
            <a:r>
              <a:rPr kumimoji="1" lang="en-US" sz="2000" baseline="30000" dirty="0" smtClean="0">
                <a:solidFill>
                  <a:srgbClr val="A50021"/>
                </a:solidFill>
              </a:rPr>
              <a:t>+</a:t>
            </a:r>
            <a:r>
              <a:rPr kumimoji="1" lang="en-US" sz="2000" dirty="0" smtClean="0">
                <a:solidFill>
                  <a:srgbClr val="A50021"/>
                </a:solidFill>
              </a:rPr>
              <a:t>, H</a:t>
            </a:r>
            <a:r>
              <a:rPr kumimoji="1" lang="en-US" sz="2000" baseline="30000" dirty="0" smtClean="0">
                <a:solidFill>
                  <a:srgbClr val="A50021"/>
                </a:solidFill>
              </a:rPr>
              <a:t>-</a:t>
            </a:r>
          </a:p>
          <a:p>
            <a:pPr marL="2060575" lvl="4" eaLnBrk="1" hangingPunct="1">
              <a:defRPr/>
            </a:pPr>
            <a:endParaRPr kumimoji="1" lang="en-US" sz="600" dirty="0" smtClean="0"/>
          </a:p>
          <a:p>
            <a:pPr marL="171450" indent="-171450" eaLnBrk="1" hangingPunct="1">
              <a:defRPr/>
            </a:pPr>
            <a:r>
              <a:rPr kumimoji="1" lang="en-US" sz="2400" dirty="0" smtClean="0"/>
              <a:t>At large </a:t>
            </a:r>
            <a:r>
              <a:rPr kumimoji="1" lang="en-US" sz="2400" dirty="0" err="1" smtClean="0"/>
              <a:t>tan</a:t>
            </a:r>
            <a:r>
              <a:rPr kumimoji="1" lang="en-US" sz="2400" dirty="0" err="1" smtClean="0">
                <a:latin typeface="Symbol" pitchFamily="18" charset="2"/>
              </a:rPr>
              <a:t>b</a:t>
            </a:r>
            <a:r>
              <a:rPr kumimoji="1" lang="en-US" sz="2400" dirty="0" smtClean="0"/>
              <a:t>, coupling to down-type quarks, i.e. b</a:t>
            </a:r>
            <a:r>
              <a:rPr kumimoji="1" lang="ja-JP" altLang="en-US" sz="2400" dirty="0" smtClean="0"/>
              <a:t>’</a:t>
            </a:r>
            <a:r>
              <a:rPr kumimoji="1" lang="en-US" altLang="ja-JP" sz="2400" dirty="0" smtClean="0"/>
              <a:t>s, is enhanced </a:t>
            </a:r>
            <a:r>
              <a:rPr kumimoji="1" lang="en-US" altLang="ja-JP" sz="2400" dirty="0" err="1" smtClean="0"/>
              <a:t>wrt</a:t>
            </a:r>
            <a:r>
              <a:rPr kumimoji="1" lang="en-US" altLang="ja-JP" sz="2400" dirty="0" smtClean="0"/>
              <a:t> SM</a:t>
            </a:r>
          </a:p>
          <a:p>
            <a:pPr marL="573088" lvl="1" indent="-231775" eaLnBrk="1" hangingPunct="1">
              <a:defRPr/>
            </a:pPr>
            <a:r>
              <a:rPr kumimoji="1" lang="en-US" sz="2000" dirty="0" smtClean="0">
                <a:solidFill>
                  <a:srgbClr val="3333FF"/>
                </a:solidFill>
              </a:rPr>
              <a:t>At tree level the p</a:t>
            </a:r>
            <a:r>
              <a:rPr kumimoji="1" lang="en-US" sz="2000" dirty="0" smtClean="0">
                <a:solidFill>
                  <a:srgbClr val="3333FF"/>
                </a:solidFill>
                <a:sym typeface="Wingdings" pitchFamily="2" charset="2"/>
              </a:rPr>
              <a:t>roduction cross section rise as </a:t>
            </a:r>
            <a:r>
              <a:rPr kumimoji="1" lang="en-US" sz="2000" dirty="0" smtClean="0">
                <a:solidFill>
                  <a:srgbClr val="A50021"/>
                </a:solidFill>
                <a:sym typeface="Wingdings" pitchFamily="2" charset="2"/>
              </a:rPr>
              <a:t>tan</a:t>
            </a:r>
            <a:r>
              <a:rPr kumimoji="1" lang="en-US" sz="2000" dirty="0" smtClean="0">
                <a:solidFill>
                  <a:srgbClr val="A50021"/>
                </a:solidFill>
                <a:latin typeface="Symbol" pitchFamily="18" charset="2"/>
                <a:sym typeface="Wingdings" pitchFamily="2" charset="2"/>
              </a:rPr>
              <a:t>b</a:t>
            </a:r>
            <a:r>
              <a:rPr kumimoji="1" lang="en-US" sz="2000" baseline="30000" dirty="0" smtClean="0">
                <a:solidFill>
                  <a:srgbClr val="A50021"/>
                </a:solidFill>
                <a:sym typeface="Wingdings" pitchFamily="2" charset="2"/>
              </a:rPr>
              <a:t>2</a:t>
            </a:r>
            <a:endParaRPr kumimoji="1" lang="en-US" sz="2000" dirty="0" smtClean="0"/>
          </a:p>
          <a:p>
            <a:pPr marL="573088" lvl="1" indent="-231775" eaLnBrk="1" hangingPunct="1">
              <a:defRPr/>
            </a:pPr>
            <a:r>
              <a:rPr kumimoji="1" lang="en-US" sz="2000" dirty="0" smtClean="0">
                <a:solidFill>
                  <a:srgbClr val="3333FF"/>
                </a:solidFill>
              </a:rPr>
              <a:t>Modified by other SUSY parameters:</a:t>
            </a:r>
          </a:p>
          <a:p>
            <a:pPr marL="341313" lvl="1" indent="0" eaLnBrk="1" hangingPunct="1">
              <a:buNone/>
              <a:defRPr/>
            </a:pPr>
            <a:endParaRPr lang="en-US" sz="2000" dirty="0"/>
          </a:p>
          <a:p>
            <a:pPr marL="573088" lvl="1" indent="-231775" eaLnBrk="1" hangingPunct="1">
              <a:defRPr/>
            </a:pPr>
            <a:endParaRPr kumimoji="1" lang="en-US" sz="2000" dirty="0" smtClean="0"/>
          </a:p>
          <a:p>
            <a:pPr marL="341313" lvl="1" indent="0" eaLnBrk="1" hangingPunct="1">
              <a:buNone/>
              <a:defRPr/>
            </a:pPr>
            <a:endParaRPr kumimoji="1" lang="en-US" sz="2000" baseline="30000" dirty="0" smtClean="0">
              <a:solidFill>
                <a:srgbClr val="A50021"/>
              </a:solidFill>
              <a:sym typeface="Wingdings" pitchFamily="2" charset="2"/>
            </a:endParaRPr>
          </a:p>
        </p:txBody>
      </p:sp>
      <p:pic>
        <p:nvPicPr>
          <p:cNvPr id="24581" name="Picture 4" descr="eff_coupl_vs_tan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149475"/>
            <a:ext cx="36004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43346"/>
              </p:ext>
            </p:extLst>
          </p:nvPr>
        </p:nvGraphicFramePr>
        <p:xfrm>
          <a:off x="1371600" y="5105400"/>
          <a:ext cx="497332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Equation" r:id="rId4" imgW="4521200" imgH="762000" progId="Equation.3">
                  <p:embed/>
                </p:oleObj>
              </mc:Choice>
              <mc:Fallback>
                <p:oleObj name="Equation" r:id="rId4" imgW="4521200" imgH="762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105400"/>
                        <a:ext cx="497332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86286" y="6172200"/>
            <a:ext cx="5014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66"/>
                </a:solidFill>
                <a:effectLst/>
                <a:latin typeface="Symbol" pitchFamily="18" charset="2"/>
              </a:rPr>
              <a:t>D</a:t>
            </a:r>
            <a:r>
              <a:rPr lang="en-US" sz="2000" baseline="-25000" dirty="0" err="1">
                <a:solidFill>
                  <a:srgbClr val="000066"/>
                </a:solidFill>
                <a:effectLst/>
              </a:rPr>
              <a:t>b</a:t>
            </a:r>
            <a:r>
              <a:rPr lang="en-US" sz="2000" dirty="0">
                <a:solidFill>
                  <a:srgbClr val="000066"/>
                </a:solidFill>
                <a:effectLst/>
              </a:rPr>
              <a:t> – function of </a:t>
            </a:r>
            <a:r>
              <a:rPr lang="en-US" sz="2000" dirty="0" err="1">
                <a:solidFill>
                  <a:srgbClr val="000066"/>
                </a:solidFill>
                <a:effectLst/>
              </a:rPr>
              <a:t>X</a:t>
            </a:r>
            <a:r>
              <a:rPr lang="en-US" sz="2000" baseline="-25000" dirty="0" err="1">
                <a:solidFill>
                  <a:srgbClr val="000066"/>
                </a:solidFill>
                <a:effectLst/>
              </a:rPr>
              <a:t>t</a:t>
            </a:r>
            <a:r>
              <a:rPr lang="en-US" sz="2000" dirty="0">
                <a:solidFill>
                  <a:srgbClr val="000066"/>
                </a:solidFill>
                <a:effectLst/>
              </a:rPr>
              <a:t>=A</a:t>
            </a:r>
            <a:r>
              <a:rPr lang="en-US" sz="2000" baseline="-25000" dirty="0">
                <a:solidFill>
                  <a:srgbClr val="000066"/>
                </a:solidFill>
                <a:effectLst/>
              </a:rPr>
              <a:t>t</a:t>
            </a:r>
            <a:r>
              <a:rPr lang="en-US" sz="2000" dirty="0">
                <a:solidFill>
                  <a:srgbClr val="000066"/>
                </a:solidFill>
                <a:effectLst/>
              </a:rPr>
              <a:t>-</a:t>
            </a:r>
            <a:r>
              <a:rPr lang="en-US" sz="2000" dirty="0" err="1">
                <a:solidFill>
                  <a:srgbClr val="000066"/>
                </a:solidFill>
                <a:effectLst/>
                <a:latin typeface="Symbol" pitchFamily="18" charset="2"/>
              </a:rPr>
              <a:t>m</a:t>
            </a:r>
            <a:r>
              <a:rPr lang="en-US" sz="2000" dirty="0" err="1">
                <a:solidFill>
                  <a:srgbClr val="000066"/>
                </a:solidFill>
                <a:effectLst/>
              </a:rPr>
              <a:t>cot</a:t>
            </a:r>
            <a:r>
              <a:rPr lang="en-US" sz="2000" dirty="0" err="1">
                <a:solidFill>
                  <a:srgbClr val="000066"/>
                </a:solidFill>
                <a:effectLst/>
                <a:latin typeface="Symbol" pitchFamily="18" charset="2"/>
              </a:rPr>
              <a:t>b</a:t>
            </a:r>
            <a:r>
              <a:rPr lang="en-US" sz="2000" dirty="0">
                <a:solidFill>
                  <a:srgbClr val="000066"/>
                </a:solidFill>
                <a:effectLst/>
              </a:rPr>
              <a:t>, </a:t>
            </a:r>
            <a:r>
              <a:rPr lang="en-US" sz="2000" dirty="0">
                <a:solidFill>
                  <a:srgbClr val="000066"/>
                </a:solidFill>
                <a:effectLst/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0066"/>
                </a:solidFill>
                <a:effectLst/>
              </a:rPr>
              <a:t>, M</a:t>
            </a:r>
            <a:r>
              <a:rPr lang="en-US" sz="2000" baseline="-25000" dirty="0">
                <a:solidFill>
                  <a:srgbClr val="000066"/>
                </a:solidFill>
                <a:effectLst/>
              </a:rPr>
              <a:t>g</a:t>
            </a:r>
            <a:r>
              <a:rPr lang="en-US" sz="2000" dirty="0">
                <a:solidFill>
                  <a:srgbClr val="000066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000066"/>
                </a:solidFill>
                <a:effectLst/>
              </a:rPr>
              <a:t>M</a:t>
            </a:r>
            <a:r>
              <a:rPr lang="en-US" sz="2000" baseline="-25000" dirty="0" err="1">
                <a:solidFill>
                  <a:srgbClr val="000066"/>
                </a:solidFill>
                <a:effectLst/>
              </a:rPr>
              <a:t>q</a:t>
            </a:r>
            <a:r>
              <a:rPr lang="en-US" sz="2000" dirty="0">
                <a:solidFill>
                  <a:srgbClr val="000066"/>
                </a:solidFill>
                <a:effectLst/>
              </a:rPr>
              <a:t>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A4090CB2-CCF1-4821-B345-17352FF3D2CB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MSSM Higgs: Associated Production with b quarks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33400"/>
            <a:ext cx="5715000" cy="2117725"/>
          </a:xfrm>
        </p:spPr>
        <p:txBody>
          <a:bodyPr/>
          <a:lstStyle/>
          <a:p>
            <a:pPr marL="231775" indent="-231775" eaLnBrk="1" hangingPunct="1">
              <a:buFontTx/>
              <a:buNone/>
              <a:defRPr/>
            </a:pPr>
            <a:endParaRPr lang="en-US" sz="300" dirty="0" smtClean="0">
              <a:solidFill>
                <a:srgbClr val="A50021"/>
              </a:solidFill>
            </a:endParaRPr>
          </a:p>
          <a:p>
            <a:pPr marL="231775" indent="-231775" eaLnBrk="1" hangingPunct="1">
              <a:defRPr/>
            </a:pPr>
            <a:r>
              <a:rPr lang="en-US" sz="2400" dirty="0" err="1" smtClean="0">
                <a:sym typeface="Symbol" pitchFamily="18" charset="2"/>
              </a:rPr>
              <a:t>bh</a:t>
            </a:r>
            <a:r>
              <a:rPr lang="en-US" sz="2400" dirty="0" smtClean="0">
                <a:sym typeface="Symbol" pitchFamily="18" charset="2"/>
              </a:rPr>
              <a:t>/</a:t>
            </a:r>
            <a:r>
              <a:rPr lang="en-US" sz="2400" dirty="0" err="1" smtClean="0">
                <a:sym typeface="Symbol" pitchFamily="18" charset="2"/>
              </a:rPr>
              <a:t>bb</a:t>
            </a:r>
            <a:r>
              <a:rPr lang="en-US" sz="2400" dirty="0" err="1" smtClean="0"/>
              <a:t>h</a:t>
            </a:r>
            <a:r>
              <a:rPr lang="en-US" sz="2400" dirty="0" smtClean="0"/>
              <a:t>(</a:t>
            </a:r>
            <a:r>
              <a:rPr lang="en-US" sz="2400" dirty="0" smtClean="0">
                <a:sym typeface="Wingdings" pitchFamily="2" charset="2"/>
              </a:rPr>
              <a:t>b</a:t>
            </a:r>
            <a:r>
              <a:rPr lang="en-US" sz="2400" dirty="0" smtClean="0"/>
              <a:t>b) 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/>
              <a:t> ≥3 jets in final states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3333FF"/>
                </a:solidFill>
                <a:sym typeface="Symbol" pitchFamily="18" charset="2"/>
              </a:rPr>
              <a:t>Require ≥ </a:t>
            </a:r>
            <a:r>
              <a:rPr lang="en-US" sz="2000" dirty="0" smtClean="0">
                <a:solidFill>
                  <a:srgbClr val="3333FF"/>
                </a:solidFill>
              </a:rPr>
              <a:t>3 b-tagged jets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Bkgd. evaluated from MC and data</a:t>
            </a:r>
          </a:p>
          <a:p>
            <a:pPr eaLnBrk="1" hangingPunct="1">
              <a:defRPr/>
            </a:pPr>
            <a:r>
              <a:rPr lang="en-US" sz="2400" dirty="0" smtClean="0"/>
              <a:t>Build a likelihood discriminant based on signal/bkgd. event kinematics</a:t>
            </a:r>
          </a:p>
        </p:txBody>
      </p:sp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43200"/>
            <a:ext cx="31432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06558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527050"/>
            <a:ext cx="35528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0437FAC1-3819-4A9B-9BFB-20C7BE10F724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078"/>
            <a:ext cx="4648200" cy="301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6200" y="609600"/>
            <a:ext cx="8839200" cy="3657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684213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2400" dirty="0" err="1" smtClean="0">
                <a:solidFill>
                  <a:srgbClr val="00266B"/>
                </a:solidFill>
                <a:effectLst/>
                <a:ea typeface="ＭＳ Ｐゴシック" charset="-128"/>
                <a:cs typeface="ＭＳ Ｐゴシック" charset="-128"/>
              </a:rPr>
              <a:t>Tevatron</a:t>
            </a:r>
            <a:r>
              <a:rPr lang="en-US" sz="2400" dirty="0" smtClean="0">
                <a:solidFill>
                  <a:srgbClr val="00266B"/>
                </a:solidFill>
                <a:effectLst/>
                <a:ea typeface="ＭＳ Ｐゴシック" charset="-128"/>
                <a:cs typeface="ＭＳ Ｐゴシック" charset="-128"/>
              </a:rPr>
              <a:t>, CDF and DØ are performing very well</a:t>
            </a:r>
          </a:p>
          <a:p>
            <a:pPr lvl="3" eaLnBrk="1" hangingPunct="1">
              <a:defRPr/>
            </a:pPr>
            <a:endParaRPr lang="en-US" sz="800" dirty="0" smtClean="0">
              <a:solidFill>
                <a:srgbClr val="00266B"/>
              </a:solidFill>
              <a:effectLst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266B"/>
                </a:solidFill>
                <a:effectLst/>
                <a:ea typeface="ＭＳ Ｐゴシック" charset="-128"/>
                <a:cs typeface="ＭＳ Ｐゴシック" charset="-128"/>
              </a:rPr>
              <a:t>Many improvements to the analysis techniques have been made recently</a:t>
            </a:r>
            <a:endParaRPr lang="en-US" sz="1200" dirty="0" smtClean="0">
              <a:solidFill>
                <a:srgbClr val="00266B"/>
              </a:solidFill>
              <a:effectLst/>
              <a:cs typeface="ＭＳ Ｐゴシック" charset="-128"/>
            </a:endParaRPr>
          </a:p>
          <a:p>
            <a:pPr lvl="3" eaLnBrk="1" hangingPunct="1">
              <a:defRPr/>
            </a:pPr>
            <a:endParaRPr lang="en-US" sz="800" dirty="0" smtClean="0">
              <a:solidFill>
                <a:srgbClr val="00266B"/>
              </a:solidFill>
              <a:effectLst/>
            </a:endParaRPr>
          </a:p>
          <a:p>
            <a:pPr marL="231775" indent="-231775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00266B"/>
                </a:solidFill>
                <a:effectLst/>
                <a:ea typeface="ＭＳ Ｐゴシック" charset="-128"/>
                <a:cs typeface="ＭＳ Ｐゴシック" charset="-128"/>
              </a:rPr>
              <a:t>Higgs searches at the </a:t>
            </a:r>
            <a:r>
              <a:rPr lang="en-US" sz="2400" dirty="0" err="1" smtClean="0">
                <a:solidFill>
                  <a:srgbClr val="00266B"/>
                </a:solidFill>
                <a:effectLst/>
                <a:ea typeface="ＭＳ Ｐゴシック" charset="-128"/>
                <a:cs typeface="ＭＳ Ｐゴシック" charset="-128"/>
              </a:rPr>
              <a:t>Tevatron</a:t>
            </a:r>
            <a:r>
              <a:rPr lang="en-US" sz="2400" dirty="0" smtClean="0">
                <a:solidFill>
                  <a:srgbClr val="00266B"/>
                </a:solidFill>
                <a:effectLst/>
                <a:ea typeface="ＭＳ Ｐゴシック" charset="-128"/>
                <a:cs typeface="ＭＳ Ｐゴシック" charset="-128"/>
              </a:rPr>
              <a:t> has entered an exciting phase</a:t>
            </a:r>
          </a:p>
          <a:p>
            <a:pPr marL="3892550" lvl="8" indent="-231775">
              <a:lnSpc>
                <a:spcPct val="90000"/>
              </a:lnSpc>
              <a:defRPr/>
            </a:pPr>
            <a:endParaRPr lang="en-US" dirty="0" smtClean="0">
              <a:solidFill>
                <a:srgbClr val="00266B"/>
              </a:solidFill>
              <a:effectLst/>
              <a:cs typeface="ＭＳ Ｐゴシック" charset="-128"/>
            </a:endParaRP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3333FF"/>
                </a:solidFill>
                <a:effectLst/>
                <a:ea typeface="ＭＳ Ｐゴシック" charset="-128"/>
              </a:rPr>
              <a:t>The SM Higgs of </a:t>
            </a:r>
            <a:r>
              <a:rPr lang="nl-NL" sz="2200" dirty="0" smtClean="0">
                <a:solidFill>
                  <a:srgbClr val="3333FF"/>
                </a:solidFill>
                <a:effectLst/>
                <a:ea typeface="ＭＳ Ｐゴシック" charset="-128"/>
              </a:rPr>
              <a:t>158 GeV &lt; m</a:t>
            </a:r>
            <a:r>
              <a:rPr lang="nl-NL" sz="2200" baseline="-25000" dirty="0" smtClean="0">
                <a:solidFill>
                  <a:srgbClr val="3333FF"/>
                </a:solidFill>
                <a:effectLst/>
                <a:ea typeface="ＭＳ Ｐゴシック" charset="-128"/>
              </a:rPr>
              <a:t>H</a:t>
            </a:r>
            <a:r>
              <a:rPr lang="nl-NL" sz="2200" dirty="0" smtClean="0">
                <a:solidFill>
                  <a:srgbClr val="3333FF"/>
                </a:solidFill>
                <a:effectLst/>
                <a:ea typeface="ＭＳ Ｐゴシック" charset="-128"/>
              </a:rPr>
              <a:t> &lt; 173 GeV </a:t>
            </a:r>
            <a:r>
              <a:rPr lang="en-US" sz="2200" dirty="0" smtClean="0">
                <a:solidFill>
                  <a:srgbClr val="3333FF"/>
                </a:solidFill>
                <a:effectLst/>
                <a:ea typeface="ＭＳ Ｐゴシック" charset="-128"/>
              </a:rPr>
              <a:t>mass is excluded</a:t>
            </a: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3333FF"/>
                </a:solidFill>
                <a:effectLst/>
                <a:ea typeface="ＭＳ Ｐゴシック" charset="-128"/>
              </a:rPr>
              <a:t>Significantly impacts the global fit of various model parameters</a:t>
            </a:r>
            <a:endParaRPr lang="en-US" dirty="0" smtClean="0">
              <a:solidFill>
                <a:srgbClr val="3333FF"/>
              </a:solidFill>
              <a:effectLst/>
              <a:ea typeface="ＭＳ Ｐゴシック" charset="-128"/>
            </a:endParaRP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3333FF"/>
                </a:solidFill>
                <a:effectLst/>
                <a:ea typeface="ＭＳ Ｐゴシック" charset="-128"/>
              </a:rPr>
              <a:t>Complements LHC’s reach in a very interesting mass region</a:t>
            </a:r>
            <a:endParaRPr lang="en-US" sz="2200" dirty="0">
              <a:solidFill>
                <a:srgbClr val="3333FF"/>
              </a:solidFill>
              <a:effectLst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21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 txBox="1">
            <a:spLocks noGrp="1"/>
          </p:cNvSpPr>
          <p:nvPr/>
        </p:nvSpPr>
        <p:spPr bwMode="auto">
          <a:xfrm>
            <a:off x="7239000" y="6535738"/>
            <a:ext cx="1905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r" eaLnBrk="1" hangingPunct="1"/>
            <a:fld id="{688F134C-AEC3-46AD-B399-1AEDE82DDE76}" type="slidenum">
              <a:rPr lang="en-US">
                <a:solidFill>
                  <a:srgbClr val="660066"/>
                </a:solidFill>
                <a:effectLst/>
                <a:latin typeface="Times New Roman" pitchFamily="18" charset="0"/>
              </a:rPr>
              <a:pPr algn="r" eaLnBrk="1" hangingPunct="1"/>
              <a:t>25</a:t>
            </a:fld>
            <a:endParaRPr lang="en-US">
              <a:solidFill>
                <a:srgbClr val="66006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7651" name="Picture 6" descr="0804045_13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17638"/>
            <a:ext cx="38227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igg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3810000" cy="25368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52400" y="663575"/>
            <a:ext cx="3733800" cy="7080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66"/>
                </a:solidFill>
                <a:effectLst/>
                <a:latin typeface="Arial" pitchFamily="34" charset="0"/>
              </a:rPr>
              <a:t>First </a:t>
            </a:r>
            <a:r>
              <a:rPr lang="ja-JP" altLang="en-US" sz="2000">
                <a:solidFill>
                  <a:srgbClr val="000066"/>
                </a:solidFill>
                <a:effectLst/>
                <a:latin typeface="Arial" pitchFamily="34" charset="0"/>
              </a:rPr>
              <a:t>“</a:t>
            </a:r>
            <a:r>
              <a:rPr lang="en-US" altLang="ja-JP" sz="2000">
                <a:solidFill>
                  <a:srgbClr val="000066"/>
                </a:solidFill>
                <a:effectLst/>
                <a:latin typeface="Arial" pitchFamily="34" charset="0"/>
              </a:rPr>
              <a:t>Higgs events </a:t>
            </a:r>
            <a:r>
              <a:rPr lang="en-US" sz="2000">
                <a:solidFill>
                  <a:srgbClr val="000066"/>
                </a:solidFill>
                <a:effectLst/>
                <a:latin typeface="Arial" pitchFamily="34" charset="0"/>
              </a:rPr>
              <a:t>observed” in CMS and ATLAS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CCEC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60066"/>
                </a:solidFill>
                <a:latin typeface="Helvetica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inal Word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114800" y="728663"/>
            <a:ext cx="4800600" cy="5424487"/>
            <a:chOff x="4114800" y="728663"/>
            <a:chExt cx="4800600" cy="5424487"/>
          </a:xfrm>
        </p:grpSpPr>
        <p:pic>
          <p:nvPicPr>
            <p:cNvPr id="2765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728663"/>
              <a:ext cx="4627563" cy="3081337"/>
            </a:xfrm>
            <a:prstGeom prst="rect">
              <a:avLst/>
            </a:prstGeom>
            <a:noFill/>
            <a:ln w="12700">
              <a:solidFill>
                <a:srgbClr val="004080"/>
              </a:solidFill>
              <a:miter lim="800000"/>
              <a:headEnd/>
              <a:tailEnd/>
            </a:ln>
            <a:effectLst>
              <a:outerShdw dist="25399" dir="1259977" algn="ctr" rotWithShape="0">
                <a:srgbClr val="4E83C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7" name="Rectangle 5"/>
            <p:cNvSpPr>
              <a:spLocks/>
            </p:cNvSpPr>
            <p:nvPr/>
          </p:nvSpPr>
          <p:spPr bwMode="auto">
            <a:xfrm>
              <a:off x="4114800" y="3886200"/>
              <a:ext cx="4800600" cy="42386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5155" bIns="0"/>
            <a:lstStyle/>
            <a:p>
              <a:pPr marL="44450"/>
              <a:r>
                <a:rPr lang="en-US" sz="2000">
                  <a:solidFill>
                    <a:srgbClr val="002060"/>
                  </a:solidFill>
                  <a:effectLst/>
                  <a:cs typeface="Arial" pitchFamily="34" charset="0"/>
                </a:rPr>
                <a:t>Kibble   Guralnik   Hagen  Englert   Brout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267200" y="4953000"/>
              <a:ext cx="4572000" cy="1200150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66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C00000"/>
                  </a:solidFill>
                </a:rPr>
                <a:t>Let’s have all these gentlemen at CDF and DØ before the </a:t>
              </a:r>
              <a:r>
                <a:rPr lang="en-US" sz="2400" dirty="0" err="1">
                  <a:solidFill>
                    <a:srgbClr val="C00000"/>
                  </a:solidFill>
                </a:rPr>
                <a:t>Tevatron</a:t>
              </a:r>
              <a:r>
                <a:rPr lang="en-US" sz="2400" dirty="0">
                  <a:solidFill>
                    <a:srgbClr val="C00000"/>
                  </a:solidFill>
                </a:rPr>
                <a:t> shutdown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E5D12368-015D-40B3-92B3-CC9A5BFAFB9F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819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7620000" cy="2362200"/>
          </a:xfrm>
          <a:effectLst>
            <a:outerShdw blurRad="50800" dist="50800" dir="5400000" sx="82000" sy="82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9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Backups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0437FAC1-3819-4A9B-9BFB-20C7BE10F724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839200" cy="3657600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>
                <a:solidFill>
                  <a:srgbClr val="00266B"/>
                </a:solidFill>
                <a:ea typeface="ＭＳ Ｐゴシック" charset="-128"/>
                <a:cs typeface="ＭＳ Ｐゴシック" charset="-128"/>
              </a:rPr>
              <a:t>Tevatron</a:t>
            </a:r>
            <a:r>
              <a:rPr lang="en-US" sz="2400" dirty="0" smtClean="0">
                <a:solidFill>
                  <a:srgbClr val="00266B"/>
                </a:solidFill>
                <a:ea typeface="ＭＳ Ｐゴシック" charset="-128"/>
                <a:cs typeface="ＭＳ Ｐゴシック" charset="-128"/>
              </a:rPr>
              <a:t>, CDF and DØ are performing very well</a:t>
            </a:r>
          </a:p>
          <a:p>
            <a:pPr lvl="3" eaLnBrk="1" hangingPunct="1">
              <a:defRPr/>
            </a:pPr>
            <a:endParaRPr lang="en-US" sz="800" dirty="0" smtClean="0">
              <a:solidFill>
                <a:srgbClr val="00266B"/>
              </a:solidFill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266B"/>
                </a:solidFill>
                <a:ea typeface="ＭＳ Ｐゴシック" charset="-128"/>
                <a:cs typeface="ＭＳ Ｐゴシック" charset="-128"/>
              </a:rPr>
              <a:t>Many improvements to the analysis techniques have been made recently</a:t>
            </a:r>
            <a:endParaRPr lang="en-US" sz="1200" dirty="0">
              <a:solidFill>
                <a:srgbClr val="00266B"/>
              </a:solidFill>
              <a:cs typeface="ＭＳ Ｐゴシック" charset="-128"/>
            </a:endParaRPr>
          </a:p>
          <a:p>
            <a:pPr lvl="3" eaLnBrk="1" hangingPunct="1">
              <a:defRPr/>
            </a:pPr>
            <a:endParaRPr lang="en-US" sz="800" dirty="0" smtClean="0">
              <a:solidFill>
                <a:srgbClr val="00266B"/>
              </a:solidFill>
            </a:endParaRPr>
          </a:p>
          <a:p>
            <a:pPr marL="231775" indent="-231775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00266B"/>
                </a:solidFill>
                <a:ea typeface="ＭＳ Ｐゴシック" charset="-128"/>
                <a:cs typeface="ＭＳ Ｐゴシック" charset="-128"/>
              </a:rPr>
              <a:t>Higgs searches at the </a:t>
            </a:r>
            <a:r>
              <a:rPr lang="en-US" sz="2400" dirty="0" err="1" smtClean="0">
                <a:solidFill>
                  <a:srgbClr val="00266B"/>
                </a:solidFill>
                <a:ea typeface="ＭＳ Ｐゴシック" charset="-128"/>
                <a:cs typeface="ＭＳ Ｐゴシック" charset="-128"/>
              </a:rPr>
              <a:t>Tevatron</a:t>
            </a:r>
            <a:r>
              <a:rPr lang="en-US" sz="2400" dirty="0" smtClean="0">
                <a:solidFill>
                  <a:srgbClr val="00266B"/>
                </a:solidFill>
                <a:ea typeface="ＭＳ Ｐゴシック" charset="-128"/>
                <a:cs typeface="ＭＳ Ｐゴシック" charset="-128"/>
              </a:rPr>
              <a:t> has entered an exciting phase</a:t>
            </a:r>
          </a:p>
          <a:p>
            <a:pPr marL="3892550" lvl="8" indent="-231775">
              <a:lnSpc>
                <a:spcPct val="90000"/>
              </a:lnSpc>
              <a:defRPr/>
            </a:pPr>
            <a:endParaRPr lang="en-US" dirty="0" smtClean="0">
              <a:solidFill>
                <a:srgbClr val="00266B"/>
              </a:solidFill>
              <a:ea typeface="ＭＳ Ｐゴシック" charset="-128"/>
              <a:cs typeface="ＭＳ Ｐゴシック" charset="-128"/>
            </a:endParaRP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3333FF"/>
                </a:solidFill>
                <a:ea typeface="ＭＳ Ｐゴシック" charset="-128"/>
              </a:rPr>
              <a:t>T</a:t>
            </a:r>
            <a:r>
              <a:rPr lang="en-US" sz="2200" dirty="0" smtClean="0">
                <a:solidFill>
                  <a:srgbClr val="3333FF"/>
                </a:solidFill>
                <a:ea typeface="ＭＳ Ｐゴシック" charset="-128"/>
              </a:rPr>
              <a:t>he SM Higgs of </a:t>
            </a:r>
            <a:r>
              <a:rPr lang="nl-NL" sz="2200" dirty="0" smtClean="0">
                <a:solidFill>
                  <a:srgbClr val="3333FF"/>
                </a:solidFill>
                <a:ea typeface="ＭＳ Ｐゴシック" charset="-128"/>
              </a:rPr>
              <a:t>158 </a:t>
            </a:r>
            <a:r>
              <a:rPr lang="nl-NL" sz="2200" dirty="0">
                <a:solidFill>
                  <a:srgbClr val="3333FF"/>
                </a:solidFill>
                <a:ea typeface="ＭＳ Ｐゴシック" charset="-128"/>
              </a:rPr>
              <a:t>GeV &lt; m</a:t>
            </a:r>
            <a:r>
              <a:rPr lang="nl-NL" sz="2200" baseline="-25000" dirty="0">
                <a:solidFill>
                  <a:srgbClr val="3333FF"/>
                </a:solidFill>
                <a:ea typeface="ＭＳ Ｐゴシック" charset="-128"/>
              </a:rPr>
              <a:t>H</a:t>
            </a:r>
            <a:r>
              <a:rPr lang="nl-NL" sz="2200" dirty="0">
                <a:solidFill>
                  <a:srgbClr val="3333FF"/>
                </a:solidFill>
                <a:ea typeface="ＭＳ Ｐゴシック" charset="-128"/>
              </a:rPr>
              <a:t> &lt; 173 </a:t>
            </a:r>
            <a:r>
              <a:rPr lang="nl-NL" sz="2200" dirty="0" smtClean="0">
                <a:solidFill>
                  <a:srgbClr val="3333FF"/>
                </a:solidFill>
                <a:ea typeface="ＭＳ Ｐゴシック" charset="-128"/>
              </a:rPr>
              <a:t>GeV </a:t>
            </a:r>
            <a:r>
              <a:rPr lang="en-US" sz="2200" dirty="0" smtClean="0">
                <a:solidFill>
                  <a:srgbClr val="3333FF"/>
                </a:solidFill>
                <a:ea typeface="ＭＳ Ｐゴシック" charset="-128"/>
              </a:rPr>
              <a:t>mass is excluded</a:t>
            </a: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3333FF"/>
                </a:solidFill>
                <a:ea typeface="ＭＳ Ｐゴシック" charset="-128"/>
              </a:rPr>
              <a:t>Significantly impacts the global fit of various model parameters</a:t>
            </a:r>
            <a:endParaRPr lang="en-US" dirty="0" smtClean="0">
              <a:solidFill>
                <a:srgbClr val="3333FF"/>
              </a:solidFill>
              <a:ea typeface="ＭＳ Ｐゴシック" charset="-128"/>
            </a:endParaRP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3333FF"/>
                </a:solidFill>
                <a:ea typeface="ＭＳ Ｐゴシック" charset="-128"/>
              </a:rPr>
              <a:t>Complements </a:t>
            </a:r>
            <a:r>
              <a:rPr lang="en-US" sz="2200" dirty="0" err="1">
                <a:solidFill>
                  <a:srgbClr val="3333FF"/>
                </a:solidFill>
                <a:ea typeface="ＭＳ Ｐゴシック" charset="-128"/>
              </a:rPr>
              <a:t>LHC’s</a:t>
            </a:r>
            <a:r>
              <a:rPr lang="en-US" sz="2200" dirty="0">
                <a:solidFill>
                  <a:srgbClr val="3333FF"/>
                </a:solidFill>
                <a:ea typeface="ＭＳ Ｐゴシック" charset="-128"/>
              </a:rPr>
              <a:t> reach in a very interesting</a:t>
            </a:r>
            <a:r>
              <a:rPr lang="en-US" sz="2200" dirty="0" smtClean="0">
                <a:solidFill>
                  <a:srgbClr val="3333FF"/>
                </a:solidFill>
                <a:ea typeface="ＭＳ Ｐゴシック" charset="-128"/>
              </a:rPr>
              <a:t> mass </a:t>
            </a:r>
            <a:r>
              <a:rPr lang="en-US" sz="2200" dirty="0">
                <a:solidFill>
                  <a:srgbClr val="3333FF"/>
                </a:solidFill>
                <a:ea typeface="ＭＳ Ｐゴシック" charset="-128"/>
              </a:rPr>
              <a:t>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C780BCD6-85D7-42AA-AF05-07C8955B52C8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0" dirty="0" smtClean="0"/>
              <a:t>Recent Improvements</a:t>
            </a:r>
          </a:p>
        </p:txBody>
      </p:sp>
      <p:sp>
        <p:nvSpPr>
          <p:cNvPr id="25606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09600"/>
            <a:ext cx="5105400" cy="6096000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Better trigger algorithms</a:t>
            </a:r>
            <a:endParaRPr lang="en-US" sz="2400" dirty="0" smtClean="0"/>
          </a:p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b-tagging: ~60% efficiency at ~1% </a:t>
            </a:r>
            <a:r>
              <a:rPr lang="en-US" sz="2400" dirty="0" err="1" smtClean="0">
                <a:ea typeface="ＭＳ Ｐゴシック" charset="-128"/>
                <a:cs typeface="ＭＳ Ｐゴシック" charset="-128"/>
              </a:rPr>
              <a:t>mis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-tagging rate</a:t>
            </a:r>
            <a:endParaRPr lang="en-US" sz="2400" dirty="0" smtClean="0"/>
          </a:p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Di-jet mass resolut</a:t>
            </a:r>
            <a:r>
              <a:rPr lang="en-US" sz="2400" dirty="0" smtClean="0">
                <a:ln>
                  <a:solidFill>
                    <a:srgbClr val="FFFFFF"/>
                  </a:solidFill>
                </a:ln>
                <a:ea typeface="ＭＳ Ｐゴシック" charset="-128"/>
                <a:cs typeface="ＭＳ Ｐゴシック" charset="-128"/>
              </a:rPr>
              <a:t>i</a:t>
            </a:r>
            <a:r>
              <a:rPr lang="en-US" sz="2400" dirty="0" smtClean="0">
                <a:ea typeface="ＭＳ Ｐゴシック" charset="-128"/>
                <a:cs typeface="ＭＳ Ｐゴシック" charset="-128"/>
              </a:rPr>
              <a:t>on (CDF)</a:t>
            </a:r>
          </a:p>
          <a:p>
            <a:pPr marL="573088" lvl="1" indent="-231775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</a:rPr>
              <a:t>Combine calorimeter and tracking information</a:t>
            </a:r>
          </a:p>
          <a:p>
            <a:pPr marL="573088" lvl="1" indent="-231775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3333FF"/>
                </a:solidFill>
                <a:ea typeface="ＭＳ Ｐゴシック" charset="-128"/>
              </a:rPr>
              <a:t>NN based jet energy corrections</a:t>
            </a:r>
            <a:endParaRPr lang="en-US" dirty="0" smtClean="0">
              <a:solidFill>
                <a:srgbClr val="3333FF"/>
              </a:solidFill>
            </a:endParaRPr>
          </a:p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Recover the acceptance losses</a:t>
            </a:r>
            <a:endParaRPr lang="en-US" dirty="0" smtClean="0"/>
          </a:p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Precise measurements of the bkgd. and reference (low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-section) processes</a:t>
            </a:r>
          </a:p>
          <a:p>
            <a:pPr marL="690563" lvl="1" indent="-231775"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</a:rPr>
              <a:t>W/</a:t>
            </a:r>
            <a:r>
              <a:rPr lang="en-US" sz="2000" dirty="0" err="1" smtClean="0">
                <a:solidFill>
                  <a:srgbClr val="0000FF"/>
                </a:solidFill>
                <a:ea typeface="ＭＳ Ｐゴシック" charset="-128"/>
              </a:rPr>
              <a:t>Z+jets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</a:rPr>
              <a:t>, W/</a:t>
            </a:r>
            <a:r>
              <a:rPr lang="en-US" sz="2000" dirty="0" err="1" smtClean="0">
                <a:solidFill>
                  <a:srgbClr val="0000FF"/>
                </a:solidFill>
                <a:ea typeface="ＭＳ Ｐゴシック" charset="-128"/>
              </a:rPr>
              <a:t>Z+b-jets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</a:rPr>
              <a:t>,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sym typeface="Wingdings"/>
              </a:rPr>
              <a:t>ZZ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sym typeface="Wingdings" charset="2"/>
              </a:rPr>
              <a:t>ℓℓ/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ea typeface="ＭＳ Ｐゴシック" charset="-128"/>
                <a:sym typeface="Wingdings" charset="2"/>
              </a:rPr>
              <a:t>nn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sym typeface="Wingdings" charset="2"/>
              </a:rPr>
              <a:t>ℓℓ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</a:rPr>
              <a:t>, single top, </a:t>
            </a:r>
            <a:r>
              <a:rPr lang="en-US" sz="2000" dirty="0" smtClean="0">
                <a:solidFill>
                  <a:srgbClr val="C00000"/>
                </a:solidFill>
                <a:ea typeface="ＭＳ Ｐゴシック" charset="-128"/>
              </a:rPr>
              <a:t>WW/WZ</a:t>
            </a:r>
            <a:r>
              <a:rPr lang="en-US" sz="2000" dirty="0" smtClean="0">
                <a:solidFill>
                  <a:srgbClr val="C00000"/>
                </a:solidFill>
                <a:ea typeface="ＭＳ Ｐゴシック" charset="-128"/>
                <a:sym typeface="Wingdings"/>
              </a:rPr>
              <a:t></a:t>
            </a:r>
            <a:r>
              <a:rPr lang="en-US" sz="2000" dirty="0" smtClean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ℓ</a:t>
            </a:r>
            <a:r>
              <a:rPr lang="en-US" sz="2000" dirty="0" smtClean="0">
                <a:solidFill>
                  <a:srgbClr val="C00000"/>
                </a:solidFill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sz="2000" dirty="0" smtClean="0">
                <a:solidFill>
                  <a:srgbClr val="C00000"/>
                </a:solidFill>
                <a:ea typeface="ＭＳ Ｐゴシック" charset="-128"/>
                <a:sym typeface="Wingdings"/>
              </a:rPr>
              <a:t>+jets </a:t>
            </a:r>
            <a:endParaRPr lang="en-US" dirty="0" smtClean="0">
              <a:solidFill>
                <a:srgbClr val="C00000"/>
              </a:solidFill>
            </a:endParaRPr>
          </a:p>
          <a:p>
            <a:pPr marL="231775" indent="-231775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Tuning of the corresponding MC event generators</a:t>
            </a:r>
            <a:endParaRPr lang="en-US" sz="2400" dirty="0" smtClean="0"/>
          </a:p>
          <a:p>
            <a:pPr marL="231775" indent="-231775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charset="-128"/>
                <a:cs typeface="ＭＳ Ｐゴシック" charset="-128"/>
              </a:rPr>
              <a:t>Extensive use of multivariate analysis techniques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(NN, ME, DT, …)</a:t>
            </a:r>
          </a:p>
        </p:txBody>
      </p:sp>
      <p:pic>
        <p:nvPicPr>
          <p:cNvPr id="30725" name="Picture 6" descr="D0_Diboson_j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4121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4114800" y="4267200"/>
            <a:ext cx="990600" cy="30480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63550" lvl="1" indent="0"/>
            <a:r>
              <a:rPr lang="en-US" sz="3200" b="0" dirty="0"/>
              <a:t>Data make us smarter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35D4A90F-D9F3-48B9-88FF-C190277C96B1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29701" name="Picture 10" descr="twotimescdf115nov09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334000" cy="3886200"/>
          </a:xfrm>
          <a:prstGeom prst="rect">
            <a:avLst/>
          </a:prstGeom>
          <a:noFill/>
          <a:ln>
            <a:noFill/>
          </a:ln>
          <a:effectLst>
            <a:outerShdw dist="25399" dir="1259977" algn="ctr" rotWithShape="0">
              <a:srgbClr val="4E83C7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3315F213-1064-46BA-BB2D-2BAAB84D5C7A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8698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3810000" cy="6858000"/>
          </a:xfrm>
          <a:solidFill>
            <a:srgbClr val="CCECFF"/>
          </a:solidFill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marL="173038" indent="-173038" algn="ctr" eaLnBrk="1" hangingPunct="1">
              <a:buFontTx/>
              <a:buNone/>
              <a:defRPr/>
            </a:pPr>
            <a:endParaRPr lang="en-US" sz="5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marL="173038" indent="-173038" algn="ctr" eaLnBrk="1" hangingPunct="1">
              <a:buFontTx/>
              <a:buNone/>
              <a:defRPr/>
            </a:pPr>
            <a:endParaRPr lang="en-US" sz="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marL="173038" indent="-173038" algn="ctr" eaLnBrk="1" hangingPunct="1">
              <a:buFontTx/>
              <a:buNone/>
              <a:defRPr/>
            </a:pPr>
            <a:endParaRPr lang="en-US" sz="8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marL="173038" indent="-173038" algn="ctr" eaLnBrk="1" hangingPunct="1">
              <a:buFontTx/>
              <a:buNone/>
              <a:defRPr/>
            </a:pPr>
            <a:endParaRPr lang="en-US" sz="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marL="173038" indent="-173038" algn="ctr" eaLnBrk="1" hangingPunct="1">
              <a:buFontTx/>
              <a:buNone/>
              <a:defRPr/>
            </a:pPr>
            <a:r>
              <a:rPr lang="en-US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Outline</a:t>
            </a:r>
            <a:endParaRPr lang="en-US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marL="1606550" lvl="4" eaLnBrk="1" hangingPunct="1">
              <a:defRPr/>
            </a:pPr>
            <a:endParaRPr lang="en-US" sz="500" dirty="0">
              <a:solidFill>
                <a:srgbClr val="660066"/>
              </a:solidFill>
              <a:ea typeface="ＭＳ Ｐゴシック" charset="-128"/>
            </a:endParaRPr>
          </a:p>
          <a:p>
            <a:pPr marL="173038" indent="-173038" eaLnBrk="1" hangingPunct="1">
              <a:buClr>
                <a:srgbClr val="660066"/>
              </a:buClr>
              <a:defRPr/>
            </a:pPr>
            <a:r>
              <a:rPr lang="en-US" sz="2400" b="1" dirty="0">
                <a:solidFill>
                  <a:srgbClr val="660066"/>
                </a:solidFill>
                <a:ea typeface="+mn-ea"/>
                <a:cs typeface="+mn-cs"/>
              </a:rPr>
              <a:t>Introduction</a:t>
            </a:r>
            <a:endParaRPr lang="en-US" sz="2400" b="1" dirty="0">
              <a:solidFill>
                <a:srgbClr val="660066"/>
              </a:solidFill>
              <a:ea typeface="+mn-ea"/>
              <a:cs typeface="+mn-cs"/>
              <a:sym typeface="Wingdings" charset="2"/>
            </a:endParaRPr>
          </a:p>
          <a:p>
            <a:pPr marL="457200" lvl="1" indent="-222250" eaLnBrk="1" hangingPunct="1">
              <a:buClr>
                <a:srgbClr val="660066"/>
              </a:buClr>
              <a:defRPr/>
            </a:pP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Tevatron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, </a:t>
            </a: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CDF, 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DØ</a:t>
            </a:r>
          </a:p>
          <a:p>
            <a:pPr marL="1606550" lvl="4" eaLnBrk="1" hangingPunct="1">
              <a:defRPr/>
            </a:pPr>
            <a:endParaRPr lang="en-US" sz="300" b="1" dirty="0" smtClean="0">
              <a:solidFill>
                <a:srgbClr val="660066"/>
              </a:solidFill>
              <a:ea typeface="ＭＳ Ｐゴシック" charset="-128"/>
              <a:sym typeface="Wingdings" charset="2"/>
            </a:endParaRPr>
          </a:p>
          <a:p>
            <a:pPr marL="1606550" lvl="4" eaLnBrk="1" hangingPunct="1">
              <a:buClr>
                <a:srgbClr val="660066"/>
              </a:buClr>
              <a:defRPr/>
            </a:pPr>
            <a:endParaRPr lang="en-US" sz="500" b="1" dirty="0" smtClean="0">
              <a:solidFill>
                <a:srgbClr val="660066"/>
              </a:solidFill>
              <a:ea typeface="ＭＳ Ｐゴシック" charset="-128"/>
              <a:sym typeface="Wingdings" charset="2"/>
            </a:endParaRPr>
          </a:p>
          <a:p>
            <a:pPr marL="173038" indent="-173038" eaLnBrk="1" hangingPunct="1">
              <a:buClr>
                <a:srgbClr val="660066"/>
              </a:buClr>
              <a:defRPr/>
            </a:pPr>
            <a:r>
              <a:rPr lang="en-US" sz="2400" b="1" dirty="0" smtClean="0">
                <a:solidFill>
                  <a:srgbClr val="660066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The SM Higgs</a:t>
            </a:r>
          </a:p>
          <a:p>
            <a:pPr marL="455613" lvl="1" eaLnBrk="1" hangingPunct="1">
              <a:buClr>
                <a:srgbClr val="660066"/>
              </a:buClr>
              <a:defRPr/>
            </a:pP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WH </a:t>
            </a:r>
            <a:r>
              <a:rPr lang="en-US" sz="2200" dirty="0" err="1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</a:t>
            </a: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 ℓ</a:t>
            </a:r>
            <a:r>
              <a:rPr lang="en-US" sz="2200" dirty="0" err="1" smtClean="0">
                <a:solidFill>
                  <a:srgbClr val="660066"/>
                </a:solidFill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bb</a:t>
            </a:r>
            <a:endParaRPr lang="en-US" sz="2200" dirty="0" smtClean="0">
              <a:solidFill>
                <a:srgbClr val="660066"/>
              </a:solidFill>
              <a:ea typeface="ＭＳ Ｐゴシック" charset="-128"/>
              <a:sym typeface="Wingdings" charset="2"/>
            </a:endParaRPr>
          </a:p>
          <a:p>
            <a:pPr marL="455613" lvl="1" eaLnBrk="1" hangingPunct="1">
              <a:buClr>
                <a:srgbClr val="660066"/>
              </a:buClr>
              <a:defRPr/>
            </a:pP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ZH </a:t>
            </a: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/>
              </a:rPr>
              <a:t></a:t>
            </a: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ℓℓ/</a:t>
            </a:r>
            <a:r>
              <a:rPr lang="en-US" sz="2200" dirty="0" err="1" smtClean="0">
                <a:solidFill>
                  <a:srgbClr val="660066"/>
                </a:solidFill>
                <a:latin typeface="Symbol" charset="2"/>
                <a:ea typeface="ＭＳ Ｐゴシック" charset="-128"/>
                <a:sym typeface="Wingdings" charset="2"/>
              </a:rPr>
              <a:t>nn</a:t>
            </a: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bb</a:t>
            </a:r>
            <a:endParaRPr lang="en-US" sz="2200" dirty="0" smtClean="0">
              <a:solidFill>
                <a:srgbClr val="660066"/>
              </a:solidFill>
              <a:ea typeface="ＭＳ Ｐゴシック" charset="-128"/>
              <a:sym typeface="Wingdings" charset="2"/>
            </a:endParaRPr>
          </a:p>
          <a:p>
            <a:pPr marL="455613" lvl="1" eaLnBrk="1" hangingPunct="1">
              <a:buClr>
                <a:srgbClr val="660066"/>
              </a:buClr>
              <a:defRPr/>
            </a:pP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H 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/>
              </a:rPr>
              <a:t> </a:t>
            </a:r>
            <a:r>
              <a:rPr lang="en-US" sz="2200" dirty="0" err="1">
                <a:solidFill>
                  <a:srgbClr val="660066"/>
                </a:solidFill>
                <a:latin typeface="Symbol" charset="2"/>
                <a:ea typeface="ＭＳ Ｐゴシック" charset="-128"/>
                <a:cs typeface="Symbol" charset="2"/>
                <a:sym typeface="Wingdings"/>
              </a:rPr>
              <a:t>tt</a:t>
            </a:r>
            <a:r>
              <a:rPr lang="en-US" sz="2200" dirty="0" err="1">
                <a:solidFill>
                  <a:srgbClr val="660066"/>
                </a:solidFill>
                <a:ea typeface="ＭＳ Ｐゴシック" charset="-128"/>
                <a:cs typeface="Helvetica"/>
                <a:sym typeface="Wingdings"/>
              </a:rPr>
              <a:t>jj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cs typeface="Helvetica"/>
                <a:sym typeface="Wingdings"/>
              </a:rPr>
              <a:t>, 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H 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/>
              </a:rPr>
              <a:t> </a:t>
            </a:r>
            <a:r>
              <a:rPr lang="en-US" sz="2200" dirty="0" err="1" smtClean="0">
                <a:solidFill>
                  <a:srgbClr val="660066"/>
                </a:solidFill>
                <a:latin typeface="Symbol" charset="2"/>
                <a:ea typeface="ＭＳ Ｐゴシック" charset="-128"/>
                <a:cs typeface="Symbol" charset="2"/>
                <a:sym typeface="Wingdings"/>
              </a:rPr>
              <a:t>gg</a:t>
            </a: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, </a:t>
            </a: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ttH</a:t>
            </a:r>
            <a:endParaRPr lang="en-US" sz="2200" dirty="0">
              <a:solidFill>
                <a:srgbClr val="660066"/>
              </a:solidFill>
              <a:ea typeface="ＭＳ Ｐゴシック" charset="-128"/>
              <a:cs typeface="Helvetica"/>
              <a:sym typeface="Wingdings" charset="2"/>
            </a:endParaRPr>
          </a:p>
          <a:p>
            <a:pPr marL="455613" lvl="1" eaLnBrk="1" hangingPunct="1">
              <a:buClr>
                <a:srgbClr val="660066"/>
              </a:buClr>
              <a:defRPr/>
            </a:pP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H 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 WW*  </a:t>
            </a: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ℓ</a:t>
            </a:r>
            <a:r>
              <a:rPr lang="en-US" sz="2200" baseline="300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+</a:t>
            </a: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ℓ</a:t>
            </a:r>
            <a:r>
              <a:rPr lang="en-US" sz="2200" baseline="300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-</a:t>
            </a:r>
            <a:r>
              <a:rPr lang="en-US" sz="2200" dirty="0" err="1" smtClean="0">
                <a:solidFill>
                  <a:srgbClr val="660066"/>
                </a:solidFill>
                <a:latin typeface="Symbol" charset="2"/>
                <a:ea typeface="ＭＳ Ｐゴシック" charset="-128"/>
                <a:sym typeface="Wingdings" charset="2"/>
              </a:rPr>
              <a:t>nn</a:t>
            </a:r>
            <a:r>
              <a:rPr lang="en-US" sz="2200" dirty="0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/</a:t>
            </a:r>
            <a:r>
              <a:rPr lang="en-US" sz="2200" dirty="0" err="1" smtClean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jj</a:t>
            </a:r>
            <a:endParaRPr lang="en-US" sz="2200" dirty="0" smtClean="0">
              <a:solidFill>
                <a:srgbClr val="660066"/>
              </a:solidFill>
              <a:ea typeface="ＭＳ Ｐゴシック" charset="-128"/>
              <a:sym typeface="Wingdings" charset="2"/>
            </a:endParaRPr>
          </a:p>
          <a:p>
            <a:pPr marL="1484312" lvl="3" indent="-222250" eaLnBrk="1" hangingPunct="1">
              <a:buClr>
                <a:srgbClr val="660066"/>
              </a:buClr>
              <a:defRPr/>
            </a:pPr>
            <a:endParaRPr lang="en-US" sz="500" b="1" dirty="0" smtClean="0">
              <a:solidFill>
                <a:srgbClr val="660066"/>
              </a:solidFill>
              <a:ea typeface="ＭＳ Ｐゴシック" charset="-128"/>
              <a:sym typeface="Wingdings" charset="2"/>
            </a:endParaRPr>
          </a:p>
          <a:p>
            <a:pPr marL="109537" indent="-222250" eaLnBrk="1" hangingPunct="1">
              <a:buClr>
                <a:srgbClr val="660066"/>
              </a:buClr>
              <a:defRPr/>
            </a:pPr>
            <a:r>
              <a:rPr lang="en-US" sz="2400" b="1" dirty="0" smtClean="0">
                <a:solidFill>
                  <a:srgbClr val="660066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BSM Higgs</a:t>
            </a:r>
          </a:p>
          <a:p>
            <a:pPr marL="455613" lvl="1" eaLnBrk="1" hangingPunct="1">
              <a:defRPr/>
            </a:pPr>
            <a:r>
              <a:rPr lang="en-US" sz="2200" dirty="0" err="1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bh/bbh(bb</a:t>
            </a:r>
            <a:r>
              <a:rPr lang="en-US" sz="2200" dirty="0">
                <a:solidFill>
                  <a:srgbClr val="660066"/>
                </a:solidFill>
                <a:ea typeface="ＭＳ Ｐゴシック" charset="-128"/>
                <a:sym typeface="Wingdings" charset="2"/>
              </a:rPr>
              <a:t>) </a:t>
            </a:r>
          </a:p>
          <a:p>
            <a:pPr marL="2462213" lvl="5" indent="-173038">
              <a:buClr>
                <a:srgbClr val="660066"/>
              </a:buClr>
              <a:defRPr/>
            </a:pPr>
            <a:endParaRPr lang="en-US" sz="500" b="1" dirty="0" smtClean="0">
              <a:solidFill>
                <a:srgbClr val="660066"/>
              </a:solidFill>
              <a:ea typeface="+mn-ea"/>
              <a:cs typeface="+mn-cs"/>
              <a:sym typeface="Wingdings" charset="2"/>
            </a:endParaRPr>
          </a:p>
          <a:p>
            <a:pPr marL="173038" indent="-173038" eaLnBrk="1" hangingPunct="1">
              <a:buClr>
                <a:srgbClr val="660066"/>
              </a:buClr>
              <a:defRPr/>
            </a:pPr>
            <a:r>
              <a:rPr lang="en-US" sz="2400" b="1" dirty="0" smtClean="0">
                <a:solidFill>
                  <a:srgbClr val="660066"/>
                </a:solidFill>
                <a:ea typeface="+mn-ea"/>
                <a:cs typeface="+mn-cs"/>
                <a:sym typeface="Wingdings" charset="2"/>
              </a:rPr>
              <a:t>Summary</a:t>
            </a:r>
            <a:endParaRPr lang="en-US" sz="2400" b="1" dirty="0">
              <a:solidFill>
                <a:srgbClr val="660066"/>
              </a:solidFill>
              <a:ea typeface="+mn-ea"/>
              <a:cs typeface="+mn-cs"/>
              <a:sym typeface="Wingdings" charset="2"/>
            </a:endParaRPr>
          </a:p>
        </p:txBody>
      </p:sp>
      <p:pic>
        <p:nvPicPr>
          <p:cNvPr id="5124" name="Picture 3" descr="Fermila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-3175"/>
            <a:ext cx="5484813" cy="686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35738"/>
            <a:ext cx="1905000" cy="322262"/>
          </a:xfrm>
        </p:spPr>
        <p:txBody>
          <a:bodyPr/>
          <a:lstStyle/>
          <a:p>
            <a:fld id="{58CF8951-231F-417B-9818-5FD8D51E1922}" type="slidenum">
              <a:rPr lang="en-US"/>
              <a:pPr/>
              <a:t>30</a:t>
            </a:fld>
            <a:endParaRPr lang="en-US"/>
          </a:p>
        </p:txBody>
      </p:sp>
      <p:sp>
        <p:nvSpPr>
          <p:cNvPr id="893954" name="Text Box 2"/>
          <p:cNvSpPr txBox="1">
            <a:spLocks noChangeArrowheads="1"/>
          </p:cNvSpPr>
          <p:nvPr/>
        </p:nvSpPr>
        <p:spPr bwMode="auto">
          <a:xfrm>
            <a:off x="6210300" y="642938"/>
            <a:ext cx="2895600" cy="865187"/>
          </a:xfrm>
          <a:prstGeom prst="rect">
            <a:avLst/>
          </a:prstGeom>
          <a:solidFill>
            <a:srgbClr val="CCEC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0188" indent="-230188" algn="l">
              <a:defRPr sz="2400">
                <a:solidFill>
                  <a:schemeClr val="tx1"/>
                </a:solidFill>
                <a:latin typeface="Times New Roman" pitchFamily="16" charset="0"/>
              </a:defRPr>
            </a:lvl1pPr>
            <a:lvl2pPr marL="684213" indent="-227013" algn="l">
              <a:defRPr sz="2400">
                <a:solidFill>
                  <a:schemeClr val="tx1"/>
                </a:solidFill>
                <a:latin typeface="Times New Roman" pitchFamily="16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buFontTx/>
              <a:buChar char="•"/>
            </a:pPr>
            <a:r>
              <a:rPr lang="en-US" sz="1800" smtClean="0">
                <a:solidFill>
                  <a:srgbClr val="A50021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New</a:t>
            </a:r>
            <a:r>
              <a:rPr lang="en-US" sz="1800" smtClean="0">
                <a:solidFill>
                  <a:srgbClr val="0033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 </a:t>
            </a:r>
            <a:r>
              <a:rPr lang="en-US" sz="1800" smtClean="0">
                <a:solidFill>
                  <a:srgbClr val="0000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(tracking in B-field)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smtClean="0">
                <a:solidFill>
                  <a:srgbClr val="0000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Silicon detector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smtClean="0">
                <a:solidFill>
                  <a:srgbClr val="0000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Fiber tracker</a:t>
            </a:r>
          </a:p>
        </p:txBody>
      </p:sp>
      <p:sp>
        <p:nvSpPr>
          <p:cNvPr id="893955" name="Text Box 3"/>
          <p:cNvSpPr txBox="1">
            <a:spLocks noChangeArrowheads="1"/>
          </p:cNvSpPr>
          <p:nvPr/>
        </p:nvSpPr>
        <p:spPr bwMode="auto">
          <a:xfrm>
            <a:off x="38100" y="647700"/>
            <a:ext cx="3695700" cy="110966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0188" indent="-230188" algn="l">
              <a:defRPr sz="2400">
                <a:solidFill>
                  <a:schemeClr val="tx1"/>
                </a:solidFill>
                <a:latin typeface="Times New Roman" pitchFamily="16" charset="0"/>
              </a:defRPr>
            </a:lvl1pPr>
            <a:lvl2pPr marL="684213" indent="-227013" algn="l">
              <a:defRPr sz="2400">
                <a:solidFill>
                  <a:schemeClr val="tx1"/>
                </a:solidFill>
                <a:latin typeface="Times New Roman" pitchFamily="16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>
              <a:buFontTx/>
              <a:buChar char="•"/>
            </a:pPr>
            <a:r>
              <a:rPr lang="en-US" sz="1800" smtClean="0">
                <a:solidFill>
                  <a:srgbClr val="A50021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Upgraded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smtClean="0">
                <a:solidFill>
                  <a:srgbClr val="0000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Muon system, cal. electronics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smtClean="0">
                <a:solidFill>
                  <a:srgbClr val="0000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DAQ, (track) trigger system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US" sz="1600" smtClean="0">
                <a:solidFill>
                  <a:srgbClr val="000066"/>
                </a:solidFill>
                <a:effectLst/>
                <a:latin typeface="Helvetica" pitchFamily="34" charset="0"/>
                <a:ea typeface="+mn-ea"/>
                <a:cs typeface="Arial" charset="0"/>
              </a:rPr>
              <a:t>Displaced-vtx trigger</a:t>
            </a:r>
          </a:p>
        </p:txBody>
      </p:sp>
      <p:sp>
        <p:nvSpPr>
          <p:cNvPr id="893956" name="Rectangle 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200" smtClean="0">
                <a:solidFill>
                  <a:srgbClr val="660066"/>
                </a:solidFill>
                <a:effectLst/>
                <a:latin typeface="Helvetica" pitchFamily="34" charset="0"/>
                <a:ea typeface="+mn-ea"/>
              </a:rPr>
              <a:t>The upgraded DØ detector in Run II</a:t>
            </a:r>
          </a:p>
        </p:txBody>
      </p:sp>
      <p:grpSp>
        <p:nvGrpSpPr>
          <p:cNvPr id="893957" name="Group 5"/>
          <p:cNvGrpSpPr>
            <a:grpSpLocks/>
          </p:cNvGrpSpPr>
          <p:nvPr/>
        </p:nvGrpSpPr>
        <p:grpSpPr bwMode="auto">
          <a:xfrm>
            <a:off x="282575" y="1522413"/>
            <a:ext cx="8670925" cy="5259387"/>
            <a:chOff x="298" y="959"/>
            <a:chExt cx="5462" cy="3313"/>
          </a:xfrm>
        </p:grpSpPr>
        <p:grpSp>
          <p:nvGrpSpPr>
            <p:cNvPr id="893958" name="Group 6"/>
            <p:cNvGrpSpPr>
              <a:grpSpLocks/>
            </p:cNvGrpSpPr>
            <p:nvPr/>
          </p:nvGrpSpPr>
          <p:grpSpPr bwMode="auto">
            <a:xfrm>
              <a:off x="298" y="959"/>
              <a:ext cx="5462" cy="3313"/>
              <a:chOff x="48" y="371"/>
              <a:chExt cx="5700" cy="3692"/>
            </a:xfrm>
          </p:grpSpPr>
          <p:pic>
            <p:nvPicPr>
              <p:cNvPr id="893959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624"/>
                <a:ext cx="4800" cy="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93960" name="Line 8"/>
              <p:cNvSpPr>
                <a:spLocks noChangeShapeType="1"/>
              </p:cNvSpPr>
              <p:nvPr/>
            </p:nvSpPr>
            <p:spPr bwMode="auto">
              <a:xfrm>
                <a:off x="144" y="2150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61" name="Line 9"/>
              <p:cNvSpPr>
                <a:spLocks noChangeShapeType="1"/>
              </p:cNvSpPr>
              <p:nvPr/>
            </p:nvSpPr>
            <p:spPr bwMode="auto">
              <a:xfrm flipH="1">
                <a:off x="4992" y="214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62" name="Text Box 10"/>
              <p:cNvSpPr txBox="1">
                <a:spLocks noChangeArrowheads="1"/>
              </p:cNvSpPr>
              <p:nvPr/>
            </p:nvSpPr>
            <p:spPr bwMode="auto">
              <a:xfrm>
                <a:off x="48" y="1843"/>
                <a:ext cx="680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800" b="1" smtClean="0">
                    <a:solidFill>
                      <a:srgbClr val="FF0000"/>
                    </a:solidFill>
                    <a:effectLst/>
                    <a:latin typeface="Helvetica" pitchFamily="34" charset="0"/>
                    <a:ea typeface="+mn-ea"/>
                  </a:rPr>
                  <a:t>protons</a:t>
                </a:r>
              </a:p>
            </p:txBody>
          </p:sp>
          <p:sp>
            <p:nvSpPr>
              <p:cNvPr id="893963" name="Text Box 11"/>
              <p:cNvSpPr txBox="1">
                <a:spLocks noChangeArrowheads="1"/>
              </p:cNvSpPr>
              <p:nvPr/>
            </p:nvSpPr>
            <p:spPr bwMode="auto">
              <a:xfrm>
                <a:off x="4800" y="2226"/>
                <a:ext cx="948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sz="1800" b="1" smtClean="0">
                    <a:solidFill>
                      <a:srgbClr val="FF0000"/>
                    </a:solidFill>
                    <a:effectLst/>
                    <a:latin typeface="Helvetica" pitchFamily="34" charset="0"/>
                    <a:ea typeface="+mn-ea"/>
                  </a:rPr>
                  <a:t>antiprotons</a:t>
                </a:r>
              </a:p>
            </p:txBody>
          </p:sp>
          <p:sp>
            <p:nvSpPr>
              <p:cNvPr id="893964" name="Text Box 12"/>
              <p:cNvSpPr txBox="1">
                <a:spLocks noChangeArrowheads="1"/>
              </p:cNvSpPr>
              <p:nvPr/>
            </p:nvSpPr>
            <p:spPr bwMode="auto">
              <a:xfrm>
                <a:off x="1920" y="3827"/>
                <a:ext cx="841" cy="2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  <a:t>Electronics</a:t>
                </a:r>
              </a:p>
            </p:txBody>
          </p:sp>
          <p:sp>
            <p:nvSpPr>
              <p:cNvPr id="893965" name="Line 13"/>
              <p:cNvSpPr>
                <a:spLocks noChangeShapeType="1"/>
              </p:cNvSpPr>
              <p:nvPr/>
            </p:nvSpPr>
            <p:spPr bwMode="auto">
              <a:xfrm flipV="1">
                <a:off x="2304" y="3216"/>
                <a:ext cx="336" cy="62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66" name="Text Box 14"/>
              <p:cNvSpPr txBox="1">
                <a:spLocks noChangeArrowheads="1"/>
              </p:cNvSpPr>
              <p:nvPr/>
            </p:nvSpPr>
            <p:spPr bwMode="auto">
              <a:xfrm>
                <a:off x="2112" y="371"/>
                <a:ext cx="603" cy="2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  <a:t>Tracker</a:t>
                </a:r>
              </a:p>
            </p:txBody>
          </p:sp>
          <p:sp>
            <p:nvSpPr>
              <p:cNvPr id="893967" name="Line 15"/>
              <p:cNvSpPr>
                <a:spLocks noChangeShapeType="1"/>
              </p:cNvSpPr>
              <p:nvPr/>
            </p:nvSpPr>
            <p:spPr bwMode="auto">
              <a:xfrm>
                <a:off x="2592" y="528"/>
                <a:ext cx="240" cy="153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68" name="Text Box 16"/>
              <p:cNvSpPr txBox="1">
                <a:spLocks noChangeArrowheads="1"/>
              </p:cNvSpPr>
              <p:nvPr/>
            </p:nvSpPr>
            <p:spPr bwMode="auto">
              <a:xfrm>
                <a:off x="3264" y="371"/>
                <a:ext cx="1190" cy="2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  <a:t>Solenoid Magnet</a:t>
                </a:r>
              </a:p>
            </p:txBody>
          </p:sp>
          <p:sp>
            <p:nvSpPr>
              <p:cNvPr id="893969" name="Line 17"/>
              <p:cNvSpPr>
                <a:spLocks noChangeShapeType="1"/>
              </p:cNvSpPr>
              <p:nvPr/>
            </p:nvSpPr>
            <p:spPr bwMode="auto">
              <a:xfrm flipH="1">
                <a:off x="2976" y="576"/>
                <a:ext cx="576" cy="144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70" name="Line 18"/>
              <p:cNvSpPr>
                <a:spLocks noChangeShapeType="1"/>
              </p:cNvSpPr>
              <p:nvPr/>
            </p:nvSpPr>
            <p:spPr bwMode="auto">
              <a:xfrm flipV="1">
                <a:off x="432" y="2928"/>
                <a:ext cx="864" cy="96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71" name="Line 19"/>
              <p:cNvSpPr>
                <a:spLocks noChangeShapeType="1"/>
              </p:cNvSpPr>
              <p:nvPr/>
            </p:nvSpPr>
            <p:spPr bwMode="auto">
              <a:xfrm flipV="1">
                <a:off x="432" y="2736"/>
                <a:ext cx="1248" cy="28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72" name="Line 20"/>
              <p:cNvSpPr>
                <a:spLocks noChangeShapeType="1"/>
              </p:cNvSpPr>
              <p:nvPr/>
            </p:nvSpPr>
            <p:spPr bwMode="auto">
              <a:xfrm flipV="1">
                <a:off x="432" y="2496"/>
                <a:ext cx="1632" cy="52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Helvetica" pitchFamily="34" charset="0"/>
                  <a:ea typeface="+mn-ea"/>
                </a:endParaRPr>
              </a:p>
            </p:txBody>
          </p:sp>
          <p:sp>
            <p:nvSpPr>
              <p:cNvPr id="893973" name="Text Box 21"/>
              <p:cNvSpPr txBox="1">
                <a:spLocks noChangeArrowheads="1"/>
              </p:cNvSpPr>
              <p:nvPr/>
            </p:nvSpPr>
            <p:spPr bwMode="auto">
              <a:xfrm>
                <a:off x="336" y="2675"/>
                <a:ext cx="594" cy="57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  <a:t>3 Layer</a:t>
                </a:r>
                <a:b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</a:br>
                <a: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  <a:t>Muon </a:t>
                </a:r>
              </a:p>
              <a:p>
                <a:pPr algn="l" eaLnBrk="0" hangingPunct="0"/>
                <a:r>
                  <a:rPr lang="en-US" b="1" smtClean="0">
                    <a:solidFill>
                      <a:srgbClr val="FFFFFF"/>
                    </a:solidFill>
                    <a:effectLst/>
                    <a:latin typeface="Helvetica" pitchFamily="34" charset="0"/>
                    <a:ea typeface="+mn-ea"/>
                  </a:rPr>
                  <a:t>System</a:t>
                </a:r>
              </a:p>
            </p:txBody>
          </p:sp>
        </p:grpSp>
        <p:sp>
          <p:nvSpPr>
            <p:cNvPr id="893974" name="Text Box 22"/>
            <p:cNvSpPr txBox="1">
              <a:spLocks noChangeArrowheads="1"/>
            </p:cNvSpPr>
            <p:nvPr/>
          </p:nvSpPr>
          <p:spPr bwMode="auto">
            <a:xfrm>
              <a:off x="3387" y="4055"/>
              <a:ext cx="845" cy="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FFFFFF"/>
                  </a:solidFill>
                  <a:effectLst/>
                  <a:latin typeface="Helvetica" pitchFamily="34" charset="0"/>
                  <a:ea typeface="+mn-ea"/>
                </a:rPr>
                <a:t>Preshowers</a:t>
              </a:r>
            </a:p>
          </p:txBody>
        </p:sp>
        <p:sp>
          <p:nvSpPr>
            <p:cNvPr id="893975" name="Line 23"/>
            <p:cNvSpPr>
              <a:spLocks noChangeShapeType="1"/>
            </p:cNvSpPr>
            <p:nvPr/>
          </p:nvSpPr>
          <p:spPr bwMode="auto">
            <a:xfrm flipH="1" flipV="1">
              <a:off x="3120" y="2688"/>
              <a:ext cx="624" cy="13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893976" name="Line 24"/>
            <p:cNvSpPr>
              <a:spLocks noChangeShapeType="1"/>
            </p:cNvSpPr>
            <p:nvPr/>
          </p:nvSpPr>
          <p:spPr bwMode="auto">
            <a:xfrm flipH="1" flipV="1">
              <a:off x="3280" y="2632"/>
              <a:ext cx="512" cy="14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893977" name="Text Box 25"/>
          <p:cNvSpPr txBox="1">
            <a:spLocks noChangeArrowheads="1"/>
          </p:cNvSpPr>
          <p:nvPr/>
        </p:nvSpPr>
        <p:spPr bwMode="auto">
          <a:xfrm>
            <a:off x="7048500" y="1600200"/>
            <a:ext cx="2057400" cy="1203325"/>
          </a:xfrm>
          <a:prstGeom prst="rect">
            <a:avLst/>
          </a:prstGeom>
          <a:solidFill>
            <a:srgbClr val="CCECFF"/>
          </a:solidFill>
          <a:ln w="127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4950" indent="-234950" algn="l">
              <a:defRPr sz="2400">
                <a:solidFill>
                  <a:schemeClr val="tx1"/>
                </a:solidFill>
                <a:latin typeface="Times New Roman" pitchFamily="16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6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A50021"/>
              </a:buClr>
              <a:buFontTx/>
              <a:buChar char="•"/>
            </a:pPr>
            <a:r>
              <a:rPr lang="en-US" sz="1800" b="1" dirty="0" smtClean="0">
                <a:solidFill>
                  <a:srgbClr val="A50021"/>
                </a:solidFill>
                <a:effectLst/>
                <a:latin typeface="Helvetica" pitchFamily="34" charset="0"/>
                <a:ea typeface="+mn-ea"/>
              </a:rPr>
              <a:t>Have layer 0 at r ~ 1.7 cm installed since summer 2006</a:t>
            </a:r>
            <a:endParaRPr lang="fr-FR" sz="1800" b="1" dirty="0" smtClean="0">
              <a:solidFill>
                <a:srgbClr val="A50021"/>
              </a:solidFill>
              <a:effectLst/>
              <a:latin typeface="Helvetic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70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3C8CF5E7-442D-480A-BDF5-B165F7E6C840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Higgs Mechanism in the Standard Model (1)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4953000" cy="4191000"/>
          </a:xfrm>
        </p:spPr>
        <p:txBody>
          <a:bodyPr/>
          <a:lstStyle/>
          <a:p>
            <a:r>
              <a:rPr lang="en-US" sz="2400" dirty="0" smtClean="0"/>
              <a:t>The SM – Quantum Field Theory</a:t>
            </a:r>
          </a:p>
          <a:p>
            <a:pPr marL="573088" lvl="1" indent="-231775"/>
            <a:r>
              <a:rPr lang="en-US" sz="2000" dirty="0" smtClean="0">
                <a:solidFill>
                  <a:srgbClr val="3333FF"/>
                </a:solidFill>
              </a:rPr>
              <a:t>Mathematical description of all interactions, involving </a:t>
            </a:r>
            <a:r>
              <a:rPr lang="en-US" sz="2000" dirty="0" smtClean="0">
                <a:solidFill>
                  <a:srgbClr val="A50021"/>
                </a:solidFill>
              </a:rPr>
              <a:t>weak, electromagnetic, strong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rgbClr val="3333FF"/>
                </a:solidFill>
              </a:rPr>
              <a:t>forces, through closely related symmetry principles: </a:t>
            </a:r>
            <a:r>
              <a:rPr lang="en-US" sz="2000" dirty="0" smtClean="0">
                <a:solidFill>
                  <a:srgbClr val="A50021"/>
                </a:solidFill>
              </a:rPr>
              <a:t>gauge symmetries</a:t>
            </a:r>
          </a:p>
          <a:p>
            <a:pPr lvl="4"/>
            <a:endParaRPr lang="en-US" dirty="0" smtClean="0"/>
          </a:p>
          <a:p>
            <a:r>
              <a:rPr lang="en-US" sz="2400" b="1" dirty="0" smtClean="0">
                <a:solidFill>
                  <a:srgbClr val="A50021"/>
                </a:solidFill>
              </a:rPr>
              <a:t>Problem: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gauge invariance only possible for </a:t>
            </a:r>
            <a:r>
              <a:rPr lang="en-US" sz="2400" dirty="0" smtClean="0">
                <a:solidFill>
                  <a:srgbClr val="A50021"/>
                </a:solidFill>
              </a:rPr>
              <a:t>massless</a:t>
            </a:r>
            <a:r>
              <a:rPr lang="en-US" sz="2400" dirty="0" smtClean="0"/>
              <a:t> gauge bosons</a:t>
            </a:r>
          </a:p>
          <a:p>
            <a:pPr marL="573088" lvl="1" indent="-231775"/>
            <a:r>
              <a:rPr lang="en-US" sz="2000" dirty="0" smtClean="0">
                <a:solidFill>
                  <a:srgbClr val="3333FF"/>
                </a:solidFill>
              </a:rPr>
              <a:t>Massive gauge bosons (W, Z) </a:t>
            </a:r>
            <a:r>
              <a:rPr lang="en-US" sz="2000" dirty="0" smtClean="0">
                <a:solidFill>
                  <a:srgbClr val="3333FF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3333FF"/>
                </a:solidFill>
              </a:rPr>
              <a:t> violation of gauge invariance</a:t>
            </a:r>
          </a:p>
        </p:txBody>
      </p:sp>
      <p:grpSp>
        <p:nvGrpSpPr>
          <p:cNvPr id="6149" name="Group 4"/>
          <p:cNvGrpSpPr>
            <a:grpSpLocks/>
          </p:cNvGrpSpPr>
          <p:nvPr/>
        </p:nvGrpSpPr>
        <p:grpSpPr bwMode="auto">
          <a:xfrm>
            <a:off x="1066800" y="5791200"/>
            <a:ext cx="6858000" cy="762000"/>
            <a:chOff x="903" y="3818"/>
            <a:chExt cx="4067" cy="436"/>
          </a:xfrm>
        </p:grpSpPr>
        <p:graphicFrame>
          <p:nvGraphicFramePr>
            <p:cNvPr id="615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142583"/>
                </p:ext>
              </p:extLst>
            </p:nvPr>
          </p:nvGraphicFramePr>
          <p:xfrm>
            <a:off x="903" y="3818"/>
            <a:ext cx="4067" cy="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7" name="Equation" r:id="rId3" imgW="3911400" imgH="393480" progId="Equation.3">
                    <p:embed/>
                  </p:oleObj>
                </mc:Choice>
                <mc:Fallback>
                  <p:oleObj name="Equation" r:id="rId3" imgW="3911400" imgH="39348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3" y="3818"/>
                          <a:ext cx="4067" cy="4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EC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8774" name="Rectangle 6"/>
            <p:cNvSpPr>
              <a:spLocks noChangeArrowheads="1"/>
            </p:cNvSpPr>
            <p:nvPr/>
          </p:nvSpPr>
          <p:spPr bwMode="auto">
            <a:xfrm>
              <a:off x="3024" y="3879"/>
              <a:ext cx="1280" cy="322"/>
            </a:xfrm>
            <a:prstGeom prst="rect">
              <a:avLst/>
            </a:prstGeom>
            <a:solidFill>
              <a:srgbClr val="CCECFF">
                <a:alpha val="20000"/>
              </a:srgbClr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</p:grpSp>
      <p:pic>
        <p:nvPicPr>
          <p:cNvPr id="6150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65200"/>
            <a:ext cx="40386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0" y="4965700"/>
            <a:ext cx="86868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20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684213" indent="-2206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800"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A50021"/>
                </a:solidFill>
                <a:effectLst/>
              </a:rPr>
              <a:t>Solution:</a:t>
            </a:r>
            <a:r>
              <a:rPr lang="en-US" sz="2400" dirty="0" smtClean="0">
                <a:effectLst/>
              </a:rPr>
              <a:t> postulate presence of a Higgs field that breaks the gauge symmetry</a:t>
            </a:r>
            <a:r>
              <a:rPr lang="en-US" dirty="0" smtClean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413"/>
            <a:ext cx="91440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3C9872B7-9FE3-43FE-A123-8119985161BA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Higgs Mechanism in the Standard Model (2)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4495800" cy="3213100"/>
          </a:xfrm>
        </p:spPr>
        <p:txBody>
          <a:bodyPr/>
          <a:lstStyle/>
          <a:p>
            <a:pPr marL="171450" indent="-171450"/>
            <a:r>
              <a:rPr lang="en-US" sz="2400" dirty="0" smtClean="0"/>
              <a:t>As a result of the EW symmetry breaking</a:t>
            </a:r>
          </a:p>
          <a:p>
            <a:pPr marL="573088" lvl="1" indent="-231775"/>
            <a:r>
              <a:rPr lang="en-US" sz="2000" dirty="0" smtClean="0">
                <a:solidFill>
                  <a:srgbClr val="3333FF"/>
                </a:solidFill>
              </a:rPr>
              <a:t>W and Z acquire masses, photon remains massless</a:t>
            </a:r>
          </a:p>
          <a:p>
            <a:pPr marL="573088" lvl="1" indent="-231775"/>
            <a:r>
              <a:rPr lang="en-US" sz="2000" b="1" dirty="0" smtClean="0">
                <a:solidFill>
                  <a:srgbClr val="A50021"/>
                </a:solidFill>
              </a:rPr>
              <a:t>Bonus: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33FF"/>
                </a:solidFill>
              </a:rPr>
              <a:t>fermion masses are generated </a:t>
            </a:r>
            <a:r>
              <a:rPr lang="en-US" sz="2400" b="1" u="sng" dirty="0" smtClean="0">
                <a:solidFill>
                  <a:srgbClr val="C00000"/>
                </a:solidFill>
              </a:rPr>
              <a:t>if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33FF"/>
                </a:solidFill>
              </a:rPr>
              <a:t>Higgs field couples to them</a:t>
            </a:r>
          </a:p>
          <a:p>
            <a:pPr marL="573088" lvl="1" indent="-231775"/>
            <a:r>
              <a:rPr lang="en-US" sz="2000" b="1" dirty="0" smtClean="0">
                <a:solidFill>
                  <a:srgbClr val="A50021"/>
                </a:solidFill>
              </a:rPr>
              <a:t>Bonus: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33FF"/>
                </a:solidFill>
              </a:rPr>
              <a:t>can prevent violation of </a:t>
            </a:r>
            <a:r>
              <a:rPr lang="en-US" sz="2000" dirty="0" err="1" smtClean="0">
                <a:solidFill>
                  <a:srgbClr val="3333FF"/>
                </a:solidFill>
              </a:rPr>
              <a:t>unitarity</a:t>
            </a:r>
            <a:r>
              <a:rPr lang="en-US" sz="2000" dirty="0" smtClean="0">
                <a:solidFill>
                  <a:srgbClr val="3333FF"/>
                </a:solidFill>
              </a:rPr>
              <a:t> in WW scattering</a:t>
            </a:r>
          </a:p>
          <a:p>
            <a:pPr lvl="4"/>
            <a:endParaRPr lang="en-US" dirty="0" smtClean="0"/>
          </a:p>
        </p:txBody>
      </p:sp>
      <p:sp>
        <p:nvSpPr>
          <p:cNvPr id="927757" name="Rectangle 13"/>
          <p:cNvSpPr>
            <a:spLocks noChangeArrowheads="1"/>
          </p:cNvSpPr>
          <p:nvPr/>
        </p:nvSpPr>
        <p:spPr bwMode="auto">
          <a:xfrm>
            <a:off x="4800600" y="709613"/>
            <a:ext cx="43434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 algn="l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A50021"/>
                </a:solidFill>
                <a:effectLst/>
                <a:ea typeface="MS PGothic" charset="0"/>
                <a:cs typeface="MS PGothic" charset="0"/>
              </a:rPr>
              <a:t>Prediction:</a:t>
            </a:r>
            <a:r>
              <a:rPr lang="en-US" sz="2400" dirty="0">
                <a:solidFill>
                  <a:srgbClr val="000066"/>
                </a:solidFill>
                <a:effectLst/>
                <a:ea typeface="MS PGothic" charset="0"/>
                <a:cs typeface="MS PGothic" charset="0"/>
              </a:rPr>
              <a:t> an excitation of this field will be a neutral, massive scalar particle</a:t>
            </a:r>
          </a:p>
          <a:p>
            <a:pPr marL="2057400" lvl="4" indent="-228600" algn="l">
              <a:lnSpc>
                <a:spcPct val="90000"/>
              </a:lnSpc>
              <a:spcBef>
                <a:spcPct val="20000"/>
              </a:spcBef>
              <a:buFontTx/>
              <a:buChar char="»"/>
              <a:defRPr/>
            </a:pPr>
            <a:endParaRPr lang="en-US" sz="800" dirty="0">
              <a:solidFill>
                <a:srgbClr val="000066"/>
              </a:solidFill>
              <a:effectLst/>
              <a:ea typeface="MS PGothic" charset="0"/>
              <a:cs typeface="MS PGothic" charset="0"/>
            </a:endParaRPr>
          </a:p>
          <a:p>
            <a:pPr marL="684213" lvl="1" indent="-2206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the Higgs boson</a:t>
            </a:r>
          </a:p>
          <a:p>
            <a:pPr marL="2057400" lvl="4" indent="-228600" algn="l">
              <a:lnSpc>
                <a:spcPct val="90000"/>
              </a:lnSpc>
              <a:spcBef>
                <a:spcPct val="20000"/>
              </a:spcBef>
              <a:buFontTx/>
              <a:buChar char="»"/>
              <a:defRPr/>
            </a:pPr>
            <a:endParaRPr lang="en-US" sz="800" dirty="0">
              <a:solidFill>
                <a:srgbClr val="000066"/>
              </a:solidFill>
              <a:effectLst/>
              <a:ea typeface="MS PGothic" charset="0"/>
              <a:cs typeface="MS PGothic" charset="0"/>
            </a:endParaRPr>
          </a:p>
          <a:p>
            <a:pPr marL="171450" indent="-171450" algn="l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defRPr/>
            </a:pPr>
            <a:r>
              <a:rPr lang="en-US" sz="2400" dirty="0">
                <a:solidFill>
                  <a:srgbClr val="000066"/>
                </a:solidFill>
                <a:effectLst/>
                <a:ea typeface="MS PGothic" charset="0"/>
                <a:cs typeface="MS PGothic" charset="0"/>
              </a:rPr>
              <a:t>Need to find it !</a:t>
            </a:r>
          </a:p>
          <a:p>
            <a:pPr marL="573088" lvl="1" indent="-231775" algn="l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solidFill>
                  <a:srgbClr val="3333FF"/>
                </a:solidFill>
                <a:effectLst/>
                <a:ea typeface="MS PGothic" charset="0"/>
                <a:cs typeface="MS PGothic" charset="0"/>
              </a:rPr>
              <a:t>Otherwise the SM is incomplete</a:t>
            </a:r>
          </a:p>
        </p:txBody>
      </p:sp>
      <p:sp>
        <p:nvSpPr>
          <p:cNvPr id="7175" name="Rectangle 3"/>
          <p:cNvSpPr txBox="1">
            <a:spLocks noChangeArrowheads="1"/>
          </p:cNvSpPr>
          <p:nvPr/>
        </p:nvSpPr>
        <p:spPr bwMode="auto">
          <a:xfrm>
            <a:off x="381000" y="4191000"/>
            <a:ext cx="8458200" cy="4984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0066"/>
              </a:buClr>
            </a:pPr>
            <a:r>
              <a:rPr lang="en-US" sz="2000" dirty="0" smtClean="0">
                <a:solidFill>
                  <a:srgbClr val="000066"/>
                </a:solidFill>
                <a:effectLst/>
              </a:rPr>
              <a:t>Electroweak symmetry </a:t>
            </a:r>
            <a:r>
              <a:rPr lang="en-US" sz="2000" dirty="0">
                <a:solidFill>
                  <a:srgbClr val="000066"/>
                </a:solidFill>
                <a:effectLst/>
              </a:rPr>
              <a:t>breaking </a:t>
            </a:r>
            <a:r>
              <a:rPr lang="en-US" sz="2000" dirty="0" smtClean="0">
                <a:solidFill>
                  <a:srgbClr val="000066"/>
                </a:solidFill>
                <a:effectLst/>
              </a:rPr>
              <a:t>mechanism introduced in mid 60-ties by:</a:t>
            </a:r>
            <a:endParaRPr lang="en-US" sz="2000" dirty="0">
              <a:solidFill>
                <a:srgbClr val="000066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6248400"/>
          </a:xfrm>
        </p:spPr>
        <p:txBody>
          <a:bodyPr/>
          <a:lstStyle/>
          <a:p>
            <a:pPr marL="171450" indent="-171450">
              <a:defRPr/>
            </a:pPr>
            <a:r>
              <a:rPr lang="en-US" sz="2400" dirty="0" smtClean="0"/>
              <a:t>Indirect constraints from global fits to data</a:t>
            </a:r>
          </a:p>
          <a:p>
            <a:pPr marL="171450" indent="-171450">
              <a:defRPr/>
            </a:pPr>
            <a:r>
              <a:rPr lang="en-US" sz="2400" dirty="0" smtClean="0"/>
              <a:t>Include results from direct searches at LEP and </a:t>
            </a:r>
            <a:r>
              <a:rPr lang="en-US" sz="2400" dirty="0" err="1" smtClean="0"/>
              <a:t>Tevatron</a:t>
            </a:r>
            <a:endParaRPr lang="en-US" altLang="ja-JP" sz="2400" dirty="0" smtClean="0"/>
          </a:p>
          <a:p>
            <a:pPr marL="171450" lvl="1" indent="-171450">
              <a:defRPr/>
            </a:pPr>
            <a:endParaRPr lang="en-US" sz="2400" dirty="0" smtClean="0"/>
          </a:p>
          <a:p>
            <a:pPr marL="171450" lvl="1" indent="-171450">
              <a:defRPr/>
            </a:pPr>
            <a:endParaRPr lang="en-US" sz="2400" dirty="0" smtClean="0"/>
          </a:p>
          <a:p>
            <a:pPr marL="171450" lvl="1" indent="-171450">
              <a:defRPr/>
            </a:pPr>
            <a:endParaRPr lang="en-US" sz="2400" dirty="0" smtClean="0"/>
          </a:p>
          <a:p>
            <a:pPr marL="171450" lvl="1" indent="-171450">
              <a:defRPr/>
            </a:pPr>
            <a:endParaRPr lang="en-US" sz="2400" dirty="0" smtClean="0"/>
          </a:p>
          <a:p>
            <a:pPr marL="0" lvl="1" indent="0">
              <a:buFontTx/>
              <a:buNone/>
              <a:defRPr/>
            </a:pPr>
            <a:endParaRPr lang="en-US" sz="2400" dirty="0"/>
          </a:p>
          <a:p>
            <a:pPr marL="0" lvl="1" indent="0">
              <a:buFontTx/>
              <a:buNone/>
              <a:defRPr/>
            </a:pPr>
            <a:endParaRPr lang="en-US" sz="2400" dirty="0" smtClean="0"/>
          </a:p>
          <a:p>
            <a:pPr marL="171450" lvl="1" indent="-171450">
              <a:defRPr/>
            </a:pPr>
            <a:endParaRPr lang="en-US" sz="2400" dirty="0" smtClean="0"/>
          </a:p>
          <a:p>
            <a:pPr marL="171450" lvl="1" indent="-171450">
              <a:defRPr/>
            </a:pPr>
            <a:endParaRPr lang="en-US" sz="2400" dirty="0" smtClean="0"/>
          </a:p>
          <a:p>
            <a:pPr marL="0" lvl="1" indent="0">
              <a:buFontTx/>
              <a:buNone/>
              <a:defRPr/>
            </a:pPr>
            <a:endParaRPr lang="en-US" sz="2400" dirty="0" smtClean="0"/>
          </a:p>
          <a:p>
            <a:pPr marL="0" lvl="1" indent="0">
              <a:buFontTx/>
              <a:buNone/>
              <a:defRPr/>
            </a:pPr>
            <a:endParaRPr lang="en-US" sz="2000" dirty="0" smtClean="0"/>
          </a:p>
          <a:p>
            <a:pPr marL="171450" indent="-171450">
              <a:defRPr/>
            </a:pPr>
            <a:r>
              <a:rPr lang="en-US" sz="2400" dirty="0" smtClean="0"/>
              <a:t>Central value for the Higgs mass:</a:t>
            </a:r>
          </a:p>
          <a:p>
            <a:pPr marL="171450" indent="-171450">
              <a:defRPr/>
            </a:pPr>
            <a:endParaRPr lang="en-US" sz="800" dirty="0" smtClean="0"/>
          </a:p>
          <a:p>
            <a:pPr marL="0" lvl="1" indent="0">
              <a:buClr>
                <a:srgbClr val="000066"/>
              </a:buClr>
              <a:buFontTx/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US" sz="2400" dirty="0" smtClean="0">
                <a:solidFill>
                  <a:srgbClr val="C00000"/>
                </a:solidFill>
              </a:rPr>
              <a:t>Mass </a:t>
            </a:r>
            <a:r>
              <a:rPr lang="en-US" sz="2400" dirty="0">
                <a:solidFill>
                  <a:srgbClr val="C00000"/>
                </a:solidFill>
              </a:rPr>
              <a:t>range favorable to </a:t>
            </a:r>
            <a:r>
              <a:rPr lang="en-US" sz="2400" dirty="0" err="1" smtClean="0">
                <a:solidFill>
                  <a:srgbClr val="C00000"/>
                </a:solidFill>
              </a:rPr>
              <a:t>Tevatron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</a:rPr>
              <a:t>’</a:t>
            </a:r>
            <a:r>
              <a:rPr lang="en-US" altLang="ja-JP" sz="2400" dirty="0" err="1" smtClean="0">
                <a:solidFill>
                  <a:srgbClr val="C00000"/>
                </a:solidFill>
              </a:rPr>
              <a:t>s</a:t>
            </a:r>
            <a:r>
              <a:rPr lang="en-US" altLang="ja-JP" sz="2400" dirty="0" smtClean="0">
                <a:solidFill>
                  <a:srgbClr val="C00000"/>
                </a:solidFill>
              </a:rPr>
              <a:t> </a:t>
            </a:r>
            <a:r>
              <a:rPr lang="en-US" altLang="ja-JP" sz="2400" dirty="0">
                <a:solidFill>
                  <a:srgbClr val="C00000"/>
                </a:solidFill>
              </a:rPr>
              <a:t>reach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535737"/>
            <a:ext cx="762000" cy="32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6DB52033-FDF1-4935-A6CA-545752293761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dirty="0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graphicFrame>
        <p:nvGraphicFramePr>
          <p:cNvPr id="819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956541"/>
              </p:ext>
            </p:extLst>
          </p:nvPr>
        </p:nvGraphicFramePr>
        <p:xfrm>
          <a:off x="5168900" y="5791200"/>
          <a:ext cx="26416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3" imgW="1333440" imgH="241200" progId="Equation.3">
                  <p:embed/>
                </p:oleObj>
              </mc:Choice>
              <mc:Fallback>
                <p:oleObj name="Equation" r:id="rId3" imgW="1333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5791200"/>
                        <a:ext cx="2641600" cy="476250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65300"/>
            <a:ext cx="54800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b="0" smtClean="0"/>
              <a:t>Constraints on the SM Higgs Boson Mass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2286000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2" name="Group 4"/>
          <p:cNvGrpSpPr>
            <a:grpSpLocks/>
          </p:cNvGrpSpPr>
          <p:nvPr/>
        </p:nvGrpSpPr>
        <p:grpSpPr bwMode="auto">
          <a:xfrm>
            <a:off x="4191000" y="609600"/>
            <a:ext cx="4989513" cy="6172200"/>
            <a:chOff x="4191000" y="609600"/>
            <a:chExt cx="4990298" cy="6172200"/>
          </a:xfrm>
        </p:grpSpPr>
        <p:pic>
          <p:nvPicPr>
            <p:cNvPr id="9223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609600"/>
              <a:ext cx="4990298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Box 3"/>
            <p:cNvSpPr txBox="1">
              <a:spLocks noChangeArrowheads="1"/>
            </p:cNvSpPr>
            <p:nvPr/>
          </p:nvSpPr>
          <p:spPr bwMode="auto">
            <a:xfrm>
              <a:off x="4953000" y="681335"/>
              <a:ext cx="34290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Helvetica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2060"/>
                  </a:solidFill>
                  <a:effectLst/>
                </a:rPr>
                <a:t>Tevatron vs LHC</a:t>
              </a:r>
            </a:p>
          </p:txBody>
        </p:sp>
      </p:grpSp>
      <p:sp>
        <p:nvSpPr>
          <p:cNvPr id="92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98D744E2-7B10-48F9-AE60-AB08BF120C66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0" smtClean="0"/>
              <a:t>Production Cross Section and Event Rate</a:t>
            </a:r>
          </a:p>
        </p:txBody>
      </p:sp>
      <p:pic>
        <p:nvPicPr>
          <p:cNvPr id="92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4191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813" name="Group 77"/>
          <p:cNvGrpSpPr>
            <a:grpSpLocks/>
          </p:cNvGrpSpPr>
          <p:nvPr/>
        </p:nvGrpSpPr>
        <p:grpSpPr bwMode="auto">
          <a:xfrm>
            <a:off x="685800" y="5213350"/>
            <a:ext cx="8229600" cy="1492250"/>
            <a:chOff x="384" y="3236"/>
            <a:chExt cx="5184" cy="940"/>
          </a:xfrm>
        </p:grpSpPr>
        <p:pic>
          <p:nvPicPr>
            <p:cNvPr id="628806" name="Picture 7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5" y="3236"/>
              <a:ext cx="1823" cy="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28808" name="Rectangle 72"/>
            <p:cNvSpPr>
              <a:spLocks noChangeArrowheads="1"/>
            </p:cNvSpPr>
            <p:nvPr/>
          </p:nvSpPr>
          <p:spPr bwMode="auto">
            <a:xfrm>
              <a:off x="384" y="3408"/>
              <a:ext cx="336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1450" indent="-171450" algn="l">
                <a:spcBef>
                  <a:spcPct val="20000"/>
                </a:spcBef>
                <a:buClr>
                  <a:srgbClr val="000066"/>
                </a:buClr>
                <a:buFontTx/>
                <a:buChar char="•"/>
                <a:defRPr/>
              </a:pPr>
              <a:r>
                <a:rPr lang="en-GB" sz="2400" dirty="0">
                  <a:solidFill>
                    <a:srgbClr val="000066"/>
                  </a:solidFill>
                  <a:effectLst/>
                </a:rPr>
                <a:t>Vector Boson Fusion</a:t>
              </a:r>
            </a:p>
            <a:p>
              <a:pPr marL="692150" lvl="1" indent="-234950" algn="l"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</a:rPr>
                <a:t>Low rate at </a:t>
              </a:r>
              <a:r>
                <a:rPr lang="en-GB" sz="1800" dirty="0" err="1">
                  <a:solidFill>
                    <a:srgbClr val="3333FF"/>
                  </a:solidFill>
                  <a:effectLst/>
                </a:rPr>
                <a:t>Tevatron</a:t>
              </a:r>
              <a:r>
                <a:rPr lang="en-GB" sz="1800" dirty="0">
                  <a:solidFill>
                    <a:srgbClr val="3333FF"/>
                  </a:solidFill>
                  <a:effectLst/>
                </a:rPr>
                <a:t>, important at LHC</a:t>
              </a:r>
            </a:p>
            <a:p>
              <a:pPr marL="692150" lvl="1" indent="-234950" algn="l"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</a:rPr>
                <a:t>Two high-</a:t>
              </a:r>
              <a:r>
                <a:rPr lang="en-GB" sz="1800" dirty="0" err="1">
                  <a:solidFill>
                    <a:srgbClr val="3333FF"/>
                  </a:solidFill>
                  <a:effectLst/>
                </a:rPr>
                <a:t>p</a:t>
              </a:r>
              <a:r>
                <a:rPr lang="en-GB" sz="1800" baseline="-25000" dirty="0" err="1">
                  <a:solidFill>
                    <a:srgbClr val="3333FF"/>
                  </a:solidFill>
                  <a:effectLst/>
                </a:rPr>
                <a:t>T</a:t>
              </a:r>
              <a:r>
                <a:rPr lang="en-GB" sz="1800" dirty="0">
                  <a:solidFill>
                    <a:srgbClr val="3333FF"/>
                  </a:solidFill>
                  <a:effectLst/>
                </a:rPr>
                <a:t> forward jets help to </a:t>
              </a:r>
              <a:r>
                <a:rPr lang="en-GB" altLang="en-US" sz="1800" dirty="0">
                  <a:solidFill>
                    <a:srgbClr val="3333FF"/>
                  </a:solidFill>
                  <a:effectLst/>
                </a:rPr>
                <a:t>“</a:t>
              </a:r>
              <a:r>
                <a:rPr lang="en-GB" sz="1800" dirty="0">
                  <a:solidFill>
                    <a:srgbClr val="3333FF"/>
                  </a:solidFill>
                  <a:effectLst/>
                </a:rPr>
                <a:t>tag</a:t>
              </a:r>
              <a:r>
                <a:rPr lang="en-GB" altLang="en-US" sz="1800" dirty="0">
                  <a:solidFill>
                    <a:srgbClr val="3333FF"/>
                  </a:solidFill>
                  <a:effectLst/>
                </a:rPr>
                <a:t>”</a:t>
              </a:r>
              <a:r>
                <a:rPr lang="en-GB" sz="1800" dirty="0">
                  <a:solidFill>
                    <a:srgbClr val="3333FF"/>
                  </a:solidFill>
                  <a:effectLst/>
                </a:rPr>
                <a:t> event</a:t>
              </a:r>
            </a:p>
          </p:txBody>
        </p:sp>
      </p:grpSp>
      <p:sp>
        <p:nvSpPr>
          <p:cNvPr id="10243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63000" y="6535738"/>
            <a:ext cx="381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70CE9A4E-7ECF-4E9F-9878-87C1D8E9771E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3200" b="0" smtClean="0"/>
              <a:t>Higgs Boson Production at Hadron Colliders</a:t>
            </a:r>
            <a:endParaRPr lang="en-US" sz="3200" b="0" smtClean="0"/>
          </a:p>
        </p:txBody>
      </p:sp>
      <p:grpSp>
        <p:nvGrpSpPr>
          <p:cNvPr id="10245" name="Group 73"/>
          <p:cNvGrpSpPr>
            <a:grpSpLocks/>
          </p:cNvGrpSpPr>
          <p:nvPr/>
        </p:nvGrpSpPr>
        <p:grpSpPr bwMode="auto">
          <a:xfrm>
            <a:off x="152400" y="609600"/>
            <a:ext cx="8534400" cy="1371600"/>
            <a:chOff x="192" y="384"/>
            <a:chExt cx="5376" cy="864"/>
          </a:xfrm>
        </p:grpSpPr>
        <p:pic>
          <p:nvPicPr>
            <p:cNvPr id="628788" name="Picture 5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84"/>
              <a:ext cx="1824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28790" name="Rectangle 54"/>
            <p:cNvSpPr>
              <a:spLocks noChangeArrowheads="1"/>
            </p:cNvSpPr>
            <p:nvPr/>
          </p:nvSpPr>
          <p:spPr bwMode="auto">
            <a:xfrm>
              <a:off x="2016" y="384"/>
              <a:ext cx="3552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71450" indent="-171450" algn="l">
                <a:lnSpc>
                  <a:spcPct val="90000"/>
                </a:lnSpc>
                <a:spcBef>
                  <a:spcPct val="20000"/>
                </a:spcBef>
                <a:buClr>
                  <a:srgbClr val="000066"/>
                </a:buClr>
                <a:buFontTx/>
                <a:buChar char="•"/>
                <a:defRPr/>
              </a:pPr>
              <a:r>
                <a:rPr lang="en-GB" sz="2400" dirty="0" err="1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gg</a:t>
              </a:r>
              <a:r>
                <a:rPr lang="en-GB" sz="2400" dirty="0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 fusion</a:t>
              </a:r>
            </a:p>
            <a:p>
              <a:pPr marL="568325" lvl="1" indent="-225425" algn="l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Dominates at hadron machines</a:t>
              </a:r>
            </a:p>
            <a:p>
              <a:pPr marL="568325" lvl="1" indent="-225425" algn="l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Usefulness depends on the Higgs decay mode</a:t>
              </a:r>
              <a:endParaRPr lang="en-US" sz="1800" dirty="0">
                <a:solidFill>
                  <a:srgbClr val="3333FF"/>
                </a:solidFill>
                <a:effectLst/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10246" name="Group 78"/>
          <p:cNvGrpSpPr>
            <a:grpSpLocks/>
          </p:cNvGrpSpPr>
          <p:nvPr/>
        </p:nvGrpSpPr>
        <p:grpSpPr bwMode="auto">
          <a:xfrm>
            <a:off x="1169988" y="2057400"/>
            <a:ext cx="7821612" cy="1493838"/>
            <a:chOff x="672" y="1344"/>
            <a:chExt cx="4927" cy="941"/>
          </a:xfrm>
        </p:grpSpPr>
        <p:sp>
          <p:nvSpPr>
            <p:cNvPr id="628791" name="Rectangle 55"/>
            <p:cNvSpPr>
              <a:spLocks noChangeArrowheads="1"/>
            </p:cNvSpPr>
            <p:nvPr/>
          </p:nvSpPr>
          <p:spPr bwMode="auto">
            <a:xfrm>
              <a:off x="672" y="1440"/>
              <a:ext cx="2911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71450" indent="-171450" algn="l">
                <a:lnSpc>
                  <a:spcPct val="90000"/>
                </a:lnSpc>
                <a:spcBef>
                  <a:spcPct val="20000"/>
                </a:spcBef>
                <a:buClr>
                  <a:srgbClr val="000066"/>
                </a:buClr>
                <a:buFontTx/>
                <a:buChar char="•"/>
                <a:defRPr/>
              </a:pPr>
              <a:r>
                <a:rPr lang="en-GB" sz="2400" dirty="0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In association with W, Z</a:t>
              </a:r>
            </a:p>
            <a:p>
              <a:pPr marL="568325" lvl="1" indent="-225425" algn="l">
                <a:lnSpc>
                  <a:spcPct val="90000"/>
                </a:lnSpc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Important at the </a:t>
              </a:r>
              <a:r>
                <a:rPr lang="en-GB" sz="1800" dirty="0" err="1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Tevatron</a:t>
              </a: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: one or two high-</a:t>
              </a:r>
              <a:r>
                <a:rPr lang="en-GB" sz="1800" dirty="0" err="1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p</a:t>
              </a:r>
              <a:r>
                <a:rPr lang="en-GB" sz="1800" baseline="-25000" dirty="0" err="1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T</a:t>
              </a: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 leptons helps in trigger</a:t>
              </a:r>
              <a:endParaRPr lang="en-US" sz="1800" dirty="0">
                <a:solidFill>
                  <a:srgbClr val="3333FF"/>
                </a:solidFill>
                <a:effectLst/>
                <a:ea typeface="MS PGothic" charset="0"/>
                <a:cs typeface="MS PGothic" charset="0"/>
              </a:endParaRPr>
            </a:p>
          </p:txBody>
        </p:sp>
        <p:grpSp>
          <p:nvGrpSpPr>
            <p:cNvPr id="10251" name="Group 56"/>
            <p:cNvGrpSpPr>
              <a:grpSpLocks noChangeAspect="1"/>
            </p:cNvGrpSpPr>
            <p:nvPr/>
          </p:nvGrpSpPr>
          <p:grpSpPr bwMode="auto">
            <a:xfrm>
              <a:off x="3696" y="1344"/>
              <a:ext cx="1903" cy="941"/>
              <a:chOff x="138" y="3216"/>
              <a:chExt cx="1676" cy="829"/>
            </a:xfrm>
          </p:grpSpPr>
          <p:pic>
            <p:nvPicPr>
              <p:cNvPr id="628793" name="Picture 5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4" y="3216"/>
                <a:ext cx="1670" cy="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28794" name="Line 58"/>
              <p:cNvSpPr>
                <a:spLocks noChangeAspect="1" noChangeShapeType="1"/>
              </p:cNvSpPr>
              <p:nvPr/>
            </p:nvSpPr>
            <p:spPr bwMode="auto">
              <a:xfrm>
                <a:off x="138" y="3627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003399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ea typeface="MS PGothic" charset="0"/>
                  <a:cs typeface="MS PGothic" charset="0"/>
                </a:endParaRPr>
              </a:p>
            </p:txBody>
          </p:sp>
        </p:grpSp>
      </p:grpSp>
      <p:grpSp>
        <p:nvGrpSpPr>
          <p:cNvPr id="628811" name="Group 75"/>
          <p:cNvGrpSpPr>
            <a:grpSpLocks/>
          </p:cNvGrpSpPr>
          <p:nvPr/>
        </p:nvGrpSpPr>
        <p:grpSpPr bwMode="auto">
          <a:xfrm>
            <a:off x="152400" y="3509963"/>
            <a:ext cx="8305800" cy="1595437"/>
            <a:chOff x="192" y="2211"/>
            <a:chExt cx="5232" cy="1005"/>
          </a:xfrm>
        </p:grpSpPr>
        <p:pic>
          <p:nvPicPr>
            <p:cNvPr id="628798" name="Picture 6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2211"/>
              <a:ext cx="1872" cy="1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28801" name="Rectangle 65"/>
            <p:cNvSpPr>
              <a:spLocks noChangeArrowheads="1"/>
            </p:cNvSpPr>
            <p:nvPr/>
          </p:nvSpPr>
          <p:spPr bwMode="auto">
            <a:xfrm>
              <a:off x="2064" y="2304"/>
              <a:ext cx="336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1450" indent="-171450" algn="l">
                <a:spcBef>
                  <a:spcPct val="20000"/>
                </a:spcBef>
                <a:buClr>
                  <a:srgbClr val="000066"/>
                </a:buClr>
                <a:buFontTx/>
                <a:buChar char="•"/>
                <a:defRPr/>
              </a:pPr>
              <a:r>
                <a:rPr lang="en-GB" sz="2400" dirty="0" err="1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ttH</a:t>
              </a:r>
              <a:r>
                <a:rPr lang="en-GB" sz="2400" dirty="0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 and </a:t>
              </a:r>
              <a:r>
                <a:rPr lang="en-GB" sz="2400" dirty="0" err="1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bbH</a:t>
              </a:r>
              <a:r>
                <a:rPr lang="en-GB" sz="2400" dirty="0">
                  <a:solidFill>
                    <a:srgbClr val="000066"/>
                  </a:solidFill>
                  <a:effectLst/>
                  <a:ea typeface="MS PGothic" charset="0"/>
                  <a:cs typeface="MS PGothic" charset="0"/>
                </a:rPr>
                <a:t> associated production </a:t>
              </a:r>
            </a:p>
            <a:p>
              <a:pPr marL="692150" lvl="1" indent="-234950" algn="l"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High-</a:t>
              </a:r>
              <a:r>
                <a:rPr lang="en-GB" sz="1800" dirty="0" err="1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p</a:t>
              </a:r>
              <a:r>
                <a:rPr lang="en-GB" sz="1800" baseline="-25000" dirty="0" err="1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T</a:t>
              </a: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 lepton, top reconstruction, b-tag</a:t>
              </a:r>
            </a:p>
            <a:p>
              <a:pPr marL="692150" lvl="1" indent="-234950" algn="l">
                <a:spcBef>
                  <a:spcPct val="20000"/>
                </a:spcBef>
                <a:buFontTx/>
                <a:buChar char="–"/>
                <a:defRPr/>
              </a:pPr>
              <a:r>
                <a:rPr lang="en-GB" sz="1800" dirty="0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Low rate at the </a:t>
              </a:r>
              <a:r>
                <a:rPr lang="en-GB" sz="1800" dirty="0" err="1">
                  <a:solidFill>
                    <a:srgbClr val="3333FF"/>
                  </a:solidFill>
                  <a:effectLst/>
                  <a:ea typeface="MS PGothic" charset="0"/>
                  <a:cs typeface="MS PGothic" charset="0"/>
                </a:rPr>
                <a:t>Tevatron</a:t>
              </a:r>
              <a:endParaRPr lang="en-GB" sz="1800" dirty="0">
                <a:solidFill>
                  <a:srgbClr val="3333FF"/>
                </a:solidFill>
                <a:effectLst/>
                <a:ea typeface="MS PGothic" charset="0"/>
                <a:cs typeface="MS PGothic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73125"/>
            <a:ext cx="48768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35738"/>
            <a:ext cx="762000" cy="32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eaLnBrk="1" hangingPunct="1"/>
            <a:fld id="{0F077F7A-554D-4F1D-B4AF-B14EF5CD338D}" type="slidenum">
              <a:rPr lang="en-US" smtClean="0">
                <a:solidFill>
                  <a:srgbClr val="660066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mtClean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sz="3200" b="0" smtClean="0"/>
              <a:t>The Standard Model Higgs Boson Decays</a:t>
            </a:r>
          </a:p>
        </p:txBody>
      </p:sp>
      <p:pic>
        <p:nvPicPr>
          <p:cNvPr id="790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" y="1066800"/>
            <a:ext cx="175260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9053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3" y="2438400"/>
            <a:ext cx="18288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9053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914400"/>
            <a:ext cx="1905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3333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790541" name="Group 13"/>
          <p:cNvGrpSpPr>
            <a:grpSpLocks/>
          </p:cNvGrpSpPr>
          <p:nvPr/>
        </p:nvGrpSpPr>
        <p:grpSpPr bwMode="auto">
          <a:xfrm>
            <a:off x="6286500" y="2714625"/>
            <a:ext cx="2781300" cy="1323975"/>
            <a:chOff x="3912" y="1472"/>
            <a:chExt cx="1752" cy="834"/>
          </a:xfrm>
        </p:grpSpPr>
        <p:pic>
          <p:nvPicPr>
            <p:cNvPr id="790542" name="Picture 1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1472"/>
              <a:ext cx="1152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3333FF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90543" name="AutoShape 15"/>
            <p:cNvSpPr>
              <a:spLocks noChangeArrowheads="1"/>
            </p:cNvSpPr>
            <p:nvPr/>
          </p:nvSpPr>
          <p:spPr bwMode="auto">
            <a:xfrm rot="1340475">
              <a:off x="3912" y="1558"/>
              <a:ext cx="514" cy="227"/>
            </a:xfrm>
            <a:prstGeom prst="leftArrow">
              <a:avLst>
                <a:gd name="adj1" fmla="val 50000"/>
                <a:gd name="adj2" fmla="val 45045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26634" name="Group 24"/>
          <p:cNvGrpSpPr>
            <a:grpSpLocks/>
          </p:cNvGrpSpPr>
          <p:nvPr/>
        </p:nvGrpSpPr>
        <p:grpSpPr bwMode="auto">
          <a:xfrm>
            <a:off x="76200" y="4267200"/>
            <a:ext cx="2941638" cy="1200150"/>
            <a:chOff x="48" y="3203"/>
            <a:chExt cx="2024" cy="756"/>
          </a:xfrm>
        </p:grpSpPr>
        <p:sp>
          <p:nvSpPr>
            <p:cNvPr id="790553" name="AutoShape 25"/>
            <p:cNvSpPr>
              <a:spLocks noChangeArrowheads="1"/>
            </p:cNvSpPr>
            <p:nvPr/>
          </p:nvSpPr>
          <p:spPr bwMode="auto">
            <a:xfrm rot="11833977">
              <a:off x="1476" y="3543"/>
              <a:ext cx="596" cy="208"/>
            </a:xfrm>
            <a:prstGeom prst="leftArrow">
              <a:avLst>
                <a:gd name="adj1" fmla="val 50000"/>
                <a:gd name="adj2" fmla="val 75272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MS PGothic" charset="0"/>
                <a:cs typeface="MS PGothic" charset="0"/>
              </a:endParaRPr>
            </a:p>
          </p:txBody>
        </p:sp>
        <p:pic>
          <p:nvPicPr>
            <p:cNvPr id="790554" name="Picture 2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" y="3203"/>
              <a:ext cx="1297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90562" name="Text Box 34"/>
          <p:cNvSpPr txBox="1">
            <a:spLocks noChangeArrowheads="1"/>
          </p:cNvSpPr>
          <p:nvPr/>
        </p:nvSpPr>
        <p:spPr bwMode="auto">
          <a:xfrm>
            <a:off x="228600" y="6172200"/>
            <a:ext cx="8686800" cy="40005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tabLst>
                <a:tab pos="177800" algn="l"/>
              </a:tabLst>
              <a:defRPr/>
            </a:pPr>
            <a:r>
              <a:rPr lang="en-US" sz="2000" dirty="0" err="1">
                <a:solidFill>
                  <a:srgbClr val="000066"/>
                </a:solidFill>
                <a:effectLst/>
                <a:ea typeface="MS PGothic" charset="0"/>
                <a:cs typeface="MS PGothic" charset="0"/>
              </a:rPr>
              <a:t>Tevatron</a:t>
            </a:r>
            <a:r>
              <a:rPr lang="en-US" sz="2000" dirty="0">
                <a:solidFill>
                  <a:srgbClr val="000066"/>
                </a:solidFill>
                <a:effectLst/>
                <a:ea typeface="MS PGothic" charset="0"/>
                <a:cs typeface="MS PGothic" charset="0"/>
              </a:rPr>
              <a:t> can explore nearly all</a:t>
            </a:r>
            <a:r>
              <a:rPr lang="en-US" sz="2000" dirty="0">
                <a:solidFill>
                  <a:srgbClr val="000066"/>
                </a:solidFill>
                <a:effectLst/>
                <a:ea typeface="MS PGothic" charset="0"/>
                <a:cs typeface="MS PGothic" charset="0"/>
                <a:sym typeface="Wingdings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effectLst/>
                <a:ea typeface="MS PGothic" charset="0"/>
                <a:cs typeface="MS PGothic" charset="0"/>
              </a:rPr>
              <a:t>decay modes, and in favorable mass region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0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0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90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90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62" grpId="0" animBg="1"/>
    </p:bldLst>
  </p:timing>
</p:sld>
</file>

<file path=ppt/theme/theme1.xml><?xml version="1.0" encoding="utf-8"?>
<a:theme xmlns:a="http://schemas.openxmlformats.org/drawingml/2006/main" name="My setup1">
  <a:themeElements>
    <a:clrScheme name="My setup1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My setup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</a:defRPr>
        </a:defPPr>
      </a:lstStyle>
    </a:lnDef>
  </a:objectDefaults>
  <a:extraClrSchemeLst>
    <a:extraClrScheme>
      <a:clrScheme name="My setup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setup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y setup1">
  <a:themeElements>
    <a:clrScheme name="My setup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y setup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6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My setup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setup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setup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Settings\avto\Application Data\Microsoft\Templates\My setup1.pot</Template>
  <TotalTime>52241</TotalTime>
  <Words>1384</Words>
  <Application>Microsoft Office PowerPoint</Application>
  <PresentationFormat>On-screen Show (4:3)</PresentationFormat>
  <Paragraphs>288</Paragraphs>
  <Slides>30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My setup1</vt:lpstr>
      <vt:lpstr>1_My setup1</vt:lpstr>
      <vt:lpstr>Equation</vt:lpstr>
      <vt:lpstr>Fermilab Users’ Meeting   June 1-2, 2011</vt:lpstr>
      <vt:lpstr>Thanks to the Tevatron !</vt:lpstr>
      <vt:lpstr>PowerPoint Presentation</vt:lpstr>
      <vt:lpstr>Higgs Mechanism in the Standard Model (1)</vt:lpstr>
      <vt:lpstr>Higgs Mechanism in the Standard Model (2)</vt:lpstr>
      <vt:lpstr>Constraints on the SM Higgs Boson Mass</vt:lpstr>
      <vt:lpstr>Production Cross Section and Event Rate</vt:lpstr>
      <vt:lpstr>Higgs Boson Production at Hadron Colliders</vt:lpstr>
      <vt:lpstr>The Standard Model Higgs Boson Decays</vt:lpstr>
      <vt:lpstr>Higgs Search Strategy</vt:lpstr>
      <vt:lpstr>Example: Final States with t leptons</vt:lpstr>
      <vt:lpstr>Limits: Final States with t leptons</vt:lpstr>
      <vt:lpstr>Object Selection: b-jet Tagging</vt:lpstr>
      <vt:lpstr> ZH  ℓ+ℓ-bb Channel: Improving Mass Resolution </vt:lpstr>
      <vt:lpstr> ZH  nnbb Channel </vt:lpstr>
      <vt:lpstr>H  gg</vt:lpstr>
      <vt:lpstr>A Word of Encouragement for LHC</vt:lpstr>
      <vt:lpstr>DØ and CDF Combine Limits: Low Mass Region</vt:lpstr>
      <vt:lpstr>PowerPoint Presentation</vt:lpstr>
      <vt:lpstr>PowerPoint Presentation</vt:lpstr>
      <vt:lpstr>PowerPoint Presentation</vt:lpstr>
      <vt:lpstr>Searches for SUSY Higgs Bosons</vt:lpstr>
      <vt:lpstr>MSSM Higgs: Associated Production with b quarks</vt:lpstr>
      <vt:lpstr>Summary</vt:lpstr>
      <vt:lpstr>PowerPoint Presentation</vt:lpstr>
      <vt:lpstr>Backups </vt:lpstr>
      <vt:lpstr>Summary</vt:lpstr>
      <vt:lpstr>Recent Improvements</vt:lpstr>
      <vt:lpstr>Data make us smarter</vt:lpstr>
      <vt:lpstr>PowerPoint Presentation</vt:lpstr>
    </vt:vector>
  </TitlesOfParts>
  <Company>University of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Avto Kharchilava</dc:creator>
  <cp:lastModifiedBy>Katherine Niessen</cp:lastModifiedBy>
  <cp:revision>1827</cp:revision>
  <dcterms:created xsi:type="dcterms:W3CDTF">2008-11-06T16:33:13Z</dcterms:created>
  <dcterms:modified xsi:type="dcterms:W3CDTF">2011-06-01T14:51:54Z</dcterms:modified>
</cp:coreProperties>
</file>