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5" r:id="rId23"/>
    <p:sldId id="286" r:id="rId24"/>
    <p:sldId id="287" r:id="rId25"/>
    <p:sldId id="282" r:id="rId26"/>
    <p:sldId id="280" r:id="rId27"/>
    <p:sldId id="283" r:id="rId28"/>
    <p:sldId id="281" r:id="rId29"/>
    <p:sldId id="261" r:id="rId30"/>
    <p:sldId id="262" r:id="rId31"/>
    <p:sldId id="257" r:id="rId32"/>
    <p:sldId id="284" r:id="rId33"/>
  </p:sldIdLst>
  <p:sldSz cx="9144000" cy="6858000" type="screen4x3"/>
  <p:notesSz cx="9080500" cy="69405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rgbClr val="3333FF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3333FF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3333FF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3333FF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3333FF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3333FF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3333FF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3333FF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3333FF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82FB"/>
    <a:srgbClr val="00FF66"/>
    <a:srgbClr val="FFFF00"/>
    <a:srgbClr val="00FFFE"/>
    <a:srgbClr val="A50021"/>
    <a:srgbClr val="FF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60" autoAdjust="0"/>
  </p:normalViewPr>
  <p:slideViewPr>
    <p:cSldViewPr>
      <p:cViewPr varScale="1">
        <p:scale>
          <a:sx n="71" d="100"/>
          <a:sy n="71" d="100"/>
        </p:scale>
        <p:origin x="-12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89255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>
            <a:lvl1pPr defTabSz="917575">
              <a:defRPr sz="1200">
                <a:solidFill>
                  <a:srgbClr val="FA00FA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7950" y="0"/>
            <a:ext cx="389255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solidFill>
                  <a:srgbClr val="FA00FA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81775"/>
            <a:ext cx="389255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defTabSz="917575">
              <a:defRPr sz="1200">
                <a:solidFill>
                  <a:srgbClr val="FA00FA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7950" y="6581775"/>
            <a:ext cx="389255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2" tIns="45702" rIns="91402" bIns="45702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solidFill>
                  <a:srgbClr val="FA00FA"/>
                </a:solidFill>
                <a:latin typeface="Times New Roman" pitchFamily="18" charset="0"/>
              </a:defRPr>
            </a:lvl1pPr>
          </a:lstStyle>
          <a:p>
            <a:fld id="{E46A6BF0-BC28-4C6E-9A46-4C4251C5BE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029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05648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8913" y="0"/>
            <a:ext cx="2076450" cy="6162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081713" cy="6162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3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7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054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28700"/>
            <a:ext cx="4078288" cy="5133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5488" y="1028700"/>
            <a:ext cx="4079875" cy="5133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9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59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412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1892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985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28700"/>
            <a:ext cx="8310563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 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6616058"/>
            <a:ext cx="3399970" cy="23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900" dirty="0" smtClean="0">
                <a:solidFill>
                  <a:schemeClr val="tx1"/>
                </a:solidFill>
              </a:rPr>
              <a:t>DØ</a:t>
            </a:r>
            <a:r>
              <a:rPr lang="en-US" altLang="en-US" sz="900" baseline="0" dirty="0" smtClean="0"/>
              <a:t> </a:t>
            </a:r>
            <a:r>
              <a:rPr lang="en-US" altLang="en-US" sz="900" dirty="0" smtClean="0">
                <a:solidFill>
                  <a:schemeClr val="tx1"/>
                </a:solidFill>
                <a:latin typeface="+mj-lt"/>
              </a:rPr>
              <a:t>June</a:t>
            </a:r>
            <a:r>
              <a:rPr lang="en-US" altLang="en-US" sz="900" baseline="0" dirty="0" smtClean="0">
                <a:solidFill>
                  <a:schemeClr val="tx1"/>
                </a:solidFill>
                <a:latin typeface="+mj-lt"/>
              </a:rPr>
              <a:t> 10, 2014; Special Collaboration meeting; </a:t>
            </a:r>
            <a:r>
              <a:rPr lang="en-US" altLang="en-US" sz="900" baseline="0" dirty="0" err="1" smtClean="0">
                <a:solidFill>
                  <a:schemeClr val="tx1"/>
                </a:solidFill>
                <a:latin typeface="+mj-lt"/>
              </a:rPr>
              <a:t>H.Weerts</a:t>
            </a:r>
            <a:endParaRPr lang="en-US" altLang="en-US" sz="9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284163" y="635635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770546" y="6597336"/>
            <a:ext cx="36901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1FE3AC3A-26DC-4097-807E-C202F9234124}" type="slidenum">
              <a:rPr lang="en-US" altLang="en-US" sz="900" smtClean="0">
                <a:solidFill>
                  <a:schemeClr val="tx1"/>
                </a:solidFill>
              </a:rPr>
              <a:t>‹#›</a:t>
            </a:fld>
            <a:endParaRPr lang="en-US" altLang="en-US" sz="9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3333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3333FF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3333FF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3333FF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3333FF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3333FF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3333FF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3333FF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3333FF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·"/>
        <a:defRPr sz="2400">
          <a:solidFill>
            <a:srgbClr val="3333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60000"/>
        <a:buFont typeface="ZapfDingbats" pitchFamily="82" charset="2"/>
        <a:buChar char="u"/>
        <a:defRPr sz="2000">
          <a:solidFill>
            <a:srgbClr val="9900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ZapfDingbats" pitchFamily="82" charset="2"/>
        <a:buChar char="s"/>
        <a:defRPr>
          <a:solidFill>
            <a:srgbClr val="008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8310" y="702245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Run II Upgrade</a:t>
            </a:r>
            <a:endParaRPr lang="en-US" altLang="en-US" dirty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91082" y="1854395"/>
            <a:ext cx="6400800" cy="1752600"/>
          </a:xfrm>
        </p:spPr>
        <p:txBody>
          <a:bodyPr/>
          <a:lstStyle/>
          <a:p>
            <a:r>
              <a:rPr lang="en-US" altLang="en-US" sz="1800" i="1" dirty="0" err="1" smtClean="0"/>
              <a:t>H.Weerts</a:t>
            </a:r>
            <a:endParaRPr lang="en-US" altLang="en-US" sz="1800" i="1" dirty="0" smtClean="0"/>
          </a:p>
          <a:p>
            <a:r>
              <a:rPr lang="en-US" altLang="en-US" sz="1800" i="1" dirty="0" smtClean="0"/>
              <a:t>Argonne National Laboratory</a:t>
            </a:r>
          </a:p>
          <a:p>
            <a:endParaRPr lang="en-US" altLang="en-US" sz="18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711844" y="3198570"/>
            <a:ext cx="37240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1800" i="1" dirty="0" smtClean="0">
                <a:solidFill>
                  <a:schemeClr val="tx1"/>
                </a:solidFill>
              </a:rPr>
              <a:t>DØ </a:t>
            </a:r>
            <a:r>
              <a:rPr lang="en-US" sz="1800" i="1" dirty="0" smtClean="0">
                <a:solidFill>
                  <a:schemeClr val="tx1"/>
                </a:solidFill>
              </a:rPr>
              <a:t>special Collaboration meeting</a:t>
            </a:r>
          </a:p>
          <a:p>
            <a:pPr algn="ctr"/>
            <a:r>
              <a:rPr lang="en-US" sz="1800" i="1" dirty="0" smtClean="0">
                <a:solidFill>
                  <a:schemeClr val="tx1"/>
                </a:solidFill>
              </a:rPr>
              <a:t>Fermilab</a:t>
            </a:r>
          </a:p>
          <a:p>
            <a:pPr algn="ctr"/>
            <a:r>
              <a:rPr lang="en-US" sz="1800" i="1" dirty="0" smtClean="0">
                <a:solidFill>
                  <a:schemeClr val="tx1"/>
                </a:solidFill>
              </a:rPr>
              <a:t>June 10, 2014</a:t>
            </a:r>
          </a:p>
          <a:p>
            <a:pPr algn="ctr"/>
            <a:endParaRPr lang="en-US" sz="1800" i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43665" y="6009410"/>
            <a:ext cx="710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 smtClean="0"/>
              <a:t>Anec</a:t>
            </a:r>
            <a:r>
              <a:rPr lang="en-US" sz="800" dirty="0" smtClean="0"/>
              <a:t>: Boaz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Upgrade management</a:t>
            </a:r>
          </a:p>
        </p:txBody>
      </p:sp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8"/>
          <a:stretch>
            <a:fillRect/>
          </a:stretch>
        </p:blipFill>
        <p:spPr bwMode="auto">
          <a:xfrm>
            <a:off x="2362200" y="1524000"/>
            <a:ext cx="421322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342" name="Picture 6" descr="christenson_mont_weer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0" t="15790" r="57999" b="23308"/>
          <a:stretch>
            <a:fillRect/>
          </a:stretch>
        </p:blipFill>
        <p:spPr bwMode="auto">
          <a:xfrm>
            <a:off x="609600" y="1066800"/>
            <a:ext cx="1371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6414" b="-124001"/>
          <a:stretch>
            <a:fillRect/>
          </a:stretch>
        </p:blipFill>
        <p:spPr bwMode="auto">
          <a:xfrm>
            <a:off x="6629400" y="1219200"/>
            <a:ext cx="1143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381000" y="3200400"/>
            <a:ext cx="1903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Jim Christenson</a:t>
            </a:r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7239000" y="2819400"/>
            <a:ext cx="1260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Mike Tuts</a:t>
            </a:r>
          </a:p>
        </p:txBody>
      </p:sp>
      <p:pic>
        <p:nvPicPr>
          <p:cNvPr id="142346" name="Picture 10" descr="tuts_m_early_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990600"/>
            <a:ext cx="125253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47" name="Text Box 11"/>
          <p:cNvSpPr txBox="1">
            <a:spLocks noChangeArrowheads="1"/>
          </p:cNvSpPr>
          <p:nvPr/>
        </p:nvSpPr>
        <p:spPr bwMode="auto">
          <a:xfrm>
            <a:off x="7604125" y="5638800"/>
            <a:ext cx="1539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hlink"/>
                </a:solidFill>
              </a:rPr>
              <a:t>Hard to find pictures</a:t>
            </a:r>
          </a:p>
        </p:txBody>
      </p:sp>
    </p:spTree>
    <p:extLst>
      <p:ext uri="{BB962C8B-B14F-4D97-AF65-F5344CB8AC3E}">
        <p14:creationId xmlns:p14="http://schemas.microsoft.com/office/powerpoint/2010/main" val="325579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4876800" cy="457200"/>
          </a:xfrm>
        </p:spPr>
        <p:txBody>
          <a:bodyPr/>
          <a:lstStyle/>
          <a:p>
            <a:r>
              <a:rPr lang="en-US" altLang="en-US"/>
              <a:t>Upgrade cost</a:t>
            </a: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441325" y="803275"/>
            <a:ext cx="445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Concerns at Lehman review March 1997.</a:t>
            </a:r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685800" y="1371600"/>
            <a:ext cx="4422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Total capital cost:  $60,659K  in FY95$</a:t>
            </a:r>
          </a:p>
        </p:txBody>
      </p: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5790059" y="1385047"/>
            <a:ext cx="293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>
                <a:solidFill>
                  <a:srgbClr val="00FF66"/>
                </a:solidFill>
              </a:rPr>
              <a:t>Need to be specific a la Tuts</a:t>
            </a:r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0" y="2514600"/>
            <a:ext cx="38218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Special Slide by </a:t>
            </a:r>
            <a:r>
              <a:rPr lang="en-US" altLang="en-US" dirty="0" err="1">
                <a:solidFill>
                  <a:schemeClr val="tx1"/>
                </a:solidFill>
              </a:rPr>
              <a:t>J.Christenson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0" y="3048000"/>
            <a:ext cx="487680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1800" dirty="0">
                <a:latin typeface="Comic Sans MS" pitchFamily="66" charset="0"/>
              </a:rPr>
              <a:t>DoE funding $3M short</a:t>
            </a:r>
          </a:p>
          <a:p>
            <a:pPr>
              <a:buFontTx/>
              <a:buChar char="•"/>
            </a:pPr>
            <a:endParaRPr lang="en-US" altLang="en-US" sz="1800" dirty="0">
              <a:latin typeface="Comic Sans MS" pitchFamily="66" charset="0"/>
            </a:endParaRPr>
          </a:p>
          <a:p>
            <a:pPr>
              <a:buFontTx/>
              <a:buChar char="•"/>
            </a:pPr>
            <a:endParaRPr lang="en-US" altLang="en-US" sz="1800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n-US" altLang="en-US" sz="1800" dirty="0">
                <a:latin typeface="Comic Sans MS" pitchFamily="66" charset="0"/>
              </a:rPr>
              <a:t>Meeting Collider Schedule requires funding earlier then available from DoE</a:t>
            </a:r>
          </a:p>
          <a:p>
            <a:pPr>
              <a:buFontTx/>
              <a:buChar char="•"/>
            </a:pPr>
            <a:endParaRPr lang="en-US" altLang="en-US" sz="1800" dirty="0">
              <a:latin typeface="Comic Sans MS" pitchFamily="66" charset="0"/>
            </a:endParaRPr>
          </a:p>
          <a:p>
            <a:pPr>
              <a:buFontTx/>
              <a:buChar char="•"/>
            </a:pPr>
            <a:endParaRPr lang="en-US" altLang="en-US" sz="1800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n-US" altLang="en-US" sz="1800" dirty="0">
                <a:latin typeface="Comic Sans MS" pitchFamily="66" charset="0"/>
              </a:rPr>
              <a:t>Have secured funds needed for this , but concerned about future years</a:t>
            </a:r>
          </a:p>
        </p:txBody>
      </p:sp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3124200" y="2971800"/>
            <a:ext cx="34499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Have identified $1.8M</a:t>
            </a:r>
          </a:p>
          <a:p>
            <a:r>
              <a:rPr lang="en-US" altLang="en-US" dirty="0"/>
              <a:t>Exploring other sources…….</a:t>
            </a:r>
          </a:p>
        </p:txBody>
      </p:sp>
      <p:sp>
        <p:nvSpPr>
          <p:cNvPr id="130060" name="Text Box 12"/>
          <p:cNvSpPr txBox="1">
            <a:spLocks noChangeArrowheads="1"/>
          </p:cNvSpPr>
          <p:nvPr/>
        </p:nvSpPr>
        <p:spPr bwMode="auto">
          <a:xfrm>
            <a:off x="4753707" y="4073712"/>
            <a:ext cx="405629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>Collaborating Institutions have pledged ~$1.9M prefunding for FY97; additional $1M for FY98</a:t>
            </a:r>
          </a:p>
        </p:txBody>
      </p:sp>
      <p:pic>
        <p:nvPicPr>
          <p:cNvPr id="13006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43200"/>
            <a:ext cx="113188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7772400" y="3124200"/>
            <a:ext cx="3032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hlink"/>
                </a:solidFill>
              </a:rPr>
              <a:t>?</a:t>
            </a:r>
          </a:p>
        </p:txBody>
      </p:sp>
      <p:pic>
        <p:nvPicPr>
          <p:cNvPr id="13006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8" y="5257800"/>
            <a:ext cx="1065212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064" name="Text Box 16"/>
          <p:cNvSpPr txBox="1">
            <a:spLocks noChangeArrowheads="1"/>
          </p:cNvSpPr>
          <p:nvPr/>
        </p:nvSpPr>
        <p:spPr bwMode="auto">
          <a:xfrm>
            <a:off x="1371600" y="1752600"/>
            <a:ext cx="6208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82FB"/>
                </a:solidFill>
              </a:rPr>
              <a:t>(upgrade $39M + Solenoid, Project support, G&amp;A: $21M)</a:t>
            </a:r>
          </a:p>
        </p:txBody>
      </p: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8077200" y="2895600"/>
            <a:ext cx="10668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sz="1400">
                <a:solidFill>
                  <a:srgbClr val="FF0066"/>
                </a:solidFill>
              </a:rPr>
              <a:t>HM &amp; HW charged to find missing funds</a:t>
            </a:r>
          </a:p>
        </p:txBody>
      </p:sp>
      <p:sp>
        <p:nvSpPr>
          <p:cNvPr id="130066" name="Text Box 18"/>
          <p:cNvSpPr txBox="1">
            <a:spLocks noChangeArrowheads="1"/>
          </p:cNvSpPr>
          <p:nvPr/>
        </p:nvSpPr>
        <p:spPr bwMode="auto">
          <a:xfrm>
            <a:off x="6934200" y="5867400"/>
            <a:ext cx="1143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dirty="0">
                <a:solidFill>
                  <a:srgbClr val="C00000"/>
                </a:solidFill>
              </a:rPr>
              <a:t>Does not work</a:t>
            </a:r>
          </a:p>
        </p:txBody>
      </p:sp>
      <p:sp>
        <p:nvSpPr>
          <p:cNvPr id="130067" name="Line 19"/>
          <p:cNvSpPr>
            <a:spLocks noChangeShapeType="1"/>
          </p:cNvSpPr>
          <p:nvPr/>
        </p:nvSpPr>
        <p:spPr bwMode="auto">
          <a:xfrm>
            <a:off x="7162800" y="5715000"/>
            <a:ext cx="9144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68" name="Text Box 20"/>
          <p:cNvSpPr txBox="1">
            <a:spLocks noChangeArrowheads="1"/>
          </p:cNvSpPr>
          <p:nvPr/>
        </p:nvSpPr>
        <p:spPr bwMode="auto">
          <a:xfrm>
            <a:off x="0" y="0"/>
            <a:ext cx="34210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en-US" dirty="0">
                <a:solidFill>
                  <a:srgbClr val="00FFFE"/>
                </a:solidFill>
              </a:rPr>
              <a:t>Lehman review March 1997</a:t>
            </a:r>
          </a:p>
        </p:txBody>
      </p:sp>
    </p:spTree>
    <p:extLst>
      <p:ext uri="{BB962C8B-B14F-4D97-AF65-F5344CB8AC3E}">
        <p14:creationId xmlns:p14="http://schemas.microsoft.com/office/powerpoint/2010/main" val="147962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 dirty="0"/>
              <a:t>D0 workshop 1997, Indiana Univ.</a:t>
            </a:r>
          </a:p>
        </p:txBody>
      </p:sp>
      <p:pic>
        <p:nvPicPr>
          <p:cNvPr id="138245" name="Picture 5" descr="christenson_mont_wee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226355" cy="314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47" name="Picture 7" descr="mont_hw_indiana_19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76" y="2133600"/>
            <a:ext cx="4104423" cy="310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5105400" y="838200"/>
            <a:ext cx="3827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Let pictures speak for themselves</a:t>
            </a:r>
          </a:p>
        </p:txBody>
      </p:sp>
      <p:sp>
        <p:nvSpPr>
          <p:cNvPr id="138250" name="Text Box 10"/>
          <p:cNvSpPr txBox="1">
            <a:spLocks noChangeArrowheads="1"/>
          </p:cNvSpPr>
          <p:nvPr/>
        </p:nvSpPr>
        <p:spPr bwMode="auto">
          <a:xfrm>
            <a:off x="288925" y="6061075"/>
            <a:ext cx="3757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rgbClr val="7030A0"/>
                </a:solidFill>
              </a:rPr>
              <a:t>No idea what we were in for………..</a:t>
            </a:r>
          </a:p>
        </p:txBody>
      </p:sp>
      <p:sp>
        <p:nvSpPr>
          <p:cNvPr id="138251" name="Text Box 11"/>
          <p:cNvSpPr txBox="1">
            <a:spLocks noChangeArrowheads="1"/>
          </p:cNvSpPr>
          <p:nvPr/>
        </p:nvSpPr>
        <p:spPr bwMode="auto">
          <a:xfrm>
            <a:off x="193830" y="4160043"/>
            <a:ext cx="3649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(Only picture of JC I could find)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39577" y="5537075"/>
            <a:ext cx="3746383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A lot of activities at Fermilab, universities and institutions worldwide; R&amp;D ongoing; fabrication &amp; production lines ramping up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8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Upgrade</a:t>
            </a:r>
          </a:p>
        </p:txBody>
      </p:sp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0" y="0"/>
            <a:ext cx="1435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82FB"/>
                </a:solidFill>
              </a:rPr>
              <a:t>~April 1999</a:t>
            </a:r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6064250" y="0"/>
            <a:ext cx="307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hlink"/>
                </a:solidFill>
              </a:rPr>
              <a:t>(~ 1.5 years after baseline)</a:t>
            </a:r>
          </a:p>
        </p:txBody>
      </p:sp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533400" y="1219200"/>
            <a:ext cx="845661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FF66"/>
                </a:solidFill>
              </a:rPr>
              <a:t>Concerns about how upgrade was progressing from DoE and others.  </a:t>
            </a:r>
          </a:p>
          <a:p>
            <a:endParaRPr lang="en-US" altLang="en-US" dirty="0">
              <a:solidFill>
                <a:srgbClr val="00FF66"/>
              </a:solidFill>
            </a:endParaRPr>
          </a:p>
          <a:p>
            <a:r>
              <a:rPr lang="en-US" altLang="en-US" dirty="0">
                <a:solidFill>
                  <a:srgbClr val="00FF66"/>
                </a:solidFill>
              </a:rPr>
              <a:t>Rollin date had been moved to May 2000, considered not realistic</a:t>
            </a:r>
          </a:p>
        </p:txBody>
      </p:sp>
      <p:sp>
        <p:nvSpPr>
          <p:cNvPr id="176137" name="Text Box 9"/>
          <p:cNvSpPr txBox="1">
            <a:spLocks noChangeArrowheads="1"/>
          </p:cNvSpPr>
          <p:nvPr/>
        </p:nvSpPr>
        <p:spPr bwMode="auto">
          <a:xfrm>
            <a:off x="441325" y="650875"/>
            <a:ext cx="5883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Good progress after March 1997 review for 1998……..</a:t>
            </a:r>
          </a:p>
        </p:txBody>
      </p:sp>
      <p:sp>
        <p:nvSpPr>
          <p:cNvPr id="176138" name="Text Box 10"/>
          <p:cNvSpPr txBox="1">
            <a:spLocks noChangeArrowheads="1"/>
          </p:cNvSpPr>
          <p:nvPr/>
        </p:nvSpPr>
        <p:spPr bwMode="auto">
          <a:xfrm>
            <a:off x="533400" y="2362200"/>
            <a:ext cx="3276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/>
              <a:t>Jim Christenson resigned as Upgrade Project Manager (April 1999)</a:t>
            </a:r>
          </a:p>
        </p:txBody>
      </p:sp>
      <p:sp>
        <p:nvSpPr>
          <p:cNvPr id="176139" name="Text Box 11"/>
          <p:cNvSpPr txBox="1">
            <a:spLocks noChangeArrowheads="1"/>
          </p:cNvSpPr>
          <p:nvPr/>
        </p:nvSpPr>
        <p:spPr bwMode="auto">
          <a:xfrm>
            <a:off x="4800600" y="2362200"/>
            <a:ext cx="281940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3333FF"/>
                </a:solidFill>
              </a:rPr>
              <a:t>Great upheaval in upgrade project and in collaboration.</a:t>
            </a:r>
          </a:p>
        </p:txBody>
      </p:sp>
      <p:sp>
        <p:nvSpPr>
          <p:cNvPr id="176140" name="Line 12"/>
          <p:cNvSpPr>
            <a:spLocks noChangeShapeType="1"/>
          </p:cNvSpPr>
          <p:nvPr/>
        </p:nvSpPr>
        <p:spPr bwMode="auto">
          <a:xfrm>
            <a:off x="3962400" y="2743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41" name="Text Box 13"/>
          <p:cNvSpPr txBox="1">
            <a:spLocks noChangeArrowheads="1"/>
          </p:cNvSpPr>
          <p:nvPr/>
        </p:nvSpPr>
        <p:spPr bwMode="auto">
          <a:xfrm>
            <a:off x="1066800" y="3505200"/>
            <a:ext cx="2133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dirty="0"/>
              <a:t>Reorganization of upgrade and experiment with wide impacts</a:t>
            </a:r>
          </a:p>
        </p:txBody>
      </p:sp>
      <p:sp>
        <p:nvSpPr>
          <p:cNvPr id="176142" name="Line 14"/>
          <p:cNvSpPr>
            <a:spLocks noChangeShapeType="1"/>
          </p:cNvSpPr>
          <p:nvPr/>
        </p:nvSpPr>
        <p:spPr bwMode="auto">
          <a:xfrm>
            <a:off x="7924800" y="2743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43" name="Line 15"/>
          <p:cNvSpPr>
            <a:spLocks noChangeShapeType="1"/>
          </p:cNvSpPr>
          <p:nvPr/>
        </p:nvSpPr>
        <p:spPr bwMode="auto">
          <a:xfrm>
            <a:off x="381000" y="40386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44" name="Line 16"/>
          <p:cNvSpPr>
            <a:spLocks noChangeShapeType="1"/>
          </p:cNvSpPr>
          <p:nvPr/>
        </p:nvSpPr>
        <p:spPr bwMode="auto">
          <a:xfrm>
            <a:off x="3733800" y="40386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45" name="Text Box 17"/>
          <p:cNvSpPr txBox="1">
            <a:spLocks noChangeArrowheads="1"/>
          </p:cNvSpPr>
          <p:nvPr/>
        </p:nvSpPr>
        <p:spPr bwMode="auto">
          <a:xfrm>
            <a:off x="4708525" y="3698875"/>
            <a:ext cx="38195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Many changes in next few months.</a:t>
            </a:r>
          </a:p>
          <a:p>
            <a:r>
              <a:rPr lang="en-US" altLang="en-US" dirty="0"/>
              <a:t>DoE review coming up in June ‘99.</a:t>
            </a:r>
          </a:p>
          <a:p>
            <a:r>
              <a:rPr lang="en-US" altLang="en-US" dirty="0"/>
              <a:t>New director coming at Fermilab.</a:t>
            </a:r>
          </a:p>
        </p:txBody>
      </p:sp>
      <p:sp>
        <p:nvSpPr>
          <p:cNvPr id="176146" name="Text Box 18"/>
          <p:cNvSpPr txBox="1">
            <a:spLocks noChangeArrowheads="1"/>
          </p:cNvSpPr>
          <p:nvPr/>
        </p:nvSpPr>
        <p:spPr bwMode="auto">
          <a:xfrm>
            <a:off x="152400" y="5486400"/>
            <a:ext cx="1158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>
                <a:solidFill>
                  <a:srgbClr val="FF0000"/>
                </a:solidFill>
              </a:rPr>
              <a:t>Changes at top</a:t>
            </a:r>
          </a:p>
        </p:txBody>
      </p:sp>
      <p:sp>
        <p:nvSpPr>
          <p:cNvPr id="176147" name="Text Box 19"/>
          <p:cNvSpPr txBox="1">
            <a:spLocks noChangeArrowheads="1"/>
          </p:cNvSpPr>
          <p:nvPr/>
        </p:nvSpPr>
        <p:spPr bwMode="auto">
          <a:xfrm>
            <a:off x="1905000" y="5105400"/>
            <a:ext cx="10390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Spokes</a:t>
            </a:r>
          </a:p>
        </p:txBody>
      </p:sp>
      <p:sp>
        <p:nvSpPr>
          <p:cNvPr id="176148" name="Text Box 20"/>
          <p:cNvSpPr txBox="1">
            <a:spLocks noChangeArrowheads="1"/>
          </p:cNvSpPr>
          <p:nvPr/>
        </p:nvSpPr>
        <p:spPr bwMode="auto">
          <a:xfrm>
            <a:off x="4191000" y="5105400"/>
            <a:ext cx="2971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tx1">
                    <a:lumMod val="95000"/>
                    <a:lumOff val="5000"/>
                  </a:schemeClr>
                </a:solidFill>
              </a:rPr>
              <a:t>Upgrade Management</a:t>
            </a:r>
          </a:p>
        </p:txBody>
      </p:sp>
      <p:sp>
        <p:nvSpPr>
          <p:cNvPr id="176149" name="Text Box 21"/>
          <p:cNvSpPr txBox="1">
            <a:spLocks noChangeArrowheads="1"/>
          </p:cNvSpPr>
          <p:nvPr/>
        </p:nvSpPr>
        <p:spPr bwMode="auto">
          <a:xfrm>
            <a:off x="1752600" y="5486400"/>
            <a:ext cx="1739900" cy="6413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3333FF"/>
                </a:solidFill>
              </a:rPr>
              <a:t>H.Montgomery</a:t>
            </a:r>
          </a:p>
          <a:p>
            <a:r>
              <a:rPr lang="en-US" altLang="en-US">
                <a:solidFill>
                  <a:srgbClr val="3333FF"/>
                </a:solidFill>
              </a:rPr>
              <a:t>H.Weerts</a:t>
            </a:r>
          </a:p>
        </p:txBody>
      </p:sp>
      <p:sp>
        <p:nvSpPr>
          <p:cNvPr id="176150" name="Text Box 22"/>
          <p:cNvSpPr txBox="1">
            <a:spLocks noChangeArrowheads="1"/>
          </p:cNvSpPr>
          <p:nvPr/>
        </p:nvSpPr>
        <p:spPr bwMode="auto">
          <a:xfrm>
            <a:off x="4229100" y="5486400"/>
            <a:ext cx="2609850" cy="6413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3333FF"/>
                </a:solidFill>
              </a:rPr>
              <a:t>M.Tuts</a:t>
            </a:r>
          </a:p>
          <a:p>
            <a:r>
              <a:rPr lang="en-US" altLang="en-US">
                <a:solidFill>
                  <a:srgbClr val="3333FF"/>
                </a:solidFill>
              </a:rPr>
              <a:t>H.Weerts (replace JC)</a:t>
            </a:r>
          </a:p>
        </p:txBody>
      </p:sp>
      <p:sp>
        <p:nvSpPr>
          <p:cNvPr id="176151" name="Text Box 23"/>
          <p:cNvSpPr txBox="1">
            <a:spLocks noChangeArrowheads="1"/>
          </p:cNvSpPr>
          <p:nvPr/>
        </p:nvSpPr>
        <p:spPr bwMode="auto">
          <a:xfrm>
            <a:off x="7010400" y="5867400"/>
            <a:ext cx="1897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Not optimal………</a:t>
            </a:r>
          </a:p>
        </p:txBody>
      </p:sp>
      <p:sp>
        <p:nvSpPr>
          <p:cNvPr id="176152" name="Line 24"/>
          <p:cNvSpPr>
            <a:spLocks noChangeShapeType="1"/>
          </p:cNvSpPr>
          <p:nvPr/>
        </p:nvSpPr>
        <p:spPr bwMode="auto">
          <a:xfrm>
            <a:off x="8610600" y="2895600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53" name="Line 25"/>
          <p:cNvSpPr>
            <a:spLocks noChangeShapeType="1"/>
          </p:cNvSpPr>
          <p:nvPr/>
        </p:nvSpPr>
        <p:spPr bwMode="auto">
          <a:xfrm flipH="1">
            <a:off x="7239000" y="3429000"/>
            <a:ext cx="106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54" name="Line 26"/>
          <p:cNvSpPr>
            <a:spLocks noChangeShapeType="1"/>
          </p:cNvSpPr>
          <p:nvPr/>
        </p:nvSpPr>
        <p:spPr bwMode="auto">
          <a:xfrm>
            <a:off x="304800" y="3505200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55" name="Line 27"/>
          <p:cNvSpPr>
            <a:spLocks noChangeShapeType="1"/>
          </p:cNvSpPr>
          <p:nvPr/>
        </p:nvSpPr>
        <p:spPr bwMode="auto">
          <a:xfrm flipH="1">
            <a:off x="381000" y="3352800"/>
            <a:ext cx="106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56" name="Text Box 28"/>
          <p:cNvSpPr txBox="1">
            <a:spLocks noChangeArrowheads="1"/>
          </p:cNvSpPr>
          <p:nvPr/>
        </p:nvSpPr>
        <p:spPr bwMode="auto">
          <a:xfrm>
            <a:off x="1905000" y="6491288"/>
            <a:ext cx="4933950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Scrambled through May </a:t>
            </a:r>
            <a:r>
              <a:rPr lang="en-US" altLang="en-US" dirty="0">
                <a:solidFill>
                  <a:schemeClr val="tx1"/>
                </a:solidFill>
                <a:sym typeface="Wingdings" pitchFamily="2" charset="2"/>
              </a:rPr>
              <a:t> August 1999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66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 dirty="0"/>
              <a:t>Final Schedule for Run II</a:t>
            </a:r>
          </a:p>
        </p:txBody>
      </p:sp>
      <p:graphicFrame>
        <p:nvGraphicFramePr>
          <p:cNvPr id="144389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573786"/>
              </p:ext>
            </p:extLst>
          </p:nvPr>
        </p:nvGraphicFramePr>
        <p:xfrm>
          <a:off x="309045" y="663840"/>
          <a:ext cx="6248400" cy="592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4" name="Worksheet" r:id="rId3" imgW="6019745" imgH="5705587" progId="Excel.Sheet.8">
                  <p:embed/>
                </p:oleObj>
              </mc:Choice>
              <mc:Fallback>
                <p:oleObj name="Worksheet" r:id="rId3" imgW="6019745" imgH="570558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45" y="663840"/>
                        <a:ext cx="6248400" cy="592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7086600" y="533400"/>
            <a:ext cx="16462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Sept-14-99</a:t>
            </a:r>
          </a:p>
          <a:p>
            <a:endParaRPr lang="en-US" altLang="en-US"/>
          </a:p>
          <a:p>
            <a:r>
              <a:rPr lang="en-US" altLang="en-US"/>
              <a:t>D0 collab mtg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6918325" y="1870075"/>
            <a:ext cx="222567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New director (Witherell)</a:t>
            </a:r>
          </a:p>
          <a:p>
            <a:endParaRPr lang="en-US" altLang="en-US"/>
          </a:p>
          <a:p>
            <a:r>
              <a:rPr lang="en-US" altLang="en-US"/>
              <a:t>Slipped by 6 months</a:t>
            </a:r>
          </a:p>
          <a:p>
            <a:endParaRPr lang="en-US" altLang="en-US"/>
          </a:p>
          <a:p>
            <a:r>
              <a:rPr lang="en-US" altLang="en-US"/>
              <a:t>Realistic….</a:t>
            </a: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6629400" y="4572000"/>
            <a:ext cx="2271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/>
              <a:t>In the end accomplished this</a:t>
            </a:r>
          </a:p>
        </p:txBody>
      </p:sp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0" y="0"/>
            <a:ext cx="1425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82FB"/>
                </a:solidFill>
              </a:rPr>
              <a:t>~Sept 1999</a:t>
            </a:r>
          </a:p>
        </p:txBody>
      </p:sp>
    </p:spTree>
    <p:extLst>
      <p:ext uri="{BB962C8B-B14F-4D97-AF65-F5344CB8AC3E}">
        <p14:creationId xmlns:p14="http://schemas.microsoft.com/office/powerpoint/2010/main" val="144756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4876800" cy="457200"/>
          </a:xfrm>
        </p:spPr>
        <p:txBody>
          <a:bodyPr/>
          <a:lstStyle/>
          <a:p>
            <a:r>
              <a:rPr lang="en-US" altLang="en-US"/>
              <a:t>SMT</a:t>
            </a:r>
          </a:p>
        </p:txBody>
      </p:sp>
      <p:pic>
        <p:nvPicPr>
          <p:cNvPr id="178180" name="Picture 4" descr="kajfasz_working_00-0972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3276600" cy="27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181" name="Picture 5" descr="Si_going_in_north_00-1249-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909888"/>
            <a:ext cx="3162300" cy="394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182" name="Picture 6" descr="Si_nov_2000-1146-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325437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183" name="Text Box 7"/>
          <p:cNvSpPr txBox="1">
            <a:spLocks noChangeArrowheads="1"/>
          </p:cNvSpPr>
          <p:nvPr/>
        </p:nvSpPr>
        <p:spPr bwMode="auto">
          <a:xfrm>
            <a:off x="-92075" y="-34925"/>
            <a:ext cx="3243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82FB"/>
                </a:solidFill>
              </a:rPr>
              <a:t>Memorable things &amp; pictures</a:t>
            </a:r>
          </a:p>
        </p:txBody>
      </p:sp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3352800" y="457200"/>
            <a:ext cx="2835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 dirty="0">
                <a:solidFill>
                  <a:schemeClr val="hlink"/>
                </a:solidFill>
              </a:rPr>
              <a:t>Eric </a:t>
            </a:r>
            <a:r>
              <a:rPr lang="en-US" altLang="en-US" sz="1800" dirty="0" err="1">
                <a:solidFill>
                  <a:schemeClr val="hlink"/>
                </a:solidFill>
              </a:rPr>
              <a:t>Kajfasz</a:t>
            </a:r>
            <a:r>
              <a:rPr lang="en-US" altLang="en-US" sz="1800" dirty="0">
                <a:solidFill>
                  <a:schemeClr val="hlink"/>
                </a:solidFill>
              </a:rPr>
              <a:t> (Marseille</a:t>
            </a:r>
            <a:r>
              <a:rPr lang="en-US" altLang="en-US" sz="1800" dirty="0" smtClean="0">
                <a:solidFill>
                  <a:schemeClr val="hlink"/>
                </a:solidFill>
              </a:rPr>
              <a:t>),</a:t>
            </a:r>
            <a:endParaRPr lang="en-US" altLang="en-US" sz="1800" dirty="0">
              <a:solidFill>
                <a:schemeClr val="hlink"/>
              </a:solidFill>
            </a:endParaRPr>
          </a:p>
        </p:txBody>
      </p:sp>
      <p:sp>
        <p:nvSpPr>
          <p:cNvPr id="178185" name="Text Box 9"/>
          <p:cNvSpPr txBox="1">
            <a:spLocks noChangeArrowheads="1"/>
          </p:cNvSpPr>
          <p:nvPr/>
        </p:nvSpPr>
        <p:spPr bwMode="auto">
          <a:xfrm>
            <a:off x="3489325" y="1232693"/>
            <a:ext cx="56118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Expertise limited in D0, when started….</a:t>
            </a:r>
          </a:p>
          <a:p>
            <a:r>
              <a:rPr lang="en-US" altLang="en-US" sz="1800" dirty="0"/>
              <a:t>Delays at Micron Semiconductor dictated schedule</a:t>
            </a:r>
          </a:p>
          <a:p>
            <a:r>
              <a:rPr lang="en-US" altLang="en-US" sz="1800" dirty="0"/>
              <a:t>Fermilab “took” over Micron</a:t>
            </a:r>
          </a:p>
          <a:p>
            <a:r>
              <a:rPr lang="en-US" altLang="en-US" sz="1800" dirty="0"/>
              <a:t>Large effort at </a:t>
            </a:r>
            <a:r>
              <a:rPr lang="en-US" altLang="en-US" sz="1800" dirty="0" err="1"/>
              <a:t>SiDet</a:t>
            </a:r>
            <a:r>
              <a:rPr lang="en-US" altLang="en-US" sz="1800" dirty="0"/>
              <a:t> facility</a:t>
            </a:r>
          </a:p>
        </p:txBody>
      </p:sp>
      <p:sp>
        <p:nvSpPr>
          <p:cNvPr id="178186" name="Text Box 10"/>
          <p:cNvSpPr txBox="1">
            <a:spLocks noChangeArrowheads="1"/>
          </p:cNvSpPr>
          <p:nvPr/>
        </p:nvSpPr>
        <p:spPr bwMode="auto">
          <a:xfrm>
            <a:off x="3489325" y="3089275"/>
            <a:ext cx="237807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 dirty="0"/>
              <a:t>D0 developed &amp; trained a </a:t>
            </a:r>
            <a:r>
              <a:rPr lang="en-US" altLang="en-US" sz="1800" dirty="0" smtClean="0"/>
              <a:t>new set </a:t>
            </a:r>
            <a:r>
              <a:rPr lang="en-US" altLang="en-US" sz="1800" dirty="0"/>
              <a:t>of Si experts </a:t>
            </a:r>
            <a:r>
              <a:rPr lang="en-US" altLang="en-US" sz="1800" dirty="0">
                <a:sym typeface="Wingdings" pitchFamily="2" charset="2"/>
              </a:rPr>
              <a:t> now working on new projects</a:t>
            </a:r>
            <a:endParaRPr lang="en-US" altLang="en-US" sz="1800" dirty="0"/>
          </a:p>
        </p:txBody>
      </p:sp>
      <p:sp>
        <p:nvSpPr>
          <p:cNvPr id="178187" name="Text Box 11"/>
          <p:cNvSpPr txBox="1">
            <a:spLocks noChangeArrowheads="1"/>
          </p:cNvSpPr>
          <p:nvPr/>
        </p:nvSpPr>
        <p:spPr bwMode="auto">
          <a:xfrm>
            <a:off x="5029200" y="5715000"/>
            <a:ext cx="88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Install</a:t>
            </a:r>
          </a:p>
        </p:txBody>
      </p:sp>
      <p:sp>
        <p:nvSpPr>
          <p:cNvPr id="178188" name="Line 12"/>
          <p:cNvSpPr>
            <a:spLocks noChangeShapeType="1"/>
          </p:cNvSpPr>
          <p:nvPr/>
        </p:nvSpPr>
        <p:spPr bwMode="auto">
          <a:xfrm>
            <a:off x="4953000" y="6172200"/>
            <a:ext cx="990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89" name="Text Box 13"/>
          <p:cNvSpPr txBox="1">
            <a:spLocks noChangeArrowheads="1"/>
          </p:cNvSpPr>
          <p:nvPr/>
        </p:nvSpPr>
        <p:spPr bwMode="auto">
          <a:xfrm>
            <a:off x="5105400" y="6096000"/>
            <a:ext cx="773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north</a:t>
            </a:r>
          </a:p>
        </p:txBody>
      </p:sp>
    </p:spTree>
    <p:extLst>
      <p:ext uri="{BB962C8B-B14F-4D97-AF65-F5344CB8AC3E}">
        <p14:creationId xmlns:p14="http://schemas.microsoft.com/office/powerpoint/2010/main" val="181352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Rectangle 4"/>
          <p:cNvSpPr>
            <a:spLocks noGrp="1" noChangeArrowheads="1"/>
          </p:cNvSpPr>
          <p:nvPr>
            <p:ph type="title"/>
          </p:nvPr>
        </p:nvSpPr>
        <p:spPr>
          <a:xfrm>
            <a:off x="1831532" y="-1"/>
            <a:ext cx="4876800" cy="457200"/>
          </a:xfrm>
        </p:spPr>
        <p:txBody>
          <a:bodyPr/>
          <a:lstStyle/>
          <a:p>
            <a:r>
              <a:rPr lang="en-US" altLang="en-US" sz="1800" dirty="0"/>
              <a:t>Fiber tracker</a:t>
            </a:r>
          </a:p>
        </p:txBody>
      </p:sp>
      <p:pic>
        <p:nvPicPr>
          <p:cNvPr id="182278" name="Picture 6" descr="vlpc_blowup_penny_shar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0"/>
            <a:ext cx="210026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79" name="Picture 7" descr="cylinder_5_cft_feb_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3962400" cy="39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80" name="Picture 8" descr="cft_install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3950"/>
            <a:ext cx="3810000" cy="319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81" name="Picture 9" descr="VLPC_Drew_alton_01-0290-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8" y="3048000"/>
            <a:ext cx="304006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282" name="Text Box 10"/>
          <p:cNvSpPr txBox="1">
            <a:spLocks noChangeArrowheads="1"/>
          </p:cNvSpPr>
          <p:nvPr/>
        </p:nvSpPr>
        <p:spPr bwMode="auto">
          <a:xfrm>
            <a:off x="-92075" y="-34925"/>
            <a:ext cx="3243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82FB"/>
                </a:solidFill>
              </a:rPr>
              <a:t>Memorable things &amp; pictures</a:t>
            </a:r>
          </a:p>
        </p:txBody>
      </p:sp>
      <p:sp>
        <p:nvSpPr>
          <p:cNvPr id="182283" name="Text Box 11"/>
          <p:cNvSpPr txBox="1">
            <a:spLocks noChangeArrowheads="1"/>
          </p:cNvSpPr>
          <p:nvPr/>
        </p:nvSpPr>
        <p:spPr bwMode="auto">
          <a:xfrm>
            <a:off x="7375525" y="2022475"/>
            <a:ext cx="7793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VLPC</a:t>
            </a:r>
          </a:p>
        </p:txBody>
      </p:sp>
      <p:sp>
        <p:nvSpPr>
          <p:cNvPr id="182284" name="Text Box 12"/>
          <p:cNvSpPr txBox="1">
            <a:spLocks noChangeArrowheads="1"/>
          </p:cNvSpPr>
          <p:nvPr/>
        </p:nvSpPr>
        <p:spPr bwMode="auto">
          <a:xfrm>
            <a:off x="3965132" y="533399"/>
            <a:ext cx="2522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Fiber ribbon mounting</a:t>
            </a:r>
          </a:p>
        </p:txBody>
      </p:sp>
      <p:sp>
        <p:nvSpPr>
          <p:cNvPr id="182285" name="Text Box 13"/>
          <p:cNvSpPr txBox="1">
            <a:spLocks noChangeArrowheads="1"/>
          </p:cNvSpPr>
          <p:nvPr/>
        </p:nvSpPr>
        <p:spPr bwMode="auto">
          <a:xfrm>
            <a:off x="4041332" y="838199"/>
            <a:ext cx="1031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00FF66"/>
                </a:solidFill>
              </a:rPr>
              <a:t>Critical:</a:t>
            </a:r>
          </a:p>
        </p:txBody>
      </p:sp>
      <p:sp>
        <p:nvSpPr>
          <p:cNvPr id="182286" name="Text Box 14"/>
          <p:cNvSpPr txBox="1">
            <a:spLocks noChangeArrowheads="1"/>
          </p:cNvSpPr>
          <p:nvPr/>
        </p:nvSpPr>
        <p:spPr bwMode="auto">
          <a:xfrm>
            <a:off x="4191000" y="1219200"/>
            <a:ext cx="2647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82FB"/>
                </a:solidFill>
              </a:rPr>
              <a:t>Cylinders</a:t>
            </a:r>
          </a:p>
          <a:p>
            <a:r>
              <a:rPr lang="en-US" altLang="en-US">
                <a:solidFill>
                  <a:srgbClr val="0082FB"/>
                </a:solidFill>
              </a:rPr>
              <a:t>Make ribbons of fibers</a:t>
            </a:r>
          </a:p>
          <a:p>
            <a:r>
              <a:rPr lang="en-US" altLang="en-US">
                <a:solidFill>
                  <a:srgbClr val="0082FB"/>
                </a:solidFill>
              </a:rPr>
              <a:t>Install fibers</a:t>
            </a:r>
          </a:p>
          <a:p>
            <a:r>
              <a:rPr lang="en-US" altLang="en-US">
                <a:solidFill>
                  <a:srgbClr val="0082FB"/>
                </a:solidFill>
              </a:rPr>
              <a:t>Measure fibers</a:t>
            </a:r>
          </a:p>
        </p:txBody>
      </p:sp>
      <p:sp>
        <p:nvSpPr>
          <p:cNvPr id="182287" name="Text Box 15"/>
          <p:cNvSpPr txBox="1">
            <a:spLocks noChangeArrowheads="1"/>
          </p:cNvSpPr>
          <p:nvPr/>
        </p:nvSpPr>
        <p:spPr bwMode="auto">
          <a:xfrm>
            <a:off x="0" y="6491288"/>
            <a:ext cx="3032125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chemeClr val="tx1"/>
                </a:solidFill>
              </a:rPr>
              <a:t>CFT installation in solenoid</a:t>
            </a:r>
          </a:p>
        </p:txBody>
      </p:sp>
      <p:sp>
        <p:nvSpPr>
          <p:cNvPr id="182288" name="Text Box 16"/>
          <p:cNvSpPr txBox="1">
            <a:spLocks noChangeArrowheads="1"/>
          </p:cNvSpPr>
          <p:nvPr/>
        </p:nvSpPr>
        <p:spPr bwMode="auto">
          <a:xfrm>
            <a:off x="4278313" y="4924425"/>
            <a:ext cx="18065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>
                <a:solidFill>
                  <a:schemeClr val="bg1"/>
                </a:solidFill>
              </a:rPr>
              <a:t>VLPC cryostats</a:t>
            </a:r>
          </a:p>
          <a:p>
            <a:pPr algn="r"/>
            <a:r>
              <a:rPr lang="en-US" altLang="en-US">
                <a:solidFill>
                  <a:schemeClr val="bg1"/>
                </a:solidFill>
              </a:rPr>
              <a:t>Fibers landing</a:t>
            </a:r>
          </a:p>
          <a:p>
            <a:pPr algn="r"/>
            <a:r>
              <a:rPr lang="en-US" altLang="en-US">
                <a:solidFill>
                  <a:schemeClr val="bg1"/>
                </a:solidFill>
              </a:rPr>
              <a:t>Signals out</a:t>
            </a:r>
          </a:p>
        </p:txBody>
      </p:sp>
      <p:sp>
        <p:nvSpPr>
          <p:cNvPr id="182289" name="Line 17"/>
          <p:cNvSpPr>
            <a:spLocks noChangeShapeType="1"/>
          </p:cNvSpPr>
          <p:nvPr/>
        </p:nvSpPr>
        <p:spPr bwMode="auto">
          <a:xfrm>
            <a:off x="4648200" y="5867400"/>
            <a:ext cx="1447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90" name="Text Box 18"/>
          <p:cNvSpPr txBox="1">
            <a:spLocks noChangeArrowheads="1"/>
          </p:cNvSpPr>
          <p:nvPr/>
        </p:nvSpPr>
        <p:spPr bwMode="auto">
          <a:xfrm>
            <a:off x="4456786" y="5853113"/>
            <a:ext cx="16677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en-US" sz="1800" dirty="0">
                <a:solidFill>
                  <a:srgbClr val="FF0066"/>
                </a:solidFill>
              </a:rPr>
              <a:t>Fiber routing nightmare</a:t>
            </a:r>
          </a:p>
        </p:txBody>
      </p:sp>
    </p:spTree>
    <p:extLst>
      <p:ext uri="{BB962C8B-B14F-4D97-AF65-F5344CB8AC3E}">
        <p14:creationId xmlns:p14="http://schemas.microsoft.com/office/powerpoint/2010/main" val="412835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Muon system</a:t>
            </a:r>
          </a:p>
        </p:txBody>
      </p:sp>
      <p:pic>
        <p:nvPicPr>
          <p:cNvPr id="184325" name="Picture 5" descr="EMC_trusses_00-0131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6" name="Picture 6" descr="Muon_pixels_russia_00-1286-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773363"/>
            <a:ext cx="5105400" cy="408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27" name="Text Box 7"/>
          <p:cNvSpPr txBox="1">
            <a:spLocks noChangeArrowheads="1"/>
          </p:cNvSpPr>
          <p:nvPr/>
        </p:nvSpPr>
        <p:spPr bwMode="auto">
          <a:xfrm>
            <a:off x="-92075" y="-34925"/>
            <a:ext cx="3243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82FB"/>
                </a:solidFill>
              </a:rPr>
              <a:t>Memorable things &amp; pictures</a:t>
            </a:r>
          </a:p>
        </p:txBody>
      </p:sp>
      <p:sp>
        <p:nvSpPr>
          <p:cNvPr id="184328" name="Text Box 8"/>
          <p:cNvSpPr txBox="1">
            <a:spLocks noChangeArrowheads="1"/>
          </p:cNvSpPr>
          <p:nvPr/>
        </p:nvSpPr>
        <p:spPr bwMode="auto">
          <a:xfrm>
            <a:off x="5241925" y="498475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“ A Russian Affair”</a:t>
            </a:r>
          </a:p>
        </p:txBody>
      </p:sp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228600" y="5181600"/>
            <a:ext cx="1385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Just </a:t>
            </a:r>
            <a:r>
              <a:rPr lang="en-US" altLang="en-US">
                <a:solidFill>
                  <a:srgbClr val="FF0066"/>
                </a:solidFill>
              </a:rPr>
              <a:t>HUGE</a:t>
            </a:r>
          </a:p>
        </p:txBody>
      </p: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533400" y="5791200"/>
            <a:ext cx="2759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>
                <a:solidFill>
                  <a:srgbClr val="00FFFE"/>
                </a:solidFill>
              </a:rPr>
              <a:t>Best muon system (trigger) ever built</a:t>
            </a:r>
          </a:p>
        </p:txBody>
      </p:sp>
      <p:sp>
        <p:nvSpPr>
          <p:cNvPr id="184331" name="Text Box 11"/>
          <p:cNvSpPr txBox="1">
            <a:spLocks noChangeArrowheads="1"/>
          </p:cNvSpPr>
          <p:nvPr/>
        </p:nvSpPr>
        <p:spPr bwMode="auto">
          <a:xfrm>
            <a:off x="4876800" y="990600"/>
            <a:ext cx="39131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Replaced complete forward system</a:t>
            </a:r>
          </a:p>
          <a:p>
            <a:r>
              <a:rPr lang="en-US" altLang="en-US"/>
              <a:t>Trigger scintillators</a:t>
            </a:r>
          </a:p>
          <a:p>
            <a:r>
              <a:rPr lang="en-US" altLang="en-US"/>
              <a:t>Min Drift tubes</a:t>
            </a:r>
          </a:p>
          <a:p>
            <a:r>
              <a:rPr lang="en-US" altLang="en-US">
                <a:solidFill>
                  <a:srgbClr val="00FFFE"/>
                </a:solidFill>
              </a:rPr>
              <a:t>New trigger</a:t>
            </a:r>
          </a:p>
        </p:txBody>
      </p:sp>
      <p:sp>
        <p:nvSpPr>
          <p:cNvPr id="184332" name="Text Box 12"/>
          <p:cNvSpPr txBox="1">
            <a:spLocks noChangeArrowheads="1"/>
          </p:cNvSpPr>
          <p:nvPr/>
        </p:nvSpPr>
        <p:spPr bwMode="auto">
          <a:xfrm>
            <a:off x="60325" y="346075"/>
            <a:ext cx="23225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Muon truss at Lab E</a:t>
            </a:r>
          </a:p>
        </p:txBody>
      </p:sp>
      <p:sp>
        <p:nvSpPr>
          <p:cNvPr id="184333" name="Text Box 13"/>
          <p:cNvSpPr txBox="1">
            <a:spLocks noChangeArrowheads="1"/>
          </p:cNvSpPr>
          <p:nvPr/>
        </p:nvSpPr>
        <p:spPr bwMode="auto">
          <a:xfrm>
            <a:off x="7391400" y="3200400"/>
            <a:ext cx="1552575" cy="3667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Muon C layer</a:t>
            </a:r>
          </a:p>
        </p:txBody>
      </p:sp>
    </p:spTree>
    <p:extLst>
      <p:ext uri="{BB962C8B-B14F-4D97-AF65-F5344CB8AC3E}">
        <p14:creationId xmlns:p14="http://schemas.microsoft.com/office/powerpoint/2010/main" val="91413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Triggers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-92075" y="-34925"/>
            <a:ext cx="20812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82FB"/>
                </a:solidFill>
              </a:rPr>
              <a:t>Memorable things</a:t>
            </a:r>
          </a:p>
        </p:txBody>
      </p:sp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533400" y="1295400"/>
            <a:ext cx="449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L2</a:t>
            </a:r>
          </a:p>
        </p:txBody>
      </p:sp>
      <p:sp>
        <p:nvSpPr>
          <p:cNvPr id="188422" name="Text Box 6"/>
          <p:cNvSpPr txBox="1">
            <a:spLocks noChangeArrowheads="1"/>
          </p:cNvSpPr>
          <p:nvPr/>
        </p:nvSpPr>
        <p:spPr bwMode="auto">
          <a:xfrm>
            <a:off x="1279525" y="727075"/>
            <a:ext cx="750397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One area of close collaboration with CDF ( and MSU and U of Mich.)</a:t>
            </a:r>
          </a:p>
          <a:p>
            <a:r>
              <a:rPr lang="en-US" altLang="en-US" sz="1800" dirty="0"/>
              <a:t>Develop Alpha processors (Windows NT based)</a:t>
            </a:r>
          </a:p>
          <a:p>
            <a:r>
              <a:rPr lang="en-US" altLang="en-US" sz="1800" dirty="0"/>
              <a:t>One problem after the other ( </a:t>
            </a:r>
            <a:r>
              <a:rPr lang="en-US" altLang="en-US" sz="1800" dirty="0" smtClean="0"/>
              <a:t>more  </a:t>
            </a:r>
            <a:r>
              <a:rPr lang="en-US" altLang="en-US" sz="1800" dirty="0"/>
              <a:t>like disasters)</a:t>
            </a:r>
          </a:p>
          <a:p>
            <a:r>
              <a:rPr lang="en-US" altLang="en-US" sz="1800" dirty="0"/>
              <a:t>Prototype worked, but no production……  many man years gone</a:t>
            </a:r>
          </a:p>
          <a:p>
            <a:r>
              <a:rPr lang="en-US" altLang="en-US" sz="1800" dirty="0"/>
              <a:t>Started run……  replaced afterwards</a:t>
            </a:r>
          </a:p>
        </p:txBody>
      </p:sp>
      <p:sp>
        <p:nvSpPr>
          <p:cNvPr id="188423" name="Text Box 7"/>
          <p:cNvSpPr txBox="1">
            <a:spLocks noChangeArrowheads="1"/>
          </p:cNvSpPr>
          <p:nvPr/>
        </p:nvSpPr>
        <p:spPr bwMode="auto">
          <a:xfrm>
            <a:off x="5546725" y="2098675"/>
            <a:ext cx="2747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1"/>
                </a:solidFill>
              </a:rPr>
              <a:t>Struggle for all involved</a:t>
            </a:r>
          </a:p>
        </p:txBody>
      </p:sp>
      <p:sp>
        <p:nvSpPr>
          <p:cNvPr id="188424" name="Text Box 8"/>
          <p:cNvSpPr txBox="1">
            <a:spLocks noChangeArrowheads="1"/>
          </p:cNvSpPr>
          <p:nvPr/>
        </p:nvSpPr>
        <p:spPr bwMode="auto">
          <a:xfrm>
            <a:off x="609600" y="4038600"/>
            <a:ext cx="449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L3</a:t>
            </a:r>
          </a:p>
        </p:txBody>
      </p:sp>
      <p:sp>
        <p:nvSpPr>
          <p:cNvPr id="188425" name="Text Box 9"/>
          <p:cNvSpPr txBox="1">
            <a:spLocks noChangeArrowheads="1"/>
          </p:cNvSpPr>
          <p:nvPr/>
        </p:nvSpPr>
        <p:spPr bwMode="auto">
          <a:xfrm>
            <a:off x="1371600" y="3276600"/>
            <a:ext cx="6781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/>
              <a:t>Initially based on custom system for D0</a:t>
            </a:r>
          </a:p>
          <a:p>
            <a:r>
              <a:rPr lang="en-US" altLang="en-US" dirty="0"/>
              <a:t>Based on special expertise and Windows NT and custom hardware from Run I  (VRBs)</a:t>
            </a:r>
          </a:p>
          <a:p>
            <a:r>
              <a:rPr lang="en-US" altLang="en-US" dirty="0"/>
              <a:t>Delays kept on occurring.  Jan 2001:it would not work Implemented new solution based on standard data transfer and Linux processors</a:t>
            </a:r>
          </a:p>
        </p:txBody>
      </p:sp>
      <p:sp>
        <p:nvSpPr>
          <p:cNvPr id="188426" name="Text Box 10"/>
          <p:cNvSpPr txBox="1">
            <a:spLocks noChangeArrowheads="1"/>
          </p:cNvSpPr>
          <p:nvPr/>
        </p:nvSpPr>
        <p:spPr bwMode="auto">
          <a:xfrm>
            <a:off x="3803900" y="5238206"/>
            <a:ext cx="519747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Old  and new groups worked together and realized a working systems within months.</a:t>
            </a:r>
          </a:p>
        </p:txBody>
      </p:sp>
    </p:spTree>
    <p:extLst>
      <p:ext uri="{BB962C8B-B14F-4D97-AF65-F5344CB8AC3E}">
        <p14:creationId xmlns:p14="http://schemas.microsoft.com/office/powerpoint/2010/main" val="427631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Installation schemes….</a:t>
            </a:r>
          </a:p>
        </p:txBody>
      </p:sp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1600200" y="914400"/>
            <a:ext cx="4586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Called “Tutti- Frutti” Land……used to plan</a:t>
            </a:r>
          </a:p>
        </p:txBody>
      </p:sp>
      <p:pic>
        <p:nvPicPr>
          <p:cNvPr id="186373" name="Picture 5" descr="working_vers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98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381000" y="955675"/>
            <a:ext cx="2193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en-US" dirty="0">
                <a:solidFill>
                  <a:srgbClr val="FF0066"/>
                </a:solidFill>
              </a:rPr>
              <a:t>Remarkable occasion:</a:t>
            </a: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2971800" y="762000"/>
            <a:ext cx="525015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en-US" altLang="en-US" dirty="0"/>
              <a:t>Not given DØ talk for </a:t>
            </a:r>
            <a:r>
              <a:rPr lang="en-US" altLang="en-US" dirty="0" smtClean="0"/>
              <a:t>~10 years, </a:t>
            </a:r>
            <a:r>
              <a:rPr lang="en-US" altLang="en-US" sz="1000" dirty="0" smtClean="0"/>
              <a:t>except D0 France</a:t>
            </a:r>
            <a:endParaRPr lang="en-US" altLang="en-US" sz="1000" dirty="0"/>
          </a:p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en-US" altLang="en-US" dirty="0"/>
              <a:t>Used to give at least one/week</a:t>
            </a:r>
          </a:p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en-US" altLang="en-US" dirty="0"/>
              <a:t>There is live after DØ, but how much…….</a:t>
            </a:r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533400" y="2895600"/>
            <a:ext cx="6491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This really has little to do with science, it is simply history.</a:t>
            </a:r>
          </a:p>
        </p:txBody>
      </p:sp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609600" y="3657600"/>
            <a:ext cx="3543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Amazing how much I forgot……..</a:t>
            </a:r>
          </a:p>
        </p:txBody>
      </p:sp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609600" y="4114800"/>
            <a:ext cx="6815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Amazing that some things came back and I remembered them.</a:t>
            </a:r>
          </a:p>
        </p:txBody>
      </p:sp>
      <p:sp>
        <p:nvSpPr>
          <p:cNvPr id="121870" name="Text Box 14"/>
          <p:cNvSpPr txBox="1">
            <a:spLocks noChangeArrowheads="1"/>
          </p:cNvSpPr>
          <p:nvPr/>
        </p:nvSpPr>
        <p:spPr bwMode="auto">
          <a:xfrm>
            <a:off x="5181600" y="3276600"/>
            <a:ext cx="3289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00FF66"/>
                </a:solidFill>
              </a:rPr>
              <a:t>(except how things are accomplished)</a:t>
            </a:r>
          </a:p>
        </p:txBody>
      </p:sp>
      <p:sp>
        <p:nvSpPr>
          <p:cNvPr id="121871" name="Text Box 15"/>
          <p:cNvSpPr txBox="1">
            <a:spLocks noChangeArrowheads="1"/>
          </p:cNvSpPr>
          <p:nvPr/>
        </p:nvSpPr>
        <p:spPr bwMode="auto">
          <a:xfrm>
            <a:off x="8137525" y="955675"/>
            <a:ext cx="10064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>
                <a:solidFill>
                  <a:srgbClr val="00FF66"/>
                </a:solidFill>
              </a:rPr>
              <a:t>RelearnØ</a:t>
            </a:r>
          </a:p>
        </p:txBody>
      </p:sp>
    </p:spTree>
    <p:extLst>
      <p:ext uri="{BB962C8B-B14F-4D97-AF65-F5344CB8AC3E}">
        <p14:creationId xmlns:p14="http://schemas.microsoft.com/office/powerpoint/2010/main" val="379053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Dzero moved in January 2001</a:t>
            </a:r>
          </a:p>
        </p:txBody>
      </p:sp>
      <p:pic>
        <p:nvPicPr>
          <p:cNvPr id="134150" name="Picture 6" descr="detector_in_hall_jan_01_profess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642461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151" name="Picture 7" descr="detector_wideview_in_hall_jan_01_professional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0"/>
            <a:ext cx="64135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77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257800" y="0"/>
            <a:ext cx="3886200" cy="457200"/>
          </a:xfrm>
        </p:spPr>
        <p:txBody>
          <a:bodyPr/>
          <a:lstStyle/>
          <a:p>
            <a:r>
              <a:rPr lang="en-US" altLang="en-US"/>
              <a:t>Dzero in and its people</a:t>
            </a:r>
          </a:p>
        </p:txBody>
      </p:sp>
      <p:pic>
        <p:nvPicPr>
          <p:cNvPr id="136196" name="Picture 4" descr="D0_collab_picture_feb_2001_offic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78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5562600" y="457200"/>
            <a:ext cx="1747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February 2001</a:t>
            </a:r>
          </a:p>
        </p:txBody>
      </p:sp>
      <p:pic>
        <p:nvPicPr>
          <p:cNvPr id="136198" name="Picture 6" descr="first_colisions_hi_res_01-07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1752600"/>
            <a:ext cx="371792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2" y="126170"/>
            <a:ext cx="4845054" cy="673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245" y="318195"/>
            <a:ext cx="4375755" cy="53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343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94303" cy="630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82" y="12993"/>
            <a:ext cx="4582378" cy="552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214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900" y="0"/>
            <a:ext cx="4849187" cy="685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947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175924" y="2742272"/>
            <a:ext cx="885105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565226" y="2353660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1981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00178" y="1835002"/>
            <a:ext cx="587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Get PhD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893136" y="2353660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2014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246107" y="2353660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1995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459724" y="2353660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1989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433001" y="2353660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1985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36840" y="3586913"/>
            <a:ext cx="1170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HW in </a:t>
            </a:r>
            <a:r>
              <a:rPr lang="en-US" altLang="en-US" sz="1400" dirty="0" smtClean="0"/>
              <a:t>DØ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6299" y="2353660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2011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954579" y="2353660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2007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032859" y="2353660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2003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111139" y="2353660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1999</a:t>
            </a:r>
            <a:endParaRPr lang="en-US" sz="1400" dirty="0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1307574" y="3378690"/>
            <a:ext cx="710147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82FB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1307574" y="3740802"/>
            <a:ext cx="464700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175924" y="3126322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smtClean="0"/>
              <a:t>DØ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3051553" y="3049512"/>
            <a:ext cx="4208796" cy="7681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3333FF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60349" y="2880235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Data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92642" y="164575"/>
            <a:ext cx="4020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Intertwining of </a:t>
            </a:r>
            <a:r>
              <a:rPr lang="en-US" altLang="en-US" dirty="0" smtClean="0"/>
              <a:t>DØ</a:t>
            </a:r>
            <a:r>
              <a:rPr lang="en-US" dirty="0" smtClean="0"/>
              <a:t> and HW life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683396" y="1086295"/>
            <a:ext cx="4023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Complete overlap of MSU &amp; </a:t>
            </a:r>
            <a:r>
              <a:rPr lang="en-US" altLang="en-US" dirty="0" smtClean="0"/>
              <a:t>DØ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1307574" y="4158695"/>
            <a:ext cx="464700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135959" y="3995396"/>
            <a:ext cx="1297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HW at MSU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83769" y="6078945"/>
            <a:ext cx="1002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>
                <a:solidFill>
                  <a:schemeClr val="tx1"/>
                </a:solidFill>
              </a:rPr>
              <a:t>Anec</a:t>
            </a:r>
            <a:r>
              <a:rPr lang="en-US" sz="800" dirty="0" smtClean="0">
                <a:solidFill>
                  <a:schemeClr val="tx1"/>
                </a:solidFill>
              </a:rPr>
              <a:t>: Nearly did not get tenure at MSU because of </a:t>
            </a:r>
            <a:r>
              <a:rPr lang="en-US" altLang="en-US" sz="800" dirty="0" smtClean="0">
                <a:solidFill>
                  <a:schemeClr val="tx1"/>
                </a:solidFill>
              </a:rPr>
              <a:t>DØ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3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838200" y="914400"/>
            <a:ext cx="215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Preparing this talk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3276600" y="609600"/>
            <a:ext cx="5068888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1"/>
                </a:solidFill>
              </a:rPr>
              <a:t>Was good to go through history ( relive some)</a:t>
            </a:r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altLang="en-US">
                <a:solidFill>
                  <a:schemeClr val="accent1"/>
                </a:solidFill>
              </a:rPr>
              <a:t>DØ was large part of my life </a:t>
            </a:r>
          </a:p>
          <a:p>
            <a:r>
              <a:rPr lang="en-US" altLang="en-US">
                <a:solidFill>
                  <a:schemeClr val="accent1"/>
                </a:solidFill>
              </a:rPr>
              <a:t>Reminded me that I am getting old….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5030788" y="1624013"/>
            <a:ext cx="3671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bg1"/>
                </a:solidFill>
              </a:rPr>
              <a:t>( technology has moved/is moving on)</a:t>
            </a:r>
          </a:p>
        </p:txBody>
      </p:sp>
      <p:sp>
        <p:nvSpPr>
          <p:cNvPr id="160775" name="Text Box 7"/>
          <p:cNvSpPr txBox="1">
            <a:spLocks noChangeArrowheads="1"/>
          </p:cNvSpPr>
          <p:nvPr/>
        </p:nvSpPr>
        <p:spPr bwMode="auto">
          <a:xfrm>
            <a:off x="1066800" y="4267200"/>
            <a:ext cx="693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rgbClr val="FF0066"/>
                </a:solidFill>
              </a:rPr>
              <a:t>It has been a privilege and great scientific &amp; social experience to work on DØ and with colleagues from all over the globe.</a:t>
            </a:r>
          </a:p>
        </p:txBody>
      </p:sp>
      <p:sp>
        <p:nvSpPr>
          <p:cNvPr id="160776" name="Text Box 8"/>
          <p:cNvSpPr txBox="1">
            <a:spLocks noChangeArrowheads="1"/>
          </p:cNvSpPr>
          <p:nvPr/>
        </p:nvSpPr>
        <p:spPr bwMode="auto">
          <a:xfrm>
            <a:off x="1600200" y="5181600"/>
            <a:ext cx="2287588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40000"/>
              </a:spcBef>
              <a:spcAft>
                <a:spcPct val="40000"/>
              </a:spcAft>
            </a:pPr>
            <a:r>
              <a:rPr lang="en-US" altLang="en-US"/>
              <a:t>While doing it…………</a:t>
            </a:r>
          </a:p>
          <a:p>
            <a:pPr>
              <a:spcBef>
                <a:spcPct val="40000"/>
              </a:spcBef>
              <a:spcAft>
                <a:spcPct val="40000"/>
              </a:spcAft>
            </a:pPr>
            <a:r>
              <a:rPr lang="en-US" altLang="en-US"/>
              <a:t>Looking back…………..</a:t>
            </a:r>
          </a:p>
        </p:txBody>
      </p:sp>
      <p:sp>
        <p:nvSpPr>
          <p:cNvPr id="160777" name="Text Box 9"/>
          <p:cNvSpPr txBox="1">
            <a:spLocks noChangeArrowheads="1"/>
          </p:cNvSpPr>
          <p:nvPr/>
        </p:nvSpPr>
        <p:spPr bwMode="auto">
          <a:xfrm>
            <a:off x="3810000" y="5181600"/>
            <a:ext cx="403347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40000"/>
              </a:spcBef>
              <a:spcAft>
                <a:spcPct val="40000"/>
              </a:spcAft>
            </a:pPr>
            <a:r>
              <a:rPr lang="en-US" altLang="en-US" dirty="0">
                <a:solidFill>
                  <a:srgbClr val="C00000"/>
                </a:solidFill>
              </a:rPr>
              <a:t>it was a struggle and challenging</a:t>
            </a:r>
          </a:p>
          <a:p>
            <a:pPr>
              <a:spcBef>
                <a:spcPct val="40000"/>
              </a:spcBef>
              <a:spcAft>
                <a:spcPct val="40000"/>
              </a:spcAft>
            </a:pPr>
            <a:r>
              <a:rPr lang="en-US" altLang="en-US" dirty="0">
                <a:solidFill>
                  <a:srgbClr val="C00000"/>
                </a:solidFill>
              </a:rPr>
              <a:t>it was simply a blast </a:t>
            </a:r>
          </a:p>
        </p:txBody>
      </p:sp>
      <p:sp>
        <p:nvSpPr>
          <p:cNvPr id="160778" name="Text Box 10"/>
          <p:cNvSpPr txBox="1">
            <a:spLocks noChangeArrowheads="1"/>
          </p:cNvSpPr>
          <p:nvPr/>
        </p:nvSpPr>
        <p:spPr bwMode="auto">
          <a:xfrm>
            <a:off x="838200" y="2362200"/>
            <a:ext cx="708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/>
              <a:t>It was good to see something like the upgrade come together and be an integral part of it.</a:t>
            </a:r>
          </a:p>
        </p:txBody>
      </p:sp>
      <p:sp>
        <p:nvSpPr>
          <p:cNvPr id="160779" name="Text Box 11"/>
          <p:cNvSpPr txBox="1">
            <a:spLocks noChangeArrowheads="1"/>
          </p:cNvSpPr>
          <p:nvPr/>
        </p:nvSpPr>
        <p:spPr bwMode="auto">
          <a:xfrm>
            <a:off x="762000" y="3048000"/>
            <a:ext cx="708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/>
              <a:t>Great to see DØ grow (in people &amp; in science) and be part of that as well</a:t>
            </a:r>
          </a:p>
        </p:txBody>
      </p:sp>
    </p:spTree>
    <p:extLst>
      <p:ext uri="{BB962C8B-B14F-4D97-AF65-F5344CB8AC3E}">
        <p14:creationId xmlns:p14="http://schemas.microsoft.com/office/powerpoint/2010/main" val="244693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838200" y="914400"/>
            <a:ext cx="215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Preparing this talk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3276600" y="609600"/>
            <a:ext cx="5068888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1"/>
                </a:solidFill>
              </a:rPr>
              <a:t>Was good to go through history ( relive some)</a:t>
            </a:r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altLang="en-US">
                <a:solidFill>
                  <a:schemeClr val="accent1"/>
                </a:solidFill>
              </a:rPr>
              <a:t>DØ was large part of my life </a:t>
            </a:r>
          </a:p>
          <a:p>
            <a:r>
              <a:rPr lang="en-US" altLang="en-US">
                <a:solidFill>
                  <a:schemeClr val="accent1"/>
                </a:solidFill>
              </a:rPr>
              <a:t>Reminded me that I am getting old….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5030788" y="1624013"/>
            <a:ext cx="3671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bg1"/>
                </a:solidFill>
              </a:rPr>
              <a:t>( technology has moved/is moving on)</a:t>
            </a:r>
          </a:p>
        </p:txBody>
      </p:sp>
      <p:sp>
        <p:nvSpPr>
          <p:cNvPr id="160775" name="Text Box 7"/>
          <p:cNvSpPr txBox="1">
            <a:spLocks noChangeArrowheads="1"/>
          </p:cNvSpPr>
          <p:nvPr/>
        </p:nvSpPr>
        <p:spPr bwMode="auto">
          <a:xfrm>
            <a:off x="1066800" y="4267200"/>
            <a:ext cx="693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rgbClr val="FF0066"/>
                </a:solidFill>
              </a:rPr>
              <a:t>It has been a privilege and great scientific &amp; social experience to work on DØ and with colleagues from all over the globe.</a:t>
            </a:r>
          </a:p>
        </p:txBody>
      </p:sp>
      <p:sp>
        <p:nvSpPr>
          <p:cNvPr id="160776" name="Text Box 8"/>
          <p:cNvSpPr txBox="1">
            <a:spLocks noChangeArrowheads="1"/>
          </p:cNvSpPr>
          <p:nvPr/>
        </p:nvSpPr>
        <p:spPr bwMode="auto">
          <a:xfrm>
            <a:off x="1600200" y="5181600"/>
            <a:ext cx="2287588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40000"/>
              </a:spcBef>
              <a:spcAft>
                <a:spcPct val="40000"/>
              </a:spcAft>
            </a:pPr>
            <a:r>
              <a:rPr lang="en-US" altLang="en-US"/>
              <a:t>While doing it…………</a:t>
            </a:r>
          </a:p>
          <a:p>
            <a:pPr>
              <a:spcBef>
                <a:spcPct val="40000"/>
              </a:spcBef>
              <a:spcAft>
                <a:spcPct val="40000"/>
              </a:spcAft>
            </a:pPr>
            <a:r>
              <a:rPr lang="en-US" altLang="en-US"/>
              <a:t>Looking back…………..</a:t>
            </a:r>
          </a:p>
        </p:txBody>
      </p:sp>
      <p:sp>
        <p:nvSpPr>
          <p:cNvPr id="160777" name="Text Box 9"/>
          <p:cNvSpPr txBox="1">
            <a:spLocks noChangeArrowheads="1"/>
          </p:cNvSpPr>
          <p:nvPr/>
        </p:nvSpPr>
        <p:spPr bwMode="auto">
          <a:xfrm>
            <a:off x="3810000" y="5181600"/>
            <a:ext cx="36068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40000"/>
              </a:spcBef>
              <a:spcAft>
                <a:spcPct val="40000"/>
              </a:spcAft>
            </a:pPr>
            <a:r>
              <a:rPr lang="en-US" altLang="en-US">
                <a:solidFill>
                  <a:srgbClr val="00FFFE"/>
                </a:solidFill>
              </a:rPr>
              <a:t>it was a struggle and challenging</a:t>
            </a:r>
          </a:p>
          <a:p>
            <a:pPr>
              <a:spcBef>
                <a:spcPct val="40000"/>
              </a:spcBef>
              <a:spcAft>
                <a:spcPct val="40000"/>
              </a:spcAft>
            </a:pPr>
            <a:r>
              <a:rPr lang="en-US" altLang="en-US">
                <a:solidFill>
                  <a:srgbClr val="00FFFE"/>
                </a:solidFill>
              </a:rPr>
              <a:t>it was simply a blast </a:t>
            </a:r>
          </a:p>
        </p:txBody>
      </p:sp>
      <p:sp>
        <p:nvSpPr>
          <p:cNvPr id="160778" name="Text Box 10"/>
          <p:cNvSpPr txBox="1">
            <a:spLocks noChangeArrowheads="1"/>
          </p:cNvSpPr>
          <p:nvPr/>
        </p:nvSpPr>
        <p:spPr bwMode="auto">
          <a:xfrm>
            <a:off x="838200" y="2362200"/>
            <a:ext cx="708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/>
              <a:t>It was good to see something like the upgrade come together and be an integral part of it.</a:t>
            </a:r>
          </a:p>
        </p:txBody>
      </p:sp>
      <p:sp>
        <p:nvSpPr>
          <p:cNvPr id="160779" name="Text Box 11"/>
          <p:cNvSpPr txBox="1">
            <a:spLocks noChangeArrowheads="1"/>
          </p:cNvSpPr>
          <p:nvPr/>
        </p:nvSpPr>
        <p:spPr bwMode="auto">
          <a:xfrm>
            <a:off x="762000" y="3048000"/>
            <a:ext cx="708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/>
              <a:t>Great to see DØ grow (in people &amp; in science) and be part of that as well</a:t>
            </a:r>
          </a:p>
        </p:txBody>
      </p:sp>
      <p:sp>
        <p:nvSpPr>
          <p:cNvPr id="160780" name="WordArt 12"/>
          <p:cNvSpPr>
            <a:spLocks noChangeArrowheads="1" noChangeShapeType="1" noTextEdit="1"/>
          </p:cNvSpPr>
          <p:nvPr/>
        </p:nvSpPr>
        <p:spPr bwMode="auto">
          <a:xfrm>
            <a:off x="1143000" y="762000"/>
            <a:ext cx="7010400" cy="525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7030A0"/>
                </a:solidFill>
                <a:latin typeface="Arial Black"/>
              </a:rPr>
              <a:t>Thanks to all of </a:t>
            </a:r>
          </a:p>
          <a:p>
            <a:pPr algn="ctr"/>
            <a:r>
              <a:rPr lang="en-US" sz="3600" kern="10" dirty="0">
                <a:solidFill>
                  <a:srgbClr val="7030A0"/>
                </a:solidFill>
                <a:latin typeface="Arial Black"/>
              </a:rPr>
              <a:t>my DØ colleagues</a:t>
            </a:r>
          </a:p>
        </p:txBody>
      </p:sp>
    </p:spTree>
    <p:extLst>
      <p:ext uri="{BB962C8B-B14F-4D97-AF65-F5344CB8AC3E}">
        <p14:creationId xmlns:p14="http://schemas.microsoft.com/office/powerpoint/2010/main" val="392668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3962400" y="2819400"/>
            <a:ext cx="1062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52788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5" b="35571"/>
          <a:stretch>
            <a:fillRect/>
          </a:stretch>
        </p:blipFill>
        <p:spPr bwMode="auto">
          <a:xfrm>
            <a:off x="0" y="498475"/>
            <a:ext cx="8763000" cy="635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1828800" y="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defRPr sz="2400">
                <a:solidFill>
                  <a:srgbClr val="FFFF00"/>
                </a:solidFill>
                <a:latin typeface="Comic Sans MS" pitchFamily="66" charset="0"/>
              </a:defRPr>
            </a:lvl1pPr>
            <a:lvl2pPr algn="ctr">
              <a:defRPr sz="2400">
                <a:solidFill>
                  <a:srgbClr val="FFFF00"/>
                </a:solidFill>
                <a:latin typeface="Comic Sans MS" pitchFamily="66" charset="0"/>
              </a:defRPr>
            </a:lvl2pPr>
            <a:lvl3pPr algn="ctr"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algn="ctr">
              <a:defRPr sz="2400">
                <a:solidFill>
                  <a:srgbClr val="FFFF00"/>
                </a:solidFill>
                <a:latin typeface="Comic Sans MS" pitchFamily="66" charset="0"/>
              </a:defRPr>
            </a:lvl4pPr>
            <a:lvl5pPr algn="ctr">
              <a:defRPr sz="2400">
                <a:solidFill>
                  <a:srgbClr val="FFFF00"/>
                </a:solidFill>
                <a:latin typeface="Comic Sans MS" pitchFamily="66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pitchFamily="66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pitchFamily="66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pitchFamily="66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r>
              <a:rPr lang="en-US" altLang="en-US"/>
              <a:t>Upgrade</a:t>
            </a: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0" y="0"/>
            <a:ext cx="3078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FFFE"/>
                </a:solidFill>
              </a:rPr>
              <a:t>Lehman review March 1997</a:t>
            </a:r>
          </a:p>
        </p:txBody>
      </p:sp>
      <p:sp>
        <p:nvSpPr>
          <p:cNvPr id="125960" name="Rectangle 8"/>
          <p:cNvSpPr>
            <a:spLocks noChangeArrowheads="1"/>
          </p:cNvSpPr>
          <p:nvPr/>
        </p:nvSpPr>
        <p:spPr bwMode="auto">
          <a:xfrm>
            <a:off x="131763" y="4149725"/>
            <a:ext cx="3803650" cy="1936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4343400" y="1447800"/>
            <a:ext cx="3803650" cy="193675"/>
          </a:xfrm>
          <a:prstGeom prst="rect">
            <a:avLst/>
          </a:prstGeom>
          <a:noFill/>
          <a:ln w="28575">
            <a:solidFill>
              <a:srgbClr val="3333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3333FF"/>
              </a:solidFill>
            </a:endParaRPr>
          </a:p>
        </p:txBody>
      </p:sp>
      <p:sp>
        <p:nvSpPr>
          <p:cNvPr id="125963" name="Rectangle 11"/>
          <p:cNvSpPr>
            <a:spLocks noChangeArrowheads="1"/>
          </p:cNvSpPr>
          <p:nvPr/>
        </p:nvSpPr>
        <p:spPr bwMode="auto">
          <a:xfrm>
            <a:off x="4267200" y="4876800"/>
            <a:ext cx="3803650" cy="498475"/>
          </a:xfrm>
          <a:prstGeom prst="rect">
            <a:avLst/>
          </a:prstGeom>
          <a:noFill/>
          <a:ln w="28575">
            <a:solidFill>
              <a:srgbClr val="3333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3333FF"/>
              </a:solidFill>
            </a:endParaRPr>
          </a:p>
        </p:txBody>
      </p:sp>
      <p:sp>
        <p:nvSpPr>
          <p:cNvPr id="125964" name="Rectangle 12"/>
          <p:cNvSpPr>
            <a:spLocks noChangeArrowheads="1"/>
          </p:cNvSpPr>
          <p:nvPr/>
        </p:nvSpPr>
        <p:spPr bwMode="auto">
          <a:xfrm>
            <a:off x="4349750" y="3551238"/>
            <a:ext cx="3803650" cy="334962"/>
          </a:xfrm>
          <a:prstGeom prst="rect">
            <a:avLst/>
          </a:prstGeom>
          <a:noFill/>
          <a:ln w="28575">
            <a:solidFill>
              <a:srgbClr val="3333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3333FF"/>
              </a:solidFill>
            </a:endParaRPr>
          </a:p>
        </p:txBody>
      </p:sp>
      <p:sp>
        <p:nvSpPr>
          <p:cNvPr id="125965" name="Rectangle 13"/>
          <p:cNvSpPr>
            <a:spLocks noChangeArrowheads="1"/>
          </p:cNvSpPr>
          <p:nvPr/>
        </p:nvSpPr>
        <p:spPr bwMode="auto">
          <a:xfrm>
            <a:off x="4322763" y="2236788"/>
            <a:ext cx="3803650" cy="193675"/>
          </a:xfrm>
          <a:prstGeom prst="rect">
            <a:avLst/>
          </a:prstGeom>
          <a:noFill/>
          <a:ln w="28575">
            <a:solidFill>
              <a:srgbClr val="3333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3333FF"/>
              </a:solidFill>
            </a:endParaRPr>
          </a:p>
        </p:txBody>
      </p:sp>
      <p:sp>
        <p:nvSpPr>
          <p:cNvPr id="125966" name="Rectangle 14"/>
          <p:cNvSpPr>
            <a:spLocks noChangeArrowheads="1"/>
          </p:cNvSpPr>
          <p:nvPr/>
        </p:nvSpPr>
        <p:spPr bwMode="auto">
          <a:xfrm>
            <a:off x="4343400" y="2895600"/>
            <a:ext cx="3803650" cy="500063"/>
          </a:xfrm>
          <a:prstGeom prst="rect">
            <a:avLst/>
          </a:prstGeom>
          <a:noFill/>
          <a:ln w="28575">
            <a:solidFill>
              <a:srgbClr val="3333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3333FF"/>
              </a:solidFill>
            </a:endParaRPr>
          </a:p>
        </p:txBody>
      </p:sp>
      <p:sp>
        <p:nvSpPr>
          <p:cNvPr id="125967" name="Rectangle 15"/>
          <p:cNvSpPr>
            <a:spLocks noChangeArrowheads="1"/>
          </p:cNvSpPr>
          <p:nvPr/>
        </p:nvSpPr>
        <p:spPr bwMode="auto">
          <a:xfrm>
            <a:off x="4343400" y="6172200"/>
            <a:ext cx="3803650" cy="498475"/>
          </a:xfrm>
          <a:prstGeom prst="rect">
            <a:avLst/>
          </a:prstGeom>
          <a:noFill/>
          <a:ln w="28575">
            <a:solidFill>
              <a:srgbClr val="3333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3333FF"/>
              </a:solidFill>
            </a:endParaRPr>
          </a:p>
        </p:txBody>
      </p:sp>
      <p:sp>
        <p:nvSpPr>
          <p:cNvPr id="125968" name="Text Box 16"/>
          <p:cNvSpPr txBox="1">
            <a:spLocks noChangeArrowheads="1"/>
          </p:cNvSpPr>
          <p:nvPr/>
        </p:nvSpPr>
        <p:spPr bwMode="auto">
          <a:xfrm>
            <a:off x="365125" y="5603875"/>
            <a:ext cx="3602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D0 more international ‘84 </a:t>
            </a:r>
            <a:r>
              <a:rPr lang="en-US" altLang="en-US">
                <a:solidFill>
                  <a:schemeClr val="accent2"/>
                </a:solidFill>
                <a:sym typeface="Wingdings" pitchFamily="2" charset="2"/>
              </a:rPr>
              <a:t> ‘97</a:t>
            </a: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125969" name="Text Box 17"/>
          <p:cNvSpPr txBox="1">
            <a:spLocks noChangeArrowheads="1"/>
          </p:cNvSpPr>
          <p:nvPr/>
        </p:nvSpPr>
        <p:spPr bwMode="auto">
          <a:xfrm>
            <a:off x="3505200" y="4114800"/>
            <a:ext cx="263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solidFill>
                  <a:srgbClr val="A5002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9711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5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5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0" grpId="0" animBg="1"/>
      <p:bldP spid="125961" grpId="0" animBg="1"/>
      <p:bldP spid="125963" grpId="0" animBg="1"/>
      <p:bldP spid="125964" grpId="0" animBg="1"/>
      <p:bldP spid="125965" grpId="0" animBg="1"/>
      <p:bldP spid="125966" grpId="0" animBg="1"/>
      <p:bldP spid="125967" grpId="0" animBg="1"/>
      <p:bldP spid="1259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Talk outline and plan</a:t>
            </a: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1524000" y="1295400"/>
            <a:ext cx="6324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2000" dirty="0">
                <a:latin typeface="Comic Sans MS" pitchFamily="66" charset="0"/>
              </a:rPr>
              <a:t>Run IIA upgrade activities  1996/7-2001</a:t>
            </a:r>
          </a:p>
          <a:p>
            <a:pPr>
              <a:buFontTx/>
              <a:buAutoNum type="arabicPeriod"/>
            </a:pPr>
            <a:endParaRPr lang="en-US" altLang="en-US" sz="2000" dirty="0">
              <a:latin typeface="Comic Sans MS" pitchFamily="66" charset="0"/>
            </a:endParaRP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6019800" y="2667000"/>
            <a:ext cx="2743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7030A0"/>
                </a:solidFill>
              </a:rPr>
              <a:t>Try to be objective, but it is a personal view</a:t>
            </a: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808310" y="2811297"/>
            <a:ext cx="40270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7030A0"/>
                </a:solidFill>
              </a:rPr>
              <a:t>Try to do it in a historical order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51908" y="4619555"/>
            <a:ext cx="719669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 smtClean="0">
                <a:solidFill>
                  <a:srgbClr val="7030A0"/>
                </a:solidFill>
              </a:rPr>
              <a:t>During 1990’s collaboration also transformed itself, grew and became more international </a:t>
            </a:r>
            <a:r>
              <a:rPr lang="en-US" altLang="en-US" dirty="0" smtClean="0">
                <a:solidFill>
                  <a:srgbClr val="7030A0"/>
                </a:solidFill>
                <a:sym typeface="Wingdings" panose="05000000000000000000" pitchFamily="2" charset="2"/>
              </a:rPr>
              <a:t>  </a:t>
            </a:r>
            <a:r>
              <a:rPr lang="en-US" altLang="en-US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J.Womersley</a:t>
            </a:r>
            <a:r>
              <a:rPr lang="en-US" altLang="en-US" dirty="0" smtClean="0">
                <a:solidFill>
                  <a:srgbClr val="7030A0"/>
                </a:solidFill>
                <a:sym typeface="Wingdings" panose="05000000000000000000" pitchFamily="2" charset="2"/>
              </a:rPr>
              <a:t> talk</a:t>
            </a:r>
            <a:endParaRPr lang="en-US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9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" t="63594"/>
          <a:stretch>
            <a:fillRect/>
          </a:stretch>
        </p:blipFill>
        <p:spPr bwMode="auto">
          <a:xfrm>
            <a:off x="0" y="609600"/>
            <a:ext cx="9144000" cy="387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4376738" y="3097213"/>
            <a:ext cx="3803650" cy="1936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304800" y="4876800"/>
            <a:ext cx="4160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One institution from France so far…. </a:t>
            </a:r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1828800" y="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defRPr sz="2400">
                <a:solidFill>
                  <a:srgbClr val="FFFF00"/>
                </a:solidFill>
                <a:latin typeface="Comic Sans MS" pitchFamily="66" charset="0"/>
              </a:defRPr>
            </a:lvl1pPr>
            <a:lvl2pPr algn="ctr">
              <a:defRPr sz="2400">
                <a:solidFill>
                  <a:srgbClr val="FFFF00"/>
                </a:solidFill>
                <a:latin typeface="Comic Sans MS" pitchFamily="66" charset="0"/>
              </a:defRPr>
            </a:lvl2pPr>
            <a:lvl3pPr algn="ctr"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algn="ctr">
              <a:defRPr sz="2400">
                <a:solidFill>
                  <a:srgbClr val="FFFF00"/>
                </a:solidFill>
                <a:latin typeface="Comic Sans MS" pitchFamily="66" charset="0"/>
              </a:defRPr>
            </a:lvl4pPr>
            <a:lvl5pPr algn="ctr">
              <a:defRPr sz="2400">
                <a:solidFill>
                  <a:srgbClr val="FFFF00"/>
                </a:solidFill>
                <a:latin typeface="Comic Sans MS" pitchFamily="66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pitchFamily="66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pitchFamily="66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pitchFamily="66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r>
              <a:rPr lang="en-US" altLang="en-US"/>
              <a:t>Upgrade</a:t>
            </a:r>
          </a:p>
        </p:txBody>
      </p:sp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0" y="0"/>
            <a:ext cx="3078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FFFE"/>
                </a:solidFill>
              </a:rPr>
              <a:t>Lehman review March 1997</a:t>
            </a:r>
          </a:p>
        </p:txBody>
      </p:sp>
      <p:sp>
        <p:nvSpPr>
          <p:cNvPr id="126986" name="Rectangle 10"/>
          <p:cNvSpPr>
            <a:spLocks noChangeArrowheads="1"/>
          </p:cNvSpPr>
          <p:nvPr/>
        </p:nvSpPr>
        <p:spPr bwMode="auto">
          <a:xfrm>
            <a:off x="4379913" y="3644900"/>
            <a:ext cx="3803650" cy="152400"/>
          </a:xfrm>
          <a:prstGeom prst="rect">
            <a:avLst/>
          </a:prstGeom>
          <a:noFill/>
          <a:ln w="28575">
            <a:solidFill>
              <a:srgbClr val="3333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3333FF"/>
              </a:solidFill>
            </a:endParaRPr>
          </a:p>
        </p:txBody>
      </p:sp>
      <p:sp>
        <p:nvSpPr>
          <p:cNvPr id="126987" name="Rectangle 11"/>
          <p:cNvSpPr>
            <a:spLocks noChangeArrowheads="1"/>
          </p:cNvSpPr>
          <p:nvPr/>
        </p:nvSpPr>
        <p:spPr bwMode="auto">
          <a:xfrm>
            <a:off x="4406900" y="1697038"/>
            <a:ext cx="3803650" cy="693737"/>
          </a:xfrm>
          <a:prstGeom prst="rect">
            <a:avLst/>
          </a:prstGeom>
          <a:noFill/>
          <a:ln w="28575">
            <a:solidFill>
              <a:srgbClr val="3333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3333FF"/>
              </a:solidFill>
            </a:endParaRPr>
          </a:p>
        </p:txBody>
      </p:sp>
      <p:sp>
        <p:nvSpPr>
          <p:cNvPr id="126988" name="Rectangle 12"/>
          <p:cNvSpPr>
            <a:spLocks noChangeArrowheads="1"/>
          </p:cNvSpPr>
          <p:nvPr/>
        </p:nvSpPr>
        <p:spPr bwMode="auto">
          <a:xfrm>
            <a:off x="4383088" y="2782888"/>
            <a:ext cx="3803650" cy="152400"/>
          </a:xfrm>
          <a:prstGeom prst="rect">
            <a:avLst/>
          </a:prstGeom>
          <a:noFill/>
          <a:ln w="28575">
            <a:solidFill>
              <a:srgbClr val="3333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0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4580" y="-1"/>
            <a:ext cx="3297612" cy="471815"/>
          </a:xfrm>
        </p:spPr>
        <p:txBody>
          <a:bodyPr/>
          <a:lstStyle/>
          <a:p>
            <a:r>
              <a:rPr lang="en-US" sz="2000" dirty="0" smtClean="0"/>
              <a:t>History</a:t>
            </a:r>
            <a:endParaRPr lang="en-US" sz="2000" dirty="0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" y="-10783"/>
            <a:ext cx="5290724" cy="686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55315" y="894270"/>
            <a:ext cx="349485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In 1995 was on Fermilab PAC. Lots of discussion about future….</a:t>
            </a:r>
          </a:p>
          <a:p>
            <a:r>
              <a:rPr lang="en-US" sz="1800" dirty="0" smtClean="0"/>
              <a:t>Listened and made my own extrapolation</a:t>
            </a:r>
          </a:p>
          <a:p>
            <a:endParaRPr lang="en-US" sz="1800" dirty="0"/>
          </a:p>
          <a:p>
            <a:r>
              <a:rPr lang="en-US" sz="1800" dirty="0" smtClean="0"/>
              <a:t>Still very optimistic numbers  for </a:t>
            </a:r>
            <a:r>
              <a:rPr lang="en-US" sz="1800" dirty="0" err="1" smtClean="0"/>
              <a:t>Tevatron</a:t>
            </a:r>
            <a:r>
              <a:rPr lang="en-US" sz="1800" dirty="0" smtClean="0"/>
              <a:t> </a:t>
            </a:r>
            <a:r>
              <a:rPr lang="en-US" sz="1800" dirty="0" err="1" smtClean="0"/>
              <a:t>lumi</a:t>
            </a:r>
            <a:r>
              <a:rPr lang="en-US" sz="1800" dirty="0" smtClean="0"/>
              <a:t> for Run II and</a:t>
            </a:r>
            <a:r>
              <a:rPr lang="en-US" dirty="0" smtClean="0"/>
              <a:t> </a:t>
            </a:r>
            <a:r>
              <a:rPr lang="en-US" sz="1200" dirty="0" smtClean="0"/>
              <a:t>III/TeV33 ( did not happen)</a:t>
            </a:r>
          </a:p>
        </p:txBody>
      </p:sp>
      <p:sp>
        <p:nvSpPr>
          <p:cNvPr id="4" name="Right Arrow 3"/>
          <p:cNvSpPr/>
          <p:nvPr/>
        </p:nvSpPr>
        <p:spPr bwMode="auto">
          <a:xfrm rot="9914615">
            <a:off x="4970088" y="2452754"/>
            <a:ext cx="866936" cy="79067"/>
          </a:xfrm>
          <a:prstGeom prst="rightArrow">
            <a:avLst/>
          </a:prstGeom>
          <a:solidFill>
            <a:srgbClr val="0082FB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3333FF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88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8310" y="4315167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smtClean="0"/>
              <a:t>DØ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4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Upgrade</a:t>
            </a: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0" y="0"/>
            <a:ext cx="3078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FFFE"/>
                </a:solidFill>
              </a:rPr>
              <a:t>Lehman review March 1997</a:t>
            </a: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6019800" y="0"/>
            <a:ext cx="312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chemeClr val="hlink"/>
                </a:solidFill>
              </a:rPr>
              <a:t>First Lehman review I was involved in as spokes</a:t>
            </a:r>
          </a:p>
        </p:txBody>
      </p:sp>
      <p:pic>
        <p:nvPicPr>
          <p:cNvPr id="1474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409098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136525" y="4841875"/>
            <a:ext cx="34753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>Introduction talk at our baseline review.  Why me ?</a:t>
            </a:r>
          </a:p>
        </p:txBody>
      </p:sp>
      <p:pic>
        <p:nvPicPr>
          <p:cNvPr id="14746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914400"/>
            <a:ext cx="493077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46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Upgrade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0" y="0"/>
            <a:ext cx="3078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FFFE"/>
                </a:solidFill>
              </a:rPr>
              <a:t>Lehman review March 1997</a:t>
            </a:r>
          </a:p>
        </p:txBody>
      </p:sp>
      <p:pic>
        <p:nvPicPr>
          <p:cNvPr id="1577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4953000" cy="335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5715000" y="228600"/>
            <a:ext cx="758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folHlink"/>
                </a:solidFill>
              </a:rPr>
              <a:t>Run I</a:t>
            </a:r>
          </a:p>
        </p:txBody>
      </p:sp>
      <p:sp>
        <p:nvSpPr>
          <p:cNvPr id="157706" name="Line 10"/>
          <p:cNvSpPr>
            <a:spLocks noChangeShapeType="1"/>
          </p:cNvSpPr>
          <p:nvPr/>
        </p:nvSpPr>
        <p:spPr bwMode="auto">
          <a:xfrm flipH="1">
            <a:off x="5029200" y="609600"/>
            <a:ext cx="12954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7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1828800" y="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defRPr sz="2400">
                <a:solidFill>
                  <a:srgbClr val="FFFF00"/>
                </a:solidFill>
                <a:latin typeface="Comic Sans MS" pitchFamily="66" charset="0"/>
              </a:defRPr>
            </a:lvl1pPr>
            <a:lvl2pPr algn="ctr">
              <a:defRPr sz="2400">
                <a:solidFill>
                  <a:srgbClr val="FFFF00"/>
                </a:solidFill>
                <a:latin typeface="Comic Sans MS" pitchFamily="66" charset="0"/>
              </a:defRPr>
            </a:lvl2pPr>
            <a:lvl3pPr algn="ctr">
              <a:defRPr sz="2400">
                <a:solidFill>
                  <a:srgbClr val="FFFF00"/>
                </a:solidFill>
                <a:latin typeface="Comic Sans MS" pitchFamily="66" charset="0"/>
              </a:defRPr>
            </a:lvl3pPr>
            <a:lvl4pPr algn="ctr">
              <a:defRPr sz="2400">
                <a:solidFill>
                  <a:srgbClr val="FFFF00"/>
                </a:solidFill>
                <a:latin typeface="Comic Sans MS" pitchFamily="66" charset="0"/>
              </a:defRPr>
            </a:lvl4pPr>
            <a:lvl5pPr algn="ctr">
              <a:defRPr sz="2400">
                <a:solidFill>
                  <a:srgbClr val="FFFF00"/>
                </a:solidFill>
                <a:latin typeface="Comic Sans MS" pitchFamily="66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pitchFamily="66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pitchFamily="66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pitchFamily="66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r>
              <a:rPr lang="en-US" altLang="en-US"/>
              <a:t>Upgrade</a:t>
            </a: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0" y="0"/>
            <a:ext cx="3078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FFFE"/>
                </a:solidFill>
              </a:rPr>
              <a:t>Lehman review March 1997</a:t>
            </a:r>
          </a:p>
        </p:txBody>
      </p:sp>
      <p:pic>
        <p:nvPicPr>
          <p:cNvPr id="1597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4953000" cy="335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7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43113"/>
            <a:ext cx="5562600" cy="481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753" name="Text Box 9"/>
          <p:cNvSpPr txBox="1">
            <a:spLocks noChangeArrowheads="1"/>
          </p:cNvSpPr>
          <p:nvPr/>
        </p:nvSpPr>
        <p:spPr bwMode="auto">
          <a:xfrm>
            <a:off x="5715000" y="228600"/>
            <a:ext cx="758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folHlink"/>
                </a:solidFill>
              </a:rPr>
              <a:t>Run I</a:t>
            </a:r>
          </a:p>
        </p:txBody>
      </p:sp>
      <p:sp>
        <p:nvSpPr>
          <p:cNvPr id="159754" name="Text Box 10"/>
          <p:cNvSpPr txBox="1">
            <a:spLocks noChangeArrowheads="1"/>
          </p:cNvSpPr>
          <p:nvPr/>
        </p:nvSpPr>
        <p:spPr bwMode="auto">
          <a:xfrm>
            <a:off x="7848600" y="990600"/>
            <a:ext cx="1001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Run IIa</a:t>
            </a:r>
          </a:p>
        </p:txBody>
      </p:sp>
      <p:sp>
        <p:nvSpPr>
          <p:cNvPr id="159755" name="Text Box 11"/>
          <p:cNvSpPr txBox="1">
            <a:spLocks noChangeArrowheads="1"/>
          </p:cNvSpPr>
          <p:nvPr/>
        </p:nvSpPr>
        <p:spPr bwMode="auto">
          <a:xfrm>
            <a:off x="212725" y="3775075"/>
            <a:ext cx="1262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folHlink"/>
                </a:solidFill>
              </a:rPr>
              <a:t>Upgrades:</a:t>
            </a:r>
          </a:p>
        </p:txBody>
      </p:sp>
      <p:sp>
        <p:nvSpPr>
          <p:cNvPr id="159756" name="Text Box 12"/>
          <p:cNvSpPr txBox="1">
            <a:spLocks noChangeArrowheads="1"/>
          </p:cNvSpPr>
          <p:nvPr/>
        </p:nvSpPr>
        <p:spPr bwMode="auto">
          <a:xfrm>
            <a:off x="212725" y="4156075"/>
            <a:ext cx="329247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-"/>
            </a:pPr>
            <a:r>
              <a:rPr lang="en-US" altLang="en-US" sz="1800">
                <a:solidFill>
                  <a:srgbClr val="FFFF00"/>
                </a:solidFill>
                <a:latin typeface="Comic Sans MS" pitchFamily="66" charset="0"/>
              </a:rPr>
              <a:t>Momentum measurement</a:t>
            </a:r>
          </a:p>
          <a:p>
            <a:pPr>
              <a:buFontTx/>
              <a:buChar char="-"/>
            </a:pPr>
            <a:r>
              <a:rPr lang="en-US" altLang="en-US" sz="1800">
                <a:solidFill>
                  <a:srgbClr val="FFFF00"/>
                </a:solidFill>
                <a:latin typeface="Comic Sans MS" pitchFamily="66" charset="0"/>
              </a:rPr>
              <a:t>Vertex tagging</a:t>
            </a:r>
          </a:p>
          <a:p>
            <a:pPr>
              <a:buFontTx/>
              <a:buChar char="-"/>
            </a:pPr>
            <a:r>
              <a:rPr lang="en-US" altLang="en-US" sz="1800">
                <a:solidFill>
                  <a:srgbClr val="FFFF00"/>
                </a:solidFill>
                <a:latin typeface="Comic Sans MS" pitchFamily="66" charset="0"/>
              </a:rPr>
              <a:t>Better muon system</a:t>
            </a:r>
          </a:p>
          <a:p>
            <a:pPr>
              <a:buFontTx/>
              <a:buChar char="-"/>
            </a:pPr>
            <a:r>
              <a:rPr lang="en-US" altLang="en-US" sz="1800">
                <a:solidFill>
                  <a:srgbClr val="FFFF00"/>
                </a:solidFill>
                <a:latin typeface="Comic Sans MS" pitchFamily="66" charset="0"/>
              </a:rPr>
              <a:t>Trigger capabilities</a:t>
            </a:r>
          </a:p>
          <a:p>
            <a:pPr>
              <a:buFontTx/>
              <a:buChar char="-"/>
            </a:pPr>
            <a:r>
              <a:rPr lang="en-US" altLang="en-US" sz="1800">
                <a:solidFill>
                  <a:srgbClr val="FFFF00"/>
                </a:solidFill>
                <a:latin typeface="Comic Sans MS" pitchFamily="66" charset="0"/>
              </a:rPr>
              <a:t>Electronics for crossing time ; 2.4msec-&gt; 396 nsec -&gt; 132nsec</a:t>
            </a:r>
          </a:p>
          <a:p>
            <a:pPr>
              <a:buFontTx/>
              <a:buChar char="-"/>
            </a:pPr>
            <a:r>
              <a:rPr lang="en-US" altLang="en-US" sz="1800">
                <a:solidFill>
                  <a:srgbClr val="FFFF00"/>
                </a:solidFill>
                <a:latin typeface="Comic Sans MS" pitchFamily="66" charset="0"/>
              </a:rPr>
              <a:t>Shielding</a:t>
            </a:r>
          </a:p>
        </p:txBody>
      </p:sp>
      <p:pic>
        <p:nvPicPr>
          <p:cNvPr id="1597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21050"/>
            <a:ext cx="3195638" cy="353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757" name="Line 13"/>
          <p:cNvSpPr>
            <a:spLocks noChangeShapeType="1"/>
          </p:cNvSpPr>
          <p:nvPr/>
        </p:nvSpPr>
        <p:spPr bwMode="auto">
          <a:xfrm>
            <a:off x="7772400" y="1143000"/>
            <a:ext cx="0" cy="838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59" name="Line 15"/>
          <p:cNvSpPr>
            <a:spLocks noChangeShapeType="1"/>
          </p:cNvSpPr>
          <p:nvPr/>
        </p:nvSpPr>
        <p:spPr bwMode="auto">
          <a:xfrm flipH="1">
            <a:off x="5029200" y="609600"/>
            <a:ext cx="12954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4876800" cy="457200"/>
          </a:xfrm>
        </p:spPr>
        <p:txBody>
          <a:bodyPr/>
          <a:lstStyle/>
          <a:p>
            <a:r>
              <a:rPr lang="en-US" altLang="en-US" sz="2000" dirty="0"/>
              <a:t>Upgrade; what was it?</a:t>
            </a: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0" y="0"/>
            <a:ext cx="3078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FFFE"/>
                </a:solidFill>
              </a:rPr>
              <a:t>Lehman review March 1997</a:t>
            </a: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321627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15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76613"/>
            <a:ext cx="3114675" cy="34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155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457200"/>
            <a:ext cx="30765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15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 dirty="0"/>
              <a:t>Upgrade</a:t>
            </a:r>
          </a:p>
        </p:txBody>
      </p:sp>
      <p:pic>
        <p:nvPicPr>
          <p:cNvPr id="155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1000"/>
            <a:ext cx="35052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56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357187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56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4" t="19148" r="12540"/>
          <a:stretch>
            <a:fillRect/>
          </a:stretch>
        </p:blipFill>
        <p:spPr bwMode="auto">
          <a:xfrm>
            <a:off x="0" y="0"/>
            <a:ext cx="1852613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6" name="Text Box 8"/>
          <p:cNvSpPr txBox="1">
            <a:spLocks noChangeArrowheads="1"/>
          </p:cNvSpPr>
          <p:nvPr/>
        </p:nvSpPr>
        <p:spPr bwMode="auto">
          <a:xfrm>
            <a:off x="6065838" y="0"/>
            <a:ext cx="3078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FFFE"/>
                </a:solidFill>
              </a:rPr>
              <a:t>Lehman review March 1997</a:t>
            </a:r>
          </a:p>
        </p:txBody>
      </p:sp>
      <p:sp>
        <p:nvSpPr>
          <p:cNvPr id="155657" name="Text Box 9"/>
          <p:cNvSpPr txBox="1">
            <a:spLocks noChangeArrowheads="1"/>
          </p:cNvSpPr>
          <p:nvPr/>
        </p:nvSpPr>
        <p:spPr bwMode="auto">
          <a:xfrm>
            <a:off x="5486400" y="4343400"/>
            <a:ext cx="312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rgbClr val="00FFFE"/>
                </a:solidFill>
              </a:rPr>
              <a:t>Not part of Upgrade, but large effort:</a:t>
            </a:r>
          </a:p>
        </p:txBody>
      </p:sp>
      <p:sp>
        <p:nvSpPr>
          <p:cNvPr id="155658" name="Text Box 10"/>
          <p:cNvSpPr txBox="1">
            <a:spLocks noChangeArrowheads="1"/>
          </p:cNvSpPr>
          <p:nvPr/>
        </p:nvSpPr>
        <p:spPr bwMode="auto">
          <a:xfrm>
            <a:off x="4876800" y="4953000"/>
            <a:ext cx="4267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dirty="0">
                <a:solidFill>
                  <a:srgbClr val="FF0066"/>
                </a:solidFill>
              </a:rPr>
              <a:t>Upgrade of offline computing with changes to hardware, object oriented approach &amp; first non-FNAL farms</a:t>
            </a:r>
          </a:p>
        </p:txBody>
      </p:sp>
      <p:sp>
        <p:nvSpPr>
          <p:cNvPr id="155659" name="Text Box 11"/>
          <p:cNvSpPr txBox="1">
            <a:spLocks noChangeArrowheads="1"/>
          </p:cNvSpPr>
          <p:nvPr/>
        </p:nvSpPr>
        <p:spPr bwMode="auto">
          <a:xfrm>
            <a:off x="7604919" y="6310313"/>
            <a:ext cx="1249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folHlink"/>
                </a:solidFill>
              </a:rPr>
              <a:t>Later talk</a:t>
            </a:r>
          </a:p>
        </p:txBody>
      </p:sp>
    </p:spTree>
    <p:extLst>
      <p:ext uri="{BB962C8B-B14F-4D97-AF65-F5344CB8AC3E}">
        <p14:creationId xmlns:p14="http://schemas.microsoft.com/office/powerpoint/2010/main" val="36274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 dirty="0"/>
              <a:t>Upgrade</a:t>
            </a:r>
          </a:p>
        </p:txBody>
      </p:sp>
      <p:pic>
        <p:nvPicPr>
          <p:cNvPr id="1536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4814888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0" y="0"/>
            <a:ext cx="3078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FFFE"/>
                </a:solidFill>
              </a:rPr>
              <a:t>Lehman review March 1997</a:t>
            </a:r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5071265" y="1672281"/>
            <a:ext cx="346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Request base-lining of project.</a:t>
            </a:r>
          </a:p>
        </p:txBody>
      </p:sp>
      <p:sp>
        <p:nvSpPr>
          <p:cNvPr id="153608" name="Text Box 8"/>
          <p:cNvSpPr txBox="1">
            <a:spLocks noChangeArrowheads="1"/>
          </p:cNvSpPr>
          <p:nvPr/>
        </p:nvSpPr>
        <p:spPr bwMode="auto">
          <a:xfrm>
            <a:off x="5493720" y="2209800"/>
            <a:ext cx="3154362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sz="1800" dirty="0">
                <a:solidFill>
                  <a:srgbClr val="FF0066"/>
                </a:solidFill>
              </a:rPr>
              <a:t>Upgrade Project was base-lined i.e. construction funds available and start construction in a Jan  1998 review</a:t>
            </a:r>
          </a:p>
        </p:txBody>
      </p:sp>
      <p:sp>
        <p:nvSpPr>
          <p:cNvPr id="153609" name="Text Box 9"/>
          <p:cNvSpPr txBox="1">
            <a:spLocks noChangeArrowheads="1"/>
          </p:cNvSpPr>
          <p:nvPr/>
        </p:nvSpPr>
        <p:spPr bwMode="auto">
          <a:xfrm>
            <a:off x="6003925" y="4384675"/>
            <a:ext cx="1884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Estimated time:</a:t>
            </a:r>
          </a:p>
        </p:txBody>
      </p:sp>
      <p:sp>
        <p:nvSpPr>
          <p:cNvPr id="153610" name="Text Box 10"/>
          <p:cNvSpPr txBox="1">
            <a:spLocks noChangeArrowheads="1"/>
          </p:cNvSpPr>
          <p:nvPr/>
        </p:nvSpPr>
        <p:spPr bwMode="auto">
          <a:xfrm>
            <a:off x="7162418" y="4949354"/>
            <a:ext cx="1536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rgbClr val="FF0066"/>
                </a:solidFill>
              </a:rPr>
              <a:t>01 Oct 1999</a:t>
            </a:r>
          </a:p>
          <a:p>
            <a:r>
              <a:rPr lang="en-US" altLang="en-US" sz="1800" dirty="0">
                <a:solidFill>
                  <a:srgbClr val="FF0066"/>
                </a:solidFill>
              </a:rPr>
              <a:t>29 Nov 1999</a:t>
            </a:r>
          </a:p>
        </p:txBody>
      </p:sp>
      <p:sp>
        <p:nvSpPr>
          <p:cNvPr id="153611" name="Text Box 11"/>
          <p:cNvSpPr txBox="1">
            <a:spLocks noChangeArrowheads="1"/>
          </p:cNvSpPr>
          <p:nvPr/>
        </p:nvSpPr>
        <p:spPr bwMode="auto">
          <a:xfrm>
            <a:off x="4914518" y="4947767"/>
            <a:ext cx="22526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sz="1800" dirty="0"/>
              <a:t>Ready to roll in:</a:t>
            </a:r>
          </a:p>
          <a:p>
            <a:pPr algn="r"/>
            <a:r>
              <a:rPr lang="en-US" altLang="en-US" sz="1800" dirty="0"/>
              <a:t>Rolled &amp; hooked up:</a:t>
            </a:r>
          </a:p>
        </p:txBody>
      </p:sp>
    </p:spTree>
    <p:extLst>
      <p:ext uri="{BB962C8B-B14F-4D97-AF65-F5344CB8AC3E}">
        <p14:creationId xmlns:p14="http://schemas.microsoft.com/office/powerpoint/2010/main" val="287716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w_SiD_template_landscape_v03">
  <a:themeElements>
    <a:clrScheme name="Hw_SiD_template_landscape_v02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w_SiD_template_landscape_v0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Hw_SiD_template_landscape_v02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w_SiD_template_landscape_v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w_SiD_template_landscape_v02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w_SiD_template_landscape_v02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w_SiD_template_landscape_v02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w_SiD_template_landscape_v02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w_SiD_template_landscape_v02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Hw_SiD_template_landscape_v03</Template>
  <TotalTime>695</TotalTime>
  <Words>1214</Words>
  <Application>Microsoft Office PowerPoint</Application>
  <PresentationFormat>On-screen Show (4:3)</PresentationFormat>
  <Paragraphs>231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Hw_SiD_template_landscape_v03</vt:lpstr>
      <vt:lpstr>Worksheet</vt:lpstr>
      <vt:lpstr>Run II Upgrade</vt:lpstr>
      <vt:lpstr>Introduction</vt:lpstr>
      <vt:lpstr>Talk outline and plan</vt:lpstr>
      <vt:lpstr>Upgrade</vt:lpstr>
      <vt:lpstr>Upgrade</vt:lpstr>
      <vt:lpstr>PowerPoint Presentation</vt:lpstr>
      <vt:lpstr>Upgrade; what was it?</vt:lpstr>
      <vt:lpstr>Upgrade</vt:lpstr>
      <vt:lpstr>Upgrade</vt:lpstr>
      <vt:lpstr>The Upgrade management</vt:lpstr>
      <vt:lpstr>Upgrade cost</vt:lpstr>
      <vt:lpstr>D0 workshop 1997, Indiana Univ.</vt:lpstr>
      <vt:lpstr>Upgrade</vt:lpstr>
      <vt:lpstr>Final Schedule for Run II</vt:lpstr>
      <vt:lpstr>SMT</vt:lpstr>
      <vt:lpstr>Fiber tracker</vt:lpstr>
      <vt:lpstr>Muon system</vt:lpstr>
      <vt:lpstr>Triggers</vt:lpstr>
      <vt:lpstr>Installation schemes….</vt:lpstr>
      <vt:lpstr>Dzero moved in January 2001</vt:lpstr>
      <vt:lpstr>Dzero in and its people</vt:lpstr>
      <vt:lpstr>PowerPoint Presentation</vt:lpstr>
      <vt:lpstr>PowerPoint Presentation</vt:lpstr>
      <vt:lpstr>PowerPoint Presentation</vt:lpstr>
      <vt:lpstr>PowerPoint Presentation</vt:lpstr>
      <vt:lpstr>Summary</vt:lpstr>
      <vt:lpstr>Summary</vt:lpstr>
      <vt:lpstr>PowerPoint Presentation</vt:lpstr>
      <vt:lpstr>PowerPoint Presentation</vt:lpstr>
      <vt:lpstr>PowerPoint Presentation</vt:lpstr>
      <vt:lpstr>History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hjmw</dc:creator>
  <cp:lastModifiedBy>hjmw</cp:lastModifiedBy>
  <cp:revision>17</cp:revision>
  <cp:lastPrinted>1999-05-28T14:19:41Z</cp:lastPrinted>
  <dcterms:created xsi:type="dcterms:W3CDTF">2014-06-08T17:20:36Z</dcterms:created>
  <dcterms:modified xsi:type="dcterms:W3CDTF">2014-06-10T14:22:58Z</dcterms:modified>
</cp:coreProperties>
</file>