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12" r:id="rId1"/>
  </p:sldMasterIdLst>
  <p:notesMasterIdLst>
    <p:notesMasterId r:id="rId30"/>
  </p:notesMasterIdLst>
  <p:handoutMasterIdLst>
    <p:handoutMasterId r:id="rId31"/>
  </p:handoutMasterIdLst>
  <p:sldIdLst>
    <p:sldId id="256" r:id="rId2"/>
    <p:sldId id="257" r:id="rId3"/>
    <p:sldId id="297" r:id="rId4"/>
    <p:sldId id="298" r:id="rId5"/>
    <p:sldId id="299" r:id="rId6"/>
    <p:sldId id="324" r:id="rId7"/>
    <p:sldId id="323" r:id="rId8"/>
    <p:sldId id="313" r:id="rId9"/>
    <p:sldId id="300" r:id="rId10"/>
    <p:sldId id="301" r:id="rId11"/>
    <p:sldId id="302" r:id="rId12"/>
    <p:sldId id="303" r:id="rId13"/>
    <p:sldId id="304" r:id="rId14"/>
    <p:sldId id="308" r:id="rId15"/>
    <p:sldId id="309" r:id="rId16"/>
    <p:sldId id="286" r:id="rId17"/>
    <p:sldId id="287" r:id="rId18"/>
    <p:sldId id="291" r:id="rId19"/>
    <p:sldId id="316" r:id="rId20"/>
    <p:sldId id="310" r:id="rId21"/>
    <p:sldId id="319" r:id="rId22"/>
    <p:sldId id="321" r:id="rId23"/>
    <p:sldId id="322" r:id="rId24"/>
    <p:sldId id="317" r:id="rId25"/>
    <p:sldId id="320" r:id="rId26"/>
    <p:sldId id="288" r:id="rId27"/>
    <p:sldId id="295" r:id="rId28"/>
    <p:sldId id="294" r:id="rId29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EAEAEA"/>
    <a:srgbClr val="FFFF00"/>
    <a:srgbClr val="F8F8F8"/>
    <a:srgbClr val="CCFFFF"/>
    <a:srgbClr val="003399"/>
    <a:srgbClr val="009799"/>
    <a:srgbClr val="009900"/>
    <a:srgbClr val="CC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105" autoAdjust="0"/>
    <p:restoredTop sz="90877" autoAdjust="0"/>
  </p:normalViewPr>
  <p:slideViewPr>
    <p:cSldViewPr>
      <p:cViewPr varScale="1">
        <p:scale>
          <a:sx n="64" d="100"/>
          <a:sy n="64" d="100"/>
        </p:scale>
        <p:origin x="-151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-1812" y="-72"/>
      </p:cViewPr>
      <p:guideLst>
        <p:guide orient="horz" pos="2928"/>
        <p:guide pos="2208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39C9AFC5-1781-4AB6-94EB-F79AFF8DF793}" type="datetimeFigureOut">
              <a:rPr lang="en-US"/>
              <a:pPr>
                <a:defRPr/>
              </a:pPr>
              <a:t>11/17/2010</a:t>
            </a:fld>
            <a:endParaRPr lang="en-US"/>
          </a:p>
        </p:txBody>
      </p:sp>
      <p:sp>
        <p:nvSpPr>
          <p:cNvPr id="1167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67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55AAEE2-5CAB-4D98-A8C4-B1DA68B09E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2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spcBef>
                <a:spcPct val="20000"/>
              </a:spcBef>
              <a:buClr>
                <a:srgbClr val="FFFF00"/>
              </a:buClr>
              <a:buSzPct val="80000"/>
              <a:buFont typeface="Wingdings" pitchFamily="2" charset="2"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72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spcBef>
                <a:spcPct val="20000"/>
              </a:spcBef>
              <a:buClr>
                <a:srgbClr val="FFFF00"/>
              </a:buClr>
              <a:buSzPct val="80000"/>
              <a:buFont typeface="Wingdings" pitchFamily="2" charset="2"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73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416425"/>
            <a:ext cx="5140325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673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>
              <a:spcBef>
                <a:spcPct val="20000"/>
              </a:spcBef>
              <a:buClr>
                <a:srgbClr val="FFFF00"/>
              </a:buClr>
              <a:buSzPct val="80000"/>
              <a:buFont typeface="Wingdings" pitchFamily="2" charset="2"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73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spcBef>
                <a:spcPct val="20000"/>
              </a:spcBef>
              <a:buClr>
                <a:srgbClr val="FFFF00"/>
              </a:buClr>
              <a:buSzPct val="80000"/>
              <a:buFont typeface="Wingdings" pitchFamily="2" charset="2"/>
              <a:buNone/>
              <a:defRPr sz="1200"/>
            </a:lvl1pPr>
          </a:lstStyle>
          <a:p>
            <a:pPr>
              <a:defRPr/>
            </a:pPr>
            <a:fld id="{4E8D56A2-FB6C-4EAC-974C-9CB67D6BEC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7"/>
          <p:cNvSpPr txBox="1">
            <a:spLocks noGrp="1" noChangeArrowheads="1"/>
          </p:cNvSpPr>
          <p:nvPr/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2" tIns="46587" rIns="93172" bIns="46587" anchor="b"/>
          <a:lstStyle/>
          <a:p>
            <a:pPr algn="r" defTabSz="931863"/>
            <a:fld id="{BF6CB072-D74F-44DB-9EEA-CF8D4143FC61}" type="slidenum">
              <a:rPr lang="en-US" sz="1200"/>
              <a:pPr algn="r" defTabSz="931863"/>
              <a:t>18</a:t>
            </a:fld>
            <a:endParaRPr lang="en-US" sz="1200"/>
          </a:p>
        </p:txBody>
      </p:sp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675" y="4416425"/>
            <a:ext cx="5607050" cy="4183063"/>
          </a:xfrm>
          <a:noFill/>
          <a:ln/>
        </p:spPr>
        <p:txBody>
          <a:bodyPr lIns="93172" tIns="46587" rIns="93172" bIns="46587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You should verbally say how much is the total expense in Project-X and SRF R&amp;D. If I add everything up it will be close to $0.5B (2005-2015)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7"/>
          <p:cNvSpPr txBox="1">
            <a:spLocks noGrp="1" noChangeArrowheads="1"/>
          </p:cNvSpPr>
          <p:nvPr/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2" tIns="46587" rIns="93172" bIns="46587" anchor="b"/>
          <a:lstStyle/>
          <a:p>
            <a:pPr algn="r" defTabSz="931863"/>
            <a:fld id="{1847423E-3F18-454A-BBD7-19EE928DC12D}" type="slidenum">
              <a:rPr lang="en-US" sz="1200"/>
              <a:pPr algn="r" defTabSz="931863"/>
              <a:t>26</a:t>
            </a:fld>
            <a:endParaRPr lang="en-US" sz="1200"/>
          </a:p>
        </p:txBody>
      </p:sp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675" y="4416425"/>
            <a:ext cx="5607050" cy="4183063"/>
          </a:xfrm>
          <a:noFill/>
          <a:ln/>
        </p:spPr>
        <p:txBody>
          <a:bodyPr lIns="93172" tIns="46587" rIns="93172" bIns="46587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7"/>
          <p:cNvSpPr txBox="1">
            <a:spLocks noGrp="1" noChangeArrowheads="1"/>
          </p:cNvSpPr>
          <p:nvPr/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2" tIns="46587" rIns="93172" bIns="46587" anchor="b"/>
          <a:lstStyle/>
          <a:p>
            <a:pPr algn="r" defTabSz="931863"/>
            <a:fld id="{14963EA9-61A7-4602-A5B2-99E730E9E30E}" type="slidenum">
              <a:rPr lang="en-US" sz="1200"/>
              <a:pPr algn="r" defTabSz="931863"/>
              <a:t>27</a:t>
            </a:fld>
            <a:endParaRPr lang="en-US" sz="1200"/>
          </a:p>
        </p:txBody>
      </p:sp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675" y="4416425"/>
            <a:ext cx="5607050" cy="4183063"/>
          </a:xfrm>
          <a:noFill/>
          <a:ln/>
        </p:spPr>
        <p:txBody>
          <a:bodyPr lIns="93172" tIns="46587" rIns="93172" bIns="46587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7"/>
          <p:cNvSpPr txBox="1">
            <a:spLocks noGrp="1" noChangeArrowheads="1"/>
          </p:cNvSpPr>
          <p:nvPr/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2" tIns="46587" rIns="93172" bIns="46587" anchor="b"/>
          <a:lstStyle/>
          <a:p>
            <a:pPr algn="r" defTabSz="931863"/>
            <a:fld id="{6B87E347-7640-418A-B281-C5019BA4C13F}" type="slidenum">
              <a:rPr lang="en-US" sz="1200"/>
              <a:pPr algn="r" defTabSz="931863"/>
              <a:t>28</a:t>
            </a:fld>
            <a:endParaRPr lang="en-US" sz="1200"/>
          </a:p>
        </p:txBody>
      </p:sp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675" y="4416425"/>
            <a:ext cx="5607050" cy="4183063"/>
          </a:xfrm>
          <a:noFill/>
          <a:ln/>
        </p:spPr>
        <p:txBody>
          <a:bodyPr lIns="93172" tIns="46587" rIns="93172" bIns="46587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Replace ADS Development with Nuclear Energy Application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ADS Development with Nuclear Energy Applications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May not want to explain all the details, You should highlight a few points. Same for next slide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I would suggest that you point out that Indian DAE labratories are already working on SSR1, 650 and ILC cavities.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Spelling of Kolkata. Put IIFC as a sub-bullet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7"/>
          <p:cNvSpPr txBox="1">
            <a:spLocks noGrp="1" noChangeArrowheads="1"/>
          </p:cNvSpPr>
          <p:nvPr/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2" tIns="46587" rIns="93172" bIns="46587" anchor="b"/>
          <a:lstStyle/>
          <a:p>
            <a:pPr algn="r" defTabSz="931863"/>
            <a:fld id="{101C9455-DAB1-4EB2-8AC7-11E187EFF4C6}" type="slidenum">
              <a:rPr lang="en-US" sz="1200"/>
              <a:pPr algn="r" defTabSz="931863"/>
              <a:t>16</a:t>
            </a:fld>
            <a:endParaRPr lang="en-US" sz="1200"/>
          </a:p>
        </p:txBody>
      </p:sp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675" y="4416425"/>
            <a:ext cx="5607050" cy="4183063"/>
          </a:xfrm>
          <a:noFill/>
          <a:ln/>
        </p:spPr>
        <p:txBody>
          <a:bodyPr lIns="93172" tIns="46587" rIns="93172" bIns="46587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7"/>
          <p:cNvSpPr txBox="1">
            <a:spLocks noGrp="1" noChangeArrowheads="1"/>
          </p:cNvSpPr>
          <p:nvPr/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2" tIns="46587" rIns="93172" bIns="46587" anchor="b"/>
          <a:lstStyle/>
          <a:p>
            <a:pPr algn="r" defTabSz="931863"/>
            <a:fld id="{DEF765DF-2E56-4F93-83BC-FC93EE9B8216}" type="slidenum">
              <a:rPr lang="en-US" sz="1200"/>
              <a:pPr algn="r" defTabSz="931863"/>
              <a:t>17</a:t>
            </a:fld>
            <a:endParaRPr lang="en-US" sz="1200"/>
          </a:p>
        </p:txBody>
      </p:sp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675" y="4416425"/>
            <a:ext cx="5607050" cy="4183063"/>
          </a:xfrm>
          <a:noFill/>
          <a:ln/>
        </p:spPr>
        <p:txBody>
          <a:bodyPr lIns="93172" tIns="46587" rIns="93172" bIns="46587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5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23"/>
          <p:cNvSpPr txBox="1">
            <a:spLocks noChangeArrowheads="1"/>
          </p:cNvSpPr>
          <p:nvPr userDrawn="1"/>
        </p:nvSpPr>
        <p:spPr bwMode="auto">
          <a:xfrm>
            <a:off x="3505200" y="30480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en-US">
              <a:latin typeface="Arial Narrow" pitchFamily="34" charset="0"/>
            </a:endParaRPr>
          </a:p>
        </p:txBody>
      </p:sp>
      <p:sp>
        <p:nvSpPr>
          <p:cNvPr id="537614" name="Rectangle 14"/>
          <p:cNvSpPr>
            <a:spLocks noGrp="1" noChangeArrowheads="1"/>
          </p:cNvSpPr>
          <p:nvPr>
            <p:ph type="ctrTitle"/>
          </p:nvPr>
        </p:nvSpPr>
        <p:spPr>
          <a:xfrm>
            <a:off x="1219200" y="1600200"/>
            <a:ext cx="7772400" cy="1143000"/>
          </a:xfrm>
        </p:spPr>
        <p:txBody>
          <a:bodyPr anchor="b"/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PX OHEP Briefing, November 2010</a:t>
            </a:r>
            <a:endParaRPr lang="en-US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DE6ABC-6C7A-4D87-BAE8-3C486B66D4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609600"/>
            <a:ext cx="17145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00200" y="609600"/>
            <a:ext cx="49911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PX OHEP Briefing, November 2010</a:t>
            </a:r>
            <a:endParaRPr lang="en-US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CE755A-50B0-4BCD-97B6-AA2FA30D3D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15962"/>
          </a:xfrm>
          <a:effectLst>
            <a:outerShdw sx="1000" sy="1000" algn="ctr" rotWithShape="0">
              <a:schemeClr val="bg1"/>
            </a:outerShdw>
          </a:effectLst>
        </p:spPr>
        <p:txBody>
          <a:bodyPr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000" y="1143000"/>
            <a:ext cx="8382000" cy="5181600"/>
          </a:xfrm>
          <a:ln>
            <a:noFill/>
          </a:ln>
          <a:effectLst>
            <a:outerShdw sx="1000" sy="1000" algn="ctr" rotWithShape="0">
              <a:schemeClr val="bg1"/>
            </a:outerShdw>
          </a:effectLst>
        </p:spPr>
        <p:txBody>
          <a:bodyPr/>
          <a:lstStyle>
            <a:lvl1pPr>
              <a:spcBef>
                <a:spcPts val="6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>
          <a:xfrm>
            <a:off x="685800" y="6477000"/>
            <a:ext cx="1905000" cy="3048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nl-NL" smtClean="0"/>
              <a:t>PX OHEP Briefing, November 2010</a:t>
            </a:r>
            <a:endParaRPr lang="en-US"/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2E1B8F-4384-46EC-85BC-F09FECE307FC}" type="slidenum">
              <a:rPr lang="en-US"/>
              <a:pPr>
                <a:defRPr/>
              </a:pPr>
              <a:t>‹#›</a:t>
            </a:fld>
            <a:endParaRPr lang="en-US">
              <a:solidFill>
                <a:schemeClr val="tx1"/>
              </a:solidFill>
              <a:latin typeface="Times" pitchFamily="18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15962"/>
          </a:xfrm>
          <a:effectLst>
            <a:outerShdw sx="1000" sy="1000" algn="ctr" rotWithShape="0">
              <a:schemeClr val="bg1"/>
            </a:outerShdw>
          </a:effectLst>
        </p:spPr>
        <p:txBody>
          <a:bodyPr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000" y="1143000"/>
            <a:ext cx="8382000" cy="5181600"/>
          </a:xfrm>
          <a:ln>
            <a:noFill/>
          </a:ln>
          <a:effectLst>
            <a:outerShdw sx="1000" sy="1000" algn="ctr" rotWithShape="0">
              <a:schemeClr val="bg1"/>
            </a:outerShdw>
          </a:effectLst>
        </p:spPr>
        <p:txBody>
          <a:bodyPr/>
          <a:lstStyle>
            <a:lvl1pPr>
              <a:spcBef>
                <a:spcPts val="6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>
          <a:xfrm>
            <a:off x="685800" y="6477000"/>
            <a:ext cx="1905000" cy="3048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nl-NL" smtClean="0"/>
              <a:t>PX OHEP Briefing, November 2010</a:t>
            </a:r>
            <a:endParaRPr lang="en-US"/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2E1B8F-4384-46EC-85BC-F09FECE307FC}" type="slidenum">
              <a:rPr lang="en-US"/>
              <a:pPr>
                <a:defRPr/>
              </a:pPr>
              <a:t>‹#›</a:t>
            </a:fld>
            <a:endParaRPr lang="en-US">
              <a:solidFill>
                <a:schemeClr val="tx1"/>
              </a:solidFill>
              <a:latin typeface="Times" pitchFamily="18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15962"/>
          </a:xfrm>
          <a:effectLst>
            <a:outerShdw sx="1000" sy="1000" algn="ctr" rotWithShape="0">
              <a:schemeClr val="bg1"/>
            </a:outerShdw>
          </a:effectLst>
        </p:spPr>
        <p:txBody>
          <a:bodyPr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000" y="1143000"/>
            <a:ext cx="8382000" cy="5181600"/>
          </a:xfrm>
          <a:ln>
            <a:noFill/>
          </a:ln>
          <a:effectLst>
            <a:outerShdw sx="1000" sy="1000" algn="ctr" rotWithShape="0">
              <a:schemeClr val="bg1"/>
            </a:outerShdw>
          </a:effectLst>
        </p:spPr>
        <p:txBody>
          <a:bodyPr/>
          <a:lstStyle>
            <a:lvl1pPr>
              <a:spcBef>
                <a:spcPts val="6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>
          <a:xfrm>
            <a:off x="685800" y="6477000"/>
            <a:ext cx="1905000" cy="3048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nl-NL" smtClean="0"/>
              <a:t>PX OHEP Briefing, November 2010</a:t>
            </a:r>
            <a:endParaRPr lang="en-US"/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2E1B8F-4384-46EC-85BC-F09FECE307FC}" type="slidenum">
              <a:rPr lang="en-US"/>
              <a:pPr>
                <a:defRPr/>
              </a:pPr>
              <a:t>‹#›</a:t>
            </a:fld>
            <a:endParaRPr lang="en-US">
              <a:solidFill>
                <a:schemeClr val="tx1"/>
              </a:solidFill>
              <a:latin typeface="Times" pitchFamily="18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15962"/>
          </a:xfrm>
          <a:effectLst>
            <a:outerShdw sx="1000" sy="1000" algn="ctr" rotWithShape="0">
              <a:schemeClr val="bg1"/>
            </a:outerShdw>
          </a:effectLst>
        </p:spPr>
        <p:txBody>
          <a:bodyPr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000" y="1143000"/>
            <a:ext cx="8382000" cy="5181600"/>
          </a:xfrm>
          <a:ln>
            <a:noFill/>
          </a:ln>
          <a:effectLst>
            <a:outerShdw sx="1000" sy="1000" algn="ctr" rotWithShape="0">
              <a:schemeClr val="bg1"/>
            </a:outerShdw>
          </a:effectLst>
        </p:spPr>
        <p:txBody>
          <a:bodyPr/>
          <a:lstStyle>
            <a:lvl1pPr>
              <a:spcBef>
                <a:spcPts val="6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>
          <a:xfrm>
            <a:off x="685800" y="6477000"/>
            <a:ext cx="1905000" cy="3048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nl-NL" smtClean="0"/>
              <a:t>PX OHEP Briefing, November 2010</a:t>
            </a:r>
            <a:endParaRPr lang="en-US"/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2E1B8F-4384-46EC-85BC-F09FECE307FC}" type="slidenum">
              <a:rPr lang="en-US"/>
              <a:pPr>
                <a:defRPr/>
              </a:pPr>
              <a:t>‹#›</a:t>
            </a:fld>
            <a:endParaRPr lang="en-US">
              <a:solidFill>
                <a:schemeClr val="tx1"/>
              </a:solidFill>
              <a:latin typeface="Times" pitchFamily="18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15962"/>
          </a:xfrm>
          <a:effectLst>
            <a:outerShdw sx="1000" sy="1000" algn="ctr" rotWithShape="0">
              <a:schemeClr val="bg1"/>
            </a:outerShdw>
          </a:effectLst>
        </p:spPr>
        <p:txBody>
          <a:bodyPr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000" y="1143000"/>
            <a:ext cx="8382000" cy="5181600"/>
          </a:xfrm>
          <a:ln>
            <a:noFill/>
          </a:ln>
          <a:effectLst>
            <a:outerShdw sx="1000" sy="1000" algn="ctr" rotWithShape="0">
              <a:schemeClr val="bg1"/>
            </a:outerShdw>
          </a:effectLst>
        </p:spPr>
        <p:txBody>
          <a:bodyPr/>
          <a:lstStyle>
            <a:lvl1pPr>
              <a:spcBef>
                <a:spcPts val="6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>
          <a:xfrm>
            <a:off x="685800" y="6477000"/>
            <a:ext cx="1905000" cy="3048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nl-NL" smtClean="0"/>
              <a:t>PX OHEP Briefing, November 2010</a:t>
            </a:r>
            <a:endParaRPr lang="en-US"/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2E1B8F-4384-46EC-85BC-F09FECE307FC}" type="slidenum">
              <a:rPr lang="en-US"/>
              <a:pPr>
                <a:defRPr/>
              </a:pPr>
              <a:t>‹#›</a:t>
            </a:fld>
            <a:endParaRPr lang="en-US">
              <a:solidFill>
                <a:schemeClr val="tx1"/>
              </a:solidFill>
              <a:latin typeface="Times" pitchFamily="18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15962"/>
          </a:xfrm>
          <a:effectLst>
            <a:outerShdw sx="1000" sy="1000" algn="ctr" rotWithShape="0">
              <a:schemeClr val="bg1"/>
            </a:outerShdw>
          </a:effectLst>
        </p:spPr>
        <p:txBody>
          <a:bodyPr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000" y="1143000"/>
            <a:ext cx="8382000" cy="5181600"/>
          </a:xfrm>
          <a:ln>
            <a:noFill/>
          </a:ln>
          <a:effectLst>
            <a:outerShdw sx="1000" sy="1000" algn="ctr" rotWithShape="0">
              <a:schemeClr val="bg1"/>
            </a:outerShdw>
          </a:effectLst>
        </p:spPr>
        <p:txBody>
          <a:bodyPr/>
          <a:lstStyle>
            <a:lvl1pPr>
              <a:spcBef>
                <a:spcPts val="6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>
          <a:xfrm>
            <a:off x="685800" y="6477000"/>
            <a:ext cx="1905000" cy="3048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nl-NL" smtClean="0"/>
              <a:t>PX OHEP Briefing, November 2010</a:t>
            </a:r>
            <a:endParaRPr lang="en-US"/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2E1B8F-4384-46EC-85BC-F09FECE307FC}" type="slidenum">
              <a:rPr lang="en-US"/>
              <a:pPr>
                <a:defRPr/>
              </a:pPr>
              <a:t>‹#›</a:t>
            </a:fld>
            <a:endParaRPr lang="en-US">
              <a:solidFill>
                <a:schemeClr val="tx1"/>
              </a:solidFill>
              <a:latin typeface="Times" pitchFamily="18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15962"/>
          </a:xfrm>
          <a:effectLst>
            <a:outerShdw sx="1000" sy="1000" algn="ctr" rotWithShape="0">
              <a:schemeClr val="bg1"/>
            </a:outerShdw>
          </a:effectLst>
        </p:spPr>
        <p:txBody>
          <a:bodyPr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000" y="1143000"/>
            <a:ext cx="8382000" cy="5181600"/>
          </a:xfrm>
          <a:ln>
            <a:noFill/>
          </a:ln>
          <a:effectLst>
            <a:outerShdw sx="1000" sy="1000" algn="ctr" rotWithShape="0">
              <a:schemeClr val="bg1"/>
            </a:outerShdw>
          </a:effectLst>
        </p:spPr>
        <p:txBody>
          <a:bodyPr/>
          <a:lstStyle>
            <a:lvl1pPr>
              <a:spcBef>
                <a:spcPts val="6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>
          <a:xfrm>
            <a:off x="685800" y="6477000"/>
            <a:ext cx="1905000" cy="3048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nl-NL" smtClean="0"/>
              <a:t>PX OHEP Briefing, November 2010</a:t>
            </a:r>
            <a:endParaRPr lang="en-US"/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2E1B8F-4384-46EC-85BC-F09FECE307FC}" type="slidenum">
              <a:rPr lang="en-US"/>
              <a:pPr>
                <a:defRPr/>
              </a:pPr>
              <a:t>‹#›</a:t>
            </a:fld>
            <a:endParaRPr lang="en-US">
              <a:solidFill>
                <a:schemeClr val="tx1"/>
              </a:solidFill>
              <a:latin typeface="Times" pitchFamily="18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15962"/>
          </a:xfrm>
          <a:effectLst>
            <a:outerShdw sx="1000" sy="1000" algn="ctr" rotWithShape="0">
              <a:schemeClr val="bg1"/>
            </a:outerShdw>
          </a:effectLst>
        </p:spPr>
        <p:txBody>
          <a:bodyPr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000" y="1143000"/>
            <a:ext cx="8382000" cy="5181600"/>
          </a:xfrm>
          <a:ln>
            <a:noFill/>
          </a:ln>
          <a:effectLst>
            <a:outerShdw sx="1000" sy="1000" algn="ctr" rotWithShape="0">
              <a:schemeClr val="bg1"/>
            </a:outerShdw>
          </a:effectLst>
        </p:spPr>
        <p:txBody>
          <a:bodyPr/>
          <a:lstStyle>
            <a:lvl1pPr>
              <a:spcBef>
                <a:spcPts val="6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>
          <a:xfrm>
            <a:off x="685800" y="6477000"/>
            <a:ext cx="1905000" cy="3048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nl-NL" smtClean="0"/>
              <a:t>PX OHEP Briefing, November 2010</a:t>
            </a:r>
            <a:endParaRPr lang="en-US"/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2E1B8F-4384-46EC-85BC-F09FECE307FC}" type="slidenum">
              <a:rPr lang="en-US"/>
              <a:pPr>
                <a:defRPr/>
              </a:pPr>
              <a:t>‹#›</a:t>
            </a:fld>
            <a:endParaRPr lang="en-US">
              <a:solidFill>
                <a:schemeClr val="tx1"/>
              </a:solidFill>
              <a:latin typeface="Times" pitchFamily="18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SzPct val="120000"/>
              <a:defRPr>
                <a:solidFill>
                  <a:schemeClr val="tx1"/>
                </a:solidFill>
              </a:defRPr>
            </a:lvl1pPr>
            <a:lvl2pPr>
              <a:buSzPct val="100000"/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buSzPct val="100000"/>
              <a:buFont typeface="Wingdings" pitchFamily="2" charset="2"/>
              <a:buChar char="Ø"/>
              <a:defRPr sz="2000">
                <a:solidFill>
                  <a:schemeClr val="tx1"/>
                </a:solidFill>
              </a:defRPr>
            </a:lvl3pPr>
            <a:lvl4pPr>
              <a:buClr>
                <a:srgbClr val="6666FF"/>
              </a:buClr>
              <a:buSzPct val="50000"/>
              <a:buFont typeface="Wingdings" pitchFamily="2" charset="2"/>
              <a:buChar char="l"/>
              <a:defRPr>
                <a:solidFill>
                  <a:schemeClr val="tx1"/>
                </a:solidFill>
              </a:defRPr>
            </a:lvl4pPr>
            <a:lvl5pPr>
              <a:buFont typeface="Wingdings" pitchFamily="2" charset="2"/>
              <a:buChar char="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PX OHEP Briefing, November 2010</a:t>
            </a:r>
            <a:endParaRPr lang="en-US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EFDB5D-897A-444E-85BD-2F6D49F858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15962"/>
          </a:xfrm>
          <a:effectLst>
            <a:outerShdw sx="1000" sy="1000" algn="ctr" rotWithShape="0">
              <a:schemeClr val="bg1"/>
            </a:outerShdw>
          </a:effectLst>
        </p:spPr>
        <p:txBody>
          <a:bodyPr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000" y="1143000"/>
            <a:ext cx="8382000" cy="5181600"/>
          </a:xfrm>
          <a:ln>
            <a:noFill/>
          </a:ln>
          <a:effectLst>
            <a:outerShdw sx="1000" sy="1000" algn="ctr" rotWithShape="0">
              <a:schemeClr val="bg1"/>
            </a:outerShdw>
          </a:effectLst>
        </p:spPr>
        <p:txBody>
          <a:bodyPr/>
          <a:lstStyle>
            <a:lvl1pPr>
              <a:spcBef>
                <a:spcPts val="6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>
          <a:xfrm>
            <a:off x="685800" y="6477000"/>
            <a:ext cx="1905000" cy="3048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nl-NL" smtClean="0"/>
              <a:t>PX OHEP Briefing, November 2010</a:t>
            </a:r>
            <a:endParaRPr lang="en-US"/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2E1B8F-4384-46EC-85BC-F09FECE307FC}" type="slidenum">
              <a:rPr lang="en-US"/>
              <a:pPr>
                <a:defRPr/>
              </a:pPr>
              <a:t>‹#›</a:t>
            </a:fld>
            <a:endParaRPr lang="en-US">
              <a:solidFill>
                <a:schemeClr val="tx1"/>
              </a:solidFill>
              <a:latin typeface="Times" pitchFamily="18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15962"/>
          </a:xfrm>
          <a:effectLst>
            <a:outerShdw sx="1000" sy="1000" algn="ctr" rotWithShape="0">
              <a:schemeClr val="bg1"/>
            </a:outerShdw>
          </a:effectLst>
        </p:spPr>
        <p:txBody>
          <a:bodyPr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000" y="1143000"/>
            <a:ext cx="8382000" cy="5181600"/>
          </a:xfrm>
          <a:ln>
            <a:noFill/>
          </a:ln>
          <a:effectLst>
            <a:outerShdw sx="1000" sy="1000" algn="ctr" rotWithShape="0">
              <a:schemeClr val="bg1"/>
            </a:outerShdw>
          </a:effectLst>
        </p:spPr>
        <p:txBody>
          <a:bodyPr/>
          <a:lstStyle>
            <a:lvl1pPr>
              <a:spcBef>
                <a:spcPts val="6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>
          <a:xfrm>
            <a:off x="685800" y="6477000"/>
            <a:ext cx="1905000" cy="3048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nl-NL" smtClean="0"/>
              <a:t>PX OHEP Briefing, November 2010</a:t>
            </a:r>
            <a:endParaRPr lang="en-US"/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2E1B8F-4384-46EC-85BC-F09FECE307FC}" type="slidenum">
              <a:rPr lang="en-US"/>
              <a:pPr>
                <a:defRPr/>
              </a:pPr>
              <a:t>‹#›</a:t>
            </a:fld>
            <a:endParaRPr lang="en-US">
              <a:solidFill>
                <a:schemeClr val="tx1"/>
              </a:solidFill>
              <a:latin typeface="Times" pitchFamily="18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15962"/>
          </a:xfrm>
          <a:effectLst>
            <a:outerShdw sx="1000" sy="1000" algn="ctr" rotWithShape="0">
              <a:schemeClr val="bg1"/>
            </a:outerShdw>
          </a:effectLst>
        </p:spPr>
        <p:txBody>
          <a:bodyPr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000" y="1143000"/>
            <a:ext cx="8382000" cy="5181600"/>
          </a:xfrm>
          <a:ln>
            <a:noFill/>
          </a:ln>
          <a:effectLst>
            <a:outerShdw sx="1000" sy="1000" algn="ctr" rotWithShape="0">
              <a:schemeClr val="bg1"/>
            </a:outerShdw>
          </a:effectLst>
        </p:spPr>
        <p:txBody>
          <a:bodyPr/>
          <a:lstStyle>
            <a:lvl1pPr>
              <a:spcBef>
                <a:spcPts val="6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>
          <a:xfrm>
            <a:off x="685800" y="6477000"/>
            <a:ext cx="1905000" cy="3048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nl-NL" smtClean="0"/>
              <a:t>PX OHEP Briefing, November 2010</a:t>
            </a:r>
            <a:endParaRPr lang="en-US"/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2E1B8F-4384-46EC-85BC-F09FECE307FC}" type="slidenum">
              <a:rPr lang="en-US"/>
              <a:pPr>
                <a:defRPr/>
              </a:pPr>
              <a:t>‹#›</a:t>
            </a:fld>
            <a:endParaRPr lang="en-US">
              <a:solidFill>
                <a:schemeClr val="tx1"/>
              </a:solidFill>
              <a:latin typeface="Times" pitchFamily="18" charset="0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15962"/>
          </a:xfrm>
          <a:effectLst>
            <a:outerShdw sx="1000" sy="1000" algn="ctr" rotWithShape="0">
              <a:schemeClr val="bg1"/>
            </a:outerShdw>
          </a:effectLst>
        </p:spPr>
        <p:txBody>
          <a:bodyPr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000" y="1143000"/>
            <a:ext cx="8382000" cy="5181600"/>
          </a:xfrm>
          <a:ln>
            <a:noFill/>
          </a:ln>
          <a:effectLst>
            <a:outerShdw sx="1000" sy="1000" algn="ctr" rotWithShape="0">
              <a:schemeClr val="bg1"/>
            </a:outerShdw>
          </a:effectLst>
        </p:spPr>
        <p:txBody>
          <a:bodyPr/>
          <a:lstStyle>
            <a:lvl1pPr>
              <a:spcBef>
                <a:spcPts val="6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>
          <a:xfrm>
            <a:off x="685800" y="6477000"/>
            <a:ext cx="1905000" cy="3048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nl-NL" smtClean="0"/>
              <a:t>PX OHEP Briefing, November 2010</a:t>
            </a:r>
            <a:endParaRPr lang="en-US"/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2E1B8F-4384-46EC-85BC-F09FECE307FC}" type="slidenum">
              <a:rPr lang="en-US"/>
              <a:pPr>
                <a:defRPr/>
              </a:pPr>
              <a:t>‹#›</a:t>
            </a:fld>
            <a:endParaRPr lang="en-US">
              <a:solidFill>
                <a:schemeClr val="tx1"/>
              </a:solidFill>
              <a:latin typeface="Times" pitchFamily="18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PX OHEP Briefing, November 2010</a:t>
            </a:r>
            <a:endParaRPr lang="en-US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BAA118-7F9E-41E0-A93D-4A34DDBA52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00200" y="1981200"/>
            <a:ext cx="3352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1981200"/>
            <a:ext cx="3352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PX OHEP Briefing, November 2010</a:t>
            </a:r>
            <a:endParaRPr lang="en-US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298CFA-9DC7-4EB0-8DAF-DF723DCB45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PX OHEP Briefing, November 2010</a:t>
            </a:r>
            <a:endParaRPr lang="en-US"/>
          </a:p>
        </p:txBody>
      </p:sp>
      <p:sp>
        <p:nvSpPr>
          <p:cNvPr id="8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81CC1D-1752-4C15-8BD9-852D149F7A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PX OHEP Briefing, November 2010</a:t>
            </a: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311852-79FB-4ECD-97E7-26B59BB3C3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PX OHEP Briefing, November 2010</a:t>
            </a:r>
            <a:endParaRPr lang="en-US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739BC1-17A5-428D-AE87-22752386B7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PX OHEP Briefing, November 2010</a:t>
            </a:r>
            <a:endParaRPr lang="en-US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903BF9-80A2-4499-BC5C-A03C53191E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PX OHEP Briefing, November 2010</a:t>
            </a:r>
            <a:endParaRPr lang="en-US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3FD751-67E2-4049-A248-9E44727F52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6" name="Picture 24" descr="Fermi_Blue_subpage"/>
          <p:cNvPicPr>
            <a:picLocks noChangeAspect="1" noChangeArrowheads="1"/>
          </p:cNvPicPr>
          <p:nvPr userDrawn="1"/>
        </p:nvPicPr>
        <p:blipFill>
          <a:blip r:embed="rId25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6592" name="Rectangle 1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86150" y="626745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buSzTx/>
              <a:buFontTx/>
              <a:buNone/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nl-NL" smtClean="0"/>
              <a:t>PX OHEP Briefing, November 2010</a:t>
            </a:r>
            <a:endParaRPr lang="en-US"/>
          </a:p>
        </p:txBody>
      </p:sp>
      <p:sp>
        <p:nvSpPr>
          <p:cNvPr id="536593" name="Rectangle 1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81000" y="630555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buSzTx/>
              <a:buFontTx/>
              <a:buNone/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2744F63C-15E1-48B5-B6B8-1EE64DA50E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3669" name="Rectangle 25"/>
          <p:cNvSpPr>
            <a:spLocks noGrp="1" noChangeArrowheads="1"/>
          </p:cNvSpPr>
          <p:nvPr>
            <p:ph type="title"/>
          </p:nvPr>
        </p:nvSpPr>
        <p:spPr bwMode="auto">
          <a:xfrm>
            <a:off x="1600200" y="609600"/>
            <a:ext cx="6858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13670" name="Rectangle 2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00200" y="1981200"/>
            <a:ext cx="6858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Laksdjfalkjfds</a:t>
            </a:r>
          </a:p>
          <a:p>
            <a:pPr lvl="1"/>
            <a:r>
              <a:rPr lang="en-US" smtClean="0"/>
              <a:t>;slkjfda;slkjfd</a:t>
            </a:r>
          </a:p>
          <a:p>
            <a:pPr lvl="3"/>
            <a:r>
              <a:rPr lang="en-US" smtClean="0"/>
              <a:t>A;slkjfda;slkjfd</a:t>
            </a:r>
          </a:p>
          <a:p>
            <a:pPr lvl="3"/>
            <a:r>
              <a:rPr lang="en-US" smtClean="0"/>
              <a:t>	a;lksdjf;lsakjfd</a:t>
            </a:r>
          </a:p>
          <a:p>
            <a:pPr lvl="4"/>
            <a:r>
              <a:rPr lang="en-US" smtClean="0"/>
              <a:t>slkdflsdkjflsdkjflsdkjf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24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  <p:sldLayoutId id="2147483821" r:id="rId9"/>
    <p:sldLayoutId id="2147483822" r:id="rId10"/>
    <p:sldLayoutId id="2147483823" r:id="rId11"/>
    <p:sldLayoutId id="2147483825" r:id="rId12"/>
    <p:sldLayoutId id="2147483826" r:id="rId13"/>
    <p:sldLayoutId id="2147483827" r:id="rId14"/>
    <p:sldLayoutId id="2147483828" r:id="rId15"/>
    <p:sldLayoutId id="2147483829" r:id="rId16"/>
    <p:sldLayoutId id="2147483830" r:id="rId17"/>
    <p:sldLayoutId id="2147483831" r:id="rId18"/>
    <p:sldLayoutId id="2147483832" r:id="rId19"/>
    <p:sldLayoutId id="2147483833" r:id="rId20"/>
    <p:sldLayoutId id="2147483834" r:id="rId21"/>
    <p:sldLayoutId id="2147483836" r:id="rId22"/>
    <p:sldLayoutId id="2147483837" r:id="rId23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FFFF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FFFFFF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FFFFFF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FFFFFF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FFFFFF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rgbClr val="FFFFFF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rgbClr val="FFFFFF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rgbClr val="FFFFFF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rgbClr val="FFFFFF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CFFFF"/>
        </a:buClr>
        <a:buSzPct val="8000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9900"/>
        </a:buClr>
        <a:buSzPct val="60000"/>
        <a:buFont typeface="Wingdings" pitchFamily="2" charset="2"/>
        <a:buChar char="®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25000"/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43000" y="1752600"/>
            <a:ext cx="7772400" cy="1143000"/>
          </a:xfrm>
        </p:spPr>
        <p:txBody>
          <a:bodyPr/>
          <a:lstStyle/>
          <a:p>
            <a:pPr eaLnBrk="1" hangingPunct="1"/>
            <a:r>
              <a:rPr lang="en-US" sz="4400" dirty="0" smtClean="0"/>
              <a:t>Project X Accelerator Overview</a:t>
            </a:r>
          </a:p>
        </p:txBody>
      </p:sp>
      <p:sp>
        <p:nvSpPr>
          <p:cNvPr id="15362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2514600" y="3200400"/>
            <a:ext cx="6400800" cy="1752600"/>
          </a:xfrm>
        </p:spPr>
        <p:txBody>
          <a:bodyPr/>
          <a:lstStyle/>
          <a:p>
            <a:pPr marL="0" indent="0" algn="r" eaLnBrk="1" hangingPunct="1">
              <a:buFontTx/>
              <a:buNone/>
            </a:pPr>
            <a:r>
              <a:rPr lang="en-US" sz="1600" dirty="0" smtClean="0">
                <a:solidFill>
                  <a:srgbClr val="FFFFFF"/>
                </a:solidFill>
              </a:rPr>
              <a:t>Steve Holmes</a:t>
            </a:r>
          </a:p>
          <a:p>
            <a:pPr marL="0" indent="0" algn="r" eaLnBrk="1" hangingPunct="1">
              <a:buFontTx/>
              <a:buNone/>
            </a:pPr>
            <a:r>
              <a:rPr lang="en-US" sz="1600" dirty="0" smtClean="0">
                <a:solidFill>
                  <a:srgbClr val="FFFFFF"/>
                </a:solidFill>
              </a:rPr>
              <a:t>Presentation to DOE/Office of High Energy Physics</a:t>
            </a:r>
          </a:p>
          <a:p>
            <a:pPr marL="0" indent="0" algn="r" eaLnBrk="1" hangingPunct="1">
              <a:buFontTx/>
              <a:buNone/>
            </a:pPr>
            <a:r>
              <a:rPr lang="en-US" sz="1600" dirty="0" smtClean="0">
                <a:solidFill>
                  <a:srgbClr val="FFFFFF"/>
                </a:solidFill>
              </a:rPr>
              <a:t>November 17, 2010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600200" y="457200"/>
            <a:ext cx="68580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Project X Functional Requirements</a:t>
            </a:r>
            <a:endParaRPr lang="en-US" dirty="0"/>
          </a:p>
        </p:txBody>
      </p:sp>
      <p:graphicFrame>
        <p:nvGraphicFramePr>
          <p:cNvPr id="11" name="Content Placeholder 5"/>
          <p:cNvGraphicFramePr>
            <a:graphicFrameLocks noGrp="1"/>
          </p:cNvGraphicFramePr>
          <p:nvPr>
            <p:ph idx="1"/>
          </p:nvPr>
        </p:nvGraphicFramePr>
        <p:xfrm>
          <a:off x="990599" y="1447799"/>
          <a:ext cx="7924800" cy="4876800"/>
        </p:xfrm>
        <a:graphic>
          <a:graphicData uri="http://schemas.openxmlformats.org/drawingml/2006/table">
            <a:tbl>
              <a:tblPr/>
              <a:tblGrid>
                <a:gridCol w="1454092"/>
                <a:gridCol w="3829618"/>
                <a:gridCol w="2641090"/>
              </a:tblGrid>
              <a:tr h="22035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8F8F8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Requirement</a:t>
                      </a: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8F8F8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5304" marR="5530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2D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8F8F8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Description</a:t>
                      </a: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8F8F8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5304" marR="5530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2D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8F8F8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Value</a:t>
                      </a: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8F8F8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5304" marR="5530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2DB9"/>
                    </a:solidFill>
                  </a:tcPr>
                </a:tc>
              </a:tr>
              <a:tr h="182936">
                <a:tc>
                  <a:txBody>
                    <a:bodyPr/>
                    <a:lstStyle/>
                    <a:p>
                      <a:pPr marL="0" marR="24003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Times New Roman"/>
                        </a:rPr>
                        <a:t>M1</a:t>
                      </a:r>
                      <a:endParaRPr lang="en-US" sz="1000">
                        <a:solidFill>
                          <a:srgbClr val="365F9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Times New Roman"/>
                        </a:rPr>
                        <a:t>Delivered Beam Energy, maximum</a:t>
                      </a:r>
                      <a:endParaRPr lang="en-US" sz="1000" b="0" dirty="0">
                        <a:solidFill>
                          <a:srgbClr val="365F9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Times New Roman"/>
                        </a:rPr>
                        <a:t>120 </a:t>
                      </a:r>
                      <a:r>
                        <a:rPr lang="en-US" sz="1100" b="0" dirty="0" err="1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Times New Roman"/>
                        </a:rPr>
                        <a:t>GeV</a:t>
                      </a:r>
                      <a:endParaRPr lang="en-US" sz="1000" b="0" dirty="0">
                        <a:solidFill>
                          <a:srgbClr val="365F9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</a:tr>
              <a:tr h="182936">
                <a:tc>
                  <a:txBody>
                    <a:bodyPr/>
                    <a:lstStyle/>
                    <a:p>
                      <a:pPr marL="0" marR="24003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Times New Roman"/>
                        </a:rPr>
                        <a:t>M2</a:t>
                      </a:r>
                      <a:endParaRPr lang="en-US" sz="1000">
                        <a:solidFill>
                          <a:srgbClr val="365F9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Times New Roman"/>
                        </a:rPr>
                        <a:t>Delivered Beam Energy, minimum</a:t>
                      </a:r>
                      <a:endParaRPr lang="en-US" sz="1000" dirty="0">
                        <a:solidFill>
                          <a:srgbClr val="365F9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Times New Roman"/>
                        </a:rPr>
                        <a:t>60 </a:t>
                      </a:r>
                      <a:r>
                        <a:rPr lang="en-US" sz="1100" dirty="0" err="1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Times New Roman"/>
                        </a:rPr>
                        <a:t>GeV</a:t>
                      </a:r>
                      <a:endParaRPr lang="en-US" sz="1000" dirty="0">
                        <a:solidFill>
                          <a:srgbClr val="365F9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3"/>
                    </a:solidFill>
                  </a:tcPr>
                </a:tc>
              </a:tr>
              <a:tr h="182936">
                <a:tc>
                  <a:txBody>
                    <a:bodyPr/>
                    <a:lstStyle/>
                    <a:p>
                      <a:pPr marL="0" marR="24003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Times New Roman"/>
                        </a:rPr>
                        <a:t>M3</a:t>
                      </a:r>
                      <a:endParaRPr lang="en-US" sz="1000">
                        <a:solidFill>
                          <a:srgbClr val="365F9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Times New Roman"/>
                        </a:rPr>
                        <a:t>Minimum Injection Energy</a:t>
                      </a:r>
                      <a:endParaRPr lang="en-US" sz="1000">
                        <a:solidFill>
                          <a:srgbClr val="365F9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Times New Roman"/>
                        </a:rPr>
                        <a:t>6 GeV</a:t>
                      </a:r>
                      <a:endParaRPr lang="en-US" sz="1000">
                        <a:solidFill>
                          <a:srgbClr val="365F9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</a:tr>
              <a:tr h="182936">
                <a:tc>
                  <a:txBody>
                    <a:bodyPr/>
                    <a:lstStyle/>
                    <a:p>
                      <a:pPr marL="0" marR="24003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Times New Roman"/>
                        </a:rPr>
                        <a:t>M4</a:t>
                      </a:r>
                      <a:endParaRPr lang="en-US" sz="1000">
                        <a:solidFill>
                          <a:srgbClr val="365F9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Times New Roman"/>
                        </a:rPr>
                        <a:t>Beam Power (60-120 GeV)</a:t>
                      </a:r>
                      <a:endParaRPr lang="en-US" sz="1000">
                        <a:solidFill>
                          <a:srgbClr val="365F9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Times New Roman"/>
                        </a:rPr>
                        <a:t>&gt;  2 MW</a:t>
                      </a:r>
                      <a:endParaRPr lang="en-US" sz="1000">
                        <a:solidFill>
                          <a:srgbClr val="365F9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3"/>
                    </a:solidFill>
                  </a:tcPr>
                </a:tc>
              </a:tr>
              <a:tr h="182936">
                <a:tc>
                  <a:txBody>
                    <a:bodyPr/>
                    <a:lstStyle/>
                    <a:p>
                      <a:pPr marL="0" marR="24003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Times New Roman"/>
                        </a:rPr>
                        <a:t>M5</a:t>
                      </a:r>
                      <a:endParaRPr lang="en-US" sz="1000">
                        <a:solidFill>
                          <a:srgbClr val="365F9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Times New Roman"/>
                        </a:rPr>
                        <a:t>Beam Particles</a:t>
                      </a:r>
                      <a:endParaRPr lang="en-US" sz="1000">
                        <a:solidFill>
                          <a:srgbClr val="365F9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Times New Roman"/>
                        </a:rPr>
                        <a:t>Protons</a:t>
                      </a:r>
                      <a:endParaRPr lang="en-US" sz="1000">
                        <a:solidFill>
                          <a:srgbClr val="365F9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</a:tr>
              <a:tr h="182936">
                <a:tc>
                  <a:txBody>
                    <a:bodyPr/>
                    <a:lstStyle/>
                    <a:p>
                      <a:pPr marL="0" marR="24003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Times New Roman"/>
                        </a:rPr>
                        <a:t>M6</a:t>
                      </a:r>
                      <a:endParaRPr lang="en-US" sz="1000">
                        <a:solidFill>
                          <a:srgbClr val="365F9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Times New Roman"/>
                        </a:rPr>
                        <a:t>Beam Intensity</a:t>
                      </a:r>
                      <a:endParaRPr lang="en-US" sz="1000">
                        <a:solidFill>
                          <a:srgbClr val="365F9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Times New Roman"/>
                        </a:rPr>
                        <a:t>1.6 x 10 </a:t>
                      </a:r>
                      <a:r>
                        <a:rPr lang="en-US" sz="1100" baseline="30000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Times New Roman"/>
                        </a:rPr>
                        <a:t>14 </a:t>
                      </a:r>
                      <a:r>
                        <a:rPr lang="en-US" sz="1100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Times New Roman"/>
                        </a:rPr>
                        <a:t>protons per pulse</a:t>
                      </a:r>
                      <a:endParaRPr lang="en-US" sz="1000">
                        <a:solidFill>
                          <a:srgbClr val="365F9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3"/>
                    </a:solidFill>
                  </a:tcPr>
                </a:tc>
              </a:tr>
              <a:tr h="182936">
                <a:tc>
                  <a:txBody>
                    <a:bodyPr/>
                    <a:lstStyle/>
                    <a:p>
                      <a:pPr marL="0" marR="24003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Times New Roman"/>
                        </a:rPr>
                        <a:t>M7</a:t>
                      </a:r>
                      <a:endParaRPr lang="en-US" sz="1000">
                        <a:solidFill>
                          <a:srgbClr val="365F9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Times New Roman"/>
                        </a:rPr>
                        <a:t>Beam Pulse Length</a:t>
                      </a:r>
                      <a:endParaRPr lang="en-US" sz="1000">
                        <a:solidFill>
                          <a:srgbClr val="365F9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Times New Roman"/>
                        </a:rPr>
                        <a:t>~10 </a:t>
                      </a:r>
                      <a:r>
                        <a:rPr lang="en-US" sz="1100">
                          <a:solidFill>
                            <a:srgbClr val="365F91"/>
                          </a:solidFill>
                          <a:latin typeface="Symbol"/>
                          <a:ea typeface="Calibri"/>
                          <a:cs typeface="Times New Roman"/>
                        </a:rPr>
                        <a:t>m</a:t>
                      </a:r>
                      <a:r>
                        <a:rPr lang="en-US" sz="1100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Times New Roman"/>
                        </a:rPr>
                        <a:t>sec</a:t>
                      </a:r>
                      <a:endParaRPr lang="en-US" sz="1000">
                        <a:solidFill>
                          <a:srgbClr val="365F9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</a:tr>
              <a:tr h="182936">
                <a:tc>
                  <a:txBody>
                    <a:bodyPr/>
                    <a:lstStyle/>
                    <a:p>
                      <a:pPr marL="0" marR="24003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Times New Roman"/>
                        </a:rPr>
                        <a:t>M8</a:t>
                      </a:r>
                      <a:endParaRPr lang="en-US" sz="1000">
                        <a:solidFill>
                          <a:srgbClr val="365F9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Times New Roman"/>
                        </a:rPr>
                        <a:t>Bunches per Pulse</a:t>
                      </a:r>
                      <a:endParaRPr lang="en-US" sz="1000">
                        <a:solidFill>
                          <a:srgbClr val="365F9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Times New Roman"/>
                        </a:rPr>
                        <a:t>~550</a:t>
                      </a:r>
                      <a:endParaRPr lang="en-US" sz="1000">
                        <a:solidFill>
                          <a:srgbClr val="365F9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3"/>
                    </a:solidFill>
                  </a:tcPr>
                </a:tc>
              </a:tr>
              <a:tr h="182936">
                <a:tc>
                  <a:txBody>
                    <a:bodyPr/>
                    <a:lstStyle/>
                    <a:p>
                      <a:pPr marL="0" marR="24003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Times New Roman"/>
                        </a:rPr>
                        <a:t>M9</a:t>
                      </a:r>
                      <a:endParaRPr lang="en-US" sz="1000">
                        <a:solidFill>
                          <a:srgbClr val="365F9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Times New Roman"/>
                        </a:rPr>
                        <a:t>Bunch Spacing</a:t>
                      </a:r>
                      <a:endParaRPr lang="en-US" sz="1000">
                        <a:solidFill>
                          <a:srgbClr val="365F9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Times New Roman"/>
                        </a:rPr>
                        <a:t>18.8 </a:t>
                      </a:r>
                      <a:r>
                        <a:rPr lang="en-US" sz="1100" dirty="0" err="1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Times New Roman"/>
                        </a:rPr>
                        <a:t>nsec</a:t>
                      </a:r>
                      <a:r>
                        <a:rPr lang="en-US" sz="1100" dirty="0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Times New Roman"/>
                        </a:rPr>
                        <a:t> (1/53.1 MHz)</a:t>
                      </a:r>
                      <a:endParaRPr lang="en-US" sz="1000" dirty="0">
                        <a:solidFill>
                          <a:srgbClr val="365F9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</a:tr>
              <a:tr h="182936">
                <a:tc>
                  <a:txBody>
                    <a:bodyPr/>
                    <a:lstStyle/>
                    <a:p>
                      <a:pPr marL="0" marR="24003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Times New Roman"/>
                        </a:rPr>
                        <a:t>M10</a:t>
                      </a:r>
                      <a:endParaRPr lang="en-US" sz="1000" dirty="0">
                        <a:solidFill>
                          <a:srgbClr val="365F9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Times New Roman"/>
                        </a:rPr>
                        <a:t>Bunch Length</a:t>
                      </a:r>
                      <a:endParaRPr lang="en-US" sz="1000">
                        <a:solidFill>
                          <a:srgbClr val="365F9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Times New Roman"/>
                        </a:rPr>
                        <a:t>&lt;2 nsec (fullwidth half max)</a:t>
                      </a:r>
                      <a:endParaRPr lang="en-US" sz="1000">
                        <a:solidFill>
                          <a:srgbClr val="365F9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3"/>
                    </a:solidFill>
                  </a:tcPr>
                </a:tc>
              </a:tr>
              <a:tr h="182936">
                <a:tc>
                  <a:txBody>
                    <a:bodyPr/>
                    <a:lstStyle/>
                    <a:p>
                      <a:pPr marL="0" marR="24003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Times New Roman"/>
                        </a:rPr>
                        <a:t>M11</a:t>
                      </a:r>
                      <a:endParaRPr lang="en-US" sz="1000">
                        <a:solidFill>
                          <a:srgbClr val="365F9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Times New Roman"/>
                        </a:rPr>
                        <a:t>Pulse Repetition Rate (120 GeV)</a:t>
                      </a:r>
                      <a:endParaRPr lang="en-US" sz="1000">
                        <a:solidFill>
                          <a:srgbClr val="365F9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Times New Roman"/>
                        </a:rPr>
                        <a:t>1.2 sec</a:t>
                      </a:r>
                      <a:endParaRPr lang="en-US" sz="1000">
                        <a:solidFill>
                          <a:srgbClr val="365F9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</a:tr>
              <a:tr h="182936">
                <a:tc>
                  <a:txBody>
                    <a:bodyPr/>
                    <a:lstStyle/>
                    <a:p>
                      <a:pPr marL="0" marR="24003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Times New Roman"/>
                        </a:rPr>
                        <a:t>M12</a:t>
                      </a:r>
                      <a:endParaRPr lang="en-US" sz="1000">
                        <a:solidFill>
                          <a:srgbClr val="365F9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Times New Roman"/>
                        </a:rPr>
                        <a:t>Pulse Repetition Rate (60 GeV)</a:t>
                      </a:r>
                      <a:endParaRPr lang="en-US" sz="1000">
                        <a:solidFill>
                          <a:srgbClr val="365F9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Times New Roman"/>
                        </a:rPr>
                        <a:t>0.75  sec</a:t>
                      </a:r>
                      <a:endParaRPr lang="en-US" sz="1000">
                        <a:solidFill>
                          <a:srgbClr val="365F9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3"/>
                    </a:solidFill>
                  </a:tcPr>
                </a:tc>
              </a:tr>
              <a:tr h="182936">
                <a:tc>
                  <a:txBody>
                    <a:bodyPr/>
                    <a:lstStyle/>
                    <a:p>
                      <a:pPr marL="0" marR="24003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Times New Roman"/>
                        </a:rPr>
                        <a:t>M13</a:t>
                      </a:r>
                      <a:endParaRPr lang="en-US" sz="1000">
                        <a:solidFill>
                          <a:srgbClr val="365F9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Times New Roman"/>
                        </a:rPr>
                        <a:t>Max Momentum Spread at extraction</a:t>
                      </a:r>
                      <a:endParaRPr lang="en-US" sz="1000">
                        <a:solidFill>
                          <a:srgbClr val="365F9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Times New Roman"/>
                        </a:rPr>
                        <a:t>2 x 10</a:t>
                      </a:r>
                      <a:r>
                        <a:rPr lang="en-US" sz="1100" baseline="30000" dirty="0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Times New Roman"/>
                        </a:rPr>
                        <a:t>-3</a:t>
                      </a:r>
                      <a:endParaRPr lang="en-US" sz="1000" dirty="0">
                        <a:solidFill>
                          <a:srgbClr val="365F9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</a:tr>
              <a:tr h="275191">
                <a:tc>
                  <a:txBody>
                    <a:bodyPr/>
                    <a:lstStyle/>
                    <a:p>
                      <a:pPr marL="0" marR="24003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Times New Roman"/>
                        </a:rPr>
                        <a:t>I1</a:t>
                      </a:r>
                      <a:endParaRPr lang="en-US" sz="1000" b="1" dirty="0">
                        <a:solidFill>
                          <a:srgbClr val="365F9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3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Times New Roman"/>
                        </a:rPr>
                        <a:t>The 3 </a:t>
                      </a:r>
                      <a:r>
                        <a:rPr lang="en-US" sz="1100" b="0" dirty="0" err="1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Times New Roman"/>
                        </a:rPr>
                        <a:t>GeV</a:t>
                      </a:r>
                      <a:r>
                        <a:rPr lang="en-US" sz="1100" b="0" dirty="0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Times New Roman"/>
                        </a:rPr>
                        <a:t> and neutrino programs must operate simultaneously</a:t>
                      </a:r>
                      <a:endParaRPr lang="en-US" sz="1000" b="0" dirty="0">
                        <a:solidFill>
                          <a:srgbClr val="365F9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3"/>
                    </a:solidFill>
                  </a:tcPr>
                </a:tc>
              </a:tr>
              <a:tr h="361267">
                <a:tc>
                  <a:txBody>
                    <a:bodyPr/>
                    <a:lstStyle/>
                    <a:p>
                      <a:pPr marL="0" marR="24003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Times New Roman"/>
                        </a:rPr>
                        <a:t>I2</a:t>
                      </a:r>
                      <a:endParaRPr lang="en-US" sz="1000" dirty="0">
                        <a:solidFill>
                          <a:srgbClr val="365F9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Times New Roman"/>
                        </a:rPr>
                        <a:t>Residual Activation from Uncontrolled Beam Loss in areas requiring hands on maintenance.</a:t>
                      </a:r>
                      <a:endParaRPr lang="en-US" sz="1000">
                        <a:solidFill>
                          <a:srgbClr val="365F9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Times New Roman"/>
                        </a:rPr>
                        <a:t>&lt;20 mrem/hour (average) </a:t>
                      </a:r>
                      <a:endParaRPr lang="en-US" sz="1000">
                        <a:solidFill>
                          <a:srgbClr val="365F9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Times New Roman"/>
                        </a:rPr>
                        <a:t>&lt;100 mrem/hour (peak) @ 1 ft</a:t>
                      </a:r>
                      <a:endParaRPr lang="en-US" sz="1000">
                        <a:solidFill>
                          <a:srgbClr val="365F9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</a:tr>
              <a:tr h="182936">
                <a:tc>
                  <a:txBody>
                    <a:bodyPr/>
                    <a:lstStyle/>
                    <a:p>
                      <a:pPr marL="0" marR="24003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Times New Roman"/>
                        </a:rPr>
                        <a:t>I3</a:t>
                      </a:r>
                      <a:endParaRPr lang="en-US" sz="1000">
                        <a:solidFill>
                          <a:srgbClr val="365F9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3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Times New Roman"/>
                        </a:rPr>
                        <a:t>Scheduled Maintenance Weeks/Year</a:t>
                      </a:r>
                      <a:endParaRPr lang="en-US" sz="1000">
                        <a:solidFill>
                          <a:srgbClr val="365F9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3"/>
                    </a:solidFill>
                  </a:tcPr>
                </a:tc>
              </a:tr>
              <a:tr h="182936">
                <a:tc>
                  <a:txBody>
                    <a:bodyPr/>
                    <a:lstStyle/>
                    <a:p>
                      <a:pPr marL="0" marR="24003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Times New Roman"/>
                        </a:rPr>
                        <a:t>I4</a:t>
                      </a:r>
                      <a:endParaRPr lang="en-US" sz="1000">
                        <a:solidFill>
                          <a:srgbClr val="365F9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Times New Roman"/>
                        </a:rPr>
                        <a:t>3 GeV Linac Operational Reliability</a:t>
                      </a:r>
                      <a:endParaRPr lang="en-US" sz="1000">
                        <a:solidFill>
                          <a:srgbClr val="365F9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</a:tr>
              <a:tr h="182936">
                <a:tc>
                  <a:txBody>
                    <a:bodyPr/>
                    <a:lstStyle/>
                    <a:p>
                      <a:pPr marL="0" marR="24003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Times New Roman"/>
                        </a:rPr>
                        <a:t>I5</a:t>
                      </a:r>
                      <a:endParaRPr lang="en-US" sz="1000">
                        <a:solidFill>
                          <a:srgbClr val="365F9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3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Times New Roman"/>
                        </a:rPr>
                        <a:t>60-120 GeV Operational Reliability</a:t>
                      </a:r>
                      <a:endParaRPr lang="en-US" sz="1000">
                        <a:solidFill>
                          <a:srgbClr val="365F9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3"/>
                    </a:solidFill>
                  </a:tcPr>
                </a:tc>
              </a:tr>
              <a:tr h="182936">
                <a:tc>
                  <a:txBody>
                    <a:bodyPr/>
                    <a:lstStyle/>
                    <a:p>
                      <a:pPr marL="0" marR="24003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Times New Roman"/>
                        </a:rPr>
                        <a:t>I6</a:t>
                      </a:r>
                      <a:endParaRPr lang="en-US" sz="1000">
                        <a:solidFill>
                          <a:srgbClr val="365F9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Times New Roman"/>
                        </a:rPr>
                        <a:t>Facility Lifetime</a:t>
                      </a:r>
                      <a:endParaRPr lang="en-US" sz="1000" dirty="0">
                        <a:solidFill>
                          <a:srgbClr val="365F9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</a:tr>
              <a:tr h="182936">
                <a:tc>
                  <a:txBody>
                    <a:bodyPr/>
                    <a:lstStyle/>
                    <a:p>
                      <a:pPr marL="0" marR="24003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Times New Roman"/>
                        </a:rPr>
                        <a:t>U1</a:t>
                      </a:r>
                      <a:endParaRPr lang="en-US" sz="1000">
                        <a:solidFill>
                          <a:srgbClr val="365F9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3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Times New Roman"/>
                        </a:rPr>
                        <a:t>Provisions should be made to support an upgrade of the CW </a:t>
                      </a:r>
                      <a:r>
                        <a:rPr lang="en-US" sz="1100" b="1" dirty="0" err="1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Times New Roman"/>
                        </a:rPr>
                        <a:t>linac</a:t>
                      </a:r>
                      <a:r>
                        <a:rPr lang="en-US" sz="1100" b="1" dirty="0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Times New Roman"/>
                        </a:rPr>
                        <a:t> to support an average current of 4 </a:t>
                      </a:r>
                      <a:r>
                        <a:rPr lang="en-US" sz="1100" b="1" dirty="0" err="1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Times New Roman"/>
                        </a:rPr>
                        <a:t>mA</a:t>
                      </a:r>
                      <a:r>
                        <a:rPr lang="en-US" sz="1100" b="1" dirty="0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Times New Roman"/>
                        </a:rPr>
                        <a:t>. </a:t>
                      </a:r>
                      <a:endParaRPr lang="en-US" sz="1000" dirty="0">
                        <a:solidFill>
                          <a:srgbClr val="365F9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3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24003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solidFill>
                          <a:srgbClr val="365F9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61267">
                <a:tc>
                  <a:txBody>
                    <a:bodyPr/>
                    <a:lstStyle/>
                    <a:p>
                      <a:pPr marL="0" marR="24003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Times New Roman"/>
                        </a:rPr>
                        <a:t>U2</a:t>
                      </a:r>
                      <a:endParaRPr lang="en-US" sz="1000">
                        <a:solidFill>
                          <a:srgbClr val="365F9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Times New Roman"/>
                        </a:rPr>
                        <a:t>Provisions should be made to support an upgrade of the Main Injector to support a delivered beam power of ~4 MW at 120 </a:t>
                      </a:r>
                      <a:r>
                        <a:rPr lang="en-US" sz="1100" dirty="0" err="1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Times New Roman"/>
                        </a:rPr>
                        <a:t>GeV</a:t>
                      </a:r>
                      <a:r>
                        <a:rPr lang="en-US" sz="1100" dirty="0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Times New Roman"/>
                        </a:rPr>
                        <a:t>.</a:t>
                      </a:r>
                      <a:endParaRPr lang="en-US" sz="1000" dirty="0">
                        <a:solidFill>
                          <a:srgbClr val="365F9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24003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solidFill>
                          <a:srgbClr val="365F9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82936">
                <a:tc>
                  <a:txBody>
                    <a:bodyPr/>
                    <a:lstStyle/>
                    <a:p>
                      <a:pPr marL="0" marR="24003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Times New Roman"/>
                        </a:rPr>
                        <a:t>U3</a:t>
                      </a:r>
                      <a:endParaRPr lang="en-US" sz="1000">
                        <a:solidFill>
                          <a:srgbClr val="365F9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3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Times New Roman"/>
                        </a:rPr>
                        <a:t>Provisions should be made to deliver CW proton beams as low as 1 </a:t>
                      </a:r>
                      <a:r>
                        <a:rPr lang="en-US" sz="1100" dirty="0" err="1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Times New Roman"/>
                        </a:rPr>
                        <a:t>GeV</a:t>
                      </a:r>
                      <a:r>
                        <a:rPr lang="en-US" sz="1100" dirty="0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Times New Roman"/>
                        </a:rPr>
                        <a:t>.</a:t>
                      </a:r>
                      <a:endParaRPr lang="en-US" sz="1000" dirty="0">
                        <a:solidFill>
                          <a:srgbClr val="365F9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3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24003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solidFill>
                          <a:srgbClr val="365F9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82936">
                <a:tc>
                  <a:txBody>
                    <a:bodyPr/>
                    <a:lstStyle/>
                    <a:p>
                      <a:pPr marL="0" marR="24003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Times New Roman"/>
                        </a:rPr>
                        <a:t>U4</a:t>
                      </a:r>
                      <a:endParaRPr lang="en-US" sz="1000" dirty="0">
                        <a:solidFill>
                          <a:srgbClr val="365F9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Times New Roman"/>
                        </a:rPr>
                        <a:t>Provision should be made to support an upgrade to the CW </a:t>
                      </a:r>
                      <a:r>
                        <a:rPr lang="en-US" sz="1100" dirty="0" err="1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Times New Roman"/>
                        </a:rPr>
                        <a:t>linac</a:t>
                      </a:r>
                      <a:r>
                        <a:rPr lang="en-US" sz="1100" dirty="0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Times New Roman"/>
                        </a:rPr>
                        <a:t> such that it can accelerate Protons.</a:t>
                      </a:r>
                      <a:endParaRPr lang="en-US" sz="1000" dirty="0">
                        <a:solidFill>
                          <a:srgbClr val="365F9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24003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solidFill>
                          <a:srgbClr val="365F9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14" name="Footer Placeholder 1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PX OHEP Briefing, November 2010</a:t>
            </a: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8FB63AE-9870-4C78-B31F-F83C0661FA60}" type="slidenum">
              <a:rPr lang="en-US" smtClean="0"/>
              <a:pPr>
                <a:defRPr/>
              </a:pPr>
              <a:t>10</a:t>
            </a:fld>
            <a:endParaRPr lang="en-US">
              <a:solidFill>
                <a:schemeClr val="tx1"/>
              </a:solidFill>
              <a:latin typeface="Times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Project X Reference Design</a:t>
            </a:r>
            <a:br>
              <a:rPr lang="en-US" dirty="0" smtClean="0"/>
            </a:br>
            <a:r>
              <a:rPr lang="en-US" sz="2400" dirty="0" err="1" smtClean="0"/>
              <a:t>Siting</a:t>
            </a:r>
            <a:endParaRPr lang="en-US" sz="2400" dirty="0" smtClean="0"/>
          </a:p>
        </p:txBody>
      </p:sp>
      <p:pic>
        <p:nvPicPr>
          <p:cNvPr id="12" name="Content Placeholder 6" descr="site_layout_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10697" y="1752599"/>
            <a:ext cx="6685157" cy="4343401"/>
          </a:xfrm>
        </p:spPr>
      </p:pic>
      <p:sp>
        <p:nvSpPr>
          <p:cNvPr id="18" name="Footer Placeholder 1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PX OHEP Briefing, November 2010</a:t>
            </a:r>
            <a:endParaRPr lang="en-US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CC68D62-1D7D-4993-BAAF-D11680ED79D6}" type="slidenum">
              <a:rPr lang="en-US" smtClean="0"/>
              <a:pPr>
                <a:defRPr/>
              </a:pPr>
              <a:t>11</a:t>
            </a:fld>
            <a:endParaRPr lang="en-US" dirty="0">
              <a:solidFill>
                <a:schemeClr val="tx1"/>
              </a:solidFill>
              <a:latin typeface="Times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228600"/>
            <a:ext cx="7239000" cy="1143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Reference Design: CW </a:t>
            </a:r>
            <a:r>
              <a:rPr lang="en-US" dirty="0" err="1" smtClean="0"/>
              <a:t>Linac</a:t>
            </a:r>
            <a:r>
              <a:rPr lang="en-US" dirty="0" smtClean="0"/>
              <a:t> Technologies</a:t>
            </a:r>
            <a:endParaRPr lang="en-US" sz="2800" dirty="0"/>
          </a:p>
        </p:txBody>
      </p:sp>
      <p:sp>
        <p:nvSpPr>
          <p:cNvPr id="36" name="Footer Placeholder 3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PX OHEP Briefing, November 2010</a:t>
            </a:r>
            <a:endParaRPr lang="en-US"/>
          </a:p>
        </p:txBody>
      </p:sp>
      <p:sp>
        <p:nvSpPr>
          <p:cNvPr id="35" name="Slide Number Placeholder 3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C0C98E5-DE47-409A-B232-7BB5B61859A9}" type="slidenum">
              <a:rPr lang="en-US" smtClean="0"/>
              <a:pPr>
                <a:defRPr/>
              </a:pPr>
              <a:t>12</a:t>
            </a:fld>
            <a:endParaRPr lang="en-US">
              <a:solidFill>
                <a:schemeClr val="tx1"/>
              </a:solidFill>
              <a:latin typeface="Times" pitchFamily="18" charset="0"/>
            </a:endParaRPr>
          </a:p>
        </p:txBody>
      </p:sp>
      <p:grpSp>
        <p:nvGrpSpPr>
          <p:cNvPr id="3" name="Group 33"/>
          <p:cNvGrpSpPr>
            <a:grpSpLocks/>
          </p:cNvGrpSpPr>
          <p:nvPr/>
        </p:nvGrpSpPr>
        <p:grpSpPr bwMode="auto">
          <a:xfrm>
            <a:off x="304800" y="1371600"/>
            <a:ext cx="8729663" cy="1946275"/>
            <a:chOff x="1614055" y="1918451"/>
            <a:chExt cx="5569339" cy="1248123"/>
          </a:xfrm>
        </p:grpSpPr>
        <p:grpSp>
          <p:nvGrpSpPr>
            <p:cNvPr id="4" name="Group 15"/>
            <p:cNvGrpSpPr>
              <a:grpSpLocks/>
            </p:cNvGrpSpPr>
            <p:nvPr/>
          </p:nvGrpSpPr>
          <p:grpSpPr bwMode="auto">
            <a:xfrm>
              <a:off x="1614055" y="1918451"/>
              <a:ext cx="5569339" cy="1216040"/>
              <a:chOff x="1600200" y="2819400"/>
              <a:chExt cx="5569339" cy="1216040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1600200" y="2819400"/>
                <a:ext cx="838591" cy="380749"/>
              </a:xfrm>
              <a:prstGeom prst="rect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r>
                  <a:rPr lang="en-US" dirty="0">
                    <a:solidFill>
                      <a:schemeClr val="tx1"/>
                    </a:solidFill>
                    <a:latin typeface="Symbol" pitchFamily="18" charset="2"/>
                  </a:rPr>
                  <a:t>b</a:t>
                </a:r>
                <a:r>
                  <a:rPr lang="en-US" dirty="0">
                    <a:solidFill>
                      <a:schemeClr val="tx1"/>
                    </a:solidFill>
                  </a:rPr>
                  <a:t>=0.11</a:t>
                </a:r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2438791" y="2819400"/>
                <a:ext cx="837579" cy="380749"/>
              </a:xfrm>
              <a:prstGeom prst="rect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r>
                  <a:rPr lang="en-US" dirty="0">
                    <a:solidFill>
                      <a:schemeClr val="tx1"/>
                    </a:solidFill>
                    <a:latin typeface="Symbol" pitchFamily="18" charset="2"/>
                  </a:rPr>
                  <a:t>b</a:t>
                </a:r>
                <a:r>
                  <a:rPr lang="en-US" dirty="0">
                    <a:solidFill>
                      <a:schemeClr val="tx1"/>
                    </a:solidFill>
                  </a:rPr>
                  <a:t>=0.22</a:t>
                </a:r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3276370" y="2819400"/>
                <a:ext cx="838591" cy="380749"/>
              </a:xfrm>
              <a:prstGeom prst="rect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r>
                  <a:rPr lang="en-US" dirty="0">
                    <a:solidFill>
                      <a:schemeClr val="tx1"/>
                    </a:solidFill>
                    <a:latin typeface="Symbol" pitchFamily="18" charset="2"/>
                  </a:rPr>
                  <a:t>b</a:t>
                </a:r>
                <a:r>
                  <a:rPr lang="en-US" dirty="0">
                    <a:solidFill>
                      <a:schemeClr val="tx1"/>
                    </a:solidFill>
                  </a:rPr>
                  <a:t>=0.4</a:t>
                </a:r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4114961" y="2819400"/>
                <a:ext cx="837578" cy="380749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r>
                  <a:rPr lang="en-US" dirty="0">
                    <a:solidFill>
                      <a:schemeClr val="tx1"/>
                    </a:solidFill>
                    <a:latin typeface="Symbol" pitchFamily="18" charset="2"/>
                  </a:rPr>
                  <a:t>b</a:t>
                </a:r>
                <a:r>
                  <a:rPr lang="en-US" dirty="0">
                    <a:solidFill>
                      <a:schemeClr val="tx1"/>
                    </a:solidFill>
                  </a:rPr>
                  <a:t>=0.61</a:t>
                </a:r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4952539" y="2819400"/>
                <a:ext cx="838591" cy="380749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r>
                  <a:rPr lang="en-US" dirty="0">
                    <a:solidFill>
                      <a:schemeClr val="tx1"/>
                    </a:solidFill>
                    <a:latin typeface="Symbol" pitchFamily="18" charset="2"/>
                  </a:rPr>
                  <a:t>b</a:t>
                </a:r>
                <a:r>
                  <a:rPr lang="en-US" dirty="0">
                    <a:solidFill>
                      <a:schemeClr val="tx1"/>
                    </a:solidFill>
                  </a:rPr>
                  <a:t>=0.9</a:t>
                </a:r>
              </a:p>
            </p:txBody>
          </p:sp>
          <p:sp>
            <p:nvSpPr>
              <p:cNvPr id="25" name="Left-Right Arrow 24"/>
              <p:cNvSpPr/>
              <p:nvPr/>
            </p:nvSpPr>
            <p:spPr>
              <a:xfrm>
                <a:off x="1600200" y="3429209"/>
                <a:ext cx="2514761" cy="228042"/>
              </a:xfrm>
              <a:prstGeom prst="leftRightArrow">
                <a:avLst/>
              </a:prstGeom>
              <a:solidFill>
                <a:srgbClr val="0070C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en-US"/>
              </a:p>
            </p:txBody>
          </p:sp>
          <p:sp>
            <p:nvSpPr>
              <p:cNvPr id="24627" name="TextBox 42"/>
              <p:cNvSpPr txBox="1">
                <a:spLocks noChangeArrowheads="1"/>
              </p:cNvSpPr>
              <p:nvPr/>
            </p:nvSpPr>
            <p:spPr bwMode="auto">
              <a:xfrm>
                <a:off x="1600200" y="3581400"/>
                <a:ext cx="2514600" cy="4540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/>
                <a:r>
                  <a:rPr lang="en-US" sz="2000"/>
                  <a:t>325 MHz  SSR</a:t>
                </a:r>
              </a:p>
              <a:p>
                <a:pPr algn="ctr" eaLnBrk="0" hangingPunct="0"/>
                <a:r>
                  <a:rPr lang="en-US" sz="2000"/>
                  <a:t>2.5-160 MeV</a:t>
                </a:r>
              </a:p>
            </p:txBody>
          </p:sp>
          <p:sp>
            <p:nvSpPr>
              <p:cNvPr id="28" name="Left-Right Arrow 27"/>
              <p:cNvSpPr/>
              <p:nvPr/>
            </p:nvSpPr>
            <p:spPr>
              <a:xfrm>
                <a:off x="4114961" y="3429209"/>
                <a:ext cx="1676169" cy="228042"/>
              </a:xfrm>
              <a:prstGeom prst="leftRightArrow">
                <a:avLst/>
              </a:prstGeom>
              <a:solidFill>
                <a:srgbClr val="0070C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en-US"/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5791130" y="2819400"/>
                <a:ext cx="838591" cy="380749"/>
              </a:xfrm>
              <a:prstGeom prst="rect">
                <a:avLst/>
              </a:prstGeom>
              <a:solidFill>
                <a:srgbClr val="FF00F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r>
                  <a:rPr lang="en-US" dirty="0">
                    <a:solidFill>
                      <a:schemeClr val="tx1"/>
                    </a:solidFill>
                    <a:latin typeface="Symbol" pitchFamily="18" charset="2"/>
                  </a:rPr>
                  <a:t>b</a:t>
                </a:r>
                <a:r>
                  <a:rPr lang="en-US" dirty="0">
                    <a:solidFill>
                      <a:schemeClr val="tx1"/>
                    </a:solidFill>
                  </a:rPr>
                  <a:t>=1.0</a:t>
                </a:r>
              </a:p>
            </p:txBody>
          </p:sp>
          <p:sp>
            <p:nvSpPr>
              <p:cNvPr id="30" name="Left-Right Arrow 29"/>
              <p:cNvSpPr/>
              <p:nvPr/>
            </p:nvSpPr>
            <p:spPr>
              <a:xfrm>
                <a:off x="5791130" y="3429209"/>
                <a:ext cx="838591" cy="228042"/>
              </a:xfrm>
              <a:prstGeom prst="leftRightArrow">
                <a:avLst/>
              </a:prstGeom>
              <a:solidFill>
                <a:srgbClr val="0070C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en-US"/>
              </a:p>
            </p:txBody>
          </p:sp>
          <p:sp>
            <p:nvSpPr>
              <p:cNvPr id="24631" name="TextBox 47"/>
              <p:cNvSpPr txBox="1">
                <a:spLocks noChangeArrowheads="1"/>
              </p:cNvSpPr>
              <p:nvPr/>
            </p:nvSpPr>
            <p:spPr bwMode="auto">
              <a:xfrm>
                <a:off x="5712702" y="3581400"/>
                <a:ext cx="1456837" cy="4540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/>
                <a:r>
                  <a:rPr lang="en-US" sz="2000"/>
                  <a:t>1.3 GHz Elliptical 2-3 GeV</a:t>
                </a:r>
              </a:p>
            </p:txBody>
          </p:sp>
        </p:grpSp>
        <p:sp>
          <p:nvSpPr>
            <p:cNvPr id="24620" name="TextBox 47"/>
            <p:cNvSpPr txBox="1">
              <a:spLocks noChangeArrowheads="1"/>
            </p:cNvSpPr>
            <p:nvPr/>
          </p:nvSpPr>
          <p:spPr bwMode="auto">
            <a:xfrm>
              <a:off x="4247152" y="2712534"/>
              <a:ext cx="1515974" cy="4540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2000"/>
                <a:t>650 MHz Elliptical 0.16-2 GeV</a:t>
              </a:r>
            </a:p>
          </p:txBody>
        </p:sp>
      </p:grpSp>
      <p:graphicFrame>
        <p:nvGraphicFramePr>
          <p:cNvPr id="33" name="Table 32"/>
          <p:cNvGraphicFramePr>
            <a:graphicFrameLocks noGrp="1"/>
          </p:cNvGraphicFramePr>
          <p:nvPr/>
        </p:nvGraphicFramePr>
        <p:xfrm>
          <a:off x="557213" y="3429000"/>
          <a:ext cx="8281736" cy="2838474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946208"/>
                <a:gridCol w="801823"/>
                <a:gridCol w="1502006"/>
                <a:gridCol w="1558472"/>
                <a:gridCol w="2473227"/>
              </a:tblGrid>
              <a:tr h="379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Section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Freq</a:t>
                      </a:r>
                      <a:endParaRPr lang="en-US" sz="1600" dirty="0"/>
                    </a:p>
                  </a:txBody>
                  <a:tcPr horzOverflow="overflow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Energy (</a:t>
                      </a: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MeV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)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Cav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/</a:t>
                      </a: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mag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/CM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Type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2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SSR0 (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Symbol" pitchFamily="18" charset="2"/>
                        </a:rPr>
                        <a:t></a:t>
                      </a:r>
                      <a:r>
                        <a:rPr kumimoji="0" lang="en-US" sz="1600" u="none" strike="noStrike" cap="none" normalizeH="0" baseline="-30000" dirty="0" smtClean="0">
                          <a:ln>
                            <a:noFill/>
                          </a:ln>
                          <a:effectLst/>
                        </a:rPr>
                        <a:t>G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Symbol" pitchFamily="18" charset="2"/>
                        </a:rPr>
                        <a:t>=0.11)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ckwell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horzOverflow="overflow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325</a:t>
                      </a:r>
                    </a:p>
                  </a:txBody>
                  <a:tcPr horzOverflow="overflow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2.5-10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ckwell" pitchFamily="18" charset="0"/>
                      </a:endParaRPr>
                    </a:p>
                  </a:txBody>
                  <a:tcPr horzOverflow="overflow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26 /26/1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ckwell" pitchFamily="18" charset="0"/>
                      </a:endParaRPr>
                    </a:p>
                  </a:txBody>
                  <a:tcPr horzOverflow="overflow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SSR, solenoid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ckwell" pitchFamily="18" charset="0"/>
                      </a:endParaRPr>
                    </a:p>
                  </a:txBody>
                  <a:tcPr horzOverflow="overflow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4474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SSR1 (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Symbol" pitchFamily="18" charset="2"/>
                        </a:rPr>
                        <a:t></a:t>
                      </a:r>
                      <a:r>
                        <a:rPr kumimoji="0" lang="en-US" sz="1600" u="none" strike="noStrike" cap="none" normalizeH="0" baseline="-30000" dirty="0" smtClean="0">
                          <a:ln>
                            <a:noFill/>
                          </a:ln>
                          <a:effectLst/>
                        </a:rPr>
                        <a:t>G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Symbol" pitchFamily="18" charset="2"/>
                        </a:rPr>
                        <a:t>=0.22) 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ckwell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325</a:t>
                      </a: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10-32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ckwell" pitchFamily="18" charset="0"/>
                      </a:endParaRP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18 /18/ 2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ckwell" pitchFamily="18" charset="0"/>
                      </a:endParaRP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SSR, solenoid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ckwell" pitchFamily="18" charset="0"/>
                      </a:endParaRPr>
                    </a:p>
                  </a:txBody>
                  <a:tcPr horzOverflow="overflow">
                    <a:noFill/>
                  </a:tcPr>
                </a:tc>
              </a:tr>
              <a:tr h="4074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SSR2 (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Symbol" pitchFamily="18" charset="2"/>
                        </a:rPr>
                        <a:t></a:t>
                      </a:r>
                      <a:r>
                        <a:rPr kumimoji="0" lang="en-US" sz="1600" u="none" strike="noStrike" cap="none" normalizeH="0" baseline="-30000" dirty="0" smtClean="0">
                          <a:ln>
                            <a:noFill/>
                          </a:ln>
                          <a:effectLst/>
                        </a:rPr>
                        <a:t>G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Symbol" pitchFamily="18" charset="2"/>
                        </a:rPr>
                        <a:t>=0.4) 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ckwell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325</a:t>
                      </a:r>
                      <a:endParaRPr lang="en-US" sz="1600" b="0" dirty="0">
                        <a:latin typeface="Rockwell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32-160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ckwell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44 /22/4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ckwell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SSR, solenoid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ckwell" pitchFamily="18" charset="0"/>
                      </a:endParaRPr>
                    </a:p>
                  </a:txBody>
                  <a:tcPr horzOverflow="overflow"/>
                </a:tc>
              </a:tr>
              <a:tr h="4074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LB 650   (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Symbol" pitchFamily="18" charset="2"/>
                        </a:rPr>
                        <a:t></a:t>
                      </a:r>
                      <a:r>
                        <a:rPr kumimoji="0" lang="en-US" sz="1600" u="none" strike="noStrike" cap="none" normalizeH="0" baseline="-30000" dirty="0" smtClean="0">
                          <a:ln>
                            <a:noFill/>
                          </a:ln>
                          <a:effectLst/>
                        </a:rPr>
                        <a:t>G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Symbol" pitchFamily="18" charset="2"/>
                        </a:rPr>
                        <a:t>=0.61) 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ckwell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650</a:t>
                      </a:r>
                      <a:endParaRPr lang="en-US" sz="1600" b="0" dirty="0">
                        <a:latin typeface="Rockwell" pitchFamily="18" charset="0"/>
                      </a:endParaRP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160-520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ckwell" pitchFamily="18" charset="0"/>
                      </a:endParaRP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42 /42/7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ckwell" pitchFamily="18" charset="0"/>
                      </a:endParaRP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5-cell elliptical, doublet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ckwell" pitchFamily="18" charset="0"/>
                      </a:endParaRPr>
                    </a:p>
                  </a:txBody>
                  <a:tcPr horzOverflow="overflow">
                    <a:noFill/>
                  </a:tcPr>
                </a:tc>
              </a:tr>
              <a:tr h="4074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HB 650   (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Symbol" pitchFamily="18" charset="2"/>
                        </a:rPr>
                        <a:t></a:t>
                      </a:r>
                      <a:r>
                        <a:rPr kumimoji="0" lang="en-US" sz="1600" u="none" strike="noStrike" cap="none" normalizeH="0" baseline="-30000" dirty="0" smtClean="0">
                          <a:ln>
                            <a:noFill/>
                          </a:ln>
                          <a:effectLst/>
                        </a:rPr>
                        <a:t>G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Symbol" pitchFamily="18" charset="2"/>
                        </a:rPr>
                        <a:t>=0.9) 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ckwell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650</a:t>
                      </a:r>
                      <a:endParaRPr lang="en-US" sz="1600" b="0" dirty="0">
                        <a:latin typeface="Rockwell" pitchFamily="18" charset="0"/>
                      </a:endParaRP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520-2000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ckwell" pitchFamily="18" charset="0"/>
                      </a:endParaRP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96 /24/12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ckwell" pitchFamily="18" charset="0"/>
                      </a:endParaRP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5-cell elliptical, doublet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ckwell" pitchFamily="18" charset="0"/>
                      </a:endParaRPr>
                    </a:p>
                  </a:txBody>
                  <a:tcPr horzOverflow="overflow">
                    <a:noFill/>
                  </a:tcPr>
                </a:tc>
              </a:tr>
              <a:tr h="4074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Symbol" pitchFamily="18" charset="2"/>
                        </a:rPr>
                        <a:t>ILC  1.3 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(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Symbol" pitchFamily="18" charset="2"/>
                        </a:rPr>
                        <a:t></a:t>
                      </a:r>
                      <a:r>
                        <a:rPr kumimoji="0" lang="en-US" sz="1600" u="none" strike="noStrike" cap="none" normalizeH="0" baseline="-30000" dirty="0" smtClean="0">
                          <a:ln>
                            <a:noFill/>
                          </a:ln>
                          <a:effectLst/>
                        </a:rPr>
                        <a:t>G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Symbol" pitchFamily="18" charset="2"/>
                        </a:rPr>
                        <a:t>=1.0) 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ckwell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1300</a:t>
                      </a:r>
                      <a:endParaRPr lang="en-US" sz="1600" b="0" dirty="0">
                        <a:latin typeface="Rockwell" pitchFamily="18" charset="0"/>
                      </a:endParaRP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2000-3000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ckwell" pitchFamily="18" charset="0"/>
                      </a:endParaRP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72 /9 /9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ckwell" pitchFamily="18" charset="0"/>
                      </a:endParaRP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9-cell elliptical, quad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ckwell" pitchFamily="18" charset="0"/>
                      </a:endParaRPr>
                    </a:p>
                  </a:txBody>
                  <a:tcPr horzOverflow="overflow">
                    <a:noFill/>
                  </a:tcPr>
                </a:tc>
              </a:tr>
            </a:tbl>
          </a:graphicData>
        </a:graphic>
      </p:graphicFrame>
      <p:sp>
        <p:nvSpPr>
          <p:cNvPr id="22" name="Oval 21"/>
          <p:cNvSpPr/>
          <p:nvPr/>
        </p:nvSpPr>
        <p:spPr bwMode="auto">
          <a:xfrm>
            <a:off x="457200" y="5791200"/>
            <a:ext cx="2895600" cy="457200"/>
          </a:xfrm>
          <a:prstGeom prst="ellipse">
            <a:avLst/>
          </a:prstGeom>
          <a:noFill/>
          <a:ln w="2857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438400" y="6172200"/>
            <a:ext cx="426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FF00"/>
                </a:solidFill>
              </a:rPr>
              <a:t>Expect to continue with 650</a:t>
            </a:r>
            <a:endParaRPr lang="en-US" sz="2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Pulsed </a:t>
            </a:r>
            <a:r>
              <a:rPr lang="en-US" dirty="0" err="1" smtClean="0"/>
              <a:t>Linac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00200"/>
            <a:ext cx="7772400" cy="4724400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US" dirty="0" smtClean="0"/>
              <a:t>Superconducting pulsed </a:t>
            </a:r>
            <a:r>
              <a:rPr lang="en-US" dirty="0" err="1" smtClean="0"/>
              <a:t>linac</a:t>
            </a:r>
            <a:r>
              <a:rPr lang="en-US" dirty="0" smtClean="0"/>
              <a:t> for acceleration from 3 to 8 </a:t>
            </a:r>
            <a:r>
              <a:rPr lang="en-US" dirty="0" err="1" smtClean="0"/>
              <a:t>GeV</a:t>
            </a:r>
            <a:endParaRPr lang="en-US" dirty="0" smtClean="0"/>
          </a:p>
          <a:p>
            <a:pPr>
              <a:defRPr/>
            </a:pPr>
            <a:r>
              <a:rPr lang="en-US" dirty="0" smtClean="0"/>
              <a:t>ILC style cavities and </a:t>
            </a:r>
            <a:r>
              <a:rPr lang="en-US" dirty="0" err="1" smtClean="0"/>
              <a:t>cryomodules</a:t>
            </a:r>
            <a:endParaRPr lang="en-US" dirty="0" smtClean="0"/>
          </a:p>
          <a:p>
            <a:pPr lvl="1">
              <a:defRPr/>
            </a:pPr>
            <a:r>
              <a:rPr lang="en-US" dirty="0" smtClean="0"/>
              <a:t>1.3 GHZ, </a:t>
            </a:r>
            <a:r>
              <a:rPr lang="en-US" dirty="0" smtClean="0">
                <a:latin typeface="Symbol" pitchFamily="18" charset="2"/>
              </a:rPr>
              <a:t>b</a:t>
            </a:r>
            <a:r>
              <a:rPr lang="en-US" dirty="0" smtClean="0"/>
              <a:t>=1.0</a:t>
            </a:r>
          </a:p>
          <a:p>
            <a:pPr>
              <a:defRPr/>
            </a:pPr>
            <a:r>
              <a:rPr lang="en-US" dirty="0" smtClean="0"/>
              <a:t>ILC style </a:t>
            </a:r>
            <a:r>
              <a:rPr lang="en-US" dirty="0" err="1" smtClean="0"/>
              <a:t>rf</a:t>
            </a:r>
            <a:r>
              <a:rPr lang="en-US" dirty="0" smtClean="0"/>
              <a:t> system</a:t>
            </a:r>
          </a:p>
          <a:p>
            <a:pPr lvl="1">
              <a:defRPr/>
            </a:pPr>
            <a:r>
              <a:rPr lang="en-US" dirty="0" smtClean="0"/>
              <a:t>5 MW klystron</a:t>
            </a:r>
          </a:p>
          <a:p>
            <a:pPr lvl="1">
              <a:defRPr/>
            </a:pPr>
            <a:r>
              <a:rPr lang="en-US" dirty="0" smtClean="0"/>
              <a:t>Four </a:t>
            </a:r>
            <a:r>
              <a:rPr lang="en-US" dirty="0" err="1" smtClean="0"/>
              <a:t>cryomodules</a:t>
            </a:r>
            <a:r>
              <a:rPr lang="en-US" dirty="0" smtClean="0"/>
              <a:t> per </a:t>
            </a:r>
            <a:r>
              <a:rPr lang="en-US" dirty="0" err="1" smtClean="0"/>
              <a:t>rf</a:t>
            </a:r>
            <a:r>
              <a:rPr lang="en-US" dirty="0" smtClean="0"/>
              <a:t> source</a:t>
            </a:r>
          </a:p>
          <a:p>
            <a:pPr>
              <a:defRPr/>
            </a:pPr>
            <a:r>
              <a:rPr lang="en-US" dirty="0" smtClean="0"/>
              <a:t>Must deliver 26 </a:t>
            </a:r>
            <a:r>
              <a:rPr lang="en-US" dirty="0" err="1" smtClean="0"/>
              <a:t>mA-msec</a:t>
            </a:r>
            <a:r>
              <a:rPr lang="en-US" dirty="0" smtClean="0"/>
              <a:t> to the Recycler every 0.75 sec. Options:</a:t>
            </a:r>
          </a:p>
          <a:p>
            <a:pPr lvl="1">
              <a:defRPr/>
            </a:pPr>
            <a:r>
              <a:rPr lang="en-US" dirty="0" smtClean="0"/>
              <a:t>1 </a:t>
            </a:r>
            <a:r>
              <a:rPr lang="en-US" dirty="0" err="1" smtClean="0"/>
              <a:t>mA</a:t>
            </a:r>
            <a:r>
              <a:rPr lang="en-US" dirty="0" smtClean="0"/>
              <a:t> </a:t>
            </a:r>
            <a:r>
              <a:rPr lang="en-US" dirty="0" smtClean="0">
                <a:cs typeface="Arial"/>
              </a:rPr>
              <a:t>x</a:t>
            </a:r>
            <a:r>
              <a:rPr lang="en-US" dirty="0" smtClean="0"/>
              <a:t> 4.4 </a:t>
            </a:r>
            <a:r>
              <a:rPr lang="en-US" dirty="0" err="1" smtClean="0"/>
              <a:t>msec</a:t>
            </a:r>
            <a:r>
              <a:rPr lang="en-US" dirty="0" smtClean="0"/>
              <a:t> pulses at 10 Hz</a:t>
            </a:r>
          </a:p>
          <a:p>
            <a:pPr lvl="2">
              <a:defRPr/>
            </a:pPr>
            <a:r>
              <a:rPr lang="en-US" dirty="0" smtClean="0"/>
              <a:t>Six pulses required to load Recycler/Main Injector</a:t>
            </a:r>
          </a:p>
          <a:p>
            <a:pPr lvl="1">
              <a:defRPr/>
            </a:pPr>
            <a:r>
              <a:rPr lang="en-US" dirty="0" smtClean="0"/>
              <a:t>1 </a:t>
            </a:r>
            <a:r>
              <a:rPr lang="en-US" dirty="0" err="1" smtClean="0"/>
              <a:t>mA</a:t>
            </a:r>
            <a:r>
              <a:rPr lang="en-US" dirty="0" smtClean="0"/>
              <a:t> </a:t>
            </a:r>
            <a:r>
              <a:rPr lang="en-US" dirty="0" smtClean="0">
                <a:cs typeface="Arial"/>
              </a:rPr>
              <a:t>x</a:t>
            </a:r>
            <a:r>
              <a:rPr lang="en-US" dirty="0" smtClean="0"/>
              <a:t> 26 </a:t>
            </a:r>
            <a:r>
              <a:rPr lang="en-US" dirty="0" err="1" smtClean="0"/>
              <a:t>msec</a:t>
            </a:r>
            <a:r>
              <a:rPr lang="en-US" dirty="0" smtClean="0"/>
              <a:t> pulses at 10 Hz</a:t>
            </a:r>
          </a:p>
          <a:p>
            <a:pPr lvl="2">
              <a:defRPr/>
            </a:pPr>
            <a:r>
              <a:rPr lang="en-US" dirty="0" smtClean="0"/>
              <a:t>One pulse required to load Main Injector</a:t>
            </a:r>
          </a:p>
          <a:p>
            <a:pPr lvl="3">
              <a:defRPr/>
            </a:pPr>
            <a:endParaRPr lang="en-US" dirty="0" smtClean="0"/>
          </a:p>
          <a:p>
            <a:pPr lvl="3">
              <a:defRPr/>
            </a:pPr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PX OHEP Briefing, November 2010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0BF6F7D-B258-46F0-AB28-9BBECD529A78}" type="slidenum">
              <a:rPr lang="en-US" smtClean="0"/>
              <a:pPr>
                <a:defRPr/>
              </a:pPr>
              <a:t>13</a:t>
            </a:fld>
            <a:endParaRPr lang="en-US">
              <a:solidFill>
                <a:schemeClr val="tx1"/>
              </a:solidFill>
              <a:latin typeface="Times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9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Collaboration</a:t>
            </a:r>
            <a:endParaRPr lang="en-US" dirty="0"/>
          </a:p>
        </p:txBody>
      </p:sp>
      <p:sp>
        <p:nvSpPr>
          <p:cNvPr id="1079299" name="Rectangle 3"/>
          <p:cNvSpPr>
            <a:spLocks noGrp="1" noChangeArrowheads="1"/>
          </p:cNvSpPr>
          <p:nvPr>
            <p:ph idx="1"/>
          </p:nvPr>
        </p:nvSpPr>
        <p:spPr>
          <a:xfrm>
            <a:off x="1600200" y="1752600"/>
            <a:ext cx="6858000" cy="4572000"/>
          </a:xfrm>
        </p:spPr>
        <p:txBody>
          <a:bodyPr>
            <a:normAutofit fontScale="85000" lnSpcReduction="20000"/>
          </a:bodyPr>
          <a:lstStyle/>
          <a:p>
            <a:r>
              <a:rPr lang="en-US" altLang="ja-JP" dirty="0" smtClean="0">
                <a:ea typeface="ＭＳ Ｐゴシック" charset="-128"/>
              </a:rPr>
              <a:t>A multi-institutional collaboration has been established to execute the Project X RD&amp;D Program.</a:t>
            </a:r>
          </a:p>
          <a:p>
            <a:pPr lvl="1"/>
            <a:r>
              <a:rPr lang="en-US" altLang="ja-JP" dirty="0" smtClean="0">
                <a:ea typeface="ＭＳ Ｐゴシック" charset="-128"/>
              </a:rPr>
              <a:t>Organized as a “national project with international participation”</a:t>
            </a:r>
          </a:p>
          <a:p>
            <a:pPr lvl="2"/>
            <a:r>
              <a:rPr lang="en-US" altLang="ja-JP" dirty="0" err="1" smtClean="0">
                <a:ea typeface="ＭＳ Ｐゴシック" charset="-128"/>
              </a:rPr>
              <a:t>Fermilab</a:t>
            </a:r>
            <a:r>
              <a:rPr lang="en-US" altLang="ja-JP" dirty="0" smtClean="0">
                <a:ea typeface="ＭＳ Ｐゴシック" charset="-128"/>
              </a:rPr>
              <a:t> as lead laboratory</a:t>
            </a:r>
          </a:p>
          <a:p>
            <a:pPr lvl="2"/>
            <a:r>
              <a:rPr lang="en-US" dirty="0" smtClean="0"/>
              <a:t>International participation via in-kind contributions, established through bi-lateral MOUs. </a:t>
            </a:r>
            <a:endParaRPr lang="en-US" altLang="ja-JP" dirty="0" smtClean="0">
              <a:ea typeface="ＭＳ Ｐゴシック" charset="-128"/>
            </a:endParaRPr>
          </a:p>
          <a:p>
            <a:pPr lvl="1">
              <a:spcBef>
                <a:spcPts val="1200"/>
              </a:spcBef>
            </a:pPr>
            <a:r>
              <a:rPr lang="en-US" altLang="ja-JP" dirty="0" smtClean="0">
                <a:ea typeface="ＭＳ Ｐゴシック" charset="-128"/>
              </a:rPr>
              <a:t>Collaboration MOUs for the RD&amp;D phase outlines basic goals, and the means of organizing and executing the work. Signatories:</a:t>
            </a:r>
          </a:p>
          <a:p>
            <a:pPr lvl="1">
              <a:buFont typeface="Wingdings" pitchFamily="2" charset="2"/>
              <a:buNone/>
            </a:pPr>
            <a:r>
              <a:rPr lang="en-US" altLang="ja-JP" dirty="0" smtClean="0">
                <a:ea typeface="ＭＳ Ｐゴシック" charset="-128"/>
              </a:rPr>
              <a:t>	</a:t>
            </a:r>
            <a:r>
              <a:rPr lang="en-US" altLang="ja-JP" dirty="0" smtClean="0">
                <a:solidFill>
                  <a:schemeClr val="tx1"/>
                </a:solidFill>
                <a:ea typeface="ＭＳ Ｐゴシック" charset="-128"/>
              </a:rPr>
              <a:t>ANL		ORNL/SNS	BARC/Mumbai</a:t>
            </a:r>
          </a:p>
          <a:p>
            <a:pPr lvl="1">
              <a:spcBef>
                <a:spcPts val="400"/>
              </a:spcBef>
              <a:buFont typeface="Wingdings" pitchFamily="2" charset="2"/>
              <a:buNone/>
            </a:pPr>
            <a:r>
              <a:rPr lang="en-US" altLang="ja-JP" dirty="0" smtClean="0">
                <a:solidFill>
                  <a:schemeClr val="tx1"/>
                </a:solidFill>
                <a:ea typeface="ＭＳ Ｐゴシック" charset="-128"/>
              </a:rPr>
              <a:t>	BNL		MSU		IUAC/Delhi</a:t>
            </a:r>
          </a:p>
          <a:p>
            <a:pPr lvl="1">
              <a:spcBef>
                <a:spcPts val="400"/>
              </a:spcBef>
              <a:buFont typeface="Wingdings" pitchFamily="2" charset="2"/>
              <a:buNone/>
            </a:pPr>
            <a:r>
              <a:rPr lang="en-US" altLang="ja-JP" dirty="0" smtClean="0">
                <a:solidFill>
                  <a:schemeClr val="tx1"/>
                </a:solidFill>
                <a:ea typeface="ＭＳ Ｐゴシック" charset="-128"/>
              </a:rPr>
              <a:t>	Cornell		TJNAF		RRCAT/Indore</a:t>
            </a:r>
          </a:p>
          <a:p>
            <a:pPr lvl="1">
              <a:spcBef>
                <a:spcPts val="400"/>
              </a:spcBef>
              <a:buFont typeface="Wingdings" pitchFamily="2" charset="2"/>
              <a:buNone/>
            </a:pPr>
            <a:r>
              <a:rPr lang="en-US" altLang="ja-JP" dirty="0" smtClean="0">
                <a:solidFill>
                  <a:schemeClr val="tx1"/>
                </a:solidFill>
                <a:ea typeface="ＭＳ Ｐゴシック" charset="-128"/>
              </a:rPr>
              <a:t>	</a:t>
            </a:r>
            <a:r>
              <a:rPr lang="en-US" altLang="ja-JP" dirty="0" err="1" smtClean="0">
                <a:solidFill>
                  <a:schemeClr val="tx1"/>
                </a:solidFill>
                <a:ea typeface="ＭＳ Ｐゴシック" charset="-128"/>
              </a:rPr>
              <a:t>Fermilab</a:t>
            </a:r>
            <a:r>
              <a:rPr lang="en-US" altLang="ja-JP" dirty="0" smtClean="0">
                <a:solidFill>
                  <a:schemeClr val="tx1"/>
                </a:solidFill>
                <a:ea typeface="ＭＳ Ｐゴシック" charset="-128"/>
              </a:rPr>
              <a:t>		SLAC	 	VECC/Kolkata</a:t>
            </a:r>
          </a:p>
          <a:p>
            <a:pPr lvl="1">
              <a:spcBef>
                <a:spcPts val="400"/>
              </a:spcBef>
              <a:buFont typeface="Wingdings" pitchFamily="2" charset="2"/>
              <a:buNone/>
            </a:pPr>
            <a:r>
              <a:rPr lang="en-US" altLang="ja-JP" dirty="0" smtClean="0">
                <a:solidFill>
                  <a:schemeClr val="tx1"/>
                </a:solidFill>
                <a:ea typeface="ＭＳ Ｐゴシック" charset="-128"/>
              </a:rPr>
              <a:t>	LBNL		ILC/ART</a:t>
            </a:r>
          </a:p>
          <a:p>
            <a:pPr>
              <a:spcBef>
                <a:spcPts val="1200"/>
              </a:spcBef>
            </a:pPr>
            <a:r>
              <a:rPr lang="en-US" altLang="ja-JP" dirty="0" smtClean="0">
                <a:ea typeface="ＭＳ Ｐゴシック" charset="-128"/>
              </a:rPr>
              <a:t>It would be natural for collaborators to continue their areas of responsibility into the construction phase. </a:t>
            </a:r>
            <a:endParaRPr lang="en-US" dirty="0" smtClean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PX OHEP Briefing, November 2010</a:t>
            </a: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0F44008-C010-4D20-A748-B923FF540D12}" type="slidenum">
              <a:rPr lang="en-US" smtClean="0"/>
              <a:pPr>
                <a:defRPr/>
              </a:pPr>
              <a:t>14</a:t>
            </a:fld>
            <a:endParaRPr lang="en-US">
              <a:solidFill>
                <a:schemeClr val="tx1"/>
              </a:solidFill>
              <a:latin typeface="Times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152400"/>
            <a:ext cx="6858000" cy="1143000"/>
          </a:xfrm>
        </p:spPr>
        <p:txBody>
          <a:bodyPr/>
          <a:lstStyle/>
          <a:p>
            <a:pPr>
              <a:defRPr/>
            </a:pPr>
            <a:r>
              <a:rPr lang="en-US" sz="2800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Current Institutional Responsibilities</a:t>
            </a:r>
            <a:endParaRPr lang="en-US" sz="2800" dirty="0"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PX OHEP Briefing, November 2010</a:t>
            </a: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A0676BE-639B-4D91-9A63-F804340173F7}" type="slidenum">
              <a:rPr lang="en-US" smtClean="0"/>
              <a:pPr>
                <a:defRPr/>
              </a:pPr>
              <a:t>15</a:t>
            </a:fld>
            <a:endParaRPr lang="en-US">
              <a:solidFill>
                <a:schemeClr val="tx1"/>
              </a:solidFill>
              <a:latin typeface="Times" pitchFamily="18" charset="0"/>
            </a:endParaRPr>
          </a:p>
        </p:txBody>
      </p:sp>
      <p:graphicFrame>
        <p:nvGraphicFramePr>
          <p:cNvPr id="7" name="Content Placeholder 5"/>
          <p:cNvGraphicFramePr>
            <a:graphicFrameLocks/>
          </p:cNvGraphicFramePr>
          <p:nvPr/>
        </p:nvGraphicFramePr>
        <p:xfrm>
          <a:off x="441958" y="1219200"/>
          <a:ext cx="8321042" cy="51816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802091"/>
                <a:gridCol w="662041"/>
                <a:gridCol w="685691"/>
                <a:gridCol w="685691"/>
                <a:gridCol w="685691"/>
                <a:gridCol w="685691"/>
                <a:gridCol w="685691"/>
                <a:gridCol w="685691"/>
                <a:gridCol w="685691"/>
                <a:gridCol w="685691"/>
                <a:gridCol w="685691"/>
                <a:gridCol w="685691"/>
              </a:tblGrid>
              <a:tr h="612000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Front End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Cav</a:t>
                      </a:r>
                      <a:r>
                        <a:rPr lang="en-US" sz="1200" baseline="0" dirty="0" smtClean="0"/>
                        <a:t> &amp; CMs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RF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Cryo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Instru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Cntrls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MI/Recycler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Beam </a:t>
                      </a:r>
                      <a:r>
                        <a:rPr lang="en-US" sz="1200" dirty="0" err="1" smtClean="0"/>
                        <a:t>Trnspt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Accel</a:t>
                      </a:r>
                      <a:r>
                        <a:rPr lang="en-US" sz="1200" dirty="0" smtClean="0"/>
                        <a:t> Phys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Systm</a:t>
                      </a:r>
                      <a:r>
                        <a:rPr lang="en-US" sz="1200" dirty="0" smtClean="0"/>
                        <a:t> </a:t>
                      </a:r>
                      <a:r>
                        <a:rPr lang="en-US" sz="1200" dirty="0" err="1" smtClean="0"/>
                        <a:t>Integ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Test </a:t>
                      </a:r>
                      <a:r>
                        <a:rPr lang="en-US" sz="1200" dirty="0" err="1" smtClean="0"/>
                        <a:t>Facil</a:t>
                      </a:r>
                      <a:endParaRPr lang="en-US" sz="1200" dirty="0"/>
                    </a:p>
                  </a:txBody>
                  <a:tcPr/>
                </a:tc>
              </a:tr>
              <a:tr h="32640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ANL</a:t>
                      </a:r>
                      <a:endParaRPr lang="en-US" sz="1200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X</a:t>
                      </a:r>
                      <a:endParaRPr lang="en-US" sz="1200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X</a:t>
                      </a:r>
                      <a:endParaRPr lang="en-US" sz="1200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X</a:t>
                      </a:r>
                      <a:endParaRPr lang="en-US" sz="1200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</a:tr>
              <a:tr h="32640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BNL</a:t>
                      </a:r>
                      <a:endParaRPr lang="en-US" sz="1200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X</a:t>
                      </a:r>
                      <a:endParaRPr lang="en-US" sz="1200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X</a:t>
                      </a:r>
                      <a:endParaRPr lang="en-US" sz="1200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</a:tr>
              <a:tr h="32640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Cornell</a:t>
                      </a:r>
                      <a:endParaRPr lang="en-US" sz="1200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X</a:t>
                      </a:r>
                      <a:endParaRPr lang="en-US" sz="1200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X</a:t>
                      </a:r>
                      <a:endParaRPr lang="en-US" sz="1200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</a:tr>
              <a:tr h="326400"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Fermilab</a:t>
                      </a:r>
                      <a:endParaRPr lang="en-US" sz="1200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X</a:t>
                      </a:r>
                      <a:endParaRPr lang="en-US" sz="1200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X</a:t>
                      </a:r>
                      <a:endParaRPr lang="en-US" sz="1200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X</a:t>
                      </a:r>
                      <a:endParaRPr lang="en-US" sz="1200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X</a:t>
                      </a:r>
                      <a:endParaRPr lang="en-US" sz="1200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X</a:t>
                      </a:r>
                      <a:endParaRPr lang="en-US" sz="1200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X</a:t>
                      </a:r>
                      <a:endParaRPr lang="en-US" sz="1200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X</a:t>
                      </a:r>
                      <a:endParaRPr lang="en-US" sz="1200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X</a:t>
                      </a:r>
                      <a:endParaRPr lang="en-US" sz="1200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X</a:t>
                      </a:r>
                      <a:endParaRPr lang="en-US" sz="1200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X</a:t>
                      </a:r>
                      <a:endParaRPr lang="en-US" sz="1200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X</a:t>
                      </a:r>
                      <a:endParaRPr lang="en-US" sz="1200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</a:tr>
              <a:tr h="32640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LBNL</a:t>
                      </a:r>
                      <a:endParaRPr lang="en-US" sz="1200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X</a:t>
                      </a:r>
                      <a:endParaRPr lang="en-US" sz="1200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X</a:t>
                      </a:r>
                      <a:endParaRPr lang="en-US" sz="1200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X</a:t>
                      </a:r>
                      <a:endParaRPr lang="en-US" sz="1200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</a:tr>
              <a:tr h="32640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SNS</a:t>
                      </a:r>
                      <a:endParaRPr lang="en-US" sz="1200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X</a:t>
                      </a:r>
                      <a:endParaRPr lang="en-US" sz="1200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</a:tr>
              <a:tr h="32640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MSU</a:t>
                      </a:r>
                      <a:endParaRPr lang="en-US" sz="1200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X</a:t>
                      </a:r>
                      <a:endParaRPr lang="en-US" sz="1200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</a:tr>
              <a:tr h="32640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TJNAF</a:t>
                      </a:r>
                      <a:endParaRPr lang="en-US" sz="1200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X</a:t>
                      </a:r>
                      <a:endParaRPr lang="en-US" sz="1200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</a:tr>
              <a:tr h="32640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SLAC</a:t>
                      </a:r>
                      <a:endParaRPr lang="en-US" sz="1200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X</a:t>
                      </a:r>
                      <a:endParaRPr lang="en-US" sz="1200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X</a:t>
                      </a:r>
                      <a:endParaRPr lang="en-US" sz="1200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X</a:t>
                      </a:r>
                      <a:endParaRPr lang="en-US" sz="1200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X</a:t>
                      </a:r>
                      <a:endParaRPr lang="en-US" sz="1200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X</a:t>
                      </a:r>
                      <a:endParaRPr lang="en-US" sz="1200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</a:tr>
              <a:tr h="32640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ILC/ART</a:t>
                      </a:r>
                      <a:endParaRPr lang="en-US" sz="1200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X</a:t>
                      </a:r>
                      <a:endParaRPr lang="en-US" sz="1200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</a:tr>
              <a:tr h="32640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BARC</a:t>
                      </a:r>
                      <a:endParaRPr lang="en-US" sz="1200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X</a:t>
                      </a:r>
                      <a:endParaRPr lang="en-US" sz="1200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X</a:t>
                      </a:r>
                      <a:endParaRPr lang="en-US" sz="1200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X</a:t>
                      </a:r>
                      <a:endParaRPr lang="en-US" sz="1200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X</a:t>
                      </a:r>
                      <a:endParaRPr lang="en-US" sz="1200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X</a:t>
                      </a:r>
                      <a:endParaRPr lang="en-US" sz="1200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accent6"/>
                          </a:solidFill>
                        </a:rPr>
                        <a:t>X</a:t>
                      </a:r>
                      <a:endParaRPr lang="en-US" sz="1200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X</a:t>
                      </a:r>
                      <a:endParaRPr lang="en-US" sz="1200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</a:tr>
              <a:tr h="32640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IUAC</a:t>
                      </a:r>
                      <a:endParaRPr lang="en-US" sz="1200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X</a:t>
                      </a:r>
                      <a:endParaRPr lang="en-US" sz="1200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X</a:t>
                      </a:r>
                      <a:endParaRPr lang="en-US" sz="1200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</a:tr>
              <a:tr h="32640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RRCAT</a:t>
                      </a:r>
                      <a:endParaRPr lang="en-US" sz="1200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X</a:t>
                      </a:r>
                      <a:endParaRPr lang="en-US" sz="1200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X</a:t>
                      </a:r>
                      <a:endParaRPr lang="en-US" sz="1200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X</a:t>
                      </a:r>
                      <a:endParaRPr lang="en-US" sz="1200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X</a:t>
                      </a:r>
                      <a:endParaRPr lang="en-US" sz="1200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</a:tr>
              <a:tr h="32640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VECC</a:t>
                      </a:r>
                      <a:endParaRPr lang="en-US" sz="1200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X</a:t>
                      </a:r>
                      <a:endParaRPr lang="en-US" sz="1200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smtClean="0"/>
                        <a:t>X</a:t>
                      </a:r>
                      <a:endParaRPr lang="en-US" sz="1200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FFFF00"/>
                </a:solidFill>
              </a:rPr>
              <a:t>RDR Cost Methodology</a:t>
            </a:r>
          </a:p>
        </p:txBody>
      </p:sp>
      <p:sp>
        <p:nvSpPr>
          <p:cNvPr id="73730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Same methodology as previous IC-1 and IC-2 estimates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Base estimate of direct costs based on 2010 dollars</a:t>
            </a:r>
          </a:p>
          <a:p>
            <a:pPr marL="1136650" lvl="3" eaLnBrk="1" hangingPunct="1">
              <a:lnSpc>
                <a:spcPct val="90000"/>
              </a:lnSpc>
            </a:pPr>
            <a:r>
              <a:rPr lang="en-US" dirty="0" smtClean="0"/>
              <a:t>Bottoms up estimates from technical leads</a:t>
            </a:r>
            <a:endParaRPr lang="en-US" dirty="0" smtClean="0">
              <a:sym typeface="Wingdings" pitchFamily="2" charset="2"/>
            </a:endParaRPr>
          </a:p>
          <a:p>
            <a:pPr marL="1136650" lvl="3" eaLnBrk="1" hangingPunct="1">
              <a:lnSpc>
                <a:spcPct val="90000"/>
              </a:lnSpc>
            </a:pPr>
            <a:r>
              <a:rPr lang="en-US" dirty="0" smtClean="0"/>
              <a:t>Use or scale IC-1/2 estimates where appropriate</a:t>
            </a:r>
          </a:p>
          <a:p>
            <a:pPr marL="1136650" lvl="3" eaLnBrk="1" hangingPunct="1">
              <a:lnSpc>
                <a:spcPct val="90000"/>
              </a:lnSpc>
            </a:pPr>
            <a:r>
              <a:rPr lang="en-US" dirty="0" smtClean="0"/>
              <a:t>Includes spare components</a:t>
            </a:r>
          </a:p>
          <a:p>
            <a:pPr marL="1136650" lvl="3" eaLnBrk="1" hangingPunct="1">
              <a:lnSpc>
                <a:spcPct val="90000"/>
              </a:lnSpc>
            </a:pPr>
            <a:r>
              <a:rPr lang="en-US" dirty="0" smtClean="0"/>
              <a:t>Includes R&amp;D</a:t>
            </a:r>
          </a:p>
          <a:p>
            <a:pPr marL="1136650" lvl="3" eaLnBrk="1" hangingPunct="1">
              <a:lnSpc>
                <a:spcPct val="90000"/>
              </a:lnSpc>
            </a:pPr>
            <a:r>
              <a:rPr lang="en-US" dirty="0" smtClean="0"/>
              <a:t>FNAL labor rates (13 categories)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 Full estimate derived from base</a:t>
            </a:r>
          </a:p>
          <a:p>
            <a:pPr marL="1136650" lvl="3" eaLnBrk="1" hangingPunct="1">
              <a:lnSpc>
                <a:spcPct val="90000"/>
              </a:lnSpc>
            </a:pPr>
            <a:r>
              <a:rPr lang="en-US" dirty="0" smtClean="0"/>
              <a:t>FNAL standard overhead rates</a:t>
            </a:r>
          </a:p>
          <a:p>
            <a:pPr marL="1136650" lvl="3" eaLnBrk="1" hangingPunct="1">
              <a:lnSpc>
                <a:spcPct val="90000"/>
              </a:lnSpc>
            </a:pPr>
            <a:r>
              <a:rPr lang="en-US" dirty="0" smtClean="0"/>
              <a:t>Construction over FY15-19</a:t>
            </a:r>
          </a:p>
          <a:p>
            <a:pPr marL="1136650" lvl="3" eaLnBrk="1" hangingPunct="1">
              <a:lnSpc>
                <a:spcPct val="90000"/>
              </a:lnSpc>
            </a:pPr>
            <a:r>
              <a:rPr lang="en-US" dirty="0" smtClean="0"/>
              <a:t>DOE Escalation rates</a:t>
            </a:r>
          </a:p>
          <a:p>
            <a:pPr marL="1136650" lvl="3" eaLnBrk="1" hangingPunct="1">
              <a:lnSpc>
                <a:spcPct val="90000"/>
              </a:lnSpc>
            </a:pPr>
            <a:r>
              <a:rPr lang="en-US" dirty="0" smtClean="0"/>
              <a:t>Contingency  (40% top down)</a:t>
            </a:r>
          </a:p>
          <a:p>
            <a:pPr marL="1136650" lvl="3" eaLnBrk="1" hangingPunct="1">
              <a:lnSpc>
                <a:spcPct val="90000"/>
              </a:lnSpc>
            </a:pPr>
            <a:r>
              <a:rPr lang="en-US" dirty="0" smtClean="0"/>
              <a:t>Time phased RD&amp;D + construction model in two ~500 line MS Projects</a:t>
            </a:r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nl-NL" dirty="0" smtClean="0"/>
              <a:t>PX OHEP Briefing, November 2010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E739BC1-17A5-428D-AE87-22752386B788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73731" name="Slide Number Placeholder 4"/>
          <p:cNvSpPr txBox="1">
            <a:spLocks noGrp="1"/>
          </p:cNvSpPr>
          <p:nvPr/>
        </p:nvSpPr>
        <p:spPr bwMode="auto">
          <a:xfrm>
            <a:off x="381000" y="630555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fld id="{19FB047B-1BE2-477F-A98C-6FCD0937A850}" type="slidenum">
              <a:rPr lang="en-US" sz="1200">
                <a:solidFill>
                  <a:srgbClr val="FFFFFF"/>
                </a:solidFill>
              </a:rPr>
              <a:pPr/>
              <a:t>16</a:t>
            </a:fld>
            <a:endParaRPr lang="en-US" sz="120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X Base/Total Estimates</a:t>
            </a:r>
            <a:br>
              <a:rPr lang="en-US" dirty="0" smtClean="0"/>
            </a:br>
            <a:r>
              <a:rPr lang="en-US" sz="2400" dirty="0" smtClean="0"/>
              <a:t>Full Estimate, $Then-year$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219200" y="1828800"/>
            <a:ext cx="7467600" cy="44196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Three estimates, with differing scopes</a:t>
            </a:r>
          </a:p>
          <a:p>
            <a:pPr lvl="1">
              <a:spcBef>
                <a:spcPts val="1200"/>
              </a:spcBef>
              <a:tabLst>
                <a:tab pos="7086600" algn="r"/>
              </a:tabLst>
            </a:pPr>
            <a:r>
              <a:rPr lang="en-US" dirty="0" smtClean="0"/>
              <a:t>IC-1 	</a:t>
            </a:r>
            <a:r>
              <a:rPr lang="en-US" dirty="0" smtClean="0">
                <a:solidFill>
                  <a:srgbClr val="FFC000"/>
                </a:solidFill>
              </a:rPr>
              <a:t>$1,500M</a:t>
            </a:r>
          </a:p>
          <a:p>
            <a:pPr lvl="2">
              <a:tabLst>
                <a:tab pos="7086600" algn="r"/>
              </a:tabLst>
            </a:pPr>
            <a:r>
              <a:rPr lang="en-US" dirty="0" smtClean="0"/>
              <a:t>8 </a:t>
            </a:r>
            <a:r>
              <a:rPr lang="en-US" dirty="0" err="1" smtClean="0"/>
              <a:t>GeV</a:t>
            </a:r>
            <a:r>
              <a:rPr lang="en-US" dirty="0" smtClean="0"/>
              <a:t> pulsed </a:t>
            </a:r>
            <a:r>
              <a:rPr lang="en-US" dirty="0" err="1" smtClean="0"/>
              <a:t>linac</a:t>
            </a:r>
            <a:r>
              <a:rPr lang="en-US" dirty="0" smtClean="0"/>
              <a:t> + Recycler/MI</a:t>
            </a:r>
          </a:p>
          <a:p>
            <a:pPr lvl="2">
              <a:tabLst>
                <a:tab pos="7086600" algn="r"/>
              </a:tabLst>
            </a:pPr>
            <a:r>
              <a:rPr lang="en-US" dirty="0" smtClean="0"/>
              <a:t>Limited capabilities for rare processes</a:t>
            </a:r>
          </a:p>
          <a:p>
            <a:pPr lvl="1">
              <a:spcBef>
                <a:spcPts val="1200"/>
              </a:spcBef>
              <a:tabLst>
                <a:tab pos="7086600" algn="r"/>
              </a:tabLst>
            </a:pPr>
            <a:r>
              <a:rPr lang="en-US" dirty="0" smtClean="0"/>
              <a:t>IC-2 	</a:t>
            </a:r>
            <a:r>
              <a:rPr lang="en-US" dirty="0" smtClean="0">
                <a:solidFill>
                  <a:srgbClr val="FFC000"/>
                </a:solidFill>
              </a:rPr>
              <a:t>$1,600M</a:t>
            </a:r>
          </a:p>
          <a:p>
            <a:pPr lvl="2">
              <a:tabLst>
                <a:tab pos="7086600" algn="r"/>
              </a:tabLst>
            </a:pPr>
            <a:r>
              <a:rPr lang="en-US" dirty="0" smtClean="0"/>
              <a:t>2 </a:t>
            </a:r>
            <a:r>
              <a:rPr lang="en-US" dirty="0" err="1" smtClean="0"/>
              <a:t>GeV</a:t>
            </a:r>
            <a:r>
              <a:rPr lang="en-US" dirty="0" smtClean="0"/>
              <a:t> CW </a:t>
            </a:r>
            <a:r>
              <a:rPr lang="en-US" dirty="0" err="1" smtClean="0"/>
              <a:t>linac</a:t>
            </a:r>
            <a:r>
              <a:rPr lang="en-US" dirty="0" smtClean="0"/>
              <a:t> + 2-8 </a:t>
            </a:r>
            <a:r>
              <a:rPr lang="en-US" dirty="0" err="1" smtClean="0"/>
              <a:t>GeV</a:t>
            </a:r>
            <a:r>
              <a:rPr lang="en-US" dirty="0" smtClean="0"/>
              <a:t> RCS + Recycler/MI</a:t>
            </a:r>
          </a:p>
          <a:p>
            <a:pPr lvl="2">
              <a:tabLst>
                <a:tab pos="7086600" algn="r"/>
              </a:tabLst>
            </a:pPr>
            <a:r>
              <a:rPr lang="en-US" dirty="0" smtClean="0"/>
              <a:t>2 </a:t>
            </a:r>
            <a:r>
              <a:rPr lang="en-US" dirty="0" err="1" smtClean="0"/>
              <a:t>GeV</a:t>
            </a:r>
            <a:r>
              <a:rPr lang="en-US" dirty="0" smtClean="0"/>
              <a:t> too low for rare processes (</a:t>
            </a:r>
            <a:r>
              <a:rPr lang="en-US" dirty="0" err="1" smtClean="0"/>
              <a:t>Kaons</a:t>
            </a:r>
            <a:r>
              <a:rPr lang="en-US" dirty="0" smtClean="0"/>
              <a:t>)</a:t>
            </a:r>
          </a:p>
          <a:p>
            <a:pPr lvl="2">
              <a:tabLst>
                <a:tab pos="7086600" algn="r"/>
              </a:tabLst>
            </a:pPr>
            <a:r>
              <a:rPr lang="en-US" dirty="0" smtClean="0"/>
              <a:t>Ineffective platform for Neutrino Factory or </a:t>
            </a:r>
            <a:r>
              <a:rPr lang="en-US" dirty="0" err="1" smtClean="0"/>
              <a:t>Muon</a:t>
            </a:r>
            <a:r>
              <a:rPr lang="en-US" dirty="0" smtClean="0"/>
              <a:t> Collider</a:t>
            </a:r>
          </a:p>
          <a:p>
            <a:pPr lvl="1">
              <a:spcBef>
                <a:spcPts val="1200"/>
              </a:spcBef>
              <a:tabLst>
                <a:tab pos="7086600" algn="r"/>
              </a:tabLst>
            </a:pPr>
            <a:r>
              <a:rPr lang="en-US" dirty="0" smtClean="0"/>
              <a:t>RDR: 	</a:t>
            </a:r>
            <a:r>
              <a:rPr lang="en-US" dirty="0" smtClean="0">
                <a:solidFill>
                  <a:srgbClr val="FFC000"/>
                </a:solidFill>
              </a:rPr>
              <a:t>$1,800M</a:t>
            </a:r>
          </a:p>
          <a:p>
            <a:pPr lvl="2"/>
            <a:r>
              <a:rPr lang="en-US" dirty="0" smtClean="0"/>
              <a:t>3 </a:t>
            </a:r>
            <a:r>
              <a:rPr lang="en-US" dirty="0" err="1" smtClean="0"/>
              <a:t>GeV</a:t>
            </a:r>
            <a:r>
              <a:rPr lang="en-US" dirty="0" smtClean="0"/>
              <a:t> CW </a:t>
            </a:r>
            <a:r>
              <a:rPr lang="en-US" dirty="0" err="1" smtClean="0"/>
              <a:t>linac</a:t>
            </a:r>
            <a:r>
              <a:rPr lang="en-US" dirty="0" smtClean="0"/>
              <a:t> + 3-8 pulsed </a:t>
            </a:r>
            <a:r>
              <a:rPr lang="en-US" dirty="0" err="1" smtClean="0"/>
              <a:t>linac</a:t>
            </a:r>
            <a:r>
              <a:rPr lang="en-US" dirty="0" smtClean="0"/>
              <a:t> + Recycler/MI</a:t>
            </a:r>
          </a:p>
          <a:p>
            <a:pPr lvl="2"/>
            <a:r>
              <a:rPr lang="en-US" dirty="0" smtClean="0"/>
              <a:t>Ameliorates above deficiencies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 smtClean="0"/>
              <a:t>PX OHEP Briefing, November 2010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739BC1-17A5-428D-AE87-22752386B788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75778" name="Slide Number Placeholder 4"/>
          <p:cNvSpPr txBox="1">
            <a:spLocks noGrp="1"/>
          </p:cNvSpPr>
          <p:nvPr/>
        </p:nvSpPr>
        <p:spPr bwMode="auto">
          <a:xfrm>
            <a:off x="381000" y="630555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fld id="{4D261E15-6CAF-42F8-BD42-5B0ED006BCE3}" type="slidenum">
              <a:rPr lang="en-US" sz="1200">
                <a:solidFill>
                  <a:srgbClr val="FFFFFF"/>
                </a:solidFill>
              </a:rPr>
              <a:pPr/>
              <a:t>17</a:t>
            </a:fld>
            <a:endParaRPr lang="en-US" sz="12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FFFF00"/>
                </a:solidFill>
              </a:rPr>
              <a:t>Cost Comparisons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RDR is 20% higher than IC-1, 13% higher than IC-2</a:t>
            </a:r>
          </a:p>
          <a:p>
            <a:pPr lvl="1"/>
            <a:r>
              <a:rPr lang="en-US" dirty="0" smtClean="0"/>
              <a:t>3.4% is an additional year’s escalation</a:t>
            </a:r>
          </a:p>
          <a:p>
            <a:pPr lvl="1"/>
            <a:r>
              <a:rPr lang="en-US" dirty="0" smtClean="0"/>
              <a:t>7.3% is in the </a:t>
            </a:r>
            <a:r>
              <a:rPr lang="en-US" dirty="0" err="1" smtClean="0"/>
              <a:t>cryo</a:t>
            </a:r>
            <a:r>
              <a:rPr lang="en-US" dirty="0" smtClean="0"/>
              <a:t> systems </a:t>
            </a:r>
          </a:p>
          <a:p>
            <a:pPr lvl="1"/>
            <a:r>
              <a:rPr lang="en-US" dirty="0" smtClean="0"/>
              <a:t>3.0% is the </a:t>
            </a:r>
            <a:r>
              <a:rPr lang="en-US" dirty="0" err="1" smtClean="0"/>
              <a:t>rf</a:t>
            </a:r>
            <a:r>
              <a:rPr lang="en-US" dirty="0" smtClean="0"/>
              <a:t> systems</a:t>
            </a:r>
          </a:p>
          <a:p>
            <a:pPr lvl="1"/>
            <a:r>
              <a:rPr lang="en-US" dirty="0" smtClean="0"/>
              <a:t>4.7% is the R&amp;D program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RDR full estimate in $FY10$ is ~$1.5B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 smtClean="0"/>
              <a:t>PX OHEP Briefing, November 2010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739BC1-17A5-428D-AE87-22752386B788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83971" name="Slide Number Placeholder 4"/>
          <p:cNvSpPr txBox="1">
            <a:spLocks noGrp="1"/>
          </p:cNvSpPr>
          <p:nvPr/>
        </p:nvSpPr>
        <p:spPr bwMode="auto">
          <a:xfrm>
            <a:off x="381000" y="630555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fld id="{253A3B0A-4375-428B-AFAE-36955B931F2C}" type="slidenum">
              <a:rPr lang="en-US" sz="1200">
                <a:solidFill>
                  <a:srgbClr val="FFFFFF"/>
                </a:solidFill>
              </a:rPr>
              <a:pPr/>
              <a:t>18</a:t>
            </a:fld>
            <a:endParaRPr lang="en-US" sz="12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Cost Range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447800" y="1676400"/>
            <a:ext cx="7315200" cy="4953000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1200"/>
              </a:spcBef>
            </a:pPr>
            <a:r>
              <a:rPr lang="en-US" dirty="0" smtClean="0"/>
              <a:t>Cost of 3-8 </a:t>
            </a:r>
            <a:r>
              <a:rPr lang="en-US" dirty="0" err="1" smtClean="0"/>
              <a:t>GeV</a:t>
            </a:r>
            <a:r>
              <a:rPr lang="en-US" dirty="0" smtClean="0"/>
              <a:t> acceleration</a:t>
            </a:r>
          </a:p>
          <a:p>
            <a:pPr lvl="1"/>
            <a:r>
              <a:rPr lang="en-US" dirty="0" smtClean="0"/>
              <a:t>$302 M with RCS</a:t>
            </a:r>
          </a:p>
          <a:p>
            <a:pPr lvl="1"/>
            <a:r>
              <a:rPr lang="en-US" dirty="0" smtClean="0"/>
              <a:t>$420 M with pulsed </a:t>
            </a:r>
            <a:r>
              <a:rPr lang="en-US" dirty="0" err="1" smtClean="0"/>
              <a:t>linac</a:t>
            </a:r>
            <a:endParaRPr lang="en-US" dirty="0" smtClean="0"/>
          </a:p>
          <a:p>
            <a:pPr>
              <a:spcBef>
                <a:spcPts val="1200"/>
              </a:spcBef>
            </a:pPr>
            <a:r>
              <a:rPr lang="en-US" dirty="0" smtClean="0"/>
              <a:t>Direct injection into MI at 6 </a:t>
            </a:r>
            <a:r>
              <a:rPr lang="en-US" dirty="0" err="1" smtClean="0"/>
              <a:t>GeV</a:t>
            </a:r>
            <a:endParaRPr lang="en-US" dirty="0" smtClean="0"/>
          </a:p>
          <a:p>
            <a:pPr lvl="1"/>
            <a:r>
              <a:rPr lang="en-US" dirty="0" smtClean="0"/>
              <a:t>3-6 </a:t>
            </a:r>
            <a:r>
              <a:rPr lang="en-US" dirty="0" err="1" smtClean="0"/>
              <a:t>GeV</a:t>
            </a:r>
            <a:r>
              <a:rPr lang="en-US" dirty="0" smtClean="0"/>
              <a:t> Pulsed </a:t>
            </a:r>
            <a:r>
              <a:rPr lang="en-US" dirty="0" err="1" smtClean="0"/>
              <a:t>linac</a:t>
            </a:r>
            <a:endParaRPr lang="en-US" dirty="0" smtClean="0"/>
          </a:p>
          <a:p>
            <a:pPr lvl="1"/>
            <a:r>
              <a:rPr lang="en-US" dirty="0" smtClean="0"/>
              <a:t>Requires solution for injection of 26 </a:t>
            </a:r>
            <a:r>
              <a:rPr lang="en-US" dirty="0" err="1" smtClean="0"/>
              <a:t>msec</a:t>
            </a:r>
            <a:r>
              <a:rPr lang="en-US" dirty="0" smtClean="0"/>
              <a:t> H- pulse</a:t>
            </a:r>
          </a:p>
          <a:p>
            <a:pPr lvl="1"/>
            <a:r>
              <a:rPr lang="en-US" dirty="0" smtClean="0"/>
              <a:t>$305 M for pulsed </a:t>
            </a:r>
            <a:r>
              <a:rPr lang="en-US" dirty="0" err="1" smtClean="0"/>
              <a:t>linac</a:t>
            </a:r>
            <a:r>
              <a:rPr lang="en-US" dirty="0" smtClean="0"/>
              <a:t> (net Recycler)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Bottom Line: Could save ~$115M by either:</a:t>
            </a:r>
          </a:p>
          <a:p>
            <a:pPr lvl="1"/>
            <a:r>
              <a:rPr lang="en-US" dirty="0" smtClean="0"/>
              <a:t>Substitute RCS for 3-8 </a:t>
            </a:r>
            <a:r>
              <a:rPr lang="en-US" dirty="0" err="1" smtClean="0"/>
              <a:t>GeV</a:t>
            </a:r>
            <a:r>
              <a:rPr lang="en-US" dirty="0" smtClean="0"/>
              <a:t> pulsed </a:t>
            </a:r>
            <a:r>
              <a:rPr lang="en-US" dirty="0" err="1" smtClean="0"/>
              <a:t>linac</a:t>
            </a:r>
            <a:r>
              <a:rPr lang="en-US" dirty="0" smtClean="0"/>
              <a:t>; </a:t>
            </a:r>
            <a:r>
              <a:rPr lang="en-US" u="sng" dirty="0" smtClean="0"/>
              <a:t>or</a:t>
            </a:r>
          </a:p>
          <a:p>
            <a:pPr lvl="1"/>
            <a:r>
              <a:rPr lang="en-US" dirty="0" smtClean="0"/>
              <a:t>Direct inject into Main Injector at 6 </a:t>
            </a:r>
            <a:r>
              <a:rPr lang="en-US" dirty="0" err="1" smtClean="0"/>
              <a:t>GeV</a:t>
            </a:r>
            <a:r>
              <a:rPr lang="en-US" dirty="0" smtClean="0"/>
              <a:t> with pulsed </a:t>
            </a:r>
            <a:r>
              <a:rPr lang="en-US" dirty="0" err="1" smtClean="0"/>
              <a:t>linac</a:t>
            </a:r>
            <a:endParaRPr lang="en-US" dirty="0" smtClean="0"/>
          </a:p>
          <a:p>
            <a:pPr>
              <a:spcBef>
                <a:spcPts val="1200"/>
              </a:spcBef>
              <a:buClr>
                <a:srgbClr val="FFC000"/>
              </a:buClr>
              <a:buFont typeface="Symbol" pitchFamily="18" charset="2"/>
              <a:buChar char="Þ"/>
            </a:pPr>
            <a:r>
              <a:rPr lang="en-US" dirty="0" smtClean="0">
                <a:solidFill>
                  <a:srgbClr val="FFC000"/>
                </a:solidFill>
              </a:rPr>
              <a:t>Preference is to retain the pulsed </a:t>
            </a:r>
            <a:r>
              <a:rPr lang="en-US" dirty="0" err="1" smtClean="0">
                <a:solidFill>
                  <a:srgbClr val="FFC000"/>
                </a:solidFill>
              </a:rPr>
              <a:t>linac</a:t>
            </a:r>
            <a:r>
              <a:rPr lang="en-US" dirty="0" smtClean="0">
                <a:solidFill>
                  <a:srgbClr val="FFC000"/>
                </a:solidFill>
              </a:rPr>
              <a:t> as it provides much better platform for </a:t>
            </a:r>
            <a:r>
              <a:rPr lang="en-US" dirty="0" err="1" smtClean="0">
                <a:solidFill>
                  <a:srgbClr val="FFC000"/>
                </a:solidFill>
              </a:rPr>
              <a:t>muon</a:t>
            </a:r>
            <a:r>
              <a:rPr lang="en-US" dirty="0" smtClean="0">
                <a:solidFill>
                  <a:srgbClr val="FFC000"/>
                </a:solidFill>
              </a:rPr>
              <a:t> based facilities, and leverages world-wide technology development</a:t>
            </a:r>
          </a:p>
          <a:p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nl-NL" dirty="0" smtClean="0"/>
              <a:t>PX OHEP Briefing, November 2010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E739BC1-17A5-428D-AE87-22752386B788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Outline</a:t>
            </a:r>
          </a:p>
        </p:txBody>
      </p:sp>
      <p:sp>
        <p:nvSpPr>
          <p:cNvPr id="1741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Project X Reference Design</a:t>
            </a:r>
          </a:p>
          <a:p>
            <a:pPr lvl="1" eaLnBrk="1" hangingPunct="1"/>
            <a:r>
              <a:rPr lang="en-US" dirty="0" smtClean="0"/>
              <a:t>Mission &amp; Goals</a:t>
            </a:r>
          </a:p>
          <a:p>
            <a:pPr lvl="1" eaLnBrk="1" hangingPunct="1"/>
            <a:r>
              <a:rPr lang="en-US" dirty="0" smtClean="0"/>
              <a:t>Reference Design Overview</a:t>
            </a:r>
          </a:p>
          <a:p>
            <a:pPr lvl="1" eaLnBrk="1" hangingPunct="1"/>
            <a:r>
              <a:rPr lang="en-US" dirty="0" smtClean="0"/>
              <a:t>Collaboration</a:t>
            </a:r>
          </a:p>
          <a:p>
            <a:pPr lvl="1" eaLnBrk="1" hangingPunct="1"/>
            <a:r>
              <a:rPr lang="en-US" dirty="0" smtClean="0"/>
              <a:t>Strategy/Timeline</a:t>
            </a:r>
          </a:p>
          <a:p>
            <a:pPr lvl="1" eaLnBrk="1" hangingPunct="1"/>
            <a:endParaRPr lang="en-US" dirty="0" smtClean="0"/>
          </a:p>
          <a:p>
            <a:pPr eaLnBrk="1" hangingPunct="1"/>
            <a:r>
              <a:rPr lang="en-US" dirty="0" smtClean="0"/>
              <a:t>Project X Cost Range</a:t>
            </a:r>
          </a:p>
        </p:txBody>
      </p:sp>
      <p:sp>
        <p:nvSpPr>
          <p:cNvPr id="17411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l-NL" smtClean="0"/>
              <a:t>PX OHEP Briefing, November 2010</a:t>
            </a:r>
            <a:endParaRPr lang="en-US" smtClean="0"/>
          </a:p>
        </p:txBody>
      </p:sp>
      <p:sp>
        <p:nvSpPr>
          <p:cNvPr id="17412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CA338E81-1182-456C-9031-C41605399916}" type="slidenum">
              <a:rPr lang="en-US" smtClean="0"/>
              <a:pPr/>
              <a:t>2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Strategy/Timeline</a:t>
            </a:r>
            <a:br>
              <a:rPr lang="en-US" dirty="0" smtClean="0"/>
            </a:b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447800"/>
            <a:ext cx="7086600" cy="4953000"/>
          </a:xfrm>
        </p:spPr>
        <p:txBody>
          <a:bodyPr>
            <a:normAutofit fontScale="77500" lnSpcReduction="20000"/>
          </a:bodyPr>
          <a:lstStyle/>
          <a:p>
            <a:pPr>
              <a:defRPr/>
            </a:pPr>
            <a:r>
              <a:rPr lang="en-US" dirty="0" smtClean="0"/>
              <a:t>November: Finalize all preliminary design, configuration, and cost range documentation for CD-0.</a:t>
            </a:r>
          </a:p>
          <a:p>
            <a:pPr lvl="1">
              <a:spcBef>
                <a:spcPts val="200"/>
              </a:spcBef>
              <a:defRPr/>
            </a:pPr>
            <a:r>
              <a:rPr lang="en-US" dirty="0" smtClean="0"/>
              <a:t>Functional Requirements Specification</a:t>
            </a:r>
          </a:p>
          <a:p>
            <a:pPr lvl="1">
              <a:defRPr/>
            </a:pPr>
            <a:r>
              <a:rPr lang="en-US" dirty="0" smtClean="0"/>
              <a:t>Reference Design Report</a:t>
            </a:r>
          </a:p>
          <a:p>
            <a:pPr lvl="1">
              <a:defRPr/>
            </a:pPr>
            <a:r>
              <a:rPr lang="en-US" dirty="0" smtClean="0"/>
              <a:t>RD&amp;D Plan</a:t>
            </a:r>
          </a:p>
          <a:p>
            <a:pPr lvl="1">
              <a:defRPr/>
            </a:pPr>
            <a:r>
              <a:rPr lang="en-US" dirty="0" smtClean="0"/>
              <a:t>Cost estimate/range</a:t>
            </a:r>
          </a:p>
          <a:p>
            <a:pPr lvl="1">
              <a:defRPr/>
            </a:pPr>
            <a:r>
              <a:rPr lang="en-US" dirty="0" smtClean="0"/>
              <a:t>Resource Loaded </a:t>
            </a:r>
            <a:r>
              <a:rPr lang="en-US" dirty="0" err="1" smtClean="0"/>
              <a:t>Schedule</a:t>
            </a:r>
            <a:r>
              <a:rPr lang="en-US" dirty="0" err="1" smtClean="0">
                <a:solidFill>
                  <a:srgbClr val="006600"/>
                </a:solidFill>
              </a:rPr>
              <a:t>e</a:t>
            </a:r>
            <a:endParaRPr lang="en-US" dirty="0" smtClean="0">
              <a:solidFill>
                <a:srgbClr val="006600"/>
              </a:solidFill>
            </a:endParaRPr>
          </a:p>
          <a:p>
            <a:r>
              <a:rPr lang="en-US" dirty="0" smtClean="0"/>
              <a:t>Deliverables: Next four years</a:t>
            </a:r>
          </a:p>
          <a:p>
            <a:pPr lvl="1"/>
            <a:r>
              <a:rPr lang="en-US" dirty="0" smtClean="0"/>
              <a:t>All documentation required by the Department of Energy prior to authorizing construction</a:t>
            </a:r>
          </a:p>
          <a:p>
            <a:pPr lvl="1"/>
            <a:r>
              <a:rPr lang="en-US" dirty="0" smtClean="0"/>
              <a:t>Supporting technical R&amp;D required to validate the design and establish fabrication methods </a:t>
            </a:r>
          </a:p>
          <a:p>
            <a:r>
              <a:rPr lang="en-US" dirty="0" smtClean="0"/>
              <a:t>Assumed Critical Decision dates</a:t>
            </a:r>
          </a:p>
          <a:p>
            <a:pPr lvl="1"/>
            <a:r>
              <a:rPr lang="en-US" dirty="0" smtClean="0"/>
              <a:t>CD-0: January 2011	</a:t>
            </a:r>
          </a:p>
          <a:p>
            <a:pPr lvl="1"/>
            <a:r>
              <a:rPr lang="en-US" dirty="0" smtClean="0"/>
              <a:t>CD-1: July 2012	</a:t>
            </a:r>
          </a:p>
          <a:p>
            <a:pPr lvl="1"/>
            <a:r>
              <a:rPr lang="en-US" dirty="0" smtClean="0"/>
              <a:t>CD-2: August 2013</a:t>
            </a:r>
          </a:p>
          <a:p>
            <a:pPr lvl="1"/>
            <a:r>
              <a:rPr lang="en-US" dirty="0" smtClean="0"/>
              <a:t>CD-3: September 2014</a:t>
            </a:r>
          </a:p>
          <a:p>
            <a:pPr lvl="1"/>
            <a:r>
              <a:rPr lang="en-US" dirty="0" smtClean="0"/>
              <a:t>CD-4: September 2019</a:t>
            </a:r>
          </a:p>
          <a:p>
            <a:pPr algn="ctr">
              <a:buClr>
                <a:srgbClr val="006600"/>
              </a:buClr>
              <a:buFont typeface="Symbol" pitchFamily="18" charset="2"/>
              <a:buChar char="Þ"/>
              <a:defRPr/>
            </a:pPr>
            <a:r>
              <a:rPr lang="en-US" dirty="0" smtClean="0">
                <a:solidFill>
                  <a:srgbClr val="FFC000"/>
                </a:solidFill>
              </a:rPr>
              <a:t>Project X could be up and running in ~2020</a:t>
            </a:r>
          </a:p>
          <a:p>
            <a:pPr lvl="1">
              <a:defRPr/>
            </a:pPr>
            <a:endParaRPr lang="en-US" dirty="0" smtClean="0"/>
          </a:p>
          <a:p>
            <a:pPr lvl="2">
              <a:buFontTx/>
              <a:buNone/>
              <a:defRPr/>
            </a:pPr>
            <a:endParaRPr lang="en-US" dirty="0" smtClean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PX OHEP Briefing, November 2010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0916663-86C0-4FC6-A821-B61782404FE2}" type="slidenum">
              <a:rPr lang="en-US" smtClean="0"/>
              <a:pPr>
                <a:defRPr/>
              </a:pPr>
              <a:t>20</a:t>
            </a:fld>
            <a:endParaRPr lang="en-US">
              <a:solidFill>
                <a:schemeClr val="tx1"/>
              </a:solidFill>
              <a:latin typeface="Times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524000"/>
            <a:ext cx="7696200" cy="49530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Project X will enable a world-leading accelerator based HEP program at </a:t>
            </a:r>
            <a:r>
              <a:rPr lang="en-US" dirty="0" err="1" smtClean="0"/>
              <a:t>Fermilab</a:t>
            </a:r>
            <a:r>
              <a:rPr lang="en-US" dirty="0" smtClean="0"/>
              <a:t> for decades</a:t>
            </a:r>
          </a:p>
          <a:p>
            <a:pPr>
              <a:spcBef>
                <a:spcPts val="600"/>
              </a:spcBef>
            </a:pPr>
            <a:r>
              <a:rPr lang="en-US" dirty="0" smtClean="0"/>
              <a:t>The Project X Reference Design as established over the last year provides capabilities that will be unique in the world</a:t>
            </a:r>
          </a:p>
          <a:p>
            <a:pPr lvl="1"/>
            <a:r>
              <a:rPr lang="en-US" dirty="0" smtClean="0"/>
              <a:t>2 MW to the neutrino program over 60-120 </a:t>
            </a:r>
            <a:r>
              <a:rPr lang="en-US" dirty="0" err="1" smtClean="0"/>
              <a:t>GeV</a:t>
            </a:r>
            <a:endParaRPr lang="en-US" dirty="0" smtClean="0"/>
          </a:p>
          <a:p>
            <a:pPr lvl="1"/>
            <a:r>
              <a:rPr lang="en-US" dirty="0" smtClean="0"/>
              <a:t>3 MW to the rare processes program</a:t>
            </a:r>
          </a:p>
          <a:p>
            <a:pPr lvl="1"/>
            <a:r>
              <a:rPr lang="en-US" dirty="0" smtClean="0"/>
              <a:t>Flexible provision for variable beam formats to multiple users</a:t>
            </a:r>
          </a:p>
          <a:p>
            <a:pPr lvl="1"/>
            <a:r>
              <a:rPr lang="en-US" dirty="0" smtClean="0"/>
              <a:t>Technology aligned with ILC and NF/MC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The Reference Design cost range is $1.7-1.8B</a:t>
            </a:r>
          </a:p>
          <a:p>
            <a:pPr lvl="1"/>
            <a:r>
              <a:rPr lang="en-US" dirty="0" smtClean="0"/>
              <a:t>20% increase over IC-1</a:t>
            </a:r>
          </a:p>
          <a:p>
            <a:pPr lvl="2"/>
            <a:r>
              <a:rPr lang="en-US" dirty="0" smtClean="0"/>
              <a:t>Some of this is inflation</a:t>
            </a:r>
          </a:p>
          <a:p>
            <a:pPr lvl="2"/>
            <a:r>
              <a:rPr lang="en-US" dirty="0" smtClean="0"/>
              <a:t>Most is related to increased costs associated with a high power, CW </a:t>
            </a:r>
            <a:r>
              <a:rPr lang="en-US" dirty="0" err="1" smtClean="0"/>
              <a:t>linac</a:t>
            </a:r>
            <a:endParaRPr lang="en-US" dirty="0" smtClean="0"/>
          </a:p>
          <a:p>
            <a:pPr lvl="1"/>
            <a:r>
              <a:rPr lang="en-US" dirty="0" smtClean="0"/>
              <a:t>Assumes construction over FY2015-2019</a:t>
            </a:r>
          </a:p>
          <a:p>
            <a:pPr lvl="1"/>
            <a:r>
              <a:rPr lang="en-US" dirty="0" smtClean="0"/>
              <a:t>Does not account for in-kind international contributions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We are ready for CD-0</a:t>
            </a:r>
          </a:p>
          <a:p>
            <a:pPr>
              <a:spcBef>
                <a:spcPts val="1200"/>
              </a:spcBef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PX OHEP Briefing, November 2010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0EFDB5D-897A-444E-85BD-2F6D49F85896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 Slides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PX OHEP Briefing, November 2010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0EFDB5D-897A-444E-85BD-2F6D49F85896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6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PX/NF/MC Strategy</a:t>
            </a:r>
            <a:endParaRPr lang="en-US" dirty="0"/>
          </a:p>
        </p:txBody>
      </p:sp>
      <p:sp>
        <p:nvSpPr>
          <p:cNvPr id="1076227" name="Rectangle 3"/>
          <p:cNvSpPr>
            <a:spLocks noGrp="1" noChangeArrowheads="1"/>
          </p:cNvSpPr>
          <p:nvPr>
            <p:ph idx="1"/>
          </p:nvPr>
        </p:nvSpPr>
        <p:spPr>
          <a:xfrm>
            <a:off x="374069" y="1600201"/>
            <a:ext cx="8348825" cy="4680284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Project X shares many features with the proton driver required for a Neutrino Factory or </a:t>
            </a:r>
            <a:r>
              <a:rPr lang="en-US" dirty="0" err="1" smtClean="0"/>
              <a:t>Muon</a:t>
            </a:r>
            <a:r>
              <a:rPr lang="en-US" dirty="0" smtClean="0"/>
              <a:t> Collider</a:t>
            </a:r>
          </a:p>
          <a:p>
            <a:pPr marL="631825" lvl="1" indent="-284163"/>
            <a:r>
              <a:rPr lang="en-US" dirty="0" smtClean="0"/>
              <a:t>NF and MC require ~4 MW @</a:t>
            </a:r>
          </a:p>
          <a:p>
            <a:pPr marL="631825" lvl="1" indent="-284163">
              <a:buNone/>
            </a:pPr>
            <a:r>
              <a:rPr lang="en-US" dirty="0" smtClean="0"/>
              <a:t>	10</a:t>
            </a:r>
            <a:r>
              <a:rPr lang="en-US" dirty="0" smtClean="0">
                <a:sym typeface="Symbol" pitchFamily="18" charset="2"/>
              </a:rPr>
              <a:t></a:t>
            </a:r>
            <a:r>
              <a:rPr lang="en-US" dirty="0" smtClean="0"/>
              <a:t> 5 GeV</a:t>
            </a:r>
          </a:p>
          <a:p>
            <a:pPr marL="633413" lvl="1"/>
            <a:r>
              <a:rPr lang="en-US" dirty="0" smtClean="0"/>
              <a:t>Primary issues are related to</a:t>
            </a:r>
          </a:p>
          <a:p>
            <a:pPr marL="633413" lvl="1">
              <a:buNone/>
            </a:pPr>
            <a:r>
              <a:rPr lang="en-US" dirty="0" smtClean="0"/>
              <a:t>	beam “format”</a:t>
            </a:r>
          </a:p>
          <a:p>
            <a:pPr marL="911225" lvl="2"/>
            <a:r>
              <a:rPr lang="en-US" dirty="0" smtClean="0"/>
              <a:t>NF wants proton beam on</a:t>
            </a:r>
          </a:p>
          <a:p>
            <a:pPr marL="911225" lvl="2">
              <a:buNone/>
            </a:pPr>
            <a:r>
              <a:rPr lang="en-US" dirty="0" smtClean="0"/>
              <a:t>	target consolidated in a few</a:t>
            </a:r>
          </a:p>
          <a:p>
            <a:pPr marL="911225" lvl="2">
              <a:buNone/>
            </a:pPr>
            <a:r>
              <a:rPr lang="en-US" dirty="0" smtClean="0"/>
              <a:t>	bunches;  </a:t>
            </a:r>
            <a:r>
              <a:rPr lang="en-US" dirty="0" err="1" smtClean="0"/>
              <a:t>Muon</a:t>
            </a:r>
            <a:r>
              <a:rPr lang="en-US" dirty="0" smtClean="0"/>
              <a:t> Collider requires</a:t>
            </a:r>
          </a:p>
          <a:p>
            <a:pPr marL="911225" lvl="2">
              <a:buNone/>
            </a:pPr>
            <a:r>
              <a:rPr lang="en-US" dirty="0" smtClean="0"/>
              <a:t>	single bunch</a:t>
            </a:r>
          </a:p>
          <a:p>
            <a:pPr marL="633413" lvl="1"/>
            <a:r>
              <a:rPr lang="en-US" dirty="0" smtClean="0"/>
              <a:t>Project X </a:t>
            </a:r>
            <a:r>
              <a:rPr lang="en-US" dirty="0" err="1" smtClean="0"/>
              <a:t>linac</a:t>
            </a:r>
            <a:r>
              <a:rPr lang="en-US" dirty="0" smtClean="0"/>
              <a:t> is not capable of</a:t>
            </a:r>
          </a:p>
          <a:p>
            <a:pPr marL="633413" lvl="1">
              <a:buNone/>
            </a:pPr>
            <a:r>
              <a:rPr lang="en-US" dirty="0" smtClean="0"/>
              <a:t>	delivering this format</a:t>
            </a:r>
          </a:p>
          <a:p>
            <a:pPr>
              <a:spcBef>
                <a:spcPts val="2400"/>
              </a:spcBef>
              <a:buClr>
                <a:srgbClr val="FFC000"/>
              </a:buClr>
              <a:buSzPct val="100000"/>
              <a:buFont typeface="Symbol" pitchFamily="18" charset="2"/>
              <a:buChar char="Þ"/>
            </a:pPr>
            <a:r>
              <a:rPr lang="en-US" dirty="0" smtClean="0">
                <a:solidFill>
                  <a:srgbClr val="FFC000"/>
                </a:solidFill>
              </a:rPr>
              <a:t>It is inevitable that a new ring(s) will be required to produce the correct beam format for targeting.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/>
          <a:p>
            <a:pPr algn="l"/>
            <a:r>
              <a:rPr lang="en-US" dirty="0" smtClean="0"/>
              <a:t>IPAC'10, Kyoto - S. Holmes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Page </a:t>
            </a:r>
            <a:fld id="{02BA5821-21EB-4C1A-AC70-E98BDB034B02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13" name="Picture 12" descr="MuonColliderProposedLayout_Nov17200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7000" y="2318858"/>
            <a:ext cx="4244967" cy="30953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Benchmarks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Cavity/</a:t>
            </a:r>
            <a:r>
              <a:rPr lang="en-US" dirty="0" err="1" smtClean="0"/>
              <a:t>Cryomodule</a:t>
            </a:r>
            <a:r>
              <a:rPr lang="en-US" dirty="0" smtClean="0"/>
              <a:t> costs </a:t>
            </a:r>
          </a:p>
          <a:p>
            <a:pPr lvl="1"/>
            <a:r>
              <a:rPr lang="en-US" dirty="0" err="1" smtClean="0"/>
              <a:t>JLab</a:t>
            </a:r>
            <a:endParaRPr lang="en-US" dirty="0" smtClean="0"/>
          </a:p>
          <a:p>
            <a:pPr lvl="1"/>
            <a:r>
              <a:rPr lang="en-US" dirty="0" smtClean="0"/>
              <a:t>ILC R&amp;D</a:t>
            </a:r>
          </a:p>
          <a:p>
            <a:r>
              <a:rPr lang="en-US" dirty="0" smtClean="0"/>
              <a:t>Cryogenic costs</a:t>
            </a:r>
          </a:p>
          <a:p>
            <a:pPr lvl="1"/>
            <a:r>
              <a:rPr lang="en-US" dirty="0" smtClean="0"/>
              <a:t>SNS</a:t>
            </a:r>
          </a:p>
          <a:p>
            <a:pPr lvl="1"/>
            <a:r>
              <a:rPr lang="en-US" dirty="0" err="1" smtClean="0"/>
              <a:t>JLab</a:t>
            </a:r>
            <a:endParaRPr lang="en-US" dirty="0" smtClean="0"/>
          </a:p>
          <a:p>
            <a:r>
              <a:rPr lang="en-US" dirty="0" smtClean="0"/>
              <a:t>RF costs </a:t>
            </a:r>
          </a:p>
          <a:p>
            <a:pPr lvl="1"/>
            <a:r>
              <a:rPr lang="en-US" dirty="0" smtClean="0"/>
              <a:t>$/watt</a:t>
            </a:r>
          </a:p>
          <a:p>
            <a:r>
              <a:rPr lang="en-US" dirty="0" smtClean="0"/>
              <a:t>Conventional </a:t>
            </a:r>
          </a:p>
          <a:p>
            <a:pPr lvl="1"/>
            <a:r>
              <a:rPr lang="en-US" dirty="0" smtClean="0"/>
              <a:t>Means + recent </a:t>
            </a:r>
            <a:r>
              <a:rPr lang="en-US" dirty="0" err="1" smtClean="0"/>
              <a:t>Fermilab</a:t>
            </a:r>
            <a:r>
              <a:rPr lang="en-US" dirty="0" smtClean="0"/>
              <a:t> experience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PX OHEP Briefing, November 2010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0EFDB5D-897A-444E-85BD-2F6D49F85896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International Governance</a:t>
            </a:r>
            <a:br>
              <a:rPr lang="en-US" dirty="0" smtClean="0"/>
            </a:br>
            <a:r>
              <a:rPr lang="en-US" sz="2400" dirty="0" smtClean="0"/>
              <a:t>Organizing Principles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1905000"/>
            <a:ext cx="7162800" cy="4953000"/>
          </a:xfrm>
        </p:spPr>
        <p:txBody>
          <a:bodyPr>
            <a:normAutofit fontScale="85000" lnSpcReduction="20000"/>
          </a:bodyPr>
          <a:lstStyle/>
          <a:p>
            <a:pPr>
              <a:spcBef>
                <a:spcPts val="1200"/>
              </a:spcBef>
            </a:pPr>
            <a:r>
              <a:rPr lang="en-US" dirty="0" smtClean="0"/>
              <a:t>DOE and </a:t>
            </a:r>
            <a:r>
              <a:rPr lang="en-US" dirty="0" err="1" smtClean="0"/>
              <a:t>Fermilab</a:t>
            </a:r>
            <a:r>
              <a:rPr lang="en-US" dirty="0" smtClean="0"/>
              <a:t> hold sole responsibility for delivery of the facility and subsequent operations. </a:t>
            </a:r>
          </a:p>
          <a:p>
            <a:pPr lvl="1"/>
            <a:r>
              <a:rPr lang="en-US" dirty="0" smtClean="0"/>
              <a:t>Supported by high level institutional board providing advice on establishing the international context, distribution of work, publicizing efforts, establishing operational modes, etc.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All international contributions should be in-kind. 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All arrangements between </a:t>
            </a:r>
            <a:r>
              <a:rPr lang="en-US" dirty="0" err="1" smtClean="0"/>
              <a:t>Fermilab</a:t>
            </a:r>
            <a:r>
              <a:rPr lang="en-US" dirty="0" smtClean="0"/>
              <a:t> and international partners should be bi-lateral. </a:t>
            </a:r>
          </a:p>
          <a:p>
            <a:pPr lvl="1">
              <a:spcBef>
                <a:spcPts val="200"/>
              </a:spcBef>
            </a:pPr>
            <a:r>
              <a:rPr lang="en-US" dirty="0" err="1" smtClean="0"/>
              <a:t>Fermilab</a:t>
            </a:r>
            <a:r>
              <a:rPr lang="en-US" dirty="0" smtClean="0"/>
              <a:t> does not  want to mediate interactions between foreign countries. 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Each deliverable should be the responsibility of a single country. 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Each deliverable should have a </a:t>
            </a:r>
            <a:r>
              <a:rPr lang="en-US" dirty="0" err="1" smtClean="0"/>
              <a:t>Fermilab</a:t>
            </a:r>
            <a:r>
              <a:rPr lang="en-US" dirty="0" smtClean="0"/>
              <a:t> manager and a manager/point of contact from the corresponding country. </a:t>
            </a:r>
          </a:p>
          <a:p>
            <a:pPr lvl="1">
              <a:spcBef>
                <a:spcPts val="200"/>
              </a:spcBef>
            </a:pPr>
            <a:r>
              <a:rPr lang="en-US" dirty="0" smtClean="0"/>
              <a:t>Indian Institutes </a:t>
            </a:r>
            <a:r>
              <a:rPr lang="en-US" dirty="0" err="1" smtClean="0"/>
              <a:t>Fermilab</a:t>
            </a:r>
            <a:r>
              <a:rPr lang="en-US" dirty="0" smtClean="0"/>
              <a:t> Collaboration model 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No </a:t>
            </a:r>
            <a:r>
              <a:rPr lang="en-US" dirty="0" err="1" smtClean="0"/>
              <a:t>Fermilab</a:t>
            </a:r>
            <a:r>
              <a:rPr lang="en-US" dirty="0" smtClean="0"/>
              <a:t> sub-project manager should be coordinating with more than one country.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PX OHEP Briefing, November 2010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0EFDB5D-897A-444E-85BD-2F6D49F85896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FFFF00"/>
                </a:solidFill>
              </a:rPr>
              <a:t>Loaded, Escalated, Contingency</a:t>
            </a:r>
          </a:p>
        </p:txBody>
      </p:sp>
      <p:sp>
        <p:nvSpPr>
          <p:cNvPr id="77826" name="Rectangle 3"/>
          <p:cNvSpPr>
            <a:spLocks noChangeArrowheads="1"/>
          </p:cNvSpPr>
          <p:nvPr/>
        </p:nvSpPr>
        <p:spPr bwMode="auto">
          <a:xfrm>
            <a:off x="762000" y="1752600"/>
            <a:ext cx="3048000" cy="422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CCFFFF"/>
              </a:buClr>
              <a:buSzPct val="80000"/>
              <a:buFontTx/>
              <a:buChar char="•"/>
            </a:pPr>
            <a:r>
              <a:rPr lang="en-US" dirty="0"/>
              <a:t>FNAL Std OH on SWF and M&amp;S, incl. large procurements (~24%)</a:t>
            </a:r>
          </a:p>
          <a:p>
            <a:pPr marL="342900" indent="-342900">
              <a:spcBef>
                <a:spcPct val="20000"/>
              </a:spcBef>
              <a:buClr>
                <a:srgbClr val="CCFFFF"/>
              </a:buClr>
              <a:buSzPct val="80000"/>
              <a:buFontTx/>
              <a:buChar char="•"/>
            </a:pPr>
            <a:r>
              <a:rPr lang="en-US" dirty="0"/>
              <a:t>DOE Escalation Rate for Lab(14.6</a:t>
            </a:r>
            <a:r>
              <a:rPr lang="en-US" dirty="0" smtClean="0"/>
              <a:t>%)</a:t>
            </a:r>
          </a:p>
          <a:p>
            <a:pPr marL="342900" indent="-342900">
              <a:spcBef>
                <a:spcPct val="20000"/>
              </a:spcBef>
              <a:buClr>
                <a:srgbClr val="CCFFFF"/>
              </a:buClr>
              <a:buSzPct val="80000"/>
              <a:buFontTx/>
              <a:buChar char="•"/>
            </a:pPr>
            <a:r>
              <a:rPr lang="en-US" dirty="0" smtClean="0"/>
              <a:t>Budget profile</a:t>
            </a:r>
            <a:endParaRPr lang="en-US" dirty="0"/>
          </a:p>
          <a:p>
            <a:pPr marL="342900" indent="-342900">
              <a:spcBef>
                <a:spcPct val="20000"/>
              </a:spcBef>
              <a:buClr>
                <a:srgbClr val="CCFFFF"/>
              </a:buClr>
              <a:buSzPct val="80000"/>
              <a:buFontTx/>
              <a:buChar char="•"/>
            </a:pPr>
            <a:r>
              <a:rPr lang="en-US" dirty="0"/>
              <a:t>Top Down Contingency (40</a:t>
            </a:r>
            <a:r>
              <a:rPr lang="en-US" dirty="0" smtClean="0"/>
              <a:t>%)</a:t>
            </a:r>
          </a:p>
          <a:p>
            <a:pPr marL="342900" indent="-342900">
              <a:spcBef>
                <a:spcPct val="20000"/>
              </a:spcBef>
              <a:buClr>
                <a:srgbClr val="CCFFFF"/>
              </a:buClr>
              <a:buSzPct val="80000"/>
              <a:buFontTx/>
              <a:buChar char="•"/>
            </a:pPr>
            <a:endParaRPr lang="en-US" dirty="0"/>
          </a:p>
        </p:txBody>
      </p:sp>
      <p:sp>
        <p:nvSpPr>
          <p:cNvPr id="77827" name="Slide Number Placeholder 4"/>
          <p:cNvSpPr txBox="1">
            <a:spLocks noGrp="1"/>
          </p:cNvSpPr>
          <p:nvPr/>
        </p:nvSpPr>
        <p:spPr bwMode="auto">
          <a:xfrm>
            <a:off x="381000" y="630555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fld id="{9F9DE976-E0EE-4D69-A157-8489159A60B3}" type="slidenum">
              <a:rPr lang="en-US" sz="1200">
                <a:solidFill>
                  <a:srgbClr val="FFFFFF"/>
                </a:solidFill>
              </a:rPr>
              <a:pPr/>
              <a:t>26</a:t>
            </a:fld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77828" name="Footer Placeholder 3"/>
          <p:cNvSpPr txBox="1">
            <a:spLocks noGrp="1"/>
          </p:cNvSpPr>
          <p:nvPr/>
        </p:nvSpPr>
        <p:spPr bwMode="auto">
          <a:xfrm>
            <a:off x="3486150" y="626745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en-US" sz="1200">
                <a:solidFill>
                  <a:srgbClr val="FFFFFF"/>
                </a:solidFill>
              </a:rPr>
              <a:t>PX Briefing to OHEP</a:t>
            </a:r>
          </a:p>
        </p:txBody>
      </p:sp>
      <p:pic>
        <p:nvPicPr>
          <p:cNvPr id="77829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0" y="2438400"/>
            <a:ext cx="4810125" cy="248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E739BC1-17A5-428D-AE87-22752386B788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PX OHEP Briefing, November 2010</a:t>
            </a:r>
            <a:endParaRPr 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FFFF00"/>
                </a:solidFill>
              </a:rPr>
              <a:t>Opportunities (Loaded Estimate)</a:t>
            </a:r>
          </a:p>
        </p:txBody>
      </p:sp>
      <p:sp>
        <p:nvSpPr>
          <p:cNvPr id="9216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600200" y="1752600"/>
            <a:ext cx="7315200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mtClean="0"/>
              <a:t>Review FNAL Overheads, negotiate for direct project costs vs. lab services / support</a:t>
            </a:r>
          </a:p>
          <a:p>
            <a:pPr lvl="1" eaLnBrk="1" hangingPunct="1">
              <a:lnSpc>
                <a:spcPct val="80000"/>
              </a:lnSpc>
            </a:pPr>
            <a:r>
              <a:rPr lang="en-US" smtClean="0"/>
              <a:t>Current OH ~24%; comparison 12GeV / 6%+support; NSLS-II (10%); FRIB 10%+MSU$+zero on some items</a:t>
            </a:r>
          </a:p>
          <a:p>
            <a:pPr eaLnBrk="1" hangingPunct="1">
              <a:lnSpc>
                <a:spcPct val="80000"/>
              </a:lnSpc>
            </a:pPr>
            <a:r>
              <a:rPr lang="en-US" smtClean="0"/>
              <a:t>Review Contingency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mtClean="0"/>
              <a:t>Currently top down at 40%; some technical leads note this is very conservative for components available off the shelf</a:t>
            </a:r>
          </a:p>
          <a:p>
            <a:pPr lvl="1" eaLnBrk="1" hangingPunct="1">
              <a:lnSpc>
                <a:spcPct val="80000"/>
              </a:lnSpc>
            </a:pPr>
            <a:r>
              <a:rPr lang="en-US" smtClean="0"/>
              <a:t>Compare base numbers w/ data from JLab, XFEL…..</a:t>
            </a:r>
          </a:p>
          <a:p>
            <a:pPr lvl="1" eaLnBrk="1" hangingPunct="1">
              <a:lnSpc>
                <a:spcPct val="80000"/>
              </a:lnSpc>
            </a:pPr>
            <a:r>
              <a:rPr lang="en-US" smtClean="0"/>
              <a:t>Integration, Civil construction require large uncertainties</a:t>
            </a:r>
          </a:p>
          <a:p>
            <a:pPr eaLnBrk="1" hangingPunct="1">
              <a:lnSpc>
                <a:spcPct val="80000"/>
              </a:lnSpc>
            </a:pPr>
            <a:r>
              <a:rPr lang="en-US" smtClean="0"/>
              <a:t>Utilize International Collaborations</a:t>
            </a:r>
          </a:p>
          <a:p>
            <a:pPr lvl="1" eaLnBrk="1" hangingPunct="1">
              <a:lnSpc>
                <a:spcPct val="80000"/>
              </a:lnSpc>
            </a:pPr>
            <a:endParaRPr lang="en-US" sz="2400" smtClean="0"/>
          </a:p>
          <a:p>
            <a:pPr eaLnBrk="1" hangingPunct="1">
              <a:lnSpc>
                <a:spcPct val="80000"/>
              </a:lnSpc>
            </a:pPr>
            <a:endParaRPr lang="en-US" sz="2000" smtClean="0"/>
          </a:p>
        </p:txBody>
      </p:sp>
      <p:sp>
        <p:nvSpPr>
          <p:cNvPr id="92163" name="Slide Number Placeholder 4"/>
          <p:cNvSpPr txBox="1">
            <a:spLocks noGrp="1"/>
          </p:cNvSpPr>
          <p:nvPr/>
        </p:nvSpPr>
        <p:spPr bwMode="auto">
          <a:xfrm>
            <a:off x="381000" y="630555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fld id="{A27C43E4-60B8-4779-8E94-3A802A85DBD6}" type="slidenum">
              <a:rPr lang="en-US" sz="1200">
                <a:solidFill>
                  <a:srgbClr val="FFFFFF"/>
                </a:solidFill>
              </a:rPr>
              <a:pPr/>
              <a:t>27</a:t>
            </a:fld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92164" name="Footer Placeholder 3"/>
          <p:cNvSpPr txBox="1">
            <a:spLocks noGrp="1"/>
          </p:cNvSpPr>
          <p:nvPr/>
        </p:nvSpPr>
        <p:spPr bwMode="auto">
          <a:xfrm>
            <a:off x="3486150" y="626745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en-US" sz="1200">
                <a:solidFill>
                  <a:srgbClr val="FFFFFF"/>
                </a:solidFill>
              </a:rPr>
              <a:t>PX Briefing to OHEP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E739BC1-17A5-428D-AE87-22752386B788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PX OHEP Briefing, November 2010</a:t>
            </a:r>
            <a:endParaRPr 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FFFF00"/>
                </a:solidFill>
              </a:rPr>
              <a:t>Opportunities (base estimate)</a:t>
            </a:r>
          </a:p>
        </p:txBody>
      </p:sp>
      <p:sp>
        <p:nvSpPr>
          <p:cNvPr id="9011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600200" y="1676400"/>
            <a:ext cx="6858000" cy="47244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000" smtClean="0"/>
              <a:t>Value engineering on all aspects of Conventional Facilities design requirements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smtClean="0"/>
              <a:t>Value engineering and consolidation of RF designs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smtClean="0"/>
              <a:t>Continued studies on HE Linac cavities and cryomodules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smtClean="0"/>
              <a:t>IC-1 Review pointed out HE Linac cryomodules could be ~300/400k$ less in qty (-18M$ (IC1), -7M$ (IC2))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smtClean="0"/>
              <a:t>Review pressure ratings, 5K shield, HOM couplers, piezo tuners, …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smtClean="0"/>
              <a:t>Review of LE Linac cryomodules and consolidation of HE / LE cryomodule technical design criteria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smtClean="0"/>
              <a:t>LE Linac cryomodules should have a similar target as HE Linac (-9M$)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smtClean="0"/>
              <a:t>Review of uncertainties in component heat loads and effect on cryogenic system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smtClean="0"/>
              <a:t>Overall development of consolidated beamline and instrumentation scheme</a:t>
            </a:r>
          </a:p>
        </p:txBody>
      </p:sp>
      <p:sp>
        <p:nvSpPr>
          <p:cNvPr id="90115" name="Slide Number Placeholder 4"/>
          <p:cNvSpPr txBox="1">
            <a:spLocks noGrp="1"/>
          </p:cNvSpPr>
          <p:nvPr/>
        </p:nvSpPr>
        <p:spPr bwMode="auto">
          <a:xfrm>
            <a:off x="381000" y="630555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fld id="{86EBB081-4B4A-4B3F-9C81-5CAEEDAF4036}" type="slidenum">
              <a:rPr lang="en-US" sz="1200">
                <a:solidFill>
                  <a:srgbClr val="FFFFFF"/>
                </a:solidFill>
              </a:rPr>
              <a:pPr/>
              <a:t>28</a:t>
            </a:fld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90116" name="Footer Placeholder 3"/>
          <p:cNvSpPr txBox="1">
            <a:spLocks noGrp="1"/>
          </p:cNvSpPr>
          <p:nvPr/>
        </p:nvSpPr>
        <p:spPr bwMode="auto">
          <a:xfrm>
            <a:off x="3486150" y="626745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en-US" sz="1200">
                <a:solidFill>
                  <a:srgbClr val="FFFFFF"/>
                </a:solidFill>
              </a:rPr>
              <a:t>PX Briefing to OHEP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E739BC1-17A5-428D-AE87-22752386B788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PX OHEP Briefing, November 2010</a:t>
            </a:r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5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95000"/>
              </a:lnSpc>
              <a:defRPr/>
            </a:pPr>
            <a:r>
              <a:rPr lang="en-US" dirty="0" smtClean="0"/>
              <a:t>Project X Mission </a:t>
            </a:r>
            <a:endParaRPr lang="en-US" dirty="0"/>
          </a:p>
        </p:txBody>
      </p:sp>
      <p:sp>
        <p:nvSpPr>
          <p:cNvPr id="579587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676400"/>
            <a:ext cx="8153400" cy="4800600"/>
          </a:xfrm>
        </p:spPr>
        <p:txBody>
          <a:bodyPr>
            <a:normAutofit fontScale="92500" lnSpcReduction="10000"/>
          </a:bodyPr>
          <a:lstStyle/>
          <a:p>
            <a:pPr marL="280988" indent="-280988"/>
            <a:r>
              <a:rPr lang="en-US" altLang="ja-JP" dirty="0" smtClean="0">
                <a:ea typeface="ＭＳ Ｐゴシック" charset="-128"/>
              </a:rPr>
              <a:t>A neutrino beam for long baseline neutrino oscillation experiments</a:t>
            </a:r>
          </a:p>
          <a:p>
            <a:pPr marL="579438" lvl="1">
              <a:spcBef>
                <a:spcPts val="200"/>
              </a:spcBef>
            </a:pPr>
            <a:r>
              <a:rPr lang="en-US" altLang="ja-JP" dirty="0" smtClean="0">
                <a:ea typeface="ＭＳ Ｐゴシック" charset="-128"/>
              </a:rPr>
              <a:t>2 MW proton source at 60-120 </a:t>
            </a:r>
            <a:r>
              <a:rPr lang="en-US" altLang="ja-JP" dirty="0" err="1" smtClean="0">
                <a:ea typeface="ＭＳ Ｐゴシック" charset="-128"/>
              </a:rPr>
              <a:t>GeV</a:t>
            </a:r>
            <a:endParaRPr lang="en-US" altLang="ja-JP" dirty="0" smtClean="0">
              <a:ea typeface="ＭＳ Ｐゴシック" charset="-128"/>
            </a:endParaRPr>
          </a:p>
          <a:p>
            <a:pPr marL="280988" indent="-280988">
              <a:spcBef>
                <a:spcPts val="1200"/>
              </a:spcBef>
            </a:pPr>
            <a:r>
              <a:rPr lang="en-US" altLang="ja-JP" dirty="0" smtClean="0">
                <a:ea typeface="ＭＳ Ｐゴシック" charset="-128"/>
              </a:rPr>
              <a:t>High intensity, low energy protons</a:t>
            </a:r>
          </a:p>
          <a:p>
            <a:pPr marL="280988" indent="-280988">
              <a:spcBef>
                <a:spcPct val="0"/>
              </a:spcBef>
              <a:buFontTx/>
              <a:buNone/>
            </a:pPr>
            <a:r>
              <a:rPr lang="en-US" altLang="ja-JP" dirty="0" smtClean="0">
                <a:ea typeface="ＭＳ Ｐゴシック" charset="-128"/>
              </a:rPr>
              <a:t>	for </a:t>
            </a:r>
            <a:r>
              <a:rPr lang="en-US" altLang="ja-JP" dirty="0" err="1" smtClean="0">
                <a:ea typeface="ＭＳ Ｐゴシック" charset="-128"/>
              </a:rPr>
              <a:t>kaon</a:t>
            </a:r>
            <a:r>
              <a:rPr lang="en-US" altLang="ja-JP" dirty="0" smtClean="0">
                <a:ea typeface="ＭＳ Ｐゴシック" charset="-128"/>
              </a:rPr>
              <a:t> and </a:t>
            </a:r>
            <a:r>
              <a:rPr lang="en-US" altLang="ja-JP" dirty="0" err="1" smtClean="0">
                <a:ea typeface="ＭＳ Ｐゴシック" charset="-128"/>
              </a:rPr>
              <a:t>muon</a:t>
            </a:r>
            <a:r>
              <a:rPr lang="en-US" altLang="ja-JP" dirty="0" smtClean="0">
                <a:ea typeface="ＭＳ Ｐゴシック" charset="-128"/>
              </a:rPr>
              <a:t> based precision</a:t>
            </a:r>
          </a:p>
          <a:p>
            <a:pPr marL="280988" indent="-280988">
              <a:spcBef>
                <a:spcPct val="0"/>
              </a:spcBef>
              <a:buFontTx/>
              <a:buNone/>
            </a:pPr>
            <a:r>
              <a:rPr lang="en-US" altLang="ja-JP" dirty="0" smtClean="0">
                <a:ea typeface="ＭＳ Ｐゴシック" charset="-128"/>
              </a:rPr>
              <a:t>	experiments</a:t>
            </a:r>
          </a:p>
          <a:p>
            <a:pPr marL="579438" lvl="1">
              <a:spcBef>
                <a:spcPts val="200"/>
              </a:spcBef>
            </a:pPr>
            <a:r>
              <a:rPr lang="en-US" altLang="ja-JP" u="sng" dirty="0" smtClean="0">
                <a:ea typeface="ＭＳ Ｐゴシック" charset="-128"/>
              </a:rPr>
              <a:t>Operations simultaneous</a:t>
            </a:r>
            <a:r>
              <a:rPr lang="en-US" altLang="ja-JP" dirty="0" smtClean="0">
                <a:ea typeface="ＭＳ Ｐゴシック" charset="-128"/>
              </a:rPr>
              <a:t> with the</a:t>
            </a:r>
          </a:p>
          <a:p>
            <a:pPr marL="579438" lvl="1">
              <a:spcBef>
                <a:spcPct val="0"/>
              </a:spcBef>
              <a:buFontTx/>
              <a:buNone/>
            </a:pPr>
            <a:r>
              <a:rPr lang="en-US" altLang="ja-JP" dirty="0" smtClean="0">
                <a:ea typeface="ＭＳ Ｐゴシック" charset="-128"/>
              </a:rPr>
              <a:t>	neutrino program</a:t>
            </a:r>
          </a:p>
          <a:p>
            <a:pPr marL="280988" indent="-280988">
              <a:spcBef>
                <a:spcPts val="1200"/>
              </a:spcBef>
            </a:pPr>
            <a:r>
              <a:rPr lang="en-US" altLang="ja-JP" dirty="0" smtClean="0">
                <a:ea typeface="ＭＳ Ｐゴシック" charset="-128"/>
              </a:rPr>
              <a:t>A path toward a </a:t>
            </a:r>
            <a:r>
              <a:rPr lang="en-US" altLang="ja-JP" dirty="0" err="1" smtClean="0">
                <a:ea typeface="ＭＳ Ｐゴシック" charset="-128"/>
              </a:rPr>
              <a:t>muon</a:t>
            </a:r>
            <a:r>
              <a:rPr lang="en-US" altLang="ja-JP" dirty="0" smtClean="0">
                <a:ea typeface="ＭＳ Ｐゴシック" charset="-128"/>
              </a:rPr>
              <a:t> source for</a:t>
            </a:r>
          </a:p>
          <a:p>
            <a:pPr marL="280988" indent="-280988">
              <a:spcBef>
                <a:spcPct val="0"/>
              </a:spcBef>
              <a:buFontTx/>
              <a:buNone/>
            </a:pPr>
            <a:r>
              <a:rPr lang="en-US" altLang="ja-JP" dirty="0" smtClean="0">
                <a:ea typeface="ＭＳ Ｐゴシック" charset="-128"/>
              </a:rPr>
              <a:t>	possible future Neutrino Factory </a:t>
            </a:r>
          </a:p>
          <a:p>
            <a:pPr marL="280988" indent="-280988">
              <a:spcBef>
                <a:spcPct val="0"/>
              </a:spcBef>
              <a:buFontTx/>
              <a:buNone/>
            </a:pPr>
            <a:r>
              <a:rPr lang="en-US" altLang="ja-JP" dirty="0" smtClean="0">
                <a:ea typeface="ＭＳ Ｐゴシック" charset="-128"/>
              </a:rPr>
              <a:t>	and/or a </a:t>
            </a:r>
            <a:r>
              <a:rPr lang="en-US" altLang="ja-JP" dirty="0" err="1" smtClean="0">
                <a:ea typeface="ＭＳ Ｐゴシック" charset="-128"/>
              </a:rPr>
              <a:t>Muon</a:t>
            </a:r>
            <a:r>
              <a:rPr lang="en-US" altLang="ja-JP" dirty="0" smtClean="0">
                <a:ea typeface="ＭＳ Ｐゴシック" charset="-128"/>
              </a:rPr>
              <a:t> Collider</a:t>
            </a:r>
          </a:p>
          <a:p>
            <a:pPr marL="579438" lvl="1">
              <a:spcBef>
                <a:spcPts val="200"/>
              </a:spcBef>
            </a:pPr>
            <a:r>
              <a:rPr lang="en-US" altLang="ja-JP" dirty="0" smtClean="0">
                <a:ea typeface="ＭＳ Ｐゴシック" charset="-128"/>
              </a:rPr>
              <a:t>Requires ~4 MW at ~5-15 </a:t>
            </a:r>
            <a:r>
              <a:rPr lang="en-US" altLang="ja-JP" dirty="0" err="1" smtClean="0">
                <a:ea typeface="ＭＳ Ｐゴシック" charset="-128"/>
              </a:rPr>
              <a:t>GeV</a:t>
            </a:r>
            <a:r>
              <a:rPr lang="en-US" altLang="ja-JP" dirty="0" smtClean="0">
                <a:ea typeface="ＭＳ Ｐゴシック" charset="-128"/>
              </a:rPr>
              <a:t> .</a:t>
            </a:r>
          </a:p>
          <a:p>
            <a:pPr marL="280988" indent="-280988">
              <a:spcBef>
                <a:spcPts val="1200"/>
              </a:spcBef>
            </a:pPr>
            <a:r>
              <a:rPr lang="en-US" dirty="0" smtClean="0">
                <a:ea typeface="ＭＳ Ｐゴシック" charset="-128"/>
              </a:rPr>
              <a:t>Possible missions beyond P5</a:t>
            </a:r>
          </a:p>
          <a:p>
            <a:pPr marL="579438" lvl="1">
              <a:spcBef>
                <a:spcPts val="200"/>
              </a:spcBef>
            </a:pPr>
            <a:r>
              <a:rPr lang="en-US" dirty="0" smtClean="0"/>
              <a:t>Standard Model Tests with </a:t>
            </a:r>
            <a:r>
              <a:rPr lang="en-US" dirty="0" smtClean="0"/>
              <a:t>nuclei </a:t>
            </a:r>
            <a:r>
              <a:rPr lang="en-US" dirty="0" smtClean="0">
                <a:ea typeface="ＭＳ Ｐゴシック" charset="-128"/>
              </a:rPr>
              <a:t>and </a:t>
            </a:r>
            <a:r>
              <a:rPr lang="en-US" dirty="0" smtClean="0">
                <a:ea typeface="ＭＳ Ｐゴシック" charset="-128"/>
              </a:rPr>
              <a:t>energy applications</a:t>
            </a:r>
            <a:endParaRPr lang="en-US" dirty="0" smtClean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PX OHEP Briefing, November 2010</a:t>
            </a:r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455D13F-A12D-42ED-9DAB-2004E4312B33}" type="slidenum">
              <a:rPr lang="en-US" smtClean="0"/>
              <a:pPr>
                <a:defRPr/>
              </a:pPr>
              <a:t>3</a:t>
            </a:fld>
            <a:endParaRPr lang="en-US">
              <a:solidFill>
                <a:schemeClr val="tx1"/>
              </a:solidFill>
              <a:latin typeface="Times" pitchFamily="18" charset="0"/>
            </a:endParaRPr>
          </a:p>
        </p:txBody>
      </p:sp>
      <p:pic>
        <p:nvPicPr>
          <p:cNvPr id="18435" name="Picture 1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25" y="2362200"/>
            <a:ext cx="3495675" cy="3048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Project X Reference Design</a:t>
            </a:r>
            <a:br>
              <a:rPr lang="en-US" dirty="0" smtClean="0"/>
            </a:b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4000"/>
            <a:ext cx="8229600" cy="5181600"/>
          </a:xfrm>
        </p:spPr>
        <p:txBody>
          <a:bodyPr>
            <a:normAutofit/>
          </a:bodyPr>
          <a:lstStyle/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>
              <a:buFontTx/>
              <a:buNone/>
              <a:defRPr/>
            </a:pPr>
            <a:endParaRPr lang="en-US" dirty="0" smtClean="0"/>
          </a:p>
          <a:p>
            <a:pPr>
              <a:spcBef>
                <a:spcPts val="2400"/>
              </a:spcBef>
              <a:defRPr/>
            </a:pPr>
            <a:endParaRPr lang="en-US" dirty="0" smtClean="0"/>
          </a:p>
          <a:p>
            <a:pPr>
              <a:spcBef>
                <a:spcPts val="2400"/>
              </a:spcBef>
              <a:defRPr/>
            </a:pPr>
            <a:endParaRPr lang="en-US" dirty="0" smtClean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PX OHEP Briefing, November 2010</a:t>
            </a: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5F6C0F2-C319-4EDC-AFAD-3BABF9B130C3}" type="slidenum">
              <a:rPr lang="en-US" smtClean="0"/>
              <a:pPr>
                <a:defRPr/>
              </a:pPr>
              <a:t>4</a:t>
            </a:fld>
            <a:endParaRPr lang="en-US">
              <a:solidFill>
                <a:schemeClr val="tx1"/>
              </a:solidFill>
              <a:latin typeface="Times" pitchFamily="18" charset="0"/>
            </a:endParaRPr>
          </a:p>
        </p:txBody>
      </p:sp>
      <p:pic>
        <p:nvPicPr>
          <p:cNvPr id="7" name="Picture 6" descr="Project_X_Diagram_v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2950" y="1491343"/>
            <a:ext cx="7791450" cy="44522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Project X Scope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524000"/>
            <a:ext cx="8001000" cy="49530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3 </a:t>
            </a:r>
            <a:r>
              <a:rPr lang="en-US" dirty="0" err="1" smtClean="0"/>
              <a:t>GeV</a:t>
            </a:r>
            <a:r>
              <a:rPr lang="en-US" dirty="0" smtClean="0"/>
              <a:t> CW superconducting H- </a:t>
            </a:r>
            <a:r>
              <a:rPr lang="en-US" dirty="0" err="1" smtClean="0"/>
              <a:t>linac</a:t>
            </a:r>
            <a:r>
              <a:rPr lang="en-US" dirty="0" smtClean="0"/>
              <a:t>, capable of delivering 1 </a:t>
            </a:r>
            <a:r>
              <a:rPr lang="en-US" dirty="0" err="1" smtClean="0"/>
              <a:t>mA</a:t>
            </a:r>
            <a:r>
              <a:rPr lang="en-US" dirty="0" smtClean="0"/>
              <a:t> average beam current.</a:t>
            </a:r>
          </a:p>
          <a:p>
            <a:pPr lvl="1"/>
            <a:r>
              <a:rPr lang="en-US" dirty="0" smtClean="0"/>
              <a:t>Flexible provision for variable beam structures to multiple users</a:t>
            </a:r>
          </a:p>
          <a:p>
            <a:pPr lvl="1"/>
            <a:r>
              <a:rPr lang="en-US" dirty="0" smtClean="0"/>
              <a:t>Starts at ion source; ends at 3-way split (with stubs)</a:t>
            </a:r>
          </a:p>
          <a:p>
            <a:pPr lvl="1"/>
            <a:r>
              <a:rPr lang="en-US" dirty="0" smtClean="0"/>
              <a:t>Supports rare processes </a:t>
            </a:r>
            <a:r>
              <a:rPr lang="en-US" dirty="0" smtClean="0"/>
              <a:t>programs</a:t>
            </a:r>
            <a:endParaRPr lang="en-US" dirty="0" smtClean="0"/>
          </a:p>
          <a:p>
            <a:pPr>
              <a:spcBef>
                <a:spcPts val="1200"/>
              </a:spcBef>
            </a:pPr>
            <a:r>
              <a:rPr lang="en-US" dirty="0" smtClean="0"/>
              <a:t>3-8 </a:t>
            </a:r>
            <a:r>
              <a:rPr lang="en-US" dirty="0" err="1" smtClean="0"/>
              <a:t>GeV</a:t>
            </a:r>
            <a:r>
              <a:rPr lang="en-US" dirty="0" smtClean="0"/>
              <a:t> pulsed </a:t>
            </a:r>
            <a:r>
              <a:rPr lang="en-US" dirty="0" err="1" smtClean="0"/>
              <a:t>linac</a:t>
            </a:r>
            <a:r>
              <a:rPr lang="en-US" dirty="0" smtClean="0"/>
              <a:t> capable of delivering 300 kW at 8 </a:t>
            </a:r>
            <a:r>
              <a:rPr lang="en-US" dirty="0" err="1" smtClean="0"/>
              <a:t>GeV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Supports the neutrino program</a:t>
            </a:r>
          </a:p>
          <a:p>
            <a:pPr lvl="1"/>
            <a:r>
              <a:rPr lang="en-US" dirty="0" smtClean="0"/>
              <a:t>Establishes a path toward a </a:t>
            </a:r>
            <a:r>
              <a:rPr lang="en-US" dirty="0" err="1" smtClean="0"/>
              <a:t>muon</a:t>
            </a:r>
            <a:r>
              <a:rPr lang="en-US" dirty="0" smtClean="0"/>
              <a:t> based facility</a:t>
            </a:r>
          </a:p>
          <a:p>
            <a:pPr lvl="1"/>
            <a:r>
              <a:rPr lang="en-US" dirty="0" smtClean="0"/>
              <a:t>Provision for 1 </a:t>
            </a:r>
            <a:r>
              <a:rPr lang="en-US" dirty="0" err="1" smtClean="0"/>
              <a:t>GeV</a:t>
            </a:r>
            <a:r>
              <a:rPr lang="en-US" dirty="0" smtClean="0"/>
              <a:t> extraction for nuclear energy program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Upgrades to the Recycler and Main Injector to provide ≥  2 MW to the neutrino production target at 60-120 </a:t>
            </a:r>
            <a:r>
              <a:rPr lang="en-US" dirty="0" err="1" smtClean="0"/>
              <a:t>GeV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Ends at MI extraction kicker</a:t>
            </a:r>
          </a:p>
          <a:p>
            <a:pPr lvl="1"/>
            <a:r>
              <a:rPr lang="en-US" dirty="0" smtClean="0"/>
              <a:t>Supports the long baseline neutrino program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All interconnecting </a:t>
            </a:r>
            <a:r>
              <a:rPr lang="en-US" dirty="0" err="1" smtClean="0"/>
              <a:t>beamlines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PX OHEP Briefing, November 2010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5147BFC-4B86-4FDA-9ECE-EB911DD062D8}" type="slidenum">
              <a:rPr lang="en-US" smtClean="0"/>
              <a:pPr>
                <a:defRPr/>
              </a:pPr>
              <a:t>5</a:t>
            </a:fld>
            <a:endParaRPr lang="en-US">
              <a:solidFill>
                <a:schemeClr val="tx1"/>
              </a:solidFill>
              <a:latin typeface="Times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X Capabilities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828800"/>
            <a:ext cx="7696200" cy="45720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&gt; 2 MW delivered to a neutrino target at any energy between 60 – 120 </a:t>
            </a:r>
            <a:r>
              <a:rPr lang="en-US" dirty="0" err="1" smtClean="0"/>
              <a:t>GeV</a:t>
            </a:r>
            <a:endParaRPr lang="en-US" dirty="0" smtClean="0"/>
          </a:p>
          <a:p>
            <a:pPr>
              <a:spcBef>
                <a:spcPts val="1200"/>
              </a:spcBef>
            </a:pPr>
            <a:r>
              <a:rPr lang="en-US" dirty="0" smtClean="0"/>
              <a:t>Simultaneous delivery of ~3 MW of high duty factor beam power to the 3 </a:t>
            </a:r>
            <a:r>
              <a:rPr lang="en-US" dirty="0" err="1" smtClean="0"/>
              <a:t>GeV</a:t>
            </a:r>
            <a:r>
              <a:rPr lang="en-US" dirty="0" smtClean="0"/>
              <a:t> program</a:t>
            </a:r>
          </a:p>
          <a:p>
            <a:pPr lvl="1">
              <a:spcBef>
                <a:spcPts val="200"/>
              </a:spcBef>
            </a:pPr>
            <a:r>
              <a:rPr lang="en-US" dirty="0" smtClean="0"/>
              <a:t>Variable beam formats to multiple users</a:t>
            </a:r>
          </a:p>
          <a:p>
            <a:pPr lvl="1">
              <a:spcBef>
                <a:spcPts val="200"/>
              </a:spcBef>
            </a:pPr>
            <a:r>
              <a:rPr lang="en-US" dirty="0" smtClean="0"/>
              <a:t>CW beam at time scales &gt;1 </a:t>
            </a:r>
            <a:r>
              <a:rPr lang="en-US" dirty="0" err="1" smtClean="0">
                <a:latin typeface="Symbol" pitchFamily="18" charset="2"/>
              </a:rPr>
              <a:t>m</a:t>
            </a:r>
            <a:r>
              <a:rPr lang="en-US" dirty="0" err="1" smtClean="0"/>
              <a:t>sec</a:t>
            </a:r>
            <a:endParaRPr lang="en-US" dirty="0" smtClean="0"/>
          </a:p>
          <a:p>
            <a:pPr lvl="1">
              <a:spcBef>
                <a:spcPts val="200"/>
              </a:spcBef>
            </a:pPr>
            <a:r>
              <a:rPr lang="en-US" dirty="0" smtClean="0"/>
              <a:t>10%  duty factor on time scales &lt; 1 </a:t>
            </a:r>
            <a:r>
              <a:rPr lang="en-US" dirty="0" err="1" smtClean="0">
                <a:latin typeface="Symbol" pitchFamily="18" charset="2"/>
              </a:rPr>
              <a:t>m</a:t>
            </a:r>
            <a:r>
              <a:rPr lang="en-US" dirty="0" err="1" smtClean="0"/>
              <a:t>sec</a:t>
            </a:r>
            <a:endParaRPr lang="en-US" dirty="0" smtClean="0"/>
          </a:p>
          <a:p>
            <a:pPr>
              <a:spcBef>
                <a:spcPts val="1200"/>
              </a:spcBef>
            </a:pPr>
            <a:r>
              <a:rPr lang="en-US" dirty="0" smtClean="0"/>
              <a:t>Potential for development of  additional programs at:</a:t>
            </a:r>
          </a:p>
          <a:p>
            <a:pPr lvl="1">
              <a:spcBef>
                <a:spcPts val="200"/>
              </a:spcBef>
            </a:pPr>
            <a:r>
              <a:rPr lang="en-US" dirty="0" smtClean="0"/>
              <a:t>1 </a:t>
            </a:r>
            <a:r>
              <a:rPr lang="en-US" dirty="0" err="1" smtClean="0"/>
              <a:t>GeV</a:t>
            </a:r>
            <a:r>
              <a:rPr lang="en-US" dirty="0" smtClean="0"/>
              <a:t> for </a:t>
            </a:r>
            <a:r>
              <a:rPr lang="en-US" dirty="0" smtClean="0"/>
              <a:t>nuclear </a:t>
            </a:r>
            <a:r>
              <a:rPr lang="en-US" dirty="0" smtClean="0"/>
              <a:t>energy </a:t>
            </a:r>
            <a:r>
              <a:rPr lang="en-US" dirty="0" smtClean="0"/>
              <a:t>experimentation</a:t>
            </a:r>
          </a:p>
          <a:p>
            <a:pPr lvl="1">
              <a:spcBef>
                <a:spcPts val="200"/>
              </a:spcBef>
            </a:pPr>
            <a:r>
              <a:rPr lang="en-US" dirty="0" smtClean="0"/>
              <a:t>8 </a:t>
            </a:r>
            <a:r>
              <a:rPr lang="en-US" dirty="0" err="1" smtClean="0"/>
              <a:t>GeV</a:t>
            </a:r>
            <a:r>
              <a:rPr lang="en-US" dirty="0" smtClean="0"/>
              <a:t> for neutrino or </a:t>
            </a:r>
            <a:r>
              <a:rPr lang="en-US" dirty="0" err="1" smtClean="0"/>
              <a:t>muon</a:t>
            </a:r>
            <a:r>
              <a:rPr lang="en-US" dirty="0" smtClean="0"/>
              <a:t> experimentation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The utilization of a CW </a:t>
            </a:r>
            <a:r>
              <a:rPr lang="en-US" dirty="0" err="1" smtClean="0"/>
              <a:t>linac</a:t>
            </a:r>
            <a:r>
              <a:rPr lang="en-US" dirty="0" smtClean="0"/>
              <a:t> creates a facility that is unique in the world, with performance that is unlikely to be duplicated in any synchrotron-based facility</a:t>
            </a:r>
          </a:p>
          <a:p>
            <a:pPr>
              <a:spcBef>
                <a:spcPts val="1200"/>
              </a:spcBef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PX OHEP Briefing, November 2010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0EFDB5D-897A-444E-85BD-2F6D49F85896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PX Briefing to OHEP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0EFDB5D-897A-444E-85BD-2F6D49F85896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524000" y="228600"/>
            <a:ext cx="6858000" cy="762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kern="0" dirty="0" smtClean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Project X Reference Design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kern="0" dirty="0" smtClean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Operating scenario</a:t>
            </a:r>
            <a:endParaRPr kumimoji="0" lang="en-US" b="0" i="0" u="none" strike="noStrike" kern="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2" name="Picture 12"/>
          <p:cNvPicPr>
            <a:picLocks noChangeAspect="1" noChangeArrowheads="1"/>
          </p:cNvPicPr>
          <p:nvPr/>
        </p:nvPicPr>
        <p:blipFill>
          <a:blip r:embed="rId2" cstate="print"/>
          <a:srcRect r="19545"/>
          <a:stretch>
            <a:fillRect/>
          </a:stretch>
        </p:blipFill>
        <p:spPr bwMode="auto">
          <a:xfrm>
            <a:off x="6019800" y="3505200"/>
            <a:ext cx="2943225" cy="262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685800" y="1219200"/>
            <a:ext cx="7543800" cy="12557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1800" u="sng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itchFamily="34" charset="0"/>
              </a:rPr>
              <a:t>1 </a:t>
            </a:r>
            <a:r>
              <a:rPr lang="en-US" sz="1800" u="sng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Symbol" pitchFamily="18" charset="2"/>
              </a:rPr>
              <a:t>m</a:t>
            </a:r>
            <a:r>
              <a:rPr lang="en-US" sz="1800" u="sng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Arial" pitchFamily="34" charset="0"/>
              </a:rPr>
              <a:t>sec</a:t>
            </a:r>
            <a:r>
              <a:rPr lang="en-US" sz="1800" u="sng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itchFamily="34" charset="0"/>
              </a:rPr>
              <a:t> period at 3 </a:t>
            </a:r>
            <a:r>
              <a:rPr lang="en-US" sz="1800" u="sng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Arial" pitchFamily="34" charset="0"/>
              </a:rPr>
              <a:t>GeV</a:t>
            </a:r>
            <a:endParaRPr lang="en-US" sz="1800" u="sng" dirty="0">
              <a:solidFill>
                <a:schemeClr val="accent4">
                  <a:lumMod val="20000"/>
                  <a:lumOff val="80000"/>
                </a:schemeClr>
              </a:solidFill>
              <a:latin typeface="Arial" pitchFamily="34" charset="0"/>
            </a:endParaRPr>
          </a:p>
          <a:p>
            <a:pPr algn="l">
              <a:defRPr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</a:rPr>
              <a:t>	</a:t>
            </a:r>
            <a:r>
              <a:rPr lang="en-US" sz="1800" dirty="0" err="1">
                <a:solidFill>
                  <a:srgbClr val="CC0000"/>
                </a:solidFill>
                <a:latin typeface="Arial" pitchFamily="34" charset="0"/>
              </a:rPr>
              <a:t>Muon</a:t>
            </a:r>
            <a:r>
              <a:rPr lang="en-US" sz="1800" dirty="0">
                <a:solidFill>
                  <a:srgbClr val="CC0000"/>
                </a:solidFill>
                <a:latin typeface="Arial" pitchFamily="34" charset="0"/>
              </a:rPr>
              <a:t> pulses (12e7) 162.5 MHz, 80 </a:t>
            </a:r>
            <a:r>
              <a:rPr lang="en-US" sz="1800" dirty="0" err="1">
                <a:solidFill>
                  <a:srgbClr val="CC0000"/>
                </a:solidFill>
                <a:latin typeface="Arial" pitchFamily="34" charset="0"/>
              </a:rPr>
              <a:t>nsec</a:t>
            </a:r>
            <a:r>
              <a:rPr lang="en-US" sz="1800" dirty="0">
                <a:solidFill>
                  <a:srgbClr val="CC0000"/>
                </a:solidFill>
                <a:latin typeface="Arial" pitchFamily="34" charset="0"/>
              </a:rPr>
              <a:t>		750 kW</a:t>
            </a:r>
          </a:p>
          <a:p>
            <a:pPr algn="l">
              <a:spcBef>
                <a:spcPts val="0"/>
              </a:spcBef>
              <a:defRPr/>
            </a:pPr>
            <a:r>
              <a:rPr lang="en-US" sz="1800" dirty="0">
                <a:solidFill>
                  <a:srgbClr val="003399"/>
                </a:solidFill>
                <a:latin typeface="Arial" pitchFamily="34" charset="0"/>
              </a:rPr>
              <a:t>	</a:t>
            </a:r>
            <a:r>
              <a:rPr lang="en-US" sz="1800" dirty="0" err="1">
                <a:solidFill>
                  <a:schemeClr val="bg1">
                    <a:lumMod val="40000"/>
                    <a:lumOff val="60000"/>
                  </a:schemeClr>
                </a:solidFill>
                <a:latin typeface="Arial" pitchFamily="34" charset="0"/>
              </a:rPr>
              <a:t>Kaon</a:t>
            </a:r>
            <a:r>
              <a:rPr lang="en-US" sz="1800" dirty="0">
                <a:solidFill>
                  <a:schemeClr val="bg1">
                    <a:lumMod val="40000"/>
                    <a:lumOff val="60000"/>
                  </a:schemeClr>
                </a:solidFill>
                <a:latin typeface="Arial" pitchFamily="34" charset="0"/>
              </a:rPr>
              <a:t> pulses (12e7) 27 MHz			1500 kW</a:t>
            </a:r>
          </a:p>
          <a:p>
            <a:pPr algn="l">
              <a:spcBef>
                <a:spcPts val="0"/>
              </a:spcBef>
              <a:defRPr/>
            </a:pPr>
            <a:r>
              <a:rPr lang="en-US" sz="1800" dirty="0">
                <a:solidFill>
                  <a:srgbClr val="FC110F"/>
                </a:solidFill>
                <a:latin typeface="Arial" pitchFamily="34" charset="0"/>
              </a:rPr>
              <a:t>	</a:t>
            </a:r>
            <a:r>
              <a:rPr lang="en-US" sz="1800" dirty="0">
                <a:solidFill>
                  <a:srgbClr val="00B050"/>
                </a:solidFill>
                <a:latin typeface="Arial" pitchFamily="34" charset="0"/>
              </a:rPr>
              <a:t>Nuclear pulses (12e7) 13.5 MHz			750 kW</a:t>
            </a:r>
          </a:p>
        </p:txBody>
      </p:sp>
      <p:sp>
        <p:nvSpPr>
          <p:cNvPr id="14" name="TextBox 8"/>
          <p:cNvSpPr txBox="1">
            <a:spLocks noChangeArrowheads="1"/>
          </p:cNvSpPr>
          <p:nvPr/>
        </p:nvSpPr>
        <p:spPr bwMode="auto">
          <a:xfrm>
            <a:off x="6172200" y="3581400"/>
            <a:ext cx="25511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solidFill>
                  <a:schemeClr val="bg2"/>
                </a:solidFill>
              </a:rPr>
              <a:t>Separation scheme</a:t>
            </a:r>
          </a:p>
        </p:txBody>
      </p:sp>
      <p:sp>
        <p:nvSpPr>
          <p:cNvPr id="15" name="TextBox 11"/>
          <p:cNvSpPr txBox="1">
            <a:spLocks noChangeArrowheads="1"/>
          </p:cNvSpPr>
          <p:nvPr/>
        </p:nvSpPr>
        <p:spPr bwMode="auto">
          <a:xfrm>
            <a:off x="657225" y="2438400"/>
            <a:ext cx="852695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Ion source and RFQ operate at 6.2 </a:t>
            </a:r>
            <a:r>
              <a:rPr lang="en-US" sz="2000" dirty="0" err="1"/>
              <a:t>mA</a:t>
            </a:r>
            <a:endParaRPr lang="en-US" sz="2000" dirty="0"/>
          </a:p>
          <a:p>
            <a:r>
              <a:rPr lang="en-US" sz="2000" dirty="0"/>
              <a:t>83% of bunches are </a:t>
            </a:r>
            <a:r>
              <a:rPr lang="en-US" sz="2000" dirty="0" smtClean="0"/>
              <a:t>chopped @ 2.5 </a:t>
            </a:r>
            <a:r>
              <a:rPr lang="en-US" sz="2000" dirty="0" err="1" smtClean="0"/>
              <a:t>MeV</a:t>
            </a:r>
            <a:r>
              <a:rPr lang="en-US" sz="2000" dirty="0" smtClean="0"/>
              <a:t> </a:t>
            </a:r>
            <a:r>
              <a:rPr lang="en-US" sz="2000" dirty="0" smtClean="0">
                <a:sym typeface="Symbol"/>
              </a:rPr>
              <a:t></a:t>
            </a:r>
            <a:r>
              <a:rPr lang="en-US" sz="2000" dirty="0" smtClean="0"/>
              <a:t> maintain 1 </a:t>
            </a:r>
            <a:r>
              <a:rPr lang="en-US" sz="2000" dirty="0" err="1" smtClean="0"/>
              <a:t>mA</a:t>
            </a:r>
            <a:r>
              <a:rPr lang="en-US" sz="2000" dirty="0" smtClean="0"/>
              <a:t> over 1 </a:t>
            </a:r>
            <a:r>
              <a:rPr lang="en-US" sz="2000" dirty="0" err="1" smtClean="0">
                <a:latin typeface="Symbol" pitchFamily="18" charset="2"/>
              </a:rPr>
              <a:t>m</a:t>
            </a:r>
            <a:r>
              <a:rPr lang="en-US" sz="2000" dirty="0" err="1" smtClean="0"/>
              <a:t>sec</a:t>
            </a:r>
            <a:endParaRPr lang="en-US" sz="2000" dirty="0"/>
          </a:p>
        </p:txBody>
      </p:sp>
      <p:pic>
        <p:nvPicPr>
          <p:cNvPr id="16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3276600"/>
            <a:ext cx="5424488" cy="34290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17" name="TextBox 8"/>
          <p:cNvSpPr txBox="1">
            <a:spLocks noChangeArrowheads="1"/>
          </p:cNvSpPr>
          <p:nvPr/>
        </p:nvSpPr>
        <p:spPr bwMode="auto">
          <a:xfrm>
            <a:off x="6248400" y="5638800"/>
            <a:ext cx="25511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solidFill>
                  <a:schemeClr val="bg2"/>
                </a:solidFill>
              </a:rPr>
              <a:t>Transverse rf splitter</a:t>
            </a:r>
          </a:p>
        </p:txBody>
      </p:sp>
      <p:sp>
        <p:nvSpPr>
          <p:cNvPr id="18" name="Oval 13"/>
          <p:cNvSpPr>
            <a:spLocks noChangeArrowheads="1"/>
          </p:cNvSpPr>
          <p:nvPr/>
        </p:nvSpPr>
        <p:spPr bwMode="auto">
          <a:xfrm>
            <a:off x="6096000" y="4724400"/>
            <a:ext cx="152400" cy="152400"/>
          </a:xfrm>
          <a:prstGeom prst="ellipse">
            <a:avLst/>
          </a:prstGeom>
          <a:solidFill>
            <a:srgbClr val="FF0000"/>
          </a:soli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" name="Oval 14"/>
          <p:cNvSpPr>
            <a:spLocks noChangeArrowheads="1"/>
          </p:cNvSpPr>
          <p:nvPr/>
        </p:nvSpPr>
        <p:spPr bwMode="auto">
          <a:xfrm>
            <a:off x="7467600" y="4724400"/>
            <a:ext cx="152400" cy="152400"/>
          </a:xfrm>
          <a:prstGeom prst="ellipse">
            <a:avLst/>
          </a:prstGeom>
          <a:solidFill>
            <a:srgbClr val="FF0000"/>
          </a:soli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" name="Oval 15"/>
          <p:cNvSpPr>
            <a:spLocks noChangeArrowheads="1"/>
          </p:cNvSpPr>
          <p:nvPr/>
        </p:nvSpPr>
        <p:spPr bwMode="auto">
          <a:xfrm>
            <a:off x="8763000" y="4724400"/>
            <a:ext cx="152400" cy="152400"/>
          </a:xfrm>
          <a:prstGeom prst="ellipse">
            <a:avLst/>
          </a:prstGeom>
          <a:solidFill>
            <a:srgbClr val="FF0000"/>
          </a:soli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" name="Oval 16"/>
          <p:cNvSpPr>
            <a:spLocks noChangeArrowheads="1"/>
          </p:cNvSpPr>
          <p:nvPr/>
        </p:nvSpPr>
        <p:spPr bwMode="auto">
          <a:xfrm>
            <a:off x="6781800" y="3962400"/>
            <a:ext cx="152400" cy="152400"/>
          </a:xfrm>
          <a:prstGeom prst="ellipse">
            <a:avLst/>
          </a:prstGeom>
          <a:solidFill>
            <a:srgbClr val="92D050"/>
          </a:soli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" name="Oval 21"/>
          <p:cNvSpPr/>
          <p:nvPr/>
        </p:nvSpPr>
        <p:spPr bwMode="auto">
          <a:xfrm>
            <a:off x="8153400" y="5486400"/>
            <a:ext cx="152400" cy="152400"/>
          </a:xfrm>
          <a:prstGeom prst="ellipse">
            <a:avLst/>
          </a:prstGeom>
          <a:solidFill>
            <a:schemeClr val="bg1">
              <a:lumMod val="40000"/>
              <a:lumOff val="60000"/>
            </a:schemeClr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X Supporting Documentation</a:t>
            </a:r>
            <a:br>
              <a:rPr lang="en-US" dirty="0" smtClean="0"/>
            </a:b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sz="2400" dirty="0" smtClean="0">
                <a:solidFill>
                  <a:schemeClr val="accent1"/>
                </a:solidFill>
              </a:rPr>
              <a:t>http://projectx-docdb.fnal.gov/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Functional Requirements Specification</a:t>
            </a:r>
          </a:p>
          <a:p>
            <a:r>
              <a:rPr lang="en-US" dirty="0" smtClean="0"/>
              <a:t>Reference Design Report</a:t>
            </a:r>
          </a:p>
          <a:p>
            <a:r>
              <a:rPr lang="en-US" dirty="0" smtClean="0"/>
              <a:t>Research, Design, &amp; Development Plan</a:t>
            </a:r>
          </a:p>
          <a:p>
            <a:r>
              <a:rPr lang="en-US" dirty="0" smtClean="0"/>
              <a:t>Cost Estimate</a:t>
            </a:r>
          </a:p>
          <a:p>
            <a:r>
              <a:rPr lang="en-US" dirty="0" smtClean="0"/>
              <a:t>Resource Loaded Schedule</a:t>
            </a:r>
          </a:p>
          <a:p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PX OHEP Briefing, November 2010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0EFDB5D-897A-444E-85BD-2F6D49F85896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2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Project X Functional Requirements</a:t>
            </a:r>
            <a:br>
              <a:rPr lang="en-US" dirty="0" smtClean="0"/>
            </a:br>
            <a:endParaRPr lang="en-US" sz="1800" dirty="0"/>
          </a:p>
        </p:txBody>
      </p:sp>
      <p:graphicFrame>
        <p:nvGraphicFramePr>
          <p:cNvPr id="11" name="Content Placeholder 5"/>
          <p:cNvGraphicFramePr>
            <a:graphicFrameLocks noGrp="1"/>
          </p:cNvGraphicFramePr>
          <p:nvPr>
            <p:ph idx="1"/>
          </p:nvPr>
        </p:nvGraphicFramePr>
        <p:xfrm>
          <a:off x="685800" y="1339292"/>
          <a:ext cx="8153399" cy="5040553"/>
        </p:xfrm>
        <a:graphic>
          <a:graphicData uri="http://schemas.openxmlformats.org/drawingml/2006/table">
            <a:tbl>
              <a:tblPr/>
              <a:tblGrid>
                <a:gridCol w="1662130"/>
                <a:gridCol w="3773994"/>
                <a:gridCol w="2717275"/>
              </a:tblGrid>
              <a:tr h="30039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8F8F8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Requirement</a:t>
                      </a: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8F8F8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5304" marR="5530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2D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8F8F8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Description</a:t>
                      </a: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8F8F8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5304" marR="5530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2D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8F8F8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Value</a:t>
                      </a: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8F8F8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5304" marR="5530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2DB9"/>
                    </a:solidFill>
                  </a:tcPr>
                </a:tc>
              </a:tr>
              <a:tr h="249171">
                <a:tc>
                  <a:txBody>
                    <a:bodyPr/>
                    <a:lstStyle/>
                    <a:p>
                      <a:pPr marL="0" marR="24003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/>
                      </a:pPr>
                      <a:r>
                        <a:rPr lang="en-US" sz="1100" b="1" dirty="0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Times New Roman"/>
                        </a:rPr>
                        <a:t>L1</a:t>
                      </a:r>
                      <a:endParaRPr lang="en-US" sz="1000" dirty="0">
                        <a:solidFill>
                          <a:srgbClr val="365F9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Times New Roman"/>
                        </a:rPr>
                        <a:t>Delivered Beam Energy, maximum</a:t>
                      </a:r>
                      <a:endParaRPr lang="en-US" sz="1000" b="0">
                        <a:solidFill>
                          <a:srgbClr val="365F9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Times New Roman"/>
                        </a:rPr>
                        <a:t>3 </a:t>
                      </a:r>
                      <a:r>
                        <a:rPr lang="en-US" sz="1100" b="0" dirty="0" err="1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Times New Roman"/>
                        </a:rPr>
                        <a:t>GeV</a:t>
                      </a:r>
                      <a:r>
                        <a:rPr lang="en-US" sz="1100" b="0" dirty="0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Times New Roman"/>
                        </a:rPr>
                        <a:t> (kinetic)</a:t>
                      </a:r>
                      <a:endParaRPr lang="en-US" sz="1000" b="0" dirty="0">
                        <a:solidFill>
                          <a:srgbClr val="365F9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</a:tr>
              <a:tr h="249171">
                <a:tc>
                  <a:txBody>
                    <a:bodyPr/>
                    <a:lstStyle/>
                    <a:p>
                      <a:pPr marL="0" marR="24003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Times New Roman"/>
                        </a:rPr>
                        <a:t>L2</a:t>
                      </a:r>
                      <a:endParaRPr lang="en-US" sz="1000" dirty="0">
                        <a:solidFill>
                          <a:srgbClr val="365F9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Times New Roman"/>
                        </a:rPr>
                        <a:t>Delivered Beam Power at 3 GeV</a:t>
                      </a:r>
                      <a:endParaRPr lang="en-US" sz="1000">
                        <a:solidFill>
                          <a:srgbClr val="365F9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Times New Roman"/>
                        </a:rPr>
                        <a:t>3 MW</a:t>
                      </a:r>
                      <a:endParaRPr lang="en-US" sz="1000" dirty="0">
                        <a:solidFill>
                          <a:srgbClr val="365F9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3"/>
                    </a:solidFill>
                  </a:tcPr>
                </a:tc>
              </a:tr>
              <a:tr h="249171">
                <a:tc>
                  <a:txBody>
                    <a:bodyPr/>
                    <a:lstStyle/>
                    <a:p>
                      <a:pPr marL="0" marR="24003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Times New Roman"/>
                        </a:rPr>
                        <a:t>L3</a:t>
                      </a:r>
                      <a:endParaRPr lang="en-US" sz="1000" dirty="0">
                        <a:solidFill>
                          <a:srgbClr val="365F9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Times New Roman"/>
                        </a:rPr>
                        <a:t>Average Beam Current (averaged over &gt;1 </a:t>
                      </a:r>
                      <a:r>
                        <a:rPr lang="en-US" sz="1100">
                          <a:solidFill>
                            <a:srgbClr val="365F91"/>
                          </a:solidFill>
                          <a:latin typeface="Symbol"/>
                          <a:ea typeface="Calibri"/>
                          <a:cs typeface="Times New Roman"/>
                        </a:rPr>
                        <a:t>m</a:t>
                      </a:r>
                      <a:r>
                        <a:rPr lang="en-US" sz="1100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Times New Roman"/>
                        </a:rPr>
                        <a:t>sec)</a:t>
                      </a:r>
                      <a:endParaRPr lang="en-US" sz="1000">
                        <a:solidFill>
                          <a:srgbClr val="365F9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Times New Roman"/>
                        </a:rPr>
                        <a:t>1 </a:t>
                      </a:r>
                      <a:r>
                        <a:rPr lang="en-US" sz="1100" dirty="0" err="1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Times New Roman"/>
                        </a:rPr>
                        <a:t>mA</a:t>
                      </a:r>
                      <a:endParaRPr lang="en-US" sz="1000" dirty="0">
                        <a:solidFill>
                          <a:srgbClr val="365F9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</a:tr>
              <a:tr h="249171">
                <a:tc>
                  <a:txBody>
                    <a:bodyPr/>
                    <a:lstStyle/>
                    <a:p>
                      <a:pPr marL="0" marR="24003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Times New Roman"/>
                        </a:rPr>
                        <a:t>L4</a:t>
                      </a:r>
                      <a:endParaRPr lang="en-US" sz="1000">
                        <a:solidFill>
                          <a:srgbClr val="365F9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Times New Roman"/>
                        </a:rPr>
                        <a:t>Maximum Beam Current (sustained for &lt;1 </a:t>
                      </a:r>
                      <a:r>
                        <a:rPr lang="en-US" sz="1100" dirty="0" err="1">
                          <a:solidFill>
                            <a:srgbClr val="365F91"/>
                          </a:solidFill>
                          <a:latin typeface="Symbol"/>
                          <a:ea typeface="Calibri"/>
                          <a:cs typeface="Times New Roman"/>
                        </a:rPr>
                        <a:t>m</a:t>
                      </a:r>
                      <a:r>
                        <a:rPr lang="en-US" sz="1100" dirty="0" err="1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Times New Roman"/>
                        </a:rPr>
                        <a:t>sec</a:t>
                      </a:r>
                      <a:r>
                        <a:rPr lang="en-US" sz="1100" dirty="0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Times New Roman"/>
                        </a:rPr>
                        <a:t>)</a:t>
                      </a:r>
                      <a:endParaRPr lang="en-US" sz="1000" dirty="0">
                        <a:solidFill>
                          <a:srgbClr val="365F9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Times New Roman"/>
                        </a:rPr>
                        <a:t>10 mA</a:t>
                      </a:r>
                      <a:endParaRPr lang="en-US" sz="1000">
                        <a:solidFill>
                          <a:srgbClr val="365F9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3"/>
                    </a:solidFill>
                  </a:tcPr>
                </a:tc>
              </a:tr>
              <a:tr h="352993">
                <a:tc>
                  <a:txBody>
                    <a:bodyPr/>
                    <a:lstStyle/>
                    <a:p>
                      <a:pPr marL="0" marR="24003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Times New Roman"/>
                        </a:rPr>
                        <a:t>L5</a:t>
                      </a:r>
                      <a:endParaRPr lang="en-US" sz="1000">
                        <a:solidFill>
                          <a:srgbClr val="365F9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Times New Roman"/>
                        </a:rPr>
                        <a:t>The 3 </a:t>
                      </a:r>
                      <a:r>
                        <a:rPr lang="en-US" sz="1100" dirty="0" err="1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Times New Roman"/>
                        </a:rPr>
                        <a:t>GeV</a:t>
                      </a:r>
                      <a:r>
                        <a:rPr lang="en-US" sz="1100" dirty="0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100" dirty="0" err="1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Times New Roman"/>
                        </a:rPr>
                        <a:t>linac</a:t>
                      </a:r>
                      <a:r>
                        <a:rPr lang="en-US" sz="1100" dirty="0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Times New Roman"/>
                        </a:rPr>
                        <a:t> must be capable of delivering correctly formatted beam to a pulsed </a:t>
                      </a:r>
                      <a:r>
                        <a:rPr lang="en-US" sz="1100" dirty="0" err="1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Times New Roman"/>
                        </a:rPr>
                        <a:t>linac</a:t>
                      </a:r>
                      <a:r>
                        <a:rPr lang="en-US" sz="1100" dirty="0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Times New Roman"/>
                        </a:rPr>
                        <a:t>, for acceleration to 8 </a:t>
                      </a:r>
                      <a:r>
                        <a:rPr lang="en-US" sz="1100" dirty="0" err="1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Times New Roman"/>
                        </a:rPr>
                        <a:t>GeV</a:t>
                      </a:r>
                      <a:endParaRPr lang="en-US" sz="1000" dirty="0">
                        <a:solidFill>
                          <a:srgbClr val="365F9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49171">
                <a:tc>
                  <a:txBody>
                    <a:bodyPr/>
                    <a:lstStyle/>
                    <a:p>
                      <a:pPr marL="0" marR="24003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Times New Roman"/>
                        </a:rPr>
                        <a:t>L6</a:t>
                      </a:r>
                      <a:endParaRPr lang="en-US" sz="1000" dirty="0">
                        <a:solidFill>
                          <a:srgbClr val="365F9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Times New Roman"/>
                        </a:rPr>
                        <a:t>Charge delivered to pulsed </a:t>
                      </a:r>
                      <a:r>
                        <a:rPr lang="en-US" sz="1100" dirty="0" err="1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Times New Roman"/>
                        </a:rPr>
                        <a:t>linac</a:t>
                      </a:r>
                      <a:endParaRPr lang="en-US" sz="1000" dirty="0">
                        <a:solidFill>
                          <a:srgbClr val="365F9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Times New Roman"/>
                        </a:rPr>
                        <a:t>26 </a:t>
                      </a:r>
                      <a:r>
                        <a:rPr lang="en-US" sz="1100" dirty="0" err="1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Times New Roman"/>
                        </a:rPr>
                        <a:t>mA-msec</a:t>
                      </a:r>
                      <a:r>
                        <a:rPr lang="en-US" sz="1100" dirty="0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Times New Roman"/>
                        </a:rPr>
                        <a:t> in &lt; 0.75 sec</a:t>
                      </a:r>
                      <a:endParaRPr lang="en-US" sz="1000" dirty="0">
                        <a:solidFill>
                          <a:srgbClr val="365F9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3"/>
                    </a:solidFill>
                  </a:tcPr>
                </a:tc>
              </a:tr>
              <a:tr h="249171">
                <a:tc>
                  <a:txBody>
                    <a:bodyPr/>
                    <a:lstStyle/>
                    <a:p>
                      <a:pPr marL="0" marR="24003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Times New Roman"/>
                        </a:rPr>
                        <a:t>L7</a:t>
                      </a:r>
                      <a:endParaRPr lang="en-US" sz="1000" dirty="0">
                        <a:solidFill>
                          <a:srgbClr val="365F9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Times New Roman"/>
                        </a:rPr>
                        <a:t>Maximum Bunch Intensity</a:t>
                      </a:r>
                      <a:endParaRPr lang="en-US" sz="1000">
                        <a:solidFill>
                          <a:srgbClr val="365F9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Times New Roman"/>
                        </a:rPr>
                        <a:t>1.9 x 10 </a:t>
                      </a:r>
                      <a:r>
                        <a:rPr lang="en-US" sz="1100" baseline="30000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Times New Roman"/>
                        </a:rPr>
                        <a:t>8</a:t>
                      </a:r>
                      <a:endParaRPr lang="en-US" sz="1000">
                        <a:solidFill>
                          <a:srgbClr val="365F9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</a:tr>
              <a:tr h="249171">
                <a:tc>
                  <a:txBody>
                    <a:bodyPr/>
                    <a:lstStyle/>
                    <a:p>
                      <a:pPr marL="0" marR="24003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Times New Roman"/>
                        </a:rPr>
                        <a:t>L8</a:t>
                      </a:r>
                      <a:endParaRPr lang="en-US" sz="1000" dirty="0">
                        <a:solidFill>
                          <a:srgbClr val="365F9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Times New Roman"/>
                        </a:rPr>
                        <a:t>Minimum Bunch Spacing</a:t>
                      </a:r>
                      <a:endParaRPr lang="en-US" sz="1000">
                        <a:solidFill>
                          <a:srgbClr val="365F9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Times New Roman"/>
                        </a:rPr>
                        <a:t>3.1 nsec (1/325 MHz)</a:t>
                      </a:r>
                      <a:endParaRPr lang="en-US" sz="1000">
                        <a:solidFill>
                          <a:srgbClr val="365F9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3"/>
                    </a:solidFill>
                  </a:tcPr>
                </a:tc>
              </a:tr>
              <a:tr h="249171">
                <a:tc>
                  <a:txBody>
                    <a:bodyPr/>
                    <a:lstStyle/>
                    <a:p>
                      <a:pPr marL="0" marR="24003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Times New Roman"/>
                        </a:rPr>
                        <a:t>L9</a:t>
                      </a:r>
                      <a:endParaRPr lang="en-US" sz="1000" dirty="0">
                        <a:solidFill>
                          <a:srgbClr val="365F9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Times New Roman"/>
                        </a:rPr>
                        <a:t>Bunch Length</a:t>
                      </a:r>
                      <a:endParaRPr lang="en-US" sz="1000">
                        <a:solidFill>
                          <a:srgbClr val="365F9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Times New Roman"/>
                        </a:rPr>
                        <a:t>&lt;50 psec (full-width half max) </a:t>
                      </a:r>
                      <a:endParaRPr lang="en-US" sz="1000">
                        <a:solidFill>
                          <a:srgbClr val="365F9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</a:tr>
              <a:tr h="249171">
                <a:tc>
                  <a:txBody>
                    <a:bodyPr/>
                    <a:lstStyle/>
                    <a:p>
                      <a:pPr marL="0" marR="24003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Times New Roman"/>
                        </a:rPr>
                        <a:t>L10</a:t>
                      </a:r>
                      <a:endParaRPr lang="en-US" sz="1000" dirty="0">
                        <a:solidFill>
                          <a:srgbClr val="365F9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Times New Roman"/>
                        </a:rPr>
                        <a:t>Bunch Pattern</a:t>
                      </a:r>
                      <a:endParaRPr lang="en-US" sz="1000" dirty="0">
                        <a:solidFill>
                          <a:srgbClr val="365F9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Times New Roman"/>
                        </a:rPr>
                        <a:t>Programmable</a:t>
                      </a:r>
                      <a:endParaRPr lang="en-US" sz="1000">
                        <a:solidFill>
                          <a:srgbClr val="365F9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3"/>
                    </a:solidFill>
                  </a:tcPr>
                </a:tc>
              </a:tr>
              <a:tr h="249171">
                <a:tc>
                  <a:txBody>
                    <a:bodyPr/>
                    <a:lstStyle/>
                    <a:p>
                      <a:pPr marL="0" marR="24003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Times New Roman"/>
                        </a:rPr>
                        <a:t>L11</a:t>
                      </a:r>
                      <a:endParaRPr lang="en-US" sz="1000" dirty="0">
                        <a:solidFill>
                          <a:srgbClr val="365F9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Times New Roman"/>
                        </a:rPr>
                        <a:t> RF Duty Factor</a:t>
                      </a:r>
                      <a:endParaRPr lang="en-US" sz="1000">
                        <a:solidFill>
                          <a:srgbClr val="365F9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Times New Roman"/>
                        </a:rPr>
                        <a:t>100% (CW)</a:t>
                      </a:r>
                      <a:endParaRPr lang="en-US" sz="1000">
                        <a:solidFill>
                          <a:srgbClr val="365F9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</a:tr>
              <a:tr h="249171">
                <a:tc>
                  <a:txBody>
                    <a:bodyPr/>
                    <a:lstStyle/>
                    <a:p>
                      <a:pPr marL="0" marR="24003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Times New Roman"/>
                        </a:rPr>
                        <a:t>L12</a:t>
                      </a:r>
                      <a:endParaRPr lang="en-US" sz="1000" dirty="0">
                        <a:solidFill>
                          <a:srgbClr val="365F9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Times New Roman"/>
                        </a:rPr>
                        <a:t>RF Frequency</a:t>
                      </a:r>
                      <a:endParaRPr lang="en-US" sz="1000">
                        <a:solidFill>
                          <a:srgbClr val="365F9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Times New Roman"/>
                        </a:rPr>
                        <a:t>325 MHz and harmonics thereof</a:t>
                      </a:r>
                      <a:endParaRPr lang="en-US" sz="1000">
                        <a:solidFill>
                          <a:srgbClr val="365F9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3"/>
                    </a:solidFill>
                  </a:tcPr>
                </a:tc>
              </a:tr>
              <a:tr h="249171">
                <a:tc>
                  <a:txBody>
                    <a:bodyPr/>
                    <a:lstStyle/>
                    <a:p>
                      <a:pPr marL="0" marR="24003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Times New Roman"/>
                        </a:rPr>
                        <a:t>L13</a:t>
                      </a:r>
                      <a:endParaRPr lang="en-US" sz="1000" dirty="0">
                        <a:solidFill>
                          <a:srgbClr val="365F9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Times New Roman"/>
                        </a:rPr>
                        <a:t>3 </a:t>
                      </a:r>
                      <a:r>
                        <a:rPr lang="en-US" sz="1100" dirty="0" err="1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Times New Roman"/>
                        </a:rPr>
                        <a:t>GeV</a:t>
                      </a:r>
                      <a:r>
                        <a:rPr lang="en-US" sz="1100" dirty="0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Times New Roman"/>
                        </a:rPr>
                        <a:t> Beam Split </a:t>
                      </a:r>
                      <a:endParaRPr lang="en-US" sz="1000" dirty="0">
                        <a:solidFill>
                          <a:srgbClr val="365F9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Times New Roman"/>
                        </a:rPr>
                        <a:t>Three-way</a:t>
                      </a:r>
                      <a:endParaRPr lang="en-US" sz="1000" dirty="0">
                        <a:solidFill>
                          <a:srgbClr val="365F9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</a:tr>
              <a:tr h="249171">
                <a:tc>
                  <a:txBody>
                    <a:bodyPr/>
                    <a:lstStyle/>
                    <a:p>
                      <a:pPr marL="0" marR="24003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solidFill>
                            <a:srgbClr val="365F91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P1</a:t>
                      </a:r>
                      <a:endParaRPr lang="en-US" sz="1100" b="1" dirty="0">
                        <a:solidFill>
                          <a:srgbClr val="365F91"/>
                        </a:solidFill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rgbClr val="365F91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Maximum Beam Energy</a:t>
                      </a:r>
                      <a:endParaRPr lang="en-US" sz="1100" dirty="0">
                        <a:solidFill>
                          <a:srgbClr val="365F91"/>
                        </a:solidFill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rgbClr val="365F91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8 </a:t>
                      </a:r>
                      <a:r>
                        <a:rPr lang="en-US" sz="1100" dirty="0" err="1" smtClean="0">
                          <a:solidFill>
                            <a:srgbClr val="365F91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GeV</a:t>
                      </a:r>
                      <a:endParaRPr lang="en-US" sz="1100" dirty="0">
                        <a:solidFill>
                          <a:srgbClr val="365F91"/>
                        </a:solidFill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</a:tr>
              <a:tr h="323923">
                <a:tc>
                  <a:txBody>
                    <a:bodyPr/>
                    <a:lstStyle/>
                    <a:p>
                      <a:pPr marL="0" marR="24003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Times New Roman"/>
                        </a:rPr>
                        <a:t>P2</a:t>
                      </a:r>
                      <a:endParaRPr lang="en-US" sz="1000" dirty="0">
                        <a:solidFill>
                          <a:srgbClr val="365F9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Times New Roman"/>
                        </a:rPr>
                        <a:t>The 3-8 </a:t>
                      </a:r>
                      <a:r>
                        <a:rPr lang="en-US" sz="1100" dirty="0" err="1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Times New Roman"/>
                        </a:rPr>
                        <a:t>GeV</a:t>
                      </a:r>
                      <a:r>
                        <a:rPr lang="en-US" sz="1100" dirty="0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Times New Roman"/>
                        </a:rPr>
                        <a:t> pulsed </a:t>
                      </a:r>
                      <a:r>
                        <a:rPr lang="en-US" sz="1100" dirty="0" err="1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Times New Roman"/>
                        </a:rPr>
                        <a:t>linac</a:t>
                      </a:r>
                      <a:r>
                        <a:rPr lang="en-US" sz="1100" dirty="0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Times New Roman"/>
                        </a:rPr>
                        <a:t> must be capable of delivering correctly formatted beam for injection into the Recycler Ring (or Main Injector). </a:t>
                      </a:r>
                      <a:endParaRPr lang="en-US" sz="1000" dirty="0">
                        <a:solidFill>
                          <a:srgbClr val="365F9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14325">
                <a:tc>
                  <a:txBody>
                    <a:bodyPr/>
                    <a:lstStyle/>
                    <a:p>
                      <a:pPr marL="0" marR="24003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Times New Roman"/>
                        </a:rPr>
                        <a:t>P3</a:t>
                      </a:r>
                      <a:endParaRPr lang="en-US" sz="1000" dirty="0">
                        <a:solidFill>
                          <a:srgbClr val="365F9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Times New Roman"/>
                        </a:rPr>
                        <a:t>Charge to fill Main Injector/cycle</a:t>
                      </a:r>
                      <a:endParaRPr lang="en-US" sz="1000">
                        <a:solidFill>
                          <a:srgbClr val="365F9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Times New Roman"/>
                        </a:rPr>
                        <a:t>26 </a:t>
                      </a:r>
                      <a:r>
                        <a:rPr lang="en-US" sz="1100" dirty="0" err="1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Times New Roman"/>
                        </a:rPr>
                        <a:t>mA-msec</a:t>
                      </a:r>
                      <a:r>
                        <a:rPr lang="en-US" sz="1100" dirty="0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100" dirty="0" smtClean="0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Times New Roman"/>
                        </a:rPr>
                        <a:t>in  </a:t>
                      </a:r>
                      <a:r>
                        <a:rPr lang="en-US" sz="1100" dirty="0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Times New Roman"/>
                        </a:rPr>
                        <a:t>&lt;0.75 sec</a:t>
                      </a:r>
                      <a:endParaRPr lang="en-US" sz="1000" dirty="0">
                        <a:solidFill>
                          <a:srgbClr val="365F9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3"/>
                    </a:solidFill>
                  </a:tcPr>
                </a:tc>
              </a:tr>
              <a:tr h="249171">
                <a:tc>
                  <a:txBody>
                    <a:bodyPr/>
                    <a:lstStyle/>
                    <a:p>
                      <a:pPr marL="0" marR="24003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Times New Roman"/>
                        </a:rPr>
                        <a:t>P4</a:t>
                      </a:r>
                      <a:endParaRPr lang="en-US" sz="1000" dirty="0">
                        <a:solidFill>
                          <a:srgbClr val="365F9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Times New Roman"/>
                        </a:rPr>
                        <a:t>Maximum beam power delivered to 8 </a:t>
                      </a:r>
                      <a:r>
                        <a:rPr lang="en-US" sz="1100" dirty="0" err="1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Times New Roman"/>
                        </a:rPr>
                        <a:t>GeV</a:t>
                      </a:r>
                      <a:r>
                        <a:rPr lang="en-US" sz="1100" dirty="0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en-US" sz="1000" dirty="0">
                        <a:solidFill>
                          <a:srgbClr val="365F9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Times New Roman"/>
                        </a:rPr>
                        <a:t>300 </a:t>
                      </a:r>
                      <a:r>
                        <a:rPr lang="en-US" sz="1100" dirty="0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Times New Roman"/>
                        </a:rPr>
                        <a:t>kW</a:t>
                      </a:r>
                      <a:endParaRPr lang="en-US" sz="1000" dirty="0">
                        <a:solidFill>
                          <a:srgbClr val="365F9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</a:tr>
              <a:tr h="249171">
                <a:tc>
                  <a:txBody>
                    <a:bodyPr/>
                    <a:lstStyle/>
                    <a:p>
                      <a:pPr marL="0" marR="24003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Times New Roman"/>
                        </a:rPr>
                        <a:t>P5</a:t>
                      </a:r>
                      <a:endParaRPr lang="en-US" sz="1000" dirty="0">
                        <a:solidFill>
                          <a:srgbClr val="365F9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Times New Roman"/>
                        </a:rPr>
                        <a:t>Duty Factor (initial)</a:t>
                      </a:r>
                      <a:endParaRPr lang="en-US" sz="1000" b="0" dirty="0">
                        <a:solidFill>
                          <a:srgbClr val="365F9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 smtClean="0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Times New Roman"/>
                        </a:rPr>
                        <a:t>&lt; </a:t>
                      </a:r>
                      <a:r>
                        <a:rPr lang="en-US" sz="1100" b="0" dirty="0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Times New Roman"/>
                        </a:rPr>
                        <a:t>4%</a:t>
                      </a:r>
                      <a:endParaRPr lang="en-US" sz="1000" b="0" dirty="0">
                        <a:solidFill>
                          <a:srgbClr val="365F9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</a:tr>
            </a:tbl>
          </a:graphicData>
        </a:graphic>
      </p:graphicFrame>
      <p:sp>
        <p:nvSpPr>
          <p:cNvPr id="14" name="Footer Placeholder 1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nl-NL" dirty="0" smtClean="0"/>
              <a:t>PX OHEP Briefing, November 2010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53233B1-E8CA-4330-9766-B2F66EE46F6F}" type="slidenum">
              <a:rPr lang="en-US" smtClean="0"/>
              <a:pPr>
                <a:defRPr/>
              </a:pPr>
              <a:t>9</a:t>
            </a:fld>
            <a:endParaRPr lang="en-US" dirty="0">
              <a:solidFill>
                <a:schemeClr val="tx1"/>
              </a:solidFill>
              <a:latin typeface="Times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tory">
  <a:themeElements>
    <a:clrScheme name="Factory 1">
      <a:dk1>
        <a:srgbClr val="000054"/>
      </a:dk1>
      <a:lt1>
        <a:srgbClr val="EAEAEA"/>
      </a:lt1>
      <a:dk2>
        <a:srgbClr val="00007A"/>
      </a:dk2>
      <a:lt2>
        <a:srgbClr val="EBD189"/>
      </a:lt2>
      <a:accent1>
        <a:srgbClr val="FCAB40"/>
      </a:accent1>
      <a:accent2>
        <a:srgbClr val="555BAD"/>
      </a:accent2>
      <a:accent3>
        <a:srgbClr val="AAAABE"/>
      </a:accent3>
      <a:accent4>
        <a:srgbClr val="C8C8C8"/>
      </a:accent4>
      <a:accent5>
        <a:srgbClr val="FDD2AF"/>
      </a:accent5>
      <a:accent6>
        <a:srgbClr val="4C529C"/>
      </a:accent6>
      <a:hlink>
        <a:srgbClr val="B97C01"/>
      </a:hlink>
      <a:folHlink>
        <a:srgbClr val="CCFF33"/>
      </a:folHlink>
    </a:clrScheme>
    <a:fontScheme name="Factor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FFF00"/>
          </a:buClr>
          <a:buSzPct val="80000"/>
          <a:buFont typeface="Wingdings" pitchFamily="2" charset="2"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FFF00"/>
          </a:buClr>
          <a:buSzPct val="80000"/>
          <a:buFont typeface="Wingdings" pitchFamily="2" charset="2"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Factory 1">
        <a:dk1>
          <a:srgbClr val="000054"/>
        </a:dk1>
        <a:lt1>
          <a:srgbClr val="EAEAEA"/>
        </a:lt1>
        <a:dk2>
          <a:srgbClr val="00007A"/>
        </a:dk2>
        <a:lt2>
          <a:srgbClr val="EBD189"/>
        </a:lt2>
        <a:accent1>
          <a:srgbClr val="FCAB40"/>
        </a:accent1>
        <a:accent2>
          <a:srgbClr val="555BAD"/>
        </a:accent2>
        <a:accent3>
          <a:srgbClr val="AAAABE"/>
        </a:accent3>
        <a:accent4>
          <a:srgbClr val="C8C8C8"/>
        </a:accent4>
        <a:accent5>
          <a:srgbClr val="FDD2AF"/>
        </a:accent5>
        <a:accent6>
          <a:srgbClr val="4C529C"/>
        </a:accent6>
        <a:hlink>
          <a:srgbClr val="B97C01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ctory 2">
        <a:dk1>
          <a:srgbClr val="000000"/>
        </a:dk1>
        <a:lt1>
          <a:srgbClr val="FFFFCC"/>
        </a:lt1>
        <a:dk2>
          <a:srgbClr val="993300"/>
        </a:dk2>
        <a:lt2>
          <a:srgbClr val="EDE1AF"/>
        </a:lt2>
        <a:accent1>
          <a:srgbClr val="CAC0E2"/>
        </a:accent1>
        <a:accent2>
          <a:srgbClr val="DFC977"/>
        </a:accent2>
        <a:accent3>
          <a:srgbClr val="FFFFE2"/>
        </a:accent3>
        <a:accent4>
          <a:srgbClr val="000000"/>
        </a:accent4>
        <a:accent5>
          <a:srgbClr val="E1DCEE"/>
        </a:accent5>
        <a:accent6>
          <a:srgbClr val="CAB66B"/>
        </a:accent6>
        <a:hlink>
          <a:srgbClr val="660033"/>
        </a:hlink>
        <a:folHlink>
          <a:srgbClr val="9933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actory 3">
        <a:dk1>
          <a:srgbClr val="000000"/>
        </a:dk1>
        <a:lt1>
          <a:srgbClr val="FFFFFF"/>
        </a:lt1>
        <a:dk2>
          <a:srgbClr val="000000"/>
        </a:dk2>
        <a:lt2>
          <a:srgbClr val="EAEAEA"/>
        </a:lt2>
        <a:accent1>
          <a:srgbClr val="DDDDDD"/>
        </a:accent1>
        <a:accent2>
          <a:srgbClr val="B2B2B2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A1A1A1"/>
        </a:accent6>
        <a:hlink>
          <a:srgbClr val="4D4D4D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actory 4">
        <a:dk1>
          <a:srgbClr val="481800"/>
        </a:dk1>
        <a:lt1>
          <a:srgbClr val="EAEAEA"/>
        </a:lt1>
        <a:dk2>
          <a:srgbClr val="762700"/>
        </a:dk2>
        <a:lt2>
          <a:srgbClr val="EBD189"/>
        </a:lt2>
        <a:accent1>
          <a:srgbClr val="FCAB40"/>
        </a:accent1>
        <a:accent2>
          <a:srgbClr val="AD717F"/>
        </a:accent2>
        <a:accent3>
          <a:srgbClr val="BDACAA"/>
        </a:accent3>
        <a:accent4>
          <a:srgbClr val="C8C8C8"/>
        </a:accent4>
        <a:accent5>
          <a:srgbClr val="FDD2AF"/>
        </a:accent5>
        <a:accent6>
          <a:srgbClr val="9C6672"/>
        </a:accent6>
        <a:hlink>
          <a:srgbClr val="FFFF99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ctory 5">
        <a:dk1>
          <a:srgbClr val="330066"/>
        </a:dk1>
        <a:lt1>
          <a:srgbClr val="EAEAEA"/>
        </a:lt1>
        <a:dk2>
          <a:srgbClr val="4E009C"/>
        </a:dk2>
        <a:lt2>
          <a:srgbClr val="EBD189"/>
        </a:lt2>
        <a:accent1>
          <a:srgbClr val="FCAB40"/>
        </a:accent1>
        <a:accent2>
          <a:srgbClr val="8871BB"/>
        </a:accent2>
        <a:accent3>
          <a:srgbClr val="B2AACB"/>
        </a:accent3>
        <a:accent4>
          <a:srgbClr val="C8C8C8"/>
        </a:accent4>
        <a:accent5>
          <a:srgbClr val="FDD2AF"/>
        </a:accent5>
        <a:accent6>
          <a:srgbClr val="7B66A9"/>
        </a:accent6>
        <a:hlink>
          <a:srgbClr val="99CC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ctory 6">
        <a:dk1>
          <a:srgbClr val="454425"/>
        </a:dk1>
        <a:lt1>
          <a:srgbClr val="EAEAEA"/>
        </a:lt1>
        <a:dk2>
          <a:srgbClr val="4D6A2A"/>
        </a:dk2>
        <a:lt2>
          <a:srgbClr val="EBD189"/>
        </a:lt2>
        <a:accent1>
          <a:srgbClr val="FCAB40"/>
        </a:accent1>
        <a:accent2>
          <a:srgbClr val="A59E79"/>
        </a:accent2>
        <a:accent3>
          <a:srgbClr val="B2B9AC"/>
        </a:accent3>
        <a:accent4>
          <a:srgbClr val="C8C8C8"/>
        </a:accent4>
        <a:accent5>
          <a:srgbClr val="FDD2AF"/>
        </a:accent5>
        <a:accent6>
          <a:srgbClr val="958F6D"/>
        </a:accent6>
        <a:hlink>
          <a:srgbClr val="FFCC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ctory 7">
        <a:dk1>
          <a:srgbClr val="3C2924"/>
        </a:dk1>
        <a:lt1>
          <a:srgbClr val="EAEAEA"/>
        </a:lt1>
        <a:dk2>
          <a:srgbClr val="0D0A46"/>
        </a:dk2>
        <a:lt2>
          <a:srgbClr val="EBD189"/>
        </a:lt2>
        <a:accent1>
          <a:srgbClr val="FCAB40"/>
        </a:accent1>
        <a:accent2>
          <a:srgbClr val="633D4E"/>
        </a:accent2>
        <a:accent3>
          <a:srgbClr val="AAAAB0"/>
        </a:accent3>
        <a:accent4>
          <a:srgbClr val="C8C8C8"/>
        </a:accent4>
        <a:accent5>
          <a:srgbClr val="FDD2AF"/>
        </a:accent5>
        <a:accent6>
          <a:srgbClr val="593646"/>
        </a:accent6>
        <a:hlink>
          <a:srgbClr val="FFCC66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Designs\Factory.pot</Template>
  <TotalTime>4908</TotalTime>
  <Words>2307</Words>
  <Application>Microsoft Office PowerPoint</Application>
  <PresentationFormat>On-screen Show (4:3)</PresentationFormat>
  <Paragraphs>544</Paragraphs>
  <Slides>28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Factory</vt:lpstr>
      <vt:lpstr>Project X Accelerator Overview</vt:lpstr>
      <vt:lpstr>Outline</vt:lpstr>
      <vt:lpstr>Project X Mission </vt:lpstr>
      <vt:lpstr>Project X Reference Design </vt:lpstr>
      <vt:lpstr>Project X Scope</vt:lpstr>
      <vt:lpstr>Project X Capabilities</vt:lpstr>
      <vt:lpstr>Slide 7</vt:lpstr>
      <vt:lpstr>Project X Supporting Documentation  http://projectx-docdb.fnal.gov/</vt:lpstr>
      <vt:lpstr>Project X Functional Requirements </vt:lpstr>
      <vt:lpstr>Project X Functional Requirements</vt:lpstr>
      <vt:lpstr>Project X Reference Design Siting</vt:lpstr>
      <vt:lpstr>Reference Design: CW Linac Technologies</vt:lpstr>
      <vt:lpstr>Pulsed Linac</vt:lpstr>
      <vt:lpstr>Collaboration</vt:lpstr>
      <vt:lpstr>Current Institutional Responsibilities</vt:lpstr>
      <vt:lpstr>RDR Cost Methodology</vt:lpstr>
      <vt:lpstr>Project X Base/Total Estimates Full Estimate, $Then-year$ </vt:lpstr>
      <vt:lpstr>Cost Comparisons</vt:lpstr>
      <vt:lpstr>Cost Range</vt:lpstr>
      <vt:lpstr>Strategy/Timeline </vt:lpstr>
      <vt:lpstr>Summary</vt:lpstr>
      <vt:lpstr>Backup Slides</vt:lpstr>
      <vt:lpstr>PX/NF/MC Strategy</vt:lpstr>
      <vt:lpstr>Benchmarks</vt:lpstr>
      <vt:lpstr>International Governance Organizing Principles</vt:lpstr>
      <vt:lpstr>Loaded, Escalated, Contingency</vt:lpstr>
      <vt:lpstr>Opportunities (Loaded Estimate)</vt:lpstr>
      <vt:lpstr>Opportunities (base estimate)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Important communication talk</dc:title>
  <dc:creator> </dc:creator>
  <cp:lastModifiedBy>Steve Holmes</cp:lastModifiedBy>
  <cp:revision>401</cp:revision>
  <cp:lastPrinted>1601-01-01T00:00:00Z</cp:lastPrinted>
  <dcterms:created xsi:type="dcterms:W3CDTF">2008-08-01T20:03:26Z</dcterms:created>
  <dcterms:modified xsi:type="dcterms:W3CDTF">2010-11-17T14:55:05Z</dcterms:modified>
</cp:coreProperties>
</file>