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57" r:id="rId5"/>
    <p:sldId id="264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B84D0-5B7E-4659-8CD0-8DE7383E47A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B21E0-A2B5-435F-8434-71DE79CB6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162800" cy="365125"/>
          </a:xfrm>
        </p:spPr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46E05-C116-4A0D-A8AE-87E2DADFF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Introduction of MICE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201 MHz RF Cavity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Derun Li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Lawrence Berkeley National Laboratory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MICE RF Workshop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Fermilab, June 2, 2014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pic>
        <p:nvPicPr>
          <p:cNvPr id="5" name="Picture 2" descr="C:\Users\Derun\Documents\MICE Collaboration\MICE Images\Cooling Channel 2011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90" y="2506272"/>
            <a:ext cx="8808220" cy="38346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90519" y="1193442"/>
            <a:ext cx="5753481" cy="116955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Our responsibilities </a:t>
            </a: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MICE cooling channel: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80988" lvl="1" indent="-225425" fontAlgn="auto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RFCC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modules (</a:t>
            </a:r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eight 201-MHz cavities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(Step-6)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280988" lvl="1" indent="-225425" fontAlgn="auto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spectrometer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solenoids (delivered)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3833" y="6026447"/>
            <a:ext cx="4675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Demonstration of muon ionization cooling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908338" y="5696784"/>
            <a:ext cx="3795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International MICE experiment at 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4859" y="2373268"/>
            <a:ext cx="6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RFCC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9919" y="2596370"/>
            <a:ext cx="6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RFCC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4948" y="33429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SS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7093" y="239259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SS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90" descr="flag-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329" y="1200261"/>
            <a:ext cx="762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9" descr="Flag-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729" y="120343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3" descr="flag-belg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4729" y="1200261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3" descr="flag-bulga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1703" y="241834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5" descr="flag-N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912" y="180015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9" descr="FLAG-U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529" y="1203436"/>
            <a:ext cx="685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7" descr="flag-chin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7934" y="1784098"/>
            <a:ext cx="7191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8" descr="flag-jap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9704" y="241834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1" descr="flag-ital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7594" y="1813036"/>
            <a:ext cx="68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RFCC Module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7342" y="1707532"/>
            <a:ext cx="3760787" cy="4572000"/>
            <a:chOff x="-2191657" y="1308783"/>
            <a:chExt cx="3760404" cy="457200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2191657" y="1308783"/>
              <a:ext cx="3760404" cy="4572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-44473" y="1364853"/>
              <a:ext cx="15085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Sectional view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of RFCC module</a:t>
              </a: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5822302" y="1506814"/>
            <a:ext cx="3226476" cy="4945505"/>
            <a:chOff x="410979" y="1378221"/>
            <a:chExt cx="3226656" cy="4562197"/>
          </a:xfrm>
        </p:grpSpPr>
        <p:pic>
          <p:nvPicPr>
            <p:cNvPr id="9" name="Picture 8" descr="iPhone Photos 132.JPG"/>
            <p:cNvPicPr/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0979" y="1378221"/>
              <a:ext cx="3175135" cy="30402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Actuator on Cavity 2a.JPG"/>
            <p:cNvPicPr/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69472" y="4384652"/>
              <a:ext cx="2068163" cy="15557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2865714" y="5566221"/>
              <a:ext cx="643161" cy="31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tuner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989710" y="1446802"/>
              <a:ext cx="1630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  <a:latin typeface="Calibri" pitchFamily="34" charset="0"/>
                </a:rPr>
                <a:t>Cavity fabrication</a:t>
              </a:r>
            </a:p>
          </p:txBody>
        </p:sp>
      </p:grpSp>
      <p:pic>
        <p:nvPicPr>
          <p:cNvPr id="13" name="Picture 12" descr="Be Windows (201-MHz) 019"/>
          <p:cNvPicPr/>
          <p:nvPr/>
        </p:nvPicPr>
        <p:blipFill>
          <a:blip r:embed="rId5" cstate="screen">
            <a:lum bright="6000"/>
          </a:blip>
          <a:srcRect/>
          <a:stretch>
            <a:fillRect/>
          </a:stretch>
        </p:blipFill>
        <p:spPr bwMode="auto">
          <a:xfrm rot="16200000">
            <a:off x="3925726" y="4760692"/>
            <a:ext cx="1559502" cy="105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900268" y="5943600"/>
            <a:ext cx="1687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Beryllium window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431762" y="4188927"/>
            <a:ext cx="839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Coupler</a:t>
            </a:r>
          </a:p>
        </p:txBody>
      </p:sp>
      <p:pic>
        <p:nvPicPr>
          <p:cNvPr id="16" name="Picture 6" descr="RF 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3993439" y="3360322"/>
            <a:ext cx="1773077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5" descr="Turner full view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96636" y="4804773"/>
            <a:ext cx="1429733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avity-view4.png"/>
          <p:cNvPicPr>
            <a:picLocks noChangeAspect="1"/>
          </p:cNvPicPr>
          <p:nvPr/>
        </p:nvPicPr>
        <p:blipFill>
          <a:blip r:embed="rId8" cstate="screen"/>
          <a:srcRect l="26715" t="13316" r="31706" b="8945"/>
          <a:stretch>
            <a:fillRect/>
          </a:stretch>
        </p:blipFill>
        <p:spPr bwMode="auto">
          <a:xfrm>
            <a:off x="4098435" y="1719889"/>
            <a:ext cx="158825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2400" y="1066800"/>
            <a:ext cx="411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Design and fabrication progress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RF Design of the Cavity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39317"/>
            <a:ext cx="8610600" cy="440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cs typeface="Calibri" pitchFamily="34" charset="0"/>
              </a:rPr>
              <a:t>The cavity design parameters </a:t>
            </a:r>
          </a:p>
          <a:p>
            <a:pPr marL="742950" lvl="1" indent="-28575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Frequency: 201.25 MHz</a:t>
            </a:r>
          </a:p>
          <a:p>
            <a:pPr marL="742950" lvl="1" indent="-28575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chemeClr val="tx2"/>
                </a:solidFill>
                <a:cs typeface="Calibri" pitchFamily="34" charset="0"/>
              </a:rPr>
              <a:t>β</a:t>
            </a: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 = 0.87</a:t>
            </a:r>
            <a:endParaRPr lang="el-GR" sz="2000" b="1" dirty="0" smtClean="0">
              <a:solidFill>
                <a:schemeClr val="tx2"/>
              </a:solidFill>
              <a:cs typeface="Calibri" pitchFamily="34" charset="0"/>
            </a:endParaRPr>
          </a:p>
          <a:p>
            <a:pPr marL="742950" lvl="1" indent="-28575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Shunt impedance (VT</a:t>
            </a:r>
            <a:r>
              <a:rPr lang="en-US" altLang="zh-CN" sz="2000" b="1" baseline="30000" dirty="0" smtClean="0">
                <a:solidFill>
                  <a:schemeClr val="tx2"/>
                </a:solidFill>
                <a:cs typeface="Calibri" pitchFamily="34" charset="0"/>
              </a:rPr>
              <a:t>2</a:t>
            </a: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/P): ~ 22 MΩ/m</a:t>
            </a:r>
          </a:p>
          <a:p>
            <a:pPr marL="742950" lvl="1" indent="-28575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Quality factor (Q</a:t>
            </a:r>
            <a:r>
              <a:rPr lang="en-US" altLang="zh-CN" sz="2000" b="1" baseline="-25000" dirty="0" smtClean="0">
                <a:solidFill>
                  <a:schemeClr val="tx2"/>
                </a:solidFill>
                <a:cs typeface="Calibri" pitchFamily="34" charset="0"/>
              </a:rPr>
              <a:t>0</a:t>
            </a: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): ~ 53,500</a:t>
            </a:r>
          </a:p>
          <a:p>
            <a:pPr marL="742950" lvl="1" indent="-28575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Be window diameter and thickness: 42-cm and 0.38-mm</a:t>
            </a:r>
          </a:p>
          <a:p>
            <a:pPr marL="342900" indent="-34290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cs typeface="Calibri" pitchFamily="34" charset="0"/>
              </a:rPr>
              <a:t>Nominal parameters for MICE and cooling channels in a neutrino factory </a:t>
            </a:r>
          </a:p>
          <a:p>
            <a:pPr marL="742950" lvl="1" indent="-28575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dirty="0" smtClean="0">
                <a:solidFill>
                  <a:srgbClr val="FF0000"/>
                </a:solidFill>
                <a:cs typeface="Calibri" pitchFamily="34" charset="0"/>
              </a:rPr>
              <a:t>8 MV/m</a:t>
            </a: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 (~16 MV/m) peak accelerating field</a:t>
            </a:r>
          </a:p>
          <a:p>
            <a:pPr marL="742950" lvl="1" indent="-28575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Peak input RF power: 1 MW (~4.6 MW) per cavity </a:t>
            </a:r>
            <a:endParaRPr lang="el-GR" sz="2000" b="1" dirty="0" smtClean="0">
              <a:solidFill>
                <a:schemeClr val="tx2"/>
              </a:solidFill>
              <a:cs typeface="Calibri" pitchFamily="34" charset="0"/>
            </a:endParaRPr>
          </a:p>
          <a:p>
            <a:pPr marL="742950" lvl="1" indent="-28575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Average power dissipation per cavity: </a:t>
            </a:r>
            <a:r>
              <a:rPr lang="en-US" altLang="zh-CN" sz="2000" b="1" dirty="0" smtClean="0">
                <a:solidFill>
                  <a:srgbClr val="FF0000"/>
                </a:solidFill>
                <a:cs typeface="Calibri" pitchFamily="34" charset="0"/>
              </a:rPr>
              <a:t>1</a:t>
            </a: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cs typeface="Calibri" pitchFamily="34" charset="0"/>
              </a:rPr>
              <a:t>kW</a:t>
            </a: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  (~8.4 kW)</a:t>
            </a:r>
          </a:p>
          <a:p>
            <a:pPr marL="742950" lvl="1" indent="-285750" defTabSz="9144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Average power dissipation per Be window: </a:t>
            </a:r>
            <a:r>
              <a:rPr lang="en-US" altLang="zh-CN" sz="2000" b="1" dirty="0" smtClean="0">
                <a:solidFill>
                  <a:srgbClr val="FF0000"/>
                </a:solidFill>
                <a:cs typeface="Calibri" pitchFamily="34" charset="0"/>
              </a:rPr>
              <a:t>12 watts </a:t>
            </a:r>
            <a:r>
              <a:rPr lang="en-US" altLang="zh-CN" sz="2000" b="1" dirty="0" smtClean="0">
                <a:solidFill>
                  <a:schemeClr val="tx2"/>
                </a:solidFill>
                <a:cs typeface="Calibri" pitchFamily="34" charset="0"/>
              </a:rPr>
              <a:t>(~100 watts)</a:t>
            </a:r>
            <a:r>
              <a:rPr lang="en-US" altLang="zh-CN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endParaRPr lang="en-US" altLang="zh-CN" sz="2000" b="1" dirty="0">
              <a:solidFill>
                <a:schemeClr val="tx2"/>
              </a:solidFill>
              <a:cs typeface="Calibri" pitchFamily="34" charset="0"/>
            </a:endParaRPr>
          </a:p>
        </p:txBody>
      </p:sp>
      <p:pic>
        <p:nvPicPr>
          <p:cNvPr id="5" name="Picture 12" descr="cavity_model"/>
          <p:cNvPicPr>
            <a:picLocks noChangeAspect="1" noChangeArrowheads="1"/>
          </p:cNvPicPr>
          <p:nvPr/>
        </p:nvPicPr>
        <p:blipFill>
          <a:blip r:embed="rId2" cstate="print"/>
          <a:srcRect l="3241" t="31400" b="23421"/>
          <a:stretch>
            <a:fillRect/>
          </a:stretch>
        </p:blipFill>
        <p:spPr bwMode="auto">
          <a:xfrm>
            <a:off x="6110288" y="1382713"/>
            <a:ext cx="2576512" cy="189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02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MICE RF Cavity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8763" y="990600"/>
            <a:ext cx="8574087" cy="539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</a:pPr>
            <a:r>
              <a:rPr lang="en-US" altLang="zh-CN" sz="28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Cavity </a:t>
            </a:r>
            <a:r>
              <a:rPr lang="en-US" altLang="zh-CN" sz="28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has been tested </a:t>
            </a:r>
            <a:r>
              <a:rPr lang="en-US" altLang="zh-CN" sz="28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successfully at MTA</a:t>
            </a:r>
            <a:endParaRPr lang="en-US" altLang="zh-CN" sz="2800" b="1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6223"/>
            <a:ext cx="5688434" cy="388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avity_000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5865" y="1377832"/>
            <a:ext cx="3179191" cy="411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Fabrication Development of Cavity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P101004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4518" y="4519596"/>
            <a:ext cx="337063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40447" y="4111836"/>
            <a:ext cx="3378200" cy="2220912"/>
            <a:chOff x="592" y="2071"/>
            <a:chExt cx="2257" cy="1505"/>
          </a:xfrm>
        </p:grpSpPr>
        <p:pic>
          <p:nvPicPr>
            <p:cNvPr id="6" name="Picture 7" descr="Be Windows (201-MHz) 019"/>
            <p:cNvPicPr>
              <a:picLocks noChangeAspect="1" noChangeArrowheads="1"/>
            </p:cNvPicPr>
            <p:nvPr/>
          </p:nvPicPr>
          <p:blipFill>
            <a:blip r:embed="rId3" cstate="screen">
              <a:lum bright="6000"/>
            </a:blip>
            <a:srcRect/>
            <a:stretch>
              <a:fillRect/>
            </a:stretch>
          </p:blipFill>
          <p:spPr bwMode="auto">
            <a:xfrm>
              <a:off x="592" y="2071"/>
              <a:ext cx="2257" cy="15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728" y="2754"/>
              <a:ext cx="1977" cy="32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503" y="2843"/>
              <a:ext cx="4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Calibri" pitchFamily="34" charset="0"/>
                  <a:cs typeface="宋体"/>
                </a:rPr>
                <a:t>42-cm</a:t>
              </a:r>
            </a:p>
          </p:txBody>
        </p:sp>
      </p:grpSp>
      <p:pic>
        <p:nvPicPr>
          <p:cNvPr id="9" name="Picture 8" descr="P505025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76191" y="2241926"/>
            <a:ext cx="220219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6" descr="Cavity_Explode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879" y="1378852"/>
            <a:ext cx="3757225" cy="258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70479" y="1157689"/>
            <a:ext cx="5168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Cavity fabrication technique development, in collaboration with </a:t>
            </a:r>
            <a:r>
              <a:rPr lang="en-US" sz="2000" dirty="0" err="1" smtClean="0"/>
              <a:t>JLab</a:t>
            </a:r>
            <a:r>
              <a:rPr lang="en-US" sz="2000" dirty="0" smtClean="0"/>
              <a:t>;  First prototype cavity has been high power tested at MTA, Fermilab</a:t>
            </a:r>
            <a:endParaRPr lang="en-US" sz="2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screen"/>
          <a:srcRect t="8823" b="13399"/>
          <a:stretch>
            <a:fillRect/>
          </a:stretch>
        </p:blipFill>
        <p:spPr bwMode="auto">
          <a:xfrm>
            <a:off x="3631442" y="2379054"/>
            <a:ext cx="294826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extruded port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09079" y="4545354"/>
            <a:ext cx="1231298" cy="172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P8280485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75639" y="4558233"/>
            <a:ext cx="1211598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Single Cavity Vessel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cuato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36196" y="5272162"/>
            <a:ext cx="1371600" cy="1111274"/>
          </a:xfrm>
          <a:prstGeom prst="rect">
            <a:avLst/>
          </a:prstGeom>
        </p:spPr>
      </p:pic>
      <p:pic>
        <p:nvPicPr>
          <p:cNvPr id="5" name="Picture 4" descr="Single Cavity Vessel - Explode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12887" y="1447800"/>
            <a:ext cx="5606913" cy="337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 rot="10800000" flipV="1">
            <a:off x="1828800" y="4876800"/>
            <a:ext cx="1763253" cy="158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essel is made by Keller Technology, and </a:t>
            </a:r>
            <a:b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 currently  at Fermilab.</a:t>
            </a:r>
          </a:p>
          <a:p>
            <a:pPr eaLnBrk="0" hangingPunct="0">
              <a:lnSpc>
                <a:spcPct val="120000"/>
              </a:lnSpc>
              <a:spcBef>
                <a:spcPct val="40000"/>
              </a:spcBef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1444" y="5272161"/>
            <a:ext cx="149357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F 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48276" y="5284026"/>
            <a:ext cx="2348270" cy="108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53071" y="1944706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MuCool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CC coil</a:t>
            </a:r>
          </a:p>
        </p:txBody>
      </p:sp>
      <p:cxnSp>
        <p:nvCxnSpPr>
          <p:cNvPr id="11" name="Shape 20"/>
          <p:cNvCxnSpPr>
            <a:endCxn id="9" idx="0"/>
          </p:cNvCxnSpPr>
          <p:nvPr/>
        </p:nvCxnSpPr>
        <p:spPr>
          <a:xfrm rot="16200000" flipH="1">
            <a:off x="3749874" y="4411489"/>
            <a:ext cx="1667366" cy="7770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Turner full view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898" y="2171131"/>
            <a:ext cx="2981795" cy="240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95825" y="4727873"/>
            <a:ext cx="311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Tuners &amp;Tuning mechanism </a:t>
            </a:r>
            <a:endParaRPr lang="en-US" dirty="0"/>
          </a:p>
        </p:txBody>
      </p:sp>
      <p:pic>
        <p:nvPicPr>
          <p:cNvPr id="14" name="Picture 13" descr="SCVV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728" y="3984722"/>
            <a:ext cx="192024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28600" y="1371600"/>
            <a:ext cx="445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Same features RFCC module would have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Single Cavity Vessel (cont’d)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814193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First RFCC Module - Status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72425" cy="451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RF Workshop, June 2, 2014 (Fermilab), Derun Li, LBNL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366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Introduction of MICE  201 MHz RF Cavity</vt:lpstr>
      <vt:lpstr>MICE</vt:lpstr>
      <vt:lpstr>The RFCC Module</vt:lpstr>
      <vt:lpstr>RF Design of the Cavity</vt:lpstr>
      <vt:lpstr>MICE RF Cavity</vt:lpstr>
      <vt:lpstr>Fabrication Development of Cavity</vt:lpstr>
      <vt:lpstr>Single Cavity Vessel</vt:lpstr>
      <vt:lpstr>Single Cavity Vessel (cont’d)</vt:lpstr>
      <vt:lpstr>First RFCC Module -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MICE  201 MHz RF Cavity</dc:title>
  <dc:creator>Derun</dc:creator>
  <cp:lastModifiedBy>Derun</cp:lastModifiedBy>
  <cp:revision>6</cp:revision>
  <dcterms:created xsi:type="dcterms:W3CDTF">2014-05-31T14:31:09Z</dcterms:created>
  <dcterms:modified xsi:type="dcterms:W3CDTF">2014-06-02T02:39:27Z</dcterms:modified>
</cp:coreProperties>
</file>