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2" r:id="rId1"/>
  </p:sldMasterIdLst>
  <p:notesMasterIdLst>
    <p:notesMasterId r:id="rId24"/>
  </p:notesMasterIdLst>
  <p:sldIdLst>
    <p:sldId id="262" r:id="rId2"/>
    <p:sldId id="263" r:id="rId3"/>
    <p:sldId id="264" r:id="rId4"/>
    <p:sldId id="286" r:id="rId5"/>
    <p:sldId id="267" r:id="rId6"/>
    <p:sldId id="268" r:id="rId7"/>
    <p:sldId id="269" r:id="rId8"/>
    <p:sldId id="288" r:id="rId9"/>
    <p:sldId id="270" r:id="rId10"/>
    <p:sldId id="271" r:id="rId11"/>
    <p:sldId id="272" r:id="rId12"/>
    <p:sldId id="283" r:id="rId13"/>
    <p:sldId id="274" r:id="rId14"/>
    <p:sldId id="276" r:id="rId15"/>
    <p:sldId id="289" r:id="rId16"/>
    <p:sldId id="279" r:id="rId17"/>
    <p:sldId id="290" r:id="rId18"/>
    <p:sldId id="285" r:id="rId19"/>
    <p:sldId id="287" r:id="rId20"/>
    <p:sldId id="291" r:id="rId21"/>
    <p:sldId id="282" r:id="rId22"/>
    <p:sldId id="284" r:id="rId23"/>
  </p:sldIdLst>
  <p:sldSz cx="9144000" cy="6858000" type="screen4x3"/>
  <p:notesSz cx="6858000" cy="9144000"/>
  <p:defaultTextStyle>
    <a:defPPr>
      <a:defRPr lang="en-US"/>
    </a:defPPr>
    <a:lvl1pPr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pitchFamily="2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pitchFamily="2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pitchFamily="2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pitchFamily="2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pitchFamily="2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FFFF"/>
    <a:srgbClr val="000000"/>
    <a:srgbClr val="009900"/>
    <a:srgbClr val="003399"/>
    <a:srgbClr val="009799"/>
    <a:srgbClr val="CC0000"/>
    <a:srgbClr val="FFFF00"/>
    <a:srgbClr val="F0EFE0"/>
    <a:srgbClr val="CCFFFF"/>
    <a:srgbClr val="66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0929"/>
  </p:normalViewPr>
  <p:slideViewPr>
    <p:cSldViewPr showGuides="1">
      <p:cViewPr varScale="1">
        <p:scale>
          <a:sx n="67" d="100"/>
          <a:sy n="67" d="100"/>
        </p:scale>
        <p:origin x="-624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58" d="100"/>
          <a:sy n="58" d="100"/>
        </p:scale>
        <p:origin x="-181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7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7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67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7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B0295FEF-6223-409C-BDD8-21EC7FF5F6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3"/>
          <p:cNvSpPr txBox="1">
            <a:spLocks noChangeArrowheads="1"/>
          </p:cNvSpPr>
          <p:nvPr userDrawn="1"/>
        </p:nvSpPr>
        <p:spPr bwMode="auto">
          <a:xfrm>
            <a:off x="3505200" y="30480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>
              <a:latin typeface="Arial Narrow" pitchFamily="34" charset="0"/>
            </a:endParaRPr>
          </a:p>
        </p:txBody>
      </p:sp>
      <p:sp>
        <p:nvSpPr>
          <p:cNvPr id="537614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1219200" y="1600200"/>
            <a:ext cx="7772400" cy="1143000"/>
          </a:xfrm>
        </p:spPr>
        <p:txBody>
          <a:bodyPr anchor="b"/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Fermilab Institutional Review, June 6-9, 2011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00A0A-76E4-4B5C-89DA-04BBE99AE2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609600"/>
            <a:ext cx="17145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200" y="609600"/>
            <a:ext cx="49911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Fermilab Institutional Review, June 6-9, 2011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682CF-089F-4F7A-8E4E-0804465CCA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Fermilab Institutional Review, June 6-9, 2011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6DC10-4CE5-4274-B6BB-586D1935F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Fermilab Institutional Review, June 6-9, 2011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6632F-AB3C-4DE0-8661-71501EA5C3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Fermilab Institutional Review, June 6-9, 2011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29F33-A236-419B-B143-A620383288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Fermilab Institutional Review, June 6-9, 2011</a:t>
            </a:r>
          </a:p>
        </p:txBody>
      </p:sp>
      <p:sp>
        <p:nvSpPr>
          <p:cNvPr id="8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A521C-7EE9-45A8-B57E-4185A63C0A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Fermilab Institutional Review, June 6-9, 2011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7328C-5984-4B20-BDE8-8BF1E00C1E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Fermilab Institutional Review, June 6-9, 2011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A4969-3E79-439C-96AC-5FBCB0ECAE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Fermilab Institutional Review, June 6-9, 2011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7C038-3FCA-4CC3-AF57-3714478E2A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Fermilab Institutional Review, June 6-9, 2011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E824C-1112-461C-85F4-D7FC4EA2A8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C:\Documents and Settings\kevin.XENOLAND\My Documents\fnalppt\sub-pages\Fermi_Blue_subpage.jp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6592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324600"/>
            <a:ext cx="3714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Fermilab Institutional Review, June 6-9, 2011</a:t>
            </a:r>
          </a:p>
        </p:txBody>
      </p:sp>
      <p:sp>
        <p:nvSpPr>
          <p:cNvPr id="536593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3055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298DB44-529E-4F2D-929B-7FE666484B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228600"/>
            <a:ext cx="7162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371600"/>
            <a:ext cx="7162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Laksdjfalkjfds</a:t>
            </a:r>
          </a:p>
          <a:p>
            <a:pPr lvl="1"/>
            <a:r>
              <a:rPr lang="en-US" smtClean="0"/>
              <a:t>;slkjfda;slkjfd</a:t>
            </a:r>
          </a:p>
          <a:p>
            <a:pPr lvl="2"/>
            <a:r>
              <a:rPr lang="en-US" smtClean="0"/>
              <a:t>slkdjflsdkjflsdkjfsldjf</a:t>
            </a:r>
          </a:p>
          <a:p>
            <a:pPr lvl="3"/>
            <a:r>
              <a:rPr lang="en-US" smtClean="0"/>
              <a:t>A;slkjfda;slkjfd</a:t>
            </a:r>
          </a:p>
          <a:p>
            <a:pPr lvl="3"/>
            <a:r>
              <a:rPr lang="en-US" smtClean="0"/>
              <a:t>	a;lksdjf;lsakjfd</a:t>
            </a:r>
          </a:p>
          <a:p>
            <a:pPr lvl="4"/>
            <a:r>
              <a:rPr lang="en-US" smtClean="0"/>
              <a:t>Slkdflsdkjflsdkjflsdkjf</a:t>
            </a:r>
          </a:p>
          <a:p>
            <a:pPr lvl="4"/>
            <a:r>
              <a:rPr lang="en-US" smtClean="0"/>
              <a:t>Sldkjflsdjf</a:t>
            </a:r>
          </a:p>
          <a:p>
            <a:pPr lvl="4"/>
            <a:r>
              <a:rPr lang="en-US" smtClean="0"/>
              <a:t>sldkjfsldfjksdlfjsldfj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71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FFFF"/>
        </a:buClr>
        <a:buSzPct val="8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4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35000"/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25000"/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25000"/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25000"/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25000"/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25000"/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2500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4"/>
          <p:cNvSpPr>
            <a:spLocks noGrp="1"/>
          </p:cNvSpPr>
          <p:nvPr>
            <p:ph type="ctrTitle"/>
          </p:nvPr>
        </p:nvSpPr>
        <p:spPr>
          <a:xfrm>
            <a:off x="1219200" y="1143000"/>
            <a:ext cx="7772400" cy="3429000"/>
          </a:xfrm>
        </p:spPr>
        <p:txBody>
          <a:bodyPr/>
          <a:lstStyle/>
          <a:p>
            <a:r>
              <a:rPr lang="en-US" dirty="0" smtClean="0"/>
              <a:t>Rare Processes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Brendan Casey</a:t>
            </a:r>
            <a:br>
              <a:rPr lang="en-US" sz="2000" dirty="0" smtClean="0"/>
            </a:br>
            <a:r>
              <a:rPr lang="en-US" sz="2000" dirty="0" err="1" smtClean="0"/>
              <a:t>Fermilab</a:t>
            </a:r>
            <a:r>
              <a:rPr lang="en-US" sz="2000" dirty="0" smtClean="0"/>
              <a:t> Institutional Review</a:t>
            </a:r>
            <a:br>
              <a:rPr lang="en-US" sz="2000" dirty="0" smtClean="0"/>
            </a:br>
            <a:r>
              <a:rPr lang="en-US" sz="2000" dirty="0" smtClean="0"/>
              <a:t>June 6-9, 2011</a:t>
            </a: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162800" cy="762000"/>
          </a:xfrm>
        </p:spPr>
        <p:txBody>
          <a:bodyPr/>
          <a:lstStyle/>
          <a:p>
            <a:r>
              <a:rPr lang="en-US" sz="3200" i="1" dirty="0" smtClean="0">
                <a:latin typeface="Symbol" pitchFamily="18" charset="2"/>
              </a:rPr>
              <a:t>K</a:t>
            </a:r>
            <a:r>
              <a:rPr lang="en-US" sz="3200" i="1" baseline="30000" dirty="0" smtClean="0">
                <a:latin typeface="Symbol" pitchFamily="18" charset="2"/>
              </a:rPr>
              <a:t>+</a:t>
            </a:r>
            <a:r>
              <a:rPr lang="en-US" sz="3200" i="1" dirty="0" smtClean="0">
                <a:latin typeface="Symbol" pitchFamily="18" charset="2"/>
                <a:sym typeface="Symbol"/>
              </a:rPr>
              <a:t></a:t>
            </a:r>
            <a:r>
              <a:rPr lang="en-US" sz="3200" i="1" dirty="0" smtClean="0">
                <a:latin typeface="Symbol" pitchFamily="18" charset="2"/>
              </a:rPr>
              <a:t>p</a:t>
            </a:r>
            <a:r>
              <a:rPr lang="en-US" sz="3200" baseline="30000" dirty="0" smtClean="0">
                <a:latin typeface="Symbol" pitchFamily="18" charset="2"/>
              </a:rPr>
              <a:t> </a:t>
            </a:r>
            <a:r>
              <a:rPr lang="en-US" sz="3200" i="1" baseline="30000" dirty="0" smtClean="0">
                <a:latin typeface="Symbol" pitchFamily="18" charset="2"/>
              </a:rPr>
              <a:t>+</a:t>
            </a:r>
            <a:r>
              <a:rPr lang="en-US" sz="3200" i="1" dirty="0" err="1" smtClean="0">
                <a:latin typeface="Symbol" pitchFamily="18" charset="2"/>
              </a:rPr>
              <a:t>nn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Fermilab Institutional Review, June 6-9,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AF6DC10-4CE5-4274-B6BB-586D1935FC9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524000"/>
            <a:ext cx="4461989" cy="343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64528" y="762000"/>
            <a:ext cx="337099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000" baseline="30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en-US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2</a:t>
            </a:r>
            <a:r>
              <a:rPr lang="en-US" sz="2000" baseline="30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nd</a:t>
            </a:r>
            <a:r>
              <a:rPr lang="en-US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3</a:t>
            </a:r>
            <a:r>
              <a:rPr lang="en-US" sz="2000" baseline="30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rd</a:t>
            </a:r>
            <a:r>
              <a:rPr lang="en-US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generation at BNL = 7 event data sample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4109" y="114300"/>
            <a:ext cx="295275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54515" y="3429000"/>
            <a:ext cx="3439560" cy="2893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22832" y="5105400"/>
            <a:ext cx="5265761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Can get hundreds of </a:t>
            </a:r>
            <a:r>
              <a:rPr lang="en-US" sz="24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evts</a:t>
            </a:r>
            <a:r>
              <a:rPr lang="en-US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per year starting with beam from Main Injector and continuing with Project 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43601" y="3053262"/>
            <a:ext cx="317312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BNL E787 event display</a:t>
            </a:r>
          </a:p>
        </p:txBody>
      </p:sp>
      <p:pic>
        <p:nvPicPr>
          <p:cNvPr id="12" name="Picture 9" descr="http://www.jacobsschool.ucsd.edu/uploads/rss/2008/09/107fermilab_log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7000" y="1981200"/>
            <a:ext cx="535888" cy="535888"/>
          </a:xfrm>
          <a:prstGeom prst="rect">
            <a:avLst/>
          </a:prstGeom>
          <a:noFill/>
        </p:spPr>
      </p:pic>
      <p:cxnSp>
        <p:nvCxnSpPr>
          <p:cNvPr id="13" name="Straight Connector 12"/>
          <p:cNvCxnSpPr/>
          <p:nvPr/>
        </p:nvCxnSpPr>
        <p:spPr bwMode="auto">
          <a:xfrm>
            <a:off x="1981200" y="303212"/>
            <a:ext cx="228600" cy="1588"/>
          </a:xfrm>
          <a:prstGeom prst="line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1" y="609600"/>
            <a:ext cx="6781800" cy="584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162800" cy="609600"/>
          </a:xfrm>
        </p:spPr>
        <p:txBody>
          <a:bodyPr/>
          <a:lstStyle/>
          <a:p>
            <a:r>
              <a:rPr lang="en-US" sz="3200" i="1" dirty="0" smtClean="0">
                <a:latin typeface="Symbol" pitchFamily="18" charset="2"/>
              </a:rPr>
              <a:t>K</a:t>
            </a:r>
            <a:r>
              <a:rPr lang="en-US" sz="3200" i="1" baseline="30000" dirty="0" smtClean="0">
                <a:latin typeface="Symbol" pitchFamily="18" charset="2"/>
              </a:rPr>
              <a:t>0</a:t>
            </a:r>
            <a:r>
              <a:rPr lang="en-US" sz="3200" i="1" dirty="0" smtClean="0">
                <a:latin typeface="Symbol" pitchFamily="18" charset="2"/>
                <a:sym typeface="Symbol"/>
              </a:rPr>
              <a:t></a:t>
            </a:r>
            <a:r>
              <a:rPr lang="en-US" sz="3200" i="1" dirty="0" smtClean="0">
                <a:latin typeface="Symbol" pitchFamily="18" charset="2"/>
              </a:rPr>
              <a:t>p</a:t>
            </a:r>
            <a:r>
              <a:rPr lang="en-US" sz="3200" baseline="30000" dirty="0" smtClean="0">
                <a:latin typeface="Symbol" pitchFamily="18" charset="2"/>
              </a:rPr>
              <a:t> </a:t>
            </a:r>
            <a:r>
              <a:rPr lang="en-US" sz="3200" i="1" baseline="30000" dirty="0" smtClean="0">
                <a:latin typeface="Symbol" pitchFamily="18" charset="2"/>
              </a:rPr>
              <a:t>0</a:t>
            </a:r>
            <a:r>
              <a:rPr lang="en-US" sz="3200" i="1" dirty="0" smtClean="0">
                <a:latin typeface="Symbol" pitchFamily="18" charset="2"/>
              </a:rPr>
              <a:t>nn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Fermilab Institutional Review, June 6-9,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AF6DC10-4CE5-4274-B6BB-586D1935FC9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43001" y="681335"/>
            <a:ext cx="22098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Pico-bunches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90600" y="3424535"/>
            <a:ext cx="205740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Pencil beam</a:t>
            </a:r>
            <a:endParaRPr lang="en-US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72201" y="1976735"/>
            <a:ext cx="1496697" cy="4616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Pointing</a:t>
            </a:r>
            <a:endParaRPr lang="en-US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05201" y="5092005"/>
            <a:ext cx="4419600" cy="13849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200 events per year possible with Project X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Probably only facility where a precision measurement is possible</a:t>
            </a:r>
          </a:p>
        </p:txBody>
      </p:sp>
      <p:sp>
        <p:nvSpPr>
          <p:cNvPr id="37890" name="AutoShape 2" descr="Description: cid:289466E2-A6C5-4CCA-B5D6-222EBA7503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1828800" y="227012"/>
            <a:ext cx="228600" cy="1588"/>
          </a:xfrm>
          <a:prstGeom prst="line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7162800" cy="990600"/>
          </a:xfrm>
        </p:spPr>
        <p:txBody>
          <a:bodyPr/>
          <a:lstStyle/>
          <a:p>
            <a:r>
              <a:rPr lang="en-US" dirty="0" smtClean="0"/>
              <a:t>Other </a:t>
            </a:r>
            <a:r>
              <a:rPr lang="en-US" dirty="0" err="1" smtClean="0"/>
              <a:t>Kaon</a:t>
            </a:r>
            <a:r>
              <a:rPr lang="en-US" dirty="0" smtClean="0"/>
              <a:t> measurements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Fermilab Institutional Review, June 6-9,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AF6DC10-4CE5-4274-B6BB-586D1935FC9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831" y="1289044"/>
            <a:ext cx="8925637" cy="3587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63767" y="5253335"/>
            <a:ext cx="881645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Enormous data sets + multipurpose detectors = lots of physics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7162800" cy="609600"/>
          </a:xfrm>
        </p:spPr>
        <p:txBody>
          <a:bodyPr/>
          <a:lstStyle/>
          <a:p>
            <a:r>
              <a:rPr lang="en-US" dirty="0" err="1" smtClean="0"/>
              <a:t>Fermilab</a:t>
            </a:r>
            <a:r>
              <a:rPr lang="en-US" dirty="0" smtClean="0"/>
              <a:t> Charged Lepton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077200" cy="4724400"/>
          </a:xfrm>
        </p:spPr>
        <p:txBody>
          <a:bodyPr/>
          <a:lstStyle/>
          <a:p>
            <a:r>
              <a:rPr lang="en-US" dirty="0" smtClean="0"/>
              <a:t>CLFV</a:t>
            </a:r>
            <a:r>
              <a:rPr lang="en-US" dirty="0" smtClean="0">
                <a:sym typeface="Symbol"/>
              </a:rPr>
              <a:t> new mixing matrix</a:t>
            </a:r>
          </a:p>
          <a:p>
            <a:pPr lvl="1"/>
            <a:r>
              <a:rPr lang="en-US" dirty="0" smtClean="0">
                <a:sym typeface="Symbol"/>
              </a:rPr>
              <a:t>Multi-decade program to determine 4 free parameters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Flavor conserving</a:t>
            </a:r>
          </a:p>
          <a:p>
            <a:pPr lvl="1"/>
            <a:r>
              <a:rPr lang="en-US" dirty="0" err="1" smtClean="0"/>
              <a:t>Muon</a:t>
            </a:r>
            <a:r>
              <a:rPr lang="en-US" dirty="0" smtClean="0"/>
              <a:t> g-2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Flavor violating</a:t>
            </a:r>
          </a:p>
          <a:p>
            <a:pPr lvl="1"/>
            <a:r>
              <a:rPr lang="en-US" dirty="0" smtClean="0"/>
              <a:t>Mu2e</a:t>
            </a:r>
          </a:p>
          <a:p>
            <a:pPr lvl="1"/>
            <a:r>
              <a:rPr lang="en-US" dirty="0" smtClean="0"/>
              <a:t>Next generation Mu2e @ Project X</a:t>
            </a:r>
          </a:p>
          <a:p>
            <a:pPr lvl="1"/>
            <a:r>
              <a:rPr lang="en-US" b="1" i="1" dirty="0" err="1" smtClean="0">
                <a:latin typeface="Symbol" pitchFamily="18" charset="2"/>
                <a:sym typeface="Symbol"/>
              </a:rPr>
              <a:t>m</a:t>
            </a:r>
            <a:r>
              <a:rPr lang="en-US" b="1" dirty="0" err="1" smtClean="0">
                <a:sym typeface="Symbol"/>
              </a:rPr>
              <a:t>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b="1" i="1" dirty="0" err="1" smtClean="0">
                <a:latin typeface="Symbol" pitchFamily="18" charset="2"/>
              </a:rPr>
              <a:t>g</a:t>
            </a:r>
            <a:r>
              <a:rPr lang="en-US" i="1" dirty="0" smtClean="0">
                <a:latin typeface="Symbol" pitchFamily="18" charset="2"/>
              </a:rPr>
              <a:t>, </a:t>
            </a:r>
            <a:r>
              <a:rPr lang="en-US" b="1" i="1" dirty="0" err="1" smtClean="0">
                <a:latin typeface="Symbol" pitchFamily="18" charset="2"/>
                <a:sym typeface="Symbol"/>
              </a:rPr>
              <a:t>m</a:t>
            </a:r>
            <a:r>
              <a:rPr lang="en-US" b="1" dirty="0" err="1" smtClean="0">
                <a:sym typeface="Symbol"/>
              </a:rPr>
              <a:t>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b="1" dirty="0" smtClean="0"/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ee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b="1" i="1" dirty="0" err="1" smtClean="0">
                <a:latin typeface="Symbol" pitchFamily="18" charset="2"/>
                <a:cs typeface="Times New Roman" pitchFamily="18" charset="0"/>
              </a:rPr>
              <a:t>m</a:t>
            </a:r>
            <a:r>
              <a:rPr lang="en-US" b="1" i="1" baseline="30000" dirty="0" err="1" smtClean="0">
                <a:latin typeface="Symbol" pitchFamily="18" charset="2"/>
                <a:cs typeface="Times New Roman" pitchFamily="18" charset="0"/>
              </a:rPr>
              <a:t>+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b="1" i="1" baseline="30000" dirty="0" smtClean="0">
                <a:latin typeface="Symbol" pitchFamily="18" charset="2"/>
                <a:cs typeface="Times New Roman" pitchFamily="18" charset="0"/>
              </a:rPr>
              <a:t>-</a:t>
            </a:r>
            <a:r>
              <a:rPr lang="en-US" b="1" i="1" dirty="0" smtClean="0">
                <a:latin typeface="Symbol" pitchFamily="18" charset="2"/>
                <a:cs typeface="Times New Roman" pitchFamily="18" charset="0"/>
                <a:sym typeface="Symbol"/>
              </a:rPr>
              <a:t>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e</a:t>
            </a:r>
            <a:r>
              <a:rPr lang="en-US" b="1" i="1" baseline="30000" dirty="0" err="1" smtClean="0">
                <a:latin typeface="Symbol" pitchFamily="18" charset="2"/>
                <a:cs typeface="Times New Roman" pitchFamily="18" charset="0"/>
                <a:sym typeface="Symbol"/>
              </a:rPr>
              <a:t>+</a:t>
            </a:r>
            <a:r>
              <a:rPr lang="en-US" b="1" i="1" dirty="0" err="1" smtClean="0">
                <a:latin typeface="Symbol" pitchFamily="18" charset="2"/>
                <a:cs typeface="Times New Roman" pitchFamily="18" charset="0"/>
                <a:sym typeface="Symbol"/>
              </a:rPr>
              <a:t>m</a:t>
            </a:r>
            <a:r>
              <a:rPr lang="en-US" b="1" i="1" baseline="30000" dirty="0" smtClean="0">
                <a:latin typeface="Symbol" pitchFamily="18" charset="2"/>
                <a:cs typeface="Times New Roman" pitchFamily="18" charset="0"/>
                <a:sym typeface="Symbol"/>
              </a:rPr>
              <a:t>- </a:t>
            </a:r>
            <a:r>
              <a:rPr lang="en-US" dirty="0" smtClean="0">
                <a:cs typeface="Times New Roman" pitchFamily="18" charset="0"/>
                <a:sym typeface="Symbol"/>
              </a:rPr>
              <a:t> also being considered @ Project X</a:t>
            </a:r>
          </a:p>
          <a:p>
            <a:endParaRPr lang="en-US" dirty="0" smtClean="0">
              <a:cs typeface="Times New Roman" pitchFamily="18" charset="0"/>
              <a:sym typeface="Symbol"/>
            </a:endParaRPr>
          </a:p>
          <a:p>
            <a:r>
              <a:rPr lang="en-US" dirty="0" smtClean="0">
                <a:cs typeface="Times New Roman" pitchFamily="18" charset="0"/>
                <a:sym typeface="Symbol"/>
              </a:rPr>
              <a:t>CP violating</a:t>
            </a:r>
          </a:p>
          <a:p>
            <a:pPr lvl="1"/>
            <a:r>
              <a:rPr lang="en-US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e</a:t>
            </a:r>
            <a:r>
              <a:rPr lang="en-US" dirty="0" smtClean="0">
                <a:cs typeface="Times New Roman" pitchFamily="18" charset="0"/>
                <a:sym typeface="Symbol"/>
              </a:rPr>
              <a:t> EDM with rare isotopes</a:t>
            </a:r>
          </a:p>
          <a:p>
            <a:pPr lvl="1"/>
            <a:r>
              <a:rPr lang="en-US" b="1" i="1" dirty="0" smtClean="0">
                <a:latin typeface="Symbol" pitchFamily="18" charset="2"/>
                <a:cs typeface="Times New Roman" pitchFamily="18" charset="0"/>
                <a:sym typeface="Symbol"/>
              </a:rPr>
              <a:t>m</a:t>
            </a:r>
            <a:r>
              <a:rPr lang="en-US" dirty="0" smtClean="0">
                <a:cs typeface="Times New Roman" pitchFamily="18" charset="0"/>
                <a:sym typeface="Symbol"/>
              </a:rPr>
              <a:t> EDM storage ring experiments</a:t>
            </a:r>
            <a:endParaRPr lang="en-US" dirty="0" smtClean="0"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Fermilab Institutional Review, June 6-9,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AF6DC10-4CE5-4274-B6BB-586D1935FC9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aphicFrame>
        <p:nvGraphicFramePr>
          <p:cNvPr id="35844" name="Object 4"/>
          <p:cNvGraphicFramePr>
            <a:graphicFrameLocks noChangeAspect="1"/>
          </p:cNvGraphicFramePr>
          <p:nvPr/>
        </p:nvGraphicFramePr>
        <p:xfrm>
          <a:off x="5930899" y="1905000"/>
          <a:ext cx="2908301" cy="2060420"/>
        </p:xfrm>
        <a:graphic>
          <a:graphicData uri="http://schemas.openxmlformats.org/presentationml/2006/ole">
            <p:oleObj spid="_x0000_s35844" name="Equation" r:id="rId3" imgW="1002960" imgH="7110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162800" cy="990600"/>
          </a:xfrm>
        </p:spPr>
        <p:txBody>
          <a:bodyPr/>
          <a:lstStyle/>
          <a:p>
            <a:r>
              <a:rPr lang="en-US" dirty="0" smtClean="0"/>
              <a:t>Kick starting the program:</a:t>
            </a:r>
            <a:br>
              <a:rPr lang="en-US" dirty="0" smtClean="0"/>
            </a:br>
            <a:r>
              <a:rPr lang="en-US" dirty="0" smtClean="0"/>
              <a:t>The new g-2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4419600" cy="4724400"/>
          </a:xfrm>
        </p:spPr>
        <p:txBody>
          <a:bodyPr/>
          <a:lstStyle/>
          <a:p>
            <a:r>
              <a:rPr lang="en-US" dirty="0" smtClean="0"/>
              <a:t>Follow up of BNL experiment but better:</a:t>
            </a:r>
          </a:p>
          <a:p>
            <a:pPr lvl="1"/>
            <a:r>
              <a:rPr lang="en-US" dirty="0" smtClean="0"/>
              <a:t>Reuse the storage ring</a:t>
            </a:r>
          </a:p>
          <a:p>
            <a:pPr lvl="1"/>
            <a:r>
              <a:rPr lang="en-US" dirty="0" smtClean="0"/>
              <a:t>10x longer decay channel</a:t>
            </a:r>
          </a:p>
          <a:p>
            <a:pPr lvl="1"/>
            <a:r>
              <a:rPr lang="en-US" dirty="0" smtClean="0"/>
              <a:t>Segmented calorimeters</a:t>
            </a:r>
          </a:p>
          <a:p>
            <a:pPr lvl="1"/>
            <a:r>
              <a:rPr lang="en-US" dirty="0" smtClean="0"/>
              <a:t>Tracking</a:t>
            </a:r>
          </a:p>
          <a:p>
            <a:pPr lvl="1"/>
            <a:r>
              <a:rPr lang="en-US" dirty="0" smtClean="0"/>
              <a:t>&gt;20x statistics, &gt;2x less </a:t>
            </a:r>
            <a:r>
              <a:rPr lang="en-US" dirty="0" err="1" smtClean="0"/>
              <a:t>systematics</a:t>
            </a:r>
            <a:endParaRPr lang="en-US" dirty="0" smtClean="0"/>
          </a:p>
          <a:p>
            <a:r>
              <a:rPr lang="en-US" dirty="0" smtClean="0"/>
              <a:t>Coupled with a world wide program to interpret the measurement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Fermilab Institutional Review, June 6-9,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AF6DC10-4CE5-4274-B6BB-586D1935FC9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6" name="Picture 4" descr="http://www.usqcd.org/photos/logocolor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5495978"/>
            <a:ext cx="3962400" cy="447622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9015" y="949600"/>
            <a:ext cx="1814985" cy="141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grpSp>
        <p:nvGrpSpPr>
          <p:cNvPr id="8" name="Group 72"/>
          <p:cNvGrpSpPr>
            <a:grpSpLocks/>
          </p:cNvGrpSpPr>
          <p:nvPr/>
        </p:nvGrpSpPr>
        <p:grpSpPr bwMode="auto">
          <a:xfrm>
            <a:off x="4431867" y="-13648"/>
            <a:ext cx="4439967" cy="3024306"/>
            <a:chOff x="400" y="1608"/>
            <a:chExt cx="3085" cy="2224"/>
          </a:xfrm>
        </p:grpSpPr>
        <p:grpSp>
          <p:nvGrpSpPr>
            <p:cNvPr id="9" name="Group 57"/>
            <p:cNvGrpSpPr>
              <a:grpSpLocks/>
            </p:cNvGrpSpPr>
            <p:nvPr/>
          </p:nvGrpSpPr>
          <p:grpSpPr bwMode="auto">
            <a:xfrm>
              <a:off x="400" y="1608"/>
              <a:ext cx="2056" cy="2224"/>
              <a:chOff x="2476" y="96"/>
              <a:chExt cx="3216" cy="4128"/>
            </a:xfrm>
          </p:grpSpPr>
          <p:pic>
            <p:nvPicPr>
              <p:cNvPr id="15" name="Picture 3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476" y="96"/>
                <a:ext cx="3216" cy="4128"/>
              </a:xfrm>
              <a:prstGeom prst="rect">
                <a:avLst/>
              </a:prstGeom>
              <a:noFill/>
              <a:ln w="0" algn="ctr">
                <a:noFill/>
                <a:miter lim="800000"/>
                <a:headEnd/>
                <a:tailEnd/>
              </a:ln>
            </p:spPr>
          </p:pic>
          <p:sp>
            <p:nvSpPr>
              <p:cNvPr id="16" name="AutoShape 59"/>
              <p:cNvSpPr>
                <a:spLocks noChangeArrowheads="1"/>
              </p:cNvSpPr>
              <p:nvPr/>
            </p:nvSpPr>
            <p:spPr bwMode="auto">
              <a:xfrm>
                <a:off x="3360" y="3072"/>
                <a:ext cx="192" cy="192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0000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17" name="Line 60"/>
              <p:cNvSpPr>
                <a:spLocks noChangeShapeType="1"/>
              </p:cNvSpPr>
              <p:nvPr/>
            </p:nvSpPr>
            <p:spPr bwMode="auto">
              <a:xfrm flipV="1">
                <a:off x="3600" y="1824"/>
                <a:ext cx="384" cy="1104"/>
              </a:xfrm>
              <a:prstGeom prst="line">
                <a:avLst/>
              </a:prstGeom>
              <a:noFill/>
              <a:ln w="41275">
                <a:solidFill>
                  <a:srgbClr val="FF0000"/>
                </a:solidFill>
                <a:round/>
                <a:headEnd/>
                <a:tailEnd type="triangle" w="lg" len="lg"/>
              </a:ln>
              <a:effectLst/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8" name="Line 61"/>
              <p:cNvSpPr>
                <a:spLocks noChangeShapeType="1"/>
              </p:cNvSpPr>
              <p:nvPr/>
            </p:nvSpPr>
            <p:spPr bwMode="auto">
              <a:xfrm flipH="1" flipV="1">
                <a:off x="3562" y="500"/>
                <a:ext cx="421" cy="1348"/>
              </a:xfrm>
              <a:prstGeom prst="line">
                <a:avLst/>
              </a:prstGeom>
              <a:noFill/>
              <a:ln w="41275">
                <a:solidFill>
                  <a:srgbClr val="FF0000"/>
                </a:solidFill>
                <a:round/>
                <a:headEnd/>
                <a:tailEnd type="triangle" w="lg" len="lg"/>
              </a:ln>
              <a:effectLst/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" name="Line 62"/>
              <p:cNvSpPr>
                <a:spLocks noChangeShapeType="1"/>
              </p:cNvSpPr>
              <p:nvPr/>
            </p:nvSpPr>
            <p:spPr bwMode="auto">
              <a:xfrm>
                <a:off x="3936" y="288"/>
                <a:ext cx="720" cy="240"/>
              </a:xfrm>
              <a:prstGeom prst="line">
                <a:avLst/>
              </a:prstGeom>
              <a:noFill/>
              <a:ln w="41275">
                <a:solidFill>
                  <a:srgbClr val="FF0000"/>
                </a:solidFill>
                <a:round/>
                <a:headEnd/>
                <a:tailEnd type="triangle" w="lg" len="lg"/>
              </a:ln>
              <a:effectLst/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" name="Line 63"/>
              <p:cNvSpPr>
                <a:spLocks noChangeShapeType="1"/>
              </p:cNvSpPr>
              <p:nvPr/>
            </p:nvSpPr>
            <p:spPr bwMode="auto">
              <a:xfrm flipH="1">
                <a:off x="3953" y="768"/>
                <a:ext cx="708" cy="1119"/>
              </a:xfrm>
              <a:prstGeom prst="line">
                <a:avLst/>
              </a:prstGeom>
              <a:noFill/>
              <a:ln w="41275">
                <a:solidFill>
                  <a:srgbClr val="FF0000"/>
                </a:solidFill>
                <a:round/>
                <a:headEnd/>
                <a:tailEnd type="triangle" w="lg" len="lg"/>
              </a:ln>
              <a:effectLst/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1" name="Line 64"/>
              <p:cNvSpPr>
                <a:spLocks noChangeShapeType="1"/>
              </p:cNvSpPr>
              <p:nvPr/>
            </p:nvSpPr>
            <p:spPr bwMode="auto">
              <a:xfrm flipH="1">
                <a:off x="3565" y="1900"/>
                <a:ext cx="484" cy="1254"/>
              </a:xfrm>
              <a:prstGeom prst="line">
                <a:avLst/>
              </a:prstGeom>
              <a:noFill/>
              <a:ln w="41275">
                <a:solidFill>
                  <a:srgbClr val="FF0000"/>
                </a:solidFill>
                <a:round/>
                <a:headEnd/>
                <a:tailEnd type="triangle" w="lg" len="lg"/>
              </a:ln>
              <a:effectLst/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10" name="Text Box 65"/>
            <p:cNvSpPr txBox="1">
              <a:spLocks noChangeArrowheads="1"/>
            </p:cNvSpPr>
            <p:nvPr/>
          </p:nvSpPr>
          <p:spPr bwMode="auto">
            <a:xfrm>
              <a:off x="1697" y="3019"/>
              <a:ext cx="607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00FF"/>
                  </a:solidFill>
                  <a:latin typeface="+mn-lt"/>
                </a:rPr>
                <a:t>target</a:t>
              </a:r>
              <a:endParaRPr lang="en-US" sz="2000" b="1" i="1" baseline="30000" dirty="0">
                <a:solidFill>
                  <a:srgbClr val="0000FF"/>
                </a:solidFill>
                <a:latin typeface="+mn-lt"/>
              </a:endParaRPr>
            </a:p>
          </p:txBody>
        </p:sp>
        <p:sp>
          <p:nvSpPr>
            <p:cNvPr id="11" name="Text Box 66"/>
            <p:cNvSpPr txBox="1">
              <a:spLocks noChangeArrowheads="1"/>
            </p:cNvSpPr>
            <p:nvPr/>
          </p:nvSpPr>
          <p:spPr bwMode="auto">
            <a:xfrm>
              <a:off x="1645" y="3469"/>
              <a:ext cx="686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>
                  <a:solidFill>
                    <a:srgbClr val="0070C0"/>
                  </a:solidFill>
                  <a:latin typeface="+mn-lt"/>
                </a:rPr>
                <a:t>ring</a:t>
              </a:r>
              <a:endParaRPr lang="en-US" sz="2000" b="1" i="1" baseline="30000" dirty="0">
                <a:solidFill>
                  <a:srgbClr val="0070C0"/>
                </a:solidFill>
                <a:latin typeface="+mn-lt"/>
              </a:endParaRPr>
            </a:p>
          </p:txBody>
        </p:sp>
        <p:sp>
          <p:nvSpPr>
            <p:cNvPr id="12" name="Text Box 67"/>
            <p:cNvSpPr txBox="1">
              <a:spLocks noChangeArrowheads="1"/>
            </p:cNvSpPr>
            <p:nvPr/>
          </p:nvSpPr>
          <p:spPr bwMode="auto">
            <a:xfrm>
              <a:off x="2562" y="1674"/>
              <a:ext cx="923" cy="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err="1">
                  <a:solidFill>
                    <a:srgbClr val="FFFFFF"/>
                  </a:solidFill>
                  <a:latin typeface="+mn-lt"/>
                </a:rPr>
                <a:t>Pbar</a:t>
              </a:r>
              <a:r>
                <a:rPr lang="en-US" sz="2000" dirty="0">
                  <a:solidFill>
                    <a:srgbClr val="FFFFFF"/>
                  </a:solidFill>
                  <a:latin typeface="+mn-lt"/>
                </a:rPr>
                <a:t> complex</a:t>
              </a:r>
              <a:endParaRPr lang="en-US" sz="2000" b="1" i="1" baseline="30000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3" name="Line 69"/>
            <p:cNvSpPr>
              <a:spLocks noChangeShapeType="1"/>
            </p:cNvSpPr>
            <p:nvPr/>
          </p:nvSpPr>
          <p:spPr bwMode="auto">
            <a:xfrm flipH="1" flipV="1">
              <a:off x="1232" y="3123"/>
              <a:ext cx="455" cy="34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70"/>
            <p:cNvSpPr>
              <a:spLocks noChangeShapeType="1"/>
            </p:cNvSpPr>
            <p:nvPr/>
          </p:nvSpPr>
          <p:spPr bwMode="auto">
            <a:xfrm flipH="1" flipV="1">
              <a:off x="1141" y="3307"/>
              <a:ext cx="663" cy="277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1999" y="3276600"/>
            <a:ext cx="2026073" cy="1463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7" descr="IMG_005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1800" y="3200400"/>
            <a:ext cx="2162778" cy="1624012"/>
          </a:xfrm>
          <a:prstGeom prst="rect">
            <a:avLst/>
          </a:prstGeom>
          <a:noFill/>
        </p:spPr>
      </p:pic>
      <p:pic>
        <p:nvPicPr>
          <p:cNvPr id="24" name="Picture 40" descr="cmd3logo_h100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5410200"/>
            <a:ext cx="888901" cy="768350"/>
          </a:xfrm>
          <a:prstGeom prst="rect">
            <a:avLst/>
          </a:prstGeom>
          <a:noFill/>
        </p:spPr>
      </p:pic>
      <p:pic>
        <p:nvPicPr>
          <p:cNvPr id="25" name="Picture 42" descr="SND logo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43000" y="5334000"/>
            <a:ext cx="899862" cy="857250"/>
          </a:xfrm>
          <a:prstGeom prst="rect">
            <a:avLst/>
          </a:prstGeom>
          <a:noFill/>
        </p:spPr>
      </p:pic>
      <p:pic>
        <p:nvPicPr>
          <p:cNvPr id="26" name="Picture 46" descr="kloe_logo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33600" y="5497512"/>
            <a:ext cx="1204567" cy="598488"/>
          </a:xfrm>
          <a:prstGeom prst="rect">
            <a:avLst/>
          </a:prstGeom>
          <a:noFill/>
        </p:spPr>
      </p:pic>
      <p:pic>
        <p:nvPicPr>
          <p:cNvPr id="27" name="Picture 48" descr="belle2-logo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429000" y="5448300"/>
            <a:ext cx="796774" cy="647700"/>
          </a:xfrm>
          <a:prstGeom prst="rect">
            <a:avLst/>
          </a:prstGeom>
          <a:noFill/>
        </p:spPr>
      </p:pic>
      <p:pic>
        <p:nvPicPr>
          <p:cNvPr id="28" name="Picture 44" descr="babar-elephant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419600" y="5257800"/>
            <a:ext cx="641228" cy="83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76200"/>
            <a:ext cx="7162800" cy="990600"/>
          </a:xfrm>
        </p:spPr>
        <p:txBody>
          <a:bodyPr/>
          <a:lstStyle/>
          <a:p>
            <a:r>
              <a:rPr lang="en-US" dirty="0" smtClean="0"/>
              <a:t>Discovering Lepton Flavor Violation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Fermilab Institutional Review, June 6-9,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AF6DC10-4CE5-4274-B6BB-586D1935FC9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Oval 5"/>
          <p:cNvSpPr/>
          <p:nvPr/>
        </p:nvSpPr>
        <p:spPr bwMode="auto">
          <a:xfrm>
            <a:off x="685800" y="1671935"/>
            <a:ext cx="457200" cy="457200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04800" y="1290935"/>
            <a:ext cx="1219200" cy="1219200"/>
          </a:xfrm>
          <a:prstGeom prst="ellipse">
            <a:avLst/>
          </a:prstGeom>
          <a:noFill/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" name="Straight Arrow Connector 8"/>
          <p:cNvCxnSpPr>
            <a:stCxn id="7" idx="0"/>
          </p:cNvCxnSpPr>
          <p:nvPr/>
        </p:nvCxnSpPr>
        <p:spPr bwMode="auto">
          <a:xfrm rot="5400000" flipH="1" flipV="1">
            <a:off x="2057400" y="147935"/>
            <a:ext cx="1588" cy="2286000"/>
          </a:xfrm>
          <a:prstGeom prst="straightConnector1">
            <a:avLst/>
          </a:prstGeom>
          <a:noFill/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endCxn id="6" idx="0"/>
          </p:cNvCxnSpPr>
          <p:nvPr/>
        </p:nvCxnSpPr>
        <p:spPr bwMode="auto">
          <a:xfrm rot="5400000">
            <a:off x="724694" y="1480641"/>
            <a:ext cx="381000" cy="1588"/>
          </a:xfrm>
          <a:prstGeom prst="straightConnector1">
            <a:avLst/>
          </a:prstGeom>
          <a:noFill/>
          <a:ln w="38100" cap="flat" cmpd="sng" algn="ctr">
            <a:solidFill>
              <a:srgbClr val="FFFFFF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609600" y="166747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endParaRPr lang="en-US" i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9906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FFFF"/>
                </a:solidFill>
                <a:latin typeface="Symbol" pitchFamily="18" charset="2"/>
                <a:cs typeface="Times New Roman" pitchFamily="18" charset="0"/>
              </a:rPr>
              <a:t>m</a:t>
            </a:r>
            <a:endParaRPr lang="en-US" i="1" dirty="0">
              <a:solidFill>
                <a:srgbClr val="FFFFFF"/>
              </a:solidFill>
              <a:latin typeface="Symbol" pitchFamily="18" charset="2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0" y="8337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endParaRPr lang="en-US" i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76400" y="1367135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i="1" baseline="-250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i="1" baseline="-25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 m</a:t>
            </a:r>
            <a:r>
              <a:rPr lang="en-US" sz="2800" i="1" baseline="-25000" dirty="0" smtClean="0">
                <a:solidFill>
                  <a:srgbClr val="FFFFFF"/>
                </a:solidFill>
                <a:latin typeface="Symbol" pitchFamily="18" charset="2"/>
                <a:cs typeface="Times New Roman" pitchFamily="18" charset="0"/>
                <a:sym typeface="Symbol"/>
              </a:rPr>
              <a:t>m</a:t>
            </a:r>
            <a:r>
              <a:rPr lang="en-US" sz="28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i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064" y="2514600"/>
            <a:ext cx="6503736" cy="385587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3" name="Rectangle 22"/>
          <p:cNvSpPr/>
          <p:nvPr/>
        </p:nvSpPr>
        <p:spPr>
          <a:xfrm>
            <a:off x="-304800" y="3429000"/>
            <a:ext cx="28956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eaLnBrk="0" hangingPunct="0">
              <a:buClr>
                <a:srgbClr val="CCFFFF"/>
              </a:buClr>
              <a:buFontTx/>
              <a:buChar char="•"/>
              <a:defRPr/>
            </a:pPr>
            <a:r>
              <a:rPr lang="en-US" sz="2000" kern="0" dirty="0" smtClean="0">
                <a:sym typeface="Symbol"/>
              </a:rPr>
              <a:t>Theoretical advantage: </a:t>
            </a:r>
          </a:p>
          <a:p>
            <a:pPr marL="342900" lvl="0" indent="-342900" algn="l" eaLnBrk="0" hangingPunct="0">
              <a:buClr>
                <a:srgbClr val="CCFFFF"/>
              </a:buClr>
              <a:buFontTx/>
              <a:buChar char="•"/>
              <a:defRPr/>
            </a:pPr>
            <a:r>
              <a:rPr lang="en-US" sz="2000" kern="0" dirty="0" smtClean="0">
                <a:sym typeface="Symbol"/>
              </a:rPr>
              <a:t>unique sensitivity to several mechanisms of flavor violation</a:t>
            </a:r>
            <a:endParaRPr lang="en-US" sz="2000" kern="0" dirty="0"/>
          </a:p>
        </p:txBody>
      </p:sp>
      <p:sp>
        <p:nvSpPr>
          <p:cNvPr id="25" name="TextBox 24"/>
          <p:cNvSpPr txBox="1"/>
          <p:nvPr/>
        </p:nvSpPr>
        <p:spPr>
          <a:xfrm>
            <a:off x="3505200" y="739914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en-US" sz="2000" kern="0" dirty="0" smtClean="0"/>
              <a:t>Best chance for an unambiguous, background free discovery is the </a:t>
            </a:r>
            <a:r>
              <a:rPr lang="en-US" sz="2000" b="1" i="1" kern="0" dirty="0" err="1" smtClean="0">
                <a:latin typeface="Symbol" pitchFamily="18" charset="2"/>
              </a:rPr>
              <a:t>m</a:t>
            </a:r>
            <a:r>
              <a:rPr lang="en-US" sz="2000" b="1" i="1" kern="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b="1" i="1" kern="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eN</a:t>
            </a:r>
            <a:r>
              <a:rPr lang="en-US" sz="2000" b="1" i="1" kern="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000" kern="0" dirty="0" smtClean="0">
                <a:sym typeface="Symbol"/>
              </a:rPr>
              <a:t>process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505200" y="1592759"/>
            <a:ext cx="563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en-US" sz="2000" kern="0" dirty="0" smtClean="0">
                <a:sym typeface="Symbol"/>
              </a:rPr>
              <a:t>Experimental advantage:</a:t>
            </a:r>
          </a:p>
          <a:p>
            <a:pPr lvl="0" algn="l"/>
            <a:r>
              <a:rPr lang="en-US" sz="2000" kern="0" dirty="0" err="1" smtClean="0">
                <a:sym typeface="Symbol"/>
              </a:rPr>
              <a:t>Monocromatic</a:t>
            </a:r>
            <a:r>
              <a:rPr lang="en-US" sz="2000" kern="0" dirty="0" smtClean="0">
                <a:sym typeface="Symbol"/>
              </a:rPr>
              <a:t> </a:t>
            </a:r>
            <a:r>
              <a:rPr lang="en-US" sz="2000" b="1" i="1" kern="0" dirty="0" smtClean="0">
                <a:latin typeface="Times New Roman" pitchFamily="18" charset="0"/>
                <a:cs typeface="Times New Roman" pitchFamily="18" charset="0"/>
                <a:sym typeface="Symbol"/>
              </a:rPr>
              <a:t>e</a:t>
            </a:r>
            <a:r>
              <a:rPr lang="en-US" sz="2000" kern="0" dirty="0" smtClean="0">
                <a:sym typeface="Symbol"/>
              </a:rPr>
              <a:t> above Michel endpoint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9600" y="563880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en-US" sz="2000" kern="0" dirty="0" smtClean="0">
                <a:solidFill>
                  <a:srgbClr val="FFFFFF"/>
                </a:solidFill>
                <a:sym typeface="Symbol"/>
              </a:rPr>
              <a:t>From Marciano:</a:t>
            </a:r>
            <a:endParaRPr lang="en-US" sz="2000" kern="0" dirty="0" smtClean="0">
              <a:solidFill>
                <a:srgbClr val="FFFFFF"/>
              </a:solidFill>
              <a:sym typeface="Symbo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52400"/>
            <a:ext cx="5105400" cy="990600"/>
          </a:xfrm>
        </p:spPr>
        <p:txBody>
          <a:bodyPr/>
          <a:lstStyle/>
          <a:p>
            <a:r>
              <a:rPr lang="en-US" dirty="0" smtClean="0"/>
              <a:t>Mu2e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Fermilab Institutional Review, June 6-9,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AF6DC10-4CE5-4274-B6BB-586D1935FC9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429000"/>
            <a:ext cx="4311296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8763000" y="6457890"/>
            <a:ext cx="558193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Mu2e sensitivity:  3 x10</a:t>
            </a:r>
            <a:r>
              <a:rPr lang="en-US" sz="2000" baseline="30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-17</a:t>
            </a:r>
            <a:r>
              <a:rPr lang="en-US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000" dirty="0" smtClean="0">
                <a:solidFill>
                  <a:srgbClr val="FFFFFF"/>
                </a:solidFill>
                <a:latin typeface="Symbol" pitchFamily="18" charset="2"/>
                <a:cs typeface="Arial" pitchFamily="34" charset="0"/>
              </a:rPr>
              <a:t>L</a:t>
            </a:r>
            <a:r>
              <a:rPr lang="en-US" sz="2000" baseline="-25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NP</a:t>
            </a:r>
            <a:r>
              <a:rPr lang="en-US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~10</a:t>
            </a:r>
            <a:r>
              <a:rPr lang="en-US" sz="2000" baseline="30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TeV</a:t>
            </a:r>
            <a:r>
              <a:rPr lang="en-US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3395" y="609600"/>
            <a:ext cx="8838205" cy="2706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6469039" y="5410200"/>
            <a:ext cx="176056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signal</a:t>
            </a:r>
            <a:endParaRPr lang="en-US" i="1" dirty="0" smtClean="0">
              <a:solidFill>
                <a:schemeClr val="bg2"/>
              </a:solidFill>
              <a:latin typeface="Symbol" pitchFamily="18" charset="2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35307" y="5481935"/>
            <a:ext cx="67969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bkg</a:t>
            </a:r>
            <a:endParaRPr lang="en-US" i="1" dirty="0" smtClean="0">
              <a:solidFill>
                <a:srgbClr val="FF0000"/>
              </a:solidFill>
              <a:latin typeface="Symbol" pitchFamily="18" charset="2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01000" y="5193268"/>
            <a:ext cx="1143000" cy="369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104 </a:t>
            </a:r>
            <a:r>
              <a:rPr lang="en-US" sz="1800" dirty="0" err="1" smtClean="0">
                <a:solidFill>
                  <a:schemeClr val="bg2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MeV</a:t>
            </a:r>
            <a:endParaRPr lang="en-US" sz="1800" i="1" baseline="-25000" dirty="0" smtClean="0">
              <a:solidFill>
                <a:schemeClr val="bg2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57800" y="3429001"/>
            <a:ext cx="3656749" cy="462944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2" name="TextBox 21"/>
          <p:cNvSpPr txBox="1"/>
          <p:nvPr/>
        </p:nvSpPr>
        <p:spPr>
          <a:xfrm>
            <a:off x="5715000" y="42011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i="1" baseline="-250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i="1" baseline="-25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i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8600" y="350520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en-US" sz="2000" kern="0" dirty="0" smtClean="0">
                <a:sym typeface="Symbol"/>
              </a:rPr>
              <a:t>Expectation for a SUSY inspired rate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8600" y="4419600"/>
            <a:ext cx="411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en-US" sz="2000" kern="0" dirty="0" smtClean="0">
                <a:sym typeface="Symbol"/>
              </a:rPr>
              <a:t>Sensitivity with booster based experiment = 3 x 10</a:t>
            </a:r>
            <a:r>
              <a:rPr lang="en-US" sz="2000" kern="0" baseline="30000" dirty="0" smtClean="0">
                <a:sym typeface="Symbol"/>
              </a:rPr>
              <a:t>-17</a:t>
            </a:r>
            <a:r>
              <a:rPr lang="en-US" sz="2000" kern="0" dirty="0" smtClean="0">
                <a:sym typeface="Symbol"/>
              </a:rPr>
              <a:t> (10</a:t>
            </a:r>
            <a:r>
              <a:rPr lang="en-US" sz="2000" kern="0" baseline="30000" dirty="0" smtClean="0">
                <a:sym typeface="Symbol"/>
              </a:rPr>
              <a:t>4</a:t>
            </a:r>
            <a:r>
              <a:rPr lang="en-US" sz="2000" kern="0" dirty="0" smtClean="0">
                <a:sym typeface="Symbol"/>
              </a:rPr>
              <a:t> </a:t>
            </a:r>
            <a:r>
              <a:rPr lang="en-US" sz="2000" kern="0" dirty="0" err="1" smtClean="0">
                <a:sym typeface="Symbol"/>
              </a:rPr>
              <a:t>TeV</a:t>
            </a:r>
            <a:r>
              <a:rPr lang="en-US" sz="2000" kern="0" dirty="0" smtClean="0">
                <a:sym typeface="Symbol"/>
              </a:rPr>
              <a:t>)</a:t>
            </a:r>
          </a:p>
          <a:p>
            <a:pPr lvl="0" algn="l"/>
            <a:endParaRPr lang="en-US" sz="2000" kern="0" dirty="0" smtClean="0">
              <a:sym typeface="Symbol"/>
            </a:endParaRPr>
          </a:p>
          <a:p>
            <a:pPr lvl="0" algn="l"/>
            <a:r>
              <a:rPr lang="en-US" sz="2000" kern="0" dirty="0" smtClean="0">
                <a:sym typeface="Symbol"/>
              </a:rPr>
              <a:t>Sensitivity of 3 x 10</a:t>
            </a:r>
            <a:r>
              <a:rPr lang="en-US" sz="2000" kern="0" baseline="30000" dirty="0" smtClean="0">
                <a:sym typeface="Symbol"/>
              </a:rPr>
              <a:t>-19</a:t>
            </a:r>
            <a:r>
              <a:rPr lang="en-US" sz="2000" kern="0" dirty="0" smtClean="0">
                <a:sym typeface="Symbol"/>
              </a:rPr>
              <a:t> possible with Project X</a:t>
            </a:r>
          </a:p>
        </p:txBody>
      </p:sp>
      <p:cxnSp>
        <p:nvCxnSpPr>
          <p:cNvPr id="26" name="Straight Arrow Connector 25"/>
          <p:cNvCxnSpPr/>
          <p:nvPr/>
        </p:nvCxnSpPr>
        <p:spPr bwMode="auto">
          <a:xfrm>
            <a:off x="2133600" y="4038600"/>
            <a:ext cx="2209800" cy="1588"/>
          </a:xfrm>
          <a:prstGeom prst="straightConnector1">
            <a:avLst/>
          </a:prstGeom>
          <a:noFill/>
          <a:ln w="57150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9" idx="2"/>
          </p:cNvCxnSpPr>
          <p:nvPr/>
        </p:nvCxnSpPr>
        <p:spPr bwMode="auto">
          <a:xfrm rot="5400000">
            <a:off x="7829550" y="5276850"/>
            <a:ext cx="457200" cy="1028700"/>
          </a:xfrm>
          <a:prstGeom prst="straightConnector1">
            <a:avLst/>
          </a:prstGeom>
          <a:noFill/>
          <a:ln w="381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7162800" cy="609600"/>
          </a:xfrm>
        </p:spPr>
        <p:txBody>
          <a:bodyPr/>
          <a:lstStyle/>
          <a:p>
            <a:r>
              <a:rPr lang="en-US" dirty="0" smtClean="0"/>
              <a:t>Beyond Discovery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Fermilab Institutional Review, June 6-9,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AF6DC10-4CE5-4274-B6BB-586D1935FC9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663714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000" kern="0" dirty="0" smtClean="0">
                <a:sym typeface="Symbol"/>
              </a:rPr>
              <a:t>Once lepton flavor violation is discovered, Project X would allow a diverse , precision LFV program to disentangle underlying physics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6200" y="1733490"/>
            <a:ext cx="4724400" cy="3295710"/>
            <a:chOff x="4800600" y="133290"/>
            <a:chExt cx="4724400" cy="329571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105400" y="609600"/>
              <a:ext cx="4007742" cy="281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4800600" y="133290"/>
              <a:ext cx="47244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Conversion rate </a:t>
              </a:r>
              <a:r>
                <a:rPr lang="en-US" sz="2000" dirty="0" err="1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vrs</a:t>
              </a:r>
              <a:r>
                <a:rPr lang="en-US" sz="2000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 target Z for </a:t>
              </a:r>
              <a:r>
                <a:rPr lang="en-US" sz="2000" b="1" i="1" kern="0" dirty="0" err="1" smtClean="0">
                  <a:latin typeface="Symbol" pitchFamily="18" charset="2"/>
                </a:rPr>
                <a:t>m</a:t>
              </a:r>
              <a:r>
                <a:rPr lang="en-US" sz="2000" b="1" i="1" kern="0" dirty="0" err="1" smtClean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2000" b="1" i="1" kern="0" dirty="0" err="1" smtClean="0">
                  <a:latin typeface="Times New Roman" pitchFamily="18" charset="0"/>
                  <a:cs typeface="Times New Roman" pitchFamily="18" charset="0"/>
                  <a:sym typeface="Symbol"/>
                </a:rPr>
                <a:t>eN</a:t>
              </a:r>
              <a:r>
                <a:rPr lang="en-US" sz="2000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u="sng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924800" y="1066800"/>
              <a:ext cx="106680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Vector current</a:t>
              </a:r>
              <a:r>
                <a:rPr lang="en-US" sz="1600" u="sng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77200" y="2438400"/>
              <a:ext cx="99060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Scalar current</a:t>
              </a:r>
              <a:r>
                <a:rPr lang="en-US" sz="1600" u="sng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077200" y="1795046"/>
              <a:ext cx="1066800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dipole</a:t>
              </a:r>
              <a:r>
                <a:rPr lang="en-US" sz="1600" u="sng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</p:grp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2212002"/>
            <a:ext cx="3962400" cy="2817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5334000" y="1752600"/>
            <a:ext cx="32004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Ratio of </a:t>
            </a:r>
            <a:r>
              <a:rPr lang="en-US" sz="2000" b="1" i="1" kern="0" dirty="0" err="1" smtClean="0">
                <a:latin typeface="Symbol" pitchFamily="18" charset="2"/>
              </a:rPr>
              <a:t>m</a:t>
            </a:r>
            <a:r>
              <a:rPr lang="en-US" sz="2000" b="1" i="1" kern="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e</a:t>
            </a:r>
            <a:r>
              <a:rPr lang="en-US" sz="2000" b="1" i="1" kern="0" dirty="0" err="1" smtClean="0">
                <a:latin typeface="Symbol" pitchFamily="18" charset="2"/>
                <a:cs typeface="Times New Roman" pitchFamily="18" charset="0"/>
                <a:sym typeface="Symbol"/>
              </a:rPr>
              <a:t>g</a:t>
            </a:r>
            <a:r>
              <a:rPr lang="en-US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 / </a:t>
            </a:r>
            <a:r>
              <a:rPr lang="en-US" sz="2000" b="1" i="1" kern="0" dirty="0" err="1" smtClean="0">
                <a:latin typeface="Symbol" pitchFamily="18" charset="2"/>
              </a:rPr>
              <a:t>m</a:t>
            </a:r>
            <a:r>
              <a:rPr lang="en-US" sz="2000" b="1" i="1" kern="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b="1" i="1" kern="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eN</a:t>
            </a:r>
            <a:r>
              <a:rPr lang="en-US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u="sng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81800" y="4781490"/>
            <a:ext cx="1066800" cy="4616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tan</a:t>
            </a:r>
            <a:r>
              <a:rPr lang="en-US" i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smtClean="0">
                <a:solidFill>
                  <a:schemeClr val="bg2"/>
                </a:solidFill>
                <a:latin typeface="Symbol" pitchFamily="18" charset="2"/>
                <a:cs typeface="Arial" pitchFamily="34" charset="0"/>
              </a:rPr>
              <a:t>b</a:t>
            </a:r>
            <a:r>
              <a:rPr lang="en-US" i="1" u="sng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29400" y="2800290"/>
            <a:ext cx="2057400" cy="4001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00B050"/>
                </a:solidFill>
                <a:latin typeface="+mn-lt"/>
                <a:cs typeface="Times New Roman" pitchFamily="18" charset="0"/>
              </a:rPr>
              <a:t>negative sign(</a:t>
            </a:r>
            <a:r>
              <a:rPr lang="en-US" sz="2000" i="1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m</a:t>
            </a:r>
            <a:r>
              <a:rPr lang="en-US" sz="2000" i="1" dirty="0" smtClean="0">
                <a:solidFill>
                  <a:srgbClr val="00B050"/>
                </a:solidFill>
                <a:latin typeface="+mn-lt"/>
                <a:cs typeface="Times New Roman" pitchFamily="18" charset="0"/>
              </a:rPr>
              <a:t>)</a:t>
            </a:r>
            <a:r>
              <a:rPr lang="en-US" sz="2000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05600" y="4038600"/>
            <a:ext cx="2057400" cy="4001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positive sign(</a:t>
            </a:r>
            <a:r>
              <a:rPr lang="en-US" sz="2000" i="1" dirty="0" smtClean="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m</a:t>
            </a:r>
            <a:r>
              <a:rPr lang="en-US" sz="2000" i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)</a:t>
            </a:r>
            <a:r>
              <a:rPr lang="en-US" sz="20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67425" y="2438400"/>
            <a:ext cx="18573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-76200" y="5314890"/>
            <a:ext cx="50292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SUSY: </a:t>
            </a:r>
            <a:r>
              <a:rPr lang="en-US" sz="20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000" b="1" i="1" kern="0" dirty="0" err="1" smtClean="0">
                <a:latin typeface="Symbol" pitchFamily="18" charset="2"/>
              </a:rPr>
              <a:t>m</a:t>
            </a:r>
            <a:r>
              <a:rPr lang="en-US" sz="2000" b="1" i="1" kern="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e</a:t>
            </a:r>
            <a:r>
              <a:rPr lang="en-US" sz="2000" b="1" i="1" kern="0" dirty="0" err="1" smtClean="0">
                <a:latin typeface="Symbol" pitchFamily="18" charset="2"/>
                <a:cs typeface="Times New Roman" pitchFamily="18" charset="0"/>
                <a:sym typeface="Symbol"/>
              </a:rPr>
              <a:t>g</a:t>
            </a:r>
            <a:r>
              <a:rPr lang="en-US" sz="2000" b="1" i="1" kern="0" dirty="0" smtClean="0">
                <a:latin typeface="Symbol" pitchFamily="18" charset="2"/>
                <a:cs typeface="Times New Roman" pitchFamily="18" charset="0"/>
                <a:sym typeface="Symbol"/>
              </a:rPr>
              <a:t>)    100 </a:t>
            </a:r>
            <a:r>
              <a:rPr lang="en-US" sz="2000" b="1" i="1" kern="0" dirty="0" smtClean="0">
                <a:latin typeface="Times New Roman"/>
                <a:cs typeface="Times New Roman"/>
                <a:sym typeface="Symbol"/>
              </a:rPr>
              <a:t>× </a:t>
            </a:r>
            <a:r>
              <a:rPr lang="en-US" sz="20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000" b="1" i="1" kern="0" dirty="0" err="1" smtClean="0">
                <a:latin typeface="Symbol" pitchFamily="18" charset="2"/>
              </a:rPr>
              <a:t>m</a:t>
            </a:r>
            <a:r>
              <a:rPr lang="en-US" sz="2000" b="1" i="1" kern="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eee</a:t>
            </a:r>
            <a:r>
              <a:rPr lang="en-US" sz="2000" b="1" i="1" kern="0" dirty="0" smtClean="0">
                <a:latin typeface="Symbol" pitchFamily="18" charset="2"/>
                <a:cs typeface="Times New Roman" pitchFamily="18" charset="0"/>
                <a:sym typeface="Symbol"/>
              </a:rPr>
              <a:t>)</a:t>
            </a:r>
            <a:r>
              <a:rPr lang="en-US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2000" u="sng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-76200" y="5791200"/>
            <a:ext cx="50292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Little Higgs: </a:t>
            </a:r>
            <a:r>
              <a:rPr lang="en-US" sz="20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000" b="1" i="1" kern="0" dirty="0" err="1" smtClean="0">
                <a:latin typeface="Symbol" pitchFamily="18" charset="2"/>
              </a:rPr>
              <a:t>m</a:t>
            </a:r>
            <a:r>
              <a:rPr lang="en-US" sz="2000" b="1" i="1" kern="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e</a:t>
            </a:r>
            <a:r>
              <a:rPr lang="en-US" sz="2000" b="1" i="1" kern="0" dirty="0" err="1" smtClean="0">
                <a:latin typeface="Symbol" pitchFamily="18" charset="2"/>
                <a:cs typeface="Times New Roman" pitchFamily="18" charset="0"/>
                <a:sym typeface="Symbol"/>
              </a:rPr>
              <a:t>g</a:t>
            </a:r>
            <a:r>
              <a:rPr lang="en-US" sz="2000" b="1" i="1" kern="0" dirty="0" smtClean="0">
                <a:latin typeface="Symbol" pitchFamily="18" charset="2"/>
                <a:cs typeface="Times New Roman" pitchFamily="18" charset="0"/>
                <a:sym typeface="Symbol"/>
              </a:rPr>
              <a:t>)    </a:t>
            </a:r>
            <a:r>
              <a:rPr lang="en-US" sz="20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000" b="1" i="1" kern="0" dirty="0" err="1" smtClean="0">
                <a:latin typeface="Symbol" pitchFamily="18" charset="2"/>
              </a:rPr>
              <a:t>m</a:t>
            </a:r>
            <a:r>
              <a:rPr lang="en-US" sz="2000" b="1" i="1" kern="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eee</a:t>
            </a:r>
            <a:r>
              <a:rPr lang="en-US" sz="2000" b="1" i="1" kern="0" dirty="0" smtClean="0">
                <a:latin typeface="Symbol" pitchFamily="18" charset="2"/>
                <a:cs typeface="Times New Roman" pitchFamily="18" charset="0"/>
                <a:sym typeface="Symbol"/>
              </a:rPr>
              <a:t>)</a:t>
            </a:r>
            <a:r>
              <a:rPr lang="en-US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2000" u="sng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57800" y="5791200"/>
            <a:ext cx="31242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kern="0" dirty="0" smtClean="0">
                <a:latin typeface="Symbol" pitchFamily="18" charset="2"/>
              </a:rPr>
              <a:t>D</a:t>
            </a:r>
            <a:r>
              <a:rPr lang="en-US" sz="2000" b="1" i="1" kern="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000" b="1" i="1" kern="0" dirty="0" smtClean="0">
                <a:latin typeface="Symbol" pitchFamily="18" charset="2"/>
              </a:rPr>
              <a:t>=2:  m</a:t>
            </a:r>
            <a:r>
              <a:rPr lang="en-US" sz="2000" b="1" i="1" kern="0" baseline="30000" dirty="0" smtClean="0">
                <a:latin typeface="Symbol" pitchFamily="18" charset="2"/>
              </a:rPr>
              <a:t>-</a:t>
            </a:r>
            <a:r>
              <a:rPr lang="en-US" sz="2000" b="1" i="1" kern="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000" b="1" i="1" kern="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000" b="1" i="1" kern="0" dirty="0" smtClean="0">
                <a:latin typeface="Times New Roman" pitchFamily="18" charset="0"/>
                <a:cs typeface="Times New Roman" pitchFamily="18" charset="0"/>
                <a:sym typeface="Symbol"/>
              </a:rPr>
              <a:t>e</a:t>
            </a:r>
            <a:r>
              <a:rPr lang="en-US" sz="2000" b="1" i="1" kern="0" baseline="30000" dirty="0" smtClean="0">
                <a:latin typeface="Symbol" pitchFamily="18" charset="2"/>
                <a:cs typeface="Times New Roman" pitchFamily="18" charset="0"/>
                <a:sym typeface="Symbol"/>
              </a:rPr>
              <a:t>-</a:t>
            </a:r>
            <a:r>
              <a:rPr lang="en-US" sz="2000" b="1" i="1" kern="0" dirty="0" smtClean="0">
                <a:latin typeface="Symbol" pitchFamily="18" charset="2"/>
                <a:cs typeface="Times New Roman" pitchFamily="18" charset="0"/>
                <a:sym typeface="Symbol"/>
              </a:rPr>
              <a:t>m </a:t>
            </a:r>
            <a:r>
              <a:rPr lang="en-US" sz="2000" b="1" i="1" kern="0" baseline="30000" dirty="0" smtClean="0">
                <a:latin typeface="Symbol" pitchFamily="18" charset="2"/>
                <a:cs typeface="Times New Roman" pitchFamily="18" charset="0"/>
                <a:sym typeface="Symbol"/>
              </a:rPr>
              <a:t>+</a:t>
            </a:r>
            <a:r>
              <a:rPr lang="en-US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2000" u="sng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304800" y="5257800"/>
            <a:ext cx="4267200" cy="10668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5181600" y="5715000"/>
            <a:ext cx="3276600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162800" cy="533400"/>
          </a:xfrm>
        </p:spPr>
        <p:txBody>
          <a:bodyPr/>
          <a:lstStyle/>
          <a:p>
            <a:r>
              <a:rPr lang="en-US" b="1" i="1" dirty="0" smtClean="0">
                <a:latin typeface="Symbol" pitchFamily="18" charset="2"/>
                <a:sym typeface="Symbol"/>
              </a:rPr>
              <a:t>m </a:t>
            </a:r>
            <a:r>
              <a:rPr lang="en-US" i="1" dirty="0" smtClean="0">
                <a:sym typeface="Symbol"/>
              </a:rPr>
              <a:t>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e</a:t>
            </a:r>
            <a:r>
              <a:rPr lang="en-US" dirty="0" smtClean="0"/>
              <a:t> with Project 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Fermilab Institutional Review, June 6-9,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AF6DC10-4CE5-4274-B6BB-586D1935FC9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871" y="685800"/>
            <a:ext cx="8413129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7162800" cy="609600"/>
          </a:xfrm>
        </p:spPr>
        <p:txBody>
          <a:bodyPr/>
          <a:lstStyle/>
          <a:p>
            <a:r>
              <a:rPr lang="en-US" dirty="0" smtClean="0"/>
              <a:t>Optimizing the near term </a:t>
            </a:r>
            <a:r>
              <a:rPr lang="en-US" dirty="0" err="1" smtClean="0"/>
              <a:t>muon</a:t>
            </a:r>
            <a:r>
              <a:rPr lang="en-US" dirty="0" smtClean="0"/>
              <a:t>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85800"/>
            <a:ext cx="9067800" cy="2971800"/>
          </a:xfrm>
        </p:spPr>
        <p:txBody>
          <a:bodyPr/>
          <a:lstStyle/>
          <a:p>
            <a:r>
              <a:rPr lang="en-US" dirty="0" err="1" smtClean="0"/>
              <a:t>Fermilab</a:t>
            </a:r>
            <a:r>
              <a:rPr lang="en-US" dirty="0" smtClean="0"/>
              <a:t>, DOE capitalizing on opportunity provided by g-2</a:t>
            </a:r>
          </a:p>
          <a:p>
            <a:r>
              <a:rPr lang="en-US" dirty="0" smtClean="0"/>
              <a:t>Challenges:</a:t>
            </a:r>
          </a:p>
          <a:p>
            <a:pPr lvl="1"/>
            <a:r>
              <a:rPr lang="en-US" dirty="0" smtClean="0"/>
              <a:t>Best use of existing rings, common infrastructure</a:t>
            </a:r>
          </a:p>
          <a:p>
            <a:pPr lvl="1"/>
            <a:r>
              <a:rPr lang="en-US" dirty="0" smtClean="0"/>
              <a:t>Ability to change quickly between g-2 and Mu2e configurations</a:t>
            </a:r>
          </a:p>
          <a:p>
            <a:pPr lvl="1"/>
            <a:r>
              <a:rPr lang="en-US" dirty="0" smtClean="0"/>
              <a:t>Smooth transition into Project X era</a:t>
            </a:r>
          </a:p>
          <a:p>
            <a:r>
              <a:rPr lang="en-US" dirty="0" smtClean="0"/>
              <a:t>New AD Associate Division Head for g-2+Mu2e appointed </a:t>
            </a:r>
          </a:p>
          <a:p>
            <a:r>
              <a:rPr lang="en-US" dirty="0" smtClean="0"/>
              <a:t>Scientists in all divisions + collaborators actively participating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Fermilab Institutional Review, June 6-9,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AF6DC10-4CE5-4274-B6BB-586D1935FC9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6323" y="3886200"/>
            <a:ext cx="3928077" cy="2520326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3886200"/>
            <a:ext cx="2774469" cy="2418027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228600" y="0"/>
            <a:ext cx="7162800" cy="838200"/>
          </a:xfrm>
        </p:spPr>
        <p:txBody>
          <a:bodyPr/>
          <a:lstStyle/>
          <a:p>
            <a:r>
              <a:rPr lang="en-US" dirty="0" smtClean="0"/>
              <a:t>Experiments at overlapping frontiers</a:t>
            </a:r>
          </a:p>
        </p:txBody>
      </p:sp>
      <p:sp>
        <p:nvSpPr>
          <p:cNvPr id="4100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Fermilab Institutional Review, June 6-9, 2011</a:t>
            </a:r>
          </a:p>
        </p:txBody>
      </p:sp>
      <p:sp>
        <p:nvSpPr>
          <p:cNvPr id="4101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167F649-4459-4402-B436-F13285191211}" type="slidenum">
              <a:rPr lang="en-US" smtClean="0"/>
              <a:pPr/>
              <a:t>2</a:t>
            </a:fld>
            <a:endParaRPr lang="en-US" smtClean="0"/>
          </a:p>
        </p:txBody>
      </p:sp>
      <p:pic>
        <p:nvPicPr>
          <p:cNvPr id="7" name="Picture 2" descr="http://www.fnal.gov/pub/science/frontiers/images/three-frontiers-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28234" y="780465"/>
            <a:ext cx="5915766" cy="5544135"/>
          </a:xfrm>
          <a:prstGeom prst="rect">
            <a:avLst/>
          </a:prstGeom>
          <a:noFill/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3048000" cy="5181600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Goal: </a:t>
            </a:r>
          </a:p>
          <a:p>
            <a:pPr>
              <a:buNone/>
            </a:pPr>
            <a:r>
              <a:rPr lang="en-US" sz="2000" dirty="0" smtClean="0"/>
              <a:t>	discover new phenomena in rare processes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How:  </a:t>
            </a:r>
          </a:p>
          <a:p>
            <a:pPr>
              <a:buNone/>
            </a:pPr>
            <a:r>
              <a:rPr lang="en-US" sz="2000" dirty="0" smtClean="0"/>
              <a:t>	by probing LHC energies through virtual interactions 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Prize: </a:t>
            </a:r>
          </a:p>
          <a:p>
            <a:pPr>
              <a:buNone/>
            </a:pPr>
            <a:r>
              <a:rPr lang="en-US" sz="2000" dirty="0" smtClean="0"/>
              <a:t>	understand new physics associated with electroweak symmetry breaking, matter, and flavor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	</a:t>
            </a:r>
            <a:endParaRPr lang="en-US" sz="2000" dirty="0"/>
          </a:p>
        </p:txBody>
      </p:sp>
      <p:sp>
        <p:nvSpPr>
          <p:cNvPr id="30" name="Rectangle 29"/>
          <p:cNvSpPr/>
          <p:nvPr/>
        </p:nvSpPr>
        <p:spPr bwMode="auto">
          <a:xfrm>
            <a:off x="5410200" y="1600200"/>
            <a:ext cx="1524000" cy="990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2" name="Straight Connector 31"/>
          <p:cNvCxnSpPr/>
          <p:nvPr/>
        </p:nvCxnSpPr>
        <p:spPr bwMode="auto">
          <a:xfrm>
            <a:off x="5715000" y="1828800"/>
            <a:ext cx="914400" cy="533400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 flipV="1">
            <a:off x="5715000" y="1828800"/>
            <a:ext cx="914400" cy="533400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5334000" y="150489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en-US" sz="20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257800" y="219069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en-US" sz="20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477000" y="15240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000000"/>
                </a:solidFill>
                <a:latin typeface="Symbol" pitchFamily="18" charset="2"/>
                <a:cs typeface="Times New Roman" pitchFamily="18" charset="0"/>
              </a:rPr>
              <a:t>m</a:t>
            </a:r>
            <a:endParaRPr lang="en-US" sz="2000" i="1" dirty="0">
              <a:solidFill>
                <a:srgbClr val="000000"/>
              </a:solidFill>
              <a:latin typeface="Symbol" pitchFamily="18" charset="2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477000" y="21336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000000"/>
                </a:solidFill>
                <a:latin typeface="Symbol" pitchFamily="18" charset="2"/>
                <a:cs typeface="Times New Roman" pitchFamily="18" charset="0"/>
              </a:rPr>
              <a:t>m</a:t>
            </a:r>
            <a:endParaRPr lang="en-US" sz="2000" i="1" dirty="0">
              <a:solidFill>
                <a:srgbClr val="000000"/>
              </a:solidFill>
              <a:latin typeface="Symbol" pitchFamily="18" charset="2"/>
              <a:cs typeface="Times New Roman" pitchFamily="18" charset="0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5486400" y="3886200"/>
            <a:ext cx="1447800" cy="228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5638800" y="3657600"/>
            <a:ext cx="1143000" cy="228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5638800" y="3352800"/>
            <a:ext cx="1066800" cy="228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4800600" y="2667000"/>
            <a:ext cx="1066800" cy="933510"/>
            <a:chOff x="4724400" y="2647890"/>
            <a:chExt cx="1066800" cy="93351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4800600" y="2743200"/>
              <a:ext cx="990600" cy="7620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66" name="Straight Connector 65"/>
            <p:cNvCxnSpPr/>
            <p:nvPr/>
          </p:nvCxnSpPr>
          <p:spPr bwMode="auto">
            <a:xfrm>
              <a:off x="4953000" y="3048000"/>
              <a:ext cx="762000" cy="1588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7" name="TextBox 66"/>
            <p:cNvSpPr txBox="1"/>
            <p:nvPr/>
          </p:nvSpPr>
          <p:spPr>
            <a:xfrm>
              <a:off x="5105400" y="3181290"/>
              <a:ext cx="381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724400" y="2647890"/>
              <a:ext cx="45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>
                  <a:solidFill>
                    <a:srgbClr val="000000"/>
                  </a:solidFill>
                  <a:latin typeface="Symbol" pitchFamily="18" charset="2"/>
                  <a:cs typeface="Times New Roman" pitchFamily="18" charset="0"/>
                </a:rPr>
                <a:t>m</a:t>
              </a:r>
              <a:endParaRPr lang="en-US" sz="2000" i="1" dirty="0">
                <a:solidFill>
                  <a:srgbClr val="000000"/>
                </a:solidFill>
                <a:latin typeface="Symbol" pitchFamily="18" charset="2"/>
                <a:cs typeface="Times New Roman" pitchFamily="18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334000" y="2647890"/>
              <a:ext cx="45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</a:p>
          </p:txBody>
        </p:sp>
        <p:cxnSp>
          <p:nvCxnSpPr>
            <p:cNvPr id="82" name="Straight Connector 81"/>
            <p:cNvCxnSpPr/>
            <p:nvPr/>
          </p:nvCxnSpPr>
          <p:spPr bwMode="auto">
            <a:xfrm>
              <a:off x="4953000" y="3200400"/>
              <a:ext cx="762000" cy="1588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3" name="Group 32"/>
          <p:cNvGrpSpPr/>
          <p:nvPr/>
        </p:nvGrpSpPr>
        <p:grpSpPr>
          <a:xfrm rot="1852233">
            <a:off x="3059779" y="2190328"/>
            <a:ext cx="2307723" cy="677656"/>
            <a:chOff x="3266066" y="898268"/>
            <a:chExt cx="2307723" cy="677656"/>
          </a:xfrm>
        </p:grpSpPr>
        <p:sp>
          <p:nvSpPr>
            <p:cNvPr id="22" name="Down Arrow 21"/>
            <p:cNvSpPr/>
            <p:nvPr/>
          </p:nvSpPr>
          <p:spPr bwMode="auto">
            <a:xfrm rot="16200000">
              <a:off x="3908111" y="322697"/>
              <a:ext cx="677656" cy="1828798"/>
            </a:xfrm>
            <a:prstGeom prst="downArrow">
              <a:avLst/>
            </a:prstGeom>
            <a:gradFill flip="none" rotWithShape="1">
              <a:gsLst>
                <a:gs pos="17000">
                  <a:srgbClr val="00B050">
                    <a:alpha val="74000"/>
                  </a:srgbClr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0" scaled="0"/>
              <a:tileRect/>
            </a:gradFill>
            <a:ln w="285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3266066" y="1022133"/>
              <a:ext cx="23077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800" dirty="0" smtClean="0">
                  <a:solidFill>
                    <a:srgbClr val="FFFFFF"/>
                  </a:solidFill>
                  <a:latin typeface="+mn-lt"/>
                  <a:cs typeface="Times New Roman" pitchFamily="18" charset="0"/>
                </a:rPr>
                <a:t>Rare Processes</a:t>
              </a:r>
              <a:endParaRPr lang="en-US" sz="1800" dirty="0">
                <a:solidFill>
                  <a:srgbClr val="FFFFFF"/>
                </a:solidFill>
                <a:latin typeface="+mn-lt"/>
                <a:cs typeface="Times New Roman" pitchFamily="18" charset="0"/>
              </a:endParaRPr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5486400" y="3200400"/>
            <a:ext cx="1600200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000"/>
                </a:solidFill>
                <a:latin typeface="Arial Rounded MT Bold" pitchFamily="34" charset="0"/>
                <a:cs typeface="Times New Roman" pitchFamily="18" charset="0"/>
                <a:sym typeface="Symbol"/>
              </a:rPr>
              <a:t>EWSB</a:t>
            </a:r>
          </a:p>
          <a:p>
            <a:pPr algn="ctr"/>
            <a:r>
              <a:rPr lang="en-US" sz="1800" dirty="0" smtClean="0">
                <a:solidFill>
                  <a:srgbClr val="000000"/>
                </a:solidFill>
                <a:latin typeface="Arial Rounded MT Bold" pitchFamily="34" charset="0"/>
                <a:cs typeface="Times New Roman" pitchFamily="18" charset="0"/>
                <a:sym typeface="Symbol"/>
              </a:rPr>
              <a:t>Matter</a:t>
            </a:r>
          </a:p>
          <a:p>
            <a:pPr algn="ctr"/>
            <a:r>
              <a:rPr lang="en-US" sz="1800" dirty="0" smtClean="0">
                <a:solidFill>
                  <a:srgbClr val="000000"/>
                </a:solidFill>
                <a:latin typeface="Arial Rounded MT Bold" pitchFamily="34" charset="0"/>
                <a:cs typeface="Times New Roman" pitchFamily="18" charset="0"/>
                <a:sym typeface="Symbol"/>
              </a:rPr>
              <a:t>Flavor</a:t>
            </a:r>
            <a:endParaRPr lang="en-US" sz="1800" dirty="0">
              <a:solidFill>
                <a:srgbClr val="000000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7162800" cy="685800"/>
          </a:xfrm>
        </p:spPr>
        <p:txBody>
          <a:bodyPr/>
          <a:lstStyle/>
          <a:p>
            <a:r>
              <a:rPr lang="en-US" dirty="0" smtClean="0"/>
              <a:t>EDMs with Project 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Fermilab Institutional Review, June 6-9,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AF6DC10-4CE5-4274-B6BB-586D1935FC9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2133600"/>
            <a:ext cx="4267200" cy="325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000" kern="0" dirty="0" smtClean="0">
                <a:sym typeface="Symbol"/>
              </a:rPr>
              <a:t>EDMs are an excellent candidate for CPV needed to make </a:t>
            </a:r>
            <a:r>
              <a:rPr lang="en-US" sz="2000" kern="0" dirty="0" err="1" smtClean="0">
                <a:sym typeface="Symbol"/>
              </a:rPr>
              <a:t>baryogenesis</a:t>
            </a:r>
            <a:r>
              <a:rPr lang="en-US" sz="2000" kern="0" dirty="0" smtClean="0">
                <a:sym typeface="Symbol"/>
              </a:rPr>
              <a:t> work</a:t>
            </a:r>
          </a:p>
          <a:p>
            <a:pPr lvl="0" algn="ctr"/>
            <a:endParaRPr lang="en-US" sz="2000" kern="0" dirty="0" smtClean="0">
              <a:sym typeface="Symbol"/>
            </a:endParaRPr>
          </a:p>
          <a:p>
            <a:pPr lvl="0" algn="ctr"/>
            <a:r>
              <a:rPr lang="en-US" sz="2000" kern="0" dirty="0" smtClean="0">
                <a:sym typeface="Symbol"/>
              </a:rPr>
              <a:t>If the </a:t>
            </a:r>
            <a:r>
              <a:rPr lang="en-US" sz="2000" kern="0" dirty="0" err="1" smtClean="0">
                <a:sym typeface="Symbol"/>
              </a:rPr>
              <a:t>Tevatron</a:t>
            </a:r>
            <a:r>
              <a:rPr lang="en-US" sz="2000" kern="0" dirty="0" smtClean="0">
                <a:sym typeface="Symbol"/>
              </a:rPr>
              <a:t> indications of large CPV in B</a:t>
            </a:r>
            <a:r>
              <a:rPr lang="en-US" sz="2000" kern="0" baseline="-25000" dirty="0" smtClean="0">
                <a:sym typeface="Symbol"/>
              </a:rPr>
              <a:t>s</a:t>
            </a:r>
            <a:r>
              <a:rPr lang="en-US" sz="2000" kern="0" dirty="0" smtClean="0">
                <a:sym typeface="Symbol"/>
              </a:rPr>
              <a:t> mixing are confirmed, EDMs could be around the corner.</a:t>
            </a:r>
          </a:p>
          <a:p>
            <a:pPr lvl="0" algn="ctr"/>
            <a:endParaRPr lang="en-US" kern="0" dirty="0" smtClean="0">
              <a:sym typeface="Symbol"/>
            </a:endParaRPr>
          </a:p>
          <a:p>
            <a:pPr lvl="0" algn="ctr"/>
            <a:r>
              <a:rPr lang="en-US" kern="0" dirty="0" smtClean="0">
                <a:sym typeface="Symbol"/>
              </a:rPr>
              <a:t> </a:t>
            </a: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2487" y="1650248"/>
            <a:ext cx="4143375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Line 6"/>
          <p:cNvSpPr>
            <a:spLocks noChangeShapeType="1"/>
          </p:cNvSpPr>
          <p:nvPr/>
        </p:nvSpPr>
        <p:spPr bwMode="auto">
          <a:xfrm>
            <a:off x="6986587" y="1751013"/>
            <a:ext cx="1301750" cy="15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4900612" y="693003"/>
            <a:ext cx="39766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FFFFFF"/>
                </a:solidFill>
                <a:latin typeface="+mn-lt"/>
              </a:rPr>
              <a:t>Large B</a:t>
            </a:r>
            <a:r>
              <a:rPr lang="en-US" sz="2000" baseline="-25000" dirty="0">
                <a:solidFill>
                  <a:srgbClr val="FFFFFF"/>
                </a:solidFill>
                <a:latin typeface="+mn-lt"/>
              </a:rPr>
              <a:t>s</a:t>
            </a:r>
            <a:r>
              <a:rPr lang="en-US" sz="2000" dirty="0">
                <a:solidFill>
                  <a:srgbClr val="FFFFFF"/>
                </a:solidFill>
                <a:latin typeface="+mn-lt"/>
              </a:rPr>
              <a:t> CPV shrinks available  parameter space</a:t>
            </a:r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 flipV="1">
            <a:off x="8567737" y="2688473"/>
            <a:ext cx="1588" cy="63817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 flipV="1">
            <a:off x="8580437" y="1713748"/>
            <a:ext cx="0" cy="65087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arrow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7451725" y="4061661"/>
            <a:ext cx="965200" cy="741362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7423150" y="4053723"/>
            <a:ext cx="1041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 dirty="0" smtClean="0">
                <a:solidFill>
                  <a:srgbClr val="FF3300"/>
                </a:solidFill>
                <a:latin typeface="Arial Rounded MT Bold" pitchFamily="34" charset="0"/>
              </a:rPr>
              <a:t>Thallium</a:t>
            </a:r>
            <a:endParaRPr lang="en-US" sz="1600" dirty="0">
              <a:solidFill>
                <a:srgbClr val="FF3300"/>
              </a:solidFill>
              <a:latin typeface="Arial Rounded MT Bold" pitchFamily="34" charset="0"/>
            </a:endParaRP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7435850" y="4242636"/>
            <a:ext cx="1041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Arial Rounded MT Bold" pitchFamily="34" charset="0"/>
              </a:rPr>
              <a:t>neutron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7413625" y="4468061"/>
            <a:ext cx="1041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 dirty="0">
                <a:solidFill>
                  <a:srgbClr val="1EF657"/>
                </a:solidFill>
                <a:latin typeface="Arial Rounded MT Bold" pitchFamily="34" charset="0"/>
              </a:rPr>
              <a:t>Mercury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4953000" y="2343986"/>
            <a:ext cx="760413" cy="400110"/>
          </a:xfrm>
          <a:prstGeom prst="rect">
            <a:avLst/>
          </a:prstGeom>
          <a:solidFill>
            <a:srgbClr val="FFFFFF"/>
          </a:solidFill>
          <a:ln w="9525">
            <a:solidFill>
              <a:srgbClr val="1C1C1C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  <a:latin typeface="+mn-lt"/>
              </a:rPr>
              <a:t>10</a:t>
            </a:r>
            <a:r>
              <a:rPr lang="en-US" sz="2000" baseline="30000" dirty="0">
                <a:solidFill>
                  <a:schemeClr val="bg2"/>
                </a:solidFill>
                <a:latin typeface="+mn-lt"/>
              </a:rPr>
              <a:t>-25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4800600" y="5791200"/>
            <a:ext cx="39084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  <a:latin typeface="Arial Rounded MT Bold" pitchFamily="34" charset="0"/>
              </a:rPr>
              <a:t>Buras, </a:t>
            </a:r>
            <a:r>
              <a:rPr lang="en-US" sz="1600" dirty="0" err="1">
                <a:solidFill>
                  <a:srgbClr val="FFFFFF"/>
                </a:solidFill>
                <a:latin typeface="Arial Rounded MT Bold" pitchFamily="34" charset="0"/>
              </a:rPr>
              <a:t>Isidori</a:t>
            </a:r>
            <a:r>
              <a:rPr lang="en-US" sz="1600" dirty="0">
                <a:solidFill>
                  <a:srgbClr val="FFFFFF"/>
                </a:solidFill>
                <a:latin typeface="Arial Rounded MT Bold" pitchFamily="34" charset="0"/>
              </a:rPr>
              <a:t>, </a:t>
            </a:r>
            <a:r>
              <a:rPr lang="en-US" sz="1600" dirty="0" err="1">
                <a:solidFill>
                  <a:srgbClr val="FFFFFF"/>
                </a:solidFill>
                <a:latin typeface="Arial Rounded MT Bold" pitchFamily="34" charset="0"/>
              </a:rPr>
              <a:t>Paradisi</a:t>
            </a:r>
            <a:r>
              <a:rPr lang="en-US" sz="1600" dirty="0">
                <a:solidFill>
                  <a:srgbClr val="FFFFFF"/>
                </a:solidFill>
                <a:latin typeface="Arial Rounded MT Bold" pitchFamily="34" charset="0"/>
              </a:rPr>
              <a:t> arXiv:1007.5291</a:t>
            </a:r>
          </a:p>
        </p:txBody>
      </p:sp>
      <p:sp>
        <p:nvSpPr>
          <p:cNvPr id="23" name="Line 17"/>
          <p:cNvSpPr>
            <a:spLocks noChangeShapeType="1"/>
          </p:cNvSpPr>
          <p:nvPr/>
        </p:nvSpPr>
        <p:spPr bwMode="auto">
          <a:xfrm>
            <a:off x="5348287" y="4939548"/>
            <a:ext cx="3019425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5970588" y="5329535"/>
            <a:ext cx="1878012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  <a:latin typeface="Arial Rounded MT Bold" pitchFamily="34" charset="0"/>
              </a:rPr>
              <a:t>B</a:t>
            </a:r>
            <a:r>
              <a:rPr lang="en-US" baseline="-25000" dirty="0">
                <a:solidFill>
                  <a:schemeClr val="bg2"/>
                </a:solidFill>
                <a:latin typeface="Arial Rounded MT Bold" pitchFamily="34" charset="0"/>
              </a:rPr>
              <a:t>s</a:t>
            </a:r>
            <a:r>
              <a:rPr lang="en-US" dirty="0">
                <a:solidFill>
                  <a:schemeClr val="bg2"/>
                </a:solidFill>
                <a:latin typeface="Arial Rounded MT Bold" pitchFamily="34" charset="0"/>
              </a:rPr>
              <a:t> CPV</a:t>
            </a:r>
          </a:p>
        </p:txBody>
      </p:sp>
      <p:sp>
        <p:nvSpPr>
          <p:cNvPr id="40" name="Text Box 14"/>
          <p:cNvSpPr txBox="1">
            <a:spLocks noChangeArrowheads="1"/>
          </p:cNvSpPr>
          <p:nvPr/>
        </p:nvSpPr>
        <p:spPr bwMode="auto">
          <a:xfrm>
            <a:off x="4953000" y="4095690"/>
            <a:ext cx="760413" cy="400110"/>
          </a:xfrm>
          <a:prstGeom prst="rect">
            <a:avLst/>
          </a:prstGeom>
          <a:solidFill>
            <a:srgbClr val="FFFFFF"/>
          </a:solidFill>
          <a:ln w="9525">
            <a:solidFill>
              <a:srgbClr val="1C1C1C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  <a:latin typeface="+mn-lt"/>
              </a:rPr>
              <a:t>10</a:t>
            </a:r>
            <a:r>
              <a:rPr lang="en-US" sz="2000" baseline="30000" dirty="0" smtClean="0">
                <a:solidFill>
                  <a:schemeClr val="bg2"/>
                </a:solidFill>
                <a:latin typeface="+mn-lt"/>
              </a:rPr>
              <a:t>-30</a:t>
            </a:r>
            <a:endParaRPr lang="en-US" sz="2000" baseline="30000" dirty="0">
              <a:solidFill>
                <a:schemeClr val="bg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76200"/>
            <a:ext cx="7162800" cy="762000"/>
          </a:xfrm>
        </p:spPr>
        <p:txBody>
          <a:bodyPr/>
          <a:lstStyle/>
          <a:p>
            <a:r>
              <a:rPr lang="en-US" dirty="0" smtClean="0"/>
              <a:t>EDMs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6172200" cy="5943600"/>
          </a:xfrm>
        </p:spPr>
        <p:txBody>
          <a:bodyPr/>
          <a:lstStyle/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dirty="0" smtClean="0"/>
              <a:t> EDM:</a:t>
            </a:r>
          </a:p>
          <a:p>
            <a:pPr lvl="1"/>
            <a:r>
              <a:rPr lang="en-US" dirty="0" smtClean="0"/>
              <a:t>Can amplify signal using high Z Alkali metals</a:t>
            </a:r>
          </a:p>
          <a:p>
            <a:pPr lvl="2"/>
            <a:r>
              <a:rPr lang="en-US" dirty="0" smtClean="0"/>
              <a:t>Outer electron is in s-wave: size of electron becomes size of atom.</a:t>
            </a:r>
          </a:p>
          <a:p>
            <a:pPr lvl="2"/>
            <a:r>
              <a:rPr lang="en-US" dirty="0" smtClean="0"/>
              <a:t>Factor  ~1000 enhancement for Francium</a:t>
            </a:r>
          </a:p>
          <a:p>
            <a:pPr lvl="1"/>
            <a:r>
              <a:rPr lang="en-US" dirty="0" smtClean="0"/>
              <a:t>Project X nuclear physics facility:  copious production of desired heavy isotopes</a:t>
            </a:r>
            <a:endParaRPr lang="en-US" i="1" dirty="0" smtClean="0"/>
          </a:p>
          <a:p>
            <a:endParaRPr lang="en-US" i="1" dirty="0" smtClean="0"/>
          </a:p>
          <a:p>
            <a:r>
              <a:rPr lang="en-US" i="1" dirty="0" smtClean="0"/>
              <a:t> </a:t>
            </a:r>
            <a:r>
              <a:rPr lang="en-US" i="1" dirty="0" smtClean="0">
                <a:latin typeface="Symbol" pitchFamily="18" charset="2"/>
              </a:rPr>
              <a:t>m</a:t>
            </a:r>
            <a:r>
              <a:rPr lang="en-US" dirty="0" smtClean="0"/>
              <a:t> EDM:</a:t>
            </a:r>
          </a:p>
          <a:p>
            <a:pPr lvl="1"/>
            <a:r>
              <a:rPr lang="en-US" dirty="0" smtClean="0"/>
              <a:t>EDM tilts precession plane of </a:t>
            </a:r>
            <a:r>
              <a:rPr lang="en-US" dirty="0" err="1" smtClean="0"/>
              <a:t>muons</a:t>
            </a:r>
            <a:r>
              <a:rPr lang="en-US" dirty="0" smtClean="0"/>
              <a:t> in a storage ring</a:t>
            </a:r>
          </a:p>
          <a:p>
            <a:pPr lvl="2"/>
            <a:r>
              <a:rPr lang="en-US" dirty="0" smtClean="0"/>
              <a:t>Factor 100 improvement possible with New g-2 experiment</a:t>
            </a:r>
          </a:p>
          <a:p>
            <a:pPr lvl="2"/>
            <a:r>
              <a:rPr lang="en-US" dirty="0" smtClean="0"/>
              <a:t>Extra factor 10000 possible with dedicated storage ring in Project X </a:t>
            </a:r>
            <a:r>
              <a:rPr lang="en-US" dirty="0" err="1" smtClean="0"/>
              <a:t>muon</a:t>
            </a:r>
            <a:r>
              <a:rPr lang="en-US" dirty="0" smtClean="0"/>
              <a:t> facility</a:t>
            </a:r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Fermilab Institutional Review, June 6-9,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AF6DC10-4CE5-4274-B6BB-586D1935FC9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37890" name="Picture 2" descr="File:Electron shell 087 Francium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5996" y="-54077"/>
            <a:ext cx="2318004" cy="2492477"/>
          </a:xfrm>
          <a:prstGeom prst="rect">
            <a:avLst/>
          </a:prstGeom>
          <a:solidFill>
            <a:srgbClr val="FFFFFF"/>
          </a:solidFill>
        </p:spPr>
      </p:pic>
      <p:grpSp>
        <p:nvGrpSpPr>
          <p:cNvPr id="29" name="Group 28"/>
          <p:cNvGrpSpPr/>
          <p:nvPr/>
        </p:nvGrpSpPr>
        <p:grpSpPr>
          <a:xfrm>
            <a:off x="7162800" y="2743200"/>
            <a:ext cx="2286000" cy="3657600"/>
            <a:chOff x="7162800" y="2743200"/>
            <a:chExt cx="2286000" cy="3657600"/>
          </a:xfrm>
        </p:grpSpPr>
        <p:cxnSp>
          <p:nvCxnSpPr>
            <p:cNvPr id="9" name="Straight Arrow Connector 8"/>
            <p:cNvCxnSpPr/>
            <p:nvPr/>
          </p:nvCxnSpPr>
          <p:spPr bwMode="auto">
            <a:xfrm rot="5400000" flipH="1" flipV="1">
              <a:off x="7391400" y="3886200"/>
              <a:ext cx="914400" cy="1588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" name="Straight Arrow Connector 9"/>
            <p:cNvCxnSpPr/>
            <p:nvPr/>
          </p:nvCxnSpPr>
          <p:spPr bwMode="auto">
            <a:xfrm flipV="1">
              <a:off x="7849394" y="4342606"/>
              <a:ext cx="915194" cy="794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" name="Straight Arrow Connector 12"/>
            <p:cNvCxnSpPr>
              <a:endCxn id="14" idx="7"/>
            </p:cNvCxnSpPr>
            <p:nvPr/>
          </p:nvCxnSpPr>
          <p:spPr bwMode="auto">
            <a:xfrm flipV="1">
              <a:off x="7848600" y="3997792"/>
              <a:ext cx="442211" cy="345608"/>
            </a:xfrm>
            <a:prstGeom prst="straightConnector1">
              <a:avLst/>
            </a:prstGeom>
            <a:noFill/>
            <a:ln w="285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4" name="Oval 13"/>
            <p:cNvSpPr/>
            <p:nvPr/>
          </p:nvSpPr>
          <p:spPr bwMode="auto">
            <a:xfrm>
              <a:off x="7315200" y="3886200"/>
              <a:ext cx="1143000" cy="762000"/>
            </a:xfrm>
            <a:prstGeom prst="ellipse">
              <a:avLst/>
            </a:prstGeom>
            <a:noFill/>
            <a:ln w="9525" cap="flat" cmpd="sng" algn="ctr">
              <a:solidFill>
                <a:srgbClr val="FFFFF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91400" y="3276600"/>
              <a:ext cx="4572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B</a:t>
              </a:r>
              <a:endParaRPr lang="en-US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153400" y="3745468"/>
              <a:ext cx="6858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S</a:t>
              </a:r>
              <a:endParaRPr lang="en-US" sz="1800" baseline="-25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610600" y="4114800"/>
              <a:ext cx="6858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E</a:t>
              </a:r>
              <a:endParaRPr lang="en-US" sz="1800" baseline="-25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391400" y="2819400"/>
              <a:ext cx="14478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i="1" dirty="0">
                  <a:solidFill>
                    <a:srgbClr val="FFFFFF"/>
                  </a:solidFill>
                  <a:latin typeface="Symbol" pitchFamily="18" charset="2"/>
                  <a:cs typeface="Arial" pitchFamily="34" charset="0"/>
                </a:rPr>
                <a:t>m</a:t>
              </a:r>
              <a:r>
                <a:rPr lang="en-US" sz="1800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 rest frame</a:t>
              </a:r>
              <a:endParaRPr lang="en-US" sz="1800" baseline="-25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 bwMode="auto">
            <a:xfrm rot="5400000" flipH="1" flipV="1">
              <a:off x="7467600" y="5486400"/>
              <a:ext cx="914400" cy="1588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2" name="Straight Arrow Connector 21"/>
            <p:cNvCxnSpPr/>
            <p:nvPr/>
          </p:nvCxnSpPr>
          <p:spPr bwMode="auto">
            <a:xfrm flipV="1">
              <a:off x="7925594" y="5942806"/>
              <a:ext cx="915194" cy="794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3" name="Straight Arrow Connector 22"/>
            <p:cNvCxnSpPr>
              <a:endCxn id="24" idx="7"/>
            </p:cNvCxnSpPr>
            <p:nvPr/>
          </p:nvCxnSpPr>
          <p:spPr bwMode="auto">
            <a:xfrm rot="5400000" flipH="1" flipV="1">
              <a:off x="7860077" y="5546073"/>
              <a:ext cx="462251" cy="332805"/>
            </a:xfrm>
            <a:prstGeom prst="straightConnector1">
              <a:avLst/>
            </a:prstGeom>
            <a:noFill/>
            <a:ln w="285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4" name="Oval 23"/>
            <p:cNvSpPr/>
            <p:nvPr/>
          </p:nvSpPr>
          <p:spPr bwMode="auto">
            <a:xfrm rot="20462857">
              <a:off x="7391400" y="5486400"/>
              <a:ext cx="1143000" cy="762000"/>
            </a:xfrm>
            <a:prstGeom prst="ellipse">
              <a:avLst/>
            </a:prstGeom>
            <a:noFill/>
            <a:ln w="9525" cap="flat" cmpd="sng" algn="ctr">
              <a:solidFill>
                <a:srgbClr val="FFFFF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543800" y="4876800"/>
              <a:ext cx="4572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B</a:t>
              </a:r>
              <a:endParaRPr lang="en-US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001000" y="5105400"/>
              <a:ext cx="6858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S</a:t>
              </a:r>
              <a:endParaRPr lang="en-US" sz="1800" baseline="-25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 bwMode="auto">
            <a:xfrm rot="5400000" flipH="1" flipV="1">
              <a:off x="7620794" y="4114006"/>
              <a:ext cx="457200" cy="1588"/>
            </a:xfrm>
            <a:prstGeom prst="straightConnector1">
              <a:avLst/>
            </a:prstGeom>
            <a:noFill/>
            <a:ln w="285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2" name="Straight Arrow Connector 31"/>
            <p:cNvCxnSpPr/>
            <p:nvPr/>
          </p:nvCxnSpPr>
          <p:spPr bwMode="auto">
            <a:xfrm rot="16200000" flipV="1">
              <a:off x="7391400" y="5410200"/>
              <a:ext cx="609600" cy="457200"/>
            </a:xfrm>
            <a:prstGeom prst="straightConnector1">
              <a:avLst/>
            </a:prstGeom>
            <a:noFill/>
            <a:ln w="285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6" name="TextBox 35"/>
            <p:cNvSpPr txBox="1"/>
            <p:nvPr/>
          </p:nvSpPr>
          <p:spPr>
            <a:xfrm>
              <a:off x="7772400" y="3581400"/>
              <a:ext cx="4572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i="1" dirty="0" smtClean="0">
                  <a:solidFill>
                    <a:srgbClr val="FFFFFF"/>
                  </a:solidFill>
                  <a:latin typeface="Symbol" pitchFamily="18" charset="2"/>
                  <a:cs typeface="Arial" pitchFamily="34" charset="0"/>
                </a:rPr>
                <a:t>w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315200" y="4964668"/>
              <a:ext cx="4572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i="1" dirty="0" smtClean="0">
                  <a:solidFill>
                    <a:srgbClr val="FFFFFF"/>
                  </a:solidFill>
                  <a:latin typeface="Symbol" pitchFamily="18" charset="2"/>
                  <a:cs typeface="Arial" pitchFamily="34" charset="0"/>
                </a:rPr>
                <a:t>w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610600" y="5715000"/>
              <a:ext cx="6858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E</a:t>
              </a:r>
              <a:endParaRPr lang="en-US" sz="1800" baseline="-25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7162800" y="2743200"/>
              <a:ext cx="1981200" cy="3657600"/>
            </a:xfrm>
            <a:prstGeom prst="rect">
              <a:avLst/>
            </a:prstGeom>
            <a:noFill/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001000" y="4843046"/>
              <a:ext cx="1447800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FFFFFF"/>
                  </a:solidFill>
                  <a:latin typeface="+mn-lt"/>
                  <a:cs typeface="Arial" pitchFamily="34" charset="0"/>
                </a:rPr>
                <a:t>EDM≠0</a:t>
              </a:r>
              <a:endParaRPr lang="en-US" sz="1600" baseline="-25000" dirty="0" smtClean="0">
                <a:solidFill>
                  <a:srgbClr val="FFFFFF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001000" y="3200400"/>
              <a:ext cx="1447800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FFFFFF"/>
                  </a:solidFill>
                  <a:latin typeface="+mn-lt"/>
                  <a:cs typeface="Arial" pitchFamily="34" charset="0"/>
                </a:rPr>
                <a:t>EDM=0</a:t>
              </a:r>
              <a:endParaRPr lang="en-US" sz="1600" baseline="-25000" dirty="0" smtClean="0">
                <a:solidFill>
                  <a:srgbClr val="FFFFFF"/>
                </a:solidFill>
                <a:latin typeface="+mn-lt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162800" cy="6858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6553200" cy="4724400"/>
          </a:xfrm>
        </p:spPr>
        <p:txBody>
          <a:bodyPr/>
          <a:lstStyle/>
          <a:p>
            <a:r>
              <a:rPr lang="en-US" dirty="0" err="1" smtClean="0"/>
              <a:t>Fermilab</a:t>
            </a:r>
            <a:r>
              <a:rPr lang="en-US" dirty="0" smtClean="0"/>
              <a:t> is planning a targeted rare process program that covers arguably the most important </a:t>
            </a:r>
            <a:r>
              <a:rPr lang="en-US" dirty="0" smtClean="0"/>
              <a:t>intensity frontier measurements</a:t>
            </a:r>
            <a:r>
              <a:rPr lang="en-US" dirty="0" smtClean="0"/>
              <a:t>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 all cases, </a:t>
            </a:r>
            <a:r>
              <a:rPr lang="en-US" dirty="0" err="1" smtClean="0"/>
              <a:t>Fermilab</a:t>
            </a:r>
            <a:r>
              <a:rPr lang="en-US" dirty="0" smtClean="0"/>
              <a:t> is the best place to perform these experiments</a:t>
            </a:r>
          </a:p>
          <a:p>
            <a:pPr lvl="1"/>
            <a:r>
              <a:rPr lang="en-US" dirty="0" smtClean="0"/>
              <a:t>In many, it is the only place to perform these measurements to high precision due to unique features of Project X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The program will play an integral role in interpreting LHC results, will push the envelope in precision detector technology, and will produce an outstanding crop of graduate students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Fermilab Institutional Review, June 6-9,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AF6DC10-4CE5-4274-B6BB-586D1935FC9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943600" y="376249"/>
            <a:ext cx="3276600" cy="5872151"/>
            <a:chOff x="5486400" y="580024"/>
            <a:chExt cx="3276600" cy="5872151"/>
          </a:xfrm>
        </p:grpSpPr>
        <p:cxnSp>
          <p:nvCxnSpPr>
            <p:cNvPr id="7" name="Straight Connector 6"/>
            <p:cNvCxnSpPr/>
            <p:nvPr/>
          </p:nvCxnSpPr>
          <p:spPr bwMode="auto">
            <a:xfrm rot="16200000" flipH="1">
              <a:off x="6219976" y="873443"/>
              <a:ext cx="1105467" cy="51863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" name="Oval 7"/>
            <p:cNvSpPr/>
            <p:nvPr/>
          </p:nvSpPr>
          <p:spPr bwMode="auto">
            <a:xfrm>
              <a:off x="6759038" y="812032"/>
              <a:ext cx="504967" cy="477672"/>
            </a:xfrm>
            <a:prstGeom prst="ellipse">
              <a:avLst/>
            </a:prstGeom>
            <a:noFill/>
            <a:ln w="571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 bwMode="auto">
            <a:xfrm rot="5400000">
              <a:off x="6396821" y="2249027"/>
              <a:ext cx="1245360" cy="228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7032008" y="1644548"/>
              <a:ext cx="1064525" cy="559562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 rot="5400000">
              <a:off x="5960662" y="3366438"/>
              <a:ext cx="1574044" cy="550465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 rot="16200000" flipH="1">
              <a:off x="6581631" y="2122222"/>
              <a:ext cx="1869748" cy="941694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FFFF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 rot="16200000" flipH="1">
              <a:off x="6044821" y="3823640"/>
              <a:ext cx="2017595" cy="65963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FFFF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rot="5400000">
              <a:off x="5370397" y="4902956"/>
              <a:ext cx="1630904" cy="6005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FFFF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" name="Oval 14"/>
            <p:cNvSpPr/>
            <p:nvPr/>
          </p:nvSpPr>
          <p:spPr bwMode="auto">
            <a:xfrm>
              <a:off x="5983390" y="4089770"/>
              <a:ext cx="504967" cy="477672"/>
            </a:xfrm>
            <a:prstGeom prst="ellipse">
              <a:avLst/>
            </a:prstGeom>
            <a:noFill/>
            <a:ln w="571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932763" y="1981200"/>
              <a:ext cx="830237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i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en-US" sz="3200" i="1" baseline="3000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en-US" sz="3200" i="1" baseline="30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780363" y="3352800"/>
              <a:ext cx="830237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i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en-US" sz="3200" i="1" baseline="-2500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endParaRPr lang="en-US" sz="3200" i="1" baseline="-25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400800" y="1981200"/>
              <a:ext cx="525437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i="1" dirty="0" smtClean="0">
                  <a:solidFill>
                    <a:srgbClr val="FFFFFF"/>
                  </a:solidFill>
                  <a:latin typeface="Symbol" pitchFamily="18" charset="2"/>
                  <a:cs typeface="Times New Roman" pitchFamily="18" charset="0"/>
                </a:rPr>
                <a:t>p</a:t>
              </a:r>
              <a:endParaRPr lang="en-US" sz="3200" i="1" baseline="30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248400" y="3124200"/>
              <a:ext cx="525437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i="1" dirty="0" smtClean="0">
                  <a:solidFill>
                    <a:srgbClr val="FFFFFF"/>
                  </a:solidFill>
                  <a:latin typeface="Symbol" pitchFamily="18" charset="2"/>
                  <a:cs typeface="Times New Roman" pitchFamily="18" charset="0"/>
                </a:rPr>
                <a:t>m</a:t>
              </a:r>
              <a:endParaRPr lang="en-US" sz="3200" i="1" baseline="30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629400" y="4882420"/>
              <a:ext cx="766543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i="1" dirty="0" smtClean="0">
                  <a:solidFill>
                    <a:srgbClr val="FFFFFF"/>
                  </a:solidFill>
                  <a:latin typeface="Symbol" pitchFamily="18" charset="2"/>
                  <a:cs typeface="Times New Roman" pitchFamily="18" charset="0"/>
                </a:rPr>
                <a:t>n</a:t>
              </a:r>
              <a:r>
                <a:rPr lang="en-US" sz="3200" i="1" baseline="-25000" dirty="0" smtClean="0">
                  <a:solidFill>
                    <a:srgbClr val="FFFFFF"/>
                  </a:solidFill>
                  <a:latin typeface="Symbol" pitchFamily="18" charset="2"/>
                  <a:cs typeface="Times New Roman" pitchFamily="18" charset="0"/>
                </a:rPr>
                <a:t>m</a:t>
              </a:r>
              <a:endParaRPr lang="en-US" sz="3200" i="1" baseline="-25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 bwMode="auto">
            <a:xfrm flipV="1">
              <a:off x="6936473" y="5015558"/>
              <a:ext cx="300252" cy="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V="1">
              <a:off x="6379200" y="5986819"/>
              <a:ext cx="300252" cy="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3" name="Oval 22"/>
            <p:cNvSpPr/>
            <p:nvPr/>
          </p:nvSpPr>
          <p:spPr bwMode="auto">
            <a:xfrm>
              <a:off x="6909179" y="1535376"/>
              <a:ext cx="259307" cy="24566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486400" y="5867400"/>
              <a:ext cx="1323812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i="1" dirty="0" smtClean="0">
                  <a:solidFill>
                    <a:srgbClr val="FFFFFF"/>
                  </a:solidFill>
                  <a:latin typeface="Symbol" pitchFamily="18" charset="2"/>
                  <a:cs typeface="Times New Roman" pitchFamily="18" charset="0"/>
                </a:rPr>
                <a:t>n</a:t>
              </a:r>
              <a:r>
                <a:rPr lang="en-US" sz="3200" i="1" baseline="-25000" dirty="0" smtClean="0">
                  <a:solidFill>
                    <a:srgbClr val="FFFFFF"/>
                  </a:solidFill>
                  <a:latin typeface="Symbol" pitchFamily="18" charset="2"/>
                  <a:cs typeface="Times New Roman" pitchFamily="18" charset="0"/>
                </a:rPr>
                <a:t>m </a:t>
              </a:r>
              <a:r>
                <a:rPr lang="en-US" sz="3200" i="1" dirty="0" smtClean="0">
                  <a:solidFill>
                    <a:srgbClr val="FFFFFF"/>
                  </a:solidFill>
                  <a:latin typeface="Symbol" pitchFamily="18" charset="2"/>
                  <a:cs typeface="Times New Roman" pitchFamily="18" charset="0"/>
                </a:rPr>
                <a:t> ,n</a:t>
              </a:r>
              <a:r>
                <a:rPr lang="en-US" sz="3200" i="1" baseline="-2500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endParaRPr lang="en-US" sz="3200" i="1" baseline="-25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6450841" y="-152400"/>
            <a:ext cx="55955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en-US" sz="3200" i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52400"/>
            <a:ext cx="7162800" cy="990600"/>
          </a:xfrm>
        </p:spPr>
        <p:txBody>
          <a:bodyPr/>
          <a:lstStyle/>
          <a:p>
            <a:r>
              <a:rPr lang="en-US" dirty="0" smtClean="0"/>
              <a:t>Rare Processes @ </a:t>
            </a:r>
            <a:r>
              <a:rPr lang="en-US" dirty="0" err="1" smtClean="0"/>
              <a:t>Fermilab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6019800" cy="5257800"/>
          </a:xfrm>
        </p:spPr>
        <p:txBody>
          <a:bodyPr/>
          <a:lstStyle/>
          <a:p>
            <a:r>
              <a:rPr lang="en-US" dirty="0" smtClean="0"/>
              <a:t>Large, clean samples of </a:t>
            </a:r>
            <a:r>
              <a:rPr lang="en-US" dirty="0" err="1" smtClean="0"/>
              <a:t>Kaons</a:t>
            </a:r>
            <a:r>
              <a:rPr lang="en-US" dirty="0" smtClean="0"/>
              <a:t> and </a:t>
            </a:r>
            <a:r>
              <a:rPr lang="en-US" dirty="0" err="1" smtClean="0"/>
              <a:t>muons</a:t>
            </a:r>
            <a:r>
              <a:rPr lang="en-US" dirty="0" smtClean="0"/>
              <a:t> available from secondary beams</a:t>
            </a:r>
          </a:p>
          <a:p>
            <a:pPr lvl="1"/>
            <a:r>
              <a:rPr lang="en-US" dirty="0" smtClean="0"/>
              <a:t>Modest reconfiguration of existing complex  enables world leading program</a:t>
            </a:r>
          </a:p>
          <a:p>
            <a:endParaRPr lang="en-US" dirty="0" smtClean="0"/>
          </a:p>
          <a:p>
            <a:r>
              <a:rPr lang="en-US" dirty="0" smtClean="0"/>
              <a:t>Beam tailored for each experiment </a:t>
            </a:r>
          </a:p>
          <a:p>
            <a:endParaRPr lang="en-US" dirty="0" smtClean="0"/>
          </a:p>
          <a:p>
            <a:r>
              <a:rPr lang="en-US" dirty="0" smtClean="0"/>
              <a:t>Simultaneous running of multiple experiments </a:t>
            </a:r>
          </a:p>
          <a:p>
            <a:endParaRPr lang="en-US" dirty="0" smtClean="0"/>
          </a:p>
          <a:p>
            <a:r>
              <a:rPr lang="en-US" dirty="0" smtClean="0"/>
              <a:t>Ultimate and unmatched sensitivities possible with Project X 3 </a:t>
            </a:r>
            <a:r>
              <a:rPr lang="en-US" dirty="0" err="1" smtClean="0"/>
              <a:t>GeV</a:t>
            </a:r>
            <a:r>
              <a:rPr lang="en-US" dirty="0" smtClean="0"/>
              <a:t> program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Fermilab Institutional Review, June 6-9,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AF6DC10-4CE5-4274-B6BB-586D1935FC9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298441" y="152400"/>
            <a:ext cx="55955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en-US" sz="3200" i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867400" y="580024"/>
            <a:ext cx="3276600" cy="5872151"/>
            <a:chOff x="5486400" y="580024"/>
            <a:chExt cx="3276600" cy="5872151"/>
          </a:xfrm>
        </p:grpSpPr>
        <p:cxnSp>
          <p:nvCxnSpPr>
            <p:cNvPr id="7" name="Straight Connector 6"/>
            <p:cNvCxnSpPr/>
            <p:nvPr/>
          </p:nvCxnSpPr>
          <p:spPr bwMode="auto">
            <a:xfrm rot="16200000" flipH="1">
              <a:off x="6219976" y="873443"/>
              <a:ext cx="1105467" cy="51863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" name="Oval 7"/>
            <p:cNvSpPr/>
            <p:nvPr/>
          </p:nvSpPr>
          <p:spPr bwMode="auto">
            <a:xfrm>
              <a:off x="6759038" y="812032"/>
              <a:ext cx="504967" cy="477672"/>
            </a:xfrm>
            <a:prstGeom prst="ellipse">
              <a:avLst/>
            </a:prstGeom>
            <a:noFill/>
            <a:ln w="571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 bwMode="auto">
            <a:xfrm rot="5400000">
              <a:off x="6396821" y="2249027"/>
              <a:ext cx="1245360" cy="228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7032008" y="1644548"/>
              <a:ext cx="1064525" cy="559562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 rot="5400000">
              <a:off x="5960662" y="3366438"/>
              <a:ext cx="1574044" cy="550465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 rot="16200000" flipH="1">
              <a:off x="6581631" y="2122222"/>
              <a:ext cx="1869748" cy="941694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FFFF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rot="16200000" flipH="1">
              <a:off x="6044821" y="3823640"/>
              <a:ext cx="2017595" cy="65963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FFFF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 rot="5400000">
              <a:off x="5370397" y="4902956"/>
              <a:ext cx="1630904" cy="6005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FFFF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" name="Oval 15"/>
            <p:cNvSpPr/>
            <p:nvPr/>
          </p:nvSpPr>
          <p:spPr bwMode="auto">
            <a:xfrm>
              <a:off x="5983390" y="4089770"/>
              <a:ext cx="504967" cy="477672"/>
            </a:xfrm>
            <a:prstGeom prst="ellipse">
              <a:avLst/>
            </a:prstGeom>
            <a:noFill/>
            <a:ln w="571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932763" y="1981200"/>
              <a:ext cx="830237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i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en-US" sz="3200" i="1" baseline="3000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en-US" sz="3200" i="1" baseline="30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780363" y="3352800"/>
              <a:ext cx="830237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i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en-US" sz="3200" i="1" baseline="-2500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endParaRPr lang="en-US" sz="3200" i="1" baseline="-25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400800" y="1981200"/>
              <a:ext cx="525437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i="1" dirty="0" smtClean="0">
                  <a:solidFill>
                    <a:srgbClr val="FFFFFF"/>
                  </a:solidFill>
                  <a:latin typeface="Symbol" pitchFamily="18" charset="2"/>
                  <a:cs typeface="Times New Roman" pitchFamily="18" charset="0"/>
                </a:rPr>
                <a:t>p</a:t>
              </a:r>
              <a:endParaRPr lang="en-US" sz="3200" i="1" baseline="30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248400" y="3124200"/>
              <a:ext cx="525437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i="1" dirty="0" smtClean="0">
                  <a:solidFill>
                    <a:srgbClr val="FFFFFF"/>
                  </a:solidFill>
                  <a:latin typeface="Symbol" pitchFamily="18" charset="2"/>
                  <a:cs typeface="Times New Roman" pitchFamily="18" charset="0"/>
                </a:rPr>
                <a:t>m</a:t>
              </a:r>
              <a:endParaRPr lang="en-US" sz="3200" i="1" baseline="30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629400" y="4882420"/>
              <a:ext cx="766543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i="1" dirty="0" smtClean="0">
                  <a:solidFill>
                    <a:srgbClr val="FFFFFF"/>
                  </a:solidFill>
                  <a:latin typeface="Symbol" pitchFamily="18" charset="2"/>
                  <a:cs typeface="Times New Roman" pitchFamily="18" charset="0"/>
                </a:rPr>
                <a:t>n</a:t>
              </a:r>
              <a:r>
                <a:rPr lang="en-US" sz="3200" i="1" baseline="-25000" dirty="0" smtClean="0">
                  <a:solidFill>
                    <a:srgbClr val="FFFFFF"/>
                  </a:solidFill>
                  <a:latin typeface="Symbol" pitchFamily="18" charset="2"/>
                  <a:cs typeface="Times New Roman" pitchFamily="18" charset="0"/>
                </a:rPr>
                <a:t>m</a:t>
              </a:r>
              <a:endParaRPr lang="en-US" sz="3200" i="1" baseline="-25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 bwMode="auto">
            <a:xfrm flipV="1">
              <a:off x="6936473" y="5015558"/>
              <a:ext cx="300252" cy="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 flipV="1">
              <a:off x="6379200" y="5986819"/>
              <a:ext cx="300252" cy="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5" name="Oval 24"/>
            <p:cNvSpPr/>
            <p:nvPr/>
          </p:nvSpPr>
          <p:spPr bwMode="auto">
            <a:xfrm>
              <a:off x="6909179" y="1535376"/>
              <a:ext cx="259307" cy="24566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486400" y="5867400"/>
              <a:ext cx="1323812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i="1" dirty="0" smtClean="0">
                  <a:solidFill>
                    <a:srgbClr val="FFFFFF"/>
                  </a:solidFill>
                  <a:latin typeface="Symbol" pitchFamily="18" charset="2"/>
                  <a:cs typeface="Times New Roman" pitchFamily="18" charset="0"/>
                </a:rPr>
                <a:t>n</a:t>
              </a:r>
              <a:r>
                <a:rPr lang="en-US" sz="3200" i="1" baseline="-25000" dirty="0" smtClean="0">
                  <a:solidFill>
                    <a:srgbClr val="FFFFFF"/>
                  </a:solidFill>
                  <a:latin typeface="Symbol" pitchFamily="18" charset="2"/>
                  <a:cs typeface="Times New Roman" pitchFamily="18" charset="0"/>
                </a:rPr>
                <a:t>m </a:t>
              </a:r>
              <a:r>
                <a:rPr lang="en-US" sz="3200" i="1" dirty="0" smtClean="0">
                  <a:solidFill>
                    <a:srgbClr val="FFFFFF"/>
                  </a:solidFill>
                  <a:latin typeface="Symbol" pitchFamily="18" charset="2"/>
                  <a:cs typeface="Times New Roman" pitchFamily="18" charset="0"/>
                </a:rPr>
                <a:t> ,n</a:t>
              </a:r>
              <a:r>
                <a:rPr lang="en-US" sz="3200" i="1" baseline="-2500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endParaRPr lang="en-US" sz="3200" i="1" baseline="-25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152400"/>
            <a:ext cx="7162800" cy="990600"/>
          </a:xfrm>
        </p:spPr>
        <p:txBody>
          <a:bodyPr/>
          <a:lstStyle/>
          <a:p>
            <a:r>
              <a:rPr lang="en-US" dirty="0" smtClean="0"/>
              <a:t>Rare Process Experiments and Initiatives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Fermilab Institutional Review, June 6-9,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AF6DC10-4CE5-4274-B6BB-586D1935FC9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81000" y="685800"/>
          <a:ext cx="8305806" cy="562184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124201"/>
                <a:gridCol w="1447800"/>
                <a:gridCol w="3733805"/>
              </a:tblGrid>
              <a:tr h="489471">
                <a:tc>
                  <a:txBody>
                    <a:bodyPr/>
                    <a:lstStyle/>
                    <a:p>
                      <a:r>
                        <a:rPr lang="en-US" dirty="0" smtClean="0"/>
                        <a:t>Experiment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Location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Status</a:t>
                      </a:r>
                      <a:endParaRPr lang="en-US" dirty="0"/>
                    </a:p>
                  </a:txBody>
                  <a:tcPr anchor="ctr"/>
                </a:tc>
              </a:tr>
              <a:tr h="489471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SeaQuest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Running</a:t>
                      </a:r>
                      <a:r>
                        <a:rPr lang="en-US" baseline="0" dirty="0" smtClean="0"/>
                        <a:t> this summer</a:t>
                      </a:r>
                      <a:endParaRPr lang="en-US" dirty="0"/>
                    </a:p>
                  </a:txBody>
                  <a:tcPr anchor="ctr"/>
                </a:tc>
              </a:tr>
              <a:tr h="489471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Muon</a:t>
                      </a:r>
                      <a:r>
                        <a:rPr lang="en-US" dirty="0" smtClean="0"/>
                        <a:t> g-2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pbar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Equivalent CD1 review this fall</a:t>
                      </a:r>
                      <a:endParaRPr lang="en-US" dirty="0"/>
                    </a:p>
                  </a:txBody>
                  <a:tcPr anchor="ctr"/>
                </a:tc>
              </a:tr>
              <a:tr h="489471">
                <a:tc>
                  <a:txBody>
                    <a:bodyPr/>
                    <a:lstStyle/>
                    <a:p>
                      <a:r>
                        <a:rPr lang="en-US" dirty="0" smtClean="0"/>
                        <a:t>Mu2e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pbar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CD1 review this summer</a:t>
                      </a:r>
                      <a:endParaRPr lang="en-US" dirty="0"/>
                    </a:p>
                  </a:txBody>
                  <a:tcPr anchor="ctr"/>
                </a:tc>
              </a:tr>
              <a:tr h="489471"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latin typeface="Symbol" pitchFamily="18" charset="2"/>
                        </a:rPr>
                        <a:t>K</a:t>
                      </a:r>
                      <a:r>
                        <a:rPr lang="en-US" sz="1800" i="1" baseline="30000" dirty="0" smtClean="0">
                          <a:latin typeface="Symbol" pitchFamily="18" charset="2"/>
                        </a:rPr>
                        <a:t>+</a:t>
                      </a:r>
                      <a:r>
                        <a:rPr lang="en-US" sz="1800" i="1" dirty="0" smtClean="0">
                          <a:latin typeface="Symbol" pitchFamily="18" charset="2"/>
                          <a:sym typeface="Symbol"/>
                        </a:rPr>
                        <a:t></a:t>
                      </a:r>
                      <a:r>
                        <a:rPr lang="en-US" sz="1800" i="1" dirty="0" smtClean="0">
                          <a:latin typeface="Symbol" pitchFamily="18" charset="2"/>
                        </a:rPr>
                        <a:t>p</a:t>
                      </a:r>
                      <a:r>
                        <a:rPr lang="en-US" sz="1800" baseline="30000" dirty="0" smtClean="0">
                          <a:latin typeface="Symbol" pitchFamily="18" charset="2"/>
                        </a:rPr>
                        <a:t> </a:t>
                      </a:r>
                      <a:r>
                        <a:rPr lang="en-US" sz="1800" i="1" baseline="30000" dirty="0" smtClean="0">
                          <a:latin typeface="Symbol" pitchFamily="18" charset="2"/>
                        </a:rPr>
                        <a:t>+</a:t>
                      </a:r>
                      <a:r>
                        <a:rPr lang="en-US" sz="1800" i="1" dirty="0" err="1" smtClean="0">
                          <a:latin typeface="Symbol" pitchFamily="18" charset="2"/>
                        </a:rPr>
                        <a:t>nn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Updated proposal in</a:t>
                      </a:r>
                      <a:r>
                        <a:rPr lang="en-US" baseline="0" dirty="0" smtClean="0"/>
                        <a:t> preparation</a:t>
                      </a:r>
                      <a:endParaRPr lang="en-US" dirty="0"/>
                    </a:p>
                  </a:txBody>
                  <a:tcPr anchor="ctr"/>
                </a:tc>
              </a:tr>
              <a:tr h="6083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 smtClean="0">
                          <a:latin typeface="Symbol" pitchFamily="18" charset="2"/>
                        </a:rPr>
                        <a:t>K</a:t>
                      </a:r>
                      <a:r>
                        <a:rPr lang="en-US" sz="1800" i="1" baseline="30000" dirty="0" smtClean="0">
                          <a:latin typeface="Symbol" pitchFamily="18" charset="2"/>
                        </a:rPr>
                        <a:t>+</a:t>
                      </a:r>
                      <a:r>
                        <a:rPr lang="en-US" sz="1800" i="1" dirty="0" smtClean="0">
                          <a:latin typeface="Symbol" pitchFamily="18" charset="2"/>
                          <a:sym typeface="Symbol"/>
                        </a:rPr>
                        <a:t></a:t>
                      </a:r>
                      <a:r>
                        <a:rPr lang="en-US" sz="1800" i="1" dirty="0" smtClean="0">
                          <a:latin typeface="Symbol" pitchFamily="18" charset="2"/>
                        </a:rPr>
                        <a:t>p</a:t>
                      </a:r>
                      <a:r>
                        <a:rPr lang="en-US" sz="1800" baseline="30000" dirty="0" smtClean="0">
                          <a:latin typeface="Symbol" pitchFamily="18" charset="2"/>
                        </a:rPr>
                        <a:t> </a:t>
                      </a:r>
                      <a:r>
                        <a:rPr lang="en-US" sz="1800" i="1" baseline="30000" dirty="0" smtClean="0">
                          <a:latin typeface="Symbol" pitchFamily="18" charset="2"/>
                        </a:rPr>
                        <a:t>+</a:t>
                      </a:r>
                      <a:r>
                        <a:rPr lang="en-US" sz="1800" i="1" dirty="0" err="1" smtClean="0">
                          <a:latin typeface="Symbol" pitchFamily="18" charset="2"/>
                        </a:rPr>
                        <a:t>nn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Project 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White paper</a:t>
                      </a:r>
                      <a:endParaRPr lang="en-US" dirty="0"/>
                    </a:p>
                  </a:txBody>
                  <a:tcPr anchor="ctr"/>
                </a:tc>
              </a:tr>
              <a:tr h="6083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 smtClean="0">
                          <a:latin typeface="Symbol" pitchFamily="18" charset="2"/>
                        </a:rPr>
                        <a:t>K</a:t>
                      </a:r>
                      <a:r>
                        <a:rPr lang="en-US" sz="1800" i="1" baseline="30000" dirty="0" smtClean="0">
                          <a:latin typeface="Symbol" pitchFamily="18" charset="2"/>
                        </a:rPr>
                        <a:t>0</a:t>
                      </a:r>
                      <a:r>
                        <a:rPr lang="en-US" sz="1800" i="1" dirty="0" smtClean="0">
                          <a:latin typeface="Symbol" pitchFamily="18" charset="2"/>
                          <a:sym typeface="Symbol"/>
                        </a:rPr>
                        <a:t></a:t>
                      </a:r>
                      <a:r>
                        <a:rPr lang="en-US" sz="1800" i="1" dirty="0" smtClean="0">
                          <a:latin typeface="Symbol" pitchFamily="18" charset="2"/>
                        </a:rPr>
                        <a:t>p</a:t>
                      </a:r>
                      <a:r>
                        <a:rPr lang="en-US" sz="1800" baseline="30000" dirty="0" smtClean="0">
                          <a:latin typeface="Symbol" pitchFamily="18" charset="2"/>
                        </a:rPr>
                        <a:t> </a:t>
                      </a:r>
                      <a:r>
                        <a:rPr lang="en-US" sz="1800" i="1" baseline="30000" dirty="0" smtClean="0">
                          <a:latin typeface="Symbol" pitchFamily="18" charset="2"/>
                        </a:rPr>
                        <a:t>0</a:t>
                      </a:r>
                      <a:r>
                        <a:rPr lang="en-US" sz="1800" i="1" dirty="0" smtClean="0">
                          <a:latin typeface="Symbol" pitchFamily="18" charset="2"/>
                        </a:rPr>
                        <a:t>nn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Project X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White paper</a:t>
                      </a:r>
                      <a:endParaRPr lang="en-US" dirty="0"/>
                    </a:p>
                  </a:txBody>
                  <a:tcPr anchor="ctr"/>
                </a:tc>
              </a:tr>
              <a:tr h="489471">
                <a:tc>
                  <a:txBody>
                    <a:bodyPr/>
                    <a:lstStyle/>
                    <a:p>
                      <a:r>
                        <a:rPr lang="en-US" b="1" i="1" dirty="0" smtClean="0">
                          <a:latin typeface="Symbol" pitchFamily="18" charset="2"/>
                          <a:sym typeface="Symbol"/>
                        </a:rPr>
                        <a:t>m N</a:t>
                      </a:r>
                      <a:r>
                        <a:rPr lang="en-US" i="1" dirty="0" smtClean="0">
                          <a:sym typeface="Symbol"/>
                        </a:rPr>
                        <a:t> </a:t>
                      </a:r>
                      <a:r>
                        <a:rPr lang="en-US" b="1" i="1" dirty="0" err="1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eN</a:t>
                      </a:r>
                      <a:r>
                        <a:rPr lang="en-US" b="0" i="0" baseline="0" dirty="0" smtClean="0">
                          <a:latin typeface="+mn-lt"/>
                          <a:cs typeface="+mn-cs"/>
                          <a:sym typeface="Symbol"/>
                        </a:rPr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Project 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White paper</a:t>
                      </a:r>
                      <a:endParaRPr lang="en-US" dirty="0"/>
                    </a:p>
                  </a:txBody>
                  <a:tcPr anchor="ctr"/>
                </a:tc>
              </a:tr>
              <a:tr h="489471">
                <a:tc>
                  <a:txBody>
                    <a:bodyPr/>
                    <a:lstStyle/>
                    <a:p>
                      <a:r>
                        <a:rPr lang="en-US" dirty="0" smtClean="0"/>
                        <a:t>Rare</a:t>
                      </a:r>
                      <a:r>
                        <a:rPr lang="en-US" baseline="0" dirty="0" smtClean="0"/>
                        <a:t> isotope EDMs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Project 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White paper</a:t>
                      </a:r>
                      <a:endParaRPr lang="en-US" dirty="0"/>
                    </a:p>
                  </a:txBody>
                  <a:tcPr anchor="ctr"/>
                </a:tc>
              </a:tr>
              <a:tr h="4894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None/>
                        <a:tabLst/>
                        <a:defRPr/>
                      </a:pPr>
                      <a:r>
                        <a:rPr lang="en-US" b="1" i="1" dirty="0" smtClean="0">
                          <a:latin typeface="Symbol" pitchFamily="18" charset="2"/>
                        </a:rPr>
                        <a:t>m </a:t>
                      </a:r>
                      <a:r>
                        <a:rPr lang="en-US" dirty="0" smtClean="0"/>
                        <a:t>EDM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Project 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White paper</a:t>
                      </a:r>
                      <a:endParaRPr lang="en-US" dirty="0"/>
                    </a:p>
                  </a:txBody>
                  <a:tcPr anchor="ctr"/>
                </a:tc>
              </a:tr>
              <a:tr h="4894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1" dirty="0" smtClean="0">
                          <a:latin typeface="Symbol" pitchFamily="18" charset="2"/>
                          <a:sym typeface="Symbol"/>
                        </a:rPr>
                        <a:t>m </a:t>
                      </a:r>
                      <a:r>
                        <a:rPr lang="en-US" i="1" dirty="0" smtClean="0">
                          <a:sym typeface="Symbol"/>
                        </a:rPr>
                        <a:t> </a:t>
                      </a:r>
                      <a:r>
                        <a:rPr lang="en-US" b="1" i="1" dirty="0" err="1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e</a:t>
                      </a:r>
                      <a:r>
                        <a:rPr lang="en-US" b="1" i="1" dirty="0" err="1" smtClean="0">
                          <a:latin typeface="Symbol" pitchFamily="18" charset="2"/>
                          <a:cs typeface="Times New Roman" pitchFamily="18" charset="0"/>
                          <a:sym typeface="Symbol"/>
                        </a:rPr>
                        <a:t>g</a:t>
                      </a:r>
                      <a:r>
                        <a:rPr lang="en-US" b="1" i="1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,</a:t>
                      </a:r>
                      <a:r>
                        <a:rPr lang="en-US" b="1" i="1" baseline="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 </a:t>
                      </a:r>
                      <a:r>
                        <a:rPr lang="en-US" b="1" i="1" dirty="0" smtClean="0">
                          <a:latin typeface="Symbol" pitchFamily="18" charset="2"/>
                          <a:sym typeface="Symbol"/>
                        </a:rPr>
                        <a:t>m </a:t>
                      </a:r>
                      <a:r>
                        <a:rPr lang="en-US" i="1" dirty="0" smtClean="0">
                          <a:sym typeface="Symbol"/>
                        </a:rPr>
                        <a:t> </a:t>
                      </a:r>
                      <a:r>
                        <a:rPr lang="en-US" b="1" i="1" dirty="0" err="1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eee</a:t>
                      </a:r>
                      <a:r>
                        <a:rPr lang="en-US" b="0" i="0" baseline="0" dirty="0" smtClean="0">
                          <a:latin typeface="+mn-lt"/>
                          <a:cs typeface="+mn-cs"/>
                          <a:sym typeface="Symbol"/>
                        </a:rPr>
                        <a:t>, </a:t>
                      </a:r>
                      <a:r>
                        <a:rPr lang="en-US" b="0" i="0" baseline="0" dirty="0" err="1" smtClean="0">
                          <a:latin typeface="+mn-lt"/>
                          <a:cs typeface="+mn-cs"/>
                          <a:sym typeface="Symbol"/>
                        </a:rPr>
                        <a:t>muonium</a:t>
                      </a:r>
                      <a:r>
                        <a:rPr lang="en-US" b="0" i="0" baseline="0" dirty="0" smtClean="0">
                          <a:latin typeface="+mn-lt"/>
                          <a:cs typeface="+mn-cs"/>
                          <a:sym typeface="Symbol"/>
                        </a:rPr>
                        <a:t>… </a:t>
                      </a:r>
                      <a:endParaRPr lang="en-US" baseline="30000" dirty="0" smtClean="0">
                        <a:latin typeface="Symbol" pitchFamily="18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Project 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White paper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 bwMode="auto">
          <a:xfrm>
            <a:off x="1371600" y="2819400"/>
            <a:ext cx="152400" cy="1588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1371600" y="3351212"/>
            <a:ext cx="152400" cy="1588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1371600" y="3962400"/>
            <a:ext cx="152400" cy="1588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7162800" cy="762000"/>
          </a:xfrm>
        </p:spPr>
        <p:txBody>
          <a:bodyPr/>
          <a:lstStyle/>
          <a:p>
            <a:r>
              <a:rPr lang="en-US" dirty="0" smtClean="0"/>
              <a:t>Rare Process Collaborations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Fermilab Institutional Review, June 6-9,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AF6DC10-4CE5-4274-B6BB-586D1935FC9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657290"/>
            <a:ext cx="82296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Leading roles played by </a:t>
            </a:r>
            <a:r>
              <a:rPr lang="en-US" sz="20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Fermilab</a:t>
            </a:r>
            <a:r>
              <a:rPr lang="en-US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Scientists in every </a:t>
            </a:r>
            <a:r>
              <a:rPr lang="en-US" sz="20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Fermilab</a:t>
            </a:r>
            <a:r>
              <a:rPr lang="en-US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Division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4876800"/>
            <a:ext cx="2743200" cy="1311128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Mandy </a:t>
            </a:r>
            <a:r>
              <a:rPr lang="en-US" sz="18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Rominsky</a:t>
            </a:r>
            <a:endParaRPr lang="en-US" sz="18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8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Fermilab</a:t>
            </a:r>
            <a:r>
              <a:rPr lang="en-US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Reaserch</a:t>
            </a:r>
            <a:r>
              <a:rPr lang="en-US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Associate</a:t>
            </a:r>
          </a:p>
          <a:p>
            <a:pPr algn="ctr"/>
            <a:r>
              <a:rPr lang="en-US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D0 New </a:t>
            </a:r>
            <a:r>
              <a:rPr lang="en-US" sz="18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Pheno</a:t>
            </a:r>
            <a:r>
              <a:rPr lang="en-US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+ g-2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24600" y="4876800"/>
            <a:ext cx="2590800" cy="1311128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Leah Welty-</a:t>
            </a:r>
            <a:r>
              <a:rPr lang="en-US" sz="18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Reiger</a:t>
            </a:r>
            <a:endParaRPr lang="en-US" sz="18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URA Visiting Scholar from Northwestern</a:t>
            </a:r>
          </a:p>
          <a:p>
            <a:pPr algn="ctr"/>
            <a:r>
              <a:rPr lang="en-US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D0 Higgs + g-2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71800" y="4876800"/>
            <a:ext cx="3124200" cy="1366528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Craig Group</a:t>
            </a:r>
          </a:p>
          <a:p>
            <a:pPr algn="ctr"/>
            <a:r>
              <a:rPr lang="en-US" sz="18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Fermilab</a:t>
            </a:r>
            <a:r>
              <a:rPr lang="en-US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ssociate </a:t>
            </a:r>
            <a:r>
              <a:rPr lang="en-US" sz="1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cientist</a:t>
            </a:r>
          </a:p>
          <a:p>
            <a:pPr algn="ctr"/>
            <a:r>
              <a:rPr lang="en-US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Joint appointment w UVA</a:t>
            </a:r>
          </a:p>
          <a:p>
            <a:pPr algn="ctr"/>
            <a:r>
              <a:rPr lang="en-US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CDF Higgs + Mu2e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2190690"/>
            <a:ext cx="82296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Several scientists transitioning from </a:t>
            </a:r>
            <a:r>
              <a:rPr lang="en-US" sz="20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Tevatron</a:t>
            </a:r>
            <a:r>
              <a:rPr lang="en-US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 Some examples:</a:t>
            </a:r>
          </a:p>
        </p:txBody>
      </p:sp>
      <p:pic>
        <p:nvPicPr>
          <p:cNvPr id="19458" name="Picture 2" descr="http://profile.ak.fbcdn.net/hprofile-ak-snc4/41651_1448064535_8676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728720"/>
            <a:ext cx="2057400" cy="1995680"/>
          </a:xfrm>
          <a:prstGeom prst="rect">
            <a:avLst/>
          </a:prstGeom>
          <a:noFill/>
        </p:spPr>
      </p:pic>
      <p:pic>
        <p:nvPicPr>
          <p:cNvPr id="19460" name="Picture 4" descr="http://www.virginia.edu/uvatoday/uploads/news_release/12717_photo_2_low_r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2733675"/>
            <a:ext cx="1905000" cy="2066925"/>
          </a:xfrm>
          <a:prstGeom prst="rect">
            <a:avLst/>
          </a:prstGeom>
          <a:noFill/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2721127"/>
            <a:ext cx="1752600" cy="2079473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457200" y="739914"/>
            <a:ext cx="83058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Many exist from last generation experiments at other Labs.  Brings large, new user base to </a:t>
            </a:r>
            <a:r>
              <a:rPr lang="en-US" sz="20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Fermilab</a:t>
            </a:r>
            <a:endParaRPr lang="en-US" sz="20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 bwMode="auto">
          <a:xfrm>
            <a:off x="4191000" y="2667000"/>
            <a:ext cx="2057400" cy="37338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7162800" cy="685800"/>
          </a:xfrm>
        </p:spPr>
        <p:txBody>
          <a:bodyPr/>
          <a:lstStyle/>
          <a:p>
            <a:r>
              <a:rPr lang="en-US" dirty="0" err="1" smtClean="0"/>
              <a:t>SeaQuest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Fermilab Institutional Review, June 6-9,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AF6DC10-4CE5-4274-B6BB-586D1935FC9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10" name="Oval 9"/>
          <p:cNvSpPr/>
          <p:nvPr/>
        </p:nvSpPr>
        <p:spPr bwMode="auto">
          <a:xfrm>
            <a:off x="2209800" y="1371600"/>
            <a:ext cx="1143000" cy="1066800"/>
          </a:xfrm>
          <a:prstGeom prst="ellipse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514600" y="1600200"/>
            <a:ext cx="381000" cy="381000"/>
          </a:xfrm>
          <a:prstGeom prst="ellipse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3" name="Straight Connector 12"/>
          <p:cNvCxnSpPr>
            <a:stCxn id="11" idx="0"/>
          </p:cNvCxnSpPr>
          <p:nvPr/>
        </p:nvCxnSpPr>
        <p:spPr bwMode="auto">
          <a:xfrm rot="5400000" flipH="1" flipV="1">
            <a:off x="2800350" y="361950"/>
            <a:ext cx="1143000" cy="1333500"/>
          </a:xfrm>
          <a:prstGeom prst="line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>
            <a:stCxn id="11" idx="0"/>
          </p:cNvCxnSpPr>
          <p:nvPr/>
        </p:nvCxnSpPr>
        <p:spPr bwMode="auto">
          <a:xfrm rot="5400000" flipH="1" flipV="1">
            <a:off x="3219450" y="476250"/>
            <a:ext cx="609600" cy="1638300"/>
          </a:xfrm>
          <a:prstGeom prst="line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>
            <a:endCxn id="11" idx="0"/>
          </p:cNvCxnSpPr>
          <p:nvPr/>
        </p:nvCxnSpPr>
        <p:spPr bwMode="auto">
          <a:xfrm>
            <a:off x="304800" y="1600200"/>
            <a:ext cx="2400300" cy="1588"/>
          </a:xfrm>
          <a:prstGeom prst="line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1219200" y="12192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819400" y="165729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2133600" y="1657290"/>
            <a:ext cx="381000" cy="400110"/>
            <a:chOff x="838200" y="2800290"/>
            <a:chExt cx="381000" cy="400110"/>
          </a:xfrm>
        </p:grpSpPr>
        <p:sp>
          <p:nvSpPr>
            <p:cNvPr id="25" name="TextBox 24"/>
            <p:cNvSpPr txBox="1"/>
            <p:nvPr/>
          </p:nvSpPr>
          <p:spPr>
            <a:xfrm>
              <a:off x="838200" y="2800290"/>
              <a:ext cx="381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</a:p>
          </p:txBody>
        </p:sp>
        <p:cxnSp>
          <p:nvCxnSpPr>
            <p:cNvPr id="26" name="Straight Connector 25"/>
            <p:cNvCxnSpPr/>
            <p:nvPr/>
          </p:nvCxnSpPr>
          <p:spPr bwMode="auto">
            <a:xfrm>
              <a:off x="990600" y="2894012"/>
              <a:ext cx="152400" cy="1588"/>
            </a:xfrm>
            <a:prstGeom prst="line">
              <a:avLst/>
            </a:prstGeom>
            <a:noFill/>
            <a:ln w="285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0" name="TextBox 29"/>
          <p:cNvSpPr txBox="1"/>
          <p:nvPr/>
        </p:nvSpPr>
        <p:spPr>
          <a:xfrm>
            <a:off x="152400" y="1654314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q </a:t>
            </a:r>
            <a:r>
              <a:rPr lang="en-US" sz="2000" dirty="0" smtClean="0">
                <a:solidFill>
                  <a:srgbClr val="FFFFFF"/>
                </a:solidFill>
                <a:latin typeface="+mn-lt"/>
                <a:cs typeface="Times New Roman" pitchFamily="18" charset="0"/>
              </a:rPr>
              <a:t>from MI proton</a:t>
            </a:r>
            <a:endParaRPr lang="en-US" sz="2000" i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429000" y="160020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q </a:t>
            </a:r>
            <a:r>
              <a:rPr lang="en-US" sz="2000" dirty="0" smtClean="0">
                <a:solidFill>
                  <a:srgbClr val="FFFFFF"/>
                </a:solidFill>
                <a:latin typeface="+mn-lt"/>
                <a:cs typeface="Times New Roman" pitchFamily="18" charset="0"/>
              </a:rPr>
              <a:t>from sea in target</a:t>
            </a:r>
            <a:endParaRPr lang="en-US" sz="2000" i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Straight Connector 31"/>
          <p:cNvCxnSpPr/>
          <p:nvPr/>
        </p:nvCxnSpPr>
        <p:spPr bwMode="auto">
          <a:xfrm>
            <a:off x="3581400" y="1676400"/>
            <a:ext cx="152400" cy="1588"/>
          </a:xfrm>
          <a:prstGeom prst="line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3886200" y="76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FFFFFF"/>
                </a:solidFill>
                <a:latin typeface="Symbol" pitchFamily="18" charset="2"/>
                <a:cs typeface="Times New Roman" pitchFamily="18" charset="0"/>
              </a:rPr>
              <a:t>m</a:t>
            </a:r>
            <a:r>
              <a:rPr lang="en-US" sz="2000" i="1" baseline="30000" dirty="0" smtClean="0">
                <a:solidFill>
                  <a:srgbClr val="FFFFFF"/>
                </a:solidFill>
                <a:latin typeface="Symbol" pitchFamily="18" charset="2"/>
                <a:cs typeface="Times New Roman" pitchFamily="18" charset="0"/>
              </a:rPr>
              <a:t> +</a:t>
            </a:r>
            <a:endParaRPr lang="en-US" sz="2000" i="1" baseline="30000" dirty="0">
              <a:solidFill>
                <a:srgbClr val="FFFFFF"/>
              </a:solidFill>
              <a:latin typeface="Symbol" pitchFamily="18" charset="2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191000" y="7428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FFFFFF"/>
                </a:solidFill>
                <a:latin typeface="Symbol" pitchFamily="18" charset="2"/>
                <a:cs typeface="Times New Roman" pitchFamily="18" charset="0"/>
              </a:rPr>
              <a:t>m</a:t>
            </a:r>
            <a:r>
              <a:rPr lang="en-US" sz="2000" i="1" baseline="30000" dirty="0" smtClean="0">
                <a:solidFill>
                  <a:srgbClr val="FFFFFF"/>
                </a:solidFill>
                <a:latin typeface="Symbol" pitchFamily="18" charset="2"/>
                <a:cs typeface="Times New Roman" pitchFamily="18" charset="0"/>
              </a:rPr>
              <a:t> -</a:t>
            </a:r>
            <a:endParaRPr lang="en-US" sz="2000" i="1" baseline="30000" dirty="0">
              <a:solidFill>
                <a:srgbClr val="FFFFFF"/>
              </a:solidFill>
              <a:latin typeface="Symbol" pitchFamily="18" charset="2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7200" y="15240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FFFFFF"/>
                </a:solidFill>
                <a:latin typeface="+mn-lt"/>
                <a:cs typeface="Times New Roman" pitchFamily="18" charset="0"/>
              </a:rPr>
              <a:t>Dimuons</a:t>
            </a:r>
            <a:r>
              <a:rPr lang="en-US" sz="2000" dirty="0" smtClean="0">
                <a:solidFill>
                  <a:srgbClr val="FFFFFF"/>
                </a:solidFill>
                <a:latin typeface="+mn-lt"/>
                <a:cs typeface="Times New Roman" pitchFamily="18" charset="0"/>
              </a:rPr>
              <a:t> from </a:t>
            </a:r>
            <a:r>
              <a:rPr lang="en-US" sz="2000" dirty="0" err="1" smtClean="0">
                <a:solidFill>
                  <a:srgbClr val="FFFFFF"/>
                </a:solidFill>
                <a:latin typeface="+mn-lt"/>
                <a:cs typeface="Times New Roman" pitchFamily="18" charset="0"/>
              </a:rPr>
              <a:t>Drell</a:t>
            </a:r>
            <a:r>
              <a:rPr lang="en-US" sz="2000" dirty="0" smtClean="0">
                <a:solidFill>
                  <a:srgbClr val="FFFFFF"/>
                </a:solidFill>
                <a:latin typeface="+mn-lt"/>
                <a:cs typeface="Times New Roman" pitchFamily="18" charset="0"/>
              </a:rPr>
              <a:t>-Yan</a:t>
            </a:r>
            <a:endParaRPr lang="en-US" sz="2000" dirty="0">
              <a:solidFill>
                <a:srgbClr val="FFFFFF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37" name="Picture 36" descr="paul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667000"/>
            <a:ext cx="4267200" cy="3733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cxnSp>
        <p:nvCxnSpPr>
          <p:cNvPr id="39" name="Straight Arrow Connector 38"/>
          <p:cNvCxnSpPr/>
          <p:nvPr/>
        </p:nvCxnSpPr>
        <p:spPr bwMode="auto">
          <a:xfrm>
            <a:off x="4267200" y="5943600"/>
            <a:ext cx="1371600" cy="1588"/>
          </a:xfrm>
          <a:prstGeom prst="straightConnector1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4343400" y="3886200"/>
            <a:ext cx="1828800" cy="175432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Lower beam E and larger coverage 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  <a:latin typeface="+mn-lt"/>
                <a:cs typeface="Times New Roman" pitchFamily="18" charset="0"/>
                <a:sym typeface="Symbol"/>
              </a:rPr>
              <a:t>x</a:t>
            </a:r>
            <a:r>
              <a:rPr lang="en-US" sz="2000" baseline="-25000" dirty="0" smtClean="0">
                <a:solidFill>
                  <a:srgbClr val="000000"/>
                </a:solidFill>
                <a:latin typeface="+mn-lt"/>
                <a:cs typeface="Times New Roman" pitchFamily="18" charset="0"/>
                <a:sym typeface="Symbol"/>
              </a:rPr>
              <a:t>2</a:t>
            </a:r>
            <a:r>
              <a:rPr lang="en-US" sz="2000" dirty="0" smtClean="0">
                <a:solidFill>
                  <a:srgbClr val="000000"/>
                </a:solidFill>
                <a:latin typeface="+mn-lt"/>
                <a:cs typeface="Times New Roman" pitchFamily="18" charset="0"/>
                <a:sym typeface="Symbol"/>
              </a:rPr>
              <a:t>0.5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  <a:latin typeface="+mn-lt"/>
                <a:cs typeface="Times New Roman" pitchFamily="18" charset="0"/>
                <a:sym typeface="Symbol"/>
              </a:rPr>
              <a:t>High x = LHC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828800" y="4763869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Red: similar exp @ 800 </a:t>
            </a:r>
            <a:r>
              <a:rPr lang="en-US" sz="1800" b="1" dirty="0" err="1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GeV</a:t>
            </a:r>
            <a:endParaRPr lang="en-US" sz="1800" b="1" dirty="0" smtClean="0">
              <a:solidFill>
                <a:srgbClr val="FF0000"/>
              </a:solidFill>
              <a:latin typeface="+mn-lt"/>
              <a:cs typeface="Times New Roman" pitchFamily="18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 rot="16200000">
            <a:off x="-561944" y="4143345"/>
            <a:ext cx="1828800" cy="400110"/>
            <a:chOff x="4953000" y="4876800"/>
            <a:chExt cx="1828800" cy="400110"/>
          </a:xfrm>
          <a:solidFill>
            <a:srgbClr val="FFFFFF"/>
          </a:solidFill>
        </p:grpSpPr>
        <p:sp>
          <p:nvSpPr>
            <p:cNvPr id="45" name="TextBox 44"/>
            <p:cNvSpPr txBox="1"/>
            <p:nvPr/>
          </p:nvSpPr>
          <p:spPr>
            <a:xfrm>
              <a:off x="4953000" y="4876800"/>
              <a:ext cx="1828800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d</a:t>
              </a:r>
              <a:r>
                <a:rPr lang="en-US" sz="20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 / u fraction</a:t>
              </a:r>
            </a:p>
          </p:txBody>
        </p:sp>
        <p:cxnSp>
          <p:nvCxnSpPr>
            <p:cNvPr id="47" name="Straight Connector 46"/>
            <p:cNvCxnSpPr/>
            <p:nvPr/>
          </p:nvCxnSpPr>
          <p:spPr bwMode="auto">
            <a:xfrm>
              <a:off x="5181600" y="4951412"/>
              <a:ext cx="152400" cy="1588"/>
            </a:xfrm>
            <a:prstGeom prst="line">
              <a:avLst/>
            </a:prstGeom>
            <a:grp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>
              <a:off x="5486400" y="4951412"/>
              <a:ext cx="152400" cy="1588"/>
            </a:xfrm>
            <a:prstGeom prst="line">
              <a:avLst/>
            </a:prstGeom>
            <a:grp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0" name="TextBox 49"/>
          <p:cNvSpPr txBox="1"/>
          <p:nvPr/>
        </p:nvSpPr>
        <p:spPr>
          <a:xfrm>
            <a:off x="1600200" y="6172200"/>
            <a:ext cx="198120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Feynman x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038600" y="3075057"/>
            <a:ext cx="2133600" cy="70788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  <a:cs typeface="Times New Roman" pitchFamily="18" charset="0"/>
              </a:rPr>
              <a:t>PDFs before and after last exp</a:t>
            </a:r>
          </a:p>
        </p:txBody>
      </p:sp>
      <p:cxnSp>
        <p:nvCxnSpPr>
          <p:cNvPr id="54" name="Straight Arrow Connector 53"/>
          <p:cNvCxnSpPr>
            <a:stCxn id="52" idx="1"/>
          </p:cNvCxnSpPr>
          <p:nvPr/>
        </p:nvCxnSpPr>
        <p:spPr bwMode="auto">
          <a:xfrm rot="10800000">
            <a:off x="3429000" y="3124200"/>
            <a:ext cx="609600" cy="304800"/>
          </a:xfrm>
          <a:prstGeom prst="straightConnector1">
            <a:avLst/>
          </a:prstGeom>
          <a:noFill/>
          <a:ln w="28575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5" name="Straight Arrow Connector 54"/>
          <p:cNvCxnSpPr>
            <a:stCxn id="52" idx="1"/>
          </p:cNvCxnSpPr>
          <p:nvPr/>
        </p:nvCxnSpPr>
        <p:spPr bwMode="auto">
          <a:xfrm rot="10800000" flipV="1">
            <a:off x="3429000" y="3429000"/>
            <a:ext cx="609600" cy="457200"/>
          </a:xfrm>
          <a:prstGeom prst="straightConnector1">
            <a:avLst/>
          </a:prstGeom>
          <a:noFill/>
          <a:ln w="28575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8" name="TextBox 57"/>
          <p:cNvSpPr txBox="1"/>
          <p:nvPr/>
        </p:nvSpPr>
        <p:spPr>
          <a:xfrm>
            <a:off x="6400800" y="2819400"/>
            <a:ext cx="2514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latin typeface="+mn-lt"/>
                <a:cs typeface="Times New Roman" pitchFamily="18" charset="0"/>
              </a:rPr>
              <a:t>Significant funding from DOE nuclear</a:t>
            </a:r>
          </a:p>
          <a:p>
            <a:pPr algn="ctr"/>
            <a:endParaRPr lang="en-US" sz="2000" dirty="0" smtClean="0">
              <a:solidFill>
                <a:srgbClr val="FFFFFF"/>
              </a:solidFill>
              <a:latin typeface="+mn-lt"/>
              <a:cs typeface="Times New Roman" pitchFamily="18" charset="0"/>
            </a:endParaRPr>
          </a:p>
          <a:p>
            <a:pPr algn="ctr"/>
            <a:r>
              <a:rPr lang="en-US" sz="2000" dirty="0" smtClean="0">
                <a:solidFill>
                  <a:srgbClr val="FFFFFF"/>
                </a:solidFill>
                <a:latin typeface="+mn-lt"/>
                <a:cs typeface="Times New Roman" pitchFamily="18" charset="0"/>
              </a:rPr>
              <a:t>Detector installed</a:t>
            </a:r>
          </a:p>
          <a:p>
            <a:pPr algn="ctr"/>
            <a:endParaRPr lang="en-US" sz="2000" dirty="0">
              <a:solidFill>
                <a:srgbClr val="FFFFFF"/>
              </a:solidFill>
              <a:latin typeface="+mn-lt"/>
              <a:cs typeface="Times New Roman" pitchFamily="18" charset="0"/>
            </a:endParaRPr>
          </a:p>
          <a:p>
            <a:pPr algn="ctr"/>
            <a:r>
              <a:rPr lang="en-US" sz="2000" dirty="0" smtClean="0">
                <a:solidFill>
                  <a:srgbClr val="FFFFFF"/>
                </a:solidFill>
                <a:latin typeface="+mn-lt"/>
                <a:cs typeface="Times New Roman" pitchFamily="18" charset="0"/>
              </a:rPr>
              <a:t>Initial physics before 2012 shutdown</a:t>
            </a:r>
          </a:p>
          <a:p>
            <a:pPr algn="ctr"/>
            <a:endParaRPr lang="en-US" sz="2000" dirty="0" smtClean="0">
              <a:solidFill>
                <a:srgbClr val="FFFFFF"/>
              </a:solidFill>
              <a:latin typeface="+mn-lt"/>
              <a:cs typeface="Times New Roman" pitchFamily="18" charset="0"/>
            </a:endParaRPr>
          </a:p>
          <a:p>
            <a:pPr algn="ctr"/>
            <a:r>
              <a:rPr lang="en-US" sz="2000" dirty="0" smtClean="0">
                <a:solidFill>
                  <a:srgbClr val="FFFFFF"/>
                </a:solidFill>
                <a:latin typeface="+mn-lt"/>
                <a:cs typeface="Times New Roman" pitchFamily="18" charset="0"/>
              </a:rPr>
              <a:t>High stats running after shutdown</a:t>
            </a:r>
          </a:p>
        </p:txBody>
      </p:sp>
      <p:pic>
        <p:nvPicPr>
          <p:cNvPr id="59" name="Picture 58" descr="C:\Documents and Settings\Kaz\Desktop\E906\pics\4-23-2010\DSC005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685800"/>
            <a:ext cx="2667000" cy="2000250"/>
          </a:xfrm>
          <a:prstGeom prst="rect">
            <a:avLst/>
          </a:prstGeom>
          <a:noFill/>
        </p:spPr>
      </p:pic>
      <p:sp>
        <p:nvSpPr>
          <p:cNvPr id="60" name="TextBox 59"/>
          <p:cNvSpPr txBox="1"/>
          <p:nvPr/>
        </p:nvSpPr>
        <p:spPr>
          <a:xfrm>
            <a:off x="6400800" y="697468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FFFFFF"/>
                </a:solidFill>
                <a:latin typeface="+mn-lt"/>
                <a:cs typeface="Times New Roman" pitchFamily="18" charset="0"/>
              </a:rPr>
              <a:t>Detector in the </a:t>
            </a:r>
            <a:r>
              <a:rPr lang="en-US" sz="1800" dirty="0" err="1" smtClean="0">
                <a:solidFill>
                  <a:srgbClr val="FFFFFF"/>
                </a:solidFill>
                <a:latin typeface="+mn-lt"/>
                <a:cs typeface="Times New Roman" pitchFamily="18" charset="0"/>
              </a:rPr>
              <a:t>KTeV</a:t>
            </a:r>
            <a:r>
              <a:rPr lang="en-US" sz="1800" dirty="0" smtClean="0">
                <a:solidFill>
                  <a:srgbClr val="FFFFFF"/>
                </a:solidFill>
                <a:latin typeface="+mn-lt"/>
                <a:cs typeface="Times New Roman" pitchFamily="18" charset="0"/>
              </a:rPr>
              <a:t> hall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257800" y="6096000"/>
            <a:ext cx="53340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0.5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52400"/>
            <a:ext cx="7162800" cy="990600"/>
          </a:xfrm>
        </p:spPr>
        <p:txBody>
          <a:bodyPr/>
          <a:lstStyle/>
          <a:p>
            <a:r>
              <a:rPr lang="en-US" dirty="0" err="1" smtClean="0"/>
              <a:t>Fermilab</a:t>
            </a:r>
            <a:r>
              <a:rPr lang="en-US" dirty="0" smtClean="0"/>
              <a:t> </a:t>
            </a:r>
            <a:r>
              <a:rPr lang="en-US" dirty="0" err="1" smtClean="0"/>
              <a:t>Kaon</a:t>
            </a:r>
            <a:r>
              <a:rPr lang="en-US" dirty="0" smtClean="0"/>
              <a:t>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4876800" cy="5181600"/>
          </a:xfrm>
        </p:spPr>
        <p:txBody>
          <a:bodyPr/>
          <a:lstStyle/>
          <a:p>
            <a:r>
              <a:rPr lang="en-US" dirty="0" smtClean="0"/>
              <a:t>FCNCs highly motivated by all new physics models</a:t>
            </a:r>
          </a:p>
          <a:p>
            <a:endParaRPr lang="en-US" dirty="0" smtClean="0"/>
          </a:p>
          <a:p>
            <a:r>
              <a:rPr lang="en-US" dirty="0" smtClean="0"/>
              <a:t>Extensively studied in B decay</a:t>
            </a:r>
          </a:p>
          <a:p>
            <a:pPr lvl="1"/>
            <a:r>
              <a:rPr lang="en-US" dirty="0" smtClean="0"/>
              <a:t>&gt;10 x current data sets expected this decade</a:t>
            </a:r>
          </a:p>
          <a:p>
            <a:pPr lvl="1"/>
            <a:endParaRPr lang="en-US" dirty="0" smtClean="0"/>
          </a:p>
          <a:p>
            <a:r>
              <a:rPr lang="en-US" dirty="0" err="1" smtClean="0"/>
              <a:t>Kaon</a:t>
            </a:r>
            <a:r>
              <a:rPr lang="en-US" dirty="0" smtClean="0"/>
              <a:t> advantage:</a:t>
            </a:r>
          </a:p>
          <a:p>
            <a:pPr lvl="1"/>
            <a:r>
              <a:rPr lang="en-US" dirty="0" smtClean="0"/>
              <a:t>Rates go as (</a:t>
            </a:r>
            <a:r>
              <a:rPr lang="en-US" dirty="0" err="1" smtClean="0"/>
              <a:t>Cabbibo</a:t>
            </a:r>
            <a:r>
              <a:rPr lang="en-US" dirty="0" smtClean="0"/>
              <a:t> angle)</a:t>
            </a:r>
            <a:r>
              <a:rPr lang="en-US" baseline="30000" dirty="0" smtClean="0"/>
              <a:t>5</a:t>
            </a:r>
            <a:r>
              <a:rPr lang="en-US" dirty="0" smtClean="0"/>
              <a:t> versus (</a:t>
            </a:r>
            <a:r>
              <a:rPr lang="en-US" dirty="0" err="1" smtClean="0"/>
              <a:t>Cabbibo</a:t>
            </a:r>
            <a:r>
              <a:rPr lang="en-US" dirty="0" smtClean="0"/>
              <a:t> angle)</a:t>
            </a:r>
            <a:r>
              <a:rPr lang="en-US" baseline="30000" dirty="0" smtClean="0"/>
              <a:t>3</a:t>
            </a:r>
            <a:r>
              <a:rPr lang="en-US" dirty="0" smtClean="0"/>
              <a:t> in B physics</a:t>
            </a:r>
          </a:p>
          <a:p>
            <a:pPr lvl="2"/>
            <a:r>
              <a:rPr lang="en-US" dirty="0" smtClean="0"/>
              <a:t>Universal effects: </a:t>
            </a:r>
            <a:r>
              <a:rPr lang="en-US" dirty="0" err="1" smtClean="0"/>
              <a:t>Kaons</a:t>
            </a:r>
            <a:r>
              <a:rPr lang="en-US" dirty="0" smtClean="0"/>
              <a:t> win</a:t>
            </a:r>
          </a:p>
          <a:p>
            <a:pPr lvl="2"/>
            <a:r>
              <a:rPr lang="en-US" dirty="0" smtClean="0"/>
              <a:t>Flavor specific effects:  need both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Fermilab Institutional Review, June 6-9,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AF6DC10-4CE5-4274-B6BB-586D1935FC9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5334000" y="1066800"/>
            <a:ext cx="2971800" cy="990600"/>
            <a:chOff x="5791200" y="609600"/>
            <a:chExt cx="2971800" cy="990600"/>
          </a:xfrm>
        </p:grpSpPr>
        <p:sp>
          <p:nvSpPr>
            <p:cNvPr id="6" name="Oval 5"/>
            <p:cNvSpPr/>
            <p:nvPr/>
          </p:nvSpPr>
          <p:spPr bwMode="auto">
            <a:xfrm>
              <a:off x="6781800" y="685800"/>
              <a:ext cx="990600" cy="914400"/>
            </a:xfrm>
            <a:prstGeom prst="ellipse">
              <a:avLst/>
            </a:prstGeom>
            <a:noFill/>
            <a:ln w="285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 bwMode="auto">
            <a:xfrm>
              <a:off x="5791200" y="1143000"/>
              <a:ext cx="990600" cy="1588"/>
            </a:xfrm>
            <a:prstGeom prst="line">
              <a:avLst/>
            </a:prstGeom>
            <a:noFill/>
            <a:ln w="285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7772400" y="1143000"/>
              <a:ext cx="990600" cy="1588"/>
            </a:xfrm>
            <a:prstGeom prst="line">
              <a:avLst/>
            </a:prstGeom>
            <a:noFill/>
            <a:ln w="285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" name="TextBox 10"/>
            <p:cNvSpPr txBox="1"/>
            <p:nvPr/>
          </p:nvSpPr>
          <p:spPr>
            <a:xfrm>
              <a:off x="5791201" y="609600"/>
              <a:ext cx="80408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i="1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sz="3200" i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, s</a:t>
              </a:r>
              <a:endParaRPr lang="en-US" sz="32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848600" y="609600"/>
              <a:ext cx="80408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i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s, </a:t>
              </a:r>
              <a:r>
                <a:rPr lang="en-US" sz="3200" i="1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876800" y="3200400"/>
            <a:ext cx="29718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b</a:t>
            </a:r>
            <a:r>
              <a:rPr lang="en-US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 s:  </a:t>
            </a:r>
            <a:r>
              <a:rPr lang="en-US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V</a:t>
            </a:r>
            <a:r>
              <a:rPr lang="en-US" i="1" baseline="-250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tb</a:t>
            </a:r>
            <a:r>
              <a:rPr lang="en-US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* </a:t>
            </a:r>
            <a:r>
              <a:rPr lang="en-US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V</a:t>
            </a:r>
            <a:r>
              <a:rPr lang="en-US" i="1" baseline="-250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ts</a:t>
            </a:r>
            <a:r>
              <a:rPr lang="en-US" i="1" baseline="-25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 </a:t>
            </a:r>
            <a:r>
              <a:rPr lang="en-US" i="1" dirty="0" smtClean="0">
                <a:solidFill>
                  <a:srgbClr val="FFFFFF"/>
                </a:solidFill>
                <a:latin typeface="Symbol" pitchFamily="18" charset="2"/>
                <a:cs typeface="Times New Roman" pitchFamily="18" charset="0"/>
                <a:sym typeface="Symbol"/>
              </a:rPr>
              <a:t>l</a:t>
            </a:r>
            <a:r>
              <a:rPr lang="en-US" i="1" baseline="30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endParaRPr lang="en-US" i="1" baseline="300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76800" y="3733800"/>
            <a:ext cx="29718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b</a:t>
            </a:r>
            <a:r>
              <a:rPr lang="en-US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 d:  </a:t>
            </a:r>
            <a:r>
              <a:rPr lang="en-US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V</a:t>
            </a:r>
            <a:r>
              <a:rPr lang="en-US" i="1" baseline="-250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tb</a:t>
            </a:r>
            <a:r>
              <a:rPr lang="en-US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* </a:t>
            </a:r>
            <a:r>
              <a:rPr lang="en-US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V</a:t>
            </a:r>
            <a:r>
              <a:rPr lang="en-US" i="1" baseline="-250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td</a:t>
            </a:r>
            <a:r>
              <a:rPr lang="en-US" i="1" baseline="-25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 </a:t>
            </a:r>
            <a:r>
              <a:rPr lang="en-US" i="1" dirty="0" smtClean="0">
                <a:solidFill>
                  <a:srgbClr val="FFFFFF"/>
                </a:solidFill>
                <a:latin typeface="Symbol" pitchFamily="18" charset="2"/>
                <a:cs typeface="Times New Roman" pitchFamily="18" charset="0"/>
                <a:sym typeface="Symbol"/>
              </a:rPr>
              <a:t>l</a:t>
            </a:r>
            <a:r>
              <a:rPr lang="en-US" i="1" baseline="30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3</a:t>
            </a:r>
            <a:endParaRPr lang="en-US" i="1" baseline="300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6800" y="4262735"/>
            <a:ext cx="29718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s d:  </a:t>
            </a:r>
            <a:r>
              <a:rPr lang="en-US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V</a:t>
            </a:r>
            <a:r>
              <a:rPr lang="en-US" i="1" baseline="-250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ts</a:t>
            </a:r>
            <a:r>
              <a:rPr lang="en-US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* </a:t>
            </a:r>
            <a:r>
              <a:rPr lang="en-US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V</a:t>
            </a:r>
            <a:r>
              <a:rPr lang="en-US" i="1" baseline="-250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td</a:t>
            </a:r>
            <a:r>
              <a:rPr lang="en-US" i="1" baseline="-25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 </a:t>
            </a:r>
            <a:r>
              <a:rPr lang="en-US" i="1" dirty="0" smtClean="0">
                <a:solidFill>
                  <a:srgbClr val="FFFFFF"/>
                </a:solidFill>
                <a:latin typeface="Symbol" pitchFamily="18" charset="2"/>
                <a:cs typeface="Times New Roman" pitchFamily="18" charset="0"/>
                <a:sym typeface="Symbol"/>
              </a:rPr>
              <a:t>l</a:t>
            </a:r>
            <a:r>
              <a:rPr lang="en-US" i="1" baseline="30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5</a:t>
            </a:r>
            <a:endParaRPr lang="en-US" i="1" baseline="300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67600" y="2590800"/>
            <a:ext cx="18288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 smtClean="0">
                <a:solidFill>
                  <a:srgbClr val="FFFFFF"/>
                </a:solidFill>
                <a:latin typeface="Symbol" pitchFamily="18" charset="2"/>
                <a:cs typeface="Times New Roman" pitchFamily="18" charset="0"/>
                <a:sym typeface="Symbol"/>
              </a:rPr>
              <a:t>L</a:t>
            </a:r>
            <a:r>
              <a:rPr lang="en-US" i="1" baseline="-250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New</a:t>
            </a:r>
            <a:r>
              <a:rPr lang="en-US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i="1" baseline="-25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Physics</a:t>
            </a:r>
            <a:endParaRPr lang="en-US" i="1" baseline="-250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7696200" y="3048000"/>
            <a:ext cx="1295400" cy="1588"/>
          </a:xfrm>
          <a:prstGeom prst="line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7848600" y="3195935"/>
            <a:ext cx="1371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100 </a:t>
            </a:r>
            <a:r>
              <a:rPr lang="en-US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TeV</a:t>
            </a:r>
            <a:endParaRPr lang="en-US" i="1" baseline="300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48600" y="3729335"/>
            <a:ext cx="1371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5</a:t>
            </a:r>
            <a:r>
              <a:rPr lang="en-US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00 </a:t>
            </a:r>
            <a:r>
              <a:rPr lang="en-US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TeV</a:t>
            </a:r>
            <a:endParaRPr lang="en-US" i="1" baseline="300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772400" y="4267200"/>
            <a:ext cx="1371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1000 </a:t>
            </a:r>
            <a:r>
              <a:rPr lang="en-US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TeV</a:t>
            </a:r>
            <a:endParaRPr lang="en-US" i="1" baseline="300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4953000" y="2667000"/>
            <a:ext cx="4191000" cy="2590800"/>
          </a:xfrm>
          <a:prstGeom prst="rect">
            <a:avLst/>
          </a:prstGeom>
          <a:noFill/>
          <a:ln w="635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324600" y="4876800"/>
            <a:ext cx="28194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 smtClean="0">
                <a:solidFill>
                  <a:srgbClr val="FFFFFF"/>
                </a:solidFill>
                <a:latin typeface="+mn-lt"/>
                <a:cs typeface="Times New Roman" pitchFamily="18" charset="0"/>
                <a:sym typeface="Symbol"/>
              </a:rPr>
              <a:t>Isidori</a:t>
            </a:r>
            <a:r>
              <a:rPr lang="en-US" sz="1800" dirty="0" smtClean="0">
                <a:solidFill>
                  <a:srgbClr val="FFFFFF"/>
                </a:solidFill>
                <a:latin typeface="+mn-lt"/>
                <a:cs typeface="Times New Roman" pitchFamily="18" charset="0"/>
                <a:sym typeface="Symbol"/>
              </a:rPr>
              <a:t>, </a:t>
            </a:r>
            <a:r>
              <a:rPr lang="en-US" sz="1800" dirty="0" err="1" smtClean="0">
                <a:solidFill>
                  <a:srgbClr val="FFFFFF"/>
                </a:solidFill>
                <a:latin typeface="+mn-lt"/>
                <a:cs typeface="Times New Roman" pitchFamily="18" charset="0"/>
                <a:sym typeface="Symbol"/>
              </a:rPr>
              <a:t>Nir</a:t>
            </a:r>
            <a:r>
              <a:rPr lang="en-US" sz="1800" dirty="0" smtClean="0">
                <a:solidFill>
                  <a:srgbClr val="FFFFFF"/>
                </a:solidFill>
                <a:latin typeface="+mn-lt"/>
                <a:cs typeface="Times New Roman" pitchFamily="18" charset="0"/>
                <a:sym typeface="Symbol"/>
              </a:rPr>
              <a:t>, Perez 2010</a:t>
            </a:r>
            <a:endParaRPr lang="en-US" sz="1800" baseline="30000" dirty="0">
              <a:solidFill>
                <a:srgbClr val="FFFFFF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34200" y="5528846"/>
            <a:ext cx="23622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rgbClr val="FFFFFF"/>
                </a:solidFill>
                <a:latin typeface="Symbol" pitchFamily="18" charset="2"/>
                <a:cs typeface="Times New Roman" pitchFamily="18" charset="0"/>
                <a:sym typeface="Symbol"/>
              </a:rPr>
              <a:t>l</a:t>
            </a:r>
            <a:r>
              <a:rPr lang="en-US" sz="16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= </a:t>
            </a:r>
            <a:r>
              <a:rPr lang="en-US" sz="1600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sin</a:t>
            </a:r>
            <a:r>
              <a:rPr lang="en-US" sz="1600" i="1" dirty="0" err="1" smtClean="0">
                <a:solidFill>
                  <a:srgbClr val="FFFFFF"/>
                </a:solidFill>
                <a:latin typeface="Symbol" pitchFamily="18" charset="2"/>
                <a:cs typeface="Times New Roman" pitchFamily="18" charset="0"/>
                <a:sym typeface="Symbol"/>
              </a:rPr>
              <a:t>q</a:t>
            </a:r>
            <a:r>
              <a:rPr lang="en-US" sz="1600" i="1" baseline="-250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</a:t>
            </a:r>
            <a:r>
              <a:rPr lang="en-US" sz="16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= 0.226(1)</a:t>
            </a:r>
            <a:endParaRPr lang="en-US" sz="1600" i="1" baseline="300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7162800" cy="685800"/>
          </a:xfrm>
        </p:spPr>
        <p:txBody>
          <a:bodyPr/>
          <a:lstStyle/>
          <a:p>
            <a:r>
              <a:rPr lang="en-US" dirty="0" smtClean="0"/>
              <a:t>Example: warped extra dimensions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Fermilab Institutional Review, June 6-9,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AF6DC10-4CE5-4274-B6BB-586D1935FC9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23110" y="1371600"/>
            <a:ext cx="535913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105400" y="4248090"/>
            <a:ext cx="27432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2"/>
                </a:solidFill>
                <a:latin typeface="+mn-lt"/>
                <a:cs typeface="Times New Roman" pitchFamily="18" charset="0"/>
              </a:rPr>
              <a:t>Current measurement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43400" y="2026384"/>
            <a:ext cx="1828800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latin typeface="+mn-lt"/>
                <a:cs typeface="Times New Roman" pitchFamily="18" charset="0"/>
              </a:rPr>
              <a:t>Parameter space scan including all experimental constraints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2057400"/>
            <a:ext cx="3048000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FFFFFF"/>
                </a:solidFill>
                <a:latin typeface="+mn-lt"/>
                <a:cs typeface="Times New Roman" pitchFamily="18" charset="0"/>
              </a:rPr>
              <a:t>Exhaustive study of effects of warped extra dimensions on low energy observables</a:t>
            </a:r>
          </a:p>
          <a:p>
            <a:pPr algn="l"/>
            <a:endParaRPr lang="en-US" sz="2000" dirty="0" smtClean="0">
              <a:solidFill>
                <a:srgbClr val="FFFFFF"/>
              </a:solidFill>
              <a:latin typeface="+mn-lt"/>
              <a:cs typeface="Times New Roman" pitchFamily="18" charset="0"/>
            </a:endParaRPr>
          </a:p>
          <a:p>
            <a:pPr algn="l"/>
            <a:r>
              <a:rPr lang="en-US" sz="2000" dirty="0" smtClean="0">
                <a:solidFill>
                  <a:srgbClr val="FFFFFF"/>
                </a:solidFill>
                <a:latin typeface="+mn-lt"/>
                <a:cs typeface="Times New Roman" pitchFamily="18" charset="0"/>
              </a:rPr>
              <a:t>Unique regions of the theory probed with the </a:t>
            </a:r>
            <a:r>
              <a:rPr lang="en-US" sz="2000" b="1" i="1" dirty="0" err="1" smtClean="0">
                <a:latin typeface="Symbol" pitchFamily="18" charset="2"/>
              </a:rPr>
              <a:t>K</a:t>
            </a:r>
            <a:r>
              <a:rPr lang="en-US" sz="2000" b="1" i="1" dirty="0" err="1" smtClean="0">
                <a:latin typeface="Symbol" pitchFamily="18" charset="2"/>
                <a:sym typeface="Symbol"/>
              </a:rPr>
              <a:t></a:t>
            </a:r>
            <a:r>
              <a:rPr lang="en-US" sz="2000" b="1" i="1" dirty="0" err="1" smtClean="0">
                <a:latin typeface="Symbol" pitchFamily="18" charset="2"/>
              </a:rPr>
              <a:t>p</a:t>
            </a:r>
            <a:r>
              <a:rPr lang="en-US" sz="2000" b="1" baseline="30000" dirty="0" smtClean="0">
                <a:latin typeface="Symbol" pitchFamily="18" charset="2"/>
              </a:rPr>
              <a:t> </a:t>
            </a:r>
            <a:r>
              <a:rPr lang="en-US" sz="2000" b="1" i="1" dirty="0" err="1" smtClean="0">
                <a:latin typeface="Symbol" pitchFamily="18" charset="2"/>
              </a:rPr>
              <a:t>nn</a:t>
            </a:r>
            <a:r>
              <a:rPr lang="en-US" sz="2000" b="1" i="1" dirty="0" smtClean="0">
                <a:latin typeface="Symbol" pitchFamily="18" charset="2"/>
              </a:rPr>
              <a:t>  </a:t>
            </a:r>
            <a:r>
              <a:rPr lang="en-US" sz="2000" dirty="0" smtClean="0">
                <a:solidFill>
                  <a:srgbClr val="FFFFFF"/>
                </a:solidFill>
                <a:latin typeface="+mn-lt"/>
              </a:rPr>
              <a:t>channels</a:t>
            </a:r>
            <a:r>
              <a:rPr lang="en-US" sz="2000" dirty="0" smtClean="0">
                <a:solidFill>
                  <a:srgbClr val="FFFFFF"/>
                </a:solidFill>
                <a:latin typeface="+mn-lt"/>
                <a:cs typeface="Times New Roman" pitchFamily="18" charset="0"/>
              </a:rPr>
              <a:t> </a:t>
            </a:r>
          </a:p>
          <a:p>
            <a:pPr algn="l"/>
            <a:endParaRPr lang="en-US" sz="2000" dirty="0" smtClean="0">
              <a:solidFill>
                <a:srgbClr val="FFFFFF"/>
              </a:solidFill>
              <a:latin typeface="+mn-lt"/>
              <a:cs typeface="Times New Roman" pitchFamily="18" charset="0"/>
            </a:endParaRPr>
          </a:p>
          <a:p>
            <a:pPr algn="l"/>
            <a:endParaRPr lang="en-US" sz="2000" dirty="0" smtClean="0">
              <a:solidFill>
                <a:srgbClr val="FFFFFF"/>
              </a:solidFill>
              <a:latin typeface="+mn-lt"/>
              <a:cs typeface="Times New Roman" pitchFamily="18" charset="0"/>
            </a:endParaRPr>
          </a:p>
          <a:p>
            <a:pPr algn="ctr"/>
            <a:endParaRPr lang="en-US" sz="2000" dirty="0" smtClean="0">
              <a:solidFill>
                <a:srgbClr val="FFFFFF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95800" y="6076890"/>
            <a:ext cx="8382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2"/>
                </a:solidFill>
                <a:latin typeface="+mn-lt"/>
                <a:cs typeface="Times New Roman" pitchFamily="18" charset="0"/>
              </a:rPr>
              <a:t>SM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 rot="5400000" flipH="1" flipV="1">
            <a:off x="4838700" y="5676900"/>
            <a:ext cx="457200" cy="3810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2819400" y="956846"/>
            <a:ext cx="64008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FFFF"/>
                </a:solidFill>
                <a:latin typeface="+mn-lt"/>
                <a:cs typeface="Times New Roman" pitchFamily="18" charset="0"/>
              </a:rPr>
              <a:t>Bauer,  </a:t>
            </a:r>
            <a:r>
              <a:rPr lang="en-US" sz="1600" dirty="0" err="1" smtClean="0">
                <a:solidFill>
                  <a:srgbClr val="FFFFFF"/>
                </a:solidFill>
                <a:latin typeface="+mn-lt"/>
                <a:cs typeface="Times New Roman" pitchFamily="18" charset="0"/>
              </a:rPr>
              <a:t>Casagrande</a:t>
            </a:r>
            <a:r>
              <a:rPr lang="en-US" sz="1600" dirty="0" smtClean="0">
                <a:solidFill>
                  <a:srgbClr val="FFFFFF"/>
                </a:solidFill>
                <a:latin typeface="+mn-lt"/>
                <a:cs typeface="Times New Roman" pitchFamily="18" charset="0"/>
              </a:rPr>
              <a:t>, </a:t>
            </a:r>
            <a:r>
              <a:rPr lang="en-US" sz="1600" dirty="0" err="1" smtClean="0">
                <a:solidFill>
                  <a:srgbClr val="FFFFFF"/>
                </a:solidFill>
                <a:latin typeface="+mn-lt"/>
                <a:cs typeface="Times New Roman" pitchFamily="18" charset="0"/>
              </a:rPr>
              <a:t>Haisch</a:t>
            </a:r>
            <a:r>
              <a:rPr lang="en-US" sz="1600" dirty="0" smtClean="0">
                <a:solidFill>
                  <a:srgbClr val="FFFFFF"/>
                </a:solidFill>
                <a:latin typeface="+mn-lt"/>
                <a:cs typeface="Times New Roman" pitchFamily="18" charset="0"/>
              </a:rPr>
              <a:t>, </a:t>
            </a:r>
            <a:r>
              <a:rPr lang="en-US" sz="1600" dirty="0" err="1" smtClean="0">
                <a:solidFill>
                  <a:srgbClr val="FFFFFF"/>
                </a:solidFill>
                <a:latin typeface="+mn-lt"/>
                <a:cs typeface="Times New Roman" pitchFamily="18" charset="0"/>
              </a:rPr>
              <a:t>Neubert</a:t>
            </a:r>
            <a:r>
              <a:rPr lang="en-US" sz="1600" dirty="0" smtClean="0">
                <a:solidFill>
                  <a:srgbClr val="FFFFFF"/>
                </a:solidFill>
                <a:latin typeface="+mn-lt"/>
                <a:cs typeface="Times New Roman" pitchFamily="18" charset="0"/>
              </a:rPr>
              <a:t> JHEP 1009:014 (2010)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 rot="10800000">
            <a:off x="1219200" y="4419600"/>
            <a:ext cx="152400" cy="1588"/>
          </a:xfrm>
          <a:prstGeom prst="line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76200"/>
            <a:ext cx="7162800" cy="990600"/>
          </a:xfrm>
        </p:spPr>
        <p:txBody>
          <a:bodyPr/>
          <a:lstStyle/>
          <a:p>
            <a:r>
              <a:rPr lang="en-US" dirty="0" smtClean="0"/>
              <a:t>Project X </a:t>
            </a:r>
            <a:r>
              <a:rPr lang="en-US" dirty="0" err="1" smtClean="0"/>
              <a:t>Kaon</a:t>
            </a:r>
            <a:r>
              <a:rPr lang="en-US" dirty="0" smtClean="0"/>
              <a:t> Campus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Fermilab Institutional Review, June 6-9,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AF6DC10-4CE5-4274-B6BB-586D1935FC9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781050"/>
            <a:ext cx="3605213" cy="302895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52400"/>
            <a:ext cx="4300412" cy="3681413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04800" y="3962400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latin typeface="+mn-lt"/>
                <a:cs typeface="Times New Roman" pitchFamily="18" charset="0"/>
              </a:rPr>
              <a:t>3 </a:t>
            </a:r>
            <a:r>
              <a:rPr lang="en-US" sz="2000" dirty="0" err="1" smtClean="0">
                <a:solidFill>
                  <a:srgbClr val="FFFFFF"/>
                </a:solidFill>
                <a:latin typeface="+mn-lt"/>
                <a:cs typeface="Times New Roman" pitchFamily="18" charset="0"/>
              </a:rPr>
              <a:t>GeV</a:t>
            </a:r>
            <a:r>
              <a:rPr lang="en-US" sz="2000" dirty="0" smtClean="0">
                <a:solidFill>
                  <a:srgbClr val="FFFFFF"/>
                </a:solidFill>
                <a:latin typeface="+mn-lt"/>
                <a:cs typeface="Times New Roman" pitchFamily="18" charset="0"/>
              </a:rPr>
              <a:t> beam energy close to ideal for </a:t>
            </a:r>
            <a:r>
              <a:rPr lang="en-US" sz="2000" dirty="0" err="1" smtClean="0">
                <a:solidFill>
                  <a:srgbClr val="FFFFFF"/>
                </a:solidFill>
                <a:latin typeface="+mn-lt"/>
                <a:cs typeface="Times New Roman" pitchFamily="18" charset="0"/>
              </a:rPr>
              <a:t>Kaon</a:t>
            </a:r>
            <a:r>
              <a:rPr lang="en-US" sz="2000" dirty="0" smtClean="0">
                <a:solidFill>
                  <a:srgbClr val="FFFFFF"/>
                </a:solidFill>
                <a:latin typeface="+mn-lt"/>
                <a:cs typeface="Times New Roman" pitchFamily="18" charset="0"/>
              </a:rPr>
              <a:t> production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48200" y="3962400"/>
            <a:ext cx="403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latin typeface="+mn-lt"/>
                <a:cs typeface="Times New Roman" pitchFamily="18" charset="0"/>
              </a:rPr>
              <a:t>Campus designed to use same target for </a:t>
            </a:r>
            <a:r>
              <a:rPr lang="en-US" sz="20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000" b="1" i="1" baseline="30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000" dirty="0" smtClean="0">
                <a:solidFill>
                  <a:srgbClr val="FFFFFF"/>
                </a:solidFill>
                <a:latin typeface="+mn-lt"/>
                <a:cs typeface="Times New Roman" pitchFamily="18" charset="0"/>
              </a:rPr>
              <a:t>and </a:t>
            </a:r>
            <a:r>
              <a:rPr lang="en-US" sz="2000" b="1" i="1" dirty="0" smtClean="0">
                <a:solidFill>
                  <a:srgbClr val="FFFFFF"/>
                </a:solidFill>
                <a:latin typeface="Symbol" pitchFamily="18" charset="2"/>
                <a:cs typeface="Times New Roman" pitchFamily="18" charset="0"/>
              </a:rPr>
              <a:t>K</a:t>
            </a:r>
            <a:r>
              <a:rPr lang="en-US" sz="2000" b="1" i="1" baseline="30000" dirty="0" smtClean="0">
                <a:solidFill>
                  <a:srgbClr val="FFFFFF"/>
                </a:solidFill>
                <a:latin typeface="Symbol" pitchFamily="18" charset="2"/>
                <a:cs typeface="Times New Roman" pitchFamily="18" charset="0"/>
              </a:rPr>
              <a:t> 0 </a:t>
            </a:r>
            <a:r>
              <a:rPr lang="en-US" sz="2000" dirty="0" smtClean="0">
                <a:solidFill>
                  <a:srgbClr val="FFFFFF"/>
                </a:solidFill>
                <a:latin typeface="+mn-lt"/>
                <a:cs typeface="Times New Roman" pitchFamily="18" charset="0"/>
              </a:rPr>
              <a:t>experiment </a:t>
            </a:r>
            <a:r>
              <a:rPr lang="en-US" sz="2000" dirty="0" smtClean="0">
                <a:solidFill>
                  <a:srgbClr val="FFFFFF"/>
                </a:solidFill>
                <a:latin typeface="+mn-lt"/>
                <a:cs typeface="Times New Roman" pitchFamily="18" charset="0"/>
                <a:sym typeface="Symbol"/>
              </a:rPr>
              <a:t> simultaneous running</a:t>
            </a:r>
            <a:r>
              <a:rPr lang="en-US" sz="2000" dirty="0" smtClean="0">
                <a:solidFill>
                  <a:srgbClr val="FFFFFF"/>
                </a:solidFill>
                <a:latin typeface="+mn-lt"/>
                <a:cs typeface="Times New Roman" pitchFamily="18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24800" y="1743670"/>
            <a:ext cx="914400" cy="92333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End of CW LINAC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2819400"/>
            <a:ext cx="53340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800" b="1" i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53000" y="1524000"/>
            <a:ext cx="53340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800" b="1" i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86600" y="2743200"/>
            <a:ext cx="91440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target</a:t>
            </a:r>
          </a:p>
        </p:txBody>
      </p:sp>
      <p:cxnSp>
        <p:nvCxnSpPr>
          <p:cNvPr id="15" name="Straight Arrow Connector 14"/>
          <p:cNvCxnSpPr>
            <a:stCxn id="10" idx="0"/>
          </p:cNvCxnSpPr>
          <p:nvPr/>
        </p:nvCxnSpPr>
        <p:spPr bwMode="auto">
          <a:xfrm rot="5400000" flipH="1" flipV="1">
            <a:off x="8119765" y="1481435"/>
            <a:ext cx="524470" cy="1588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0800000">
            <a:off x="6629400" y="2057400"/>
            <a:ext cx="838200" cy="67687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5225740"/>
            <a:ext cx="4191000" cy="1098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0" y="5257800"/>
            <a:ext cx="487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FFFFFF"/>
                </a:solidFill>
                <a:latin typeface="+mn-lt"/>
                <a:cs typeface="Times New Roman" pitchFamily="18" charset="0"/>
              </a:rPr>
              <a:t>After several years of </a:t>
            </a:r>
            <a:r>
              <a:rPr lang="en-US" sz="2000" dirty="0" err="1" smtClean="0">
                <a:solidFill>
                  <a:srgbClr val="FFFFFF"/>
                </a:solidFill>
                <a:latin typeface="+mn-lt"/>
                <a:cs typeface="Times New Roman" pitchFamily="18" charset="0"/>
              </a:rPr>
              <a:t>NOvA</a:t>
            </a:r>
            <a:r>
              <a:rPr lang="en-US" sz="2000" dirty="0" smtClean="0">
                <a:solidFill>
                  <a:srgbClr val="FFFFFF"/>
                </a:solidFill>
                <a:latin typeface="+mn-lt"/>
                <a:cs typeface="Times New Roman" pitchFamily="18" charset="0"/>
              </a:rPr>
              <a:t>, MI can add slow spill cycles to feed the K</a:t>
            </a:r>
            <a:r>
              <a:rPr lang="en-US" sz="2000" baseline="30000" dirty="0" smtClean="0">
                <a:solidFill>
                  <a:srgbClr val="FFFFFF"/>
                </a:solidFill>
                <a:latin typeface="+mn-lt"/>
                <a:cs typeface="Times New Roman" pitchFamily="18" charset="0"/>
              </a:rPr>
              <a:t>+</a:t>
            </a:r>
            <a:r>
              <a:rPr lang="en-US" sz="2000" dirty="0" smtClean="0">
                <a:solidFill>
                  <a:srgbClr val="FFFFFF"/>
                </a:solidFill>
                <a:latin typeface="+mn-lt"/>
                <a:cs typeface="Times New Roman" pitchFamily="18" charset="0"/>
              </a:rPr>
              <a:t> experiment and jumpstart the program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53000" y="5638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800" b="1" i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391400" y="56504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800" b="1" i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4933890"/>
            <a:ext cx="403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u="sng" dirty="0" smtClean="0">
                <a:solidFill>
                  <a:srgbClr val="FFFFFF"/>
                </a:solidFill>
                <a:latin typeface="+mn-lt"/>
                <a:cs typeface="Times New Roman" pitchFamily="18" charset="0"/>
              </a:rPr>
              <a:t>MI Option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Factory">
  <a:themeElements>
    <a:clrScheme name="Factory 1">
      <a:dk1>
        <a:srgbClr val="000054"/>
      </a:dk1>
      <a:lt1>
        <a:srgbClr val="EAEAEA"/>
      </a:lt1>
      <a:dk2>
        <a:srgbClr val="00007A"/>
      </a:dk2>
      <a:lt2>
        <a:srgbClr val="EBD189"/>
      </a:lt2>
      <a:accent1>
        <a:srgbClr val="FCAB40"/>
      </a:accent1>
      <a:accent2>
        <a:srgbClr val="555BAD"/>
      </a:accent2>
      <a:accent3>
        <a:srgbClr val="AAAABE"/>
      </a:accent3>
      <a:accent4>
        <a:srgbClr val="C8C8C8"/>
      </a:accent4>
      <a:accent5>
        <a:srgbClr val="FDD2AF"/>
      </a:accent5>
      <a:accent6>
        <a:srgbClr val="4C529C"/>
      </a:accent6>
      <a:hlink>
        <a:srgbClr val="B97C01"/>
      </a:hlink>
      <a:folHlink>
        <a:srgbClr val="CCFF33"/>
      </a:folHlink>
    </a:clrScheme>
    <a:fontScheme name="Factor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FF00"/>
          </a:buClr>
          <a:buSzPct val="80000"/>
          <a:buFont typeface="Wingdings" pitchFamily="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FF00"/>
          </a:buClr>
          <a:buSzPct val="80000"/>
          <a:buFont typeface="Wingdings" pitchFamily="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actory 1">
        <a:dk1>
          <a:srgbClr val="000054"/>
        </a:dk1>
        <a:lt1>
          <a:srgbClr val="EAEAEA"/>
        </a:lt1>
        <a:dk2>
          <a:srgbClr val="00007A"/>
        </a:dk2>
        <a:lt2>
          <a:srgbClr val="EBD189"/>
        </a:lt2>
        <a:accent1>
          <a:srgbClr val="FCAB40"/>
        </a:accent1>
        <a:accent2>
          <a:srgbClr val="555BAD"/>
        </a:accent2>
        <a:accent3>
          <a:srgbClr val="AAAABE"/>
        </a:accent3>
        <a:accent4>
          <a:srgbClr val="C8C8C8"/>
        </a:accent4>
        <a:accent5>
          <a:srgbClr val="FDD2AF"/>
        </a:accent5>
        <a:accent6>
          <a:srgbClr val="4C529C"/>
        </a:accent6>
        <a:hlink>
          <a:srgbClr val="B97C01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2">
        <a:dk1>
          <a:srgbClr val="000000"/>
        </a:dk1>
        <a:lt1>
          <a:srgbClr val="FFFFCC"/>
        </a:lt1>
        <a:dk2>
          <a:srgbClr val="993300"/>
        </a:dk2>
        <a:lt2>
          <a:srgbClr val="EDE1AF"/>
        </a:lt2>
        <a:accent1>
          <a:srgbClr val="CAC0E2"/>
        </a:accent1>
        <a:accent2>
          <a:srgbClr val="DFC977"/>
        </a:accent2>
        <a:accent3>
          <a:srgbClr val="FFFFE2"/>
        </a:accent3>
        <a:accent4>
          <a:srgbClr val="000000"/>
        </a:accent4>
        <a:accent5>
          <a:srgbClr val="E1DCEE"/>
        </a:accent5>
        <a:accent6>
          <a:srgbClr val="CAB66B"/>
        </a:accent6>
        <a:hlink>
          <a:srgbClr val="660033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3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4">
        <a:dk1>
          <a:srgbClr val="481800"/>
        </a:dk1>
        <a:lt1>
          <a:srgbClr val="EAEAEA"/>
        </a:lt1>
        <a:dk2>
          <a:srgbClr val="762700"/>
        </a:dk2>
        <a:lt2>
          <a:srgbClr val="EBD189"/>
        </a:lt2>
        <a:accent1>
          <a:srgbClr val="FCAB40"/>
        </a:accent1>
        <a:accent2>
          <a:srgbClr val="AD717F"/>
        </a:accent2>
        <a:accent3>
          <a:srgbClr val="BDACAA"/>
        </a:accent3>
        <a:accent4>
          <a:srgbClr val="C8C8C8"/>
        </a:accent4>
        <a:accent5>
          <a:srgbClr val="FDD2AF"/>
        </a:accent5>
        <a:accent6>
          <a:srgbClr val="9C6672"/>
        </a:accent6>
        <a:hlink>
          <a:srgbClr val="FFFF99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5">
        <a:dk1>
          <a:srgbClr val="330066"/>
        </a:dk1>
        <a:lt1>
          <a:srgbClr val="EAEAEA"/>
        </a:lt1>
        <a:dk2>
          <a:srgbClr val="4E009C"/>
        </a:dk2>
        <a:lt2>
          <a:srgbClr val="EBD189"/>
        </a:lt2>
        <a:accent1>
          <a:srgbClr val="FCAB40"/>
        </a:accent1>
        <a:accent2>
          <a:srgbClr val="8871BB"/>
        </a:accent2>
        <a:accent3>
          <a:srgbClr val="B2AACB"/>
        </a:accent3>
        <a:accent4>
          <a:srgbClr val="C8C8C8"/>
        </a:accent4>
        <a:accent5>
          <a:srgbClr val="FDD2AF"/>
        </a:accent5>
        <a:accent6>
          <a:srgbClr val="7B66A9"/>
        </a:accent6>
        <a:hlink>
          <a:srgbClr val="99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6">
        <a:dk1>
          <a:srgbClr val="454425"/>
        </a:dk1>
        <a:lt1>
          <a:srgbClr val="EAEAEA"/>
        </a:lt1>
        <a:dk2>
          <a:srgbClr val="4D6A2A"/>
        </a:dk2>
        <a:lt2>
          <a:srgbClr val="EBD189"/>
        </a:lt2>
        <a:accent1>
          <a:srgbClr val="FCAB40"/>
        </a:accent1>
        <a:accent2>
          <a:srgbClr val="A59E79"/>
        </a:accent2>
        <a:accent3>
          <a:srgbClr val="B2B9AC"/>
        </a:accent3>
        <a:accent4>
          <a:srgbClr val="C8C8C8"/>
        </a:accent4>
        <a:accent5>
          <a:srgbClr val="FDD2AF"/>
        </a:accent5>
        <a:accent6>
          <a:srgbClr val="958F6D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7">
        <a:dk1>
          <a:srgbClr val="3C2924"/>
        </a:dk1>
        <a:lt1>
          <a:srgbClr val="EAEAEA"/>
        </a:lt1>
        <a:dk2>
          <a:srgbClr val="0D0A46"/>
        </a:dk2>
        <a:lt2>
          <a:srgbClr val="EBD189"/>
        </a:lt2>
        <a:accent1>
          <a:srgbClr val="FCAB40"/>
        </a:accent1>
        <a:accent2>
          <a:srgbClr val="633D4E"/>
        </a:accent2>
        <a:accent3>
          <a:srgbClr val="AAAAB0"/>
        </a:accent3>
        <a:accent4>
          <a:srgbClr val="C8C8C8"/>
        </a:accent4>
        <a:accent5>
          <a:srgbClr val="FDD2AF"/>
        </a:accent5>
        <a:accent6>
          <a:srgbClr val="593646"/>
        </a:accent6>
        <a:hlink>
          <a:srgbClr val="FFCC66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Designs\Factory.pot</Template>
  <TotalTime>4372</TotalTime>
  <Words>1398</Words>
  <Application>Microsoft Office PowerPoint</Application>
  <PresentationFormat>On-screen Show (4:3)</PresentationFormat>
  <Paragraphs>326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Factory</vt:lpstr>
      <vt:lpstr>Equation</vt:lpstr>
      <vt:lpstr>Rare Processes    Brendan Casey Fermilab Institutional Review June 6-9, 2011</vt:lpstr>
      <vt:lpstr>Experiments at overlapping frontiers</vt:lpstr>
      <vt:lpstr>Rare Processes @ Fermilab</vt:lpstr>
      <vt:lpstr>Rare Process Experiments and Initiatives</vt:lpstr>
      <vt:lpstr>Rare Process Collaborations</vt:lpstr>
      <vt:lpstr>SeaQuest</vt:lpstr>
      <vt:lpstr>Fermilab Kaon Program</vt:lpstr>
      <vt:lpstr>Example: warped extra dimensions</vt:lpstr>
      <vt:lpstr>Project X Kaon Campus</vt:lpstr>
      <vt:lpstr>K+p +nn</vt:lpstr>
      <vt:lpstr>K0p 0nn</vt:lpstr>
      <vt:lpstr>Other Kaon measurements</vt:lpstr>
      <vt:lpstr>Fermilab Charged Lepton Program</vt:lpstr>
      <vt:lpstr>Kick starting the program: The new g-2 experiment</vt:lpstr>
      <vt:lpstr>Discovering Lepton Flavor Violation</vt:lpstr>
      <vt:lpstr>Mu2e</vt:lpstr>
      <vt:lpstr>Beyond Discovery</vt:lpstr>
      <vt:lpstr>m  e with Project X</vt:lpstr>
      <vt:lpstr>Optimizing the near term muon program</vt:lpstr>
      <vt:lpstr>EDMs with Project X</vt:lpstr>
      <vt:lpstr>EDMs</vt:lpstr>
      <vt:lpstr>Conclusions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Important communication talk</dc:title>
  <dc:creator>Young-kee Kim x3384 05917V</dc:creator>
  <cp:lastModifiedBy>bcasey</cp:lastModifiedBy>
  <cp:revision>56</cp:revision>
  <cp:lastPrinted>1601-01-01T00:00:00Z</cp:lastPrinted>
  <dcterms:created xsi:type="dcterms:W3CDTF">2008-08-01T20:03:26Z</dcterms:created>
  <dcterms:modified xsi:type="dcterms:W3CDTF">2011-06-06T18:50:04Z</dcterms:modified>
</cp:coreProperties>
</file>