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5" r:id="rId2"/>
    <p:sldId id="267" r:id="rId3"/>
    <p:sldId id="307" r:id="rId4"/>
    <p:sldId id="308" r:id="rId5"/>
    <p:sldId id="272" r:id="rId6"/>
    <p:sldId id="271" r:id="rId7"/>
    <p:sldId id="275" r:id="rId8"/>
    <p:sldId id="276" r:id="rId9"/>
    <p:sldId id="266" r:id="rId10"/>
    <p:sldId id="280" r:id="rId11"/>
    <p:sldId id="281" r:id="rId12"/>
    <p:sldId id="306" r:id="rId13"/>
    <p:sldId id="282" r:id="rId14"/>
    <p:sldId id="287" r:id="rId15"/>
    <p:sldId id="286" r:id="rId16"/>
    <p:sldId id="284" r:id="rId17"/>
    <p:sldId id="285" r:id="rId18"/>
    <p:sldId id="293" r:id="rId19"/>
    <p:sldId id="289" r:id="rId20"/>
    <p:sldId id="291" r:id="rId21"/>
    <p:sldId id="292" r:id="rId22"/>
    <p:sldId id="297" r:id="rId23"/>
    <p:sldId id="298" r:id="rId24"/>
    <p:sldId id="299" r:id="rId25"/>
    <p:sldId id="301" r:id="rId26"/>
    <p:sldId id="302" r:id="rId27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746A4F4-6355-4F87-A0F2-CAC348B5B455}">
          <p14:sldIdLst>
            <p14:sldId id="265"/>
            <p14:sldId id="267"/>
            <p14:sldId id="307"/>
            <p14:sldId id="308"/>
            <p14:sldId id="272"/>
            <p14:sldId id="271"/>
            <p14:sldId id="275"/>
            <p14:sldId id="276"/>
            <p14:sldId id="266"/>
            <p14:sldId id="280"/>
            <p14:sldId id="281"/>
            <p14:sldId id="306"/>
            <p14:sldId id="282"/>
            <p14:sldId id="287"/>
            <p14:sldId id="286"/>
            <p14:sldId id="284"/>
            <p14:sldId id="285"/>
            <p14:sldId id="293"/>
            <p14:sldId id="289"/>
            <p14:sldId id="291"/>
            <p14:sldId id="292"/>
            <p14:sldId id="297"/>
            <p14:sldId id="298"/>
            <p14:sldId id="299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. S. Mishra x4094 08870N" initials="CSMx0" lastIdx="2" clrIdx="0">
    <p:extLst>
      <p:ext uri="{19B8F6BF-5375-455C-9EA6-DF929625EA0E}">
        <p15:presenceInfo xmlns:p15="http://schemas.microsoft.com/office/powerpoint/2012/main" userId="S-1-5-21-1644491937-1202660629-839522115-6454" providerId="AD"/>
      </p:ext>
    </p:extLst>
  </p:cmAuthor>
  <p:cmAuthor id="2" name="Brian Chase" initials="BC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808080"/>
    <a:srgbClr val="505050"/>
    <a:srgbClr val="004C97"/>
    <a:srgbClr val="63666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2784" y="107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mishra\Documents\3%20kW%20325%20MHz%20PA\Tests%20at%20fermilab\tests%2016122015\3%20kW%20tes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3 kW,</a:t>
            </a:r>
            <a:r>
              <a:rPr lang="en-US" sz="1400" baseline="0" dirty="0"/>
              <a:t> 325 MHz Amplifier endurance </a:t>
            </a:r>
            <a:r>
              <a:rPr lang="en-US" sz="1400" baseline="0" dirty="0" smtClean="0"/>
              <a:t>test  ( 210 Hours  continuously)  at Fermilab</a:t>
            </a:r>
            <a:endParaRPr lang="en-US" sz="1400" dirty="0"/>
          </a:p>
        </c:rich>
      </c:tx>
      <c:layout>
        <c:manualLayout>
          <c:xMode val="edge"/>
          <c:yMode val="edge"/>
          <c:x val="0.10843858060518342"/>
          <c:y val="2.29153405474221E-2"/>
        </c:manualLayout>
      </c:layout>
      <c:overlay val="0"/>
      <c:spPr>
        <a:solidFill>
          <a:srgbClr val="5B9BD5">
            <a:lumMod val="20000"/>
            <a:lumOff val="80000"/>
          </a:srgbClr>
        </a:solidFill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0170463855170933E-2"/>
          <c:y val="0.1446212603437301"/>
          <c:w val="0.90332744384470798"/>
          <c:h val="0.58187182044637875"/>
        </c:manualLayout>
      </c:layout>
      <c:lineChart>
        <c:grouping val="standard"/>
        <c:varyColors val="0"/>
        <c:ser>
          <c:idx val="0"/>
          <c:order val="0"/>
          <c:tx>
            <c:strRef>
              <c:f>'3kW_final'!$E$1</c:f>
              <c:strCache>
                <c:ptCount val="1"/>
                <c:pt idx="0">
                  <c:v>Power output (W)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'3kW_final'!$D$2:$D$423</c:f>
              <c:strCache>
                <c:ptCount val="422"/>
                <c:pt idx="0">
                  <c:v>Sat Dec  5 17:00</c:v>
                </c:pt>
                <c:pt idx="1">
                  <c:v>Sat Dec  5 17:30</c:v>
                </c:pt>
                <c:pt idx="2">
                  <c:v>Sat Dec  5 18:00</c:v>
                </c:pt>
                <c:pt idx="3">
                  <c:v>Sat Dec  5 18:30</c:v>
                </c:pt>
                <c:pt idx="4">
                  <c:v>Sat Dec  5 19:00</c:v>
                </c:pt>
                <c:pt idx="5">
                  <c:v>Sat Dec  5 19:30</c:v>
                </c:pt>
                <c:pt idx="6">
                  <c:v>Sat Dec  5 20:00</c:v>
                </c:pt>
                <c:pt idx="7">
                  <c:v>Sat Dec  5 20:30</c:v>
                </c:pt>
                <c:pt idx="8">
                  <c:v>Sat Dec  5 21:00</c:v>
                </c:pt>
                <c:pt idx="9">
                  <c:v>Sat Dec  5 21:30</c:v>
                </c:pt>
                <c:pt idx="10">
                  <c:v>Sat Dec  5 22:00</c:v>
                </c:pt>
                <c:pt idx="11">
                  <c:v>Sat Dec  5 22:30</c:v>
                </c:pt>
                <c:pt idx="12">
                  <c:v>Sat Dec  5 23:00</c:v>
                </c:pt>
                <c:pt idx="13">
                  <c:v>Sat Dec  5 23:30</c:v>
                </c:pt>
                <c:pt idx="14">
                  <c:v>Sun Dec  6 00:00</c:v>
                </c:pt>
                <c:pt idx="15">
                  <c:v>Sun Dec  6 00:30</c:v>
                </c:pt>
                <c:pt idx="16">
                  <c:v>Sun Dec  6 01:00</c:v>
                </c:pt>
                <c:pt idx="17">
                  <c:v>Sun Dec  6 01:30</c:v>
                </c:pt>
                <c:pt idx="18">
                  <c:v>Sun Dec  6 02:00</c:v>
                </c:pt>
                <c:pt idx="19">
                  <c:v>Sun Dec  6 02:30</c:v>
                </c:pt>
                <c:pt idx="20">
                  <c:v>Sun Dec  6 03:00</c:v>
                </c:pt>
                <c:pt idx="21">
                  <c:v>Sun Dec  6 03:30</c:v>
                </c:pt>
                <c:pt idx="22">
                  <c:v>Sun Dec  6 04:00</c:v>
                </c:pt>
                <c:pt idx="23">
                  <c:v>Sun Dec  6 04:30</c:v>
                </c:pt>
                <c:pt idx="24">
                  <c:v>Sun Dec  6 05:00</c:v>
                </c:pt>
                <c:pt idx="25">
                  <c:v>Sun Dec  6 05:30</c:v>
                </c:pt>
                <c:pt idx="26">
                  <c:v>Sun Dec  6 06:00</c:v>
                </c:pt>
                <c:pt idx="27">
                  <c:v>Sun Dec  6 06:30</c:v>
                </c:pt>
                <c:pt idx="28">
                  <c:v>Sun Dec  6 07:00</c:v>
                </c:pt>
                <c:pt idx="29">
                  <c:v>Sun Dec  6 07:30</c:v>
                </c:pt>
                <c:pt idx="30">
                  <c:v>Sun Dec  6 08:00</c:v>
                </c:pt>
                <c:pt idx="31">
                  <c:v>Sun Dec  6 08:30</c:v>
                </c:pt>
                <c:pt idx="32">
                  <c:v>Sun Dec  6 09:00</c:v>
                </c:pt>
                <c:pt idx="33">
                  <c:v>Sun Dec  6 09:30</c:v>
                </c:pt>
                <c:pt idx="34">
                  <c:v>Sun Dec  6 10:00</c:v>
                </c:pt>
                <c:pt idx="35">
                  <c:v>Sun Dec  6 10:30</c:v>
                </c:pt>
                <c:pt idx="36">
                  <c:v>Sun Dec  6 11:00</c:v>
                </c:pt>
                <c:pt idx="37">
                  <c:v>Sun Dec  6 11:30</c:v>
                </c:pt>
                <c:pt idx="38">
                  <c:v>Sun Dec  6 12:00</c:v>
                </c:pt>
                <c:pt idx="39">
                  <c:v>Sun Dec  6 12:30</c:v>
                </c:pt>
                <c:pt idx="40">
                  <c:v>Sun Dec  6 13:00</c:v>
                </c:pt>
                <c:pt idx="41">
                  <c:v>Sun Dec  6 13:30</c:v>
                </c:pt>
                <c:pt idx="42">
                  <c:v>Sun Dec  6 14:00</c:v>
                </c:pt>
                <c:pt idx="43">
                  <c:v>Sun Dec  6 14:30</c:v>
                </c:pt>
                <c:pt idx="44">
                  <c:v>Sun Dec  6 15:00</c:v>
                </c:pt>
                <c:pt idx="45">
                  <c:v>Sun Dec  6 15:30</c:v>
                </c:pt>
                <c:pt idx="46">
                  <c:v>Sun Dec  6 16:00</c:v>
                </c:pt>
                <c:pt idx="47">
                  <c:v>Sun Dec  6 16:30</c:v>
                </c:pt>
                <c:pt idx="48">
                  <c:v>Sun Dec  6 17:00</c:v>
                </c:pt>
                <c:pt idx="49">
                  <c:v>Sun Dec  6 17:30</c:v>
                </c:pt>
                <c:pt idx="50">
                  <c:v>Sun Dec  6 18:00</c:v>
                </c:pt>
                <c:pt idx="51">
                  <c:v>Sun Dec  6 18:30</c:v>
                </c:pt>
                <c:pt idx="52">
                  <c:v>Sun Dec  6 19:00</c:v>
                </c:pt>
                <c:pt idx="53">
                  <c:v>Sun Dec  6 19:30</c:v>
                </c:pt>
                <c:pt idx="54">
                  <c:v>Sun Dec  6 20:00</c:v>
                </c:pt>
                <c:pt idx="55">
                  <c:v>Sun Dec  6 20:30</c:v>
                </c:pt>
                <c:pt idx="56">
                  <c:v>Sun Dec  6 21:00</c:v>
                </c:pt>
                <c:pt idx="57">
                  <c:v>Sun Dec  6 21:30</c:v>
                </c:pt>
                <c:pt idx="58">
                  <c:v>Sun Dec  6 22:00</c:v>
                </c:pt>
                <c:pt idx="59">
                  <c:v>Sun Dec  6 22:30</c:v>
                </c:pt>
                <c:pt idx="60">
                  <c:v>Sun Dec  6 23:00</c:v>
                </c:pt>
                <c:pt idx="61">
                  <c:v>Sun Dec  6 23:30</c:v>
                </c:pt>
                <c:pt idx="62">
                  <c:v>Mon Dec  7 00:00</c:v>
                </c:pt>
                <c:pt idx="63">
                  <c:v>Mon Dec  7 00:30</c:v>
                </c:pt>
                <c:pt idx="64">
                  <c:v>Mon Dec  7 01:00</c:v>
                </c:pt>
                <c:pt idx="65">
                  <c:v>Mon Dec  7 01:30</c:v>
                </c:pt>
                <c:pt idx="66">
                  <c:v>Mon Dec  7 02:00</c:v>
                </c:pt>
                <c:pt idx="67">
                  <c:v>Mon Dec  7 02:30</c:v>
                </c:pt>
                <c:pt idx="68">
                  <c:v>Mon Dec  7 03:00</c:v>
                </c:pt>
                <c:pt idx="69">
                  <c:v>Mon Dec  7 03:30</c:v>
                </c:pt>
                <c:pt idx="70">
                  <c:v>Mon Dec  7 04:00</c:v>
                </c:pt>
                <c:pt idx="71">
                  <c:v>Mon Dec  7 04:30</c:v>
                </c:pt>
                <c:pt idx="72">
                  <c:v>Mon Dec  7 05:00</c:v>
                </c:pt>
                <c:pt idx="73">
                  <c:v>Mon Dec  7 05:30</c:v>
                </c:pt>
                <c:pt idx="74">
                  <c:v>Mon Dec  7 06:00</c:v>
                </c:pt>
                <c:pt idx="75">
                  <c:v>Mon Dec  7 06:30</c:v>
                </c:pt>
                <c:pt idx="76">
                  <c:v>Mon Dec  7 07:00</c:v>
                </c:pt>
                <c:pt idx="77">
                  <c:v>Mon Dec  7 07:30</c:v>
                </c:pt>
                <c:pt idx="78">
                  <c:v>Mon Dec  7 08:00</c:v>
                </c:pt>
                <c:pt idx="79">
                  <c:v>Mon Dec  7 08:30</c:v>
                </c:pt>
                <c:pt idx="80">
                  <c:v>Mon Dec  7 09:00</c:v>
                </c:pt>
                <c:pt idx="81">
                  <c:v>Mon Dec  7 09:30</c:v>
                </c:pt>
                <c:pt idx="82">
                  <c:v>Mon Dec  7 10:00</c:v>
                </c:pt>
                <c:pt idx="83">
                  <c:v>Mon Dec  7 10:30</c:v>
                </c:pt>
                <c:pt idx="84">
                  <c:v>Mon Dec  7 11:00</c:v>
                </c:pt>
                <c:pt idx="85">
                  <c:v>Mon Dec  7 11:30</c:v>
                </c:pt>
                <c:pt idx="86">
                  <c:v>Mon Dec  7 12:00</c:v>
                </c:pt>
                <c:pt idx="87">
                  <c:v>Mon Dec  7 12:30</c:v>
                </c:pt>
                <c:pt idx="88">
                  <c:v>Mon Dec  7 13:00</c:v>
                </c:pt>
                <c:pt idx="89">
                  <c:v>Mon Dec  7 13:30</c:v>
                </c:pt>
                <c:pt idx="90">
                  <c:v>Mon Dec  7 14:00</c:v>
                </c:pt>
                <c:pt idx="91">
                  <c:v>Mon Dec  7 14:30</c:v>
                </c:pt>
                <c:pt idx="92">
                  <c:v>Mon Dec  7 15:00</c:v>
                </c:pt>
                <c:pt idx="93">
                  <c:v>Mon Dec  7 15:30</c:v>
                </c:pt>
                <c:pt idx="94">
                  <c:v>Mon Dec  7 16:00</c:v>
                </c:pt>
                <c:pt idx="95">
                  <c:v>Mon Dec  7 16:30</c:v>
                </c:pt>
                <c:pt idx="96">
                  <c:v>Mon Dec  7 17:00</c:v>
                </c:pt>
                <c:pt idx="97">
                  <c:v>Mon Dec  7 17:30</c:v>
                </c:pt>
                <c:pt idx="98">
                  <c:v>Mon Dec  7 18:00</c:v>
                </c:pt>
                <c:pt idx="99">
                  <c:v>Mon Dec  7 18:30</c:v>
                </c:pt>
                <c:pt idx="100">
                  <c:v>Mon Dec  7 19:00</c:v>
                </c:pt>
                <c:pt idx="101">
                  <c:v>Mon Dec  7 19:30</c:v>
                </c:pt>
                <c:pt idx="102">
                  <c:v>Mon Dec  7 20:00</c:v>
                </c:pt>
                <c:pt idx="103">
                  <c:v>Mon Dec  7 20:30</c:v>
                </c:pt>
                <c:pt idx="104">
                  <c:v>Mon Dec  7 21:00</c:v>
                </c:pt>
                <c:pt idx="105">
                  <c:v>Mon Dec  7 21:30</c:v>
                </c:pt>
                <c:pt idx="106">
                  <c:v>Mon Dec  7 22:00</c:v>
                </c:pt>
                <c:pt idx="107">
                  <c:v>Mon Dec  7 22:30</c:v>
                </c:pt>
                <c:pt idx="108">
                  <c:v>Mon Dec  7 23:00</c:v>
                </c:pt>
                <c:pt idx="109">
                  <c:v>Mon Dec  7 23:30</c:v>
                </c:pt>
                <c:pt idx="110">
                  <c:v>Tue Dec  8 00:00</c:v>
                </c:pt>
                <c:pt idx="111">
                  <c:v>Tue Dec  8 00:30</c:v>
                </c:pt>
                <c:pt idx="112">
                  <c:v>Tue Dec  8 01:00</c:v>
                </c:pt>
                <c:pt idx="113">
                  <c:v>Tue Dec  8 01:30</c:v>
                </c:pt>
                <c:pt idx="114">
                  <c:v>Tue Dec  8 02:00</c:v>
                </c:pt>
                <c:pt idx="115">
                  <c:v>Tue Dec  8 02:30</c:v>
                </c:pt>
                <c:pt idx="116">
                  <c:v>Tue Dec  8 03:00</c:v>
                </c:pt>
                <c:pt idx="117">
                  <c:v>Tue Dec  8 03:30</c:v>
                </c:pt>
                <c:pt idx="118">
                  <c:v>Tue Dec  8 04:00</c:v>
                </c:pt>
                <c:pt idx="119">
                  <c:v>Tue Dec  8 04:30</c:v>
                </c:pt>
                <c:pt idx="120">
                  <c:v>Tue Dec  8 05:00</c:v>
                </c:pt>
                <c:pt idx="121">
                  <c:v>Tue Dec  8 05:30</c:v>
                </c:pt>
                <c:pt idx="122">
                  <c:v>Tue Dec  8 06:00</c:v>
                </c:pt>
                <c:pt idx="123">
                  <c:v>Tue Dec  8 06:30</c:v>
                </c:pt>
                <c:pt idx="124">
                  <c:v>Tue Dec  8 07:00</c:v>
                </c:pt>
                <c:pt idx="125">
                  <c:v>Tue Dec  8 07:30</c:v>
                </c:pt>
                <c:pt idx="126">
                  <c:v>Tue Dec  8 08:00</c:v>
                </c:pt>
                <c:pt idx="127">
                  <c:v>Tue Dec  8 08:30</c:v>
                </c:pt>
                <c:pt idx="128">
                  <c:v>Tue Dec  8 09:00</c:v>
                </c:pt>
                <c:pt idx="129">
                  <c:v>Tue Dec  8 09:30</c:v>
                </c:pt>
                <c:pt idx="130">
                  <c:v>Tue Dec  8 10:00</c:v>
                </c:pt>
                <c:pt idx="131">
                  <c:v>Tue Dec  8 10:30</c:v>
                </c:pt>
                <c:pt idx="132">
                  <c:v>Tue Dec  8 11:00</c:v>
                </c:pt>
                <c:pt idx="133">
                  <c:v>Tue Dec  8 11:30</c:v>
                </c:pt>
                <c:pt idx="134">
                  <c:v>Tue Dec  8 12:00</c:v>
                </c:pt>
                <c:pt idx="135">
                  <c:v>Tue Dec  8 12:30</c:v>
                </c:pt>
                <c:pt idx="136">
                  <c:v>Tue Dec  8 13:00</c:v>
                </c:pt>
                <c:pt idx="137">
                  <c:v>Tue Dec  8 13:30</c:v>
                </c:pt>
                <c:pt idx="138">
                  <c:v>Tue Dec  8 14:00</c:v>
                </c:pt>
                <c:pt idx="139">
                  <c:v>Tue Dec  8 14:30</c:v>
                </c:pt>
                <c:pt idx="140">
                  <c:v>Tue Dec  8 15:00</c:v>
                </c:pt>
                <c:pt idx="141">
                  <c:v>Tue Dec  8 15:30</c:v>
                </c:pt>
                <c:pt idx="142">
                  <c:v>Tue Dec  8 16:00</c:v>
                </c:pt>
                <c:pt idx="143">
                  <c:v>Tue Dec  8 16:30</c:v>
                </c:pt>
                <c:pt idx="144">
                  <c:v>Tue Dec  8 17:00</c:v>
                </c:pt>
                <c:pt idx="145">
                  <c:v>Tue Dec  8 17:30</c:v>
                </c:pt>
                <c:pt idx="146">
                  <c:v>Tue Dec  8 18:00</c:v>
                </c:pt>
                <c:pt idx="147">
                  <c:v>Tue Dec  8 18:30</c:v>
                </c:pt>
                <c:pt idx="148">
                  <c:v>Tue Dec  8 19:00</c:v>
                </c:pt>
                <c:pt idx="149">
                  <c:v>Tue Dec  8 19:30</c:v>
                </c:pt>
                <c:pt idx="150">
                  <c:v>Tue Dec  8 20:00</c:v>
                </c:pt>
                <c:pt idx="151">
                  <c:v>Tue Dec  8 20:30</c:v>
                </c:pt>
                <c:pt idx="152">
                  <c:v>Tue Dec  8 21:00</c:v>
                </c:pt>
                <c:pt idx="153">
                  <c:v>Tue Dec  8 21:30</c:v>
                </c:pt>
                <c:pt idx="154">
                  <c:v>Tue Dec  8 22:00</c:v>
                </c:pt>
                <c:pt idx="155">
                  <c:v>Tue Dec  8 22:30</c:v>
                </c:pt>
                <c:pt idx="156">
                  <c:v>Tue Dec  8 23:00</c:v>
                </c:pt>
                <c:pt idx="157">
                  <c:v>Tue Dec  8 23:30</c:v>
                </c:pt>
                <c:pt idx="158">
                  <c:v>Wed Dec  9 00:00</c:v>
                </c:pt>
                <c:pt idx="159">
                  <c:v>Wed Dec  9 00:30</c:v>
                </c:pt>
                <c:pt idx="160">
                  <c:v>Wed Dec  9 01:00</c:v>
                </c:pt>
                <c:pt idx="161">
                  <c:v>Wed Dec  9 01:30</c:v>
                </c:pt>
                <c:pt idx="162">
                  <c:v>Wed Dec  9 02:00</c:v>
                </c:pt>
                <c:pt idx="163">
                  <c:v>Wed Dec  9 02:30</c:v>
                </c:pt>
                <c:pt idx="164">
                  <c:v>Wed Dec  9 03:00</c:v>
                </c:pt>
                <c:pt idx="165">
                  <c:v>Wed Dec  9 03:30</c:v>
                </c:pt>
                <c:pt idx="166">
                  <c:v>Wed Dec  9 04:00</c:v>
                </c:pt>
                <c:pt idx="167">
                  <c:v>Wed Dec  9 04:30</c:v>
                </c:pt>
                <c:pt idx="168">
                  <c:v>Wed Dec  9 05:00</c:v>
                </c:pt>
                <c:pt idx="169">
                  <c:v>Wed Dec  9 05:30</c:v>
                </c:pt>
                <c:pt idx="170">
                  <c:v>Wed Dec  9 06:00</c:v>
                </c:pt>
                <c:pt idx="171">
                  <c:v>Wed Dec  9 06:30</c:v>
                </c:pt>
                <c:pt idx="172">
                  <c:v>Wed Dec  9 07:00</c:v>
                </c:pt>
                <c:pt idx="173">
                  <c:v>Wed Dec  9 07:30</c:v>
                </c:pt>
                <c:pt idx="174">
                  <c:v>Wed Dec  9 08:00</c:v>
                </c:pt>
                <c:pt idx="175">
                  <c:v>Wed Dec  9 08:30</c:v>
                </c:pt>
                <c:pt idx="176">
                  <c:v>Wed Dec  9 09:00</c:v>
                </c:pt>
                <c:pt idx="177">
                  <c:v>Wed Dec  9 09:30</c:v>
                </c:pt>
                <c:pt idx="178">
                  <c:v>Wed Dec  9 10:00</c:v>
                </c:pt>
                <c:pt idx="179">
                  <c:v>Wed Dec  9 10:30</c:v>
                </c:pt>
                <c:pt idx="180">
                  <c:v>Wed Dec  9 11:00</c:v>
                </c:pt>
                <c:pt idx="181">
                  <c:v>Wed Dec  9 11:30</c:v>
                </c:pt>
                <c:pt idx="182">
                  <c:v>Wed Dec  9 12:00</c:v>
                </c:pt>
                <c:pt idx="183">
                  <c:v>Wed Dec  9 12:30</c:v>
                </c:pt>
                <c:pt idx="184">
                  <c:v>Wed Dec  9 13:00</c:v>
                </c:pt>
                <c:pt idx="185">
                  <c:v>Wed Dec  9 13:30</c:v>
                </c:pt>
                <c:pt idx="186">
                  <c:v>Wed Dec  9 14:00</c:v>
                </c:pt>
                <c:pt idx="187">
                  <c:v>Wed Dec  9 14:30</c:v>
                </c:pt>
                <c:pt idx="188">
                  <c:v>Wed Dec  9 15:00</c:v>
                </c:pt>
                <c:pt idx="189">
                  <c:v>Wed Dec  9 15:30</c:v>
                </c:pt>
                <c:pt idx="190">
                  <c:v>Wed Dec  9 16:00</c:v>
                </c:pt>
                <c:pt idx="191">
                  <c:v>Wed Dec  9 16:30</c:v>
                </c:pt>
                <c:pt idx="192">
                  <c:v>Wed Dec  9 17:00</c:v>
                </c:pt>
                <c:pt idx="193">
                  <c:v>Wed Dec  9 17:30</c:v>
                </c:pt>
                <c:pt idx="194">
                  <c:v>Wed Dec  9 18:00</c:v>
                </c:pt>
                <c:pt idx="195">
                  <c:v>Wed Dec  9 18:30</c:v>
                </c:pt>
                <c:pt idx="196">
                  <c:v>Wed Dec  9 19:00</c:v>
                </c:pt>
                <c:pt idx="197">
                  <c:v>Wed Dec  9 19:30</c:v>
                </c:pt>
                <c:pt idx="198">
                  <c:v>Wed Dec  9 20:00</c:v>
                </c:pt>
                <c:pt idx="199">
                  <c:v>Wed Dec  9 20:30</c:v>
                </c:pt>
                <c:pt idx="200">
                  <c:v>Wed Dec  9 21:00</c:v>
                </c:pt>
                <c:pt idx="201">
                  <c:v>Wed Dec  9 21:30</c:v>
                </c:pt>
                <c:pt idx="202">
                  <c:v>Wed Dec  9 22:00</c:v>
                </c:pt>
                <c:pt idx="203">
                  <c:v>Wed Dec  9 22:30</c:v>
                </c:pt>
                <c:pt idx="204">
                  <c:v>Wed Dec  9 23:00</c:v>
                </c:pt>
                <c:pt idx="205">
                  <c:v>Wed Dec  9 23:30</c:v>
                </c:pt>
                <c:pt idx="206">
                  <c:v>Thu Dec 10 00:00</c:v>
                </c:pt>
                <c:pt idx="207">
                  <c:v>Thu Dec 10 00:30</c:v>
                </c:pt>
                <c:pt idx="208">
                  <c:v>Thu Dec 10 01:00</c:v>
                </c:pt>
                <c:pt idx="209">
                  <c:v>Thu Dec 10 01:30</c:v>
                </c:pt>
                <c:pt idx="210">
                  <c:v>Thu Dec 10 02:00</c:v>
                </c:pt>
                <c:pt idx="211">
                  <c:v>Thu Dec 10 02:30</c:v>
                </c:pt>
                <c:pt idx="212">
                  <c:v>Thu Dec 10 03:00</c:v>
                </c:pt>
                <c:pt idx="213">
                  <c:v>Thu Dec 10 03:30</c:v>
                </c:pt>
                <c:pt idx="214">
                  <c:v>Thu Dec 10 04:00</c:v>
                </c:pt>
                <c:pt idx="215">
                  <c:v>Thu Dec 10 04:30</c:v>
                </c:pt>
                <c:pt idx="216">
                  <c:v>Thu Dec 10 05:00</c:v>
                </c:pt>
                <c:pt idx="217">
                  <c:v>Thu Dec 10 05:30</c:v>
                </c:pt>
                <c:pt idx="218">
                  <c:v>Thu Dec 10 06:00</c:v>
                </c:pt>
                <c:pt idx="219">
                  <c:v>Thu Dec 10 06:30</c:v>
                </c:pt>
                <c:pt idx="220">
                  <c:v>Thu Dec 10 07:00</c:v>
                </c:pt>
                <c:pt idx="221">
                  <c:v>Thu Dec 10 07:30</c:v>
                </c:pt>
                <c:pt idx="222">
                  <c:v>Thu Dec 10 08:00</c:v>
                </c:pt>
                <c:pt idx="223">
                  <c:v>Thu Dec 10 08:30</c:v>
                </c:pt>
                <c:pt idx="224">
                  <c:v>Thu Dec 10 09:00</c:v>
                </c:pt>
                <c:pt idx="225">
                  <c:v>Thu Dec 10 09:30</c:v>
                </c:pt>
                <c:pt idx="226">
                  <c:v>Thu Dec 10 10:00</c:v>
                </c:pt>
                <c:pt idx="227">
                  <c:v>Thu Dec 10 10:30</c:v>
                </c:pt>
                <c:pt idx="228">
                  <c:v>Thu Dec 10 11:00</c:v>
                </c:pt>
                <c:pt idx="229">
                  <c:v>Thu Dec 10 11:30</c:v>
                </c:pt>
                <c:pt idx="230">
                  <c:v>Thu Dec 10 12:00</c:v>
                </c:pt>
                <c:pt idx="231">
                  <c:v>Thu Dec 10 12:30</c:v>
                </c:pt>
                <c:pt idx="232">
                  <c:v>Thu Dec 10 13:00</c:v>
                </c:pt>
                <c:pt idx="233">
                  <c:v>Thu Dec 10 13:30</c:v>
                </c:pt>
                <c:pt idx="234">
                  <c:v>Thu Dec 10 14:00</c:v>
                </c:pt>
                <c:pt idx="235">
                  <c:v>Thu Dec 10 14:30</c:v>
                </c:pt>
                <c:pt idx="236">
                  <c:v>Thu Dec 10 15:00</c:v>
                </c:pt>
                <c:pt idx="237">
                  <c:v>Thu Dec 10 15:30</c:v>
                </c:pt>
                <c:pt idx="238">
                  <c:v>Thu Dec 10 16:00</c:v>
                </c:pt>
                <c:pt idx="239">
                  <c:v>Thu Dec 10 16:30</c:v>
                </c:pt>
                <c:pt idx="240">
                  <c:v>Thu Dec 10 17:00</c:v>
                </c:pt>
                <c:pt idx="241">
                  <c:v>Thu Dec 10 17:30</c:v>
                </c:pt>
                <c:pt idx="242">
                  <c:v>Thu Dec 10 18:00</c:v>
                </c:pt>
                <c:pt idx="243">
                  <c:v>Thu Dec 10 18:30</c:v>
                </c:pt>
                <c:pt idx="244">
                  <c:v>Thu Dec 10 19:00</c:v>
                </c:pt>
                <c:pt idx="245">
                  <c:v>Thu Dec 10 19:30</c:v>
                </c:pt>
                <c:pt idx="246">
                  <c:v>Thu Dec 10 20:00</c:v>
                </c:pt>
                <c:pt idx="247">
                  <c:v>Thu Dec 10 20:30</c:v>
                </c:pt>
                <c:pt idx="248">
                  <c:v>Thu Dec 10 21:00</c:v>
                </c:pt>
                <c:pt idx="249">
                  <c:v>Thu Dec 10 21:30</c:v>
                </c:pt>
                <c:pt idx="250">
                  <c:v>Thu Dec 10 22:00</c:v>
                </c:pt>
                <c:pt idx="251">
                  <c:v>Thu Dec 10 22:30</c:v>
                </c:pt>
                <c:pt idx="252">
                  <c:v>Thu Dec 10 23:00</c:v>
                </c:pt>
                <c:pt idx="253">
                  <c:v>Thu Dec 10 23:30</c:v>
                </c:pt>
                <c:pt idx="254">
                  <c:v>Fri Dec 11 00:00</c:v>
                </c:pt>
                <c:pt idx="255">
                  <c:v>Fri Dec 11 00:30</c:v>
                </c:pt>
                <c:pt idx="256">
                  <c:v>Fri Dec 11 01:00</c:v>
                </c:pt>
                <c:pt idx="257">
                  <c:v>Fri Dec 11 01:30</c:v>
                </c:pt>
                <c:pt idx="258">
                  <c:v>Fri Dec 11 02:00</c:v>
                </c:pt>
                <c:pt idx="259">
                  <c:v>Fri Dec 11 02:30</c:v>
                </c:pt>
                <c:pt idx="260">
                  <c:v>Fri Dec 11 03:00</c:v>
                </c:pt>
                <c:pt idx="261">
                  <c:v>Fri Dec 11 03:30</c:v>
                </c:pt>
                <c:pt idx="262">
                  <c:v>Fri Dec 11 04:00</c:v>
                </c:pt>
                <c:pt idx="263">
                  <c:v>Fri Dec 11 04:30</c:v>
                </c:pt>
                <c:pt idx="264">
                  <c:v>Fri Dec 11 05:00</c:v>
                </c:pt>
                <c:pt idx="265">
                  <c:v>Fri Dec 11 05:30</c:v>
                </c:pt>
                <c:pt idx="266">
                  <c:v>Fri Dec 11 06:00</c:v>
                </c:pt>
                <c:pt idx="267">
                  <c:v>Fri Dec 11 06:30</c:v>
                </c:pt>
                <c:pt idx="268">
                  <c:v>Fri Dec 11 07:00</c:v>
                </c:pt>
                <c:pt idx="269">
                  <c:v>Fri Dec 11 07:30</c:v>
                </c:pt>
                <c:pt idx="270">
                  <c:v>Fri Dec 11 08:00</c:v>
                </c:pt>
                <c:pt idx="271">
                  <c:v>Fri Dec 11 08:30</c:v>
                </c:pt>
                <c:pt idx="272">
                  <c:v>Fri Dec 11 09:00</c:v>
                </c:pt>
                <c:pt idx="273">
                  <c:v>Fri Dec 11 09:30</c:v>
                </c:pt>
                <c:pt idx="274">
                  <c:v>Fri Dec 11 10:00</c:v>
                </c:pt>
                <c:pt idx="275">
                  <c:v>Fri Dec 11 10:30</c:v>
                </c:pt>
                <c:pt idx="276">
                  <c:v>Fri Dec 11 11:00</c:v>
                </c:pt>
                <c:pt idx="277">
                  <c:v>Fri Dec 11 11:30</c:v>
                </c:pt>
                <c:pt idx="278">
                  <c:v>Fri Dec 11 12:00</c:v>
                </c:pt>
                <c:pt idx="279">
                  <c:v>Fri Dec 11 12:30</c:v>
                </c:pt>
                <c:pt idx="280">
                  <c:v>Fri Dec 11 13:00</c:v>
                </c:pt>
                <c:pt idx="281">
                  <c:v>Fri Dec 11 13:30</c:v>
                </c:pt>
                <c:pt idx="282">
                  <c:v>Fri Dec 11 14:00</c:v>
                </c:pt>
                <c:pt idx="283">
                  <c:v>Fri Dec 11 14:30</c:v>
                </c:pt>
                <c:pt idx="284">
                  <c:v>Fri Dec 11 15:00</c:v>
                </c:pt>
                <c:pt idx="285">
                  <c:v>Fri Dec 11 15:30</c:v>
                </c:pt>
                <c:pt idx="286">
                  <c:v>Fri Dec 11 16:00</c:v>
                </c:pt>
                <c:pt idx="287">
                  <c:v>Fri Dec 11 16:30</c:v>
                </c:pt>
                <c:pt idx="288">
                  <c:v>Fri Dec 11 17:00</c:v>
                </c:pt>
                <c:pt idx="289">
                  <c:v>Fri Dec 11 17:30</c:v>
                </c:pt>
                <c:pt idx="290">
                  <c:v>Fri Dec 11 18:00</c:v>
                </c:pt>
                <c:pt idx="291">
                  <c:v>Fri Dec 11 18:30</c:v>
                </c:pt>
                <c:pt idx="292">
                  <c:v>Fri Dec 11 19:00</c:v>
                </c:pt>
                <c:pt idx="293">
                  <c:v>Fri Dec 11 19:30</c:v>
                </c:pt>
                <c:pt idx="294">
                  <c:v>Fri Dec 11 20:00</c:v>
                </c:pt>
                <c:pt idx="295">
                  <c:v>Fri Dec 11 20:30</c:v>
                </c:pt>
                <c:pt idx="296">
                  <c:v>Fri Dec 11 21:00</c:v>
                </c:pt>
                <c:pt idx="297">
                  <c:v>Fri Dec 11 21:30</c:v>
                </c:pt>
                <c:pt idx="298">
                  <c:v>Fri Dec 11 22:00</c:v>
                </c:pt>
                <c:pt idx="299">
                  <c:v>Fri Dec 11 22:30</c:v>
                </c:pt>
                <c:pt idx="300">
                  <c:v>Fri Dec 11 23:00</c:v>
                </c:pt>
                <c:pt idx="301">
                  <c:v>Fri Dec 11 23:30</c:v>
                </c:pt>
                <c:pt idx="302">
                  <c:v>Sat Dec 12 00:00</c:v>
                </c:pt>
                <c:pt idx="303">
                  <c:v>Sat Dec 12 00:30</c:v>
                </c:pt>
                <c:pt idx="304">
                  <c:v>Sat Dec 12 01:00</c:v>
                </c:pt>
                <c:pt idx="305">
                  <c:v>Sat Dec 12 01:30</c:v>
                </c:pt>
                <c:pt idx="306">
                  <c:v>Sat Dec 12 02:00</c:v>
                </c:pt>
                <c:pt idx="307">
                  <c:v>Sat Dec 12 02:30</c:v>
                </c:pt>
                <c:pt idx="308">
                  <c:v>Sat Dec 12 03:00</c:v>
                </c:pt>
                <c:pt idx="309">
                  <c:v>Sat Dec 12 03:30</c:v>
                </c:pt>
                <c:pt idx="310">
                  <c:v>Sat Dec 12 04:00</c:v>
                </c:pt>
                <c:pt idx="311">
                  <c:v>Sat Dec 12 04:30</c:v>
                </c:pt>
                <c:pt idx="312">
                  <c:v>Sat Dec 12 05:00</c:v>
                </c:pt>
                <c:pt idx="313">
                  <c:v>Sat Dec 12 05:30</c:v>
                </c:pt>
                <c:pt idx="314">
                  <c:v>Sat Dec 12 06:00</c:v>
                </c:pt>
                <c:pt idx="315">
                  <c:v>Sat Dec 12 06:30</c:v>
                </c:pt>
                <c:pt idx="316">
                  <c:v>Sat Dec 12 07:00</c:v>
                </c:pt>
                <c:pt idx="317">
                  <c:v>Sat Dec 12 07:30</c:v>
                </c:pt>
                <c:pt idx="318">
                  <c:v>Sat Dec 12 08:00</c:v>
                </c:pt>
                <c:pt idx="319">
                  <c:v>Sat Dec 12 08:30</c:v>
                </c:pt>
                <c:pt idx="320">
                  <c:v>Sat Dec 12 09:00</c:v>
                </c:pt>
                <c:pt idx="321">
                  <c:v>Sat Dec 12 09:30</c:v>
                </c:pt>
                <c:pt idx="322">
                  <c:v>Sat Dec 12 10:00</c:v>
                </c:pt>
                <c:pt idx="323">
                  <c:v>Sat Dec 12 10:30</c:v>
                </c:pt>
                <c:pt idx="324">
                  <c:v>Sat Dec 12 11:00</c:v>
                </c:pt>
                <c:pt idx="325">
                  <c:v>Sat Dec 12 11:30</c:v>
                </c:pt>
                <c:pt idx="326">
                  <c:v>Sat Dec 12 12:00</c:v>
                </c:pt>
                <c:pt idx="327">
                  <c:v>Sat Dec 12 12:30</c:v>
                </c:pt>
                <c:pt idx="328">
                  <c:v>Sat Dec 12 13:00</c:v>
                </c:pt>
                <c:pt idx="329">
                  <c:v>Sat Dec 12 13:30</c:v>
                </c:pt>
                <c:pt idx="330">
                  <c:v>Sat Dec 12 14:00</c:v>
                </c:pt>
                <c:pt idx="331">
                  <c:v>Sat Dec 12 14:30</c:v>
                </c:pt>
                <c:pt idx="332">
                  <c:v>Sat Dec 12 15:00</c:v>
                </c:pt>
                <c:pt idx="333">
                  <c:v>Sat Dec 12 15:30</c:v>
                </c:pt>
                <c:pt idx="334">
                  <c:v>Sat Dec 12 16:00</c:v>
                </c:pt>
                <c:pt idx="335">
                  <c:v>Sat Dec 12 16:30</c:v>
                </c:pt>
                <c:pt idx="336">
                  <c:v>Sat Dec 12 17:00</c:v>
                </c:pt>
                <c:pt idx="337">
                  <c:v>Sat Dec 12 17:30</c:v>
                </c:pt>
                <c:pt idx="338">
                  <c:v>Sat Dec 12 18:00</c:v>
                </c:pt>
                <c:pt idx="339">
                  <c:v>Sat Dec 12 18:30</c:v>
                </c:pt>
                <c:pt idx="340">
                  <c:v>Sat Dec 12 19:00</c:v>
                </c:pt>
                <c:pt idx="341">
                  <c:v>Sat Dec 12 19:30</c:v>
                </c:pt>
                <c:pt idx="342">
                  <c:v>Sat Dec 12 20:00</c:v>
                </c:pt>
                <c:pt idx="343">
                  <c:v>Sat Dec 12 20:30</c:v>
                </c:pt>
                <c:pt idx="344">
                  <c:v>Sat Dec 12 21:00</c:v>
                </c:pt>
                <c:pt idx="345">
                  <c:v>Sat Dec 12 21:30</c:v>
                </c:pt>
                <c:pt idx="346">
                  <c:v>Sat Dec 12 22:00</c:v>
                </c:pt>
                <c:pt idx="347">
                  <c:v>Sat Dec 12 22:30</c:v>
                </c:pt>
                <c:pt idx="348">
                  <c:v>Sat Dec 12 23:00</c:v>
                </c:pt>
                <c:pt idx="349">
                  <c:v>Sat Dec 12 23:30</c:v>
                </c:pt>
                <c:pt idx="350">
                  <c:v>Sun Dec 13 00:00</c:v>
                </c:pt>
                <c:pt idx="351">
                  <c:v>Sun Dec 13 00:30</c:v>
                </c:pt>
                <c:pt idx="352">
                  <c:v>Sun Dec 13 01:00</c:v>
                </c:pt>
                <c:pt idx="353">
                  <c:v>Sun Dec 13 01:30</c:v>
                </c:pt>
                <c:pt idx="354">
                  <c:v>Sun Dec 13 02:00</c:v>
                </c:pt>
                <c:pt idx="355">
                  <c:v>Sun Dec 13 02:30</c:v>
                </c:pt>
                <c:pt idx="356">
                  <c:v>Sun Dec 13 03:00</c:v>
                </c:pt>
                <c:pt idx="357">
                  <c:v>Sun Dec 13 03:30</c:v>
                </c:pt>
                <c:pt idx="358">
                  <c:v>Sun Dec 13 04:00</c:v>
                </c:pt>
                <c:pt idx="359">
                  <c:v>Sun Dec 13 04:30</c:v>
                </c:pt>
                <c:pt idx="360">
                  <c:v>Sun Dec 13 05:00</c:v>
                </c:pt>
                <c:pt idx="361">
                  <c:v>Sun Dec 13 05:30</c:v>
                </c:pt>
                <c:pt idx="362">
                  <c:v>Sun Dec 13 06:00</c:v>
                </c:pt>
                <c:pt idx="363">
                  <c:v>Sun Dec 13 06:30</c:v>
                </c:pt>
                <c:pt idx="364">
                  <c:v>Sun Dec 13 07:00</c:v>
                </c:pt>
                <c:pt idx="365">
                  <c:v>Sun Dec 13 07:30</c:v>
                </c:pt>
                <c:pt idx="366">
                  <c:v>Sun Dec 13 08:00</c:v>
                </c:pt>
                <c:pt idx="367">
                  <c:v>Sun Dec 13 08:30</c:v>
                </c:pt>
                <c:pt idx="368">
                  <c:v>Sun Dec 13 09:00</c:v>
                </c:pt>
                <c:pt idx="369">
                  <c:v>Sun Dec 13 09:30</c:v>
                </c:pt>
                <c:pt idx="370">
                  <c:v>Sun Dec 13 10:00</c:v>
                </c:pt>
                <c:pt idx="371">
                  <c:v>Sun Dec 13 10:30</c:v>
                </c:pt>
                <c:pt idx="372">
                  <c:v>Sun Dec 13 11:00</c:v>
                </c:pt>
                <c:pt idx="373">
                  <c:v>Sun Dec 13 11:30</c:v>
                </c:pt>
                <c:pt idx="374">
                  <c:v>Sun Dec 13 12:00</c:v>
                </c:pt>
                <c:pt idx="375">
                  <c:v>Sun Dec 13 12:30</c:v>
                </c:pt>
                <c:pt idx="376">
                  <c:v>Sun Dec 13 13:00</c:v>
                </c:pt>
                <c:pt idx="377">
                  <c:v>Sun Dec 13 13:30</c:v>
                </c:pt>
                <c:pt idx="378">
                  <c:v>Sun Dec 13 14:00</c:v>
                </c:pt>
                <c:pt idx="379">
                  <c:v>Sun Dec 13 14:30</c:v>
                </c:pt>
                <c:pt idx="380">
                  <c:v>Sun Dec 13 15:00</c:v>
                </c:pt>
                <c:pt idx="381">
                  <c:v>Sun Dec 13 15:30</c:v>
                </c:pt>
                <c:pt idx="382">
                  <c:v>Sun Dec 13 16:00</c:v>
                </c:pt>
                <c:pt idx="383">
                  <c:v>Sun Dec 13 16:30</c:v>
                </c:pt>
                <c:pt idx="384">
                  <c:v>Sun Dec 13 17:00</c:v>
                </c:pt>
                <c:pt idx="385">
                  <c:v>Sun Dec 13 17:30</c:v>
                </c:pt>
                <c:pt idx="386">
                  <c:v>Sun Dec 13 18:00</c:v>
                </c:pt>
                <c:pt idx="387">
                  <c:v>Sun Dec 13 18:30</c:v>
                </c:pt>
                <c:pt idx="388">
                  <c:v>Sun Dec 13 19:00</c:v>
                </c:pt>
                <c:pt idx="389">
                  <c:v>Sun Dec 13 19:30</c:v>
                </c:pt>
                <c:pt idx="390">
                  <c:v>Sun Dec 13 20:00</c:v>
                </c:pt>
                <c:pt idx="391">
                  <c:v>Sun Dec 13 20:30</c:v>
                </c:pt>
                <c:pt idx="392">
                  <c:v>Sun Dec 13 21:00</c:v>
                </c:pt>
                <c:pt idx="393">
                  <c:v>Sun Dec 13 21:30</c:v>
                </c:pt>
                <c:pt idx="394">
                  <c:v>Sun Dec 13 22:00</c:v>
                </c:pt>
                <c:pt idx="395">
                  <c:v>Sun Dec 13 22:30</c:v>
                </c:pt>
                <c:pt idx="396">
                  <c:v>Sun Dec 13 23:00</c:v>
                </c:pt>
                <c:pt idx="397">
                  <c:v>Sun Dec 13 23:30</c:v>
                </c:pt>
                <c:pt idx="398">
                  <c:v>Mon Dec 14 00:00</c:v>
                </c:pt>
                <c:pt idx="399">
                  <c:v>Mon Dec 14 00:30</c:v>
                </c:pt>
                <c:pt idx="400">
                  <c:v>Mon Dec 14 01:00</c:v>
                </c:pt>
                <c:pt idx="401">
                  <c:v>Mon Dec 14 01:30</c:v>
                </c:pt>
                <c:pt idx="402">
                  <c:v>Mon Dec 14 02:00</c:v>
                </c:pt>
                <c:pt idx="403">
                  <c:v>Mon Dec 14 02:30</c:v>
                </c:pt>
                <c:pt idx="404">
                  <c:v>Mon Dec 14 03:00</c:v>
                </c:pt>
                <c:pt idx="405">
                  <c:v>Mon Dec 14 03:30</c:v>
                </c:pt>
                <c:pt idx="406">
                  <c:v>Mon Dec 14 04:00</c:v>
                </c:pt>
                <c:pt idx="407">
                  <c:v>Mon Dec 14 04:30</c:v>
                </c:pt>
                <c:pt idx="408">
                  <c:v>Mon Dec 14 05:00</c:v>
                </c:pt>
                <c:pt idx="409">
                  <c:v>Mon Dec 14 05:30</c:v>
                </c:pt>
                <c:pt idx="410">
                  <c:v>Mon Dec 14 06:00</c:v>
                </c:pt>
                <c:pt idx="411">
                  <c:v>Mon Dec 14 06:30</c:v>
                </c:pt>
                <c:pt idx="412">
                  <c:v>Mon Dec 14 07:00</c:v>
                </c:pt>
                <c:pt idx="413">
                  <c:v>Mon Dec 14 07:30</c:v>
                </c:pt>
                <c:pt idx="414">
                  <c:v>Mon Dec 14 08:00</c:v>
                </c:pt>
                <c:pt idx="415">
                  <c:v>Mon Dec 14 08:30</c:v>
                </c:pt>
                <c:pt idx="416">
                  <c:v>Mon Dec 14 09:00</c:v>
                </c:pt>
                <c:pt idx="417">
                  <c:v>Mon Dec 14 09:30</c:v>
                </c:pt>
                <c:pt idx="418">
                  <c:v>Mon Dec 14 10:00</c:v>
                </c:pt>
                <c:pt idx="419">
                  <c:v>Mon Dec 14 10:30</c:v>
                </c:pt>
                <c:pt idx="420">
                  <c:v>Mon Dec 14 11:00</c:v>
                </c:pt>
                <c:pt idx="421">
                  <c:v>Mon Dec 14 11:30</c:v>
                </c:pt>
              </c:strCache>
            </c:strRef>
          </c:cat>
          <c:val>
            <c:numRef>
              <c:f>'3kW_final'!$E$2:$E$423</c:f>
              <c:numCache>
                <c:formatCode>0</c:formatCode>
                <c:ptCount val="422"/>
                <c:pt idx="0">
                  <c:v>0</c:v>
                </c:pt>
                <c:pt idx="1">
                  <c:v>24.420024420000001</c:v>
                </c:pt>
                <c:pt idx="2">
                  <c:v>24.420024420000001</c:v>
                </c:pt>
                <c:pt idx="3">
                  <c:v>24.420024420000001</c:v>
                </c:pt>
                <c:pt idx="4">
                  <c:v>3199.0231990232</c:v>
                </c:pt>
                <c:pt idx="5">
                  <c:v>3174.6031746032022</c:v>
                </c:pt>
                <c:pt idx="6">
                  <c:v>3174.6031746032022</c:v>
                </c:pt>
                <c:pt idx="7">
                  <c:v>3174.6031746032022</c:v>
                </c:pt>
                <c:pt idx="8">
                  <c:v>3174.6031746032022</c:v>
                </c:pt>
                <c:pt idx="9">
                  <c:v>3174.6031746032022</c:v>
                </c:pt>
                <c:pt idx="10">
                  <c:v>3174.6031746032022</c:v>
                </c:pt>
                <c:pt idx="11">
                  <c:v>3174.6031746032022</c:v>
                </c:pt>
                <c:pt idx="12">
                  <c:v>3174.6031746032022</c:v>
                </c:pt>
                <c:pt idx="13">
                  <c:v>3174.6031746032022</c:v>
                </c:pt>
                <c:pt idx="14">
                  <c:v>3174.6031746032022</c:v>
                </c:pt>
                <c:pt idx="15">
                  <c:v>3174.6031746032022</c:v>
                </c:pt>
                <c:pt idx="16">
                  <c:v>3174.6031746032022</c:v>
                </c:pt>
                <c:pt idx="17">
                  <c:v>3174.6031746032022</c:v>
                </c:pt>
                <c:pt idx="18">
                  <c:v>3174.6031746032022</c:v>
                </c:pt>
                <c:pt idx="19">
                  <c:v>3174.6031746032022</c:v>
                </c:pt>
                <c:pt idx="20">
                  <c:v>3174.6031746032022</c:v>
                </c:pt>
                <c:pt idx="21">
                  <c:v>3174.6031746032022</c:v>
                </c:pt>
                <c:pt idx="22">
                  <c:v>3174.6031746032022</c:v>
                </c:pt>
                <c:pt idx="23">
                  <c:v>3174.6031746032022</c:v>
                </c:pt>
                <c:pt idx="24">
                  <c:v>3174.6031746032022</c:v>
                </c:pt>
                <c:pt idx="25">
                  <c:v>3174.6031746032022</c:v>
                </c:pt>
                <c:pt idx="26">
                  <c:v>3174.6031746032022</c:v>
                </c:pt>
                <c:pt idx="27">
                  <c:v>3174.6031746032022</c:v>
                </c:pt>
                <c:pt idx="28">
                  <c:v>3174.6031746032022</c:v>
                </c:pt>
                <c:pt idx="29">
                  <c:v>3174.6031746032022</c:v>
                </c:pt>
                <c:pt idx="30">
                  <c:v>3174.6031746032022</c:v>
                </c:pt>
                <c:pt idx="31">
                  <c:v>3174.6031746032022</c:v>
                </c:pt>
                <c:pt idx="32">
                  <c:v>3174.6031746032022</c:v>
                </c:pt>
                <c:pt idx="33">
                  <c:v>3174.6031746032022</c:v>
                </c:pt>
                <c:pt idx="34">
                  <c:v>3174.6031746032022</c:v>
                </c:pt>
                <c:pt idx="35">
                  <c:v>3174.6031746032022</c:v>
                </c:pt>
                <c:pt idx="36">
                  <c:v>3174.6031746032022</c:v>
                </c:pt>
                <c:pt idx="37">
                  <c:v>3199.0231990232</c:v>
                </c:pt>
                <c:pt idx="38">
                  <c:v>3199.0231990232</c:v>
                </c:pt>
                <c:pt idx="39">
                  <c:v>3199.0231990232</c:v>
                </c:pt>
                <c:pt idx="40">
                  <c:v>3199.0231990232</c:v>
                </c:pt>
                <c:pt idx="41">
                  <c:v>3199.0231990232</c:v>
                </c:pt>
                <c:pt idx="42">
                  <c:v>3199.0231990232</c:v>
                </c:pt>
                <c:pt idx="43">
                  <c:v>3199.0231990232</c:v>
                </c:pt>
                <c:pt idx="44">
                  <c:v>3199.0231990232</c:v>
                </c:pt>
                <c:pt idx="45">
                  <c:v>3199.0231990232</c:v>
                </c:pt>
                <c:pt idx="46">
                  <c:v>3199.0231990232</c:v>
                </c:pt>
                <c:pt idx="47">
                  <c:v>3199.0231990232</c:v>
                </c:pt>
                <c:pt idx="48">
                  <c:v>3199.0231990232</c:v>
                </c:pt>
                <c:pt idx="49">
                  <c:v>3199.0231990232</c:v>
                </c:pt>
                <c:pt idx="50">
                  <c:v>3199.0231990232</c:v>
                </c:pt>
                <c:pt idx="51">
                  <c:v>3199.0231990232</c:v>
                </c:pt>
                <c:pt idx="52">
                  <c:v>3199.0231990232</c:v>
                </c:pt>
                <c:pt idx="53">
                  <c:v>3223.4432234432002</c:v>
                </c:pt>
                <c:pt idx="54">
                  <c:v>3223.4432234432002</c:v>
                </c:pt>
                <c:pt idx="55">
                  <c:v>3199.0231990232</c:v>
                </c:pt>
                <c:pt idx="56">
                  <c:v>3199.0231990232</c:v>
                </c:pt>
                <c:pt idx="57">
                  <c:v>3199.0231990232</c:v>
                </c:pt>
                <c:pt idx="58">
                  <c:v>3199.0231990232</c:v>
                </c:pt>
                <c:pt idx="59">
                  <c:v>3199.0231990232</c:v>
                </c:pt>
                <c:pt idx="60">
                  <c:v>3199.0231990232</c:v>
                </c:pt>
                <c:pt idx="61">
                  <c:v>3199.0231990232</c:v>
                </c:pt>
                <c:pt idx="62">
                  <c:v>3199.0231990232</c:v>
                </c:pt>
                <c:pt idx="63">
                  <c:v>3199.0231990232</c:v>
                </c:pt>
                <c:pt idx="64">
                  <c:v>3199.0231990232</c:v>
                </c:pt>
                <c:pt idx="65">
                  <c:v>3199.0231990232</c:v>
                </c:pt>
                <c:pt idx="66">
                  <c:v>3199.0231990232</c:v>
                </c:pt>
                <c:pt idx="67">
                  <c:v>3199.0231990232</c:v>
                </c:pt>
                <c:pt idx="68">
                  <c:v>3199.0231990232</c:v>
                </c:pt>
                <c:pt idx="69">
                  <c:v>3199.0231990232</c:v>
                </c:pt>
                <c:pt idx="70">
                  <c:v>3199.0231990232</c:v>
                </c:pt>
                <c:pt idx="71">
                  <c:v>3199.0231990232</c:v>
                </c:pt>
                <c:pt idx="72">
                  <c:v>3199.0231990232</c:v>
                </c:pt>
                <c:pt idx="73">
                  <c:v>3199.0231990232</c:v>
                </c:pt>
                <c:pt idx="74">
                  <c:v>3199.0231990232</c:v>
                </c:pt>
                <c:pt idx="75">
                  <c:v>3199.0231990232</c:v>
                </c:pt>
                <c:pt idx="76">
                  <c:v>3199.0231990232</c:v>
                </c:pt>
                <c:pt idx="77">
                  <c:v>3199.0231990232</c:v>
                </c:pt>
                <c:pt idx="78">
                  <c:v>3199.0231990232</c:v>
                </c:pt>
                <c:pt idx="79">
                  <c:v>3199.0231990232</c:v>
                </c:pt>
                <c:pt idx="80">
                  <c:v>3199.0231990232</c:v>
                </c:pt>
                <c:pt idx="81">
                  <c:v>3199.0231990232</c:v>
                </c:pt>
                <c:pt idx="82">
                  <c:v>3199.0231990232</c:v>
                </c:pt>
                <c:pt idx="83">
                  <c:v>3199.0231990232</c:v>
                </c:pt>
                <c:pt idx="84">
                  <c:v>3199.0231990232</c:v>
                </c:pt>
                <c:pt idx="85">
                  <c:v>3174.6031746032022</c:v>
                </c:pt>
                <c:pt idx="86">
                  <c:v>3174.6031746032022</c:v>
                </c:pt>
                <c:pt idx="87">
                  <c:v>3174.6031746032022</c:v>
                </c:pt>
                <c:pt idx="88">
                  <c:v>3174.6031746032022</c:v>
                </c:pt>
                <c:pt idx="89">
                  <c:v>3174.6031746032022</c:v>
                </c:pt>
                <c:pt idx="90">
                  <c:v>3174.6031746032022</c:v>
                </c:pt>
                <c:pt idx="91">
                  <c:v>3199.0231990232</c:v>
                </c:pt>
                <c:pt idx="92">
                  <c:v>3199.0231990232</c:v>
                </c:pt>
                <c:pt idx="93">
                  <c:v>3223.4432234432002</c:v>
                </c:pt>
                <c:pt idx="94">
                  <c:v>3223.4432234432002</c:v>
                </c:pt>
                <c:pt idx="95">
                  <c:v>3223.4432234432002</c:v>
                </c:pt>
                <c:pt idx="96">
                  <c:v>3223.4432234432002</c:v>
                </c:pt>
                <c:pt idx="97">
                  <c:v>3223.4432234432002</c:v>
                </c:pt>
                <c:pt idx="98">
                  <c:v>3223.4432234432002</c:v>
                </c:pt>
                <c:pt idx="99">
                  <c:v>3199.0231990232</c:v>
                </c:pt>
                <c:pt idx="100">
                  <c:v>3199.0231990232</c:v>
                </c:pt>
                <c:pt idx="101">
                  <c:v>3199.0231990232</c:v>
                </c:pt>
                <c:pt idx="102">
                  <c:v>3199.0231990232</c:v>
                </c:pt>
                <c:pt idx="103">
                  <c:v>3199.0231990232</c:v>
                </c:pt>
                <c:pt idx="104">
                  <c:v>3199.0231990232</c:v>
                </c:pt>
                <c:pt idx="105">
                  <c:v>3199.0231990232</c:v>
                </c:pt>
                <c:pt idx="106">
                  <c:v>3199.0231990232</c:v>
                </c:pt>
                <c:pt idx="107">
                  <c:v>3199.0231990232</c:v>
                </c:pt>
                <c:pt idx="108">
                  <c:v>3199.0231990232</c:v>
                </c:pt>
                <c:pt idx="109">
                  <c:v>3199.0231990232</c:v>
                </c:pt>
                <c:pt idx="110">
                  <c:v>3199.0231990232</c:v>
                </c:pt>
                <c:pt idx="111">
                  <c:v>3199.0231990232</c:v>
                </c:pt>
                <c:pt idx="112">
                  <c:v>3199.0231990232</c:v>
                </c:pt>
                <c:pt idx="113">
                  <c:v>3199.0231990232</c:v>
                </c:pt>
                <c:pt idx="114">
                  <c:v>3199.0231990232</c:v>
                </c:pt>
                <c:pt idx="115">
                  <c:v>3199.0231990232</c:v>
                </c:pt>
                <c:pt idx="116">
                  <c:v>3199.0231990232</c:v>
                </c:pt>
                <c:pt idx="117">
                  <c:v>3199.0231990232</c:v>
                </c:pt>
                <c:pt idx="118">
                  <c:v>3199.0231990232</c:v>
                </c:pt>
                <c:pt idx="119">
                  <c:v>3199.0231990232</c:v>
                </c:pt>
                <c:pt idx="120">
                  <c:v>3199.0231990232</c:v>
                </c:pt>
                <c:pt idx="121">
                  <c:v>3199.0231990232</c:v>
                </c:pt>
                <c:pt idx="122">
                  <c:v>3199.0231990232</c:v>
                </c:pt>
                <c:pt idx="123">
                  <c:v>3199.0231990232</c:v>
                </c:pt>
                <c:pt idx="124">
                  <c:v>3199.0231990232</c:v>
                </c:pt>
                <c:pt idx="125">
                  <c:v>3199.0231990232</c:v>
                </c:pt>
                <c:pt idx="126">
                  <c:v>3199.0231990232</c:v>
                </c:pt>
                <c:pt idx="127">
                  <c:v>3199.0231990232</c:v>
                </c:pt>
                <c:pt idx="128">
                  <c:v>3199.0231990232</c:v>
                </c:pt>
                <c:pt idx="129">
                  <c:v>3174.6031746032022</c:v>
                </c:pt>
                <c:pt idx="130">
                  <c:v>3199.0231990232</c:v>
                </c:pt>
                <c:pt idx="131">
                  <c:v>3199.0231990232</c:v>
                </c:pt>
                <c:pt idx="132">
                  <c:v>3199.0231990232</c:v>
                </c:pt>
                <c:pt idx="133">
                  <c:v>3199.0231990232</c:v>
                </c:pt>
                <c:pt idx="134">
                  <c:v>3199.0231990232</c:v>
                </c:pt>
                <c:pt idx="135">
                  <c:v>3199.0231990232</c:v>
                </c:pt>
                <c:pt idx="136">
                  <c:v>3199.0231990232</c:v>
                </c:pt>
                <c:pt idx="137">
                  <c:v>3199.0231990232</c:v>
                </c:pt>
                <c:pt idx="138">
                  <c:v>3199.0231990232</c:v>
                </c:pt>
                <c:pt idx="139">
                  <c:v>3199.0231990232</c:v>
                </c:pt>
                <c:pt idx="140">
                  <c:v>3199.0231990232</c:v>
                </c:pt>
                <c:pt idx="141">
                  <c:v>3199.0231990232</c:v>
                </c:pt>
                <c:pt idx="142">
                  <c:v>3199.0231990232</c:v>
                </c:pt>
                <c:pt idx="143">
                  <c:v>3199.0231990232</c:v>
                </c:pt>
                <c:pt idx="144">
                  <c:v>3199.0231990232</c:v>
                </c:pt>
                <c:pt idx="145">
                  <c:v>3223.4432234432002</c:v>
                </c:pt>
                <c:pt idx="146">
                  <c:v>3199.0231990232</c:v>
                </c:pt>
                <c:pt idx="147">
                  <c:v>3199.0231990232</c:v>
                </c:pt>
                <c:pt idx="148">
                  <c:v>3199.0231990232</c:v>
                </c:pt>
                <c:pt idx="149">
                  <c:v>3199.0231990232</c:v>
                </c:pt>
                <c:pt idx="150">
                  <c:v>3199.0231990232</c:v>
                </c:pt>
                <c:pt idx="151">
                  <c:v>3223.4432234432002</c:v>
                </c:pt>
                <c:pt idx="152">
                  <c:v>3223.4432234432002</c:v>
                </c:pt>
                <c:pt idx="153">
                  <c:v>3199.0231990232</c:v>
                </c:pt>
                <c:pt idx="154">
                  <c:v>3199.0231990232</c:v>
                </c:pt>
                <c:pt idx="155">
                  <c:v>3174.6031746032022</c:v>
                </c:pt>
                <c:pt idx="156">
                  <c:v>3174.6031746032022</c:v>
                </c:pt>
                <c:pt idx="157">
                  <c:v>3174.6031746032022</c:v>
                </c:pt>
                <c:pt idx="158">
                  <c:v>3174.6031746032022</c:v>
                </c:pt>
                <c:pt idx="159">
                  <c:v>3174.6031746032022</c:v>
                </c:pt>
                <c:pt idx="160">
                  <c:v>3174.6031746032022</c:v>
                </c:pt>
                <c:pt idx="161">
                  <c:v>3174.6031746032022</c:v>
                </c:pt>
                <c:pt idx="162">
                  <c:v>3174.6031746032022</c:v>
                </c:pt>
                <c:pt idx="163">
                  <c:v>3174.6031746032022</c:v>
                </c:pt>
                <c:pt idx="164">
                  <c:v>3174.6031746032022</c:v>
                </c:pt>
                <c:pt idx="165">
                  <c:v>3174.6031746032022</c:v>
                </c:pt>
                <c:pt idx="166">
                  <c:v>3174.6031746032022</c:v>
                </c:pt>
                <c:pt idx="167">
                  <c:v>3174.6031746032022</c:v>
                </c:pt>
                <c:pt idx="168">
                  <c:v>3174.6031746032022</c:v>
                </c:pt>
                <c:pt idx="169">
                  <c:v>3174.6031746032022</c:v>
                </c:pt>
                <c:pt idx="170">
                  <c:v>3174.6031746032022</c:v>
                </c:pt>
                <c:pt idx="171">
                  <c:v>3199.0231990232</c:v>
                </c:pt>
                <c:pt idx="172">
                  <c:v>3199.0231990232</c:v>
                </c:pt>
                <c:pt idx="173">
                  <c:v>3199.0231990232</c:v>
                </c:pt>
                <c:pt idx="174">
                  <c:v>3199.0231990232</c:v>
                </c:pt>
                <c:pt idx="175">
                  <c:v>3199.0231990232</c:v>
                </c:pt>
                <c:pt idx="176">
                  <c:v>3199.0231990232</c:v>
                </c:pt>
                <c:pt idx="177">
                  <c:v>3199.0231990232</c:v>
                </c:pt>
                <c:pt idx="178">
                  <c:v>3199.0231990232</c:v>
                </c:pt>
                <c:pt idx="179">
                  <c:v>3199.0231990232</c:v>
                </c:pt>
                <c:pt idx="180">
                  <c:v>3199.0231990232</c:v>
                </c:pt>
                <c:pt idx="181">
                  <c:v>3199.0231990232</c:v>
                </c:pt>
                <c:pt idx="182">
                  <c:v>3199.0231990232</c:v>
                </c:pt>
                <c:pt idx="183">
                  <c:v>3199.0231990232</c:v>
                </c:pt>
                <c:pt idx="184">
                  <c:v>3199.0231990232</c:v>
                </c:pt>
                <c:pt idx="185">
                  <c:v>3199.0231990232</c:v>
                </c:pt>
                <c:pt idx="186">
                  <c:v>3174.6031746032022</c:v>
                </c:pt>
                <c:pt idx="187">
                  <c:v>3199.0231990232</c:v>
                </c:pt>
                <c:pt idx="188">
                  <c:v>3199.0231990232</c:v>
                </c:pt>
                <c:pt idx="189">
                  <c:v>3199.0231990232</c:v>
                </c:pt>
                <c:pt idx="190">
                  <c:v>3199.0231990232</c:v>
                </c:pt>
                <c:pt idx="191">
                  <c:v>3199.0231990232</c:v>
                </c:pt>
                <c:pt idx="192">
                  <c:v>3199.0231990232</c:v>
                </c:pt>
                <c:pt idx="193">
                  <c:v>3199.0231990232</c:v>
                </c:pt>
                <c:pt idx="194">
                  <c:v>3199.0231990232</c:v>
                </c:pt>
                <c:pt idx="195">
                  <c:v>3199.0231990232</c:v>
                </c:pt>
                <c:pt idx="196">
                  <c:v>3199.0231990232</c:v>
                </c:pt>
                <c:pt idx="197">
                  <c:v>3223.4432234432002</c:v>
                </c:pt>
                <c:pt idx="198">
                  <c:v>3223.4432234432002</c:v>
                </c:pt>
                <c:pt idx="199">
                  <c:v>3223.4432234432002</c:v>
                </c:pt>
                <c:pt idx="200">
                  <c:v>3223.4432234432002</c:v>
                </c:pt>
                <c:pt idx="201">
                  <c:v>3223.4432234432002</c:v>
                </c:pt>
                <c:pt idx="202">
                  <c:v>3199.0231990232</c:v>
                </c:pt>
                <c:pt idx="203">
                  <c:v>3199.0231990232</c:v>
                </c:pt>
                <c:pt idx="204">
                  <c:v>3199.0231990232</c:v>
                </c:pt>
                <c:pt idx="205">
                  <c:v>3199.0231990232</c:v>
                </c:pt>
                <c:pt idx="206">
                  <c:v>3199.0231990232</c:v>
                </c:pt>
                <c:pt idx="207">
                  <c:v>3199.0231990232</c:v>
                </c:pt>
                <c:pt idx="208">
                  <c:v>3199.0231990232</c:v>
                </c:pt>
                <c:pt idx="209">
                  <c:v>3199.0231990232</c:v>
                </c:pt>
                <c:pt idx="210">
                  <c:v>3199.0231990232</c:v>
                </c:pt>
                <c:pt idx="211">
                  <c:v>3199.0231990232</c:v>
                </c:pt>
                <c:pt idx="212">
                  <c:v>3199.0231990232</c:v>
                </c:pt>
                <c:pt idx="213">
                  <c:v>3199.0231990232</c:v>
                </c:pt>
                <c:pt idx="214">
                  <c:v>3199.0231990232</c:v>
                </c:pt>
                <c:pt idx="215">
                  <c:v>3199.0231990232</c:v>
                </c:pt>
                <c:pt idx="216">
                  <c:v>3199.0231990232</c:v>
                </c:pt>
                <c:pt idx="217">
                  <c:v>3174.6031746032022</c:v>
                </c:pt>
                <c:pt idx="218">
                  <c:v>3174.6031746032022</c:v>
                </c:pt>
                <c:pt idx="219">
                  <c:v>3199.0231990232</c:v>
                </c:pt>
                <c:pt idx="220">
                  <c:v>3174.6031746032022</c:v>
                </c:pt>
                <c:pt idx="221">
                  <c:v>3199.0231990232</c:v>
                </c:pt>
                <c:pt idx="222">
                  <c:v>3174.6031746032022</c:v>
                </c:pt>
                <c:pt idx="223">
                  <c:v>3174.6031746032022</c:v>
                </c:pt>
                <c:pt idx="224">
                  <c:v>3174.6031746032022</c:v>
                </c:pt>
                <c:pt idx="225">
                  <c:v>3174.6031746032022</c:v>
                </c:pt>
                <c:pt idx="226">
                  <c:v>3174.6031746032022</c:v>
                </c:pt>
                <c:pt idx="227">
                  <c:v>3199.0231990232</c:v>
                </c:pt>
                <c:pt idx="228">
                  <c:v>3223.4432234432002</c:v>
                </c:pt>
                <c:pt idx="229">
                  <c:v>3223.4432234432002</c:v>
                </c:pt>
                <c:pt idx="230">
                  <c:v>3199.0231990232</c:v>
                </c:pt>
                <c:pt idx="231">
                  <c:v>3199.0231990232</c:v>
                </c:pt>
                <c:pt idx="232">
                  <c:v>3199.0231990232</c:v>
                </c:pt>
                <c:pt idx="233">
                  <c:v>3199.0231990232</c:v>
                </c:pt>
                <c:pt idx="234">
                  <c:v>3199.0231990232</c:v>
                </c:pt>
                <c:pt idx="235">
                  <c:v>3199.0231990232</c:v>
                </c:pt>
                <c:pt idx="236">
                  <c:v>3199.0231990232</c:v>
                </c:pt>
                <c:pt idx="237">
                  <c:v>3199.0231990232</c:v>
                </c:pt>
                <c:pt idx="238">
                  <c:v>3199.0231990232</c:v>
                </c:pt>
                <c:pt idx="239">
                  <c:v>3199.0231990232</c:v>
                </c:pt>
                <c:pt idx="240">
                  <c:v>3223.4432234432002</c:v>
                </c:pt>
                <c:pt idx="241">
                  <c:v>3223.4432234432002</c:v>
                </c:pt>
                <c:pt idx="242">
                  <c:v>3199.0231990232</c:v>
                </c:pt>
                <c:pt idx="243">
                  <c:v>3199.0231990232</c:v>
                </c:pt>
                <c:pt idx="244">
                  <c:v>3223.4432234432002</c:v>
                </c:pt>
                <c:pt idx="245">
                  <c:v>3223.4432234432002</c:v>
                </c:pt>
                <c:pt idx="246">
                  <c:v>3223.4432234432002</c:v>
                </c:pt>
                <c:pt idx="247">
                  <c:v>3223.4432234432002</c:v>
                </c:pt>
                <c:pt idx="248">
                  <c:v>3223.4432234432002</c:v>
                </c:pt>
                <c:pt idx="249">
                  <c:v>3223.4432234432002</c:v>
                </c:pt>
                <c:pt idx="250">
                  <c:v>3223.4432234432002</c:v>
                </c:pt>
                <c:pt idx="251">
                  <c:v>3199.0231990232</c:v>
                </c:pt>
                <c:pt idx="252">
                  <c:v>3199.0231990232</c:v>
                </c:pt>
                <c:pt idx="253">
                  <c:v>3199.0231990232</c:v>
                </c:pt>
                <c:pt idx="254">
                  <c:v>3199.0231990232</c:v>
                </c:pt>
                <c:pt idx="255">
                  <c:v>3199.0231990232</c:v>
                </c:pt>
                <c:pt idx="256">
                  <c:v>3199.0231990232</c:v>
                </c:pt>
                <c:pt idx="257">
                  <c:v>3199.0231990232</c:v>
                </c:pt>
                <c:pt idx="258">
                  <c:v>3199.0231990232</c:v>
                </c:pt>
                <c:pt idx="259">
                  <c:v>3199.0231990232</c:v>
                </c:pt>
                <c:pt idx="260">
                  <c:v>3199.0231990232</c:v>
                </c:pt>
                <c:pt idx="261">
                  <c:v>3174.6031746032022</c:v>
                </c:pt>
                <c:pt idx="262">
                  <c:v>3199.0231990232</c:v>
                </c:pt>
                <c:pt idx="263">
                  <c:v>3199.0231990232</c:v>
                </c:pt>
                <c:pt idx="264">
                  <c:v>3174.6031746032022</c:v>
                </c:pt>
                <c:pt idx="265">
                  <c:v>3199.0231990232</c:v>
                </c:pt>
                <c:pt idx="266">
                  <c:v>3199.0231990232</c:v>
                </c:pt>
                <c:pt idx="267">
                  <c:v>3174.6031746032022</c:v>
                </c:pt>
                <c:pt idx="268">
                  <c:v>3174.6031746032022</c:v>
                </c:pt>
                <c:pt idx="269">
                  <c:v>3174.6031746032022</c:v>
                </c:pt>
                <c:pt idx="270">
                  <c:v>3199.0231990232</c:v>
                </c:pt>
                <c:pt idx="271">
                  <c:v>3174.6031746032022</c:v>
                </c:pt>
                <c:pt idx="272">
                  <c:v>3174.6031746032022</c:v>
                </c:pt>
                <c:pt idx="273">
                  <c:v>3174.6031746032022</c:v>
                </c:pt>
                <c:pt idx="274">
                  <c:v>3174.6031746032022</c:v>
                </c:pt>
                <c:pt idx="275">
                  <c:v>3199.0231990232</c:v>
                </c:pt>
                <c:pt idx="276">
                  <c:v>3199.0231990232</c:v>
                </c:pt>
                <c:pt idx="277">
                  <c:v>3223.4432234432002</c:v>
                </c:pt>
                <c:pt idx="278">
                  <c:v>3223.4432234432002</c:v>
                </c:pt>
                <c:pt idx="279">
                  <c:v>3223.4432234432002</c:v>
                </c:pt>
                <c:pt idx="280">
                  <c:v>3223.4432234432002</c:v>
                </c:pt>
                <c:pt idx="281">
                  <c:v>3223.4432234432002</c:v>
                </c:pt>
                <c:pt idx="282">
                  <c:v>3223.4432234432002</c:v>
                </c:pt>
                <c:pt idx="283">
                  <c:v>3199.0231990232</c:v>
                </c:pt>
                <c:pt idx="284">
                  <c:v>3223.4432234432002</c:v>
                </c:pt>
                <c:pt idx="285">
                  <c:v>3199.0231990232</c:v>
                </c:pt>
                <c:pt idx="286">
                  <c:v>3223.4432234432002</c:v>
                </c:pt>
                <c:pt idx="287">
                  <c:v>3223.4432234432002</c:v>
                </c:pt>
                <c:pt idx="288">
                  <c:v>3223.4432234432002</c:v>
                </c:pt>
                <c:pt idx="289">
                  <c:v>3223.4432234432002</c:v>
                </c:pt>
                <c:pt idx="290">
                  <c:v>3223.4432234432002</c:v>
                </c:pt>
                <c:pt idx="291">
                  <c:v>3223.4432234432002</c:v>
                </c:pt>
                <c:pt idx="292">
                  <c:v>3223.4432234432002</c:v>
                </c:pt>
                <c:pt idx="293">
                  <c:v>3223.4432234432002</c:v>
                </c:pt>
                <c:pt idx="294">
                  <c:v>3223.4432234432002</c:v>
                </c:pt>
                <c:pt idx="295">
                  <c:v>3223.4432234432002</c:v>
                </c:pt>
                <c:pt idx="296">
                  <c:v>3223.4432234432002</c:v>
                </c:pt>
                <c:pt idx="297">
                  <c:v>3223.4432234432002</c:v>
                </c:pt>
                <c:pt idx="298">
                  <c:v>3223.4432234432002</c:v>
                </c:pt>
                <c:pt idx="299">
                  <c:v>3223.4432234432002</c:v>
                </c:pt>
                <c:pt idx="300">
                  <c:v>3223.4432234432002</c:v>
                </c:pt>
                <c:pt idx="301">
                  <c:v>3223.4432234432002</c:v>
                </c:pt>
                <c:pt idx="302">
                  <c:v>3223.4432234432002</c:v>
                </c:pt>
                <c:pt idx="303">
                  <c:v>3223.4432234432002</c:v>
                </c:pt>
                <c:pt idx="304">
                  <c:v>3223.4432234432002</c:v>
                </c:pt>
                <c:pt idx="305">
                  <c:v>3223.4432234432002</c:v>
                </c:pt>
                <c:pt idx="306">
                  <c:v>3199.0231990232</c:v>
                </c:pt>
                <c:pt idx="307">
                  <c:v>3199.0231990232</c:v>
                </c:pt>
                <c:pt idx="308">
                  <c:v>3199.0231990232</c:v>
                </c:pt>
                <c:pt idx="309">
                  <c:v>3199.0231990232</c:v>
                </c:pt>
                <c:pt idx="310">
                  <c:v>3199.0231990232</c:v>
                </c:pt>
                <c:pt idx="311">
                  <c:v>3199.0231990232</c:v>
                </c:pt>
                <c:pt idx="312">
                  <c:v>3199.0231990232</c:v>
                </c:pt>
                <c:pt idx="313">
                  <c:v>3174.6031746032022</c:v>
                </c:pt>
                <c:pt idx="314">
                  <c:v>3199.0231990232</c:v>
                </c:pt>
                <c:pt idx="315">
                  <c:v>3223.4432234432002</c:v>
                </c:pt>
                <c:pt idx="316">
                  <c:v>3223.4432234432002</c:v>
                </c:pt>
                <c:pt idx="317">
                  <c:v>3223.4432234432002</c:v>
                </c:pt>
                <c:pt idx="318">
                  <c:v>3223.4432234432002</c:v>
                </c:pt>
                <c:pt idx="319">
                  <c:v>3223.4432234432002</c:v>
                </c:pt>
                <c:pt idx="320">
                  <c:v>3223.4432234432002</c:v>
                </c:pt>
                <c:pt idx="321">
                  <c:v>3223.4432234432002</c:v>
                </c:pt>
                <c:pt idx="322">
                  <c:v>3223.4432234432002</c:v>
                </c:pt>
                <c:pt idx="323">
                  <c:v>3223.4432234432002</c:v>
                </c:pt>
                <c:pt idx="324">
                  <c:v>3199.0231990232</c:v>
                </c:pt>
                <c:pt idx="325">
                  <c:v>3223.4432234432002</c:v>
                </c:pt>
                <c:pt idx="326">
                  <c:v>3199.0231990232</c:v>
                </c:pt>
                <c:pt idx="327">
                  <c:v>3223.4432234432002</c:v>
                </c:pt>
                <c:pt idx="328">
                  <c:v>3223.4432234432002</c:v>
                </c:pt>
                <c:pt idx="329">
                  <c:v>3223.4432234432002</c:v>
                </c:pt>
                <c:pt idx="330">
                  <c:v>3223.4432234432002</c:v>
                </c:pt>
                <c:pt idx="331">
                  <c:v>3223.4432234432002</c:v>
                </c:pt>
                <c:pt idx="332">
                  <c:v>3223.4432234432002</c:v>
                </c:pt>
                <c:pt idx="333">
                  <c:v>3223.4432234432002</c:v>
                </c:pt>
                <c:pt idx="334">
                  <c:v>3223.4432234432002</c:v>
                </c:pt>
                <c:pt idx="335">
                  <c:v>3199.0231990232</c:v>
                </c:pt>
                <c:pt idx="336">
                  <c:v>3223.4432234432002</c:v>
                </c:pt>
                <c:pt idx="337">
                  <c:v>3223.4432234432002</c:v>
                </c:pt>
                <c:pt idx="338">
                  <c:v>3223.4432234432002</c:v>
                </c:pt>
                <c:pt idx="339">
                  <c:v>3199.0231990232</c:v>
                </c:pt>
                <c:pt idx="340">
                  <c:v>3223.4432234432002</c:v>
                </c:pt>
                <c:pt idx="341">
                  <c:v>3223.4432234432002</c:v>
                </c:pt>
                <c:pt idx="342">
                  <c:v>3223.4432234432002</c:v>
                </c:pt>
                <c:pt idx="343">
                  <c:v>3223.4432234432002</c:v>
                </c:pt>
                <c:pt idx="344">
                  <c:v>3223.4432234432002</c:v>
                </c:pt>
                <c:pt idx="345">
                  <c:v>3223.4432234432002</c:v>
                </c:pt>
                <c:pt idx="346">
                  <c:v>3223.4432234432002</c:v>
                </c:pt>
                <c:pt idx="347">
                  <c:v>3223.4432234432002</c:v>
                </c:pt>
                <c:pt idx="348">
                  <c:v>3223.4432234432002</c:v>
                </c:pt>
                <c:pt idx="349">
                  <c:v>3223.4432234432002</c:v>
                </c:pt>
                <c:pt idx="350">
                  <c:v>3223.4432234432002</c:v>
                </c:pt>
                <c:pt idx="351">
                  <c:v>3223.4432234432002</c:v>
                </c:pt>
                <c:pt idx="352">
                  <c:v>3223.4432234432002</c:v>
                </c:pt>
                <c:pt idx="353">
                  <c:v>3223.4432234432002</c:v>
                </c:pt>
                <c:pt idx="354">
                  <c:v>3223.4432234432002</c:v>
                </c:pt>
                <c:pt idx="355">
                  <c:v>3223.4432234432002</c:v>
                </c:pt>
                <c:pt idx="356">
                  <c:v>3223.4432234432002</c:v>
                </c:pt>
                <c:pt idx="357">
                  <c:v>3223.4432234432002</c:v>
                </c:pt>
                <c:pt idx="358">
                  <c:v>3223.4432234432002</c:v>
                </c:pt>
                <c:pt idx="359">
                  <c:v>3223.4432234432002</c:v>
                </c:pt>
                <c:pt idx="360">
                  <c:v>3223.4432234432002</c:v>
                </c:pt>
                <c:pt idx="361">
                  <c:v>3223.4432234432002</c:v>
                </c:pt>
                <c:pt idx="362">
                  <c:v>3223.4432234432002</c:v>
                </c:pt>
                <c:pt idx="363">
                  <c:v>3223.4432234432002</c:v>
                </c:pt>
                <c:pt idx="364">
                  <c:v>3223.4432234432002</c:v>
                </c:pt>
                <c:pt idx="365">
                  <c:v>3223.4432234432002</c:v>
                </c:pt>
                <c:pt idx="366">
                  <c:v>3223.4432234432002</c:v>
                </c:pt>
                <c:pt idx="367">
                  <c:v>3223.4432234432002</c:v>
                </c:pt>
                <c:pt idx="368">
                  <c:v>3223.4432234432002</c:v>
                </c:pt>
                <c:pt idx="369">
                  <c:v>3223.4432234432002</c:v>
                </c:pt>
                <c:pt idx="370">
                  <c:v>3223.4432234432002</c:v>
                </c:pt>
                <c:pt idx="371">
                  <c:v>3223.4432234432002</c:v>
                </c:pt>
                <c:pt idx="372">
                  <c:v>3223.4432234432002</c:v>
                </c:pt>
                <c:pt idx="373">
                  <c:v>3223.4432234432002</c:v>
                </c:pt>
                <c:pt idx="374">
                  <c:v>3223.4432234432002</c:v>
                </c:pt>
                <c:pt idx="375">
                  <c:v>3223.4432234432002</c:v>
                </c:pt>
                <c:pt idx="376">
                  <c:v>3223.4432234432002</c:v>
                </c:pt>
                <c:pt idx="377">
                  <c:v>3223.4432234432002</c:v>
                </c:pt>
                <c:pt idx="378">
                  <c:v>3223.4432234432002</c:v>
                </c:pt>
                <c:pt idx="379">
                  <c:v>3223.4432234432002</c:v>
                </c:pt>
                <c:pt idx="380">
                  <c:v>3223.4432234432002</c:v>
                </c:pt>
                <c:pt idx="381">
                  <c:v>3223.4432234432002</c:v>
                </c:pt>
                <c:pt idx="382">
                  <c:v>3223.4432234432002</c:v>
                </c:pt>
                <c:pt idx="383">
                  <c:v>3223.4432234432002</c:v>
                </c:pt>
                <c:pt idx="384">
                  <c:v>3223.4432234432002</c:v>
                </c:pt>
                <c:pt idx="385">
                  <c:v>3223.4432234432002</c:v>
                </c:pt>
                <c:pt idx="386">
                  <c:v>3223.4432234432002</c:v>
                </c:pt>
                <c:pt idx="387">
                  <c:v>3223.4432234432002</c:v>
                </c:pt>
                <c:pt idx="388">
                  <c:v>3223.4432234432002</c:v>
                </c:pt>
                <c:pt idx="389">
                  <c:v>3223.4432234432002</c:v>
                </c:pt>
                <c:pt idx="390">
                  <c:v>3223.4432234432002</c:v>
                </c:pt>
                <c:pt idx="391">
                  <c:v>3223.4432234432002</c:v>
                </c:pt>
                <c:pt idx="392">
                  <c:v>3223.4432234432002</c:v>
                </c:pt>
                <c:pt idx="393">
                  <c:v>3223.4432234432002</c:v>
                </c:pt>
                <c:pt idx="394">
                  <c:v>3223.4432234432002</c:v>
                </c:pt>
                <c:pt idx="395">
                  <c:v>3223.4432234432002</c:v>
                </c:pt>
                <c:pt idx="396">
                  <c:v>3223.4432234432002</c:v>
                </c:pt>
                <c:pt idx="397">
                  <c:v>3223.4432234432002</c:v>
                </c:pt>
                <c:pt idx="398">
                  <c:v>3223.4432234432002</c:v>
                </c:pt>
                <c:pt idx="399">
                  <c:v>3223.4432234432002</c:v>
                </c:pt>
                <c:pt idx="400">
                  <c:v>3223.4432234432002</c:v>
                </c:pt>
                <c:pt idx="401">
                  <c:v>3223.4432234432002</c:v>
                </c:pt>
                <c:pt idx="402">
                  <c:v>3223.4432234432002</c:v>
                </c:pt>
                <c:pt idx="403">
                  <c:v>3223.4432234432002</c:v>
                </c:pt>
                <c:pt idx="404">
                  <c:v>3223.4432234432002</c:v>
                </c:pt>
                <c:pt idx="405">
                  <c:v>3223.4432234432002</c:v>
                </c:pt>
                <c:pt idx="406">
                  <c:v>3223.4432234432002</c:v>
                </c:pt>
                <c:pt idx="407">
                  <c:v>3223.4432234432002</c:v>
                </c:pt>
                <c:pt idx="408">
                  <c:v>3199.0231990232</c:v>
                </c:pt>
                <c:pt idx="409">
                  <c:v>3174.6031746032022</c:v>
                </c:pt>
                <c:pt idx="410">
                  <c:v>3174.6031746032022</c:v>
                </c:pt>
                <c:pt idx="411">
                  <c:v>3174.6031746032022</c:v>
                </c:pt>
                <c:pt idx="412">
                  <c:v>3199.0231990232</c:v>
                </c:pt>
                <c:pt idx="413">
                  <c:v>3199.0231990232</c:v>
                </c:pt>
                <c:pt idx="414">
                  <c:v>3223.4432234432002</c:v>
                </c:pt>
                <c:pt idx="415">
                  <c:v>3223.4432234432002</c:v>
                </c:pt>
                <c:pt idx="416">
                  <c:v>3223.4432234432002</c:v>
                </c:pt>
                <c:pt idx="417">
                  <c:v>3223.4432234432002</c:v>
                </c:pt>
                <c:pt idx="418">
                  <c:v>3223.4432234432002</c:v>
                </c:pt>
                <c:pt idx="419">
                  <c:v>3223.4432234432002</c:v>
                </c:pt>
                <c:pt idx="420">
                  <c:v>0</c:v>
                </c:pt>
                <c:pt idx="421">
                  <c:v>24.420024420000001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759560"/>
        <c:axId val="203758776"/>
      </c:lineChart>
      <c:lineChart>
        <c:grouping val="standard"/>
        <c:varyColors val="0"/>
        <c:ser>
          <c:idx val="1"/>
          <c:order val="1"/>
          <c:tx>
            <c:strRef>
              <c:f>'3kW_final'!$G$1</c:f>
              <c:strCache>
                <c:ptCount val="1"/>
                <c:pt idx="0">
                  <c:v>Ambient Temp (C)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'3kW_final'!$D$2:$D$423</c:f>
              <c:strCache>
                <c:ptCount val="422"/>
                <c:pt idx="0">
                  <c:v>Sat Dec  5 17:00</c:v>
                </c:pt>
                <c:pt idx="1">
                  <c:v>Sat Dec  5 17:30</c:v>
                </c:pt>
                <c:pt idx="2">
                  <c:v>Sat Dec  5 18:00</c:v>
                </c:pt>
                <c:pt idx="3">
                  <c:v>Sat Dec  5 18:30</c:v>
                </c:pt>
                <c:pt idx="4">
                  <c:v>Sat Dec  5 19:00</c:v>
                </c:pt>
                <c:pt idx="5">
                  <c:v>Sat Dec  5 19:30</c:v>
                </c:pt>
                <c:pt idx="6">
                  <c:v>Sat Dec  5 20:00</c:v>
                </c:pt>
                <c:pt idx="7">
                  <c:v>Sat Dec  5 20:30</c:v>
                </c:pt>
                <c:pt idx="8">
                  <c:v>Sat Dec  5 21:00</c:v>
                </c:pt>
                <c:pt idx="9">
                  <c:v>Sat Dec  5 21:30</c:v>
                </c:pt>
                <c:pt idx="10">
                  <c:v>Sat Dec  5 22:00</c:v>
                </c:pt>
                <c:pt idx="11">
                  <c:v>Sat Dec  5 22:30</c:v>
                </c:pt>
                <c:pt idx="12">
                  <c:v>Sat Dec  5 23:00</c:v>
                </c:pt>
                <c:pt idx="13">
                  <c:v>Sat Dec  5 23:30</c:v>
                </c:pt>
                <c:pt idx="14">
                  <c:v>Sun Dec  6 00:00</c:v>
                </c:pt>
                <c:pt idx="15">
                  <c:v>Sun Dec  6 00:30</c:v>
                </c:pt>
                <c:pt idx="16">
                  <c:v>Sun Dec  6 01:00</c:v>
                </c:pt>
                <c:pt idx="17">
                  <c:v>Sun Dec  6 01:30</c:v>
                </c:pt>
                <c:pt idx="18">
                  <c:v>Sun Dec  6 02:00</c:v>
                </c:pt>
                <c:pt idx="19">
                  <c:v>Sun Dec  6 02:30</c:v>
                </c:pt>
                <c:pt idx="20">
                  <c:v>Sun Dec  6 03:00</c:v>
                </c:pt>
                <c:pt idx="21">
                  <c:v>Sun Dec  6 03:30</c:v>
                </c:pt>
                <c:pt idx="22">
                  <c:v>Sun Dec  6 04:00</c:v>
                </c:pt>
                <c:pt idx="23">
                  <c:v>Sun Dec  6 04:30</c:v>
                </c:pt>
                <c:pt idx="24">
                  <c:v>Sun Dec  6 05:00</c:v>
                </c:pt>
                <c:pt idx="25">
                  <c:v>Sun Dec  6 05:30</c:v>
                </c:pt>
                <c:pt idx="26">
                  <c:v>Sun Dec  6 06:00</c:v>
                </c:pt>
                <c:pt idx="27">
                  <c:v>Sun Dec  6 06:30</c:v>
                </c:pt>
                <c:pt idx="28">
                  <c:v>Sun Dec  6 07:00</c:v>
                </c:pt>
                <c:pt idx="29">
                  <c:v>Sun Dec  6 07:30</c:v>
                </c:pt>
                <c:pt idx="30">
                  <c:v>Sun Dec  6 08:00</c:v>
                </c:pt>
                <c:pt idx="31">
                  <c:v>Sun Dec  6 08:30</c:v>
                </c:pt>
                <c:pt idx="32">
                  <c:v>Sun Dec  6 09:00</c:v>
                </c:pt>
                <c:pt idx="33">
                  <c:v>Sun Dec  6 09:30</c:v>
                </c:pt>
                <c:pt idx="34">
                  <c:v>Sun Dec  6 10:00</c:v>
                </c:pt>
                <c:pt idx="35">
                  <c:v>Sun Dec  6 10:30</c:v>
                </c:pt>
                <c:pt idx="36">
                  <c:v>Sun Dec  6 11:00</c:v>
                </c:pt>
                <c:pt idx="37">
                  <c:v>Sun Dec  6 11:30</c:v>
                </c:pt>
                <c:pt idx="38">
                  <c:v>Sun Dec  6 12:00</c:v>
                </c:pt>
                <c:pt idx="39">
                  <c:v>Sun Dec  6 12:30</c:v>
                </c:pt>
                <c:pt idx="40">
                  <c:v>Sun Dec  6 13:00</c:v>
                </c:pt>
                <c:pt idx="41">
                  <c:v>Sun Dec  6 13:30</c:v>
                </c:pt>
                <c:pt idx="42">
                  <c:v>Sun Dec  6 14:00</c:v>
                </c:pt>
                <c:pt idx="43">
                  <c:v>Sun Dec  6 14:30</c:v>
                </c:pt>
                <c:pt idx="44">
                  <c:v>Sun Dec  6 15:00</c:v>
                </c:pt>
                <c:pt idx="45">
                  <c:v>Sun Dec  6 15:30</c:v>
                </c:pt>
                <c:pt idx="46">
                  <c:v>Sun Dec  6 16:00</c:v>
                </c:pt>
                <c:pt idx="47">
                  <c:v>Sun Dec  6 16:30</c:v>
                </c:pt>
                <c:pt idx="48">
                  <c:v>Sun Dec  6 17:00</c:v>
                </c:pt>
                <c:pt idx="49">
                  <c:v>Sun Dec  6 17:30</c:v>
                </c:pt>
                <c:pt idx="50">
                  <c:v>Sun Dec  6 18:00</c:v>
                </c:pt>
                <c:pt idx="51">
                  <c:v>Sun Dec  6 18:30</c:v>
                </c:pt>
                <c:pt idx="52">
                  <c:v>Sun Dec  6 19:00</c:v>
                </c:pt>
                <c:pt idx="53">
                  <c:v>Sun Dec  6 19:30</c:v>
                </c:pt>
                <c:pt idx="54">
                  <c:v>Sun Dec  6 20:00</c:v>
                </c:pt>
                <c:pt idx="55">
                  <c:v>Sun Dec  6 20:30</c:v>
                </c:pt>
                <c:pt idx="56">
                  <c:v>Sun Dec  6 21:00</c:v>
                </c:pt>
                <c:pt idx="57">
                  <c:v>Sun Dec  6 21:30</c:v>
                </c:pt>
                <c:pt idx="58">
                  <c:v>Sun Dec  6 22:00</c:v>
                </c:pt>
                <c:pt idx="59">
                  <c:v>Sun Dec  6 22:30</c:v>
                </c:pt>
                <c:pt idx="60">
                  <c:v>Sun Dec  6 23:00</c:v>
                </c:pt>
                <c:pt idx="61">
                  <c:v>Sun Dec  6 23:30</c:v>
                </c:pt>
                <c:pt idx="62">
                  <c:v>Mon Dec  7 00:00</c:v>
                </c:pt>
                <c:pt idx="63">
                  <c:v>Mon Dec  7 00:30</c:v>
                </c:pt>
                <c:pt idx="64">
                  <c:v>Mon Dec  7 01:00</c:v>
                </c:pt>
                <c:pt idx="65">
                  <c:v>Mon Dec  7 01:30</c:v>
                </c:pt>
                <c:pt idx="66">
                  <c:v>Mon Dec  7 02:00</c:v>
                </c:pt>
                <c:pt idx="67">
                  <c:v>Mon Dec  7 02:30</c:v>
                </c:pt>
                <c:pt idx="68">
                  <c:v>Mon Dec  7 03:00</c:v>
                </c:pt>
                <c:pt idx="69">
                  <c:v>Mon Dec  7 03:30</c:v>
                </c:pt>
                <c:pt idx="70">
                  <c:v>Mon Dec  7 04:00</c:v>
                </c:pt>
                <c:pt idx="71">
                  <c:v>Mon Dec  7 04:30</c:v>
                </c:pt>
                <c:pt idx="72">
                  <c:v>Mon Dec  7 05:00</c:v>
                </c:pt>
                <c:pt idx="73">
                  <c:v>Mon Dec  7 05:30</c:v>
                </c:pt>
                <c:pt idx="74">
                  <c:v>Mon Dec  7 06:00</c:v>
                </c:pt>
                <c:pt idx="75">
                  <c:v>Mon Dec  7 06:30</c:v>
                </c:pt>
                <c:pt idx="76">
                  <c:v>Mon Dec  7 07:00</c:v>
                </c:pt>
                <c:pt idx="77">
                  <c:v>Mon Dec  7 07:30</c:v>
                </c:pt>
                <c:pt idx="78">
                  <c:v>Mon Dec  7 08:00</c:v>
                </c:pt>
                <c:pt idx="79">
                  <c:v>Mon Dec  7 08:30</c:v>
                </c:pt>
                <c:pt idx="80">
                  <c:v>Mon Dec  7 09:00</c:v>
                </c:pt>
                <c:pt idx="81">
                  <c:v>Mon Dec  7 09:30</c:v>
                </c:pt>
                <c:pt idx="82">
                  <c:v>Mon Dec  7 10:00</c:v>
                </c:pt>
                <c:pt idx="83">
                  <c:v>Mon Dec  7 10:30</c:v>
                </c:pt>
                <c:pt idx="84">
                  <c:v>Mon Dec  7 11:00</c:v>
                </c:pt>
                <c:pt idx="85">
                  <c:v>Mon Dec  7 11:30</c:v>
                </c:pt>
                <c:pt idx="86">
                  <c:v>Mon Dec  7 12:00</c:v>
                </c:pt>
                <c:pt idx="87">
                  <c:v>Mon Dec  7 12:30</c:v>
                </c:pt>
                <c:pt idx="88">
                  <c:v>Mon Dec  7 13:00</c:v>
                </c:pt>
                <c:pt idx="89">
                  <c:v>Mon Dec  7 13:30</c:v>
                </c:pt>
                <c:pt idx="90">
                  <c:v>Mon Dec  7 14:00</c:v>
                </c:pt>
                <c:pt idx="91">
                  <c:v>Mon Dec  7 14:30</c:v>
                </c:pt>
                <c:pt idx="92">
                  <c:v>Mon Dec  7 15:00</c:v>
                </c:pt>
                <c:pt idx="93">
                  <c:v>Mon Dec  7 15:30</c:v>
                </c:pt>
                <c:pt idx="94">
                  <c:v>Mon Dec  7 16:00</c:v>
                </c:pt>
                <c:pt idx="95">
                  <c:v>Mon Dec  7 16:30</c:v>
                </c:pt>
                <c:pt idx="96">
                  <c:v>Mon Dec  7 17:00</c:v>
                </c:pt>
                <c:pt idx="97">
                  <c:v>Mon Dec  7 17:30</c:v>
                </c:pt>
                <c:pt idx="98">
                  <c:v>Mon Dec  7 18:00</c:v>
                </c:pt>
                <c:pt idx="99">
                  <c:v>Mon Dec  7 18:30</c:v>
                </c:pt>
                <c:pt idx="100">
                  <c:v>Mon Dec  7 19:00</c:v>
                </c:pt>
                <c:pt idx="101">
                  <c:v>Mon Dec  7 19:30</c:v>
                </c:pt>
                <c:pt idx="102">
                  <c:v>Mon Dec  7 20:00</c:v>
                </c:pt>
                <c:pt idx="103">
                  <c:v>Mon Dec  7 20:30</c:v>
                </c:pt>
                <c:pt idx="104">
                  <c:v>Mon Dec  7 21:00</c:v>
                </c:pt>
                <c:pt idx="105">
                  <c:v>Mon Dec  7 21:30</c:v>
                </c:pt>
                <c:pt idx="106">
                  <c:v>Mon Dec  7 22:00</c:v>
                </c:pt>
                <c:pt idx="107">
                  <c:v>Mon Dec  7 22:30</c:v>
                </c:pt>
                <c:pt idx="108">
                  <c:v>Mon Dec  7 23:00</c:v>
                </c:pt>
                <c:pt idx="109">
                  <c:v>Mon Dec  7 23:30</c:v>
                </c:pt>
                <c:pt idx="110">
                  <c:v>Tue Dec  8 00:00</c:v>
                </c:pt>
                <c:pt idx="111">
                  <c:v>Tue Dec  8 00:30</c:v>
                </c:pt>
                <c:pt idx="112">
                  <c:v>Tue Dec  8 01:00</c:v>
                </c:pt>
                <c:pt idx="113">
                  <c:v>Tue Dec  8 01:30</c:v>
                </c:pt>
                <c:pt idx="114">
                  <c:v>Tue Dec  8 02:00</c:v>
                </c:pt>
                <c:pt idx="115">
                  <c:v>Tue Dec  8 02:30</c:v>
                </c:pt>
                <c:pt idx="116">
                  <c:v>Tue Dec  8 03:00</c:v>
                </c:pt>
                <c:pt idx="117">
                  <c:v>Tue Dec  8 03:30</c:v>
                </c:pt>
                <c:pt idx="118">
                  <c:v>Tue Dec  8 04:00</c:v>
                </c:pt>
                <c:pt idx="119">
                  <c:v>Tue Dec  8 04:30</c:v>
                </c:pt>
                <c:pt idx="120">
                  <c:v>Tue Dec  8 05:00</c:v>
                </c:pt>
                <c:pt idx="121">
                  <c:v>Tue Dec  8 05:30</c:v>
                </c:pt>
                <c:pt idx="122">
                  <c:v>Tue Dec  8 06:00</c:v>
                </c:pt>
                <c:pt idx="123">
                  <c:v>Tue Dec  8 06:30</c:v>
                </c:pt>
                <c:pt idx="124">
                  <c:v>Tue Dec  8 07:00</c:v>
                </c:pt>
                <c:pt idx="125">
                  <c:v>Tue Dec  8 07:30</c:v>
                </c:pt>
                <c:pt idx="126">
                  <c:v>Tue Dec  8 08:00</c:v>
                </c:pt>
                <c:pt idx="127">
                  <c:v>Tue Dec  8 08:30</c:v>
                </c:pt>
                <c:pt idx="128">
                  <c:v>Tue Dec  8 09:00</c:v>
                </c:pt>
                <c:pt idx="129">
                  <c:v>Tue Dec  8 09:30</c:v>
                </c:pt>
                <c:pt idx="130">
                  <c:v>Tue Dec  8 10:00</c:v>
                </c:pt>
                <c:pt idx="131">
                  <c:v>Tue Dec  8 10:30</c:v>
                </c:pt>
                <c:pt idx="132">
                  <c:v>Tue Dec  8 11:00</c:v>
                </c:pt>
                <c:pt idx="133">
                  <c:v>Tue Dec  8 11:30</c:v>
                </c:pt>
                <c:pt idx="134">
                  <c:v>Tue Dec  8 12:00</c:v>
                </c:pt>
                <c:pt idx="135">
                  <c:v>Tue Dec  8 12:30</c:v>
                </c:pt>
                <c:pt idx="136">
                  <c:v>Tue Dec  8 13:00</c:v>
                </c:pt>
                <c:pt idx="137">
                  <c:v>Tue Dec  8 13:30</c:v>
                </c:pt>
                <c:pt idx="138">
                  <c:v>Tue Dec  8 14:00</c:v>
                </c:pt>
                <c:pt idx="139">
                  <c:v>Tue Dec  8 14:30</c:v>
                </c:pt>
                <c:pt idx="140">
                  <c:v>Tue Dec  8 15:00</c:v>
                </c:pt>
                <c:pt idx="141">
                  <c:v>Tue Dec  8 15:30</c:v>
                </c:pt>
                <c:pt idx="142">
                  <c:v>Tue Dec  8 16:00</c:v>
                </c:pt>
                <c:pt idx="143">
                  <c:v>Tue Dec  8 16:30</c:v>
                </c:pt>
                <c:pt idx="144">
                  <c:v>Tue Dec  8 17:00</c:v>
                </c:pt>
                <c:pt idx="145">
                  <c:v>Tue Dec  8 17:30</c:v>
                </c:pt>
                <c:pt idx="146">
                  <c:v>Tue Dec  8 18:00</c:v>
                </c:pt>
                <c:pt idx="147">
                  <c:v>Tue Dec  8 18:30</c:v>
                </c:pt>
                <c:pt idx="148">
                  <c:v>Tue Dec  8 19:00</c:v>
                </c:pt>
                <c:pt idx="149">
                  <c:v>Tue Dec  8 19:30</c:v>
                </c:pt>
                <c:pt idx="150">
                  <c:v>Tue Dec  8 20:00</c:v>
                </c:pt>
                <c:pt idx="151">
                  <c:v>Tue Dec  8 20:30</c:v>
                </c:pt>
                <c:pt idx="152">
                  <c:v>Tue Dec  8 21:00</c:v>
                </c:pt>
                <c:pt idx="153">
                  <c:v>Tue Dec  8 21:30</c:v>
                </c:pt>
                <c:pt idx="154">
                  <c:v>Tue Dec  8 22:00</c:v>
                </c:pt>
                <c:pt idx="155">
                  <c:v>Tue Dec  8 22:30</c:v>
                </c:pt>
                <c:pt idx="156">
                  <c:v>Tue Dec  8 23:00</c:v>
                </c:pt>
                <c:pt idx="157">
                  <c:v>Tue Dec  8 23:30</c:v>
                </c:pt>
                <c:pt idx="158">
                  <c:v>Wed Dec  9 00:00</c:v>
                </c:pt>
                <c:pt idx="159">
                  <c:v>Wed Dec  9 00:30</c:v>
                </c:pt>
                <c:pt idx="160">
                  <c:v>Wed Dec  9 01:00</c:v>
                </c:pt>
                <c:pt idx="161">
                  <c:v>Wed Dec  9 01:30</c:v>
                </c:pt>
                <c:pt idx="162">
                  <c:v>Wed Dec  9 02:00</c:v>
                </c:pt>
                <c:pt idx="163">
                  <c:v>Wed Dec  9 02:30</c:v>
                </c:pt>
                <c:pt idx="164">
                  <c:v>Wed Dec  9 03:00</c:v>
                </c:pt>
                <c:pt idx="165">
                  <c:v>Wed Dec  9 03:30</c:v>
                </c:pt>
                <c:pt idx="166">
                  <c:v>Wed Dec  9 04:00</c:v>
                </c:pt>
                <c:pt idx="167">
                  <c:v>Wed Dec  9 04:30</c:v>
                </c:pt>
                <c:pt idx="168">
                  <c:v>Wed Dec  9 05:00</c:v>
                </c:pt>
                <c:pt idx="169">
                  <c:v>Wed Dec  9 05:30</c:v>
                </c:pt>
                <c:pt idx="170">
                  <c:v>Wed Dec  9 06:00</c:v>
                </c:pt>
                <c:pt idx="171">
                  <c:v>Wed Dec  9 06:30</c:v>
                </c:pt>
                <c:pt idx="172">
                  <c:v>Wed Dec  9 07:00</c:v>
                </c:pt>
                <c:pt idx="173">
                  <c:v>Wed Dec  9 07:30</c:v>
                </c:pt>
                <c:pt idx="174">
                  <c:v>Wed Dec  9 08:00</c:v>
                </c:pt>
                <c:pt idx="175">
                  <c:v>Wed Dec  9 08:30</c:v>
                </c:pt>
                <c:pt idx="176">
                  <c:v>Wed Dec  9 09:00</c:v>
                </c:pt>
                <c:pt idx="177">
                  <c:v>Wed Dec  9 09:30</c:v>
                </c:pt>
                <c:pt idx="178">
                  <c:v>Wed Dec  9 10:00</c:v>
                </c:pt>
                <c:pt idx="179">
                  <c:v>Wed Dec  9 10:30</c:v>
                </c:pt>
                <c:pt idx="180">
                  <c:v>Wed Dec  9 11:00</c:v>
                </c:pt>
                <c:pt idx="181">
                  <c:v>Wed Dec  9 11:30</c:v>
                </c:pt>
                <c:pt idx="182">
                  <c:v>Wed Dec  9 12:00</c:v>
                </c:pt>
                <c:pt idx="183">
                  <c:v>Wed Dec  9 12:30</c:v>
                </c:pt>
                <c:pt idx="184">
                  <c:v>Wed Dec  9 13:00</c:v>
                </c:pt>
                <c:pt idx="185">
                  <c:v>Wed Dec  9 13:30</c:v>
                </c:pt>
                <c:pt idx="186">
                  <c:v>Wed Dec  9 14:00</c:v>
                </c:pt>
                <c:pt idx="187">
                  <c:v>Wed Dec  9 14:30</c:v>
                </c:pt>
                <c:pt idx="188">
                  <c:v>Wed Dec  9 15:00</c:v>
                </c:pt>
                <c:pt idx="189">
                  <c:v>Wed Dec  9 15:30</c:v>
                </c:pt>
                <c:pt idx="190">
                  <c:v>Wed Dec  9 16:00</c:v>
                </c:pt>
                <c:pt idx="191">
                  <c:v>Wed Dec  9 16:30</c:v>
                </c:pt>
                <c:pt idx="192">
                  <c:v>Wed Dec  9 17:00</c:v>
                </c:pt>
                <c:pt idx="193">
                  <c:v>Wed Dec  9 17:30</c:v>
                </c:pt>
                <c:pt idx="194">
                  <c:v>Wed Dec  9 18:00</c:v>
                </c:pt>
                <c:pt idx="195">
                  <c:v>Wed Dec  9 18:30</c:v>
                </c:pt>
                <c:pt idx="196">
                  <c:v>Wed Dec  9 19:00</c:v>
                </c:pt>
                <c:pt idx="197">
                  <c:v>Wed Dec  9 19:30</c:v>
                </c:pt>
                <c:pt idx="198">
                  <c:v>Wed Dec  9 20:00</c:v>
                </c:pt>
                <c:pt idx="199">
                  <c:v>Wed Dec  9 20:30</c:v>
                </c:pt>
                <c:pt idx="200">
                  <c:v>Wed Dec  9 21:00</c:v>
                </c:pt>
                <c:pt idx="201">
                  <c:v>Wed Dec  9 21:30</c:v>
                </c:pt>
                <c:pt idx="202">
                  <c:v>Wed Dec  9 22:00</c:v>
                </c:pt>
                <c:pt idx="203">
                  <c:v>Wed Dec  9 22:30</c:v>
                </c:pt>
                <c:pt idx="204">
                  <c:v>Wed Dec  9 23:00</c:v>
                </c:pt>
                <c:pt idx="205">
                  <c:v>Wed Dec  9 23:30</c:v>
                </c:pt>
                <c:pt idx="206">
                  <c:v>Thu Dec 10 00:00</c:v>
                </c:pt>
                <c:pt idx="207">
                  <c:v>Thu Dec 10 00:30</c:v>
                </c:pt>
                <c:pt idx="208">
                  <c:v>Thu Dec 10 01:00</c:v>
                </c:pt>
                <c:pt idx="209">
                  <c:v>Thu Dec 10 01:30</c:v>
                </c:pt>
                <c:pt idx="210">
                  <c:v>Thu Dec 10 02:00</c:v>
                </c:pt>
                <c:pt idx="211">
                  <c:v>Thu Dec 10 02:30</c:v>
                </c:pt>
                <c:pt idx="212">
                  <c:v>Thu Dec 10 03:00</c:v>
                </c:pt>
                <c:pt idx="213">
                  <c:v>Thu Dec 10 03:30</c:v>
                </c:pt>
                <c:pt idx="214">
                  <c:v>Thu Dec 10 04:00</c:v>
                </c:pt>
                <c:pt idx="215">
                  <c:v>Thu Dec 10 04:30</c:v>
                </c:pt>
                <c:pt idx="216">
                  <c:v>Thu Dec 10 05:00</c:v>
                </c:pt>
                <c:pt idx="217">
                  <c:v>Thu Dec 10 05:30</c:v>
                </c:pt>
                <c:pt idx="218">
                  <c:v>Thu Dec 10 06:00</c:v>
                </c:pt>
                <c:pt idx="219">
                  <c:v>Thu Dec 10 06:30</c:v>
                </c:pt>
                <c:pt idx="220">
                  <c:v>Thu Dec 10 07:00</c:v>
                </c:pt>
                <c:pt idx="221">
                  <c:v>Thu Dec 10 07:30</c:v>
                </c:pt>
                <c:pt idx="222">
                  <c:v>Thu Dec 10 08:00</c:v>
                </c:pt>
                <c:pt idx="223">
                  <c:v>Thu Dec 10 08:30</c:v>
                </c:pt>
                <c:pt idx="224">
                  <c:v>Thu Dec 10 09:00</c:v>
                </c:pt>
                <c:pt idx="225">
                  <c:v>Thu Dec 10 09:30</c:v>
                </c:pt>
                <c:pt idx="226">
                  <c:v>Thu Dec 10 10:00</c:v>
                </c:pt>
                <c:pt idx="227">
                  <c:v>Thu Dec 10 10:30</c:v>
                </c:pt>
                <c:pt idx="228">
                  <c:v>Thu Dec 10 11:00</c:v>
                </c:pt>
                <c:pt idx="229">
                  <c:v>Thu Dec 10 11:30</c:v>
                </c:pt>
                <c:pt idx="230">
                  <c:v>Thu Dec 10 12:00</c:v>
                </c:pt>
                <c:pt idx="231">
                  <c:v>Thu Dec 10 12:30</c:v>
                </c:pt>
                <c:pt idx="232">
                  <c:v>Thu Dec 10 13:00</c:v>
                </c:pt>
                <c:pt idx="233">
                  <c:v>Thu Dec 10 13:30</c:v>
                </c:pt>
                <c:pt idx="234">
                  <c:v>Thu Dec 10 14:00</c:v>
                </c:pt>
                <c:pt idx="235">
                  <c:v>Thu Dec 10 14:30</c:v>
                </c:pt>
                <c:pt idx="236">
                  <c:v>Thu Dec 10 15:00</c:v>
                </c:pt>
                <c:pt idx="237">
                  <c:v>Thu Dec 10 15:30</c:v>
                </c:pt>
                <c:pt idx="238">
                  <c:v>Thu Dec 10 16:00</c:v>
                </c:pt>
                <c:pt idx="239">
                  <c:v>Thu Dec 10 16:30</c:v>
                </c:pt>
                <c:pt idx="240">
                  <c:v>Thu Dec 10 17:00</c:v>
                </c:pt>
                <c:pt idx="241">
                  <c:v>Thu Dec 10 17:30</c:v>
                </c:pt>
                <c:pt idx="242">
                  <c:v>Thu Dec 10 18:00</c:v>
                </c:pt>
                <c:pt idx="243">
                  <c:v>Thu Dec 10 18:30</c:v>
                </c:pt>
                <c:pt idx="244">
                  <c:v>Thu Dec 10 19:00</c:v>
                </c:pt>
                <c:pt idx="245">
                  <c:v>Thu Dec 10 19:30</c:v>
                </c:pt>
                <c:pt idx="246">
                  <c:v>Thu Dec 10 20:00</c:v>
                </c:pt>
                <c:pt idx="247">
                  <c:v>Thu Dec 10 20:30</c:v>
                </c:pt>
                <c:pt idx="248">
                  <c:v>Thu Dec 10 21:00</c:v>
                </c:pt>
                <c:pt idx="249">
                  <c:v>Thu Dec 10 21:30</c:v>
                </c:pt>
                <c:pt idx="250">
                  <c:v>Thu Dec 10 22:00</c:v>
                </c:pt>
                <c:pt idx="251">
                  <c:v>Thu Dec 10 22:30</c:v>
                </c:pt>
                <c:pt idx="252">
                  <c:v>Thu Dec 10 23:00</c:v>
                </c:pt>
                <c:pt idx="253">
                  <c:v>Thu Dec 10 23:30</c:v>
                </c:pt>
                <c:pt idx="254">
                  <c:v>Fri Dec 11 00:00</c:v>
                </c:pt>
                <c:pt idx="255">
                  <c:v>Fri Dec 11 00:30</c:v>
                </c:pt>
                <c:pt idx="256">
                  <c:v>Fri Dec 11 01:00</c:v>
                </c:pt>
                <c:pt idx="257">
                  <c:v>Fri Dec 11 01:30</c:v>
                </c:pt>
                <c:pt idx="258">
                  <c:v>Fri Dec 11 02:00</c:v>
                </c:pt>
                <c:pt idx="259">
                  <c:v>Fri Dec 11 02:30</c:v>
                </c:pt>
                <c:pt idx="260">
                  <c:v>Fri Dec 11 03:00</c:v>
                </c:pt>
                <c:pt idx="261">
                  <c:v>Fri Dec 11 03:30</c:v>
                </c:pt>
                <c:pt idx="262">
                  <c:v>Fri Dec 11 04:00</c:v>
                </c:pt>
                <c:pt idx="263">
                  <c:v>Fri Dec 11 04:30</c:v>
                </c:pt>
                <c:pt idx="264">
                  <c:v>Fri Dec 11 05:00</c:v>
                </c:pt>
                <c:pt idx="265">
                  <c:v>Fri Dec 11 05:30</c:v>
                </c:pt>
                <c:pt idx="266">
                  <c:v>Fri Dec 11 06:00</c:v>
                </c:pt>
                <c:pt idx="267">
                  <c:v>Fri Dec 11 06:30</c:v>
                </c:pt>
                <c:pt idx="268">
                  <c:v>Fri Dec 11 07:00</c:v>
                </c:pt>
                <c:pt idx="269">
                  <c:v>Fri Dec 11 07:30</c:v>
                </c:pt>
                <c:pt idx="270">
                  <c:v>Fri Dec 11 08:00</c:v>
                </c:pt>
                <c:pt idx="271">
                  <c:v>Fri Dec 11 08:30</c:v>
                </c:pt>
                <c:pt idx="272">
                  <c:v>Fri Dec 11 09:00</c:v>
                </c:pt>
                <c:pt idx="273">
                  <c:v>Fri Dec 11 09:30</c:v>
                </c:pt>
                <c:pt idx="274">
                  <c:v>Fri Dec 11 10:00</c:v>
                </c:pt>
                <c:pt idx="275">
                  <c:v>Fri Dec 11 10:30</c:v>
                </c:pt>
                <c:pt idx="276">
                  <c:v>Fri Dec 11 11:00</c:v>
                </c:pt>
                <c:pt idx="277">
                  <c:v>Fri Dec 11 11:30</c:v>
                </c:pt>
                <c:pt idx="278">
                  <c:v>Fri Dec 11 12:00</c:v>
                </c:pt>
                <c:pt idx="279">
                  <c:v>Fri Dec 11 12:30</c:v>
                </c:pt>
                <c:pt idx="280">
                  <c:v>Fri Dec 11 13:00</c:v>
                </c:pt>
                <c:pt idx="281">
                  <c:v>Fri Dec 11 13:30</c:v>
                </c:pt>
                <c:pt idx="282">
                  <c:v>Fri Dec 11 14:00</c:v>
                </c:pt>
                <c:pt idx="283">
                  <c:v>Fri Dec 11 14:30</c:v>
                </c:pt>
                <c:pt idx="284">
                  <c:v>Fri Dec 11 15:00</c:v>
                </c:pt>
                <c:pt idx="285">
                  <c:v>Fri Dec 11 15:30</c:v>
                </c:pt>
                <c:pt idx="286">
                  <c:v>Fri Dec 11 16:00</c:v>
                </c:pt>
                <c:pt idx="287">
                  <c:v>Fri Dec 11 16:30</c:v>
                </c:pt>
                <c:pt idx="288">
                  <c:v>Fri Dec 11 17:00</c:v>
                </c:pt>
                <c:pt idx="289">
                  <c:v>Fri Dec 11 17:30</c:v>
                </c:pt>
                <c:pt idx="290">
                  <c:v>Fri Dec 11 18:00</c:v>
                </c:pt>
                <c:pt idx="291">
                  <c:v>Fri Dec 11 18:30</c:v>
                </c:pt>
                <c:pt idx="292">
                  <c:v>Fri Dec 11 19:00</c:v>
                </c:pt>
                <c:pt idx="293">
                  <c:v>Fri Dec 11 19:30</c:v>
                </c:pt>
                <c:pt idx="294">
                  <c:v>Fri Dec 11 20:00</c:v>
                </c:pt>
                <c:pt idx="295">
                  <c:v>Fri Dec 11 20:30</c:v>
                </c:pt>
                <c:pt idx="296">
                  <c:v>Fri Dec 11 21:00</c:v>
                </c:pt>
                <c:pt idx="297">
                  <c:v>Fri Dec 11 21:30</c:v>
                </c:pt>
                <c:pt idx="298">
                  <c:v>Fri Dec 11 22:00</c:v>
                </c:pt>
                <c:pt idx="299">
                  <c:v>Fri Dec 11 22:30</c:v>
                </c:pt>
                <c:pt idx="300">
                  <c:v>Fri Dec 11 23:00</c:v>
                </c:pt>
                <c:pt idx="301">
                  <c:v>Fri Dec 11 23:30</c:v>
                </c:pt>
                <c:pt idx="302">
                  <c:v>Sat Dec 12 00:00</c:v>
                </c:pt>
                <c:pt idx="303">
                  <c:v>Sat Dec 12 00:30</c:v>
                </c:pt>
                <c:pt idx="304">
                  <c:v>Sat Dec 12 01:00</c:v>
                </c:pt>
                <c:pt idx="305">
                  <c:v>Sat Dec 12 01:30</c:v>
                </c:pt>
                <c:pt idx="306">
                  <c:v>Sat Dec 12 02:00</c:v>
                </c:pt>
                <c:pt idx="307">
                  <c:v>Sat Dec 12 02:30</c:v>
                </c:pt>
                <c:pt idx="308">
                  <c:v>Sat Dec 12 03:00</c:v>
                </c:pt>
                <c:pt idx="309">
                  <c:v>Sat Dec 12 03:30</c:v>
                </c:pt>
                <c:pt idx="310">
                  <c:v>Sat Dec 12 04:00</c:v>
                </c:pt>
                <c:pt idx="311">
                  <c:v>Sat Dec 12 04:30</c:v>
                </c:pt>
                <c:pt idx="312">
                  <c:v>Sat Dec 12 05:00</c:v>
                </c:pt>
                <c:pt idx="313">
                  <c:v>Sat Dec 12 05:30</c:v>
                </c:pt>
                <c:pt idx="314">
                  <c:v>Sat Dec 12 06:00</c:v>
                </c:pt>
                <c:pt idx="315">
                  <c:v>Sat Dec 12 06:30</c:v>
                </c:pt>
                <c:pt idx="316">
                  <c:v>Sat Dec 12 07:00</c:v>
                </c:pt>
                <c:pt idx="317">
                  <c:v>Sat Dec 12 07:30</c:v>
                </c:pt>
                <c:pt idx="318">
                  <c:v>Sat Dec 12 08:00</c:v>
                </c:pt>
                <c:pt idx="319">
                  <c:v>Sat Dec 12 08:30</c:v>
                </c:pt>
                <c:pt idx="320">
                  <c:v>Sat Dec 12 09:00</c:v>
                </c:pt>
                <c:pt idx="321">
                  <c:v>Sat Dec 12 09:30</c:v>
                </c:pt>
                <c:pt idx="322">
                  <c:v>Sat Dec 12 10:00</c:v>
                </c:pt>
                <c:pt idx="323">
                  <c:v>Sat Dec 12 10:30</c:v>
                </c:pt>
                <c:pt idx="324">
                  <c:v>Sat Dec 12 11:00</c:v>
                </c:pt>
                <c:pt idx="325">
                  <c:v>Sat Dec 12 11:30</c:v>
                </c:pt>
                <c:pt idx="326">
                  <c:v>Sat Dec 12 12:00</c:v>
                </c:pt>
                <c:pt idx="327">
                  <c:v>Sat Dec 12 12:30</c:v>
                </c:pt>
                <c:pt idx="328">
                  <c:v>Sat Dec 12 13:00</c:v>
                </c:pt>
                <c:pt idx="329">
                  <c:v>Sat Dec 12 13:30</c:v>
                </c:pt>
                <c:pt idx="330">
                  <c:v>Sat Dec 12 14:00</c:v>
                </c:pt>
                <c:pt idx="331">
                  <c:v>Sat Dec 12 14:30</c:v>
                </c:pt>
                <c:pt idx="332">
                  <c:v>Sat Dec 12 15:00</c:v>
                </c:pt>
                <c:pt idx="333">
                  <c:v>Sat Dec 12 15:30</c:v>
                </c:pt>
                <c:pt idx="334">
                  <c:v>Sat Dec 12 16:00</c:v>
                </c:pt>
                <c:pt idx="335">
                  <c:v>Sat Dec 12 16:30</c:v>
                </c:pt>
                <c:pt idx="336">
                  <c:v>Sat Dec 12 17:00</c:v>
                </c:pt>
                <c:pt idx="337">
                  <c:v>Sat Dec 12 17:30</c:v>
                </c:pt>
                <c:pt idx="338">
                  <c:v>Sat Dec 12 18:00</c:v>
                </c:pt>
                <c:pt idx="339">
                  <c:v>Sat Dec 12 18:30</c:v>
                </c:pt>
                <c:pt idx="340">
                  <c:v>Sat Dec 12 19:00</c:v>
                </c:pt>
                <c:pt idx="341">
                  <c:v>Sat Dec 12 19:30</c:v>
                </c:pt>
                <c:pt idx="342">
                  <c:v>Sat Dec 12 20:00</c:v>
                </c:pt>
                <c:pt idx="343">
                  <c:v>Sat Dec 12 20:30</c:v>
                </c:pt>
                <c:pt idx="344">
                  <c:v>Sat Dec 12 21:00</c:v>
                </c:pt>
                <c:pt idx="345">
                  <c:v>Sat Dec 12 21:30</c:v>
                </c:pt>
                <c:pt idx="346">
                  <c:v>Sat Dec 12 22:00</c:v>
                </c:pt>
                <c:pt idx="347">
                  <c:v>Sat Dec 12 22:30</c:v>
                </c:pt>
                <c:pt idx="348">
                  <c:v>Sat Dec 12 23:00</c:v>
                </c:pt>
                <c:pt idx="349">
                  <c:v>Sat Dec 12 23:30</c:v>
                </c:pt>
                <c:pt idx="350">
                  <c:v>Sun Dec 13 00:00</c:v>
                </c:pt>
                <c:pt idx="351">
                  <c:v>Sun Dec 13 00:30</c:v>
                </c:pt>
                <c:pt idx="352">
                  <c:v>Sun Dec 13 01:00</c:v>
                </c:pt>
                <c:pt idx="353">
                  <c:v>Sun Dec 13 01:30</c:v>
                </c:pt>
                <c:pt idx="354">
                  <c:v>Sun Dec 13 02:00</c:v>
                </c:pt>
                <c:pt idx="355">
                  <c:v>Sun Dec 13 02:30</c:v>
                </c:pt>
                <c:pt idx="356">
                  <c:v>Sun Dec 13 03:00</c:v>
                </c:pt>
                <c:pt idx="357">
                  <c:v>Sun Dec 13 03:30</c:v>
                </c:pt>
                <c:pt idx="358">
                  <c:v>Sun Dec 13 04:00</c:v>
                </c:pt>
                <c:pt idx="359">
                  <c:v>Sun Dec 13 04:30</c:v>
                </c:pt>
                <c:pt idx="360">
                  <c:v>Sun Dec 13 05:00</c:v>
                </c:pt>
                <c:pt idx="361">
                  <c:v>Sun Dec 13 05:30</c:v>
                </c:pt>
                <c:pt idx="362">
                  <c:v>Sun Dec 13 06:00</c:v>
                </c:pt>
                <c:pt idx="363">
                  <c:v>Sun Dec 13 06:30</c:v>
                </c:pt>
                <c:pt idx="364">
                  <c:v>Sun Dec 13 07:00</c:v>
                </c:pt>
                <c:pt idx="365">
                  <c:v>Sun Dec 13 07:30</c:v>
                </c:pt>
                <c:pt idx="366">
                  <c:v>Sun Dec 13 08:00</c:v>
                </c:pt>
                <c:pt idx="367">
                  <c:v>Sun Dec 13 08:30</c:v>
                </c:pt>
                <c:pt idx="368">
                  <c:v>Sun Dec 13 09:00</c:v>
                </c:pt>
                <c:pt idx="369">
                  <c:v>Sun Dec 13 09:30</c:v>
                </c:pt>
                <c:pt idx="370">
                  <c:v>Sun Dec 13 10:00</c:v>
                </c:pt>
                <c:pt idx="371">
                  <c:v>Sun Dec 13 10:30</c:v>
                </c:pt>
                <c:pt idx="372">
                  <c:v>Sun Dec 13 11:00</c:v>
                </c:pt>
                <c:pt idx="373">
                  <c:v>Sun Dec 13 11:30</c:v>
                </c:pt>
                <c:pt idx="374">
                  <c:v>Sun Dec 13 12:00</c:v>
                </c:pt>
                <c:pt idx="375">
                  <c:v>Sun Dec 13 12:30</c:v>
                </c:pt>
                <c:pt idx="376">
                  <c:v>Sun Dec 13 13:00</c:v>
                </c:pt>
                <c:pt idx="377">
                  <c:v>Sun Dec 13 13:30</c:v>
                </c:pt>
                <c:pt idx="378">
                  <c:v>Sun Dec 13 14:00</c:v>
                </c:pt>
                <c:pt idx="379">
                  <c:v>Sun Dec 13 14:30</c:v>
                </c:pt>
                <c:pt idx="380">
                  <c:v>Sun Dec 13 15:00</c:v>
                </c:pt>
                <c:pt idx="381">
                  <c:v>Sun Dec 13 15:30</c:v>
                </c:pt>
                <c:pt idx="382">
                  <c:v>Sun Dec 13 16:00</c:v>
                </c:pt>
                <c:pt idx="383">
                  <c:v>Sun Dec 13 16:30</c:v>
                </c:pt>
                <c:pt idx="384">
                  <c:v>Sun Dec 13 17:00</c:v>
                </c:pt>
                <c:pt idx="385">
                  <c:v>Sun Dec 13 17:30</c:v>
                </c:pt>
                <c:pt idx="386">
                  <c:v>Sun Dec 13 18:00</c:v>
                </c:pt>
                <c:pt idx="387">
                  <c:v>Sun Dec 13 18:30</c:v>
                </c:pt>
                <c:pt idx="388">
                  <c:v>Sun Dec 13 19:00</c:v>
                </c:pt>
                <c:pt idx="389">
                  <c:v>Sun Dec 13 19:30</c:v>
                </c:pt>
                <c:pt idx="390">
                  <c:v>Sun Dec 13 20:00</c:v>
                </c:pt>
                <c:pt idx="391">
                  <c:v>Sun Dec 13 20:30</c:v>
                </c:pt>
                <c:pt idx="392">
                  <c:v>Sun Dec 13 21:00</c:v>
                </c:pt>
                <c:pt idx="393">
                  <c:v>Sun Dec 13 21:30</c:v>
                </c:pt>
                <c:pt idx="394">
                  <c:v>Sun Dec 13 22:00</c:v>
                </c:pt>
                <c:pt idx="395">
                  <c:v>Sun Dec 13 22:30</c:v>
                </c:pt>
                <c:pt idx="396">
                  <c:v>Sun Dec 13 23:00</c:v>
                </c:pt>
                <c:pt idx="397">
                  <c:v>Sun Dec 13 23:30</c:v>
                </c:pt>
                <c:pt idx="398">
                  <c:v>Mon Dec 14 00:00</c:v>
                </c:pt>
                <c:pt idx="399">
                  <c:v>Mon Dec 14 00:30</c:v>
                </c:pt>
                <c:pt idx="400">
                  <c:v>Mon Dec 14 01:00</c:v>
                </c:pt>
                <c:pt idx="401">
                  <c:v>Mon Dec 14 01:30</c:v>
                </c:pt>
                <c:pt idx="402">
                  <c:v>Mon Dec 14 02:00</c:v>
                </c:pt>
                <c:pt idx="403">
                  <c:v>Mon Dec 14 02:30</c:v>
                </c:pt>
                <c:pt idx="404">
                  <c:v>Mon Dec 14 03:00</c:v>
                </c:pt>
                <c:pt idx="405">
                  <c:v>Mon Dec 14 03:30</c:v>
                </c:pt>
                <c:pt idx="406">
                  <c:v>Mon Dec 14 04:00</c:v>
                </c:pt>
                <c:pt idx="407">
                  <c:v>Mon Dec 14 04:30</c:v>
                </c:pt>
                <c:pt idx="408">
                  <c:v>Mon Dec 14 05:00</c:v>
                </c:pt>
                <c:pt idx="409">
                  <c:v>Mon Dec 14 05:30</c:v>
                </c:pt>
                <c:pt idx="410">
                  <c:v>Mon Dec 14 06:00</c:v>
                </c:pt>
                <c:pt idx="411">
                  <c:v>Mon Dec 14 06:30</c:v>
                </c:pt>
                <c:pt idx="412">
                  <c:v>Mon Dec 14 07:00</c:v>
                </c:pt>
                <c:pt idx="413">
                  <c:v>Mon Dec 14 07:30</c:v>
                </c:pt>
                <c:pt idx="414">
                  <c:v>Mon Dec 14 08:00</c:v>
                </c:pt>
                <c:pt idx="415">
                  <c:v>Mon Dec 14 08:30</c:v>
                </c:pt>
                <c:pt idx="416">
                  <c:v>Mon Dec 14 09:00</c:v>
                </c:pt>
                <c:pt idx="417">
                  <c:v>Mon Dec 14 09:30</c:v>
                </c:pt>
                <c:pt idx="418">
                  <c:v>Mon Dec 14 10:00</c:v>
                </c:pt>
                <c:pt idx="419">
                  <c:v>Mon Dec 14 10:30</c:v>
                </c:pt>
                <c:pt idx="420">
                  <c:v>Mon Dec 14 11:00</c:v>
                </c:pt>
                <c:pt idx="421">
                  <c:v>Mon Dec 14 11:30</c:v>
                </c:pt>
              </c:strCache>
            </c:strRef>
          </c:cat>
          <c:val>
            <c:numRef>
              <c:f>'3kW_final'!$G$2:$G$423</c:f>
              <c:numCache>
                <c:formatCode>0.0</c:formatCode>
                <c:ptCount val="422"/>
                <c:pt idx="0">
                  <c:v>18.777777777777779</c:v>
                </c:pt>
                <c:pt idx="1">
                  <c:v>18.611111111111175</c:v>
                </c:pt>
                <c:pt idx="2">
                  <c:v>18.5</c:v>
                </c:pt>
                <c:pt idx="3">
                  <c:v>18.388888888888893</c:v>
                </c:pt>
                <c:pt idx="4">
                  <c:v>18.555555555555557</c:v>
                </c:pt>
                <c:pt idx="5">
                  <c:v>19.111111111111178</c:v>
                </c:pt>
                <c:pt idx="6">
                  <c:v>19.277777777777779</c:v>
                </c:pt>
                <c:pt idx="7">
                  <c:v>19.499999999999989</c:v>
                </c:pt>
                <c:pt idx="8">
                  <c:v>19.499999999999989</c:v>
                </c:pt>
                <c:pt idx="9">
                  <c:v>19.499999999999989</c:v>
                </c:pt>
                <c:pt idx="10">
                  <c:v>19.555555555555557</c:v>
                </c:pt>
                <c:pt idx="11">
                  <c:v>19.555555555555557</c:v>
                </c:pt>
                <c:pt idx="12">
                  <c:v>19.555555555555557</c:v>
                </c:pt>
                <c:pt idx="13">
                  <c:v>19.611111111111175</c:v>
                </c:pt>
                <c:pt idx="14">
                  <c:v>19.611111111111175</c:v>
                </c:pt>
                <c:pt idx="15">
                  <c:v>19.555555555555557</c:v>
                </c:pt>
                <c:pt idx="16">
                  <c:v>19.555555555555557</c:v>
                </c:pt>
                <c:pt idx="17">
                  <c:v>19.555555555555557</c:v>
                </c:pt>
                <c:pt idx="18">
                  <c:v>19.444444444444443</c:v>
                </c:pt>
                <c:pt idx="19">
                  <c:v>19.499999999999989</c:v>
                </c:pt>
                <c:pt idx="20">
                  <c:v>19.611111111111175</c:v>
                </c:pt>
                <c:pt idx="21">
                  <c:v>19.555555555555557</c:v>
                </c:pt>
                <c:pt idx="22">
                  <c:v>19.555555555555557</c:v>
                </c:pt>
                <c:pt idx="23">
                  <c:v>19.444444444444443</c:v>
                </c:pt>
                <c:pt idx="24">
                  <c:v>19.499999999999989</c:v>
                </c:pt>
                <c:pt idx="25">
                  <c:v>19.499999999999989</c:v>
                </c:pt>
                <c:pt idx="26">
                  <c:v>19.611111111111175</c:v>
                </c:pt>
                <c:pt idx="27">
                  <c:v>19.555555555555557</c:v>
                </c:pt>
                <c:pt idx="28">
                  <c:v>19.555555555555557</c:v>
                </c:pt>
                <c:pt idx="29">
                  <c:v>19.722222222222111</c:v>
                </c:pt>
                <c:pt idx="30">
                  <c:v>19.611111111111175</c:v>
                </c:pt>
                <c:pt idx="31">
                  <c:v>19.833333333333218</c:v>
                </c:pt>
                <c:pt idx="32">
                  <c:v>19.833333333333218</c:v>
                </c:pt>
                <c:pt idx="33">
                  <c:v>19.888888888888893</c:v>
                </c:pt>
                <c:pt idx="34">
                  <c:v>20</c:v>
                </c:pt>
                <c:pt idx="35">
                  <c:v>20.166666666666668</c:v>
                </c:pt>
                <c:pt idx="36">
                  <c:v>19.444444444444443</c:v>
                </c:pt>
                <c:pt idx="37">
                  <c:v>19.222222222222111</c:v>
                </c:pt>
                <c:pt idx="38">
                  <c:v>19.111111111111178</c:v>
                </c:pt>
                <c:pt idx="39">
                  <c:v>19.166666666666668</c:v>
                </c:pt>
                <c:pt idx="40">
                  <c:v>19.111111111111178</c:v>
                </c:pt>
                <c:pt idx="41">
                  <c:v>19.166666666666668</c:v>
                </c:pt>
                <c:pt idx="42">
                  <c:v>19.166666666666668</c:v>
                </c:pt>
                <c:pt idx="43">
                  <c:v>19.222222222222111</c:v>
                </c:pt>
                <c:pt idx="44">
                  <c:v>19.111111111111178</c:v>
                </c:pt>
                <c:pt idx="45">
                  <c:v>19</c:v>
                </c:pt>
                <c:pt idx="46">
                  <c:v>19</c:v>
                </c:pt>
                <c:pt idx="47">
                  <c:v>18.944444444444443</c:v>
                </c:pt>
                <c:pt idx="48">
                  <c:v>18.833333333333222</c:v>
                </c:pt>
                <c:pt idx="49">
                  <c:v>18.722222222222111</c:v>
                </c:pt>
                <c:pt idx="50">
                  <c:v>18.611111111111175</c:v>
                </c:pt>
                <c:pt idx="51">
                  <c:v>18.722222222222111</c:v>
                </c:pt>
                <c:pt idx="52">
                  <c:v>18.555555555555557</c:v>
                </c:pt>
                <c:pt idx="53">
                  <c:v>18.5</c:v>
                </c:pt>
                <c:pt idx="54">
                  <c:v>18.888888888888893</c:v>
                </c:pt>
                <c:pt idx="55">
                  <c:v>19.444444444444443</c:v>
                </c:pt>
                <c:pt idx="56">
                  <c:v>19.555555555555557</c:v>
                </c:pt>
                <c:pt idx="57">
                  <c:v>19.611111111111175</c:v>
                </c:pt>
                <c:pt idx="58">
                  <c:v>19.666666666666671</c:v>
                </c:pt>
                <c:pt idx="59">
                  <c:v>19.611111111111175</c:v>
                </c:pt>
                <c:pt idx="60">
                  <c:v>19.555555555555557</c:v>
                </c:pt>
                <c:pt idx="61">
                  <c:v>19.611111111111175</c:v>
                </c:pt>
                <c:pt idx="62">
                  <c:v>19.555555555555557</c:v>
                </c:pt>
                <c:pt idx="63">
                  <c:v>19.666666666666671</c:v>
                </c:pt>
                <c:pt idx="64">
                  <c:v>19.611111111111175</c:v>
                </c:pt>
                <c:pt idx="65">
                  <c:v>19.555555555555557</c:v>
                </c:pt>
                <c:pt idx="66">
                  <c:v>19.611111111111175</c:v>
                </c:pt>
                <c:pt idx="67">
                  <c:v>19.611111111111175</c:v>
                </c:pt>
                <c:pt idx="68">
                  <c:v>19.499999999999989</c:v>
                </c:pt>
                <c:pt idx="69">
                  <c:v>19.444444444444443</c:v>
                </c:pt>
                <c:pt idx="70">
                  <c:v>19.499999999999989</c:v>
                </c:pt>
                <c:pt idx="71">
                  <c:v>19.499999999999989</c:v>
                </c:pt>
                <c:pt idx="72">
                  <c:v>19.499999999999989</c:v>
                </c:pt>
                <c:pt idx="73">
                  <c:v>19.611111111111175</c:v>
                </c:pt>
                <c:pt idx="74">
                  <c:v>19.555555555555557</c:v>
                </c:pt>
                <c:pt idx="75">
                  <c:v>19.611111111111175</c:v>
                </c:pt>
                <c:pt idx="76">
                  <c:v>19.666666666666671</c:v>
                </c:pt>
                <c:pt idx="77">
                  <c:v>19.666666666666671</c:v>
                </c:pt>
                <c:pt idx="78">
                  <c:v>19.722222222222111</c:v>
                </c:pt>
                <c:pt idx="79">
                  <c:v>19.722222222222111</c:v>
                </c:pt>
                <c:pt idx="80">
                  <c:v>18.944444444444443</c:v>
                </c:pt>
                <c:pt idx="81">
                  <c:v>19.611111111111175</c:v>
                </c:pt>
                <c:pt idx="82">
                  <c:v>19.777777777777729</c:v>
                </c:pt>
                <c:pt idx="83">
                  <c:v>19.944444444444446</c:v>
                </c:pt>
                <c:pt idx="84">
                  <c:v>20</c:v>
                </c:pt>
                <c:pt idx="85">
                  <c:v>20.222222222222118</c:v>
                </c:pt>
                <c:pt idx="86">
                  <c:v>20.277777777777779</c:v>
                </c:pt>
                <c:pt idx="87">
                  <c:v>20.277777777777779</c:v>
                </c:pt>
                <c:pt idx="88">
                  <c:v>20.277777777777779</c:v>
                </c:pt>
                <c:pt idx="89">
                  <c:v>20.222222222222118</c:v>
                </c:pt>
                <c:pt idx="90">
                  <c:v>20.333333333333218</c:v>
                </c:pt>
                <c:pt idx="91">
                  <c:v>19.666666666666671</c:v>
                </c:pt>
                <c:pt idx="92">
                  <c:v>19.166666666666668</c:v>
                </c:pt>
                <c:pt idx="93">
                  <c:v>19.111111111111178</c:v>
                </c:pt>
                <c:pt idx="94">
                  <c:v>19</c:v>
                </c:pt>
                <c:pt idx="95">
                  <c:v>18.833333333333222</c:v>
                </c:pt>
                <c:pt idx="96">
                  <c:v>18.777777777777779</c:v>
                </c:pt>
                <c:pt idx="97">
                  <c:v>18.722222222222111</c:v>
                </c:pt>
                <c:pt idx="98">
                  <c:v>19</c:v>
                </c:pt>
                <c:pt idx="99">
                  <c:v>19.444444444444443</c:v>
                </c:pt>
                <c:pt idx="100">
                  <c:v>19.555555555555557</c:v>
                </c:pt>
                <c:pt idx="101">
                  <c:v>19.555555555555557</c:v>
                </c:pt>
                <c:pt idx="102">
                  <c:v>19.555555555555557</c:v>
                </c:pt>
                <c:pt idx="103">
                  <c:v>19.555555555555557</c:v>
                </c:pt>
                <c:pt idx="104">
                  <c:v>19.555555555555557</c:v>
                </c:pt>
                <c:pt idx="105">
                  <c:v>19.611111111111175</c:v>
                </c:pt>
                <c:pt idx="106">
                  <c:v>19.499999999999989</c:v>
                </c:pt>
                <c:pt idx="107">
                  <c:v>19.555555555555557</c:v>
                </c:pt>
                <c:pt idx="108">
                  <c:v>19.611111111111175</c:v>
                </c:pt>
                <c:pt idx="109">
                  <c:v>19.499999999999989</c:v>
                </c:pt>
                <c:pt idx="110">
                  <c:v>19.611111111111175</c:v>
                </c:pt>
                <c:pt idx="111">
                  <c:v>19.555555555555557</c:v>
                </c:pt>
                <c:pt idx="112">
                  <c:v>19.611111111111175</c:v>
                </c:pt>
                <c:pt idx="113">
                  <c:v>19.499999999999989</c:v>
                </c:pt>
                <c:pt idx="114">
                  <c:v>19.555555555555557</c:v>
                </c:pt>
                <c:pt idx="115">
                  <c:v>19.666666666666671</c:v>
                </c:pt>
                <c:pt idx="116">
                  <c:v>19.555555555555557</c:v>
                </c:pt>
                <c:pt idx="117">
                  <c:v>19.555555555555557</c:v>
                </c:pt>
                <c:pt idx="118">
                  <c:v>19.555555555555557</c:v>
                </c:pt>
                <c:pt idx="119">
                  <c:v>19.611111111111175</c:v>
                </c:pt>
                <c:pt idx="120">
                  <c:v>19.666666666666671</c:v>
                </c:pt>
                <c:pt idx="121">
                  <c:v>19.722222222222111</c:v>
                </c:pt>
                <c:pt idx="122">
                  <c:v>19.833333333333218</c:v>
                </c:pt>
                <c:pt idx="123">
                  <c:v>19.777777777777729</c:v>
                </c:pt>
                <c:pt idx="124">
                  <c:v>19.944444444444446</c:v>
                </c:pt>
                <c:pt idx="125">
                  <c:v>19.944444444444446</c:v>
                </c:pt>
                <c:pt idx="126">
                  <c:v>20.055555555555554</c:v>
                </c:pt>
                <c:pt idx="127">
                  <c:v>20</c:v>
                </c:pt>
                <c:pt idx="128">
                  <c:v>20.222222222222118</c:v>
                </c:pt>
                <c:pt idx="129">
                  <c:v>20.222222222222118</c:v>
                </c:pt>
                <c:pt idx="130">
                  <c:v>20.333333333333218</c:v>
                </c:pt>
                <c:pt idx="131">
                  <c:v>19.944444444444446</c:v>
                </c:pt>
                <c:pt idx="132">
                  <c:v>19.444444444444443</c:v>
                </c:pt>
                <c:pt idx="133">
                  <c:v>19.222222222222111</c:v>
                </c:pt>
                <c:pt idx="134">
                  <c:v>19.166666666666668</c:v>
                </c:pt>
                <c:pt idx="135">
                  <c:v>19.166666666666668</c:v>
                </c:pt>
                <c:pt idx="136">
                  <c:v>19.222222222222111</c:v>
                </c:pt>
                <c:pt idx="137">
                  <c:v>19.222222222222111</c:v>
                </c:pt>
                <c:pt idx="138">
                  <c:v>19.277777777777779</c:v>
                </c:pt>
                <c:pt idx="139">
                  <c:v>19.277777777777779</c:v>
                </c:pt>
                <c:pt idx="140">
                  <c:v>19.444444444444443</c:v>
                </c:pt>
                <c:pt idx="141">
                  <c:v>19.333333333333218</c:v>
                </c:pt>
                <c:pt idx="142">
                  <c:v>19.277777777777779</c:v>
                </c:pt>
                <c:pt idx="143">
                  <c:v>19.277777777777779</c:v>
                </c:pt>
                <c:pt idx="144">
                  <c:v>19.166666666666668</c:v>
                </c:pt>
                <c:pt idx="145">
                  <c:v>19.055555555555557</c:v>
                </c:pt>
                <c:pt idx="146">
                  <c:v>19.055555555555557</c:v>
                </c:pt>
                <c:pt idx="147">
                  <c:v>19</c:v>
                </c:pt>
                <c:pt idx="148">
                  <c:v>18.888888888888893</c:v>
                </c:pt>
                <c:pt idx="149">
                  <c:v>18.888888888888893</c:v>
                </c:pt>
                <c:pt idx="150">
                  <c:v>18.777777777777779</c:v>
                </c:pt>
                <c:pt idx="151">
                  <c:v>18.833333333333222</c:v>
                </c:pt>
                <c:pt idx="152">
                  <c:v>18.888888888888893</c:v>
                </c:pt>
                <c:pt idx="153">
                  <c:v>19.555555555555557</c:v>
                </c:pt>
                <c:pt idx="154">
                  <c:v>19.666666666666671</c:v>
                </c:pt>
                <c:pt idx="155">
                  <c:v>19.777777777777729</c:v>
                </c:pt>
                <c:pt idx="156">
                  <c:v>19.833333333333218</c:v>
                </c:pt>
                <c:pt idx="157">
                  <c:v>19.833333333333218</c:v>
                </c:pt>
                <c:pt idx="158">
                  <c:v>19.888888888888893</c:v>
                </c:pt>
                <c:pt idx="159">
                  <c:v>19.888888888888893</c:v>
                </c:pt>
                <c:pt idx="160">
                  <c:v>19.944444444444446</c:v>
                </c:pt>
                <c:pt idx="161">
                  <c:v>20</c:v>
                </c:pt>
                <c:pt idx="162">
                  <c:v>20</c:v>
                </c:pt>
                <c:pt idx="163">
                  <c:v>20</c:v>
                </c:pt>
                <c:pt idx="164">
                  <c:v>20</c:v>
                </c:pt>
                <c:pt idx="165">
                  <c:v>20.055555555555554</c:v>
                </c:pt>
                <c:pt idx="166">
                  <c:v>20.055555555555554</c:v>
                </c:pt>
                <c:pt idx="167">
                  <c:v>20.166666666666668</c:v>
                </c:pt>
                <c:pt idx="168">
                  <c:v>20.333333333333218</c:v>
                </c:pt>
                <c:pt idx="169">
                  <c:v>20.388888888888893</c:v>
                </c:pt>
                <c:pt idx="170">
                  <c:v>20.444444444444443</c:v>
                </c:pt>
                <c:pt idx="171">
                  <c:v>19.499999999999989</c:v>
                </c:pt>
                <c:pt idx="172">
                  <c:v>19.277777777777779</c:v>
                </c:pt>
                <c:pt idx="173">
                  <c:v>19.111111111111178</c:v>
                </c:pt>
                <c:pt idx="174">
                  <c:v>19.166666666666668</c:v>
                </c:pt>
                <c:pt idx="175">
                  <c:v>19.166666666666668</c:v>
                </c:pt>
                <c:pt idx="176">
                  <c:v>19.166666666666668</c:v>
                </c:pt>
                <c:pt idx="177">
                  <c:v>19</c:v>
                </c:pt>
                <c:pt idx="178">
                  <c:v>18.833333333333222</c:v>
                </c:pt>
                <c:pt idx="179">
                  <c:v>18.777777777777779</c:v>
                </c:pt>
                <c:pt idx="180">
                  <c:v>18.888888888888893</c:v>
                </c:pt>
                <c:pt idx="181">
                  <c:v>19.055555555555557</c:v>
                </c:pt>
                <c:pt idx="182">
                  <c:v>19.111111111111178</c:v>
                </c:pt>
                <c:pt idx="183">
                  <c:v>19.111111111111178</c:v>
                </c:pt>
                <c:pt idx="184">
                  <c:v>19.166666666666668</c:v>
                </c:pt>
                <c:pt idx="185">
                  <c:v>19.111111111111178</c:v>
                </c:pt>
                <c:pt idx="186">
                  <c:v>19.499999999999989</c:v>
                </c:pt>
                <c:pt idx="187">
                  <c:v>19.611111111111175</c:v>
                </c:pt>
                <c:pt idx="188">
                  <c:v>19.222222222222111</c:v>
                </c:pt>
                <c:pt idx="189">
                  <c:v>19.222222222222111</c:v>
                </c:pt>
                <c:pt idx="190">
                  <c:v>19.277777777777779</c:v>
                </c:pt>
                <c:pt idx="191">
                  <c:v>19.166666666666668</c:v>
                </c:pt>
                <c:pt idx="192">
                  <c:v>19.222222222222111</c:v>
                </c:pt>
                <c:pt idx="193">
                  <c:v>19</c:v>
                </c:pt>
                <c:pt idx="194">
                  <c:v>19</c:v>
                </c:pt>
                <c:pt idx="195">
                  <c:v>19.055555555555557</c:v>
                </c:pt>
                <c:pt idx="196">
                  <c:v>18.944444444444443</c:v>
                </c:pt>
                <c:pt idx="197">
                  <c:v>18.777777777777779</c:v>
                </c:pt>
                <c:pt idx="198">
                  <c:v>18.777777777777779</c:v>
                </c:pt>
                <c:pt idx="199">
                  <c:v>18.722222222222111</c:v>
                </c:pt>
                <c:pt idx="200">
                  <c:v>18.722222222222111</c:v>
                </c:pt>
                <c:pt idx="201">
                  <c:v>18.555555555555557</c:v>
                </c:pt>
                <c:pt idx="202">
                  <c:v>19.333333333333218</c:v>
                </c:pt>
                <c:pt idx="203">
                  <c:v>19.611111111111175</c:v>
                </c:pt>
                <c:pt idx="204">
                  <c:v>19.722222222222111</c:v>
                </c:pt>
                <c:pt idx="205">
                  <c:v>19.722222222222111</c:v>
                </c:pt>
                <c:pt idx="206">
                  <c:v>19.833333333333218</c:v>
                </c:pt>
                <c:pt idx="207">
                  <c:v>19.777777777777729</c:v>
                </c:pt>
                <c:pt idx="208">
                  <c:v>19.833333333333218</c:v>
                </c:pt>
                <c:pt idx="209">
                  <c:v>19.833333333333218</c:v>
                </c:pt>
                <c:pt idx="210">
                  <c:v>19.777777777777729</c:v>
                </c:pt>
                <c:pt idx="211">
                  <c:v>19.833333333333218</c:v>
                </c:pt>
                <c:pt idx="212">
                  <c:v>19.722222222222111</c:v>
                </c:pt>
                <c:pt idx="213">
                  <c:v>19.722222222222111</c:v>
                </c:pt>
                <c:pt idx="214">
                  <c:v>19.666666666666671</c:v>
                </c:pt>
                <c:pt idx="215">
                  <c:v>19.722222222222111</c:v>
                </c:pt>
                <c:pt idx="216">
                  <c:v>19.833333333333218</c:v>
                </c:pt>
                <c:pt idx="217">
                  <c:v>19.944444444444446</c:v>
                </c:pt>
                <c:pt idx="218">
                  <c:v>20.055555555555554</c:v>
                </c:pt>
                <c:pt idx="219">
                  <c:v>20.055555555555554</c:v>
                </c:pt>
                <c:pt idx="220">
                  <c:v>20.333333333333218</c:v>
                </c:pt>
                <c:pt idx="221">
                  <c:v>20.055555555555554</c:v>
                </c:pt>
                <c:pt idx="222">
                  <c:v>20.388888888888893</c:v>
                </c:pt>
                <c:pt idx="223">
                  <c:v>20.444444444444443</c:v>
                </c:pt>
                <c:pt idx="224">
                  <c:v>20.555555555555557</c:v>
                </c:pt>
                <c:pt idx="225">
                  <c:v>20.444444444444443</c:v>
                </c:pt>
                <c:pt idx="226">
                  <c:v>20</c:v>
                </c:pt>
                <c:pt idx="227">
                  <c:v>19.277777777777779</c:v>
                </c:pt>
                <c:pt idx="228">
                  <c:v>19.277777777777779</c:v>
                </c:pt>
                <c:pt idx="229">
                  <c:v>19.222222222222111</c:v>
                </c:pt>
                <c:pt idx="230">
                  <c:v>19.277777777777779</c:v>
                </c:pt>
                <c:pt idx="231">
                  <c:v>19.499999999999989</c:v>
                </c:pt>
                <c:pt idx="232">
                  <c:v>19.333333333333218</c:v>
                </c:pt>
                <c:pt idx="233">
                  <c:v>19.444444444444443</c:v>
                </c:pt>
                <c:pt idx="234">
                  <c:v>19.444444444444443</c:v>
                </c:pt>
                <c:pt idx="235">
                  <c:v>19.499999999999989</c:v>
                </c:pt>
                <c:pt idx="236">
                  <c:v>19.555555555555557</c:v>
                </c:pt>
                <c:pt idx="237">
                  <c:v>19.555555555555557</c:v>
                </c:pt>
                <c:pt idx="238">
                  <c:v>19.222222222222111</c:v>
                </c:pt>
                <c:pt idx="239">
                  <c:v>19</c:v>
                </c:pt>
                <c:pt idx="240">
                  <c:v>19.166666666666668</c:v>
                </c:pt>
                <c:pt idx="241">
                  <c:v>19.111111111111178</c:v>
                </c:pt>
                <c:pt idx="242">
                  <c:v>19</c:v>
                </c:pt>
                <c:pt idx="243">
                  <c:v>18.944444444444443</c:v>
                </c:pt>
                <c:pt idx="244">
                  <c:v>18.833333333333222</c:v>
                </c:pt>
                <c:pt idx="245">
                  <c:v>18.833333333333222</c:v>
                </c:pt>
                <c:pt idx="246">
                  <c:v>18.777777777777779</c:v>
                </c:pt>
                <c:pt idx="247">
                  <c:v>18.611111111111175</c:v>
                </c:pt>
                <c:pt idx="248">
                  <c:v>18.611111111111175</c:v>
                </c:pt>
                <c:pt idx="249">
                  <c:v>18.555555555555557</c:v>
                </c:pt>
                <c:pt idx="250">
                  <c:v>18.722222222222111</c:v>
                </c:pt>
                <c:pt idx="251">
                  <c:v>19.722222222222111</c:v>
                </c:pt>
                <c:pt idx="252">
                  <c:v>19.777777777777729</c:v>
                </c:pt>
                <c:pt idx="253">
                  <c:v>19.833333333333218</c:v>
                </c:pt>
                <c:pt idx="254">
                  <c:v>19.888888888888893</c:v>
                </c:pt>
                <c:pt idx="255">
                  <c:v>19.888888888888893</c:v>
                </c:pt>
                <c:pt idx="256">
                  <c:v>20</c:v>
                </c:pt>
                <c:pt idx="257">
                  <c:v>20.055555555555554</c:v>
                </c:pt>
                <c:pt idx="258">
                  <c:v>20.055555555555554</c:v>
                </c:pt>
                <c:pt idx="259">
                  <c:v>19.944444444444446</c:v>
                </c:pt>
                <c:pt idx="260">
                  <c:v>20</c:v>
                </c:pt>
                <c:pt idx="261">
                  <c:v>20</c:v>
                </c:pt>
                <c:pt idx="262">
                  <c:v>20.055555555555554</c:v>
                </c:pt>
                <c:pt idx="263">
                  <c:v>20.055555555555554</c:v>
                </c:pt>
                <c:pt idx="264">
                  <c:v>20.166666666666668</c:v>
                </c:pt>
                <c:pt idx="265">
                  <c:v>20.222222222222118</c:v>
                </c:pt>
                <c:pt idx="266">
                  <c:v>20.333333333333218</c:v>
                </c:pt>
                <c:pt idx="267">
                  <c:v>20.277777777777779</c:v>
                </c:pt>
                <c:pt idx="268">
                  <c:v>20.277777777777779</c:v>
                </c:pt>
                <c:pt idx="269">
                  <c:v>20.500000000000004</c:v>
                </c:pt>
                <c:pt idx="270">
                  <c:v>20.444444444444443</c:v>
                </c:pt>
                <c:pt idx="271">
                  <c:v>20.166666666666668</c:v>
                </c:pt>
                <c:pt idx="272">
                  <c:v>20.611111111111171</c:v>
                </c:pt>
                <c:pt idx="273">
                  <c:v>20.666666666666668</c:v>
                </c:pt>
                <c:pt idx="274">
                  <c:v>20.666666666666668</c:v>
                </c:pt>
                <c:pt idx="275">
                  <c:v>19.611111111111175</c:v>
                </c:pt>
                <c:pt idx="276">
                  <c:v>19.611111111111175</c:v>
                </c:pt>
                <c:pt idx="277">
                  <c:v>19.499999999999989</c:v>
                </c:pt>
                <c:pt idx="278">
                  <c:v>19.499999999999989</c:v>
                </c:pt>
                <c:pt idx="279">
                  <c:v>19.444444444444443</c:v>
                </c:pt>
                <c:pt idx="280">
                  <c:v>19.444444444444443</c:v>
                </c:pt>
                <c:pt idx="281">
                  <c:v>19.499999999999989</c:v>
                </c:pt>
                <c:pt idx="282">
                  <c:v>19.499999999999989</c:v>
                </c:pt>
                <c:pt idx="283">
                  <c:v>19.555555555555557</c:v>
                </c:pt>
                <c:pt idx="284">
                  <c:v>19.499999999999989</c:v>
                </c:pt>
                <c:pt idx="285">
                  <c:v>19.444444444444443</c:v>
                </c:pt>
                <c:pt idx="286">
                  <c:v>19.444444444444443</c:v>
                </c:pt>
                <c:pt idx="287">
                  <c:v>19.277777777777779</c:v>
                </c:pt>
                <c:pt idx="288">
                  <c:v>19.166666666666668</c:v>
                </c:pt>
                <c:pt idx="289">
                  <c:v>19.222222222222111</c:v>
                </c:pt>
                <c:pt idx="290">
                  <c:v>19.222222222222111</c:v>
                </c:pt>
                <c:pt idx="291">
                  <c:v>19.111111111111178</c:v>
                </c:pt>
                <c:pt idx="292">
                  <c:v>19.222222222222111</c:v>
                </c:pt>
                <c:pt idx="293">
                  <c:v>19.111111111111178</c:v>
                </c:pt>
                <c:pt idx="294">
                  <c:v>19.055555555555557</c:v>
                </c:pt>
                <c:pt idx="295">
                  <c:v>19.055555555555557</c:v>
                </c:pt>
                <c:pt idx="296">
                  <c:v>18.888888888888893</c:v>
                </c:pt>
                <c:pt idx="297">
                  <c:v>18.833333333333222</c:v>
                </c:pt>
                <c:pt idx="298">
                  <c:v>18.833333333333222</c:v>
                </c:pt>
                <c:pt idx="299">
                  <c:v>18.888888888888893</c:v>
                </c:pt>
                <c:pt idx="300">
                  <c:v>18.777777777777779</c:v>
                </c:pt>
                <c:pt idx="301">
                  <c:v>18.833333333333222</c:v>
                </c:pt>
                <c:pt idx="302">
                  <c:v>18.777777777777779</c:v>
                </c:pt>
                <c:pt idx="303">
                  <c:v>18.777777777777779</c:v>
                </c:pt>
                <c:pt idx="304">
                  <c:v>18.722222222222111</c:v>
                </c:pt>
                <c:pt idx="305">
                  <c:v>18.777777777777779</c:v>
                </c:pt>
                <c:pt idx="306">
                  <c:v>19.777777777777729</c:v>
                </c:pt>
                <c:pt idx="307">
                  <c:v>20.222222222222118</c:v>
                </c:pt>
                <c:pt idx="308">
                  <c:v>20.166666666666668</c:v>
                </c:pt>
                <c:pt idx="309">
                  <c:v>20.333333333333218</c:v>
                </c:pt>
                <c:pt idx="310">
                  <c:v>20.333333333333218</c:v>
                </c:pt>
                <c:pt idx="311">
                  <c:v>20.388888888888893</c:v>
                </c:pt>
                <c:pt idx="312">
                  <c:v>20.500000000000004</c:v>
                </c:pt>
                <c:pt idx="313">
                  <c:v>20.555555555555557</c:v>
                </c:pt>
                <c:pt idx="314">
                  <c:v>19.611111111111175</c:v>
                </c:pt>
                <c:pt idx="315">
                  <c:v>19.333333333333218</c:v>
                </c:pt>
                <c:pt idx="316">
                  <c:v>19.166666666666668</c:v>
                </c:pt>
                <c:pt idx="317">
                  <c:v>19.166666666666668</c:v>
                </c:pt>
                <c:pt idx="318">
                  <c:v>19.222222222222111</c:v>
                </c:pt>
                <c:pt idx="319">
                  <c:v>19.111111111111178</c:v>
                </c:pt>
                <c:pt idx="320">
                  <c:v>19.166666666666668</c:v>
                </c:pt>
                <c:pt idx="321">
                  <c:v>19.222222222222111</c:v>
                </c:pt>
                <c:pt idx="322">
                  <c:v>19.333333333333218</c:v>
                </c:pt>
                <c:pt idx="323">
                  <c:v>19.499999999999989</c:v>
                </c:pt>
                <c:pt idx="324">
                  <c:v>19.555555555555557</c:v>
                </c:pt>
                <c:pt idx="325">
                  <c:v>19.444444444444443</c:v>
                </c:pt>
                <c:pt idx="326">
                  <c:v>19.444444444444443</c:v>
                </c:pt>
                <c:pt idx="327">
                  <c:v>19.333333333333218</c:v>
                </c:pt>
                <c:pt idx="328">
                  <c:v>19.277777777777779</c:v>
                </c:pt>
                <c:pt idx="329">
                  <c:v>19.277777777777779</c:v>
                </c:pt>
                <c:pt idx="330">
                  <c:v>19.333333333333218</c:v>
                </c:pt>
                <c:pt idx="331">
                  <c:v>19.499999999999989</c:v>
                </c:pt>
                <c:pt idx="332">
                  <c:v>19.555555555555557</c:v>
                </c:pt>
                <c:pt idx="333">
                  <c:v>19.499999999999989</c:v>
                </c:pt>
                <c:pt idx="334">
                  <c:v>19.444444444444443</c:v>
                </c:pt>
                <c:pt idx="335">
                  <c:v>19.444444444444443</c:v>
                </c:pt>
                <c:pt idx="336">
                  <c:v>19.499999999999989</c:v>
                </c:pt>
                <c:pt idx="337">
                  <c:v>19.333333333333218</c:v>
                </c:pt>
                <c:pt idx="338">
                  <c:v>19.277777777777779</c:v>
                </c:pt>
                <c:pt idx="339">
                  <c:v>19.222222222222111</c:v>
                </c:pt>
                <c:pt idx="340">
                  <c:v>19.111111111111178</c:v>
                </c:pt>
                <c:pt idx="341">
                  <c:v>19.111111111111178</c:v>
                </c:pt>
                <c:pt idx="342">
                  <c:v>19.166666666666668</c:v>
                </c:pt>
                <c:pt idx="343">
                  <c:v>19.055555555555557</c:v>
                </c:pt>
                <c:pt idx="344">
                  <c:v>19.055555555555557</c:v>
                </c:pt>
                <c:pt idx="345">
                  <c:v>19.055555555555557</c:v>
                </c:pt>
                <c:pt idx="346">
                  <c:v>18.944444444444443</c:v>
                </c:pt>
                <c:pt idx="347">
                  <c:v>19</c:v>
                </c:pt>
                <c:pt idx="348">
                  <c:v>18.888888888888893</c:v>
                </c:pt>
                <c:pt idx="349">
                  <c:v>18.944444444444443</c:v>
                </c:pt>
                <c:pt idx="350">
                  <c:v>18.944444444444443</c:v>
                </c:pt>
                <c:pt idx="351">
                  <c:v>18.888888888888893</c:v>
                </c:pt>
                <c:pt idx="352">
                  <c:v>18.944444444444443</c:v>
                </c:pt>
                <c:pt idx="353">
                  <c:v>19</c:v>
                </c:pt>
                <c:pt idx="354">
                  <c:v>18.888888888888893</c:v>
                </c:pt>
                <c:pt idx="355">
                  <c:v>18.833333333333222</c:v>
                </c:pt>
                <c:pt idx="356">
                  <c:v>18.833333333333222</c:v>
                </c:pt>
                <c:pt idx="357">
                  <c:v>18.888888888888893</c:v>
                </c:pt>
                <c:pt idx="358">
                  <c:v>18.777777777777779</c:v>
                </c:pt>
                <c:pt idx="359">
                  <c:v>18.777777777777779</c:v>
                </c:pt>
                <c:pt idx="360">
                  <c:v>18.777777777777779</c:v>
                </c:pt>
                <c:pt idx="361">
                  <c:v>18.833333333333222</c:v>
                </c:pt>
                <c:pt idx="362">
                  <c:v>18.944444444444443</c:v>
                </c:pt>
                <c:pt idx="363">
                  <c:v>18.944444444444443</c:v>
                </c:pt>
                <c:pt idx="364">
                  <c:v>19</c:v>
                </c:pt>
                <c:pt idx="365">
                  <c:v>19</c:v>
                </c:pt>
                <c:pt idx="366">
                  <c:v>19.055555555555557</c:v>
                </c:pt>
                <c:pt idx="367">
                  <c:v>19</c:v>
                </c:pt>
                <c:pt idx="368">
                  <c:v>19.055555555555557</c:v>
                </c:pt>
                <c:pt idx="369">
                  <c:v>19.111111111111178</c:v>
                </c:pt>
                <c:pt idx="370">
                  <c:v>19.166666666666668</c:v>
                </c:pt>
                <c:pt idx="371">
                  <c:v>19.055555555555557</c:v>
                </c:pt>
                <c:pt idx="372">
                  <c:v>19.499999999999989</c:v>
                </c:pt>
                <c:pt idx="373">
                  <c:v>19.166666666666668</c:v>
                </c:pt>
                <c:pt idx="374">
                  <c:v>19.277777777777779</c:v>
                </c:pt>
                <c:pt idx="375">
                  <c:v>19.333333333333218</c:v>
                </c:pt>
                <c:pt idx="376">
                  <c:v>19.166666666666668</c:v>
                </c:pt>
                <c:pt idx="377">
                  <c:v>19.277777777777779</c:v>
                </c:pt>
                <c:pt idx="378">
                  <c:v>19.166666666666668</c:v>
                </c:pt>
                <c:pt idx="379">
                  <c:v>19.333333333333218</c:v>
                </c:pt>
                <c:pt idx="380">
                  <c:v>19.444444444444443</c:v>
                </c:pt>
                <c:pt idx="381">
                  <c:v>19.333333333333218</c:v>
                </c:pt>
                <c:pt idx="382">
                  <c:v>19.333333333333218</c:v>
                </c:pt>
                <c:pt idx="383">
                  <c:v>19.277777777777779</c:v>
                </c:pt>
                <c:pt idx="384">
                  <c:v>19.222222222222111</c:v>
                </c:pt>
                <c:pt idx="385">
                  <c:v>19.277777777777779</c:v>
                </c:pt>
                <c:pt idx="386">
                  <c:v>19.166666666666668</c:v>
                </c:pt>
                <c:pt idx="387">
                  <c:v>19.055555555555557</c:v>
                </c:pt>
                <c:pt idx="388">
                  <c:v>18.944444444444443</c:v>
                </c:pt>
                <c:pt idx="389">
                  <c:v>19.111111111111178</c:v>
                </c:pt>
                <c:pt idx="390">
                  <c:v>19</c:v>
                </c:pt>
                <c:pt idx="391">
                  <c:v>19</c:v>
                </c:pt>
                <c:pt idx="392">
                  <c:v>19</c:v>
                </c:pt>
                <c:pt idx="393">
                  <c:v>18.944444444444443</c:v>
                </c:pt>
                <c:pt idx="394">
                  <c:v>18.888888888888893</c:v>
                </c:pt>
                <c:pt idx="395">
                  <c:v>18.833333333333222</c:v>
                </c:pt>
                <c:pt idx="396">
                  <c:v>18.833333333333222</c:v>
                </c:pt>
                <c:pt idx="397">
                  <c:v>18.833333333333222</c:v>
                </c:pt>
                <c:pt idx="398">
                  <c:v>18.833333333333222</c:v>
                </c:pt>
                <c:pt idx="399">
                  <c:v>18.833333333333222</c:v>
                </c:pt>
                <c:pt idx="400">
                  <c:v>18.722222222222111</c:v>
                </c:pt>
                <c:pt idx="401">
                  <c:v>18.722222222222111</c:v>
                </c:pt>
                <c:pt idx="402">
                  <c:v>18.777777777777779</c:v>
                </c:pt>
                <c:pt idx="403">
                  <c:v>18.722222222222111</c:v>
                </c:pt>
                <c:pt idx="404">
                  <c:v>18.722222222222111</c:v>
                </c:pt>
                <c:pt idx="405">
                  <c:v>18.555555555555557</c:v>
                </c:pt>
                <c:pt idx="406">
                  <c:v>18.722222222222111</c:v>
                </c:pt>
                <c:pt idx="407">
                  <c:v>19.499999999999989</c:v>
                </c:pt>
                <c:pt idx="408">
                  <c:v>20</c:v>
                </c:pt>
                <c:pt idx="409">
                  <c:v>20.222222222222118</c:v>
                </c:pt>
                <c:pt idx="410">
                  <c:v>20.333333333333218</c:v>
                </c:pt>
                <c:pt idx="411">
                  <c:v>20.500000000000004</c:v>
                </c:pt>
                <c:pt idx="412">
                  <c:v>20.166666666666668</c:v>
                </c:pt>
                <c:pt idx="413">
                  <c:v>19.611111111111175</c:v>
                </c:pt>
                <c:pt idx="414">
                  <c:v>19.277777777777779</c:v>
                </c:pt>
                <c:pt idx="415">
                  <c:v>19.166666666666668</c:v>
                </c:pt>
                <c:pt idx="416">
                  <c:v>19.166666666666668</c:v>
                </c:pt>
                <c:pt idx="417">
                  <c:v>19</c:v>
                </c:pt>
                <c:pt idx="418">
                  <c:v>19.444444444444443</c:v>
                </c:pt>
                <c:pt idx="419">
                  <c:v>19.277777777777779</c:v>
                </c:pt>
                <c:pt idx="420">
                  <c:v>19.166666666666668</c:v>
                </c:pt>
                <c:pt idx="421">
                  <c:v>19.111111111111178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757600"/>
        <c:axId val="203757992"/>
      </c:lineChart>
      <c:catAx>
        <c:axId val="20375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58776"/>
        <c:crosses val="autoZero"/>
        <c:auto val="1"/>
        <c:lblAlgn val="ctr"/>
        <c:lblOffset val="100"/>
        <c:noMultiLvlLbl val="0"/>
      </c:catAx>
      <c:valAx>
        <c:axId val="203758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59560"/>
        <c:crosses val="autoZero"/>
        <c:crossBetween val="between"/>
      </c:valAx>
      <c:valAx>
        <c:axId val="203757992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57600"/>
        <c:crosses val="max"/>
        <c:crossBetween val="between"/>
      </c:valAx>
      <c:catAx>
        <c:axId val="203757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7579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3C8D502E-6A6D-417B-AB33-BBB43D2FC627}" type="datetimeFigureOut">
              <a:rPr lang="en-US" altLang="en-US"/>
              <a:pPr/>
              <a:t>3/16/2016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C1E47EB1-15BE-4DB5-ADD8-2CB3DC8C7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0443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EFC628DC-0EA9-4EDC-928B-5055AD0511F1}" type="datetimeFigureOut">
              <a:rPr lang="en-US" altLang="en-US"/>
              <a:pPr/>
              <a:t>3/16/2016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01E19B93-9E1F-4A22-A880-D39DEB2326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727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002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671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692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Helvetica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93C753E-FD9F-4DDA-9561-E86C4D584D47}" type="slidenum">
              <a:rPr lang="en-US" altLang="en-US" sz="1200"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2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58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72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884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44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40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134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7725" y="66167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CA5941BE-F261-446F-A9EB-53908F52258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35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4" y="920773"/>
            <a:ext cx="4308231" cy="7212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701931" y="920774"/>
            <a:ext cx="4260850" cy="7212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Mishra      P2MAC Review at Fermilab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8515106" y="6604391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629EDFE3-73EB-4ED6-87B6-5DE8ED48F01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9365" y="1746431"/>
            <a:ext cx="4308231" cy="4253439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2"/>
          </p:nvPr>
        </p:nvSpPr>
        <p:spPr>
          <a:xfrm>
            <a:off x="4701931" y="1746431"/>
            <a:ext cx="4308231" cy="4253439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16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Mishra      P2MAC Review at Fermilab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8515106" y="6604391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629EDFE3-73EB-4ED6-87B6-5DE8ED48F01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4308231" cy="364149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2"/>
          </p:nvPr>
        </p:nvSpPr>
        <p:spPr>
          <a:xfrm>
            <a:off x="4654550" y="1037744"/>
            <a:ext cx="4308231" cy="364149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04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Mishra      P2MAC Review at Fermilab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515107" y="6611425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90FB1247-EF23-4B88-8BDA-71F359827C1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09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 b="1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Mishra      P2MAC Review at Fermilab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77249" y="66167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1F548BE3-8EE2-4A88-8B14-3AE9C95001C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01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2731F1-DA80-41DF-A680-3E708DFCA5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8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Mishra      P2MAC Review at Fermilab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90BBBAE5-33F5-4494-8F5C-B9D85820F1A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220691"/>
            <a:ext cx="568267" cy="6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229567" y="6464299"/>
            <a:ext cx="762066" cy="4159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9" r:id="rId4"/>
    <p:sldLayoutId id="2147484080" r:id="rId5"/>
    <p:sldLayoutId id="2147484081" r:id="rId6"/>
    <p:sldLayoutId id="2147484090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390584" y="2961314"/>
            <a:ext cx="8358070" cy="13581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International Collaborations for PIP-II:</a:t>
            </a:r>
            <a:br>
              <a:rPr lang="en-US" dirty="0"/>
            </a:br>
            <a:r>
              <a:rPr lang="en-US" dirty="0"/>
              <a:t>R&amp;D </a:t>
            </a:r>
            <a:r>
              <a:rPr lang="en-US"/>
              <a:t>and Construction </a:t>
            </a:r>
            <a:r>
              <a:rPr lang="en-US" sz="2800"/>
              <a:t/>
            </a:r>
            <a:br>
              <a:rPr lang="en-US" sz="2800"/>
            </a:br>
            <a:endParaRPr lang="en-US" altLang="en-US" sz="2800" dirty="0">
              <a:latin typeface="Helvetica" pitchFamily="124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Helvetica" pitchFamily="124" charset="0"/>
              </a:rPr>
              <a:t>Shekhar Mishra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PIP-II Machine Advisory Committee</a:t>
            </a:r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March 15-17, 2016</a:t>
            </a:r>
          </a:p>
          <a:p>
            <a:r>
              <a:rPr lang="en-US" altLang="en-US" dirty="0">
                <a:latin typeface="Helvetica" pitchFamily="124" charset="0"/>
              </a:rPr>
              <a:t>Fermilab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314516"/>
            <a:ext cx="86868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pc="-10" dirty="0" smtClean="0">
                <a:latin typeface="Calibri"/>
                <a:cs typeface="Calibri"/>
              </a:rPr>
              <a:t>IIFC: </a:t>
            </a:r>
            <a:r>
              <a:rPr sz="2800" b="1" spc="-10" dirty="0" smtClean="0">
                <a:latin typeface="Calibri"/>
                <a:cs typeface="Calibri"/>
              </a:rPr>
              <a:t>S</a:t>
            </a:r>
            <a:r>
              <a:rPr sz="2800" b="1" spc="-40" dirty="0" smtClean="0">
                <a:latin typeface="Calibri"/>
                <a:cs typeface="Calibri"/>
              </a:rPr>
              <a:t>ta</a:t>
            </a:r>
            <a:r>
              <a:rPr sz="2800" b="1" spc="-20" dirty="0" smtClean="0">
                <a:latin typeface="Calibri"/>
                <a:cs typeface="Calibri"/>
              </a:rPr>
              <a:t>tu</a:t>
            </a:r>
            <a:r>
              <a:rPr sz="2800" b="1" spc="-10" dirty="0" smtClean="0">
                <a:latin typeface="Calibri"/>
                <a:cs typeface="Calibri"/>
              </a:rPr>
              <a:t>s</a:t>
            </a:r>
            <a:r>
              <a:rPr sz="2800" b="1" spc="20" dirty="0" smtClean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o</a:t>
            </a:r>
            <a:r>
              <a:rPr sz="2800" b="1" dirty="0">
                <a:latin typeface="Calibri"/>
                <a:cs typeface="Calibri"/>
              </a:rPr>
              <a:t>f</a:t>
            </a:r>
            <a:r>
              <a:rPr sz="2800" b="1" spc="-20" dirty="0">
                <a:latin typeface="Calibri"/>
                <a:cs typeface="Calibri"/>
              </a:rPr>
              <a:t> 65</a:t>
            </a:r>
            <a:r>
              <a:rPr sz="2800" b="1" spc="-15" dirty="0">
                <a:latin typeface="Calibri"/>
                <a:cs typeface="Calibri"/>
              </a:rPr>
              <a:t>0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M</a:t>
            </a:r>
            <a:r>
              <a:rPr sz="2800" b="1" spc="-25" dirty="0">
                <a:latin typeface="Calibri"/>
                <a:cs typeface="Calibri"/>
              </a:rPr>
              <a:t>H</a:t>
            </a:r>
            <a:r>
              <a:rPr sz="2800" b="1" dirty="0">
                <a:latin typeface="Calibri"/>
                <a:cs typeface="Calibri"/>
              </a:rPr>
              <a:t>z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spc="-10" dirty="0" smtClean="0">
                <a:latin typeface="Calibri"/>
                <a:cs typeface="Calibri"/>
              </a:rPr>
              <a:t>s</a:t>
            </a:r>
            <a:r>
              <a:rPr sz="2800" b="1" spc="-15" dirty="0" smtClean="0">
                <a:latin typeface="Calibri"/>
                <a:cs typeface="Calibri"/>
              </a:rPr>
              <a:t>ingl</a:t>
            </a:r>
            <a:r>
              <a:rPr sz="2800" b="1" dirty="0" smtClean="0">
                <a:latin typeface="Calibri"/>
                <a:cs typeface="Calibri"/>
              </a:rPr>
              <a:t>e</a:t>
            </a:r>
            <a:r>
              <a:rPr sz="2800" b="1" spc="-5" dirty="0" smtClean="0">
                <a:latin typeface="Calibri"/>
                <a:cs typeface="Calibri"/>
              </a:rPr>
              <a:t>-</a:t>
            </a:r>
            <a:r>
              <a:rPr sz="2800" b="1" dirty="0" smtClean="0">
                <a:latin typeface="Calibri"/>
                <a:cs typeface="Calibri"/>
              </a:rPr>
              <a:t>ce</a:t>
            </a:r>
            <a:r>
              <a:rPr sz="2800" b="1" spc="-15" dirty="0" smtClean="0">
                <a:latin typeface="Calibri"/>
                <a:cs typeface="Calibri"/>
              </a:rPr>
              <a:t>l</a:t>
            </a:r>
            <a:r>
              <a:rPr sz="2800" b="1" spc="-10" dirty="0" smtClean="0">
                <a:latin typeface="Calibri"/>
                <a:cs typeface="Calibri"/>
              </a:rPr>
              <a:t>l</a:t>
            </a:r>
            <a:r>
              <a:rPr sz="2800" b="1" spc="-5" dirty="0" smtClean="0">
                <a:latin typeface="Calibri"/>
                <a:cs typeface="Calibri"/>
              </a:rPr>
              <a:t> </a:t>
            </a:r>
            <a:r>
              <a:rPr sz="2800" b="1" spc="-10" dirty="0" smtClean="0">
                <a:latin typeface="Calibri"/>
                <a:cs typeface="Calibri"/>
              </a:rPr>
              <a:t>c</a:t>
            </a:r>
            <a:r>
              <a:rPr sz="2800" b="1" spc="-50" dirty="0" smtClean="0">
                <a:latin typeface="Calibri"/>
                <a:cs typeface="Calibri"/>
              </a:rPr>
              <a:t>a</a:t>
            </a:r>
            <a:r>
              <a:rPr sz="2800" b="1" dirty="0" smtClean="0">
                <a:latin typeface="Calibri"/>
                <a:cs typeface="Calibri"/>
              </a:rPr>
              <a:t>v</a:t>
            </a:r>
            <a:r>
              <a:rPr sz="2800" b="1" spc="-15" dirty="0" smtClean="0">
                <a:latin typeface="Calibri"/>
                <a:cs typeface="Calibri"/>
              </a:rPr>
              <a:t>ity</a:t>
            </a:r>
            <a:r>
              <a:rPr lang="en-US" sz="2800" b="1" spc="-15" dirty="0" smtClean="0">
                <a:latin typeface="Calibri"/>
                <a:cs typeface="Calibri"/>
              </a:rPr>
              <a:t>  (RRCAT)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P2MAC Review at Fermilab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229365" y="914817"/>
            <a:ext cx="8686035" cy="17297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RRCAT/IUAC Fabricated one </a:t>
            </a:r>
            <a:r>
              <a:rPr lang="en-US" dirty="0" err="1"/>
              <a:t>Nb</a:t>
            </a:r>
            <a:r>
              <a:rPr lang="en-US" dirty="0"/>
              <a:t> </a:t>
            </a:r>
            <a:r>
              <a:rPr lang="en-US" dirty="0" smtClean="0"/>
              <a:t>HB650 650 </a:t>
            </a:r>
            <a:r>
              <a:rPr lang="en-US" dirty="0"/>
              <a:t>MHz single-cell </a:t>
            </a:r>
            <a:r>
              <a:rPr lang="en-US" dirty="0" smtClean="0"/>
              <a:t>cavity (July 2013).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rocessed </a:t>
            </a:r>
            <a:r>
              <a:rPr lang="en-US" dirty="0"/>
              <a:t>&amp; tested </a:t>
            </a:r>
            <a:r>
              <a:rPr lang="en-US" dirty="0" smtClean="0"/>
              <a:t>at Fermilab</a:t>
            </a:r>
          </a:p>
          <a:p>
            <a:pPr lvl="1"/>
            <a:r>
              <a:rPr lang="en-US" dirty="0" smtClean="0"/>
              <a:t>The cavity achieved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19.3 MV/m with Q &gt; 4E10 at 2K.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4540252" y="2216584"/>
            <a:ext cx="3974854" cy="335225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2327" y="2054374"/>
            <a:ext cx="2410967" cy="321259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84923" y="5371255"/>
            <a:ext cx="6050940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C</a:t>
            </a:r>
            <a:r>
              <a:rPr sz="1200" spc="-25" dirty="0">
                <a:latin typeface="Calibri"/>
                <a:cs typeface="Calibri"/>
              </a:rPr>
              <a:t>a</a:t>
            </a:r>
            <a:r>
              <a:rPr sz="1200" spc="-15" dirty="0">
                <a:latin typeface="Calibri"/>
                <a:cs typeface="Calibri"/>
              </a:rPr>
              <a:t>v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5" dirty="0">
                <a:latin typeface="Calibri"/>
                <a:cs typeface="Calibri"/>
              </a:rPr>
              <a:t>t</a:t>
            </a:r>
            <a:r>
              <a:rPr sz="1200" spc="-10" dirty="0">
                <a:latin typeface="Calibri"/>
                <a:cs typeface="Calibri"/>
              </a:rPr>
              <a:t>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VTS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</a:t>
            </a:r>
            <a:r>
              <a:rPr sz="1200" spc="5" dirty="0">
                <a:latin typeface="Calibri"/>
                <a:cs typeface="Calibri"/>
              </a:rPr>
              <a:t>u</a:t>
            </a:r>
            <a:r>
              <a:rPr sz="1200" spc="-10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ti</a:t>
            </a:r>
            <a:r>
              <a:rPr sz="1200" spc="-10" dirty="0">
                <a:latin typeface="Calibri"/>
                <a:cs typeface="Calibri"/>
              </a:rPr>
              <a:t>ng</a:t>
            </a:r>
            <a:endParaRPr sz="12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630"/>
              </a:spcBef>
            </a:pPr>
            <a:r>
              <a:rPr sz="1200" spc="-15" dirty="0">
                <a:latin typeface="Calibri"/>
                <a:cs typeface="Calibri"/>
              </a:rPr>
              <a:t>Q</a:t>
            </a:r>
            <a:r>
              <a:rPr sz="1200" spc="-10" dirty="0">
                <a:latin typeface="Calibri"/>
                <a:cs typeface="Calibri"/>
              </a:rPr>
              <a:t>0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v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E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c</a:t>
            </a:r>
            <a:r>
              <a:rPr sz="1200" spc="-5" dirty="0">
                <a:latin typeface="Calibri"/>
                <a:cs typeface="Calibri"/>
              </a:rPr>
              <a:t>c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p</a:t>
            </a:r>
            <a:r>
              <a:rPr sz="1200" dirty="0">
                <a:latin typeface="Calibri"/>
                <a:cs typeface="Calibri"/>
              </a:rPr>
              <a:t>lo</a:t>
            </a:r>
            <a:r>
              <a:rPr sz="1200" spc="-5" dirty="0">
                <a:latin typeface="Calibri"/>
                <a:cs typeface="Calibri"/>
              </a:rPr>
              <a:t>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</a:t>
            </a:r>
            <a:r>
              <a:rPr sz="1200" spc="-25" dirty="0">
                <a:latin typeface="Calibri"/>
                <a:cs typeface="Calibri"/>
              </a:rPr>
              <a:t>a</a:t>
            </a:r>
            <a:r>
              <a:rPr sz="1200" spc="-15" dirty="0">
                <a:latin typeface="Calibri"/>
                <a:cs typeface="Calibri"/>
              </a:rPr>
              <a:t>v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10" dirty="0">
                <a:latin typeface="Calibri"/>
                <a:cs typeface="Calibri"/>
              </a:rPr>
              <a:t>y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2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</a:rPr>
              <a:t>IIFC: Progress on HB650 cavity   (RRCAT)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330234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1800" dirty="0" smtClean="0">
                <a:solidFill>
                  <a:srgbClr val="004C97"/>
                </a:solidFill>
                <a:latin typeface="Helvetica" panose="020B0604020202020204" pitchFamily="34" charset="0"/>
              </a:rPr>
              <a:t>In </a:t>
            </a:r>
            <a:r>
              <a:rPr lang="en-US" altLang="en-US" sz="1800" dirty="0">
                <a:solidFill>
                  <a:srgbClr val="004C97"/>
                </a:solidFill>
                <a:latin typeface="Helvetica" panose="020B0604020202020204" pitchFamily="34" charset="0"/>
              </a:rPr>
              <a:t>October 2013, 650 MHz cavity beta was changed </a:t>
            </a:r>
            <a:r>
              <a:rPr lang="en-US" altLang="en-US" sz="1800" dirty="0" smtClean="0">
                <a:solidFill>
                  <a:srgbClr val="004C97"/>
                </a:solidFill>
                <a:latin typeface="Helvetica" panose="020B0604020202020204" pitchFamily="34" charset="0"/>
              </a:rPr>
              <a:t>from 0.9 to 0.92 to improve the cavity performance at high current.</a:t>
            </a:r>
            <a:endParaRPr lang="en-US" altLang="en-US" sz="1800" dirty="0">
              <a:solidFill>
                <a:srgbClr val="004C97"/>
              </a:solidFill>
              <a:latin typeface="Helvetica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en-US" sz="1800" b="1" dirty="0" smtClean="0">
                <a:solidFill>
                  <a:srgbClr val="004C97"/>
                </a:solidFill>
              </a:rPr>
              <a:t>HB650 </a:t>
            </a:r>
            <a:r>
              <a:rPr lang="en-US" altLang="en-US" sz="1800" b="1" dirty="0">
                <a:solidFill>
                  <a:srgbClr val="FF0000"/>
                </a:solidFill>
              </a:rPr>
              <a:t>(</a:t>
            </a:r>
            <a:r>
              <a:rPr lang="en-US" altLang="en-US" sz="1800" b="1" dirty="0">
                <a:solidFill>
                  <a:srgbClr val="FF0000"/>
                </a:solidFill>
                <a:sym typeface="Symbol"/>
              </a:rPr>
              <a:t>=0.92) </a:t>
            </a:r>
            <a:r>
              <a:rPr lang="en-US" altLang="en-US" sz="1800" b="1" dirty="0">
                <a:solidFill>
                  <a:srgbClr val="004C97"/>
                </a:solidFill>
                <a:sym typeface="Symbol"/>
              </a:rPr>
              <a:t>f</a:t>
            </a:r>
            <a:r>
              <a:rPr lang="en-US" altLang="en-US" sz="1800" b="1" dirty="0">
                <a:solidFill>
                  <a:srgbClr val="004C97"/>
                </a:solidFill>
              </a:rPr>
              <a:t>ive-cell cavity </a:t>
            </a:r>
            <a:r>
              <a:rPr lang="en-US" altLang="en-US" sz="1800" b="1" dirty="0" smtClean="0">
                <a:solidFill>
                  <a:srgbClr val="004C97"/>
                </a:solidFill>
              </a:rPr>
              <a:t>development at RRCAT</a:t>
            </a:r>
            <a:endParaRPr lang="en-US" altLang="en-US" sz="1800" b="1" dirty="0">
              <a:solidFill>
                <a:srgbClr val="004C97"/>
              </a:solidFill>
            </a:endParaRPr>
          </a:p>
          <a:p>
            <a:pPr lvl="1" eaLnBrk="1" hangingPunct="1">
              <a:spcAft>
                <a:spcPts val="600"/>
              </a:spcAft>
              <a:defRPr/>
            </a:pPr>
            <a:r>
              <a:rPr lang="en-US" altLang="en-US" sz="1600" b="1" dirty="0">
                <a:solidFill>
                  <a:srgbClr val="004C97"/>
                </a:solidFill>
              </a:rPr>
              <a:t>New set of forming </a:t>
            </a:r>
            <a:r>
              <a:rPr lang="en-US" altLang="en-US" sz="1600" b="1" dirty="0" smtClean="0">
                <a:solidFill>
                  <a:srgbClr val="004C97"/>
                </a:solidFill>
              </a:rPr>
              <a:t>tools for </a:t>
            </a:r>
            <a:r>
              <a:rPr lang="en-US" altLang="en-US" sz="1600" b="1" dirty="0">
                <a:solidFill>
                  <a:srgbClr val="004C97"/>
                </a:solidFill>
                <a:sym typeface="Symbol"/>
              </a:rPr>
              <a:t>=0.92 </a:t>
            </a:r>
            <a:r>
              <a:rPr lang="en-US" altLang="en-US" sz="1600" b="1" dirty="0" smtClean="0">
                <a:solidFill>
                  <a:srgbClr val="004C97"/>
                </a:solidFill>
                <a:sym typeface="Symbol"/>
              </a:rPr>
              <a:t>five-cell </a:t>
            </a:r>
            <a:r>
              <a:rPr lang="en-US" altLang="en-US" sz="1600" b="1" dirty="0">
                <a:solidFill>
                  <a:srgbClr val="004C97"/>
                </a:solidFill>
                <a:sym typeface="Symbol"/>
              </a:rPr>
              <a:t>cavity </a:t>
            </a:r>
            <a:r>
              <a:rPr lang="en-US" altLang="en-US" sz="1600" b="1" dirty="0" smtClean="0">
                <a:solidFill>
                  <a:srgbClr val="004C97"/>
                </a:solidFill>
              </a:rPr>
              <a:t>have </a:t>
            </a:r>
            <a:r>
              <a:rPr lang="en-US" altLang="en-US" sz="1600" b="1" dirty="0">
                <a:solidFill>
                  <a:srgbClr val="004C97"/>
                </a:solidFill>
              </a:rPr>
              <a:t>been made.</a:t>
            </a:r>
          </a:p>
          <a:p>
            <a:pPr lvl="1" eaLnBrk="1" hangingPunct="1">
              <a:spcAft>
                <a:spcPts val="600"/>
              </a:spcAft>
              <a:defRPr/>
            </a:pPr>
            <a:r>
              <a:rPr lang="en-US" altLang="en-US" sz="1600" b="1" dirty="0">
                <a:solidFill>
                  <a:srgbClr val="004C97"/>
                </a:solidFill>
              </a:rPr>
              <a:t>Initial </a:t>
            </a:r>
            <a:r>
              <a:rPr lang="en-US" altLang="en-US" sz="1600" b="1" dirty="0" smtClean="0">
                <a:solidFill>
                  <a:srgbClr val="004C97"/>
                </a:solidFill>
              </a:rPr>
              <a:t>half-cell </a:t>
            </a:r>
            <a:r>
              <a:rPr lang="en-US" altLang="en-US" sz="1600" b="1" dirty="0">
                <a:solidFill>
                  <a:srgbClr val="004C97"/>
                </a:solidFill>
              </a:rPr>
              <a:t>forming on copper and niobium has been carried out.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en-US" sz="1800" b="1" dirty="0" smtClean="0">
                <a:solidFill>
                  <a:srgbClr val="004C97"/>
                </a:solidFill>
              </a:rPr>
              <a:t>High RRR niobium sheets procured will be used for 1</a:t>
            </a:r>
            <a:r>
              <a:rPr lang="en-US" altLang="en-US" sz="1800" b="1" baseline="30000" dirty="0" smtClean="0">
                <a:solidFill>
                  <a:srgbClr val="004C97"/>
                </a:solidFill>
              </a:rPr>
              <a:t>st</a:t>
            </a:r>
            <a:r>
              <a:rPr lang="en-US" altLang="en-US" sz="1800" b="1" dirty="0" smtClean="0">
                <a:solidFill>
                  <a:srgbClr val="004C97"/>
                </a:solidFill>
              </a:rPr>
              <a:t> five-cell cavity.</a:t>
            </a:r>
          </a:p>
          <a:p>
            <a:pPr lvl="1">
              <a:spcAft>
                <a:spcPts val="600"/>
              </a:spcAft>
              <a:defRPr/>
            </a:pPr>
            <a:r>
              <a:rPr lang="en-US" altLang="en-US" sz="1600" b="1" dirty="0" err="1" smtClean="0">
                <a:solidFill>
                  <a:srgbClr val="004C97"/>
                </a:solidFill>
              </a:rPr>
              <a:t>Nb-Ti</a:t>
            </a:r>
            <a:r>
              <a:rPr lang="en-US" altLang="en-US" sz="1600" b="1" dirty="0" smtClean="0">
                <a:solidFill>
                  <a:srgbClr val="004C97"/>
                </a:solidFill>
              </a:rPr>
              <a:t> and Ti procured earlier can not be used for </a:t>
            </a:r>
            <a:r>
              <a:rPr lang="en-US" altLang="en-US" sz="1600" b="1" dirty="0" smtClean="0">
                <a:solidFill>
                  <a:srgbClr val="004C97"/>
                </a:solidFill>
                <a:sym typeface="Symbol"/>
              </a:rPr>
              <a:t>=0.92 cavity due to change in dimensions.</a:t>
            </a:r>
            <a:endParaRPr lang="en-US" altLang="en-US" sz="1600" b="1" dirty="0" smtClean="0">
              <a:solidFill>
                <a:srgbClr val="004C97"/>
              </a:solidFill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en-US" sz="1800" b="1" dirty="0" smtClean="0">
                <a:solidFill>
                  <a:srgbClr val="004C97"/>
                </a:solidFill>
              </a:rPr>
              <a:t>Development of various fixtures </a:t>
            </a:r>
            <a:r>
              <a:rPr lang="en-US" altLang="en-US" sz="1800" dirty="0" smtClean="0">
                <a:solidFill>
                  <a:srgbClr val="004C97"/>
                </a:solidFill>
              </a:rPr>
              <a:t>has been </a:t>
            </a:r>
            <a:r>
              <a:rPr lang="en-US" altLang="en-US" sz="1800" b="1" dirty="0" smtClean="0">
                <a:solidFill>
                  <a:srgbClr val="004C97"/>
                </a:solidFill>
              </a:rPr>
              <a:t>taken </a:t>
            </a:r>
            <a:r>
              <a:rPr lang="en-US" altLang="en-US" sz="1800" b="1" dirty="0">
                <a:solidFill>
                  <a:srgbClr val="004C97"/>
                </a:solidFill>
              </a:rPr>
              <a:t>up after </a:t>
            </a:r>
            <a:r>
              <a:rPr lang="en-US" altLang="en-US" sz="1800" b="1" dirty="0" smtClean="0">
                <a:solidFill>
                  <a:srgbClr val="004C97"/>
                </a:solidFill>
              </a:rPr>
              <a:t>final design of HB650 cavity released from Fermilab on 2/10/2016.</a:t>
            </a:r>
            <a:endParaRPr lang="en-US" altLang="en-US" sz="1800" b="1" dirty="0">
              <a:solidFill>
                <a:srgbClr val="004C97"/>
              </a:solidFill>
            </a:endParaRPr>
          </a:p>
          <a:p>
            <a:pPr marL="914400" lvl="2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1400" dirty="0" smtClean="0">
              <a:solidFill>
                <a:schemeClr val="tx1"/>
              </a:solidFill>
            </a:endParaRPr>
          </a:p>
          <a:p>
            <a:pPr marL="457200" lvl="1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172991F-16EC-46E0-B65D-D8FDDA14F2ED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93775" y="4349750"/>
            <a:ext cx="7237413" cy="2006600"/>
            <a:chOff x="994299" y="4349415"/>
            <a:chExt cx="7236377" cy="2007066"/>
          </a:xfrm>
        </p:grpSpPr>
        <p:sp>
          <p:nvSpPr>
            <p:cNvPr id="13319" name="Rectangle 9"/>
            <p:cNvSpPr>
              <a:spLocks noChangeArrowheads="1"/>
            </p:cNvSpPr>
            <p:nvPr/>
          </p:nvSpPr>
          <p:spPr bwMode="auto">
            <a:xfrm>
              <a:off x="2596889" y="6048704"/>
              <a:ext cx="40847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</a:rPr>
                <a:t>HB650 </a:t>
              </a:r>
              <a:r>
                <a:rPr lang="en-US" altLang="en-US" sz="1400">
                  <a:solidFill>
                    <a:srgbClr val="FF0000"/>
                  </a:solidFill>
                </a:rPr>
                <a:t>(</a:t>
              </a:r>
              <a:r>
                <a:rPr lang="en-US" altLang="en-US" sz="1400">
                  <a:solidFill>
                    <a:srgbClr val="FF0000"/>
                  </a:solidFill>
                  <a:sym typeface="Symbol" panose="05050102010706020507" pitchFamily="18" charset="2"/>
                </a:rPr>
                <a:t>=0.92) </a:t>
              </a:r>
              <a:r>
                <a:rPr lang="en-US" altLang="en-US" sz="1400">
                  <a:solidFill>
                    <a:srgbClr val="0000FF"/>
                  </a:solidFill>
                </a:rPr>
                <a:t>forming tool and formed half-cell  </a:t>
              </a:r>
            </a:p>
          </p:txBody>
        </p:sp>
        <p:pic>
          <p:nvPicPr>
            <p:cNvPr id="13320" name="Picture 2" descr="DSC014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446" y="4349415"/>
              <a:ext cx="2273369" cy="169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3" descr="DSC0145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299" y="4349415"/>
              <a:ext cx="2332065" cy="174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9" descr="H:\DCIM\102MSDCF\DSC0252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466" y="4349415"/>
              <a:ext cx="2261210" cy="1694927"/>
            </a:xfrm>
            <a:prstGeom prst="rect">
              <a:avLst/>
            </a:prstGeom>
            <a:noFill/>
            <a:ln w="1905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P2MAC Review at Fermilab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692316"/>
      </p:ext>
    </p:extLst>
  </p:cSld>
  <p:clrMapOvr>
    <a:masterClrMapping/>
  </p:clrMapOvr>
  <p:transition spd="slow" advTm="55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Tuner  and Helium Vessel for HB Cavity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6638" y="1392391"/>
            <a:ext cx="4319825" cy="2730364"/>
          </a:xfrm>
          <a:prstGeom prst="rect">
            <a:avLst/>
          </a:prstGeom>
          <a:ln w="3175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3/16/2016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3475" y="4565821"/>
            <a:ext cx="4586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Helium Vessel with Auxiliaries and Supported by Bellow Restrain</a:t>
            </a:r>
          </a:p>
          <a:p>
            <a:pPr algn="ctr"/>
            <a:endParaRPr lang="en-US" dirty="0" smtClean="0"/>
          </a:p>
        </p:txBody>
      </p:sp>
      <p:pic>
        <p:nvPicPr>
          <p:cNvPr id="10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1417" r="28355" b="1557"/>
          <a:stretch/>
        </p:blipFill>
        <p:spPr bwMode="auto">
          <a:xfrm flipH="1">
            <a:off x="568233" y="1392391"/>
            <a:ext cx="2553295" cy="3793955"/>
          </a:xfrm>
          <a:prstGeom prst="rect">
            <a:avLst/>
          </a:prstGeom>
          <a:ln w="3175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475338" y="5342697"/>
            <a:ext cx="342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Tuner Stiffness </a:t>
            </a:r>
            <a:r>
              <a:rPr lang="en-US" sz="2000" dirty="0"/>
              <a:t>~ 68 </a:t>
            </a:r>
            <a:r>
              <a:rPr lang="en-US" sz="2000" dirty="0" err="1" smtClean="0"/>
              <a:t>kN</a:t>
            </a:r>
            <a:r>
              <a:rPr lang="en-US" sz="2000" dirty="0" smtClean="0"/>
              <a:t>/mm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2701" y="5342697"/>
            <a:ext cx="2204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End Lever Tuner</a:t>
            </a:r>
          </a:p>
        </p:txBody>
      </p:sp>
    </p:spTree>
    <p:extLst>
      <p:ext uri="{BB962C8B-B14F-4D97-AF65-F5344CB8AC3E}">
        <p14:creationId xmlns:p14="http://schemas.microsoft.com/office/powerpoint/2010/main" val="15913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IIFC: 650 Cryomodule Design  (FNAL and RRCAT)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altLang="en-US" dirty="0"/>
              <a:t>Design of </a:t>
            </a:r>
            <a:r>
              <a:rPr lang="en-US" altLang="en-US" dirty="0" smtClean="0"/>
              <a:t>cryomodule</a:t>
            </a:r>
            <a:r>
              <a:rPr lang="en-IN" altLang="en-US" dirty="0" smtClean="0"/>
              <a:t> </a:t>
            </a:r>
            <a:r>
              <a:rPr lang="en-IN" altLang="en-US" dirty="0"/>
              <a:t>for </a:t>
            </a:r>
            <a:r>
              <a:rPr lang="en-US" altLang="en-US" dirty="0"/>
              <a:t>650 MHz, </a:t>
            </a:r>
            <a:r>
              <a:rPr lang="en-US" altLang="en-US" dirty="0">
                <a:sym typeface="Arial" panose="020B0604020202020204" pitchFamily="34" charset="0"/>
              </a:rPr>
              <a:t>β</a:t>
            </a:r>
            <a:r>
              <a:rPr lang="en-US" altLang="en-US" dirty="0"/>
              <a:t> = 0.9</a:t>
            </a:r>
            <a:r>
              <a:rPr lang="en-IN" altLang="en-US" dirty="0"/>
              <a:t>2</a:t>
            </a:r>
            <a:r>
              <a:rPr lang="en-US" altLang="en-US" dirty="0"/>
              <a:t> SCRF cavity </a:t>
            </a:r>
            <a:r>
              <a:rPr lang="en-IN" altLang="en-US" dirty="0"/>
              <a:t>is under progress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 smtClean="0"/>
              <a:t>One </a:t>
            </a:r>
            <a:r>
              <a:rPr lang="en-US" altLang="en-US" dirty="0"/>
              <a:t>cryomodule contain</a:t>
            </a:r>
            <a:r>
              <a:rPr lang="en-IN" altLang="en-US" dirty="0"/>
              <a:t>s</a:t>
            </a:r>
            <a:r>
              <a:rPr lang="en-US" altLang="en-US" dirty="0"/>
              <a:t> six cavities</a:t>
            </a:r>
            <a:r>
              <a:rPr lang="en-IN" altLang="en-US" dirty="0"/>
              <a:t> </a:t>
            </a:r>
            <a:r>
              <a:rPr lang="en-US" altLang="en-US" dirty="0" smtClean="0"/>
              <a:t>and no magnet</a:t>
            </a:r>
          </a:p>
          <a:p>
            <a:pPr lvl="1"/>
            <a:r>
              <a:rPr lang="en-US" altLang="en-US" dirty="0"/>
              <a:t>C</a:t>
            </a:r>
            <a:r>
              <a:rPr lang="en-US" altLang="en-US" dirty="0" smtClean="0"/>
              <a:t>ryomodule </a:t>
            </a:r>
            <a:r>
              <a:rPr lang="en-IN" altLang="en-US" dirty="0"/>
              <a:t>is</a:t>
            </a:r>
            <a:r>
              <a:rPr lang="en-US" altLang="en-US" dirty="0"/>
              <a:t> standalone </a:t>
            </a:r>
            <a:r>
              <a:rPr lang="en-US" altLang="en-US" dirty="0" smtClean="0"/>
              <a:t>unit</a:t>
            </a:r>
            <a:endParaRPr lang="en-US" altLang="en-US" sz="900" dirty="0" smtClean="0"/>
          </a:p>
          <a:p>
            <a:r>
              <a:rPr lang="en-IN" altLang="en-US" dirty="0" smtClean="0"/>
              <a:t>Major </a:t>
            </a:r>
            <a:r>
              <a:rPr lang="en-IN" altLang="en-US" dirty="0"/>
              <a:t>design activities with regard to </a:t>
            </a:r>
            <a:r>
              <a:rPr lang="en-IN" altLang="en-US" dirty="0" smtClean="0"/>
              <a:t>major </a:t>
            </a:r>
            <a:r>
              <a:rPr lang="en-IN" altLang="en-US" dirty="0"/>
              <a:t>subsystems of cryomodule </a:t>
            </a:r>
            <a:r>
              <a:rPr lang="en-IN" altLang="en-US" dirty="0" smtClean="0"/>
              <a:t>are </a:t>
            </a:r>
          </a:p>
          <a:p>
            <a:pPr lvl="1"/>
            <a:r>
              <a:rPr lang="en-IN" altLang="en-US" dirty="0" smtClean="0"/>
              <a:t>Preliminary design almost complete</a:t>
            </a:r>
            <a:endParaRPr lang="en-US" altLang="en-US" sz="900" dirty="0"/>
          </a:p>
          <a:p>
            <a:pPr lvl="2">
              <a:lnSpc>
                <a:spcPct val="11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n-IN" altLang="en-US" dirty="0">
                <a:solidFill>
                  <a:srgbClr val="008000"/>
                </a:solidFill>
              </a:rPr>
              <a:t> </a:t>
            </a:r>
            <a:r>
              <a:rPr lang="en-US" altLang="en-US" dirty="0">
                <a:solidFill>
                  <a:srgbClr val="008000"/>
                </a:solidFill>
              </a:rPr>
              <a:t>Vacuum </a:t>
            </a:r>
            <a:r>
              <a:rPr lang="en-US" altLang="en-US" dirty="0" smtClean="0">
                <a:solidFill>
                  <a:srgbClr val="008000"/>
                </a:solidFill>
              </a:rPr>
              <a:t>vessel</a:t>
            </a:r>
            <a:endParaRPr lang="en-US" altLang="en-US" sz="900" dirty="0">
              <a:solidFill>
                <a:srgbClr val="008000"/>
              </a:solidFill>
            </a:endParaRPr>
          </a:p>
          <a:p>
            <a:pPr lvl="2">
              <a:lnSpc>
                <a:spcPct val="11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n-IN" altLang="en-US" dirty="0">
                <a:solidFill>
                  <a:srgbClr val="008000"/>
                </a:solidFill>
              </a:rPr>
              <a:t> </a:t>
            </a:r>
            <a:r>
              <a:rPr lang="en-US" altLang="en-US" dirty="0">
                <a:solidFill>
                  <a:srgbClr val="008000"/>
                </a:solidFill>
              </a:rPr>
              <a:t>Thermal shield </a:t>
            </a:r>
            <a:endParaRPr lang="en-IN" altLang="en-US" dirty="0"/>
          </a:p>
          <a:p>
            <a:pPr lvl="1"/>
            <a:r>
              <a:rPr lang="en-IN" altLang="en-US" dirty="0"/>
              <a:t>Design for following subsystems is </a:t>
            </a:r>
            <a:r>
              <a:rPr lang="en-US" altLang="en-US" dirty="0"/>
              <a:t>to be </a:t>
            </a:r>
            <a:r>
              <a:rPr lang="en-US" altLang="en-US" dirty="0" smtClean="0"/>
              <a:t>start</a:t>
            </a:r>
            <a:r>
              <a:rPr lang="en-IN" altLang="en-US" dirty="0" smtClean="0"/>
              <a:t> </a:t>
            </a:r>
            <a:endParaRPr lang="en-IN" altLang="en-US" dirty="0"/>
          </a:p>
          <a:p>
            <a:pPr lvl="1"/>
            <a:endParaRPr lang="en-US" altLang="en-US" sz="900" dirty="0"/>
          </a:p>
          <a:p>
            <a:pPr lvl="2">
              <a:lnSpc>
                <a:spcPct val="115000"/>
              </a:lnSpc>
            </a:pPr>
            <a:r>
              <a:rPr lang="en-IN" altLang="en-US" dirty="0">
                <a:solidFill>
                  <a:srgbClr val="C9091E"/>
                </a:solidFill>
              </a:rPr>
              <a:t> </a:t>
            </a:r>
            <a:r>
              <a:rPr lang="en-US" altLang="en-US" dirty="0">
                <a:solidFill>
                  <a:srgbClr val="C9091E"/>
                </a:solidFill>
              </a:rPr>
              <a:t>Strong back support </a:t>
            </a:r>
            <a:endParaRPr lang="en-US" altLang="en-US" sz="900" dirty="0">
              <a:solidFill>
                <a:srgbClr val="C9091E"/>
              </a:solidFill>
            </a:endParaRPr>
          </a:p>
          <a:p>
            <a:pPr lvl="2">
              <a:lnSpc>
                <a:spcPct val="115000"/>
              </a:lnSpc>
            </a:pPr>
            <a:r>
              <a:rPr lang="en-IN" altLang="en-US" dirty="0">
                <a:solidFill>
                  <a:srgbClr val="C9091E"/>
                </a:solidFill>
                <a:sym typeface="Arial" panose="020B0604020202020204" pitchFamily="34" charset="0"/>
              </a:rPr>
              <a:t> </a:t>
            </a:r>
            <a:r>
              <a:rPr lang="en-IN" altLang="en-US" dirty="0" smtClean="0">
                <a:solidFill>
                  <a:srgbClr val="C9091E"/>
                </a:solidFill>
                <a:sym typeface="Arial" panose="020B0604020202020204" pitchFamily="34" charset="0"/>
              </a:rPr>
              <a:t>Cryogenic </a:t>
            </a:r>
            <a:r>
              <a:rPr lang="en-IN" altLang="en-US" dirty="0">
                <a:solidFill>
                  <a:srgbClr val="C9091E"/>
                </a:solidFill>
                <a:sym typeface="Arial" panose="020B0604020202020204" pitchFamily="34" charset="0"/>
              </a:rPr>
              <a:t>Flow </a:t>
            </a:r>
            <a:r>
              <a:rPr lang="en-IN" altLang="en-US" dirty="0" smtClean="0">
                <a:solidFill>
                  <a:srgbClr val="C9091E"/>
                </a:solidFill>
                <a:sym typeface="Arial" panose="020B0604020202020204" pitchFamily="34" charset="0"/>
              </a:rPr>
              <a:t>distribution</a:t>
            </a:r>
            <a:endParaRPr lang="en-US" altLang="en-US" sz="800" dirty="0">
              <a:solidFill>
                <a:srgbClr val="C9091E"/>
              </a:solidFill>
              <a:sym typeface="Arial" panose="020B0604020202020204" pitchFamily="34" charset="0"/>
            </a:endParaRPr>
          </a:p>
          <a:p>
            <a:pPr lvl="2">
              <a:lnSpc>
                <a:spcPct val="115000"/>
              </a:lnSpc>
            </a:pPr>
            <a:r>
              <a:rPr lang="en-IN" altLang="en-US" dirty="0">
                <a:solidFill>
                  <a:srgbClr val="C9091E"/>
                </a:solidFill>
                <a:sym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C9091E"/>
                </a:solidFill>
                <a:sym typeface="Arial" panose="020B0604020202020204" pitchFamily="34" charset="0"/>
              </a:rPr>
              <a:t>Cooldown piping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564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FNAL mails\Photos\photos\DSC0030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5155" y="972588"/>
            <a:ext cx="3336925" cy="5226599"/>
          </a:xfrm>
          <a:prstGeom prst="rect">
            <a:avLst/>
          </a:prstGeom>
          <a:noFill/>
          <a:ln w="9525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DAE: </a:t>
            </a:r>
            <a:r>
              <a:rPr lang="pl-PL" dirty="0" smtClean="0"/>
              <a:t>7 </a:t>
            </a:r>
            <a:r>
              <a:rPr lang="pl-PL" dirty="0"/>
              <a:t>kW, 325 MHz </a:t>
            </a:r>
            <a:r>
              <a:rPr lang="pl-PL" dirty="0" smtClean="0"/>
              <a:t>SSRFPA</a:t>
            </a:r>
            <a:r>
              <a:rPr lang="en-US" dirty="0" smtClean="0"/>
              <a:t>     (BARC)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76105" y="2510442"/>
            <a:ext cx="1357312" cy="1477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N" sz="1800" dirty="0"/>
              <a:t>RF Power</a:t>
            </a:r>
          </a:p>
          <a:p>
            <a:pPr algn="ctr">
              <a:defRPr/>
            </a:pPr>
            <a:r>
              <a:rPr lang="en-IN" sz="1800" dirty="0"/>
              <a:t>Waveform at 7 kW on spectrum analyzer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5512" y="888219"/>
            <a:ext cx="1857375" cy="12001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N" sz="1800" dirty="0"/>
              <a:t>Display of Calorimetric measurement of RF Power</a:t>
            </a:r>
          </a:p>
        </p:txBody>
      </p:sp>
      <p:cxnSp>
        <p:nvCxnSpPr>
          <p:cNvPr id="16390" name="Straight Arrow Connector 8"/>
          <p:cNvCxnSpPr>
            <a:cxnSpLocks noChangeShapeType="1"/>
          </p:cNvCxnSpPr>
          <p:nvPr/>
        </p:nvCxnSpPr>
        <p:spPr bwMode="auto">
          <a:xfrm flipH="1" flipV="1">
            <a:off x="5212080" y="2038825"/>
            <a:ext cx="2064025" cy="739301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Straight Arrow Connector 10"/>
          <p:cNvCxnSpPr>
            <a:cxnSpLocks noChangeShapeType="1"/>
          </p:cNvCxnSpPr>
          <p:nvPr/>
        </p:nvCxnSpPr>
        <p:spPr bwMode="auto">
          <a:xfrm>
            <a:off x="3031093" y="1757102"/>
            <a:ext cx="1233336" cy="125210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2" name="Picture 13" descr="D:\FNAL mails\Photos\photos\DSC003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85510"/>
            <a:ext cx="257175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78798" y="4999037"/>
            <a:ext cx="1857375" cy="12001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N" sz="1800" dirty="0"/>
              <a:t>Sensor data of Calorimetric measurement of RF Power</a:t>
            </a:r>
          </a:p>
        </p:txBody>
      </p:sp>
      <p:cxnSp>
        <p:nvCxnSpPr>
          <p:cNvPr id="16394" name="Straight Arrow Connector 28"/>
          <p:cNvCxnSpPr>
            <a:cxnSpLocks noChangeShapeType="1"/>
          </p:cNvCxnSpPr>
          <p:nvPr/>
        </p:nvCxnSpPr>
        <p:spPr bwMode="auto">
          <a:xfrm flipV="1">
            <a:off x="1500187" y="3499948"/>
            <a:ext cx="554875" cy="149908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/>
          <p:cNvSpPr/>
          <p:nvPr/>
        </p:nvSpPr>
        <p:spPr>
          <a:xfrm>
            <a:off x="7163985" y="4857260"/>
            <a:ext cx="1664131" cy="9616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Meets the Design Specifications</a:t>
            </a:r>
            <a:endParaRPr lang="en-US" sz="18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P2MAC Review at Fermilab</a:t>
            </a:r>
            <a:endParaRPr lang="en-US" b="1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71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IIFC:  Test of 3 kW at 325 MHz amplifier @ Fermilab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626842"/>
              </p:ext>
            </p:extLst>
          </p:nvPr>
        </p:nvGraphicFramePr>
        <p:xfrm>
          <a:off x="3399906" y="1042988"/>
          <a:ext cx="5501208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C6F16E8-B5AB-4AA8-AAA8-A8F340BA0011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739063" y="3054350"/>
            <a:ext cx="0" cy="574675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991225" y="2005013"/>
            <a:ext cx="2909888" cy="4107894"/>
            <a:chOff x="5991225" y="2005013"/>
            <a:chExt cx="2909888" cy="4107894"/>
          </a:xfrm>
        </p:grpSpPr>
        <p:sp>
          <p:nvSpPr>
            <p:cNvPr id="14345" name="TextBox 14"/>
            <p:cNvSpPr txBox="1">
              <a:spLocks noChangeArrowheads="1"/>
            </p:cNvSpPr>
            <p:nvPr/>
          </p:nvSpPr>
          <p:spPr bwMode="auto">
            <a:xfrm>
              <a:off x="5991225" y="5743575"/>
              <a:ext cx="29098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 eaLnBrk="1" hangingPunct="1"/>
              <a:r>
                <a:rPr lang="en-IN" altLang="en-US" sz="1800" dirty="0"/>
                <a:t>Time (Hrs) day wise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411913" y="2005013"/>
              <a:ext cx="2129675" cy="3992562"/>
              <a:chOff x="6411913" y="2005013"/>
              <a:chExt cx="2129675" cy="3992562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98575" y="2292482"/>
                <a:ext cx="1243013" cy="3693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IN" sz="1800" dirty="0">
                    <a:solidFill>
                      <a:schemeClr val="accent1">
                        <a:lumMod val="75000"/>
                      </a:schemeClr>
                    </a:solidFill>
                  </a:rPr>
                  <a:t>RF power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411913" y="3598863"/>
                <a:ext cx="1946275" cy="646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IN" sz="1800" dirty="0">
                    <a:solidFill>
                      <a:schemeClr val="accent2">
                        <a:lumMod val="75000"/>
                      </a:schemeClr>
                    </a:solidFill>
                  </a:rPr>
                  <a:t>Ambient Temp. variation</a:t>
                </a: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7478713" y="2005013"/>
                <a:ext cx="0" cy="342900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8240713" y="5680075"/>
                <a:ext cx="12700" cy="3175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04" y="1026392"/>
            <a:ext cx="2170364" cy="30543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3044" y="4605853"/>
            <a:ext cx="3095625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</a:rPr>
              <a:t>Power: 3 kW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</a:rPr>
              <a:t>Overall Gain: &gt; 65 dB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</a:rPr>
              <a:t>Efficiency : 65 %</a:t>
            </a:r>
          </a:p>
          <a:p>
            <a:pPr indent="-342900" algn="just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3399"/>
                </a:solidFill>
                <a:cs typeface="Arial" pitchFamily="34" charset="0"/>
              </a:rPr>
              <a:t>Spurious noise:&lt;- 70 </a:t>
            </a:r>
            <a:r>
              <a:rPr lang="en-US" sz="2000" dirty="0" err="1">
                <a:solidFill>
                  <a:srgbClr val="003399"/>
                </a:solidFill>
                <a:cs typeface="Arial" pitchFamily="34" charset="0"/>
              </a:rPr>
              <a:t>dBc</a:t>
            </a:r>
            <a:endParaRPr lang="en-US" sz="2000" dirty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70782" y="4080753"/>
            <a:ext cx="23161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IN" altLang="en-US" sz="2000" dirty="0"/>
              <a:t>3 kW RF Amplifier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P2MAC Review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301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/>
                </a:solidFill>
              </a:rPr>
              <a:t>DAE: Progress on 650 MHz RF Power    (RRCAT)</a:t>
            </a:r>
            <a:endParaRPr lang="en-IN" sz="2800" dirty="0">
              <a:solidFill>
                <a:schemeClr val="accent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2887" y="843394"/>
            <a:ext cx="8794929" cy="4987867"/>
          </a:xfrm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chemeClr val="accent6"/>
                </a:solidFill>
              </a:rPr>
              <a:t>225 </a:t>
            </a:r>
            <a:r>
              <a:rPr lang="en-US" sz="2000" dirty="0" smtClean="0">
                <a:solidFill>
                  <a:schemeClr val="accent6"/>
                </a:solidFill>
              </a:rPr>
              <a:t>kW, 505.8 </a:t>
            </a:r>
            <a:r>
              <a:rPr lang="en-US" sz="2000" dirty="0">
                <a:solidFill>
                  <a:schemeClr val="accent6"/>
                </a:solidFill>
              </a:rPr>
              <a:t>MHz solid state </a:t>
            </a:r>
            <a:r>
              <a:rPr lang="en-US" sz="2000" dirty="0" smtClean="0">
                <a:solidFill>
                  <a:schemeClr val="accent6"/>
                </a:solidFill>
              </a:rPr>
              <a:t>RF power amplifier system has been,     indigenously developed and deployed in 2.5 GeV/200 mA Indus-2.</a:t>
            </a:r>
          </a:p>
          <a:p>
            <a:pPr algn="just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>
                <a:solidFill>
                  <a:schemeClr val="accent6"/>
                </a:solidFill>
              </a:rPr>
              <a:t>30 kW, 650 </a:t>
            </a:r>
            <a:r>
              <a:rPr lang="en-US" sz="2000" dirty="0">
                <a:solidFill>
                  <a:schemeClr val="accent6"/>
                </a:solidFill>
              </a:rPr>
              <a:t>MHz RF power </a:t>
            </a:r>
            <a:r>
              <a:rPr lang="en-US" sz="2000" dirty="0" smtClean="0">
                <a:solidFill>
                  <a:schemeClr val="accent6"/>
                </a:solidFill>
              </a:rPr>
              <a:t>amplifier, </a:t>
            </a:r>
            <a:r>
              <a:rPr lang="en-US" sz="2000" dirty="0">
                <a:solidFill>
                  <a:schemeClr val="accent6"/>
                </a:solidFill>
              </a:rPr>
              <a:t>design and development work </a:t>
            </a:r>
            <a:r>
              <a:rPr lang="en-US" sz="2000" dirty="0" smtClean="0">
                <a:solidFill>
                  <a:schemeClr val="accent6"/>
                </a:solidFill>
              </a:rPr>
              <a:t>was initiated based on draft  FRS received in Dec 2010 from </a:t>
            </a:r>
            <a:r>
              <a:rPr lang="en-US" sz="2000" dirty="0">
                <a:solidFill>
                  <a:schemeClr val="accent6"/>
                </a:solidFill>
              </a:rPr>
              <a:t>Fermilab.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B9E1-B6BD-4BD7-9AE1-CD79A4FAACDE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8" name="Text Box 117"/>
          <p:cNvSpPr txBox="1">
            <a:spLocks noChangeArrowheads="1"/>
          </p:cNvSpPr>
          <p:nvPr/>
        </p:nvSpPr>
        <p:spPr bwMode="auto">
          <a:xfrm>
            <a:off x="5313992" y="5547681"/>
            <a:ext cx="3601408" cy="56715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800" b="1" dirty="0" smtClean="0">
              <a:solidFill>
                <a:srgbClr val="008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08000"/>
                </a:solidFill>
              </a:rPr>
              <a:t>500 </a:t>
            </a:r>
            <a:r>
              <a:rPr lang="en-US" b="1" dirty="0">
                <a:solidFill>
                  <a:srgbClr val="008000"/>
                </a:solidFill>
              </a:rPr>
              <a:t>W Amplifier module </a:t>
            </a:r>
            <a:r>
              <a:rPr lang="en-US" sz="2800" b="1" dirty="0">
                <a:solidFill>
                  <a:srgbClr val="008000"/>
                </a:solidFill>
              </a:rPr>
              <a:t/>
            </a:r>
            <a:br>
              <a:rPr lang="en-US" sz="2800" b="1" dirty="0">
                <a:solidFill>
                  <a:srgbClr val="008000"/>
                </a:solidFill>
              </a:rPr>
            </a:b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9" name="Picture 2" descr="C:\Users\Akhilesh\Pictures\canon 100914\IMG_18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t="3009" r="4114"/>
          <a:stretch/>
        </p:blipFill>
        <p:spPr bwMode="auto">
          <a:xfrm>
            <a:off x="5258528" y="2645823"/>
            <a:ext cx="3779288" cy="279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3626" y="2459301"/>
            <a:ext cx="4689628" cy="356159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82880" algn="just" eaLnBrk="1" hangingPunct="1">
              <a:spcBef>
                <a:spcPts val="1600"/>
              </a:spcBef>
              <a:buFont typeface="Arial" charset="0"/>
              <a:buChar char="•"/>
              <a:defRPr/>
            </a:pPr>
            <a:r>
              <a:rPr lang="en-US" altLang="en-US" sz="1800" dirty="0" smtClean="0">
                <a:solidFill>
                  <a:srgbClr val="0000FF"/>
                </a:solidFill>
              </a:rPr>
              <a:t>Operating frequency: 650 MHz</a:t>
            </a:r>
          </a:p>
          <a:p>
            <a:pPr marL="182880" algn="just" eaLnBrk="1" hangingPunct="1">
              <a:spcBef>
                <a:spcPts val="1600"/>
              </a:spcBef>
              <a:buFont typeface="Arial" charset="0"/>
              <a:buChar char="•"/>
              <a:defRPr/>
            </a:pPr>
            <a:r>
              <a:rPr lang="en-US" altLang="en-US" sz="1800" dirty="0" smtClean="0">
                <a:solidFill>
                  <a:srgbClr val="FF0000"/>
                </a:solidFill>
              </a:rPr>
              <a:t>Output Power: 500W  (CW)</a:t>
            </a:r>
          </a:p>
          <a:p>
            <a:pPr marL="182880" algn="just" eaLnBrk="1" hangingPunct="1">
              <a:spcBef>
                <a:spcPts val="1600"/>
              </a:spcBef>
              <a:buFont typeface="Arial" charset="0"/>
              <a:buChar char="•"/>
              <a:defRPr/>
            </a:pPr>
            <a:r>
              <a:rPr lang="en-US" altLang="en-US" sz="1800" dirty="0" smtClean="0">
                <a:solidFill>
                  <a:srgbClr val="003300"/>
                </a:solidFill>
              </a:rPr>
              <a:t>Gain: 21 dB</a:t>
            </a:r>
          </a:p>
          <a:p>
            <a:pPr marL="182880" algn="just" eaLnBrk="1" hangingPunct="1">
              <a:spcBef>
                <a:spcPts val="1600"/>
              </a:spcBef>
              <a:buFont typeface="Arial" charset="0"/>
              <a:buChar char="•"/>
              <a:defRPr/>
            </a:pPr>
            <a:r>
              <a:rPr lang="en-US" altLang="en-US" sz="1800" dirty="0" smtClean="0">
                <a:solidFill>
                  <a:srgbClr val="C00000"/>
                </a:solidFill>
              </a:rPr>
              <a:t>Bias Voltage: 50 V DC</a:t>
            </a:r>
          </a:p>
          <a:p>
            <a:pPr marL="182880" algn="just" eaLnBrk="1" hangingPunct="1">
              <a:spcBef>
                <a:spcPts val="1600"/>
              </a:spcBef>
              <a:buFont typeface="Arial" charset="0"/>
              <a:buChar char="•"/>
              <a:defRPr/>
            </a:pPr>
            <a:r>
              <a:rPr lang="en-US" altLang="en-US" sz="1800" dirty="0" smtClean="0">
                <a:solidFill>
                  <a:srgbClr val="C00000"/>
                </a:solidFill>
              </a:rPr>
              <a:t>Drain Efficiency: &gt; 67%</a:t>
            </a:r>
          </a:p>
          <a:p>
            <a:pPr marL="182880" algn="just" eaLnBrk="1" hangingPunct="1">
              <a:spcBef>
                <a:spcPts val="1600"/>
              </a:spcBef>
              <a:buFont typeface="Arial" charset="0"/>
              <a:buChar char="•"/>
              <a:defRPr/>
            </a:pPr>
            <a:r>
              <a:rPr lang="en-US" altLang="en-US" sz="1800" dirty="0" smtClean="0">
                <a:solidFill>
                  <a:srgbClr val="0000FF"/>
                </a:solidFill>
              </a:rPr>
              <a:t>Input/Output: N type connector</a:t>
            </a:r>
          </a:p>
          <a:p>
            <a:pPr marL="182880" algn="just" eaLnBrk="1" hangingPunct="1">
              <a:spcBef>
                <a:spcPts val="1600"/>
              </a:spcBef>
              <a:buFont typeface="Arial" charset="0"/>
              <a:buChar char="•"/>
              <a:defRPr/>
            </a:pPr>
            <a:r>
              <a:rPr lang="en-US" altLang="en-US" sz="1800" dirty="0" smtClean="0">
                <a:solidFill>
                  <a:srgbClr val="0000FF"/>
                </a:solidFill>
              </a:rPr>
              <a:t>Cooling: Water Cooled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P2MAC Review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6514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41069" y="92869"/>
            <a:ext cx="8615603" cy="685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accent6"/>
                </a:solidFill>
                <a:latin typeface="Helvetica"/>
                <a:cs typeface="ＭＳ Ｐゴシック" charset="0"/>
              </a:rPr>
              <a:t>DAE: Progress </a:t>
            </a:r>
            <a:r>
              <a:rPr lang="en-US" b="1" dirty="0">
                <a:solidFill>
                  <a:schemeClr val="accent6"/>
                </a:solidFill>
                <a:latin typeface="Helvetica"/>
                <a:cs typeface="ＭＳ Ｐゴシック" charset="0"/>
              </a:rPr>
              <a:t>– 650 MHz RF </a:t>
            </a:r>
            <a:r>
              <a:rPr lang="en-US" b="1" dirty="0" smtClean="0">
                <a:solidFill>
                  <a:schemeClr val="accent6"/>
                </a:solidFill>
                <a:latin typeface="Helvetica"/>
                <a:cs typeface="ＭＳ Ｐゴシック" charset="0"/>
              </a:rPr>
              <a:t>Power           (RRCAT)</a:t>
            </a:r>
            <a:endParaRPr lang="en-US" b="1" dirty="0">
              <a:solidFill>
                <a:schemeClr val="accent6"/>
              </a:solidFill>
              <a:latin typeface="Helvetica"/>
              <a:cs typeface="ＭＳ Ｐゴシック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8077200" y="6400800"/>
            <a:ext cx="752475" cy="295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D4C6782-EE35-4944-BB0E-5997D8DF61BE}" type="slidenum">
              <a:rPr lang="en-US" sz="1200">
                <a:solidFill>
                  <a:srgbClr val="000000"/>
                </a:solidFill>
                <a:cs typeface="Arial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17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20769" r="7692" b="5384"/>
          <a:stretch/>
        </p:blipFill>
        <p:spPr>
          <a:xfrm>
            <a:off x="3453260" y="1710221"/>
            <a:ext cx="4741872" cy="3612855"/>
          </a:xfrm>
          <a:prstGeom prst="rect">
            <a:avLst/>
          </a:prstGeom>
        </p:spPr>
      </p:pic>
      <p:sp>
        <p:nvSpPr>
          <p:cNvPr id="8" name="AutoShape 116"/>
          <p:cNvSpPr>
            <a:spLocks noChangeArrowheads="1"/>
          </p:cNvSpPr>
          <p:nvPr/>
        </p:nvSpPr>
        <p:spPr bwMode="auto">
          <a:xfrm>
            <a:off x="3453260" y="880678"/>
            <a:ext cx="4706892" cy="829543"/>
          </a:xfrm>
          <a:custGeom>
            <a:avLst/>
            <a:gdLst>
              <a:gd name="G0" fmla="+- 21802 0 0"/>
              <a:gd name="G1" fmla="+- 1 0 0"/>
              <a:gd name="G2" fmla="+- 2 0 0"/>
              <a:gd name="G3" fmla="*/ 1 895 51712"/>
              <a:gd name="T0" fmla="*/ 8397875 w 8397875"/>
              <a:gd name="T1" fmla="*/ 608807 h 1217613"/>
              <a:gd name="T2" fmla="*/ 4198938 w 8397875"/>
              <a:gd name="T3" fmla="*/ 1217613 h 1217613"/>
              <a:gd name="T4" fmla="*/ 0 w 8397875"/>
              <a:gd name="T5" fmla="*/ 608807 h 1217613"/>
              <a:gd name="T6" fmla="*/ 4198938 w 8397875"/>
              <a:gd name="T7" fmla="*/ 0 h 1217613"/>
              <a:gd name="T8" fmla="*/ 0 w 8397875"/>
              <a:gd name="T9" fmla="*/ 0 h 1217613"/>
              <a:gd name="T10" fmla="*/ 8397875 w 8397875"/>
              <a:gd name="T11" fmla="*/ 1217613 h 1217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8397875" h="1217613">
                <a:moveTo>
                  <a:pt x="0" y="0"/>
                </a:moveTo>
                <a:lnTo>
                  <a:pt x="21802" y="0"/>
                </a:lnTo>
                <a:lnTo>
                  <a:pt x="21802" y="4654"/>
                </a:lnTo>
                <a:lnTo>
                  <a:pt x="0" y="4654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1588">
              <a:spcBef>
                <a:spcPts val="813"/>
              </a:spcBef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FF"/>
                </a:solidFill>
                <a:latin typeface="Calibri" pitchFamily="32" charset="0"/>
              </a:rPr>
              <a:t>Assembled 15 kW Amplifier of </a:t>
            </a:r>
            <a:r>
              <a:rPr lang="en-US" b="1" dirty="0" smtClean="0">
                <a:solidFill>
                  <a:srgbClr val="0000FF"/>
                </a:solidFill>
                <a:latin typeface="Calibri" pitchFamily="32" charset="0"/>
              </a:rPr>
              <a:t>size (1m*1.2m*2m</a:t>
            </a:r>
            <a:r>
              <a:rPr lang="en-US" b="1" dirty="0">
                <a:solidFill>
                  <a:srgbClr val="0000FF"/>
                </a:solidFill>
                <a:latin typeface="Calibri" pitchFamily="32" charset="0"/>
              </a:rPr>
              <a:t>) </a:t>
            </a:r>
          </a:p>
        </p:txBody>
      </p:sp>
      <p:sp>
        <p:nvSpPr>
          <p:cNvPr id="4" name="Left Arrow 3"/>
          <p:cNvSpPr/>
          <p:nvPr/>
        </p:nvSpPr>
        <p:spPr bwMode="auto">
          <a:xfrm>
            <a:off x="2859890" y="1200106"/>
            <a:ext cx="533400" cy="260139"/>
          </a:xfrm>
          <a:prstGeom prst="lef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IN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pitchFamily="32" charset="-122"/>
            </a:endParaRPr>
          </a:p>
        </p:txBody>
      </p:sp>
      <p:sp>
        <p:nvSpPr>
          <p:cNvPr id="10" name="AutoShape 116"/>
          <p:cNvSpPr>
            <a:spLocks noChangeArrowheads="1"/>
          </p:cNvSpPr>
          <p:nvPr/>
        </p:nvSpPr>
        <p:spPr bwMode="auto">
          <a:xfrm>
            <a:off x="509286" y="4789483"/>
            <a:ext cx="2265556" cy="1198875"/>
          </a:xfrm>
          <a:custGeom>
            <a:avLst/>
            <a:gdLst>
              <a:gd name="G0" fmla="+- 21802 0 0"/>
              <a:gd name="G1" fmla="+- 1 0 0"/>
              <a:gd name="G2" fmla="+- 2 0 0"/>
              <a:gd name="G3" fmla="*/ 1 895 51712"/>
              <a:gd name="T0" fmla="*/ 8397875 w 8397875"/>
              <a:gd name="T1" fmla="*/ 608807 h 1217613"/>
              <a:gd name="T2" fmla="*/ 4198938 w 8397875"/>
              <a:gd name="T3" fmla="*/ 1217613 h 1217613"/>
              <a:gd name="T4" fmla="*/ 0 w 8397875"/>
              <a:gd name="T5" fmla="*/ 608807 h 1217613"/>
              <a:gd name="T6" fmla="*/ 4198938 w 8397875"/>
              <a:gd name="T7" fmla="*/ 0 h 1217613"/>
              <a:gd name="T8" fmla="*/ 0 w 8397875"/>
              <a:gd name="T9" fmla="*/ 0 h 1217613"/>
              <a:gd name="T10" fmla="*/ 8397875 w 8397875"/>
              <a:gd name="T11" fmla="*/ 1217613 h 1217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8397875" h="1217613">
                <a:moveTo>
                  <a:pt x="0" y="0"/>
                </a:moveTo>
                <a:lnTo>
                  <a:pt x="21802" y="0"/>
                </a:lnTo>
                <a:lnTo>
                  <a:pt x="21802" y="4654"/>
                </a:lnTo>
                <a:lnTo>
                  <a:pt x="0" y="4654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spAutoFit/>
          </a:bodyPr>
          <a:lstStyle/>
          <a:p>
            <a:pPr indent="-339725" algn="ctr">
              <a:spcBef>
                <a:spcPts val="500"/>
              </a:spcBef>
              <a:buSzPct val="45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b="1" dirty="0">
                <a:solidFill>
                  <a:srgbClr val="0000FF"/>
                </a:solidFill>
                <a:latin typeface="Calibri" pitchFamily="32" charset="0"/>
              </a:rPr>
              <a:t>Testing of 30 kW amplifier with dummy load 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2776910" y="4883854"/>
            <a:ext cx="539858" cy="24873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IN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pitchFamily="32" charset="-122"/>
            </a:endParaRPr>
          </a:p>
        </p:txBody>
      </p:sp>
      <p:pic>
        <p:nvPicPr>
          <p:cNvPr id="11" name="Picture 10" descr="C:\Users\PRH\Documents\Documents\FERMIIIFC\650 MHz SSPA\photo_11_14\IMG_97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87" y="1029965"/>
            <a:ext cx="2395855" cy="35934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859891" y="5323076"/>
            <a:ext cx="5996782" cy="9315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Interface issues: </a:t>
            </a:r>
          </a:p>
          <a:p>
            <a:r>
              <a:rPr lang="en-US" sz="1400" dirty="0">
                <a:solidFill>
                  <a:schemeClr val="accent6"/>
                </a:solidFill>
              </a:rPr>
              <a:t>Interfacing with other systems are under </a:t>
            </a:r>
            <a:r>
              <a:rPr lang="en-US" sz="1400" dirty="0" smtClean="0">
                <a:solidFill>
                  <a:schemeClr val="accent6"/>
                </a:solidFill>
              </a:rPr>
              <a:t>discussion need documentation </a:t>
            </a:r>
            <a:r>
              <a:rPr lang="en-US" sz="1400" dirty="0">
                <a:solidFill>
                  <a:schemeClr val="accent6"/>
                </a:solidFill>
              </a:rPr>
              <a:t>and agreed upon before proceeding with fabrication of SSRA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92731F1-DA80-41DF-A680-3E708DFCA5B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18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IIFC: RF Protection Interlock System (BARC and FNAL)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16214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Fermilab </a:t>
            </a:r>
            <a:r>
              <a:rPr lang="en-US" sz="2200" dirty="0" smtClean="0"/>
              <a:t>shared the RF </a:t>
            </a:r>
            <a:r>
              <a:rPr lang="en-US" sz="2200" dirty="0"/>
              <a:t>Protection Interlock (RFPI) System </a:t>
            </a:r>
            <a:r>
              <a:rPr lang="en-US" sz="2200" dirty="0" smtClean="0"/>
              <a:t>details to BARC </a:t>
            </a:r>
            <a:r>
              <a:rPr lang="en-US" sz="2200" dirty="0"/>
              <a:t>in early 2013.</a:t>
            </a:r>
          </a:p>
          <a:p>
            <a:r>
              <a:rPr lang="en-US" sz="2200" dirty="0" smtClean="0"/>
              <a:t>The specifications for the Next generation RFPI system were Jointly Developed by Fermilab and BARC </a:t>
            </a:r>
          </a:p>
          <a:p>
            <a:r>
              <a:rPr lang="en-US" sz="2200" dirty="0" smtClean="0"/>
              <a:t>The Next Generation RFPI system has been designed and fabricated at ACnD/BARC. The functional testing has also been done.</a:t>
            </a:r>
          </a:p>
          <a:p>
            <a:r>
              <a:rPr lang="en-US" sz="2200" dirty="0" smtClean="0"/>
              <a:t>The RFPI system will be tested at Fermilab soon</a:t>
            </a:r>
          </a:p>
          <a:p>
            <a:r>
              <a:rPr lang="en-US" sz="2200" dirty="0" smtClean="0"/>
              <a:t>For extensive testing of RFPI at BARC</a:t>
            </a:r>
          </a:p>
          <a:p>
            <a:pPr lvl="1"/>
            <a:r>
              <a:rPr lang="en-US" dirty="0" smtClean="0"/>
              <a:t>Fermilab will send One SSR1 cavity and Cold Section of Coupler.</a:t>
            </a:r>
          </a:p>
          <a:p>
            <a:pPr lvl="1"/>
            <a:r>
              <a:rPr lang="en-US" dirty="0" smtClean="0"/>
              <a:t>Warm part of the coupler and interface to RF etc. can be fabricated at BARC based on Fermilab drawings. 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Five RFPI units have been fabricated at BARC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Shipment awaits modified plan of testing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238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IIFC: RFPI System under test at BARC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42887" y="895585"/>
            <a:ext cx="8672513" cy="1555299"/>
          </a:xfrm>
        </p:spPr>
        <p:txBody>
          <a:bodyPr>
            <a:normAutofit fontScale="92500"/>
          </a:bodyPr>
          <a:lstStyle/>
          <a:p>
            <a:r>
              <a:rPr lang="en-US" dirty="0"/>
              <a:t>A complete redesign of the Fermilab RF Protection Interlock system has been done in collaboration with BARC.</a:t>
            </a:r>
          </a:p>
          <a:p>
            <a:r>
              <a:rPr lang="en-US" dirty="0" smtClean="0"/>
              <a:t>BARC has completed detail test </a:t>
            </a:r>
          </a:p>
          <a:p>
            <a:pPr lvl="1"/>
            <a:r>
              <a:rPr lang="en-US" dirty="0" smtClean="0"/>
              <a:t>It will be tested at Fermilab at HTS-1 this summer.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9" y="2715902"/>
            <a:ext cx="3899780" cy="3500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965"/>
          <a:stretch/>
        </p:blipFill>
        <p:spPr>
          <a:xfrm>
            <a:off x="4925086" y="2798321"/>
            <a:ext cx="3892990" cy="33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8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0318"/>
            <a:ext cx="8672513" cy="507922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Charge</a:t>
            </a:r>
          </a:p>
          <a:p>
            <a:pPr lvl="1"/>
            <a:r>
              <a:rPr lang="en-US" dirty="0"/>
              <a:t>Is the program, and division of responsibilities, outlined in the Joint R&amp;D Project document well aligned with the needs of </a:t>
            </a:r>
            <a:r>
              <a:rPr lang="en-US" dirty="0" smtClean="0"/>
              <a:t>PIP-II  </a:t>
            </a:r>
            <a:endParaRPr lang="en-US" dirty="0"/>
          </a:p>
          <a:p>
            <a:pPr lvl="1"/>
            <a:r>
              <a:rPr lang="en-US" dirty="0"/>
              <a:t>Will it support a construction start encompassing both U.S. and Indian deliverables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/>
              <a:t>Indian Institutions and Fermilab Collaboration on R&amp;D</a:t>
            </a:r>
          </a:p>
          <a:p>
            <a:pPr lvl="1"/>
            <a:r>
              <a:rPr lang="en-US" sz="2000" dirty="0"/>
              <a:t>Areas of R&amp;D Collaboration</a:t>
            </a:r>
          </a:p>
          <a:p>
            <a:pPr lvl="1"/>
            <a:r>
              <a:rPr lang="en-US" sz="2000" dirty="0"/>
              <a:t>Technical Progress</a:t>
            </a:r>
          </a:p>
          <a:p>
            <a:pPr lvl="1"/>
            <a:r>
              <a:rPr lang="en-US" sz="2000" dirty="0"/>
              <a:t>R&amp;D Phase Summary</a:t>
            </a:r>
          </a:p>
          <a:p>
            <a:r>
              <a:rPr lang="en-US" dirty="0"/>
              <a:t>DAE-DOE Discovery Science Agreement Project Annex I</a:t>
            </a:r>
          </a:p>
          <a:p>
            <a:pPr lvl="1"/>
            <a:r>
              <a:rPr lang="en-US" sz="2000" dirty="0"/>
              <a:t>Indian Strategy on PIP-II</a:t>
            </a:r>
          </a:p>
          <a:p>
            <a:pPr lvl="1"/>
            <a:r>
              <a:rPr lang="en-US" sz="2000" dirty="0"/>
              <a:t>Project Annex I: Areas of Collaboration</a:t>
            </a:r>
          </a:p>
          <a:p>
            <a:pPr lvl="1"/>
            <a:r>
              <a:rPr lang="en-US" sz="2000" dirty="0"/>
              <a:t>Project Annex I: PIP-II Construction deliverables</a:t>
            </a:r>
          </a:p>
          <a:p>
            <a:r>
              <a:rPr lang="en-US" sz="2300" dirty="0"/>
              <a:t>Summary</a:t>
            </a:r>
            <a:endParaRPr lang="en-US" sz="2100" dirty="0"/>
          </a:p>
          <a:p>
            <a:pPr marL="0" indent="0">
              <a:buNone/>
            </a:pPr>
            <a:endParaRPr lang="en-US" sz="2300" dirty="0"/>
          </a:p>
          <a:p>
            <a:endParaRPr lang="en-US" sz="2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88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IIFC: Scope of the PIP-II LLRF system  (Fermilab and BARC)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43" y="974035"/>
            <a:ext cx="8672513" cy="51275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Fermilab has shared the existing and operational design of the LLRF system with BARC.</a:t>
            </a:r>
          </a:p>
          <a:p>
            <a:pPr lvl="1"/>
            <a:r>
              <a:rPr lang="en-US" sz="2000" dirty="0"/>
              <a:t>Fermilab and BARC are Jointly working to upgrade the current system.</a:t>
            </a:r>
          </a:p>
          <a:p>
            <a:r>
              <a:rPr lang="en-US" dirty="0" smtClean="0"/>
              <a:t>Low </a:t>
            </a:r>
            <a:r>
              <a:rPr lang="en-US" dirty="0"/>
              <a:t>Lever Radio Frequency System is required to control the RF power being injected into a cavity. LLRF system consists of</a:t>
            </a:r>
          </a:p>
          <a:p>
            <a:pPr lvl="1"/>
            <a:r>
              <a:rPr lang="en-US" sz="2000" dirty="0"/>
              <a:t>A high precision Master Oscillator and Phase Reference lines supporting multiple frequencies</a:t>
            </a:r>
          </a:p>
          <a:p>
            <a:pPr lvl="1"/>
            <a:r>
              <a:rPr lang="en-US" sz="2000" dirty="0"/>
              <a:t>Local Oscillator generation and distribution</a:t>
            </a:r>
          </a:p>
          <a:p>
            <a:pPr lvl="1"/>
            <a:r>
              <a:rPr lang="en-US" sz="2000" dirty="0"/>
              <a:t>Low Level RF Control Stations to precisely regulate up to 4 SRF cavities’ RF vector and resonant frequency, </a:t>
            </a:r>
            <a:r>
              <a:rPr lang="en-US" sz="2000" dirty="0" err="1"/>
              <a:t>microphonics</a:t>
            </a:r>
            <a:r>
              <a:rPr lang="en-US" sz="2000" dirty="0"/>
              <a:t> and Lorentz Force Detuning</a:t>
            </a:r>
          </a:p>
          <a:p>
            <a:pPr lvl="1"/>
            <a:r>
              <a:rPr lang="en-US" sz="2000" dirty="0"/>
              <a:t>Interface with Timing, Machine Protection, Instrumentation and Controls</a:t>
            </a:r>
          </a:p>
          <a:p>
            <a:pPr lvl="1"/>
            <a:r>
              <a:rPr lang="en-US" sz="2000" dirty="0"/>
              <a:t>Diagnostic and control </a:t>
            </a:r>
            <a:r>
              <a:rPr lang="en-US" sz="2000" dirty="0" smtClean="0"/>
              <a:t>software</a:t>
            </a:r>
            <a:endParaRPr lang="en-US" sz="1800" dirty="0" smtClean="0"/>
          </a:p>
          <a:p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514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IIFC: Work Plan  (Fermilab and BARC)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1821"/>
            <a:ext cx="8672513" cy="5249198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Fermilab shared the LLRF details with BARC in November 2015.</a:t>
            </a:r>
          </a:p>
          <a:p>
            <a:pPr lvl="1"/>
            <a:r>
              <a:rPr lang="en-US" sz="2000" dirty="0" smtClean="0"/>
              <a:t>FRS, TRS and interface documents are being finalized</a:t>
            </a:r>
          </a:p>
          <a:p>
            <a:r>
              <a:rPr lang="en-US" sz="2200" dirty="0" smtClean="0"/>
              <a:t>The changes in the design will be carried out at BARC based on the testing at Fermilab</a:t>
            </a:r>
          </a:p>
          <a:p>
            <a:r>
              <a:rPr lang="en-US" sz="2200" dirty="0"/>
              <a:t>The design for next generation LLRF system will be done jointly by Fermilab and BARC. </a:t>
            </a:r>
          </a:p>
          <a:p>
            <a:pPr lvl="1"/>
            <a:r>
              <a:rPr lang="en-US" dirty="0" smtClean="0"/>
              <a:t>VHDL codes, Software and firmware for </a:t>
            </a:r>
            <a:r>
              <a:rPr lang="en-US" dirty="0" err="1" smtClean="0"/>
              <a:t>SoC</a:t>
            </a:r>
            <a:r>
              <a:rPr lang="en-US" dirty="0" smtClean="0"/>
              <a:t> based digital LLRF module and resonance control module</a:t>
            </a:r>
          </a:p>
          <a:p>
            <a:pPr lvl="1"/>
            <a:r>
              <a:rPr lang="en-US" dirty="0" smtClean="0"/>
              <a:t>EPICS and GUI development</a:t>
            </a:r>
          </a:p>
          <a:p>
            <a:r>
              <a:rPr lang="en-US" sz="2200" dirty="0" smtClean="0"/>
              <a:t>BARC will supply prototype boards for a development system for testing and software development at BARC and Fermilab</a:t>
            </a:r>
          </a:p>
          <a:p>
            <a:pPr lvl="1"/>
            <a:r>
              <a:rPr lang="en-US" sz="2000" dirty="0" smtClean="0"/>
              <a:t>Mirror test systems</a:t>
            </a:r>
          </a:p>
          <a:p>
            <a:r>
              <a:rPr lang="en-US" sz="2200" dirty="0" smtClean="0"/>
              <a:t>Final boards will be fabricated by BARC based on testing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039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574" y="5492290"/>
            <a:ext cx="7766682" cy="8826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70978" y="982939"/>
            <a:ext cx="4222856" cy="18304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986655" cy="641739"/>
          </a:xfrm>
        </p:spPr>
        <p:txBody>
          <a:bodyPr/>
          <a:lstStyle/>
          <a:p>
            <a:r>
              <a:rPr lang="en-US" dirty="0" smtClean="0"/>
              <a:t>IIFC: 650 MHz Dressed Cavity Horizontal Test Stand                                      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DOE Independent Project Review of PIP-II</a:t>
            </a:r>
            <a:endParaRPr lang="en-US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45" y="990336"/>
            <a:ext cx="4060227" cy="4409800"/>
          </a:xfrm>
          <a:prstGeom prst="rect">
            <a:avLst/>
          </a:prstGeom>
          <a:noFill/>
          <a:ln w="38160" cap="sq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83872" y="2526270"/>
            <a:ext cx="589935" cy="3170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FNAL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3318963" y="3418761"/>
            <a:ext cx="717371" cy="3170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RRCAT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419" y="1254408"/>
            <a:ext cx="950132" cy="1449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190" y="1261302"/>
            <a:ext cx="950132" cy="14495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24278" y="1548582"/>
            <a:ext cx="1302060" cy="7447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Two 40 </a:t>
            </a:r>
            <a:r>
              <a:rPr lang="en-US" sz="1400" dirty="0" err="1" smtClean="0"/>
              <a:t>kWatt</a:t>
            </a:r>
            <a:r>
              <a:rPr lang="en-US" sz="1400" dirty="0" smtClean="0"/>
              <a:t> Units</a:t>
            </a:r>
          </a:p>
          <a:p>
            <a:pPr algn="ctr"/>
            <a:r>
              <a:rPr lang="en-US" sz="1400" dirty="0" smtClean="0"/>
              <a:t>(RRCAT)</a:t>
            </a:r>
            <a:endParaRPr lang="en-US" sz="14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591165" y="5611639"/>
            <a:ext cx="7388269" cy="641555"/>
            <a:chOff x="1229292" y="5767531"/>
            <a:chExt cx="6914535" cy="641555"/>
          </a:xfrm>
        </p:grpSpPr>
        <p:sp>
          <p:nvSpPr>
            <p:cNvPr id="12" name="Rectangle 11"/>
            <p:cNvSpPr/>
            <p:nvPr/>
          </p:nvSpPr>
          <p:spPr>
            <a:xfrm>
              <a:off x="1229292" y="5767531"/>
              <a:ext cx="2190135" cy="6415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/>
                <a:t>IIFC RF Protection</a:t>
              </a:r>
            </a:p>
            <a:p>
              <a:pPr algn="ctr"/>
              <a:r>
                <a:rPr lang="en-US" sz="1800" dirty="0" smtClean="0"/>
                <a:t>(FNAL/BARC) </a:t>
              </a:r>
              <a:endParaRPr lang="en-US" sz="18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83997" y="5795065"/>
              <a:ext cx="2190135" cy="6140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LLRF </a:t>
              </a:r>
            </a:p>
            <a:p>
              <a:pPr algn="ctr"/>
              <a:r>
                <a:rPr lang="en-US" sz="1600" dirty="0" smtClean="0"/>
                <a:t>(FNAL/</a:t>
              </a:r>
              <a:r>
                <a:rPr lang="en-US" sz="1600" dirty="0" smtClean="0">
                  <a:solidFill>
                    <a:schemeClr val="accent4"/>
                  </a:solidFill>
                </a:rPr>
                <a:t>BARC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53692" y="5799282"/>
              <a:ext cx="2190135" cy="609804"/>
            </a:xfrm>
            <a:prstGeom prst="rect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Integration and Controls (FNAL/BARC)</a:t>
              </a:r>
              <a:endParaRPr lang="en-US" sz="1600" dirty="0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H="1" flipV="1">
            <a:off x="4953000" y="3173572"/>
            <a:ext cx="3262258" cy="123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3000" y="3149649"/>
            <a:ext cx="0" cy="206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095500" y="5195857"/>
            <a:ext cx="2857500" cy="382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88099" y="4417141"/>
            <a:ext cx="4613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487485" y="2678094"/>
            <a:ext cx="0" cy="3305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0" idx="2"/>
          </p:cNvCxnSpPr>
          <p:nvPr/>
        </p:nvCxnSpPr>
        <p:spPr>
          <a:xfrm>
            <a:off x="8215256" y="2710840"/>
            <a:ext cx="0" cy="4750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043375" y="1082490"/>
            <a:ext cx="1357697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Q3/4-CY16</a:t>
            </a:r>
            <a:endParaRPr lang="en-US" sz="1800" dirty="0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4724400" y="3008628"/>
            <a:ext cx="7630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24400" y="3008628"/>
            <a:ext cx="0" cy="14085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562600" y="3696896"/>
            <a:ext cx="3069921" cy="15990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Cryostat at Fermilab May 2017</a:t>
            </a:r>
          </a:p>
          <a:p>
            <a:pPr algn="ctr"/>
            <a:r>
              <a:rPr lang="en-US" sz="1400" dirty="0" smtClean="0">
                <a:solidFill>
                  <a:schemeClr val="accent3"/>
                </a:solidFill>
              </a:rPr>
              <a:t>Cryogenics for HTS July 2017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Two 40kWatt RF July 2017</a:t>
            </a:r>
          </a:p>
          <a:p>
            <a:pPr algn="ctr"/>
            <a:r>
              <a:rPr lang="en-US" sz="1400" dirty="0" smtClean="0">
                <a:solidFill>
                  <a:schemeClr val="accent5"/>
                </a:solidFill>
              </a:rPr>
              <a:t>LLRF/RF Protection July 2017</a:t>
            </a:r>
          </a:p>
          <a:p>
            <a:pPr algn="ctr"/>
            <a:r>
              <a:rPr lang="en-US" sz="1400" dirty="0" smtClean="0"/>
              <a:t>Control System May 2017</a:t>
            </a:r>
          </a:p>
          <a:p>
            <a:pPr algn="ctr"/>
            <a:r>
              <a:rPr lang="en-US" sz="1400" dirty="0">
                <a:solidFill>
                  <a:schemeClr val="accent5"/>
                </a:solidFill>
              </a:rPr>
              <a:t>Integration with </a:t>
            </a:r>
            <a:r>
              <a:rPr lang="en-US" sz="1400" dirty="0" smtClean="0">
                <a:solidFill>
                  <a:schemeClr val="accent5"/>
                </a:solidFill>
              </a:rPr>
              <a:t>cryostat Oct 2017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Test of 1</a:t>
            </a:r>
            <a:r>
              <a:rPr lang="en-US" sz="1400" baseline="30000" dirty="0" smtClean="0">
                <a:solidFill>
                  <a:schemeClr val="tx1"/>
                </a:solidFill>
              </a:rPr>
              <a:t>st</a:t>
            </a:r>
            <a:r>
              <a:rPr lang="en-US" sz="1400" dirty="0" smtClean="0">
                <a:solidFill>
                  <a:schemeClr val="tx1"/>
                </a:solidFill>
              </a:rPr>
              <a:t> Dressed Cavity Dec 2017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532691" y="3222135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51" name="Rectangle 50"/>
          <p:cNvSpPr/>
          <p:nvPr/>
        </p:nvSpPr>
        <p:spPr>
          <a:xfrm>
            <a:off x="4670978" y="2839411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6/16-17/2015</a:t>
            </a:r>
            <a:endParaRPr lang="en-US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3043374" y="1764033"/>
            <a:ext cx="1357697" cy="6490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Cryogenics and its Controls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10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921058" y="1737263"/>
            <a:ext cx="6931562" cy="1012557"/>
            <a:chOff x="274199" y="1330255"/>
            <a:chExt cx="8524068" cy="1015140"/>
          </a:xfrm>
          <a:solidFill>
            <a:srgbClr val="FFC000"/>
          </a:solidFill>
        </p:grpSpPr>
        <p:grpSp>
          <p:nvGrpSpPr>
            <p:cNvPr id="86" name="Group 85"/>
            <p:cNvGrpSpPr/>
            <p:nvPr/>
          </p:nvGrpSpPr>
          <p:grpSpPr>
            <a:xfrm>
              <a:off x="274199" y="1330255"/>
              <a:ext cx="8524068" cy="1015140"/>
              <a:chOff x="309966" y="1059272"/>
              <a:chExt cx="8524068" cy="1015140"/>
            </a:xfrm>
            <a:grpFill/>
          </p:grpSpPr>
          <p:sp>
            <p:nvSpPr>
              <p:cNvPr id="96" name="Rectangle 95"/>
              <p:cNvSpPr/>
              <p:nvPr/>
            </p:nvSpPr>
            <p:spPr>
              <a:xfrm>
                <a:off x="309966" y="1059272"/>
                <a:ext cx="8524068" cy="1015140"/>
              </a:xfrm>
              <a:prstGeom prst="rect">
                <a:avLst/>
              </a:prstGeom>
              <a:grpFill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469337" y="1332716"/>
                <a:ext cx="852408" cy="45720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FNAL</a:t>
                </a:r>
                <a:endParaRPr lang="en-US" sz="1400" dirty="0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1551807" y="1322987"/>
                <a:ext cx="852408" cy="45720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400" dirty="0">
                    <a:solidFill>
                      <a:srgbClr val="FFFFFF"/>
                    </a:solidFill>
                  </a:rPr>
                  <a:t>FNAL</a:t>
                </a:r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2600573" y="1323125"/>
                <a:ext cx="852408" cy="45720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400" dirty="0">
                    <a:solidFill>
                      <a:srgbClr val="FFFFFF"/>
                    </a:solidFill>
                  </a:rPr>
                  <a:t>FNAL</a:t>
                </a:r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3652203" y="1338242"/>
                <a:ext cx="852408" cy="45720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400">
                    <a:solidFill>
                      <a:srgbClr val="FFFFFF"/>
                    </a:solidFill>
                  </a:rPr>
                  <a:t>FNAL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6835068" y="1336400"/>
                <a:ext cx="852408" cy="45720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400" dirty="0" smtClean="0">
                    <a:solidFill>
                      <a:srgbClr val="FFFFFF"/>
                    </a:solidFill>
                  </a:rPr>
                  <a:t>IIFC/ FNAL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7886697" y="1336400"/>
                <a:ext cx="852408" cy="45720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400" dirty="0" smtClean="0">
                    <a:solidFill>
                      <a:srgbClr val="FFFFFF"/>
                    </a:solidFill>
                  </a:rPr>
                  <a:t>IIFC/FNAL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361025" y="1514326"/>
              <a:ext cx="6433076" cy="640082"/>
              <a:chOff x="1361025" y="1514326"/>
              <a:chExt cx="6433076" cy="640082"/>
            </a:xfrm>
            <a:grpFill/>
          </p:grpSpPr>
          <p:sp>
            <p:nvSpPr>
              <p:cNvPr id="89" name="Rectangle 88"/>
              <p:cNvSpPr/>
              <p:nvPr/>
            </p:nvSpPr>
            <p:spPr>
              <a:xfrm>
                <a:off x="1361025" y="1514326"/>
                <a:ext cx="76200" cy="60327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800" dirty="0" smtClean="0"/>
                  <a:t>Magnet</a:t>
                </a:r>
                <a:endParaRPr lang="en-US" sz="800" dirty="0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3474043" y="1524000"/>
                <a:ext cx="76200" cy="60327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800" dirty="0" smtClean="0"/>
                  <a:t>Magnet</a:t>
                </a:r>
                <a:endParaRPr lang="en-US" sz="800" dirty="0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5619187" y="1536591"/>
                <a:ext cx="76200" cy="60327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800" dirty="0" smtClean="0"/>
                  <a:t>Magnet</a:t>
                </a:r>
                <a:endParaRPr lang="en-US" sz="800" dirty="0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717901" y="1551130"/>
                <a:ext cx="76200" cy="60327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800" dirty="0" smtClean="0"/>
                  <a:t>Magnet</a:t>
                </a:r>
                <a:endParaRPr lang="en-US" sz="800" dirty="0"/>
              </a:p>
            </p:txBody>
          </p:sp>
        </p:grpSp>
      </p:grpSp>
      <p:sp>
        <p:nvSpPr>
          <p:cNvPr id="79" name="Rectangle 78"/>
          <p:cNvSpPr/>
          <p:nvPr/>
        </p:nvSpPr>
        <p:spPr>
          <a:xfrm>
            <a:off x="2980020" y="3766038"/>
            <a:ext cx="2721283" cy="2502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790700" y="2895600"/>
            <a:ext cx="7183124" cy="6801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IIFC: System Test of SSR1 CM and RF Power with Beam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DOE Independent Project Review of PIP-II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58235" y="2273367"/>
            <a:ext cx="14084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46089" y="1480052"/>
            <a:ext cx="1054510" cy="6634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10 MeV Beam PXIE</a:t>
            </a:r>
          </a:p>
          <a:p>
            <a:pPr algn="ctr"/>
            <a:r>
              <a:rPr lang="en-US" sz="1200" dirty="0" smtClean="0"/>
              <a:t>FNAL</a:t>
            </a:r>
            <a:endParaRPr lang="en-US" sz="12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3117670" y="3934400"/>
            <a:ext cx="2308169" cy="2168420"/>
            <a:chOff x="4390691" y="3755693"/>
            <a:chExt cx="2308169" cy="2168420"/>
          </a:xfrm>
        </p:grpSpPr>
        <p:sp>
          <p:nvSpPr>
            <p:cNvPr id="24" name="Rectangle 23"/>
            <p:cNvSpPr/>
            <p:nvPr/>
          </p:nvSpPr>
          <p:spPr>
            <a:xfrm>
              <a:off x="4508725" y="3755693"/>
              <a:ext cx="2190135" cy="6415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/>
                <a:t>IIFC RF Protection</a:t>
              </a:r>
            </a:p>
            <a:p>
              <a:pPr algn="ctr"/>
              <a:r>
                <a:rPr lang="en-US" sz="1800" dirty="0" smtClean="0"/>
                <a:t>(FNAL/BARC) </a:t>
              </a:r>
              <a:endParaRPr lang="en-US" sz="18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08724" y="4574431"/>
              <a:ext cx="2190135" cy="5678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IIFC LLRF </a:t>
              </a:r>
            </a:p>
            <a:p>
              <a:pPr algn="ctr"/>
              <a:r>
                <a:rPr lang="en-US" sz="1600" dirty="0" smtClean="0"/>
                <a:t>(FNAL/BARC)</a:t>
              </a:r>
              <a:endParaRPr lang="en-US" sz="16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90691" y="5346062"/>
              <a:ext cx="2308168" cy="578051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Integration and Controls (FNAL/BARC)</a:t>
              </a:r>
              <a:endParaRPr lang="en-US" sz="1600" dirty="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1976426" y="3025401"/>
            <a:ext cx="685923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7</a:t>
            </a:r>
            <a:r>
              <a:rPr lang="en-US" sz="1000" dirty="0" smtClean="0"/>
              <a:t>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(BARC)</a:t>
            </a:r>
            <a:endParaRPr lang="en-US" sz="1000" dirty="0"/>
          </a:p>
        </p:txBody>
      </p:sp>
      <p:sp>
        <p:nvSpPr>
          <p:cNvPr id="36" name="Rectangle 35"/>
          <p:cNvSpPr/>
          <p:nvPr/>
        </p:nvSpPr>
        <p:spPr>
          <a:xfrm>
            <a:off x="2908005" y="3017379"/>
            <a:ext cx="685923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7</a:t>
            </a:r>
            <a:r>
              <a:rPr lang="en-US" sz="1000" dirty="0" smtClean="0"/>
              <a:t>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(BARC)</a:t>
            </a:r>
            <a:endParaRPr lang="en-US" sz="1000" dirty="0"/>
          </a:p>
        </p:txBody>
      </p:sp>
      <p:sp>
        <p:nvSpPr>
          <p:cNvPr id="37" name="Rectangle 36"/>
          <p:cNvSpPr/>
          <p:nvPr/>
        </p:nvSpPr>
        <p:spPr>
          <a:xfrm>
            <a:off x="3867371" y="3022973"/>
            <a:ext cx="685923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7</a:t>
            </a:r>
            <a:r>
              <a:rPr lang="en-US" sz="1000" dirty="0" smtClean="0"/>
              <a:t>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(BARC)</a:t>
            </a:r>
            <a:endParaRPr lang="en-US" sz="1000" dirty="0"/>
          </a:p>
        </p:txBody>
      </p:sp>
      <p:sp>
        <p:nvSpPr>
          <p:cNvPr id="38" name="Rectangle 37"/>
          <p:cNvSpPr/>
          <p:nvPr/>
        </p:nvSpPr>
        <p:spPr>
          <a:xfrm>
            <a:off x="4802202" y="3025400"/>
            <a:ext cx="685923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7</a:t>
            </a:r>
            <a:r>
              <a:rPr lang="en-US" sz="1000" dirty="0" smtClean="0"/>
              <a:t>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(BARC)</a:t>
            </a:r>
            <a:endParaRPr lang="en-US" sz="1000" dirty="0"/>
          </a:p>
        </p:txBody>
      </p:sp>
      <p:sp>
        <p:nvSpPr>
          <p:cNvPr id="39" name="Rectangle 38"/>
          <p:cNvSpPr/>
          <p:nvPr/>
        </p:nvSpPr>
        <p:spPr>
          <a:xfrm>
            <a:off x="5735956" y="3013878"/>
            <a:ext cx="685923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7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(BARC)</a:t>
            </a:r>
            <a:endParaRPr lang="en-US" sz="1000" dirty="0"/>
          </a:p>
        </p:txBody>
      </p:sp>
      <p:sp>
        <p:nvSpPr>
          <p:cNvPr id="40" name="Rectangle 39"/>
          <p:cNvSpPr/>
          <p:nvPr/>
        </p:nvSpPr>
        <p:spPr>
          <a:xfrm>
            <a:off x="6598064" y="3011798"/>
            <a:ext cx="685923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7</a:t>
            </a:r>
            <a:r>
              <a:rPr lang="en-US" sz="1000" dirty="0" smtClean="0"/>
              <a:t>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(BARC)</a:t>
            </a:r>
            <a:endParaRPr lang="en-US" sz="1000" dirty="0"/>
          </a:p>
        </p:txBody>
      </p:sp>
      <p:sp>
        <p:nvSpPr>
          <p:cNvPr id="41" name="Rectangle 40"/>
          <p:cNvSpPr/>
          <p:nvPr/>
        </p:nvSpPr>
        <p:spPr>
          <a:xfrm>
            <a:off x="7397352" y="3007998"/>
            <a:ext cx="685923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7</a:t>
            </a:r>
            <a:r>
              <a:rPr lang="en-US" sz="1000" dirty="0" smtClean="0"/>
              <a:t>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(BARC)</a:t>
            </a:r>
            <a:endParaRPr lang="en-US" sz="1000" dirty="0"/>
          </a:p>
        </p:txBody>
      </p:sp>
      <p:sp>
        <p:nvSpPr>
          <p:cNvPr id="42" name="Rectangle 41"/>
          <p:cNvSpPr/>
          <p:nvPr/>
        </p:nvSpPr>
        <p:spPr>
          <a:xfrm>
            <a:off x="8229477" y="3004198"/>
            <a:ext cx="685923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7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(BARC)</a:t>
            </a:r>
            <a:endParaRPr lang="en-US" sz="1000" dirty="0"/>
          </a:p>
        </p:txBody>
      </p:sp>
      <p:cxnSp>
        <p:nvCxnSpPr>
          <p:cNvPr id="51" name="Elbow Connector 50"/>
          <p:cNvCxnSpPr>
            <a:stCxn id="79" idx="1"/>
          </p:cNvCxnSpPr>
          <p:nvPr/>
        </p:nvCxnSpPr>
        <p:spPr>
          <a:xfrm rot="10800000">
            <a:off x="2662350" y="3575752"/>
            <a:ext cx="317671" cy="1441563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9" idx="0"/>
          </p:cNvCxnSpPr>
          <p:nvPr/>
        </p:nvCxnSpPr>
        <p:spPr>
          <a:xfrm flipV="1">
            <a:off x="2319388" y="2459431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261278" y="2471812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4150908" y="2439820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5107805" y="2468230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5937383" y="2471812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6879000" y="2492275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7708271" y="2471812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104" idx="2"/>
          </p:cNvCxnSpPr>
          <p:nvPr/>
        </p:nvCxnSpPr>
        <p:spPr>
          <a:xfrm flipV="1">
            <a:off x="8427778" y="2469723"/>
            <a:ext cx="1070" cy="495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2329804" y="952500"/>
            <a:ext cx="1708796" cy="571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Cryogenics</a:t>
            </a:r>
          </a:p>
          <a:p>
            <a:pPr algn="ctr"/>
            <a:r>
              <a:rPr lang="en-US" sz="1400" dirty="0" smtClean="0"/>
              <a:t>(FNAL)</a:t>
            </a:r>
            <a:endParaRPr lang="en-US" sz="1400" dirty="0"/>
          </a:p>
        </p:txBody>
      </p:sp>
      <p:sp>
        <p:nvSpPr>
          <p:cNvPr id="76" name="Rectangle 75"/>
          <p:cNvSpPr/>
          <p:nvPr/>
        </p:nvSpPr>
        <p:spPr>
          <a:xfrm>
            <a:off x="4463404" y="956881"/>
            <a:ext cx="1708796" cy="571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Instrumentation</a:t>
            </a:r>
          </a:p>
          <a:p>
            <a:pPr algn="ctr"/>
            <a:r>
              <a:rPr lang="en-US" sz="1400" dirty="0" smtClean="0"/>
              <a:t>(FNAL)</a:t>
            </a:r>
            <a:endParaRPr lang="en-US" sz="1400" dirty="0"/>
          </a:p>
        </p:txBody>
      </p:sp>
      <p:sp>
        <p:nvSpPr>
          <p:cNvPr id="77" name="Rectangle 76"/>
          <p:cNvSpPr/>
          <p:nvPr/>
        </p:nvSpPr>
        <p:spPr>
          <a:xfrm>
            <a:off x="6654236" y="949490"/>
            <a:ext cx="1708796" cy="571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Axillary Systems</a:t>
            </a:r>
          </a:p>
          <a:p>
            <a:pPr algn="ctr"/>
            <a:r>
              <a:rPr lang="en-US" sz="1400" dirty="0" smtClean="0"/>
              <a:t>(FNAL)</a:t>
            </a:r>
            <a:endParaRPr lang="en-US" sz="1400" dirty="0"/>
          </a:p>
        </p:txBody>
      </p:sp>
      <p:cxnSp>
        <p:nvCxnSpPr>
          <p:cNvPr id="82" name="Straight Arrow Connector 81"/>
          <p:cNvCxnSpPr>
            <a:stCxn id="75" idx="2"/>
          </p:cNvCxnSpPr>
          <p:nvPr/>
        </p:nvCxnSpPr>
        <p:spPr>
          <a:xfrm>
            <a:off x="3184202" y="1524000"/>
            <a:ext cx="0" cy="2417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5317802" y="1550973"/>
            <a:ext cx="0" cy="2417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7508634" y="1520990"/>
            <a:ext cx="0" cy="2417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495300" y="4804495"/>
            <a:ext cx="1848818" cy="121530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Q3-CY2018</a:t>
            </a:r>
          </a:p>
          <a:p>
            <a:pPr algn="ctr"/>
            <a:r>
              <a:rPr lang="en-US" sz="2000" dirty="0" smtClean="0"/>
              <a:t>With Beam</a:t>
            </a:r>
            <a:endParaRPr lang="en-US" sz="2000" dirty="0"/>
          </a:p>
        </p:txBody>
      </p:sp>
      <p:sp>
        <p:nvSpPr>
          <p:cNvPr id="106" name="Rounded Rectangle 105"/>
          <p:cNvSpPr/>
          <p:nvPr/>
        </p:nvSpPr>
        <p:spPr>
          <a:xfrm>
            <a:off x="5476302" y="2015775"/>
            <a:ext cx="693157" cy="4560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>
                <a:solidFill>
                  <a:srgbClr val="FFFFFF"/>
                </a:solidFill>
              </a:rPr>
              <a:t>FNAL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6435942" y="2027265"/>
            <a:ext cx="693157" cy="4560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>
                <a:solidFill>
                  <a:srgbClr val="FFFFFF"/>
                </a:solidFill>
              </a:rPr>
              <a:t>FNAL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925212" y="4078280"/>
            <a:ext cx="2944280" cy="15990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92D050"/>
                </a:solidFill>
              </a:rPr>
              <a:t>SSR1 CM May </a:t>
            </a:r>
            <a:r>
              <a:rPr lang="en-US" sz="1400" dirty="0" smtClean="0">
                <a:solidFill>
                  <a:srgbClr val="92D050"/>
                </a:solidFill>
              </a:rPr>
              <a:t>2017</a:t>
            </a:r>
            <a:endParaRPr lang="en-US" sz="1400" dirty="0" smtClean="0"/>
          </a:p>
          <a:p>
            <a:pPr algn="ctr"/>
            <a:r>
              <a:rPr lang="en-US" sz="1400" dirty="0" smtClean="0"/>
              <a:t>Solid State RF Jan 2018</a:t>
            </a:r>
          </a:p>
          <a:p>
            <a:pPr algn="ctr"/>
            <a:r>
              <a:rPr lang="en-US" sz="1400" dirty="0" smtClean="0">
                <a:solidFill>
                  <a:schemeClr val="accent5"/>
                </a:solidFill>
              </a:rPr>
              <a:t>LLRF/RF Protection Jan 2018</a:t>
            </a:r>
          </a:p>
          <a:p>
            <a:pPr algn="ctr"/>
            <a:r>
              <a:rPr lang="en-US" sz="1400" dirty="0" smtClean="0"/>
              <a:t>Control System Jan 2018</a:t>
            </a:r>
          </a:p>
          <a:p>
            <a:pPr algn="ctr"/>
            <a:r>
              <a:rPr lang="en-US" sz="1400" dirty="0">
                <a:solidFill>
                  <a:schemeClr val="accent5"/>
                </a:solidFill>
              </a:rPr>
              <a:t>Cryogenic for SSR1 Jan 2018</a:t>
            </a:r>
          </a:p>
          <a:p>
            <a:pPr algn="ctr"/>
            <a:r>
              <a:rPr lang="en-US" sz="1400" dirty="0" smtClean="0">
                <a:solidFill>
                  <a:schemeClr val="accent5"/>
                </a:solidFill>
              </a:rPr>
              <a:t>Integration </a:t>
            </a:r>
            <a:r>
              <a:rPr lang="en-US" sz="1400" dirty="0">
                <a:solidFill>
                  <a:schemeClr val="accent5"/>
                </a:solidFill>
              </a:rPr>
              <a:t>with CM July </a:t>
            </a:r>
            <a:r>
              <a:rPr lang="en-US" sz="1400" dirty="0" smtClean="0">
                <a:solidFill>
                  <a:schemeClr val="accent5"/>
                </a:solidFill>
              </a:rPr>
              <a:t>2018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(completion dates shown)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494030" y="2674493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113" name="Rectangle 112"/>
          <p:cNvSpPr/>
          <p:nvPr/>
        </p:nvSpPr>
        <p:spPr>
          <a:xfrm>
            <a:off x="7756701" y="2673215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114" name="Rectangle 113"/>
          <p:cNvSpPr/>
          <p:nvPr/>
        </p:nvSpPr>
        <p:spPr>
          <a:xfrm>
            <a:off x="6913578" y="2675687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115" name="Rectangle 114"/>
          <p:cNvSpPr/>
          <p:nvPr/>
        </p:nvSpPr>
        <p:spPr>
          <a:xfrm>
            <a:off x="5973786" y="2681206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116" name="Rectangle 115"/>
          <p:cNvSpPr/>
          <p:nvPr/>
        </p:nvSpPr>
        <p:spPr>
          <a:xfrm>
            <a:off x="5145163" y="2680305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117" name="Rectangle 116"/>
          <p:cNvSpPr/>
          <p:nvPr/>
        </p:nvSpPr>
        <p:spPr>
          <a:xfrm>
            <a:off x="4202895" y="2685630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118" name="Rectangle 117"/>
          <p:cNvSpPr/>
          <p:nvPr/>
        </p:nvSpPr>
        <p:spPr>
          <a:xfrm>
            <a:off x="3300244" y="2683359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6/16-17/2015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70" name="Rectangle 69"/>
          <p:cNvSpPr/>
          <p:nvPr/>
        </p:nvSpPr>
        <p:spPr>
          <a:xfrm>
            <a:off x="2378694" y="2689485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175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03398" y="4787215"/>
            <a:ext cx="3621102" cy="1499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3829" y="3619500"/>
            <a:ext cx="7489571" cy="7805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IIFC: Integrated Test of HB650 Cryomodule and RF Power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DOE Independent Project Review of PIP-II</a:t>
            </a:r>
            <a:endParaRPr lang="en-US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81200" y="4849640"/>
            <a:ext cx="3467100" cy="1360660"/>
            <a:chOff x="3139474" y="4697187"/>
            <a:chExt cx="3467100" cy="1360660"/>
          </a:xfrm>
        </p:grpSpPr>
        <p:sp>
          <p:nvSpPr>
            <p:cNvPr id="24" name="Rectangle 23"/>
            <p:cNvSpPr/>
            <p:nvPr/>
          </p:nvSpPr>
          <p:spPr>
            <a:xfrm>
              <a:off x="4874572" y="4697187"/>
              <a:ext cx="1732002" cy="66808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IIFC RF Protection (FNAL/BARC) </a:t>
              </a:r>
              <a:endParaRPr lang="en-US" sz="1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39474" y="4714923"/>
              <a:ext cx="1611057" cy="65034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IIFC LLRF </a:t>
              </a:r>
            </a:p>
            <a:p>
              <a:pPr algn="ctr"/>
              <a:r>
                <a:rPr lang="en-US" sz="1600" dirty="0" smtClean="0"/>
                <a:t>(FNAL/BARC)</a:t>
              </a:r>
              <a:endParaRPr lang="en-US" sz="16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30639" y="5479796"/>
              <a:ext cx="2313144" cy="578051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Integration and Controls (FNAL/BARC)</a:t>
              </a:r>
              <a:endParaRPr lang="en-US" sz="1600" dirty="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806450" y="3774361"/>
            <a:ext cx="754757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</a:t>
            </a:r>
            <a:r>
              <a:rPr lang="en-US" sz="1000" dirty="0" smtClean="0"/>
              <a:t>0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(RRCAT)</a:t>
            </a:r>
            <a:endParaRPr lang="en-US" sz="1000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3261278" y="2471812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4150908" y="2439820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5107805" y="2468230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5937383" y="2471812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6879000" y="2492275"/>
            <a:ext cx="10416" cy="56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2329804" y="1038134"/>
            <a:ext cx="1708796" cy="571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Cryogenics</a:t>
            </a:r>
          </a:p>
          <a:p>
            <a:pPr algn="ctr"/>
            <a:r>
              <a:rPr lang="en-US" sz="1400" dirty="0" smtClean="0"/>
              <a:t>(FNAL)</a:t>
            </a:r>
            <a:endParaRPr lang="en-US" sz="1400" dirty="0"/>
          </a:p>
        </p:txBody>
      </p:sp>
      <p:sp>
        <p:nvSpPr>
          <p:cNvPr id="76" name="Rectangle 75"/>
          <p:cNvSpPr/>
          <p:nvPr/>
        </p:nvSpPr>
        <p:spPr>
          <a:xfrm>
            <a:off x="4370121" y="1034628"/>
            <a:ext cx="1708796" cy="571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Instrumentation</a:t>
            </a:r>
          </a:p>
          <a:p>
            <a:pPr algn="ctr"/>
            <a:r>
              <a:rPr lang="en-US" sz="1400" dirty="0" smtClean="0"/>
              <a:t>(FNAL)</a:t>
            </a:r>
            <a:endParaRPr lang="en-US" sz="1400" dirty="0"/>
          </a:p>
        </p:txBody>
      </p:sp>
      <p:sp>
        <p:nvSpPr>
          <p:cNvPr id="77" name="Rectangle 76"/>
          <p:cNvSpPr/>
          <p:nvPr/>
        </p:nvSpPr>
        <p:spPr>
          <a:xfrm>
            <a:off x="6528152" y="1034628"/>
            <a:ext cx="1708796" cy="571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Axillary Systems</a:t>
            </a:r>
          </a:p>
          <a:p>
            <a:pPr algn="ctr"/>
            <a:r>
              <a:rPr lang="en-US" sz="1400" dirty="0" smtClean="0"/>
              <a:t>(FNAL)</a:t>
            </a:r>
            <a:endParaRPr lang="en-US" sz="14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503294" y="2005068"/>
            <a:ext cx="7733654" cy="1472793"/>
            <a:chOff x="712316" y="3874235"/>
            <a:chExt cx="7733654" cy="1472793"/>
          </a:xfrm>
        </p:grpSpPr>
        <p:sp>
          <p:nvSpPr>
            <p:cNvPr id="45" name="Rectangle 44"/>
            <p:cNvSpPr/>
            <p:nvPr/>
          </p:nvSpPr>
          <p:spPr>
            <a:xfrm>
              <a:off x="712316" y="3874235"/>
              <a:ext cx="7733654" cy="147279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857861" y="4296769"/>
              <a:ext cx="1082470" cy="6277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FNAL</a:t>
              </a:r>
              <a:endParaRPr lang="en-US" sz="1400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177955" y="4291021"/>
              <a:ext cx="1034392" cy="62408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dirty="0">
                  <a:solidFill>
                    <a:srgbClr val="FFFFFF"/>
                  </a:solidFill>
                </a:rPr>
                <a:t>FNAL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493294" y="4304051"/>
              <a:ext cx="1004211" cy="62044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dirty="0">
                  <a:solidFill>
                    <a:srgbClr val="FFFFFF"/>
                  </a:solidFill>
                </a:rPr>
                <a:t>FNAL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762570" y="4296769"/>
              <a:ext cx="1043982" cy="60380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dirty="0" smtClean="0">
                  <a:solidFill>
                    <a:srgbClr val="FFFFFF"/>
                  </a:solidFill>
                </a:rPr>
                <a:t>IIFC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034132" y="4304051"/>
              <a:ext cx="1048887" cy="62044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dirty="0" smtClean="0">
                  <a:solidFill>
                    <a:srgbClr val="FFFFFF"/>
                  </a:solidFill>
                </a:rPr>
                <a:t>IIFC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7245955" y="4305165"/>
              <a:ext cx="1028727" cy="62044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dirty="0" smtClean="0">
                  <a:solidFill>
                    <a:srgbClr val="FFFFFF"/>
                  </a:solidFill>
                </a:rPr>
                <a:t>IIFC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2115395" y="3764729"/>
            <a:ext cx="754757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</a:t>
            </a:r>
            <a:r>
              <a:rPr lang="en-US" sz="1000" dirty="0" smtClean="0"/>
              <a:t>0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(RRCAT)</a:t>
            </a:r>
            <a:endParaRPr lang="en-US" sz="1000" dirty="0"/>
          </a:p>
        </p:txBody>
      </p:sp>
      <p:sp>
        <p:nvSpPr>
          <p:cNvPr id="55" name="Rectangle 54"/>
          <p:cNvSpPr/>
          <p:nvPr/>
        </p:nvSpPr>
        <p:spPr>
          <a:xfrm>
            <a:off x="3405465" y="3756427"/>
            <a:ext cx="754757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</a:t>
            </a:r>
            <a:r>
              <a:rPr lang="en-US" sz="1000" dirty="0" smtClean="0"/>
              <a:t>0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(RRCAT)</a:t>
            </a:r>
            <a:endParaRPr lang="en-US" sz="1000" dirty="0"/>
          </a:p>
        </p:txBody>
      </p:sp>
      <p:sp>
        <p:nvSpPr>
          <p:cNvPr id="56" name="Rectangle 55"/>
          <p:cNvSpPr/>
          <p:nvPr/>
        </p:nvSpPr>
        <p:spPr>
          <a:xfrm>
            <a:off x="4698160" y="3746563"/>
            <a:ext cx="754757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</a:t>
            </a:r>
            <a:r>
              <a:rPr lang="en-US" sz="1000" dirty="0" smtClean="0"/>
              <a:t>0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(RRCAT)</a:t>
            </a:r>
            <a:endParaRPr lang="en-US" sz="1000" dirty="0"/>
          </a:p>
        </p:txBody>
      </p:sp>
      <p:sp>
        <p:nvSpPr>
          <p:cNvPr id="57" name="Rectangle 56"/>
          <p:cNvSpPr/>
          <p:nvPr/>
        </p:nvSpPr>
        <p:spPr>
          <a:xfrm>
            <a:off x="5974205" y="3771056"/>
            <a:ext cx="754757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</a:t>
            </a:r>
            <a:r>
              <a:rPr lang="en-US" sz="1000" dirty="0" smtClean="0"/>
              <a:t>0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(RRCAT)</a:t>
            </a:r>
            <a:endParaRPr lang="en-US" sz="1000" dirty="0"/>
          </a:p>
        </p:txBody>
      </p:sp>
      <p:sp>
        <p:nvSpPr>
          <p:cNvPr id="59" name="Rectangle 58"/>
          <p:cNvSpPr/>
          <p:nvPr/>
        </p:nvSpPr>
        <p:spPr>
          <a:xfrm>
            <a:off x="7170295" y="3756427"/>
            <a:ext cx="754757" cy="3703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</a:t>
            </a:r>
            <a:r>
              <a:rPr lang="en-US" sz="1000" dirty="0" smtClean="0"/>
              <a:t>0 </a:t>
            </a:r>
            <a:r>
              <a:rPr lang="en-US" sz="1000" dirty="0" err="1" smtClean="0"/>
              <a:t>kWatt</a:t>
            </a:r>
            <a:endParaRPr lang="en-US" sz="1000" dirty="0" smtClean="0"/>
          </a:p>
          <a:p>
            <a:pPr algn="ctr"/>
            <a:r>
              <a:rPr lang="en-US" sz="1000" dirty="0" smtClean="0"/>
              <a:t>(RRCAT)</a:t>
            </a:r>
            <a:endParaRPr lang="en-US" sz="1000" dirty="0"/>
          </a:p>
        </p:txBody>
      </p:sp>
      <p:cxnSp>
        <p:nvCxnSpPr>
          <p:cNvPr id="8" name="Straight Arrow Connector 7"/>
          <p:cNvCxnSpPr>
            <a:stCxn id="29" idx="0"/>
            <a:endCxn id="47" idx="2"/>
          </p:cNvCxnSpPr>
          <p:nvPr/>
        </p:nvCxnSpPr>
        <p:spPr>
          <a:xfrm flipV="1">
            <a:off x="1183829" y="3055326"/>
            <a:ext cx="6245" cy="7190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0"/>
            <a:endCxn id="48" idx="2"/>
          </p:cNvCxnSpPr>
          <p:nvPr/>
        </p:nvCxnSpPr>
        <p:spPr>
          <a:xfrm flipH="1" flipV="1">
            <a:off x="2486129" y="3045937"/>
            <a:ext cx="6645" cy="718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5" idx="0"/>
            <a:endCxn id="49" idx="2"/>
          </p:cNvCxnSpPr>
          <p:nvPr/>
        </p:nvCxnSpPr>
        <p:spPr>
          <a:xfrm flipV="1">
            <a:off x="3782844" y="3055326"/>
            <a:ext cx="3534" cy="7011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6" idx="0"/>
            <a:endCxn id="50" idx="2"/>
          </p:cNvCxnSpPr>
          <p:nvPr/>
        </p:nvCxnSpPr>
        <p:spPr>
          <a:xfrm flipV="1">
            <a:off x="5075539" y="3031406"/>
            <a:ext cx="0" cy="715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57" idx="0"/>
            <a:endCxn id="52" idx="2"/>
          </p:cNvCxnSpPr>
          <p:nvPr/>
        </p:nvCxnSpPr>
        <p:spPr>
          <a:xfrm flipH="1" flipV="1">
            <a:off x="6349554" y="3055326"/>
            <a:ext cx="2030" cy="7157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59" idx="0"/>
            <a:endCxn id="53" idx="2"/>
          </p:cNvCxnSpPr>
          <p:nvPr/>
        </p:nvCxnSpPr>
        <p:spPr>
          <a:xfrm flipV="1">
            <a:off x="7547674" y="3056441"/>
            <a:ext cx="3623" cy="6999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167630" y="1609634"/>
            <a:ext cx="0" cy="3954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76" idx="2"/>
          </p:cNvCxnSpPr>
          <p:nvPr/>
        </p:nvCxnSpPr>
        <p:spPr>
          <a:xfrm flipH="1">
            <a:off x="5219700" y="1606128"/>
            <a:ext cx="4819" cy="451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7" idx="2"/>
          </p:cNvCxnSpPr>
          <p:nvPr/>
        </p:nvCxnSpPr>
        <p:spPr>
          <a:xfrm>
            <a:off x="7382550" y="1606128"/>
            <a:ext cx="0" cy="451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28600" y="1030610"/>
            <a:ext cx="1674005" cy="571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Cryogenic Distribution Box IIFC</a:t>
            </a:r>
            <a:endParaRPr lang="en-US" sz="1200" dirty="0"/>
          </a:p>
        </p:txBody>
      </p:sp>
      <p:cxnSp>
        <p:nvCxnSpPr>
          <p:cNvPr id="74" name="Straight Arrow Connector 73"/>
          <p:cNvCxnSpPr>
            <a:stCxn id="75" idx="1"/>
            <a:endCxn id="35" idx="3"/>
          </p:cNvCxnSpPr>
          <p:nvPr/>
        </p:nvCxnSpPr>
        <p:spPr>
          <a:xfrm flipH="1" flipV="1">
            <a:off x="1902605" y="1316360"/>
            <a:ext cx="427199" cy="75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08809" y="4737526"/>
            <a:ext cx="1681891" cy="13965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Q4-CY2018</a:t>
            </a:r>
            <a:endParaRPr lang="en-US" sz="2000" dirty="0"/>
          </a:p>
          <a:p>
            <a:pPr algn="ctr"/>
            <a:r>
              <a:rPr lang="en-US" sz="2000" dirty="0" smtClean="0"/>
              <a:t>CM Cold</a:t>
            </a:r>
          </a:p>
          <a:p>
            <a:pPr algn="ctr"/>
            <a:r>
              <a:rPr lang="en-US" sz="2000" dirty="0" smtClean="0"/>
              <a:t>With RF</a:t>
            </a:r>
            <a:endParaRPr lang="en-US" sz="2000" dirty="0"/>
          </a:p>
        </p:txBody>
      </p:sp>
      <p:cxnSp>
        <p:nvCxnSpPr>
          <p:cNvPr id="81" name="Elbow Connector 80"/>
          <p:cNvCxnSpPr>
            <a:stCxn id="21" idx="3"/>
          </p:cNvCxnSpPr>
          <p:nvPr/>
        </p:nvCxnSpPr>
        <p:spPr>
          <a:xfrm flipV="1">
            <a:off x="5524500" y="4400654"/>
            <a:ext cx="423302" cy="1136204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6145565" y="4572000"/>
            <a:ext cx="2811462" cy="15990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Solid State RF April 2018</a:t>
            </a:r>
          </a:p>
          <a:p>
            <a:pPr algn="ctr"/>
            <a:r>
              <a:rPr lang="en-US" sz="1400" dirty="0" smtClean="0">
                <a:solidFill>
                  <a:schemeClr val="accent5"/>
                </a:solidFill>
              </a:rPr>
              <a:t>LLRF/RF Protection April 2018</a:t>
            </a:r>
          </a:p>
          <a:p>
            <a:pPr algn="ctr"/>
            <a:r>
              <a:rPr lang="en-US" sz="1400" dirty="0" smtClean="0"/>
              <a:t>Control System April 2018 </a:t>
            </a:r>
            <a:r>
              <a:rPr lang="en-US" sz="1400" dirty="0" smtClean="0">
                <a:solidFill>
                  <a:schemeClr val="accent3"/>
                </a:solidFill>
              </a:rPr>
              <a:t>Cryogenic for April 2018</a:t>
            </a:r>
            <a:endParaRPr lang="en-US" sz="1400" dirty="0" smtClean="0"/>
          </a:p>
          <a:p>
            <a:pPr algn="ctr"/>
            <a:r>
              <a:rPr lang="en-US" sz="1400" dirty="0" smtClean="0">
                <a:solidFill>
                  <a:schemeClr val="accent5"/>
                </a:solidFill>
              </a:rPr>
              <a:t>Integration without CM July 2018</a:t>
            </a:r>
          </a:p>
          <a:p>
            <a:pPr algn="ctr"/>
            <a:r>
              <a:rPr lang="en-US" sz="1400" dirty="0" smtClean="0"/>
              <a:t>HB650 CM Sept 2018</a:t>
            </a:r>
            <a:endParaRPr lang="en-US" sz="1400" dirty="0"/>
          </a:p>
        </p:txBody>
      </p:sp>
      <p:sp>
        <p:nvSpPr>
          <p:cNvPr id="87" name="Rectangle 86"/>
          <p:cNvSpPr/>
          <p:nvPr/>
        </p:nvSpPr>
        <p:spPr>
          <a:xfrm>
            <a:off x="1232680" y="3405890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88" name="Rectangle 87"/>
          <p:cNvSpPr/>
          <p:nvPr/>
        </p:nvSpPr>
        <p:spPr>
          <a:xfrm>
            <a:off x="3835531" y="3396926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89" name="Rectangle 88"/>
          <p:cNvSpPr/>
          <p:nvPr/>
        </p:nvSpPr>
        <p:spPr>
          <a:xfrm>
            <a:off x="5135553" y="3394756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90" name="Rectangle 89"/>
          <p:cNvSpPr/>
          <p:nvPr/>
        </p:nvSpPr>
        <p:spPr>
          <a:xfrm>
            <a:off x="6426610" y="3390900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91" name="Rectangle 90"/>
          <p:cNvSpPr/>
          <p:nvPr/>
        </p:nvSpPr>
        <p:spPr>
          <a:xfrm>
            <a:off x="7612505" y="3387657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92" name="Rectangle 91"/>
          <p:cNvSpPr/>
          <p:nvPr/>
        </p:nvSpPr>
        <p:spPr>
          <a:xfrm>
            <a:off x="2544126" y="3395152"/>
            <a:ext cx="587368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FNAL</a:t>
            </a:r>
            <a:endParaRPr lang="en-US" sz="1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6/16-17/2015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3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Construction Deliverables: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3293"/>
            <a:ext cx="8672513" cy="52829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model for the In-Kind Contribution has been developed and presented to both DAE and DOE.</a:t>
            </a:r>
          </a:p>
          <a:p>
            <a:pPr lvl="1"/>
            <a:r>
              <a:rPr lang="en-US" dirty="0" smtClean="0"/>
              <a:t>Formal agreement pending review of the R&amp;D Phase </a:t>
            </a:r>
          </a:p>
          <a:p>
            <a:r>
              <a:rPr lang="en-US" dirty="0" smtClean="0"/>
              <a:t>Dressed High Power Tested Cavities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(50%)</a:t>
            </a:r>
          </a:p>
          <a:p>
            <a:pPr lvl="1"/>
            <a:r>
              <a:rPr lang="en-US" dirty="0" smtClean="0"/>
              <a:t>SSR2</a:t>
            </a:r>
          </a:p>
          <a:p>
            <a:pPr lvl="1"/>
            <a:r>
              <a:rPr lang="en-US" dirty="0" smtClean="0"/>
              <a:t>LB650</a:t>
            </a:r>
          </a:p>
          <a:p>
            <a:pPr lvl="1"/>
            <a:r>
              <a:rPr lang="en-US" dirty="0" smtClean="0"/>
              <a:t>HB650</a:t>
            </a:r>
          </a:p>
          <a:p>
            <a:r>
              <a:rPr lang="en-US" dirty="0" smtClean="0"/>
              <a:t>SSR2 Solenoid Magnets (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100%</a:t>
            </a:r>
            <a:r>
              <a:rPr lang="en-US" dirty="0" smtClean="0"/>
              <a:t>)</a:t>
            </a:r>
          </a:p>
          <a:p>
            <a:r>
              <a:rPr lang="en-US" dirty="0" smtClean="0"/>
              <a:t>650 Warm Magnets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(100%)</a:t>
            </a:r>
          </a:p>
          <a:p>
            <a:r>
              <a:rPr lang="en-US" dirty="0" smtClean="0"/>
              <a:t>Solid State RF Amplifiers at 325 and 650 MHz at various power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(100%)</a:t>
            </a:r>
          </a:p>
          <a:p>
            <a:r>
              <a:rPr lang="en-US" dirty="0" smtClean="0"/>
              <a:t>Cryogenic Plant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(one)</a:t>
            </a:r>
          </a:p>
          <a:p>
            <a:r>
              <a:rPr lang="en-US" dirty="0" smtClean="0"/>
              <a:t>LLRF and RF Protection System</a:t>
            </a:r>
          </a:p>
          <a:p>
            <a:r>
              <a:rPr lang="en-US" dirty="0" smtClean="0"/>
              <a:t>BPM and BLM</a:t>
            </a:r>
          </a:p>
          <a:p>
            <a:r>
              <a:rPr lang="en-US" dirty="0" smtClean="0"/>
              <a:t>Control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6/16-17/2015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DOE Independent Project Review of PIP-II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7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672513" cy="5286619"/>
          </a:xfrm>
        </p:spPr>
        <p:txBody>
          <a:bodyPr>
            <a:normAutofit/>
          </a:bodyPr>
          <a:lstStyle/>
          <a:p>
            <a:r>
              <a:rPr lang="en-US" dirty="0" smtClean="0"/>
              <a:t>International Collaboration is vital for the timely execution of the PIP-II.</a:t>
            </a:r>
          </a:p>
          <a:p>
            <a:pPr lvl="1"/>
            <a:r>
              <a:rPr lang="en-US" sz="2000" dirty="0" smtClean="0"/>
              <a:t>PIP-II is absolutely needed for the 1.2 MW running of DUNE.</a:t>
            </a:r>
          </a:p>
          <a:p>
            <a:r>
              <a:rPr lang="en-US" dirty="0" smtClean="0"/>
              <a:t>With India, Fermilab is working on R&amp;D topics that spans the whole SRF accelerator. </a:t>
            </a:r>
            <a:endParaRPr lang="en-US" dirty="0"/>
          </a:p>
          <a:p>
            <a:pPr lvl="1"/>
            <a:r>
              <a:rPr lang="en-US" sz="2000" dirty="0" smtClean="0"/>
              <a:t>These R&amp;D should conclude by the end of CY18.</a:t>
            </a:r>
          </a:p>
          <a:p>
            <a:pPr lvl="2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Which would retire all the critical PIP-II R&amp;D.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he construction deliverables are defined in the Joint Project Annex I Document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n CY17-18, Fermilab, DOE and DAE will decided on the final construction deliverable table </a:t>
            </a:r>
            <a:r>
              <a:rPr lang="en-US" sz="2000" dirty="0" smtClean="0">
                <a:sym typeface="Wingdings" panose="05000000000000000000" pitchFamily="2" charset="2"/>
              </a:rPr>
              <a:t>for PIP-II.</a:t>
            </a:r>
            <a:endParaRPr lang="en-US" sz="1800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Fermilab and DOE are also working to develop collaborative programs with UK, France and Italy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6/16-17/2015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DOE Independent Project Review of PIP-II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1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IIFC: Joint R&amp;D 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258" y="839585"/>
            <a:ext cx="8601855" cy="549471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DAE-DOE Joint Project Document for the R&amp;D Phase of IIFC was signed in Aug 2015. </a:t>
            </a:r>
          </a:p>
          <a:p>
            <a:r>
              <a:rPr lang="en-US" dirty="0" smtClean="0"/>
              <a:t>Goals: </a:t>
            </a:r>
          </a:p>
          <a:p>
            <a:pPr lvl="1"/>
            <a:r>
              <a:rPr lang="en-US" dirty="0" smtClean="0"/>
              <a:t>Jointly Retire all the critical R&amp;D by end of CY2018</a:t>
            </a:r>
            <a:endParaRPr lang="en-US" dirty="0"/>
          </a:p>
          <a:p>
            <a:pPr lvl="2"/>
            <a:r>
              <a:rPr lang="en-US" dirty="0"/>
              <a:t>C</a:t>
            </a:r>
            <a:r>
              <a:rPr lang="en-US" dirty="0" smtClean="0"/>
              <a:t>over each major component of SRF Linac downstream of HWR.</a:t>
            </a:r>
          </a:p>
          <a:p>
            <a:pPr lvl="1"/>
            <a:r>
              <a:rPr lang="en-US" dirty="0" smtClean="0"/>
              <a:t>Develop infrastructure and industries for the PIP-II construction phase In-Kind Contributions.</a:t>
            </a:r>
          </a:p>
          <a:p>
            <a:r>
              <a:rPr lang="en-US" dirty="0" smtClean="0"/>
              <a:t>Development and test of </a:t>
            </a:r>
            <a:r>
              <a:rPr lang="en-US" dirty="0"/>
              <a:t>SSR1 Cryomodule with beam at PXIE</a:t>
            </a:r>
          </a:p>
          <a:p>
            <a:pPr lvl="1"/>
            <a:r>
              <a:rPr lang="en-US" dirty="0" smtClean="0"/>
              <a:t>Deliverables from India</a:t>
            </a:r>
          </a:p>
          <a:p>
            <a:pPr lvl="2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SSR1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Dressed Cavities,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CM Design</a:t>
            </a:r>
          </a:p>
          <a:p>
            <a:pPr lvl="2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8, 325 MHz 7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kWatt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Solid State RF Amplifiers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System</a:t>
            </a:r>
          </a:p>
          <a:p>
            <a:pPr lvl="2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RF Protection Interlock and LLRF</a:t>
            </a:r>
          </a:p>
          <a:p>
            <a:r>
              <a:rPr lang="en-US" dirty="0" smtClean="0"/>
              <a:t>Development and Test of one HB650 MHz Cryomodule </a:t>
            </a:r>
          </a:p>
          <a:p>
            <a:pPr lvl="1"/>
            <a:r>
              <a:rPr lang="en-US" dirty="0" smtClean="0"/>
              <a:t>Deliverables </a:t>
            </a:r>
            <a:r>
              <a:rPr lang="en-US" dirty="0"/>
              <a:t>from India</a:t>
            </a:r>
          </a:p>
          <a:p>
            <a:pPr lvl="2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3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HB650 Dressed Cavities</a:t>
            </a:r>
          </a:p>
          <a:p>
            <a:pPr lvl="2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Horizontal Test Stand</a:t>
            </a:r>
          </a:p>
          <a:p>
            <a:pPr lvl="2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8, 650 MHz 40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kWatt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Solid State RF Amplifiers System 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2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RF Protection Interlock and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LLRF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Development LB650 Dressed Cavities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Development of SSR2 Cavities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6/16-17/2015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DOE Independent Project Review of PIP-II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20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 Technical Management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4</a:t>
            </a:fld>
            <a:endParaRPr lang="en-US" alt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37730"/>
              </p:ext>
            </p:extLst>
          </p:nvPr>
        </p:nvGraphicFramePr>
        <p:xfrm>
          <a:off x="323866" y="1010177"/>
          <a:ext cx="4462241" cy="51221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32569"/>
                <a:gridCol w="1678142"/>
                <a:gridCol w="1251530"/>
              </a:tblGrid>
              <a:tr h="353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77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Sub-Project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77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Indian-DAE </a:t>
                      </a:r>
                      <a:r>
                        <a:rPr lang="en-US" sz="900" b="1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</a:t>
                      </a:r>
                      <a:r>
                        <a:rPr lang="en-US" sz="900" b="1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900" b="1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Coordinator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8448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Fermilab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28448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Sub-Project Manage</a:t>
                      </a:r>
                      <a:r>
                        <a:rPr lang="en-US" sz="900" b="1" spc="13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Accelerator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Physics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Krishnagopal,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Valeri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Lebedev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Ion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P.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Roychowdhary,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Alexander Shemyakin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166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RFQ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 V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Rao,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Alexander Shemyakin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LEBT/MEBT (Magnets)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Sanjay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Malhotra,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Stoyan E. Stoynev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Dump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Jose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Matthew, 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Alexander Shemyakin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SSR1 Cavity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P.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N.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Prakash, IUAC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Leonardo</a:t>
                      </a:r>
                      <a:r>
                        <a:rPr lang="en-US" sz="900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Ristori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11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SSR2 Cavity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Design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Krishnagopal, 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Leonardo</a:t>
                      </a:r>
                      <a:r>
                        <a:rPr lang="en-US" sz="900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Ristori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11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SSR1 + SSR2 Cavity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Manufacture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Vinay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Mishra,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Leonardo</a:t>
                      </a:r>
                      <a:r>
                        <a:rPr lang="en-US" sz="900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Ristori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Cryomodule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Vinay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Mishra,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Leonardo</a:t>
                      </a:r>
                      <a:r>
                        <a:rPr lang="en-US" sz="900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Ristori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66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650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MHz,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>
                          <a:effectLst/>
                          <a:latin typeface="Symbol" panose="05050102010706020507" pitchFamily="18" charset="2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</a:t>
                      </a:r>
                      <a:r>
                        <a:rPr lang="en-US" sz="900" spc="-20">
                          <a:effectLst/>
                          <a:latin typeface="Symbol" panose="05050102010706020507" pitchFamily="18" charset="2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0.61 Dressed Cavity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Sumit Som, VECC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Tom Nicol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650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Mhz,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>
                          <a:effectLst/>
                          <a:latin typeface="Symbol" panose="05050102010706020507" pitchFamily="18" charset="2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</a:t>
                      </a:r>
                      <a:r>
                        <a:rPr lang="en-US" sz="900" spc="-20">
                          <a:effectLst/>
                          <a:latin typeface="Symbol" panose="05050102010706020507" pitchFamily="18" charset="2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0.92 Dressed Cavity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Avinash</a:t>
                      </a:r>
                      <a:r>
                        <a:rPr lang="en-US" sz="9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Puntambekar,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RRCAT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Tom Nicol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66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MHz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Cryomodule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Prashant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Khare,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RRCAT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Tom Nicol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Instrumentation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Gopal Joshi,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V.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Scarpine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6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Accelerator Controls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Gopal Joshi,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J.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Patrick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Solid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MHz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Manjiri</a:t>
                      </a:r>
                      <a:r>
                        <a:rPr lang="en-US" sz="9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Pande,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Ralph</a:t>
                      </a:r>
                      <a:r>
                        <a:rPr lang="en-US" sz="900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Pasquinelli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Solid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MHz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Mahendra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Lad,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RRCAT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Ralph</a:t>
                      </a:r>
                      <a:r>
                        <a:rPr lang="en-US" sz="900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Pasquinelli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6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MHz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Coupler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Rajesh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Kumar,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Leonardo Ristori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66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MHz</a:t>
                      </a:r>
                      <a:r>
                        <a:rPr lang="en-US" sz="900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Coupler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Rajesh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Kumar,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Tom Nicol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Protection Interlock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Gopal Joshi,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Peter Prieto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Level RF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Gopal Joshi,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Brian Chase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Cryogenic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Distribution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Mukesh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Goel, 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Arkadiy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Klebaner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SRF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Infrastructure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Satish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Joshi,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RRCAT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Allan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Rowe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Vertical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Stand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Satish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Joshi,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RRCAT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Alex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Melnychuk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Horizontal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Stand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Pradeep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Kush,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RRCAT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Joe</a:t>
                      </a: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Ozelis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6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HTS-2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Electronics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Pravin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Fatnani, RRCAT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Joe</a:t>
                      </a: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Ozelils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7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 MHz Cryomodule Test Stand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Vinay</a:t>
                      </a:r>
                      <a:r>
                        <a:rPr lang="en-US" sz="9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Mishra,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Mike</a:t>
                      </a:r>
                      <a:r>
                        <a:rPr lang="en-US" sz="900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White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Team Center/Database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900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900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Murthy, BARC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Tony</a:t>
                      </a:r>
                      <a:r>
                        <a:rPr lang="en-US" sz="900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Metz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4732" t="19717" r="1154" b="31593"/>
          <a:stretch/>
        </p:blipFill>
        <p:spPr>
          <a:xfrm>
            <a:off x="4901260" y="894326"/>
            <a:ext cx="4135255" cy="24154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22376" y="3458660"/>
            <a:ext cx="3893024" cy="26736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We have planned quarterly face to face meeting in India with Technical managers. Where a minimum of 2 Fermilab L3 and Shekhar Mishra are expected to participate.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7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IIFC: MEBT Dipole and Quadrupole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1772582"/>
          </a:xfrm>
        </p:spPr>
        <p:txBody>
          <a:bodyPr/>
          <a:lstStyle/>
          <a:p>
            <a:r>
              <a:rPr lang="en-US" dirty="0" smtClean="0"/>
              <a:t>BARC is designing and fabricating:</a:t>
            </a:r>
          </a:p>
          <a:p>
            <a:pPr lvl="1"/>
            <a:r>
              <a:rPr lang="en-US" dirty="0" smtClean="0"/>
              <a:t>Dipole and Quadrupole for MEBT</a:t>
            </a:r>
          </a:p>
          <a:p>
            <a:pPr lvl="1"/>
            <a:r>
              <a:rPr lang="en-US" dirty="0" smtClean="0"/>
              <a:t>Solenoid for SSR2</a:t>
            </a:r>
          </a:p>
          <a:p>
            <a:pPr lvl="1"/>
            <a:r>
              <a:rPr lang="en-US" dirty="0" smtClean="0"/>
              <a:t>Warm Magnets for the 650 MHz Section of SRF Linac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581" y="2815629"/>
            <a:ext cx="3983336" cy="2986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81" y="2746496"/>
            <a:ext cx="4238819" cy="32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71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IIFC: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= 0.22 R&amp;D: IUAC, BARC and </a:t>
            </a:r>
            <a:r>
              <a:rPr lang="en-US" dirty="0" smtClean="0"/>
              <a:t>FNAL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08117"/>
            <a:ext cx="8672513" cy="1311631"/>
          </a:xfrm>
        </p:spPr>
        <p:txBody>
          <a:bodyPr>
            <a:normAutofit fontScale="92500" lnSpcReduction="20000"/>
          </a:bodyPr>
          <a:lstStyle/>
          <a:p>
            <a:pPr marL="285750" indent="-28575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Two SSR1 cavities were received from IUAC, </a:t>
            </a:r>
          </a:p>
          <a:p>
            <a:pPr marL="285750" indent="-28575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Chemically processed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at ANL and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cold-tested at Fermilab</a:t>
            </a:r>
          </a:p>
          <a:p>
            <a:pPr marL="685800"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IUAC fabricated cavity meets the PIP-II specifications</a:t>
            </a:r>
          </a:p>
          <a:p>
            <a:pPr marL="285750" indent="-28575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Cavities will be dressed at IUAC/BARC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     P2MAC Review at Fermilab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3" y="2219749"/>
            <a:ext cx="4569737" cy="281109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229664"/>
            <a:ext cx="2014739" cy="17500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7405" y="4581052"/>
            <a:ext cx="3612333" cy="1639955"/>
            <a:chOff x="908592" y="868183"/>
            <a:chExt cx="5092513" cy="2376006"/>
          </a:xfrm>
        </p:grpSpPr>
        <p:sp>
          <p:nvSpPr>
            <p:cNvPr id="8" name="Rectangle 7"/>
            <p:cNvSpPr/>
            <p:nvPr/>
          </p:nvSpPr>
          <p:spPr>
            <a:xfrm>
              <a:off x="1724260" y="868183"/>
              <a:ext cx="4026716" cy="23760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S!F-IU-103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592" y="1006131"/>
              <a:ext cx="5092513" cy="223805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603" y="2192356"/>
            <a:ext cx="2357959" cy="40286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064" y="4365364"/>
            <a:ext cx="2557589" cy="19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3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6762403" cy="641739"/>
          </a:xfrm>
        </p:spPr>
        <p:txBody>
          <a:bodyPr/>
          <a:lstStyle/>
          <a:p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IIFC: </a:t>
            </a:r>
            <a:r>
              <a:rPr lang="en-US" sz="2800" dirty="0">
                <a:latin typeface="Symbol" panose="05050102010706020507" pitchFamily="18" charset="2"/>
              </a:rPr>
              <a:t>b</a:t>
            </a:r>
            <a:r>
              <a:rPr lang="en-US" sz="2800" dirty="0"/>
              <a:t> = 0.47: BARC, IUAC and FNAL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83" y="998296"/>
            <a:ext cx="4085640" cy="235347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Fermilab has worked on SSR2 RF Design.</a:t>
            </a:r>
          </a:p>
          <a:p>
            <a:r>
              <a:rPr lang="en-US" dirty="0"/>
              <a:t>BARC has initiated to expand on this SSR2 design and will fabricate 1</a:t>
            </a:r>
            <a:r>
              <a:rPr lang="en-US" baseline="30000" dirty="0"/>
              <a:t>st</a:t>
            </a:r>
            <a:r>
              <a:rPr lang="en-US" dirty="0"/>
              <a:t> prototype.</a:t>
            </a:r>
          </a:p>
          <a:p>
            <a:pPr lvl="1"/>
            <a:r>
              <a:rPr lang="en-US" dirty="0" err="1"/>
              <a:t>Nb</a:t>
            </a:r>
            <a:r>
              <a:rPr lang="en-US" dirty="0"/>
              <a:t> to be provided by Fermilab</a:t>
            </a:r>
          </a:p>
          <a:p>
            <a:r>
              <a:rPr lang="en-US" dirty="0"/>
              <a:t>BARC Investigating details of cavity design, fabrication, including e-beam facility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205864" y="3004083"/>
            <a:ext cx="46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3688" y="2990543"/>
            <a:ext cx="46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  <p:pic>
        <p:nvPicPr>
          <p:cNvPr id="13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85" y="983625"/>
            <a:ext cx="2374531" cy="20837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79" y="980833"/>
            <a:ext cx="2335876" cy="20893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16813"/>
            <a:ext cx="8407502" cy="27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51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IIFC: Development of </a:t>
            </a:r>
            <a:r>
              <a:rPr lang="en-US" sz="2800" dirty="0">
                <a:latin typeface="Symbol" panose="05050102010706020507" pitchFamily="18" charset="2"/>
              </a:rPr>
              <a:t>b</a:t>
            </a:r>
            <a:r>
              <a:rPr lang="en-US" sz="2800" dirty="0"/>
              <a:t> = 0.61, 1-cell </a:t>
            </a:r>
            <a:r>
              <a:rPr lang="en-US" sz="2800" dirty="0" err="1"/>
              <a:t>Nb</a:t>
            </a:r>
            <a:r>
              <a:rPr lang="en-US" sz="2800" dirty="0"/>
              <a:t> </a:t>
            </a:r>
            <a:r>
              <a:rPr lang="en-US" sz="2800" dirty="0" smtClean="0"/>
              <a:t>cavity VECC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72" y="860819"/>
            <a:ext cx="6629434" cy="1219770"/>
          </a:xfrm>
        </p:spPr>
        <p:txBody>
          <a:bodyPr>
            <a:normAutofit fontScale="92500"/>
          </a:bodyPr>
          <a:lstStyle/>
          <a:p>
            <a:r>
              <a:rPr lang="en-US" dirty="0"/>
              <a:t>VECC has fabricated one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= 0.61, 1-cell </a:t>
            </a:r>
            <a:r>
              <a:rPr lang="en-US" dirty="0" err="1"/>
              <a:t>Nb</a:t>
            </a:r>
            <a:r>
              <a:rPr lang="en-US" dirty="0"/>
              <a:t> cavity in collaboration with IUAC. ( Dec 2015)</a:t>
            </a:r>
          </a:p>
          <a:p>
            <a:r>
              <a:rPr lang="en-US" dirty="0"/>
              <a:t>Processing and testing at Fermilab (3/2016)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27" y="1983217"/>
            <a:ext cx="2767364" cy="2079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5086" y="2203851"/>
            <a:ext cx="2001581" cy="2616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Half cells after cleaning</a:t>
            </a:r>
            <a:endParaRPr lang="en-IN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IMG_12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5097" y="1949900"/>
            <a:ext cx="1985495" cy="1922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1734" y="3498332"/>
            <a:ext cx="2016224" cy="2616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1-cell cavity under fabrication</a:t>
            </a:r>
            <a:endParaRPr lang="en-IN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IMG_1700 - Copy.JPG"/>
          <p:cNvPicPr>
            <a:picLocks noChangeAspect="1"/>
          </p:cNvPicPr>
          <p:nvPr/>
        </p:nvPicPr>
        <p:blipFill rotWithShape="1">
          <a:blip r:embed="rId4" cstate="print"/>
          <a:srcRect t="22224"/>
          <a:stretch/>
        </p:blipFill>
        <p:spPr>
          <a:xfrm>
            <a:off x="228600" y="4135296"/>
            <a:ext cx="3054464" cy="2162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73357" y="5980788"/>
            <a:ext cx="2545105" cy="46166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Cavity half cells being put inside EBW machine for Equator welding</a:t>
            </a:r>
            <a:endParaRPr lang="en-IN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25897"/>
          <a:stretch/>
        </p:blipFill>
        <p:spPr>
          <a:xfrm>
            <a:off x="4031847" y="3942019"/>
            <a:ext cx="2407184" cy="23808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08934" y="5984590"/>
            <a:ext cx="2319755" cy="27699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VNA testing of single cell cavity</a:t>
            </a:r>
            <a:endParaRPr lang="en-IN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887" y="1357766"/>
            <a:ext cx="2003099" cy="42811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65845" y="5625338"/>
            <a:ext cx="2246811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Vacuum leak rate checking of single cell cavity at LN</a:t>
            </a:r>
            <a:r>
              <a:rPr lang="en-US" sz="12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temperature</a:t>
            </a:r>
            <a:endParaRPr lang="en-IN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56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IIFC: Design Development of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= 0.61, 650 MHz cavity  </a:t>
            </a:r>
            <a:r>
              <a:rPr lang="en-US" dirty="0" smtClean="0"/>
              <a:t>VECC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119" y="1020561"/>
            <a:ext cx="7140921" cy="5211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5-cell LB650 cavity design carried out, using new FRS.</a:t>
            </a:r>
          </a:p>
          <a:p>
            <a:pPr lvl="1"/>
            <a:r>
              <a:rPr lang="en-US" dirty="0"/>
              <a:t>The necessary parameters are well within the prescribed limits .</a:t>
            </a:r>
          </a:p>
          <a:p>
            <a:r>
              <a:rPr lang="en-US" dirty="0" smtClean="0"/>
              <a:t>The design studies includes</a:t>
            </a:r>
          </a:p>
          <a:p>
            <a:pPr lvl="1"/>
            <a:r>
              <a:rPr lang="en-US" dirty="0" smtClean="0"/>
              <a:t>3D </a:t>
            </a:r>
            <a:r>
              <a:rPr lang="en-US" dirty="0"/>
              <a:t>Multipacting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Lorentz </a:t>
            </a:r>
            <a:r>
              <a:rPr lang="en-US" dirty="0"/>
              <a:t>Force Detuning (LFD)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ressure </a:t>
            </a:r>
            <a:r>
              <a:rPr lang="en-US" dirty="0"/>
              <a:t>sensitivity under external liquid helium pressure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Structural analysis </a:t>
            </a:r>
            <a:r>
              <a:rPr lang="en-US" dirty="0" smtClean="0"/>
              <a:t>with Stiffener Rings  </a:t>
            </a:r>
            <a:endParaRPr lang="en-US" dirty="0"/>
          </a:p>
          <a:p>
            <a:r>
              <a:rPr lang="en-US" dirty="0" smtClean="0"/>
              <a:t>Further </a:t>
            </a:r>
            <a:r>
              <a:rPr lang="en-US" dirty="0"/>
              <a:t>study is in progress for finalizing the design.</a:t>
            </a:r>
          </a:p>
          <a:p>
            <a:pPr lvl="1"/>
            <a:r>
              <a:rPr lang="en-US" dirty="0" smtClean="0"/>
              <a:t>It will </a:t>
            </a:r>
            <a:r>
              <a:rPr lang="en-US" dirty="0"/>
              <a:t>include the Fermilab End Group and He Vessel design.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3/15-17/2016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     P2MAC Review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613" y="977774"/>
            <a:ext cx="1898906" cy="48545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62939" y="4173648"/>
            <a:ext cx="841972" cy="3530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Stiffening  Ring</a:t>
            </a:r>
          </a:p>
        </p:txBody>
      </p:sp>
    </p:spTree>
    <p:extLst>
      <p:ext uri="{BB962C8B-B14F-4D97-AF65-F5344CB8AC3E}">
        <p14:creationId xmlns:p14="http://schemas.microsoft.com/office/powerpoint/2010/main" val="11390745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heme/theme1.xml><?xml version="1.0" encoding="utf-8"?>
<a:theme xmlns:a="http://schemas.openxmlformats.org/drawingml/2006/main" name="DAE-DOE Discovery Science Collaboration New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ternational Collaboration at CD-0 061015.pptx" id="{0C44183E-B2F7-44FF-A2DD-0E37C1FBEEA1}" vid="{06A0C748-0B82-44B7-A25A-D76EB97AF5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10282</TotalTime>
  <Words>2522</Words>
  <Application>Microsoft Office PowerPoint</Application>
  <PresentationFormat>On-screen Show (4:3)</PresentationFormat>
  <Paragraphs>484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Microsoft YaHei</vt:lpstr>
      <vt:lpstr>MS PGothic</vt:lpstr>
      <vt:lpstr>MS PGothic</vt:lpstr>
      <vt:lpstr>Arial</vt:lpstr>
      <vt:lpstr>Calibri</vt:lpstr>
      <vt:lpstr>Geneva</vt:lpstr>
      <vt:lpstr>Helvetica</vt:lpstr>
      <vt:lpstr>Symbol</vt:lpstr>
      <vt:lpstr>Times New Roman</vt:lpstr>
      <vt:lpstr>Wingdings</vt:lpstr>
      <vt:lpstr>DAE-DOE Discovery Science Collaboration New</vt:lpstr>
      <vt:lpstr>International Collaborations for PIP-II: R&amp;D and Construction  </vt:lpstr>
      <vt:lpstr>Outline</vt:lpstr>
      <vt:lpstr>IIFC: Joint R&amp;D </vt:lpstr>
      <vt:lpstr>IIFC Technical Management</vt:lpstr>
      <vt:lpstr>IIFC: MEBT Dipole and Quadrupole</vt:lpstr>
      <vt:lpstr>IIFC: b = 0.22 R&amp;D: IUAC, BARC and FNAL</vt:lpstr>
      <vt:lpstr>IIFC: b = 0.47: BARC, IUAC and FNAL</vt:lpstr>
      <vt:lpstr>IIFC: Development of b = 0.61, 1-cell Nb cavity VECC</vt:lpstr>
      <vt:lpstr>IIFC: Design Development of b = 0.61, 650 MHz cavity  VECC</vt:lpstr>
      <vt:lpstr>IIFC: Status of 650 MHz single-cell cavity  (RRCAT)</vt:lpstr>
      <vt:lpstr>IIFC: Progress on HB650 cavity   (RRCAT)</vt:lpstr>
      <vt:lpstr>Tuner  and Helium Vessel for HB Cavity</vt:lpstr>
      <vt:lpstr>IIFC: 650 Cryomodule Design  (FNAL and RRCAT)</vt:lpstr>
      <vt:lpstr>DAE: 7 kW, 325 MHz SSRFPA     (BARC)</vt:lpstr>
      <vt:lpstr>IIFC:  Test of 3 kW at 325 MHz amplifier @ Fermilab</vt:lpstr>
      <vt:lpstr>DAE: Progress on 650 MHz RF Power    (RRCAT)</vt:lpstr>
      <vt:lpstr>PowerPoint Presentation</vt:lpstr>
      <vt:lpstr>IIFC: RF Protection Interlock System (BARC and FNAL)</vt:lpstr>
      <vt:lpstr>IIFC: RFPI System under test at BARC</vt:lpstr>
      <vt:lpstr>IIFC: Scope of the PIP-II LLRF system  (Fermilab and BARC)</vt:lpstr>
      <vt:lpstr>IIFC: Work Plan  (Fermilab and BARC)</vt:lpstr>
      <vt:lpstr>IIFC: 650 MHz Dressed Cavity Horizontal Test Stand                                            </vt:lpstr>
      <vt:lpstr>IIFC: System Test of SSR1 CM and RF Power with Beam</vt:lpstr>
      <vt:lpstr>IIFC: Integrated Test of HB650 Cryomodule and RF Power</vt:lpstr>
      <vt:lpstr>PIP-II Construction Deliverables: India</vt:lpstr>
      <vt:lpstr>Summary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Collaborations:  DAE-DOE Discovery Science Collaboration CERN-DOE Collaboration</dc:title>
  <dc:creator>C. S. Mishra x4094 08870N</dc:creator>
  <cp:lastModifiedBy>C. S. Mishra x4094 08870N</cp:lastModifiedBy>
  <cp:revision>188</cp:revision>
  <cp:lastPrinted>2015-06-04T18:27:52Z</cp:lastPrinted>
  <dcterms:created xsi:type="dcterms:W3CDTF">2015-03-09T13:46:37Z</dcterms:created>
  <dcterms:modified xsi:type="dcterms:W3CDTF">2016-03-16T13:02:27Z</dcterms:modified>
</cp:coreProperties>
</file>