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10"/>
  </p:notesMasterIdLst>
  <p:sldIdLst>
    <p:sldId id="256" r:id="rId2"/>
    <p:sldId id="261" r:id="rId3"/>
    <p:sldId id="268" r:id="rId4"/>
    <p:sldId id="263" r:id="rId5"/>
    <p:sldId id="266" r:id="rId6"/>
    <p:sldId id="264" r:id="rId7"/>
    <p:sldId id="267" r:id="rId8"/>
    <p:sldId id="269" r:id="rId9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9900"/>
    <a:srgbClr val="003399"/>
    <a:srgbClr val="009799"/>
    <a:srgbClr val="FFFF00"/>
    <a:srgbClr val="F0EFE0"/>
    <a:srgbClr val="CC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97" d="100"/>
          <a:sy n="97" d="100"/>
        </p:scale>
        <p:origin x="-11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8CB67B-0E6A-4D29-A16C-E1791CDDB45B}" type="doc">
      <dgm:prSet loTypeId="urn:microsoft.com/office/officeart/2005/8/layout/process1" loCatId="process" qsTypeId="urn:microsoft.com/office/officeart/2005/8/quickstyle/simple5" qsCatId="simple" csTypeId="urn:microsoft.com/office/officeart/2005/8/colors/accent2_2" csCatId="accent2" phldr="1"/>
      <dgm:spPr/>
    </dgm:pt>
    <dgm:pt modelId="{2B50D24F-41FD-4CA4-9962-ACCF336F7ADA}">
      <dgm:prSet phldrT="[Text]"/>
      <dgm:spPr/>
      <dgm:t>
        <a:bodyPr/>
        <a:lstStyle/>
        <a:p>
          <a:r>
            <a:rPr lang="en-US" b="1" dirty="0" err="1" smtClean="0"/>
            <a:t>NuMI</a:t>
          </a:r>
          <a:r>
            <a:rPr lang="en-US" b="1" dirty="0" smtClean="0"/>
            <a:t> (120 </a:t>
          </a:r>
          <a:r>
            <a:rPr lang="en-US" b="1" dirty="0" err="1" smtClean="0"/>
            <a:t>GeV</a:t>
          </a:r>
          <a:r>
            <a:rPr lang="en-US" b="1" dirty="0" smtClean="0"/>
            <a:t>)</a:t>
          </a:r>
          <a:r>
            <a:rPr lang="en-US" dirty="0" smtClean="0"/>
            <a:t>: </a:t>
          </a:r>
        </a:p>
        <a:p>
          <a:r>
            <a:rPr lang="en-US" dirty="0" smtClean="0"/>
            <a:t>350 kW</a:t>
          </a:r>
        </a:p>
        <a:p>
          <a:r>
            <a:rPr lang="en-US" b="1" dirty="0" smtClean="0"/>
            <a:t>Booster (8GeV): </a:t>
          </a:r>
          <a:r>
            <a:rPr lang="en-US" dirty="0" smtClean="0"/>
            <a:t>35 kW</a:t>
          </a:r>
          <a:endParaRPr lang="en-US" dirty="0"/>
        </a:p>
      </dgm:t>
    </dgm:pt>
    <dgm:pt modelId="{C0D9CD76-331C-4583-8BCB-123D0D9CC99F}" type="parTrans" cxnId="{8D7CD207-562A-43DF-B11D-6E46E71D732C}">
      <dgm:prSet/>
      <dgm:spPr/>
      <dgm:t>
        <a:bodyPr/>
        <a:lstStyle/>
        <a:p>
          <a:endParaRPr lang="en-US"/>
        </a:p>
      </dgm:t>
    </dgm:pt>
    <dgm:pt modelId="{92CA1293-CC9A-4E75-A46A-912A6145F457}" type="sibTrans" cxnId="{8D7CD207-562A-43DF-B11D-6E46E71D732C}">
      <dgm:prSet/>
      <dgm:spPr/>
      <dgm:t>
        <a:bodyPr/>
        <a:lstStyle/>
        <a:p>
          <a:endParaRPr lang="en-US"/>
        </a:p>
      </dgm:t>
    </dgm:pt>
    <dgm:pt modelId="{5F3ADFE9-E54E-4E48-BCE7-A813FEEF1814}">
      <dgm:prSet phldrT="[Text]"/>
      <dgm:spPr/>
      <dgm:t>
        <a:bodyPr/>
        <a:lstStyle/>
        <a:p>
          <a:r>
            <a:rPr lang="en-US" b="1" dirty="0" err="1" smtClean="0"/>
            <a:t>NuMI</a:t>
          </a:r>
          <a:r>
            <a:rPr lang="en-US" b="1" dirty="0" smtClean="0"/>
            <a:t>/LBNE (120 </a:t>
          </a:r>
          <a:r>
            <a:rPr lang="en-US" b="1" dirty="0" err="1" smtClean="0"/>
            <a:t>GeV</a:t>
          </a:r>
          <a:r>
            <a:rPr lang="en-US" b="1" dirty="0" smtClean="0"/>
            <a:t>)</a:t>
          </a:r>
          <a:endParaRPr lang="en-US" dirty="0" smtClean="0"/>
        </a:p>
        <a:p>
          <a:r>
            <a:rPr lang="en-US" dirty="0" smtClean="0"/>
            <a:t>700 kW</a:t>
          </a:r>
        </a:p>
        <a:p>
          <a:r>
            <a:rPr lang="en-US" b="1" dirty="0" smtClean="0"/>
            <a:t>Booster (8GeV)</a:t>
          </a:r>
          <a:r>
            <a:rPr lang="en-US" dirty="0" smtClean="0"/>
            <a:t>: 80 kW</a:t>
          </a:r>
          <a:endParaRPr lang="en-US" dirty="0"/>
        </a:p>
      </dgm:t>
    </dgm:pt>
    <dgm:pt modelId="{6F2752B1-AD61-44A5-8C11-720DC17F3385}" type="parTrans" cxnId="{4A1DED07-55F9-49D5-A060-375744C8226C}">
      <dgm:prSet/>
      <dgm:spPr/>
      <dgm:t>
        <a:bodyPr/>
        <a:lstStyle/>
        <a:p>
          <a:endParaRPr lang="en-US"/>
        </a:p>
      </dgm:t>
    </dgm:pt>
    <dgm:pt modelId="{0FFE54D6-8179-46A7-AE03-25217F76DA9F}" type="sibTrans" cxnId="{4A1DED07-55F9-49D5-A060-375744C8226C}">
      <dgm:prSet/>
      <dgm:spPr/>
      <dgm:t>
        <a:bodyPr/>
        <a:lstStyle/>
        <a:p>
          <a:endParaRPr lang="en-US"/>
        </a:p>
      </dgm:t>
    </dgm:pt>
    <dgm:pt modelId="{24F6CEC7-060E-410C-A9EF-8D95FEED0505}">
      <dgm:prSet phldrT="[Text]" custT="1"/>
      <dgm:spPr/>
      <dgm:t>
        <a:bodyPr/>
        <a:lstStyle/>
        <a:p>
          <a:r>
            <a:rPr lang="en-US" sz="1800" b="1" dirty="0" smtClean="0"/>
            <a:t>Project-X</a:t>
          </a:r>
          <a:r>
            <a:rPr lang="en-US" sz="1800" dirty="0" smtClean="0"/>
            <a:t>: </a:t>
          </a:r>
        </a:p>
        <a:p>
          <a:r>
            <a:rPr lang="en-US" sz="1700" dirty="0" smtClean="0"/>
            <a:t>&gt;2MW @ 120 </a:t>
          </a:r>
          <a:r>
            <a:rPr lang="en-US" sz="1700" dirty="0" err="1" smtClean="0"/>
            <a:t>GeV</a:t>
          </a:r>
          <a:endParaRPr lang="en-US" sz="1700" dirty="0" smtClean="0"/>
        </a:p>
        <a:p>
          <a:r>
            <a:rPr lang="en-US" sz="1700" dirty="0" smtClean="0"/>
            <a:t>3MW @ 3 </a:t>
          </a:r>
          <a:r>
            <a:rPr lang="en-US" sz="1700" dirty="0" err="1" smtClean="0"/>
            <a:t>GeV</a:t>
          </a:r>
          <a:endParaRPr lang="en-US" sz="1700" dirty="0" smtClean="0"/>
        </a:p>
        <a:p>
          <a:r>
            <a:rPr lang="en-US" sz="1700" dirty="0" smtClean="0"/>
            <a:t>1 MW @ 1 </a:t>
          </a:r>
          <a:r>
            <a:rPr lang="en-US" sz="1700" dirty="0" err="1" smtClean="0"/>
            <a:t>GeV</a:t>
          </a:r>
          <a:endParaRPr lang="en-US" sz="1700" dirty="0" smtClean="0"/>
        </a:p>
        <a:p>
          <a:r>
            <a:rPr lang="en-US" sz="1700" dirty="0" smtClean="0"/>
            <a:t>150 kW @ 8 </a:t>
          </a:r>
          <a:r>
            <a:rPr lang="en-US" sz="1700" dirty="0" err="1" smtClean="0"/>
            <a:t>GeV</a:t>
          </a:r>
          <a:endParaRPr lang="en-US" sz="1700" dirty="0"/>
        </a:p>
      </dgm:t>
    </dgm:pt>
    <dgm:pt modelId="{F99059BB-E065-4E54-83D4-67BE93CE4B4C}" type="parTrans" cxnId="{5275EE4E-6B77-4BCE-9DA8-88B4E590C00D}">
      <dgm:prSet/>
      <dgm:spPr/>
      <dgm:t>
        <a:bodyPr/>
        <a:lstStyle/>
        <a:p>
          <a:endParaRPr lang="en-US"/>
        </a:p>
      </dgm:t>
    </dgm:pt>
    <dgm:pt modelId="{52B8343F-4525-48FE-82BE-4BC8D8883460}" type="sibTrans" cxnId="{5275EE4E-6B77-4BCE-9DA8-88B4E590C00D}">
      <dgm:prSet/>
      <dgm:spPr/>
      <dgm:t>
        <a:bodyPr/>
        <a:lstStyle/>
        <a:p>
          <a:endParaRPr lang="en-US"/>
        </a:p>
      </dgm:t>
    </dgm:pt>
    <dgm:pt modelId="{01407CDA-8609-43F9-9FB9-9FE00FD015D1}">
      <dgm:prSet custT="1"/>
      <dgm:spPr/>
      <dgm:t>
        <a:bodyPr/>
        <a:lstStyle/>
        <a:p>
          <a:r>
            <a:rPr lang="en-US" sz="1800" b="1" dirty="0" smtClean="0"/>
            <a:t>Neutrino Factory</a:t>
          </a:r>
          <a:endParaRPr lang="en-US" sz="1800" b="1" dirty="0"/>
        </a:p>
      </dgm:t>
    </dgm:pt>
    <dgm:pt modelId="{36ED9FD5-F794-40E8-B400-7F7C679C87B4}" type="parTrans" cxnId="{0A66657E-CF33-41F0-81FC-AB4F2894939F}">
      <dgm:prSet/>
      <dgm:spPr/>
      <dgm:t>
        <a:bodyPr/>
        <a:lstStyle/>
        <a:p>
          <a:endParaRPr lang="en-US"/>
        </a:p>
      </dgm:t>
    </dgm:pt>
    <dgm:pt modelId="{B33CA062-758F-4FDB-8DB9-A73AC69031F1}" type="sibTrans" cxnId="{0A66657E-CF33-41F0-81FC-AB4F2894939F}">
      <dgm:prSet/>
      <dgm:spPr/>
      <dgm:t>
        <a:bodyPr/>
        <a:lstStyle/>
        <a:p>
          <a:endParaRPr lang="en-US"/>
        </a:p>
      </dgm:t>
    </dgm:pt>
    <dgm:pt modelId="{7C220F94-A03B-46E9-BFBC-4256E607E96E}" type="pres">
      <dgm:prSet presAssocID="{3E8CB67B-0E6A-4D29-A16C-E1791CDDB45B}" presName="Name0" presStyleCnt="0">
        <dgm:presLayoutVars>
          <dgm:dir/>
          <dgm:resizeHandles val="exact"/>
        </dgm:presLayoutVars>
      </dgm:prSet>
      <dgm:spPr/>
    </dgm:pt>
    <dgm:pt modelId="{56DD7827-C8CC-4D2E-ABB4-ABDDE59C62C4}" type="pres">
      <dgm:prSet presAssocID="{2B50D24F-41FD-4CA4-9962-ACCF336F7ADA}" presName="node" presStyleLbl="node1" presStyleIdx="0" presStyleCnt="4" custScaleY="101458" custLinFactNeighborY="-11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F6DC3E-3A28-4D03-842F-E2FEB9DDEF5A}" type="pres">
      <dgm:prSet presAssocID="{92CA1293-CC9A-4E75-A46A-912A6145F45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1CAEDDA-AC50-41A7-9844-77516647A2D9}" type="pres">
      <dgm:prSet presAssocID="{92CA1293-CC9A-4E75-A46A-912A6145F45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42E13AA-AF0A-4129-B8DF-5128543C2DC3}" type="pres">
      <dgm:prSet presAssocID="{5F3ADFE9-E54E-4E48-BCE7-A813FEEF1814}" presName="node" presStyleLbl="node1" presStyleIdx="1" presStyleCnt="4" custLinFactNeighborX="10511" custLinFactNeighborY="-24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94AA9-D127-4AD0-92BC-CA7C94FF5BE6}" type="pres">
      <dgm:prSet presAssocID="{0FFE54D6-8179-46A7-AE03-25217F76DA9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F6D5D08-A595-495C-9286-9499D1A72CDF}" type="pres">
      <dgm:prSet presAssocID="{0FFE54D6-8179-46A7-AE03-25217F76DA9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2BA1465-CAE6-474E-9604-951656CA5AF0}" type="pres">
      <dgm:prSet presAssocID="{24F6CEC7-060E-410C-A9EF-8D95FEED0505}" presName="node" presStyleLbl="node1" presStyleIdx="2" presStyleCnt="4" custScaleX="165485" custLinFactNeighborY="-3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05376-0E15-490F-8ADC-7CF14BCB9A85}" type="pres">
      <dgm:prSet presAssocID="{52B8343F-4525-48FE-82BE-4BC8D888346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9B1F1CD-CE35-4ADC-B4C1-4A08DCE85AA2}" type="pres">
      <dgm:prSet presAssocID="{52B8343F-4525-48FE-82BE-4BC8D8883460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FA7B0ED-FE80-41A1-A13B-8138581A9043}" type="pres">
      <dgm:prSet presAssocID="{01407CDA-8609-43F9-9FB9-9FE00FD015D1}" presName="node" presStyleLbl="node1" presStyleIdx="3" presStyleCnt="4" custLinFactNeighborY="-4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1DED07-55F9-49D5-A060-375744C8226C}" srcId="{3E8CB67B-0E6A-4D29-A16C-E1791CDDB45B}" destId="{5F3ADFE9-E54E-4E48-BCE7-A813FEEF1814}" srcOrd="1" destOrd="0" parTransId="{6F2752B1-AD61-44A5-8C11-720DC17F3385}" sibTransId="{0FFE54D6-8179-46A7-AE03-25217F76DA9F}"/>
    <dgm:cxn modelId="{EF11C307-2502-43F8-B485-D9580F66A3E8}" type="presOf" srcId="{0FFE54D6-8179-46A7-AE03-25217F76DA9F}" destId="{D7994AA9-D127-4AD0-92BC-CA7C94FF5BE6}" srcOrd="0" destOrd="0" presId="urn:microsoft.com/office/officeart/2005/8/layout/process1"/>
    <dgm:cxn modelId="{845F0304-3A48-43E6-9ED9-4065843B8301}" type="presOf" srcId="{52B8343F-4525-48FE-82BE-4BC8D8883460}" destId="{59B1F1CD-CE35-4ADC-B4C1-4A08DCE85AA2}" srcOrd="1" destOrd="0" presId="urn:microsoft.com/office/officeart/2005/8/layout/process1"/>
    <dgm:cxn modelId="{5275EE4E-6B77-4BCE-9DA8-88B4E590C00D}" srcId="{3E8CB67B-0E6A-4D29-A16C-E1791CDDB45B}" destId="{24F6CEC7-060E-410C-A9EF-8D95FEED0505}" srcOrd="2" destOrd="0" parTransId="{F99059BB-E065-4E54-83D4-67BE93CE4B4C}" sibTransId="{52B8343F-4525-48FE-82BE-4BC8D8883460}"/>
    <dgm:cxn modelId="{C304DA18-E5C8-4F0F-AC7C-1C1458F2E807}" type="presOf" srcId="{24F6CEC7-060E-410C-A9EF-8D95FEED0505}" destId="{32BA1465-CAE6-474E-9604-951656CA5AF0}" srcOrd="0" destOrd="0" presId="urn:microsoft.com/office/officeart/2005/8/layout/process1"/>
    <dgm:cxn modelId="{D03B5E5C-2B51-4608-9776-845563BFEB6E}" type="presOf" srcId="{92CA1293-CC9A-4E75-A46A-912A6145F457}" destId="{21CAEDDA-AC50-41A7-9844-77516647A2D9}" srcOrd="1" destOrd="0" presId="urn:microsoft.com/office/officeart/2005/8/layout/process1"/>
    <dgm:cxn modelId="{8050F6BE-C888-42DC-A8E8-58B3F6D0F2C4}" type="presOf" srcId="{3E8CB67B-0E6A-4D29-A16C-E1791CDDB45B}" destId="{7C220F94-A03B-46E9-BFBC-4256E607E96E}" srcOrd="0" destOrd="0" presId="urn:microsoft.com/office/officeart/2005/8/layout/process1"/>
    <dgm:cxn modelId="{8D7CD207-562A-43DF-B11D-6E46E71D732C}" srcId="{3E8CB67B-0E6A-4D29-A16C-E1791CDDB45B}" destId="{2B50D24F-41FD-4CA4-9962-ACCF336F7ADA}" srcOrd="0" destOrd="0" parTransId="{C0D9CD76-331C-4583-8BCB-123D0D9CC99F}" sibTransId="{92CA1293-CC9A-4E75-A46A-912A6145F457}"/>
    <dgm:cxn modelId="{72A4EDF4-2B6E-4FD1-AB41-8BA257AFF278}" type="presOf" srcId="{92CA1293-CC9A-4E75-A46A-912A6145F457}" destId="{2DF6DC3E-3A28-4D03-842F-E2FEB9DDEF5A}" srcOrd="0" destOrd="0" presId="urn:microsoft.com/office/officeart/2005/8/layout/process1"/>
    <dgm:cxn modelId="{E9B1648E-6AA4-4378-8763-57D7B439D888}" type="presOf" srcId="{0FFE54D6-8179-46A7-AE03-25217F76DA9F}" destId="{2F6D5D08-A595-495C-9286-9499D1A72CDF}" srcOrd="1" destOrd="0" presId="urn:microsoft.com/office/officeart/2005/8/layout/process1"/>
    <dgm:cxn modelId="{22FF93E3-583D-4E43-B36E-AE256EDCD41D}" type="presOf" srcId="{01407CDA-8609-43F9-9FB9-9FE00FD015D1}" destId="{9FA7B0ED-FE80-41A1-A13B-8138581A9043}" srcOrd="0" destOrd="0" presId="urn:microsoft.com/office/officeart/2005/8/layout/process1"/>
    <dgm:cxn modelId="{0A66657E-CF33-41F0-81FC-AB4F2894939F}" srcId="{3E8CB67B-0E6A-4D29-A16C-E1791CDDB45B}" destId="{01407CDA-8609-43F9-9FB9-9FE00FD015D1}" srcOrd="3" destOrd="0" parTransId="{36ED9FD5-F794-40E8-B400-7F7C679C87B4}" sibTransId="{B33CA062-758F-4FDB-8DB9-A73AC69031F1}"/>
    <dgm:cxn modelId="{0D1332A9-1CAD-4CCE-A0B2-0AA521200127}" type="presOf" srcId="{2B50D24F-41FD-4CA4-9962-ACCF336F7ADA}" destId="{56DD7827-C8CC-4D2E-ABB4-ABDDE59C62C4}" srcOrd="0" destOrd="0" presId="urn:microsoft.com/office/officeart/2005/8/layout/process1"/>
    <dgm:cxn modelId="{9FDD25F6-E164-4094-8676-D8899B75E328}" type="presOf" srcId="{5F3ADFE9-E54E-4E48-BCE7-A813FEEF1814}" destId="{A42E13AA-AF0A-4129-B8DF-5128543C2DC3}" srcOrd="0" destOrd="0" presId="urn:microsoft.com/office/officeart/2005/8/layout/process1"/>
    <dgm:cxn modelId="{5970B9F6-5378-48E8-8F08-10F5BADA0A25}" type="presOf" srcId="{52B8343F-4525-48FE-82BE-4BC8D8883460}" destId="{E9705376-0E15-490F-8ADC-7CF14BCB9A85}" srcOrd="0" destOrd="0" presId="urn:microsoft.com/office/officeart/2005/8/layout/process1"/>
    <dgm:cxn modelId="{0FA00655-9E73-4A87-9028-069F1C93275F}" type="presParOf" srcId="{7C220F94-A03B-46E9-BFBC-4256E607E96E}" destId="{56DD7827-C8CC-4D2E-ABB4-ABDDE59C62C4}" srcOrd="0" destOrd="0" presId="urn:microsoft.com/office/officeart/2005/8/layout/process1"/>
    <dgm:cxn modelId="{3030033D-5893-4D76-862D-6510374DE911}" type="presParOf" srcId="{7C220F94-A03B-46E9-BFBC-4256E607E96E}" destId="{2DF6DC3E-3A28-4D03-842F-E2FEB9DDEF5A}" srcOrd="1" destOrd="0" presId="urn:microsoft.com/office/officeart/2005/8/layout/process1"/>
    <dgm:cxn modelId="{980E19D2-3469-489D-9939-803EEDD68A70}" type="presParOf" srcId="{2DF6DC3E-3A28-4D03-842F-E2FEB9DDEF5A}" destId="{21CAEDDA-AC50-41A7-9844-77516647A2D9}" srcOrd="0" destOrd="0" presId="urn:microsoft.com/office/officeart/2005/8/layout/process1"/>
    <dgm:cxn modelId="{354814A3-06C0-43EB-8530-86A11E24EFD6}" type="presParOf" srcId="{7C220F94-A03B-46E9-BFBC-4256E607E96E}" destId="{A42E13AA-AF0A-4129-B8DF-5128543C2DC3}" srcOrd="2" destOrd="0" presId="urn:microsoft.com/office/officeart/2005/8/layout/process1"/>
    <dgm:cxn modelId="{4735AABF-216C-453D-93C5-A272E53500F9}" type="presParOf" srcId="{7C220F94-A03B-46E9-BFBC-4256E607E96E}" destId="{D7994AA9-D127-4AD0-92BC-CA7C94FF5BE6}" srcOrd="3" destOrd="0" presId="urn:microsoft.com/office/officeart/2005/8/layout/process1"/>
    <dgm:cxn modelId="{E090B43D-8C81-4AC5-AECB-4B9D5BD3E1A5}" type="presParOf" srcId="{D7994AA9-D127-4AD0-92BC-CA7C94FF5BE6}" destId="{2F6D5D08-A595-495C-9286-9499D1A72CDF}" srcOrd="0" destOrd="0" presId="urn:microsoft.com/office/officeart/2005/8/layout/process1"/>
    <dgm:cxn modelId="{1BDAD96D-733E-4636-8508-833D9C878010}" type="presParOf" srcId="{7C220F94-A03B-46E9-BFBC-4256E607E96E}" destId="{32BA1465-CAE6-474E-9604-951656CA5AF0}" srcOrd="4" destOrd="0" presId="urn:microsoft.com/office/officeart/2005/8/layout/process1"/>
    <dgm:cxn modelId="{F63A4D21-6807-4924-9DC5-37FB1E9EF1C6}" type="presParOf" srcId="{7C220F94-A03B-46E9-BFBC-4256E607E96E}" destId="{E9705376-0E15-490F-8ADC-7CF14BCB9A85}" srcOrd="5" destOrd="0" presId="urn:microsoft.com/office/officeart/2005/8/layout/process1"/>
    <dgm:cxn modelId="{882D3EF9-01A1-4949-AF3D-EBEB02AF725A}" type="presParOf" srcId="{E9705376-0E15-490F-8ADC-7CF14BCB9A85}" destId="{59B1F1CD-CE35-4ADC-B4C1-4A08DCE85AA2}" srcOrd="0" destOrd="0" presId="urn:microsoft.com/office/officeart/2005/8/layout/process1"/>
    <dgm:cxn modelId="{8A92B3AE-9B6B-4EB3-A799-257125D8163A}" type="presParOf" srcId="{7C220F94-A03B-46E9-BFBC-4256E607E96E}" destId="{9FA7B0ED-FE80-41A1-A13B-8138581A904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D7827-C8CC-4D2E-ABB4-ABDDE59C62C4}">
      <dsp:nvSpPr>
        <dsp:cNvPr id="0" name=""/>
        <dsp:cNvSpPr/>
      </dsp:nvSpPr>
      <dsp:spPr>
        <a:xfrm>
          <a:off x="7560" y="871175"/>
          <a:ext cx="1416036" cy="20951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/>
            <a:t>NuMI</a:t>
          </a:r>
          <a:r>
            <a:rPr lang="en-US" sz="1700" b="1" kern="1200" dirty="0" smtClean="0"/>
            <a:t> (120 </a:t>
          </a:r>
          <a:r>
            <a:rPr lang="en-US" sz="1700" b="1" kern="1200" dirty="0" err="1" smtClean="0"/>
            <a:t>GeV</a:t>
          </a:r>
          <a:r>
            <a:rPr lang="en-US" sz="1700" b="1" kern="1200" dirty="0" smtClean="0"/>
            <a:t>)</a:t>
          </a:r>
          <a:r>
            <a:rPr lang="en-US" sz="1700" kern="1200" dirty="0" smtClean="0"/>
            <a:t>: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350 kW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Booster (8GeV): </a:t>
          </a:r>
          <a:r>
            <a:rPr lang="en-US" sz="1700" kern="1200" dirty="0" smtClean="0"/>
            <a:t>35 kW</a:t>
          </a:r>
          <a:endParaRPr lang="en-US" sz="1700" kern="1200" dirty="0"/>
        </a:p>
      </dsp:txBody>
      <dsp:txXfrm>
        <a:off x="49034" y="912649"/>
        <a:ext cx="1333088" cy="2012248"/>
      </dsp:txXfrm>
    </dsp:sp>
    <dsp:sp modelId="{2DF6DC3E-3A28-4D03-842F-E2FEB9DDEF5A}">
      <dsp:nvSpPr>
        <dsp:cNvPr id="0" name=""/>
        <dsp:cNvSpPr/>
      </dsp:nvSpPr>
      <dsp:spPr>
        <a:xfrm rot="21555884">
          <a:off x="1580070" y="1729961"/>
          <a:ext cx="331780" cy="3511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580074" y="1800835"/>
        <a:ext cx="232246" cy="210706"/>
      </dsp:txXfrm>
    </dsp:sp>
    <dsp:sp modelId="{A42E13AA-AF0A-4129-B8DF-5128543C2DC3}">
      <dsp:nvSpPr>
        <dsp:cNvPr id="0" name=""/>
        <dsp:cNvSpPr/>
      </dsp:nvSpPr>
      <dsp:spPr>
        <a:xfrm>
          <a:off x="2049546" y="860023"/>
          <a:ext cx="1416036" cy="20650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/>
            <a:t>NuMI</a:t>
          </a:r>
          <a:r>
            <a:rPr lang="en-US" sz="1700" b="1" kern="1200" dirty="0" smtClean="0"/>
            <a:t>/LBNE (120 </a:t>
          </a:r>
          <a:r>
            <a:rPr lang="en-US" sz="1700" b="1" kern="1200" dirty="0" err="1" smtClean="0"/>
            <a:t>GeV</a:t>
          </a:r>
          <a:r>
            <a:rPr lang="en-US" sz="1700" b="1" kern="1200" dirty="0" smtClean="0"/>
            <a:t>)</a:t>
          </a:r>
          <a:endParaRPr lang="en-U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700 kW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Booster (8GeV)</a:t>
          </a:r>
          <a:r>
            <a:rPr lang="en-US" sz="1700" kern="1200" dirty="0" smtClean="0"/>
            <a:t>: 80 kW</a:t>
          </a:r>
          <a:endParaRPr lang="en-US" sz="1700" kern="1200" dirty="0"/>
        </a:p>
      </dsp:txBody>
      <dsp:txXfrm>
        <a:off x="2091020" y="901497"/>
        <a:ext cx="1333088" cy="1982139"/>
      </dsp:txXfrm>
    </dsp:sp>
    <dsp:sp modelId="{D7994AA9-D127-4AD0-92BC-CA7C94FF5BE6}">
      <dsp:nvSpPr>
        <dsp:cNvPr id="0" name=""/>
        <dsp:cNvSpPr/>
      </dsp:nvSpPr>
      <dsp:spPr>
        <a:xfrm rot="21560349">
          <a:off x="3592293" y="1705801"/>
          <a:ext cx="268663" cy="3511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592296" y="1776501"/>
        <a:ext cx="188064" cy="210706"/>
      </dsp:txXfrm>
    </dsp:sp>
    <dsp:sp modelId="{32BA1465-CAE6-474E-9604-951656CA5AF0}">
      <dsp:nvSpPr>
        <dsp:cNvPr id="0" name=""/>
        <dsp:cNvSpPr/>
      </dsp:nvSpPr>
      <dsp:spPr>
        <a:xfrm>
          <a:off x="3972461" y="832495"/>
          <a:ext cx="2343327" cy="20650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Project-X</a:t>
          </a:r>
          <a:r>
            <a:rPr lang="en-US" sz="1800" kern="1200" dirty="0" smtClean="0"/>
            <a:t>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&gt;2MW @ 120 </a:t>
          </a:r>
          <a:r>
            <a:rPr lang="en-US" sz="1700" kern="1200" dirty="0" err="1" smtClean="0"/>
            <a:t>GeV</a:t>
          </a:r>
          <a:endParaRPr lang="en-US" sz="17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3MW @ 3 </a:t>
          </a:r>
          <a:r>
            <a:rPr lang="en-US" sz="1700" kern="1200" dirty="0" err="1" smtClean="0"/>
            <a:t>GeV</a:t>
          </a:r>
          <a:endParaRPr lang="en-US" sz="17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 MW @ 1 </a:t>
          </a:r>
          <a:r>
            <a:rPr lang="en-US" sz="1700" kern="1200" dirty="0" err="1" smtClean="0"/>
            <a:t>GeV</a:t>
          </a:r>
          <a:endParaRPr lang="en-US" sz="17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150 kW @ 8 </a:t>
          </a:r>
          <a:r>
            <a:rPr lang="en-US" sz="1700" kern="1200" dirty="0" err="1" smtClean="0"/>
            <a:t>GeV</a:t>
          </a:r>
          <a:endParaRPr lang="en-US" sz="1700" kern="1200" dirty="0"/>
        </a:p>
      </dsp:txBody>
      <dsp:txXfrm>
        <a:off x="4032945" y="892979"/>
        <a:ext cx="2222359" cy="1944119"/>
      </dsp:txXfrm>
    </dsp:sp>
    <dsp:sp modelId="{E9705376-0E15-490F-8ADC-7CF14BCB9A85}">
      <dsp:nvSpPr>
        <dsp:cNvPr id="0" name=""/>
        <dsp:cNvSpPr/>
      </dsp:nvSpPr>
      <dsp:spPr>
        <a:xfrm rot="21581716">
          <a:off x="6457390" y="1681667"/>
          <a:ext cx="300203" cy="3511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6457391" y="1752141"/>
        <a:ext cx="210142" cy="210706"/>
      </dsp:txXfrm>
    </dsp:sp>
    <dsp:sp modelId="{9FA7B0ED-FE80-41A1-A13B-8138581A9043}">
      <dsp:nvSpPr>
        <dsp:cNvPr id="0" name=""/>
        <dsp:cNvSpPr/>
      </dsp:nvSpPr>
      <dsp:spPr>
        <a:xfrm>
          <a:off x="6882203" y="819485"/>
          <a:ext cx="1416036" cy="20650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Neutrino Factory</a:t>
          </a:r>
          <a:endParaRPr lang="en-US" sz="1800" b="1" kern="1200" dirty="0"/>
        </a:p>
      </dsp:txBody>
      <dsp:txXfrm>
        <a:off x="6923677" y="860959"/>
        <a:ext cx="1333088" cy="1982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7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67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4FF46470-803B-4508-904E-737F10E768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31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4191"/>
            <a:fld id="{FC1423E9-016A-423B-BF49-1CD977E14491}" type="slidenum">
              <a:rPr lang="en-US" i="1">
                <a:solidFill>
                  <a:srgbClr val="000099"/>
                </a:solidFill>
              </a:rPr>
              <a:pPr defTabSz="944191"/>
              <a:t>6</a:t>
            </a:fld>
            <a:endParaRPr lang="en-US" i="1" dirty="0">
              <a:solidFill>
                <a:srgbClr val="000099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9" y="4344027"/>
            <a:ext cx="5031684" cy="4114488"/>
          </a:xfrm>
          <a:noFill/>
          <a:ln/>
        </p:spPr>
        <p:txBody>
          <a:bodyPr lIns="92805" tIns="46403" rIns="92805" bIns="46403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625" name="Picture 2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7623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Oddone Symposium_SDH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A97744-0D8C-476D-875E-EBB12568AA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Oddone Symposium_SDH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152A6A-7616-46F8-962D-6EC11319AF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Oddone Symposium_SDH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08A8A5-BA77-461B-842E-4B60E498E5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Oddone Symposium_SDH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F878D8-DA8D-4FDC-A953-D39E25BC4C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Oddone Symposium_SDH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751051-BA5F-4442-8BE3-CE32CF793B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Oddone Symposium_SDH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7881B3-CBA5-42B8-B8F9-4FC5C836C5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Oddone Symposium_SDH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9A4456-9E09-429A-95D0-5773C3EA72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Oddone Symposium_SDH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4C2A82-17B5-4F74-A48D-EB6F21953C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Oddone Symposium_SDH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881B04-3C1F-4CBB-8602-838CAE8D20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Oddone Symposium_SDH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6F7AA7-773C-4C6E-B6CD-EEF48027C7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600" name="Picture 24" descr="Fermi_Blue_subpag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4"/>
            <a:srcRect/>
            <a:tile tx="0" ty="0" sx="100000" sy="100000" flip="none" algn="tl"/>
          </a:blipFill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86150" y="62674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Oddone Symposium_SDH</a:t>
            </a:r>
            <a:endParaRPr lang="en-US"/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fld id="{A611A523-9BA5-443D-B8D7-D1B8D0AA7EF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36601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6096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6602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981200"/>
            <a:ext cx="685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Laksdjfalkjfds</a:t>
            </a:r>
          </a:p>
          <a:p>
            <a:pPr lvl="1"/>
            <a:r>
              <a:rPr lang="en-US" smtClean="0"/>
              <a:t>;slkjfda;slkjfd</a:t>
            </a:r>
          </a:p>
          <a:p>
            <a:pPr lvl="3"/>
            <a:r>
              <a:rPr lang="en-US" smtClean="0"/>
              <a:t>A;slkjfda;slkjfd</a:t>
            </a:r>
          </a:p>
          <a:p>
            <a:pPr lvl="3"/>
            <a:r>
              <a:rPr lang="en-US" smtClean="0"/>
              <a:t>	a;lksdjf;lsakjfd</a:t>
            </a:r>
          </a:p>
          <a:p>
            <a:pPr lvl="4"/>
            <a:r>
              <a:rPr lang="en-US" smtClean="0"/>
              <a:t>slkdflsdkjflsdkjflsdkjf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CFFFF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2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8153400" cy="1524000"/>
          </a:xfrm>
        </p:spPr>
        <p:txBody>
          <a:bodyPr/>
          <a:lstStyle/>
          <a:p>
            <a:r>
              <a:rPr lang="en-US" sz="4400" dirty="0" smtClean="0"/>
              <a:t>The Fermilab Accelerator Complex: In and Beyond the </a:t>
            </a:r>
            <a:r>
              <a:rPr lang="en-US" sz="4400" dirty="0" err="1" smtClean="0"/>
              <a:t>Oddone</a:t>
            </a:r>
            <a:r>
              <a:rPr lang="en-US" sz="4400" dirty="0" smtClean="0"/>
              <a:t> Era</a:t>
            </a:r>
            <a:endParaRPr lang="en-US" sz="4400" dirty="0"/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514600" y="32004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r">
              <a:buFontTx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Steve Holmes</a:t>
            </a:r>
            <a:endParaRPr lang="en-US" sz="1600" dirty="0">
              <a:solidFill>
                <a:srgbClr val="FFFFFF"/>
              </a:solidFill>
            </a:endParaRPr>
          </a:p>
          <a:p>
            <a:pPr marL="0" indent="0" algn="r">
              <a:buFontTx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Pier </a:t>
            </a:r>
            <a:r>
              <a:rPr lang="en-US" sz="1600" dirty="0" err="1" smtClean="0">
                <a:solidFill>
                  <a:srgbClr val="FFFFFF"/>
                </a:solidFill>
              </a:rPr>
              <a:t>Oddone</a:t>
            </a:r>
            <a:r>
              <a:rPr lang="en-US" sz="1600" dirty="0" smtClean="0">
                <a:solidFill>
                  <a:srgbClr val="FFFFFF"/>
                </a:solidFill>
              </a:rPr>
              <a:t> Symposium</a:t>
            </a:r>
            <a:endParaRPr lang="en-US" sz="1600" dirty="0">
              <a:solidFill>
                <a:srgbClr val="FFFFFF"/>
              </a:solidFill>
            </a:endParaRPr>
          </a:p>
          <a:p>
            <a:pPr marL="0" indent="0" algn="r">
              <a:buFontTx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June 13, 2013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-7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Oddone Symposium_SDH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9A4456-9E09-429A-95D0-5773C3EA72D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6705600" cy="44676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91400" y="1845365"/>
            <a:ext cx="152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u="sng" dirty="0" smtClean="0">
                <a:solidFill>
                  <a:schemeClr val="accent1"/>
                </a:solidFill>
              </a:rPr>
              <a:t>Numbers</a:t>
            </a:r>
          </a:p>
          <a:p>
            <a:pPr algn="l"/>
            <a:r>
              <a:rPr lang="en-US" dirty="0" smtClean="0">
                <a:solidFill>
                  <a:schemeClr val="accent1"/>
                </a:solidFill>
              </a:rPr>
              <a:t>1</a:t>
            </a:r>
          </a:p>
          <a:p>
            <a:pPr algn="l"/>
            <a:r>
              <a:rPr lang="en-US" dirty="0" smtClean="0">
                <a:solidFill>
                  <a:schemeClr val="accent1"/>
                </a:solidFill>
              </a:rPr>
              <a:t>1E32</a:t>
            </a:r>
          </a:p>
          <a:p>
            <a:pPr algn="l"/>
            <a:r>
              <a:rPr lang="en-US" dirty="0">
                <a:solidFill>
                  <a:schemeClr val="accent1"/>
                </a:solidFill>
              </a:rPr>
              <a:t>6</a:t>
            </a:r>
            <a:r>
              <a:rPr lang="en-US" dirty="0" smtClean="0">
                <a:solidFill>
                  <a:schemeClr val="accent1"/>
                </a:solidFill>
              </a:rPr>
              <a:t>E20</a:t>
            </a:r>
          </a:p>
          <a:p>
            <a:pPr algn="l"/>
            <a:r>
              <a:rPr lang="en-US" dirty="0" smtClean="0">
                <a:solidFill>
                  <a:schemeClr val="accent1"/>
                </a:solidFill>
              </a:rPr>
              <a:t>0.1E20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59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Oddone</a:t>
            </a:r>
            <a:r>
              <a:rPr lang="en-US" dirty="0" smtClean="0"/>
              <a:t> Years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0200" y="1981200"/>
            <a:ext cx="685800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Run </a:t>
            </a:r>
            <a:r>
              <a:rPr lang="en-US" dirty="0" smtClean="0"/>
              <a:t>II</a:t>
            </a:r>
          </a:p>
          <a:p>
            <a:pPr lvl="1"/>
            <a:r>
              <a:rPr lang="en-US" dirty="0" smtClean="0"/>
              <a:t>Electron cooling </a:t>
            </a:r>
            <a:r>
              <a:rPr lang="en-US" dirty="0" smtClean="0"/>
              <a:t> </a:t>
            </a:r>
            <a:r>
              <a:rPr lang="en-US" dirty="0" smtClean="0"/>
              <a:t>(day 15)</a:t>
            </a:r>
          </a:p>
          <a:p>
            <a:pPr lvl="1"/>
            <a:r>
              <a:rPr lang="en-US" dirty="0" smtClean="0"/>
              <a:t>12 fb-1</a:t>
            </a:r>
          </a:p>
          <a:p>
            <a:r>
              <a:rPr lang="en-US" dirty="0" smtClean="0"/>
              <a:t>LHC</a:t>
            </a:r>
            <a:endParaRPr lang="en-US" dirty="0"/>
          </a:p>
          <a:p>
            <a:pPr lvl="1"/>
            <a:r>
              <a:rPr lang="en-US" dirty="0" smtClean="0"/>
              <a:t>LARP, “consolidation</a:t>
            </a:r>
            <a:r>
              <a:rPr lang="en-US" dirty="0"/>
              <a:t>”</a:t>
            </a:r>
          </a:p>
          <a:p>
            <a:r>
              <a:rPr lang="en-US" dirty="0" err="1" smtClean="0"/>
              <a:t>NuMI</a:t>
            </a:r>
            <a:endParaRPr lang="en-US" dirty="0" smtClean="0"/>
          </a:p>
          <a:p>
            <a:pPr lvl="1"/>
            <a:r>
              <a:rPr lang="en-US" dirty="0" smtClean="0"/>
              <a:t>400 kW</a:t>
            </a:r>
          </a:p>
          <a:p>
            <a:r>
              <a:rPr lang="en-US" dirty="0" err="1" smtClean="0"/>
              <a:t>MiniBoone</a:t>
            </a:r>
            <a:endParaRPr lang="en-US" dirty="0" smtClean="0"/>
          </a:p>
          <a:p>
            <a:pPr lvl="1"/>
            <a:r>
              <a:rPr lang="en-US" dirty="0" smtClean="0"/>
              <a:t>Left-overs</a:t>
            </a:r>
            <a:endParaRPr lang="en-US" dirty="0"/>
          </a:p>
          <a:p>
            <a:r>
              <a:rPr lang="en-US" dirty="0"/>
              <a:t>ILC → </a:t>
            </a:r>
            <a:r>
              <a:rPr lang="en-US" dirty="0" smtClean="0"/>
              <a:t>Project  X</a:t>
            </a:r>
          </a:p>
          <a:p>
            <a:pPr lvl="1"/>
            <a:r>
              <a:rPr lang="en-US" dirty="0" smtClean="0"/>
              <a:t>SRF, staging</a:t>
            </a:r>
            <a:endParaRPr lang="en-US" dirty="0"/>
          </a:p>
          <a:p>
            <a:r>
              <a:rPr lang="en-US" dirty="0" smtClean="0"/>
              <a:t>NFMCC + MCTF → MAP</a:t>
            </a:r>
          </a:p>
          <a:p>
            <a:pPr lvl="1"/>
            <a:r>
              <a:rPr lang="en-US" dirty="0" smtClean="0"/>
              <a:t>MICE, MTA</a:t>
            </a:r>
          </a:p>
          <a:p>
            <a:endParaRPr lang="en-US" dirty="0" smtClean="0"/>
          </a:p>
          <a:p>
            <a:r>
              <a:rPr lang="en-US" dirty="0" smtClean="0"/>
              <a:t>Strategies (for uncertain times)…</a:t>
            </a:r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Oddone Symposium_SDH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4C2A82-17B5-4F74-A48D-EB6F21953C5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356" y="1828800"/>
            <a:ext cx="3456644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14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-45</a:t>
            </a:r>
            <a:endParaRPr lang="en-US" dirty="0"/>
          </a:p>
        </p:txBody>
      </p:sp>
      <p:sp>
        <p:nvSpPr>
          <p:cNvPr id="817155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828800"/>
            <a:ext cx="6858000" cy="4267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EPP (2010)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“Most critical need: establish world class expertise in SC RF technology in the US: human and physical resources”	</a:t>
            </a:r>
            <a:endParaRPr lang="en-US" dirty="0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E677A4-98BD-4A08-9075-35E2ECD4BDE1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86644" y="2667000"/>
            <a:ext cx="7723956" cy="1828800"/>
            <a:chOff x="900932" y="4572000"/>
            <a:chExt cx="7723956" cy="1828800"/>
          </a:xfrm>
        </p:grpSpPr>
        <p:sp>
          <p:nvSpPr>
            <p:cNvPr id="817156" name="Rectangle 4"/>
            <p:cNvSpPr>
              <a:spLocks noChangeArrowheads="1"/>
            </p:cNvSpPr>
            <p:nvPr/>
          </p:nvSpPr>
          <p:spPr bwMode="auto">
            <a:xfrm>
              <a:off x="3124200" y="4572000"/>
              <a:ext cx="1447800" cy="838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400"/>
            </a:p>
          </p:txBody>
        </p:sp>
        <p:sp>
          <p:nvSpPr>
            <p:cNvPr id="817157" name="Rectangle 5"/>
            <p:cNvSpPr>
              <a:spLocks noChangeArrowheads="1"/>
            </p:cNvSpPr>
            <p:nvPr/>
          </p:nvSpPr>
          <p:spPr bwMode="auto">
            <a:xfrm>
              <a:off x="914400" y="4572000"/>
              <a:ext cx="762000" cy="838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400"/>
            </a:p>
          </p:txBody>
        </p:sp>
        <p:sp>
          <p:nvSpPr>
            <p:cNvPr id="817158" name="Rectangle 6"/>
            <p:cNvSpPr>
              <a:spLocks noChangeArrowheads="1"/>
            </p:cNvSpPr>
            <p:nvPr/>
          </p:nvSpPr>
          <p:spPr bwMode="auto">
            <a:xfrm>
              <a:off x="4572000" y="4572000"/>
              <a:ext cx="1447800" cy="838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400"/>
            </a:p>
          </p:txBody>
        </p:sp>
        <p:sp>
          <p:nvSpPr>
            <p:cNvPr id="817159" name="Rectangle 7"/>
            <p:cNvSpPr>
              <a:spLocks noChangeArrowheads="1"/>
            </p:cNvSpPr>
            <p:nvPr/>
          </p:nvSpPr>
          <p:spPr bwMode="auto">
            <a:xfrm>
              <a:off x="1676400" y="4572000"/>
              <a:ext cx="1447800" cy="838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400"/>
            </a:p>
          </p:txBody>
        </p:sp>
        <p:sp>
          <p:nvSpPr>
            <p:cNvPr id="817160" name="Rectangle 8"/>
            <p:cNvSpPr>
              <a:spLocks noChangeArrowheads="1"/>
            </p:cNvSpPr>
            <p:nvPr/>
          </p:nvSpPr>
          <p:spPr bwMode="auto">
            <a:xfrm>
              <a:off x="6019800" y="4572000"/>
              <a:ext cx="1447800" cy="838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400"/>
            </a:p>
          </p:txBody>
        </p:sp>
        <p:sp>
          <p:nvSpPr>
            <p:cNvPr id="817161" name="Text Box 9"/>
            <p:cNvSpPr txBox="1">
              <a:spLocks noChangeArrowheads="1"/>
            </p:cNvSpPr>
            <p:nvPr/>
          </p:nvSpPr>
          <p:spPr bwMode="auto">
            <a:xfrm>
              <a:off x="990600" y="5486400"/>
              <a:ext cx="5778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1400"/>
                <a:t>2005</a:t>
              </a:r>
            </a:p>
          </p:txBody>
        </p:sp>
        <p:sp>
          <p:nvSpPr>
            <p:cNvPr id="817162" name="Text Box 10"/>
            <p:cNvSpPr txBox="1">
              <a:spLocks noChangeArrowheads="1"/>
            </p:cNvSpPr>
            <p:nvPr/>
          </p:nvSpPr>
          <p:spPr bwMode="auto">
            <a:xfrm>
              <a:off x="2133600" y="5486400"/>
              <a:ext cx="5778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1" hangingPunct="1"/>
              <a:r>
                <a:rPr lang="en-US" sz="1400"/>
                <a:t>2006</a:t>
              </a:r>
            </a:p>
          </p:txBody>
        </p:sp>
        <p:sp>
          <p:nvSpPr>
            <p:cNvPr id="817163" name="Text Box 11"/>
            <p:cNvSpPr txBox="1">
              <a:spLocks noChangeArrowheads="1"/>
            </p:cNvSpPr>
            <p:nvPr/>
          </p:nvSpPr>
          <p:spPr bwMode="auto">
            <a:xfrm>
              <a:off x="3581400" y="5486400"/>
              <a:ext cx="5778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1400"/>
                <a:t>2007</a:t>
              </a:r>
            </a:p>
          </p:txBody>
        </p:sp>
        <p:sp>
          <p:nvSpPr>
            <p:cNvPr id="817164" name="Text Box 12"/>
            <p:cNvSpPr txBox="1">
              <a:spLocks noChangeArrowheads="1"/>
            </p:cNvSpPr>
            <p:nvPr/>
          </p:nvSpPr>
          <p:spPr bwMode="auto">
            <a:xfrm>
              <a:off x="5029200" y="5486400"/>
              <a:ext cx="5778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1400"/>
                <a:t>2008</a:t>
              </a:r>
            </a:p>
          </p:txBody>
        </p:sp>
        <p:sp>
          <p:nvSpPr>
            <p:cNvPr id="817165" name="Text Box 13"/>
            <p:cNvSpPr txBox="1">
              <a:spLocks noChangeArrowheads="1"/>
            </p:cNvSpPr>
            <p:nvPr/>
          </p:nvSpPr>
          <p:spPr bwMode="auto">
            <a:xfrm>
              <a:off x="6477000" y="5486400"/>
              <a:ext cx="5778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1400"/>
                <a:t>2009</a:t>
              </a:r>
            </a:p>
          </p:txBody>
        </p:sp>
        <p:sp>
          <p:nvSpPr>
            <p:cNvPr id="817167" name="Line 15"/>
            <p:cNvSpPr>
              <a:spLocks noChangeShapeType="1"/>
            </p:cNvSpPr>
            <p:nvPr/>
          </p:nvSpPr>
          <p:spPr bwMode="auto">
            <a:xfrm>
              <a:off x="914400" y="5257800"/>
              <a:ext cx="220980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169" name="Line 17"/>
            <p:cNvSpPr>
              <a:spLocks noChangeShapeType="1"/>
            </p:cNvSpPr>
            <p:nvPr/>
          </p:nvSpPr>
          <p:spPr bwMode="auto">
            <a:xfrm>
              <a:off x="914400" y="4953000"/>
              <a:ext cx="655320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170" name="Text Box 18"/>
            <p:cNvSpPr txBox="1">
              <a:spLocks noChangeArrowheads="1"/>
            </p:cNvSpPr>
            <p:nvPr/>
          </p:nvSpPr>
          <p:spPr bwMode="auto">
            <a:xfrm>
              <a:off x="1133475" y="4648200"/>
              <a:ext cx="27654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1400" i="1">
                  <a:solidFill>
                    <a:schemeClr val="bg1"/>
                  </a:solidFill>
                </a:rPr>
                <a:t>RF module assembly and testing</a:t>
              </a:r>
            </a:p>
          </p:txBody>
        </p:sp>
        <p:sp>
          <p:nvSpPr>
            <p:cNvPr id="817171" name="Text Box 19"/>
            <p:cNvSpPr txBox="1">
              <a:spLocks noChangeArrowheads="1"/>
            </p:cNvSpPr>
            <p:nvPr/>
          </p:nvSpPr>
          <p:spPr bwMode="auto">
            <a:xfrm>
              <a:off x="900932" y="4962525"/>
              <a:ext cx="135966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1400" i="1" dirty="0" smtClean="0">
                  <a:solidFill>
                    <a:schemeClr val="bg1"/>
                  </a:solidFill>
                </a:rPr>
                <a:t>ILC CDR </a:t>
              </a:r>
              <a:r>
                <a:rPr lang="en-US" sz="1400" i="1" dirty="0">
                  <a:solidFill>
                    <a:schemeClr val="bg1"/>
                  </a:solidFill>
                </a:rPr>
                <a:t>effort</a:t>
              </a:r>
            </a:p>
          </p:txBody>
        </p:sp>
        <p:sp>
          <p:nvSpPr>
            <p:cNvPr id="817172" name="Line 20"/>
            <p:cNvSpPr>
              <a:spLocks noChangeShapeType="1"/>
            </p:cNvSpPr>
            <p:nvPr/>
          </p:nvSpPr>
          <p:spPr bwMode="auto">
            <a:xfrm>
              <a:off x="3124200" y="5257800"/>
              <a:ext cx="434340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174" name="Line 22"/>
            <p:cNvSpPr>
              <a:spLocks noChangeShapeType="1"/>
            </p:cNvSpPr>
            <p:nvPr/>
          </p:nvSpPr>
          <p:spPr bwMode="auto">
            <a:xfrm>
              <a:off x="3657600" y="5867400"/>
              <a:ext cx="11430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175" name="Line 23"/>
            <p:cNvSpPr>
              <a:spLocks noChangeShapeType="1"/>
            </p:cNvSpPr>
            <p:nvPr/>
          </p:nvSpPr>
          <p:spPr bwMode="auto">
            <a:xfrm>
              <a:off x="3657600" y="5867400"/>
              <a:ext cx="3810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176" name="Line 24"/>
            <p:cNvSpPr>
              <a:spLocks noChangeShapeType="1"/>
            </p:cNvSpPr>
            <p:nvPr/>
          </p:nvSpPr>
          <p:spPr bwMode="auto">
            <a:xfrm>
              <a:off x="4038600" y="6248400"/>
              <a:ext cx="990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177" name="Line 25"/>
            <p:cNvSpPr>
              <a:spLocks noChangeShapeType="1"/>
            </p:cNvSpPr>
            <p:nvPr/>
          </p:nvSpPr>
          <p:spPr bwMode="auto">
            <a:xfrm>
              <a:off x="3124200" y="5257800"/>
              <a:ext cx="53340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178" name="Text Box 26"/>
            <p:cNvSpPr txBox="1">
              <a:spLocks noChangeArrowheads="1"/>
            </p:cNvSpPr>
            <p:nvPr/>
          </p:nvSpPr>
          <p:spPr bwMode="auto">
            <a:xfrm>
              <a:off x="5387975" y="4648200"/>
              <a:ext cx="14160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1400" i="1" dirty="0">
                  <a:solidFill>
                    <a:schemeClr val="bg1"/>
                  </a:solidFill>
                </a:rPr>
                <a:t>Industrialization</a:t>
              </a:r>
            </a:p>
          </p:txBody>
        </p:sp>
        <p:sp>
          <p:nvSpPr>
            <p:cNvPr id="817180" name="Text Box 28"/>
            <p:cNvSpPr txBox="1">
              <a:spLocks noChangeArrowheads="1"/>
            </p:cNvSpPr>
            <p:nvPr/>
          </p:nvSpPr>
          <p:spPr bwMode="auto">
            <a:xfrm>
              <a:off x="4780521" y="5715000"/>
              <a:ext cx="139326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1400" b="1" i="1" dirty="0">
                  <a:solidFill>
                    <a:srgbClr val="FF0000"/>
                  </a:solidFill>
                </a:rPr>
                <a:t>Not affordable</a:t>
              </a:r>
            </a:p>
          </p:txBody>
        </p:sp>
        <p:sp>
          <p:nvSpPr>
            <p:cNvPr id="817181" name="Text Box 29"/>
            <p:cNvSpPr txBox="1">
              <a:spLocks noChangeArrowheads="1"/>
            </p:cNvSpPr>
            <p:nvPr/>
          </p:nvSpPr>
          <p:spPr bwMode="auto">
            <a:xfrm>
              <a:off x="5029200" y="6096000"/>
              <a:ext cx="222408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1400" i="1"/>
                <a:t>Much longer R&amp;D needed</a:t>
              </a:r>
            </a:p>
          </p:txBody>
        </p:sp>
        <p:sp>
          <p:nvSpPr>
            <p:cNvPr id="817182" name="Text Box 30"/>
            <p:cNvSpPr txBox="1">
              <a:spLocks noChangeArrowheads="1"/>
            </p:cNvSpPr>
            <p:nvPr/>
          </p:nvSpPr>
          <p:spPr bwMode="auto">
            <a:xfrm>
              <a:off x="3181350" y="4943475"/>
              <a:ext cx="30416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1400" i="1">
                  <a:solidFill>
                    <a:schemeClr val="bg1"/>
                  </a:solidFill>
                </a:rPr>
                <a:t>Looks good! Press for early decision</a:t>
              </a:r>
            </a:p>
          </p:txBody>
        </p:sp>
        <p:sp>
          <p:nvSpPr>
            <p:cNvPr id="817184" name="Line 32"/>
            <p:cNvSpPr>
              <a:spLocks noChangeShapeType="1"/>
            </p:cNvSpPr>
            <p:nvPr/>
          </p:nvSpPr>
          <p:spPr bwMode="auto">
            <a:xfrm>
              <a:off x="7467600" y="5257800"/>
              <a:ext cx="609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186" name="Line 34"/>
            <p:cNvSpPr>
              <a:spLocks noChangeShapeType="1"/>
            </p:cNvSpPr>
            <p:nvPr/>
          </p:nvSpPr>
          <p:spPr bwMode="auto">
            <a:xfrm>
              <a:off x="7924800" y="5867400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187" name="Text Box 35"/>
            <p:cNvSpPr txBox="1">
              <a:spLocks noChangeArrowheads="1"/>
            </p:cNvSpPr>
            <p:nvPr/>
          </p:nvSpPr>
          <p:spPr bwMode="auto">
            <a:xfrm>
              <a:off x="7543800" y="5943600"/>
              <a:ext cx="108108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1" hangingPunct="1"/>
              <a:r>
                <a:rPr lang="en-US" sz="1400" i="1"/>
                <a:t>Nothing yet</a:t>
              </a:r>
            </a:p>
          </p:txBody>
        </p:sp>
        <p:sp>
          <p:nvSpPr>
            <p:cNvPr id="817188" name="Rectangle 36"/>
            <p:cNvSpPr>
              <a:spLocks noChangeArrowheads="1"/>
            </p:cNvSpPr>
            <p:nvPr/>
          </p:nvSpPr>
          <p:spPr bwMode="auto">
            <a:xfrm>
              <a:off x="7467600" y="4572000"/>
              <a:ext cx="1066800" cy="838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400"/>
            </a:p>
          </p:txBody>
        </p:sp>
        <p:sp>
          <p:nvSpPr>
            <p:cNvPr id="817189" name="Line 37"/>
            <p:cNvSpPr>
              <a:spLocks noChangeShapeType="1"/>
            </p:cNvSpPr>
            <p:nvPr/>
          </p:nvSpPr>
          <p:spPr bwMode="auto">
            <a:xfrm>
              <a:off x="7467600" y="5257800"/>
              <a:ext cx="45720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190" name="Line 38"/>
            <p:cNvSpPr>
              <a:spLocks noChangeShapeType="1"/>
            </p:cNvSpPr>
            <p:nvPr/>
          </p:nvSpPr>
          <p:spPr bwMode="auto">
            <a:xfrm>
              <a:off x="7467600" y="5257800"/>
              <a:ext cx="91440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191" name="Line 39"/>
            <p:cNvSpPr>
              <a:spLocks noChangeShapeType="1"/>
            </p:cNvSpPr>
            <p:nvPr/>
          </p:nvSpPr>
          <p:spPr bwMode="auto">
            <a:xfrm>
              <a:off x="7467600" y="4953000"/>
              <a:ext cx="106680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192" name="Text Box 40"/>
            <p:cNvSpPr txBox="1">
              <a:spLocks noChangeArrowheads="1"/>
            </p:cNvSpPr>
            <p:nvPr/>
          </p:nvSpPr>
          <p:spPr bwMode="auto">
            <a:xfrm>
              <a:off x="6562725" y="4943475"/>
              <a:ext cx="17129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1400" i="1">
                  <a:solidFill>
                    <a:schemeClr val="bg1"/>
                  </a:solidFill>
                </a:rPr>
                <a:t>LHC discovery: GO</a:t>
              </a:r>
            </a:p>
          </p:txBody>
        </p:sp>
        <p:sp>
          <p:nvSpPr>
            <p:cNvPr id="817197" name="AutoShape 45"/>
            <p:cNvSpPr>
              <a:spLocks noChangeArrowheads="1"/>
            </p:cNvSpPr>
            <p:nvPr/>
          </p:nvSpPr>
          <p:spPr bwMode="auto">
            <a:xfrm>
              <a:off x="3124200" y="5943600"/>
              <a:ext cx="685800" cy="152400"/>
            </a:xfrm>
            <a:prstGeom prst="rightArrow">
              <a:avLst>
                <a:gd name="adj1" fmla="val 50000"/>
                <a:gd name="adj2" fmla="val 112500"/>
              </a:avLst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7198" name="Text Box 46"/>
            <p:cNvSpPr txBox="1">
              <a:spLocks noChangeArrowheads="1"/>
            </p:cNvSpPr>
            <p:nvPr/>
          </p:nvSpPr>
          <p:spPr bwMode="auto">
            <a:xfrm>
              <a:off x="1306508" y="5791200"/>
              <a:ext cx="1773242" cy="566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1400" b="1" i="1" dirty="0">
                  <a:solidFill>
                    <a:srgbClr val="009900"/>
                  </a:solidFill>
                </a:rPr>
                <a:t>This induces other</a:t>
              </a:r>
            </a:p>
            <a:p>
              <a:pPr algn="r" eaLnBrk="1" hangingPunct="1"/>
              <a:r>
                <a:rPr lang="en-US" sz="1400" b="1" i="1" dirty="0">
                  <a:solidFill>
                    <a:srgbClr val="009900"/>
                  </a:solidFill>
                </a:rPr>
                <a:t> program choices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671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 (Evolves)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00200" y="1828800"/>
            <a:ext cx="7010400" cy="4114800"/>
          </a:xfrm>
        </p:spPr>
        <p:txBody>
          <a:bodyPr/>
          <a:lstStyle/>
          <a:p>
            <a:r>
              <a:rPr lang="en-US" dirty="0"/>
              <a:t>Steering Group/P5/Plan for </a:t>
            </a:r>
            <a:r>
              <a:rPr lang="en-US" dirty="0" smtClean="0"/>
              <a:t>Discovery (2007-8)</a:t>
            </a:r>
            <a:endParaRPr lang="en-US" dirty="0"/>
          </a:p>
          <a:p>
            <a:pPr lvl="1"/>
            <a:r>
              <a:rPr lang="en-US" dirty="0" smtClean="0"/>
              <a:t>Established </a:t>
            </a:r>
            <a:r>
              <a:rPr lang="en-US" dirty="0"/>
              <a:t>PX/ILC technological synergy, with PX as preferred option if ILC significantly </a:t>
            </a:r>
            <a:r>
              <a:rPr lang="en-US" dirty="0" smtClean="0"/>
              <a:t>delayed</a:t>
            </a:r>
          </a:p>
          <a:p>
            <a:pPr lvl="1"/>
            <a:r>
              <a:rPr lang="en-US" dirty="0" smtClean="0"/>
              <a:t>Linked High Power Proton Source and Long Baseline Neutrino Experiment (LBNE)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(</a:t>
            </a:r>
            <a:r>
              <a:rPr lang="en-US" dirty="0"/>
              <a:t>Fermilab) Plan for Discovery </a:t>
            </a:r>
            <a:r>
              <a:rPr lang="en-US" dirty="0" smtClean="0"/>
              <a:t>(2011)</a:t>
            </a:r>
            <a:endParaRPr lang="en-US" dirty="0"/>
          </a:p>
          <a:p>
            <a:pPr lvl="1"/>
            <a:r>
              <a:rPr lang="en-US" dirty="0" smtClean="0"/>
              <a:t>Update </a:t>
            </a:r>
            <a:r>
              <a:rPr lang="en-US" dirty="0"/>
              <a:t>to </a:t>
            </a:r>
            <a:r>
              <a:rPr lang="en-US" dirty="0" smtClean="0"/>
              <a:t>Fermilab Steering Group Report: </a:t>
            </a:r>
          </a:p>
          <a:p>
            <a:pPr lvl="1"/>
            <a:r>
              <a:rPr lang="en-US" dirty="0" smtClean="0"/>
              <a:t>Recognized </a:t>
            </a:r>
            <a:r>
              <a:rPr lang="en-US" dirty="0"/>
              <a:t>low probability of ILC in the </a:t>
            </a:r>
            <a:r>
              <a:rPr lang="en-US" dirty="0" smtClean="0"/>
              <a:t>US </a:t>
            </a:r>
            <a:r>
              <a:rPr lang="en-US" dirty="0"/>
              <a:t>Fermilab; </a:t>
            </a:r>
            <a:endParaRPr lang="en-US" dirty="0" smtClean="0"/>
          </a:p>
          <a:p>
            <a:pPr lvl="1"/>
            <a:r>
              <a:rPr lang="en-US" dirty="0" smtClean="0"/>
              <a:t>Established </a:t>
            </a:r>
            <a:r>
              <a:rPr lang="en-US" dirty="0"/>
              <a:t>LBNE/PX/NF/MC as the on-site accelerator path</a:t>
            </a:r>
            <a:r>
              <a:rPr lang="en-US" dirty="0" smtClean="0"/>
              <a:t>.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Project X:  “You buy it, you name it”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Oddone Symposium_SDH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4C2A82-17B5-4F74-A48D-EB6F21953C5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1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DSC0218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4876800"/>
            <a:ext cx="2819400" cy="1933303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945132"/>
            <a:ext cx="2895600" cy="191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2819400"/>
            <a:ext cx="2173288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2722563"/>
            <a:ext cx="265112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5388"/>
            <a:ext cx="2362200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284163"/>
            <a:ext cx="2376488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0" descr="HPIM094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2551113"/>
            <a:ext cx="2170113" cy="2247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1754" name="Picture 12" descr="DSCN146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719" y="555624"/>
            <a:ext cx="2177556" cy="209391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31756" name="Picture 14" descr="AES1_200608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0"/>
            <a:ext cx="1250950" cy="46926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31763" name="Picture 1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5625"/>
            <a:ext cx="25146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5" name="Rectangle 13"/>
          <p:cNvSpPr>
            <a:spLocks noChangeArrowheads="1"/>
          </p:cNvSpPr>
          <p:nvPr/>
        </p:nvSpPr>
        <p:spPr bwMode="auto">
          <a:xfrm>
            <a:off x="1828800" y="71735"/>
            <a:ext cx="4876800" cy="461665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38100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 smtClean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SRF infrastructure at Fermilab</a:t>
            </a:r>
            <a:endParaRPr lang="en-US" sz="2400" b="1" kern="1200" dirty="0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81000" y="6400800"/>
            <a:ext cx="533400" cy="361950"/>
          </a:xfrm>
          <a:prstGeom prst="rect">
            <a:avLst/>
          </a:prstGeo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8AC124C-4574-4049-A858-5168B47922B5}" type="slidenum">
              <a:rPr lang="en-US" sz="1400" i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z="1400" i="1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35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76200"/>
            <a:ext cx="8071017" cy="762000"/>
          </a:xfrm>
        </p:spPr>
        <p:txBody>
          <a:bodyPr/>
          <a:lstStyle/>
          <a:p>
            <a:r>
              <a:rPr lang="en-US" sz="3200" b="1" dirty="0" smtClean="0"/>
              <a:t>Fermilab Accelerator Strategy (Today) 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BA97B7-8AF9-4904-B4B5-EE14A07C572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77001363"/>
              </p:ext>
            </p:extLst>
          </p:nvPr>
        </p:nvGraphicFramePr>
        <p:xfrm>
          <a:off x="533400" y="381000"/>
          <a:ext cx="8305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511314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  <a:buClr>
                <a:srgbClr val="92D050"/>
              </a:buClr>
              <a:buSzPct val="110000"/>
              <a:defRPr/>
            </a:pPr>
            <a:r>
              <a:rPr lang="en-US" sz="2000" b="1" dirty="0" smtClean="0">
                <a:solidFill>
                  <a:srgbClr val="F8F8F8"/>
                </a:solidFill>
              </a:rPr>
              <a:t>To build upon our existing strengths to establish a world-leading program at </a:t>
            </a:r>
            <a:r>
              <a:rPr lang="en-US" sz="2000" b="1" dirty="0">
                <a:solidFill>
                  <a:srgbClr val="F8F8F8"/>
                </a:solidFill>
              </a:rPr>
              <a:t>the </a:t>
            </a:r>
            <a:r>
              <a:rPr lang="en-US" sz="2000" b="1" u="sng" dirty="0" smtClean="0">
                <a:solidFill>
                  <a:srgbClr val="F8F8F8"/>
                </a:solidFill>
              </a:rPr>
              <a:t>Intensity Frontier, </a:t>
            </a:r>
            <a:r>
              <a:rPr lang="en-US" sz="2000" b="1" dirty="0" smtClean="0">
                <a:solidFill>
                  <a:srgbClr val="F8F8F8"/>
                </a:solidFill>
              </a:rPr>
              <a:t>enabled by a world-class facility</a:t>
            </a:r>
            <a:endParaRPr lang="en-US" sz="2000" b="1" dirty="0">
              <a:solidFill>
                <a:srgbClr val="F8F8F8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33400" y="5318760"/>
            <a:ext cx="8305800" cy="77724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533401" y="5467290"/>
            <a:ext cx="7994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Technology Development and Fundamental Accelerator Science</a:t>
            </a:r>
            <a:endParaRPr lang="en-US" sz="2000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 rot="2667915">
            <a:off x="6937224" y="3279089"/>
            <a:ext cx="638182" cy="295600"/>
          </a:xfrm>
          <a:custGeom>
            <a:avLst/>
            <a:gdLst>
              <a:gd name="connsiteX0" fmla="*/ 0 w 453398"/>
              <a:gd name="connsiteY0" fmla="*/ 106613 h 533063"/>
              <a:gd name="connsiteX1" fmla="*/ 226699 w 453398"/>
              <a:gd name="connsiteY1" fmla="*/ 106613 h 533063"/>
              <a:gd name="connsiteX2" fmla="*/ 226699 w 453398"/>
              <a:gd name="connsiteY2" fmla="*/ 0 h 533063"/>
              <a:gd name="connsiteX3" fmla="*/ 453398 w 453398"/>
              <a:gd name="connsiteY3" fmla="*/ 266532 h 533063"/>
              <a:gd name="connsiteX4" fmla="*/ 226699 w 453398"/>
              <a:gd name="connsiteY4" fmla="*/ 533063 h 533063"/>
              <a:gd name="connsiteX5" fmla="*/ 226699 w 453398"/>
              <a:gd name="connsiteY5" fmla="*/ 426450 h 533063"/>
              <a:gd name="connsiteX6" fmla="*/ 0 w 453398"/>
              <a:gd name="connsiteY6" fmla="*/ 426450 h 533063"/>
              <a:gd name="connsiteX7" fmla="*/ 0 w 453398"/>
              <a:gd name="connsiteY7" fmla="*/ 106613 h 53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398" h="533063">
                <a:moveTo>
                  <a:pt x="0" y="106613"/>
                </a:moveTo>
                <a:lnTo>
                  <a:pt x="226699" y="106613"/>
                </a:lnTo>
                <a:lnTo>
                  <a:pt x="226699" y="0"/>
                </a:lnTo>
                <a:lnTo>
                  <a:pt x="453398" y="266532"/>
                </a:lnTo>
                <a:lnTo>
                  <a:pt x="226699" y="533063"/>
                </a:lnTo>
                <a:lnTo>
                  <a:pt x="226699" y="426450"/>
                </a:lnTo>
                <a:lnTo>
                  <a:pt x="0" y="426450"/>
                </a:lnTo>
                <a:lnTo>
                  <a:pt x="0" y="106613"/>
                </a:lnTo>
                <a:close/>
              </a:path>
            </a:pathLst>
          </a:cu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612" rIns="136019" bIns="106613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/>
          </a:p>
        </p:txBody>
      </p:sp>
      <p:grpSp>
        <p:nvGrpSpPr>
          <p:cNvPr id="3" name="Group 2"/>
          <p:cNvGrpSpPr/>
          <p:nvPr/>
        </p:nvGrpSpPr>
        <p:grpSpPr>
          <a:xfrm>
            <a:off x="536732" y="3979388"/>
            <a:ext cx="8299133" cy="1430812"/>
            <a:chOff x="536732" y="4284188"/>
            <a:chExt cx="8299133" cy="1430812"/>
          </a:xfrm>
        </p:grpSpPr>
        <p:grpSp>
          <p:nvGrpSpPr>
            <p:cNvPr id="6" name="Group 5"/>
            <p:cNvGrpSpPr/>
            <p:nvPr/>
          </p:nvGrpSpPr>
          <p:grpSpPr>
            <a:xfrm>
              <a:off x="536732" y="4284188"/>
              <a:ext cx="8299133" cy="1430812"/>
              <a:chOff x="536732" y="4473274"/>
              <a:chExt cx="8299133" cy="1430812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536732" y="4473274"/>
                <a:ext cx="1404321" cy="1422971"/>
              </a:xfrm>
              <a:custGeom>
                <a:avLst/>
                <a:gdLst>
                  <a:gd name="connsiteX0" fmla="*/ 0 w 1404321"/>
                  <a:gd name="connsiteY0" fmla="*/ 128967 h 1289670"/>
                  <a:gd name="connsiteX1" fmla="*/ 128967 w 1404321"/>
                  <a:gd name="connsiteY1" fmla="*/ 0 h 1289670"/>
                  <a:gd name="connsiteX2" fmla="*/ 1275354 w 1404321"/>
                  <a:gd name="connsiteY2" fmla="*/ 0 h 1289670"/>
                  <a:gd name="connsiteX3" fmla="*/ 1404321 w 1404321"/>
                  <a:gd name="connsiteY3" fmla="*/ 128967 h 1289670"/>
                  <a:gd name="connsiteX4" fmla="*/ 1404321 w 1404321"/>
                  <a:gd name="connsiteY4" fmla="*/ 1160703 h 1289670"/>
                  <a:gd name="connsiteX5" fmla="*/ 1275354 w 1404321"/>
                  <a:gd name="connsiteY5" fmla="*/ 1289670 h 1289670"/>
                  <a:gd name="connsiteX6" fmla="*/ 128967 w 1404321"/>
                  <a:gd name="connsiteY6" fmla="*/ 1289670 h 1289670"/>
                  <a:gd name="connsiteX7" fmla="*/ 0 w 1404321"/>
                  <a:gd name="connsiteY7" fmla="*/ 1160703 h 1289670"/>
                  <a:gd name="connsiteX8" fmla="*/ 0 w 1404321"/>
                  <a:gd name="connsiteY8" fmla="*/ 128967 h 128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4321" h="1289670">
                    <a:moveTo>
                      <a:pt x="0" y="128967"/>
                    </a:moveTo>
                    <a:cubicBezTo>
                      <a:pt x="0" y="57740"/>
                      <a:pt x="57740" y="0"/>
                      <a:pt x="128967" y="0"/>
                    </a:cubicBezTo>
                    <a:lnTo>
                      <a:pt x="1275354" y="0"/>
                    </a:lnTo>
                    <a:cubicBezTo>
                      <a:pt x="1346581" y="0"/>
                      <a:pt x="1404321" y="57740"/>
                      <a:pt x="1404321" y="128967"/>
                    </a:cubicBezTo>
                    <a:lnTo>
                      <a:pt x="1404321" y="1160703"/>
                    </a:lnTo>
                    <a:cubicBezTo>
                      <a:pt x="1404321" y="1231930"/>
                      <a:pt x="1346581" y="1289670"/>
                      <a:pt x="1275354" y="1289670"/>
                    </a:cubicBezTo>
                    <a:lnTo>
                      <a:pt x="128967" y="1289670"/>
                    </a:lnTo>
                    <a:cubicBezTo>
                      <a:pt x="57740" y="1289670"/>
                      <a:pt x="0" y="1231930"/>
                      <a:pt x="0" y="1160703"/>
                    </a:cubicBezTo>
                    <a:lnTo>
                      <a:pt x="0" y="128967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0163" tIns="110163" rIns="110163" bIns="110163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b="1" kern="1200" dirty="0" smtClean="0"/>
                  <a:t>LHC </a:t>
                </a:r>
              </a:p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b="1" kern="1200" dirty="0" err="1" smtClean="0"/>
                  <a:t>Tevatron</a:t>
                </a:r>
                <a:endParaRPr lang="en-US" sz="1800" b="1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580891" y="4473274"/>
                <a:ext cx="4287993" cy="1430812"/>
              </a:xfrm>
              <a:custGeom>
                <a:avLst/>
                <a:gdLst>
                  <a:gd name="connsiteX0" fmla="*/ 0 w 4095820"/>
                  <a:gd name="connsiteY0" fmla="*/ 128967 h 1289670"/>
                  <a:gd name="connsiteX1" fmla="*/ 128967 w 4095820"/>
                  <a:gd name="connsiteY1" fmla="*/ 0 h 1289670"/>
                  <a:gd name="connsiteX2" fmla="*/ 3966853 w 4095820"/>
                  <a:gd name="connsiteY2" fmla="*/ 0 h 1289670"/>
                  <a:gd name="connsiteX3" fmla="*/ 4095820 w 4095820"/>
                  <a:gd name="connsiteY3" fmla="*/ 128967 h 1289670"/>
                  <a:gd name="connsiteX4" fmla="*/ 4095820 w 4095820"/>
                  <a:gd name="connsiteY4" fmla="*/ 1160703 h 1289670"/>
                  <a:gd name="connsiteX5" fmla="*/ 3966853 w 4095820"/>
                  <a:gd name="connsiteY5" fmla="*/ 1289670 h 1289670"/>
                  <a:gd name="connsiteX6" fmla="*/ 128967 w 4095820"/>
                  <a:gd name="connsiteY6" fmla="*/ 1289670 h 1289670"/>
                  <a:gd name="connsiteX7" fmla="*/ 0 w 4095820"/>
                  <a:gd name="connsiteY7" fmla="*/ 1160703 h 1289670"/>
                  <a:gd name="connsiteX8" fmla="*/ 0 w 4095820"/>
                  <a:gd name="connsiteY8" fmla="*/ 128967 h 128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820" h="1289670">
                    <a:moveTo>
                      <a:pt x="0" y="128967"/>
                    </a:moveTo>
                    <a:cubicBezTo>
                      <a:pt x="0" y="57740"/>
                      <a:pt x="57740" y="0"/>
                      <a:pt x="128967" y="0"/>
                    </a:cubicBezTo>
                    <a:lnTo>
                      <a:pt x="3966853" y="0"/>
                    </a:lnTo>
                    <a:cubicBezTo>
                      <a:pt x="4038080" y="0"/>
                      <a:pt x="4095820" y="57740"/>
                      <a:pt x="4095820" y="128967"/>
                    </a:cubicBezTo>
                    <a:lnTo>
                      <a:pt x="4095820" y="1160703"/>
                    </a:lnTo>
                    <a:cubicBezTo>
                      <a:pt x="4095820" y="1231930"/>
                      <a:pt x="4038080" y="1289670"/>
                      <a:pt x="3966853" y="1289670"/>
                    </a:cubicBezTo>
                    <a:lnTo>
                      <a:pt x="128967" y="1289670"/>
                    </a:lnTo>
                    <a:cubicBezTo>
                      <a:pt x="57740" y="1289670"/>
                      <a:pt x="0" y="1231930"/>
                      <a:pt x="0" y="1160703"/>
                    </a:cubicBezTo>
                    <a:lnTo>
                      <a:pt x="0" y="128967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0163" tIns="110163" rIns="110163" bIns="110163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b="1" kern="1200" dirty="0" smtClean="0"/>
                  <a:t>LHC Upgrades </a:t>
                </a:r>
                <a:r>
                  <a:rPr lang="en-US" sz="1800" kern="1200" dirty="0" smtClean="0"/>
                  <a:t>in</a:t>
                </a:r>
              </a:p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kern="1200" dirty="0" smtClean="0"/>
                  <a:t>luminosity and energy</a:t>
                </a:r>
                <a:endParaRPr lang="en-US" sz="1800" kern="1200" dirty="0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7017207" y="5043108"/>
                <a:ext cx="363305" cy="320903"/>
              </a:xfrm>
              <a:custGeom>
                <a:avLst/>
                <a:gdLst>
                  <a:gd name="connsiteX0" fmla="*/ 0 w 453398"/>
                  <a:gd name="connsiteY0" fmla="*/ 106613 h 533063"/>
                  <a:gd name="connsiteX1" fmla="*/ 226699 w 453398"/>
                  <a:gd name="connsiteY1" fmla="*/ 106613 h 533063"/>
                  <a:gd name="connsiteX2" fmla="*/ 226699 w 453398"/>
                  <a:gd name="connsiteY2" fmla="*/ 0 h 533063"/>
                  <a:gd name="connsiteX3" fmla="*/ 453398 w 453398"/>
                  <a:gd name="connsiteY3" fmla="*/ 266532 h 533063"/>
                  <a:gd name="connsiteX4" fmla="*/ 226699 w 453398"/>
                  <a:gd name="connsiteY4" fmla="*/ 533063 h 533063"/>
                  <a:gd name="connsiteX5" fmla="*/ 226699 w 453398"/>
                  <a:gd name="connsiteY5" fmla="*/ 426450 h 533063"/>
                  <a:gd name="connsiteX6" fmla="*/ 0 w 453398"/>
                  <a:gd name="connsiteY6" fmla="*/ 426450 h 533063"/>
                  <a:gd name="connsiteX7" fmla="*/ 0 w 453398"/>
                  <a:gd name="connsiteY7" fmla="*/ 106613 h 533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3398" h="533063">
                    <a:moveTo>
                      <a:pt x="0" y="106613"/>
                    </a:moveTo>
                    <a:lnTo>
                      <a:pt x="226699" y="106613"/>
                    </a:lnTo>
                    <a:lnTo>
                      <a:pt x="226699" y="0"/>
                    </a:lnTo>
                    <a:lnTo>
                      <a:pt x="453398" y="266532"/>
                    </a:lnTo>
                    <a:lnTo>
                      <a:pt x="226699" y="533063"/>
                    </a:lnTo>
                    <a:lnTo>
                      <a:pt x="226699" y="426450"/>
                    </a:lnTo>
                    <a:lnTo>
                      <a:pt x="0" y="426450"/>
                    </a:lnTo>
                    <a:lnTo>
                      <a:pt x="0" y="106613"/>
                    </a:lnTo>
                    <a:close/>
                  </a:path>
                </a:pathLst>
              </a:custGeom>
            </p:spPr>
            <p:style>
              <a:lnRef idx="0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-1" tIns="106612" rIns="136019" bIns="106613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500" kern="1200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7489370" y="4473274"/>
                <a:ext cx="1346495" cy="1406318"/>
              </a:xfrm>
              <a:custGeom>
                <a:avLst/>
                <a:gdLst>
                  <a:gd name="connsiteX0" fmla="*/ 0 w 1079432"/>
                  <a:gd name="connsiteY0" fmla="*/ 107943 h 1289670"/>
                  <a:gd name="connsiteX1" fmla="*/ 107943 w 1079432"/>
                  <a:gd name="connsiteY1" fmla="*/ 0 h 1289670"/>
                  <a:gd name="connsiteX2" fmla="*/ 971489 w 1079432"/>
                  <a:gd name="connsiteY2" fmla="*/ 0 h 1289670"/>
                  <a:gd name="connsiteX3" fmla="*/ 1079432 w 1079432"/>
                  <a:gd name="connsiteY3" fmla="*/ 107943 h 1289670"/>
                  <a:gd name="connsiteX4" fmla="*/ 1079432 w 1079432"/>
                  <a:gd name="connsiteY4" fmla="*/ 1181727 h 1289670"/>
                  <a:gd name="connsiteX5" fmla="*/ 971489 w 1079432"/>
                  <a:gd name="connsiteY5" fmla="*/ 1289670 h 1289670"/>
                  <a:gd name="connsiteX6" fmla="*/ 107943 w 1079432"/>
                  <a:gd name="connsiteY6" fmla="*/ 1289670 h 1289670"/>
                  <a:gd name="connsiteX7" fmla="*/ 0 w 1079432"/>
                  <a:gd name="connsiteY7" fmla="*/ 1181727 h 1289670"/>
                  <a:gd name="connsiteX8" fmla="*/ 0 w 1079432"/>
                  <a:gd name="connsiteY8" fmla="*/ 107943 h 128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9432" h="1289670">
                    <a:moveTo>
                      <a:pt x="0" y="107943"/>
                    </a:moveTo>
                    <a:cubicBezTo>
                      <a:pt x="0" y="48328"/>
                      <a:pt x="48328" y="0"/>
                      <a:pt x="107943" y="0"/>
                    </a:cubicBezTo>
                    <a:lnTo>
                      <a:pt x="971489" y="0"/>
                    </a:lnTo>
                    <a:cubicBezTo>
                      <a:pt x="1031104" y="0"/>
                      <a:pt x="1079432" y="48328"/>
                      <a:pt x="1079432" y="107943"/>
                    </a:cubicBezTo>
                    <a:lnTo>
                      <a:pt x="1079432" y="1181727"/>
                    </a:lnTo>
                    <a:cubicBezTo>
                      <a:pt x="1079432" y="1241342"/>
                      <a:pt x="1031104" y="1289670"/>
                      <a:pt x="971489" y="1289670"/>
                    </a:cubicBezTo>
                    <a:lnTo>
                      <a:pt x="107943" y="1289670"/>
                    </a:lnTo>
                    <a:cubicBezTo>
                      <a:pt x="48328" y="1289670"/>
                      <a:pt x="0" y="1241342"/>
                      <a:pt x="0" y="1181727"/>
                    </a:cubicBezTo>
                    <a:lnTo>
                      <a:pt x="0" y="107943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4005" tIns="104005" rIns="104005" bIns="104005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b="1" dirty="0" smtClean="0"/>
                  <a:t>Lepton Colliders</a:t>
                </a:r>
                <a:endParaRPr lang="en-US" sz="1800" b="1" kern="1200" dirty="0" smtClean="0"/>
              </a:p>
            </p:txBody>
          </p:sp>
        </p:grpSp>
        <p:sp>
          <p:nvSpPr>
            <p:cNvPr id="16" name="Freeform 15"/>
            <p:cNvSpPr/>
            <p:nvPr/>
          </p:nvSpPr>
          <p:spPr>
            <a:xfrm>
              <a:off x="2099407" y="4860697"/>
              <a:ext cx="363305" cy="320903"/>
            </a:xfrm>
            <a:custGeom>
              <a:avLst/>
              <a:gdLst>
                <a:gd name="connsiteX0" fmla="*/ 0 w 453398"/>
                <a:gd name="connsiteY0" fmla="*/ 106613 h 533063"/>
                <a:gd name="connsiteX1" fmla="*/ 226699 w 453398"/>
                <a:gd name="connsiteY1" fmla="*/ 106613 h 533063"/>
                <a:gd name="connsiteX2" fmla="*/ 226699 w 453398"/>
                <a:gd name="connsiteY2" fmla="*/ 0 h 533063"/>
                <a:gd name="connsiteX3" fmla="*/ 453398 w 453398"/>
                <a:gd name="connsiteY3" fmla="*/ 266532 h 533063"/>
                <a:gd name="connsiteX4" fmla="*/ 226699 w 453398"/>
                <a:gd name="connsiteY4" fmla="*/ 533063 h 533063"/>
                <a:gd name="connsiteX5" fmla="*/ 226699 w 453398"/>
                <a:gd name="connsiteY5" fmla="*/ 426450 h 533063"/>
                <a:gd name="connsiteX6" fmla="*/ 0 w 453398"/>
                <a:gd name="connsiteY6" fmla="*/ 426450 h 533063"/>
                <a:gd name="connsiteX7" fmla="*/ 0 w 453398"/>
                <a:gd name="connsiteY7" fmla="*/ 106613 h 533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398" h="533063">
                  <a:moveTo>
                    <a:pt x="0" y="106613"/>
                  </a:moveTo>
                  <a:lnTo>
                    <a:pt x="226699" y="106613"/>
                  </a:lnTo>
                  <a:lnTo>
                    <a:pt x="226699" y="0"/>
                  </a:lnTo>
                  <a:lnTo>
                    <a:pt x="453398" y="266532"/>
                  </a:lnTo>
                  <a:lnTo>
                    <a:pt x="226699" y="533063"/>
                  </a:lnTo>
                  <a:lnTo>
                    <a:pt x="226699" y="426450"/>
                  </a:lnTo>
                  <a:lnTo>
                    <a:pt x="0" y="426450"/>
                  </a:lnTo>
                  <a:lnTo>
                    <a:pt x="0" y="106613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06612" rIns="136019" bIns="10661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35069" y="3254514"/>
            <a:ext cx="6352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spcBef>
                <a:spcPts val="1200"/>
              </a:spcBef>
              <a:buClr>
                <a:srgbClr val="92D050"/>
              </a:buClr>
              <a:buSzPct val="110000"/>
              <a:buFontTx/>
              <a:buNone/>
              <a:defRPr/>
            </a:pPr>
            <a:r>
              <a:rPr lang="en-US" sz="2000" b="1" dirty="0" smtClean="0">
                <a:solidFill>
                  <a:srgbClr val="F8F8F8"/>
                </a:solidFill>
              </a:rPr>
              <a:t>…and use this </a:t>
            </a:r>
            <a:r>
              <a:rPr lang="en-US" sz="2000" b="1" dirty="0">
                <a:solidFill>
                  <a:srgbClr val="F8F8F8"/>
                </a:solidFill>
              </a:rPr>
              <a:t>program </a:t>
            </a:r>
            <a:r>
              <a:rPr lang="en-US" sz="2000" b="1" dirty="0" smtClean="0">
                <a:solidFill>
                  <a:srgbClr val="F8F8F8"/>
                </a:solidFill>
              </a:rPr>
              <a:t>to provide a cornerstone for </a:t>
            </a:r>
            <a:r>
              <a:rPr lang="en-US" sz="2000" b="1" dirty="0">
                <a:solidFill>
                  <a:srgbClr val="F8F8F8"/>
                </a:solidFill>
              </a:rPr>
              <a:t>an </a:t>
            </a:r>
            <a:r>
              <a:rPr lang="en-US" sz="2000" b="1" u="sng" dirty="0">
                <a:solidFill>
                  <a:srgbClr val="F8F8F8"/>
                </a:solidFill>
              </a:rPr>
              <a:t>Energy Frontier</a:t>
            </a:r>
            <a:r>
              <a:rPr lang="en-US" sz="2000" b="1" dirty="0">
                <a:solidFill>
                  <a:srgbClr val="F8F8F8"/>
                </a:solidFill>
              </a:rPr>
              <a:t> </a:t>
            </a:r>
            <a:r>
              <a:rPr lang="en-US" sz="2000" b="1" dirty="0" smtClean="0">
                <a:solidFill>
                  <a:srgbClr val="F8F8F8"/>
                </a:solidFill>
              </a:rPr>
              <a:t>facility beyond LHC</a:t>
            </a:r>
            <a:endParaRPr lang="en-US" sz="2000" b="1" dirty="0">
              <a:solidFill>
                <a:srgbClr val="F8F8F8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583" y="5921514"/>
            <a:ext cx="8071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spcBef>
                <a:spcPts val="1200"/>
              </a:spcBef>
              <a:buClr>
                <a:srgbClr val="92D050"/>
              </a:buClr>
              <a:buSzPct val="110000"/>
              <a:buFontTx/>
              <a:buNone/>
              <a:defRPr/>
            </a:pPr>
            <a:r>
              <a:rPr lang="en-US" sz="2000" b="1" dirty="0" smtClean="0">
                <a:solidFill>
                  <a:srgbClr val="F8F8F8"/>
                </a:solidFill>
              </a:rPr>
              <a:t>…while relying on a strong program of technology development and fundamental accelerator science.</a:t>
            </a: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90600" y="6324600"/>
            <a:ext cx="539115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Stuart Henderson, Accelerator Advisory Committee Meeting, Feb. 6-8,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94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4" grpId="0"/>
      <p:bldP spid="23" grpId="0" animBg="1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2905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Oddone Symposium_SDH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9A4456-9E09-429A-95D0-5773C3EA72D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752600"/>
            <a:ext cx="434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u="sng" dirty="0" smtClean="0">
                <a:solidFill>
                  <a:schemeClr val="accent1"/>
                </a:solidFill>
              </a:rPr>
              <a:t>Numbers</a:t>
            </a:r>
          </a:p>
          <a:p>
            <a:pPr algn="l"/>
            <a:r>
              <a:rPr lang="en-US" dirty="0" smtClean="0">
                <a:solidFill>
                  <a:schemeClr val="accent1"/>
                </a:solidFill>
              </a:rPr>
              <a:t>12 fb-1</a:t>
            </a:r>
          </a:p>
          <a:p>
            <a:pPr algn="l"/>
            <a:r>
              <a:rPr lang="en-US" dirty="0" smtClean="0">
                <a:solidFill>
                  <a:schemeClr val="accent1"/>
                </a:solidFill>
              </a:rPr>
              <a:t>4E32 cm-2sec-1</a:t>
            </a:r>
          </a:p>
          <a:p>
            <a:pPr algn="l"/>
            <a:r>
              <a:rPr lang="en-US" dirty="0" smtClean="0">
                <a:solidFill>
                  <a:schemeClr val="accent1"/>
                </a:solidFill>
              </a:rPr>
              <a:t>20E20 protons to </a:t>
            </a:r>
            <a:r>
              <a:rPr lang="en-US" dirty="0" err="1" smtClean="0">
                <a:solidFill>
                  <a:schemeClr val="accent1"/>
                </a:solidFill>
              </a:rPr>
              <a:t>MiniBoone</a:t>
            </a:r>
            <a:endParaRPr lang="en-US" dirty="0" smtClean="0">
              <a:solidFill>
                <a:schemeClr val="accent1"/>
              </a:solidFill>
            </a:endParaRPr>
          </a:p>
          <a:p>
            <a:pPr algn="l"/>
            <a:r>
              <a:rPr lang="en-US" dirty="0" smtClean="0">
                <a:solidFill>
                  <a:schemeClr val="accent1"/>
                </a:solidFill>
              </a:rPr>
              <a:t>16E20 protons to </a:t>
            </a:r>
            <a:r>
              <a:rPr lang="en-US" dirty="0" err="1" smtClean="0">
                <a:solidFill>
                  <a:schemeClr val="accent1"/>
                </a:solidFill>
              </a:rPr>
              <a:t>NuMI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1905000"/>
            <a:ext cx="4648200" cy="4648200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algn="l"/>
            <a:r>
              <a:rPr lang="en-US" u="sng" dirty="0" smtClean="0">
                <a:solidFill>
                  <a:srgbClr val="92D050"/>
                </a:solidFill>
              </a:rPr>
              <a:t>Future: Accelerator Based Particle Physics (in the US)</a:t>
            </a:r>
          </a:p>
          <a:p>
            <a:pPr marL="117475" algn="l"/>
            <a:r>
              <a:rPr lang="en-US" dirty="0" err="1" smtClean="0">
                <a:solidFill>
                  <a:srgbClr val="92D050"/>
                </a:solidFill>
              </a:rPr>
              <a:t>NuMI</a:t>
            </a:r>
            <a:r>
              <a:rPr lang="en-US" dirty="0" smtClean="0">
                <a:solidFill>
                  <a:srgbClr val="92D050"/>
                </a:solidFill>
              </a:rPr>
              <a:t>/LBNE/BNB</a:t>
            </a:r>
          </a:p>
          <a:p>
            <a:pPr marL="117475" algn="l"/>
            <a:r>
              <a:rPr lang="en-US" dirty="0" err="1" smtClean="0">
                <a:solidFill>
                  <a:srgbClr val="92D050"/>
                </a:solidFill>
              </a:rPr>
              <a:t>Muon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Campus</a:t>
            </a:r>
          </a:p>
          <a:p>
            <a:pPr marL="117475" algn="l"/>
            <a:r>
              <a:rPr lang="en-US" dirty="0" smtClean="0">
                <a:solidFill>
                  <a:srgbClr val="92D050"/>
                </a:solidFill>
              </a:rPr>
              <a:t>ORKA</a:t>
            </a:r>
            <a:endParaRPr lang="en-US" dirty="0" smtClean="0">
              <a:solidFill>
                <a:srgbClr val="92D050"/>
              </a:solidFill>
            </a:endParaRPr>
          </a:p>
          <a:p>
            <a:pPr marL="117475" algn="l"/>
            <a:r>
              <a:rPr lang="en-US" dirty="0" smtClean="0">
                <a:solidFill>
                  <a:srgbClr val="92D050"/>
                </a:solidFill>
              </a:rPr>
              <a:t>Project X</a:t>
            </a:r>
          </a:p>
          <a:p>
            <a:pPr marL="117475" algn="l"/>
            <a:r>
              <a:rPr lang="en-US" dirty="0" smtClean="0">
                <a:solidFill>
                  <a:srgbClr val="92D050"/>
                </a:solidFill>
              </a:rPr>
              <a:t>Superconducting </a:t>
            </a:r>
            <a:r>
              <a:rPr lang="en-US" dirty="0" err="1" smtClean="0">
                <a:solidFill>
                  <a:srgbClr val="92D050"/>
                </a:solidFill>
              </a:rPr>
              <a:t>rf</a:t>
            </a:r>
            <a:endParaRPr lang="en-US" dirty="0" smtClean="0">
              <a:solidFill>
                <a:srgbClr val="92D050"/>
              </a:solidFill>
            </a:endParaRPr>
          </a:p>
          <a:p>
            <a:pPr marL="117475" algn="l"/>
            <a:r>
              <a:rPr lang="en-US" dirty="0" smtClean="0">
                <a:solidFill>
                  <a:srgbClr val="92D050"/>
                </a:solidFill>
              </a:rPr>
              <a:t>Superconducting magnets</a:t>
            </a:r>
          </a:p>
          <a:p>
            <a:pPr marL="117475" algn="l"/>
            <a:r>
              <a:rPr lang="en-US" dirty="0" smtClean="0">
                <a:solidFill>
                  <a:srgbClr val="92D050"/>
                </a:solidFill>
              </a:rPr>
              <a:t>IARC</a:t>
            </a:r>
          </a:p>
          <a:p>
            <a:pPr marL="117475" algn="l"/>
            <a:r>
              <a:rPr lang="en-US" dirty="0" smtClean="0">
                <a:solidFill>
                  <a:srgbClr val="92D050"/>
                </a:solidFill>
              </a:rPr>
              <a:t>ASTA/IOTA</a:t>
            </a:r>
          </a:p>
          <a:p>
            <a:pPr marL="117475" algn="l"/>
            <a:r>
              <a:rPr lang="en-US" dirty="0" err="1" smtClean="0">
                <a:solidFill>
                  <a:srgbClr val="92D050"/>
                </a:solidFill>
                <a:latin typeface="Symbol" pitchFamily="18" charset="2"/>
              </a:rPr>
              <a:t>n</a:t>
            </a:r>
            <a:r>
              <a:rPr lang="en-US" dirty="0" err="1" smtClean="0">
                <a:solidFill>
                  <a:srgbClr val="92D050"/>
                </a:solidFill>
              </a:rPr>
              <a:t>STORM</a:t>
            </a:r>
            <a:r>
              <a:rPr lang="en-US" dirty="0" smtClean="0">
                <a:solidFill>
                  <a:srgbClr val="92D050"/>
                </a:solidFill>
              </a:rPr>
              <a:t>/Neutrino Factory/</a:t>
            </a:r>
            <a:r>
              <a:rPr lang="en-US" dirty="0" err="1" smtClean="0">
                <a:solidFill>
                  <a:srgbClr val="92D050"/>
                </a:solidFill>
              </a:rPr>
              <a:t>Muon</a:t>
            </a:r>
            <a:r>
              <a:rPr lang="en-US" dirty="0" smtClean="0">
                <a:solidFill>
                  <a:srgbClr val="92D050"/>
                </a:solidFill>
              </a:rPr>
              <a:t> Collider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" t="1617" r="3705"/>
          <a:stretch/>
        </p:blipFill>
        <p:spPr bwMode="auto">
          <a:xfrm>
            <a:off x="609600" y="3962400"/>
            <a:ext cx="366274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88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8355</TotalTime>
  <Words>423</Words>
  <Application>Microsoft Office PowerPoint</Application>
  <PresentationFormat>On-screen Show (4:3)</PresentationFormat>
  <Paragraphs>111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Factory</vt:lpstr>
      <vt:lpstr>The Fermilab Accelerator Complex: In and Beyond the Oddone Era</vt:lpstr>
      <vt:lpstr>Day -7</vt:lpstr>
      <vt:lpstr>The Oddone Years</vt:lpstr>
      <vt:lpstr>Day -45</vt:lpstr>
      <vt:lpstr>THE PLAN (Evolves)</vt:lpstr>
      <vt:lpstr>PowerPoint Presentation</vt:lpstr>
      <vt:lpstr>Fermilab Accelerator Strategy (Today) </vt:lpstr>
      <vt:lpstr>Day 2905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communication talk</dc:title>
  <dc:creator>Stephen D. Holmes x3988,3211 05964N</dc:creator>
  <cp:lastModifiedBy>Steve Holmes</cp:lastModifiedBy>
  <cp:revision>24</cp:revision>
  <cp:lastPrinted>1601-01-01T00:00:00Z</cp:lastPrinted>
  <dcterms:created xsi:type="dcterms:W3CDTF">2008-08-01T20:03:26Z</dcterms:created>
  <dcterms:modified xsi:type="dcterms:W3CDTF">2013-06-11T13:48:18Z</dcterms:modified>
</cp:coreProperties>
</file>