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6" r:id="rId3"/>
    <p:sldId id="257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6FDC2-68DA-434D-ACFA-C7222F6CC621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CE518-02B2-4AE2-95E6-67F611B928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83913-E226-4C28-ABF7-EB83ABB910A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DF1DE-7341-4F97-81E1-59F8BDE626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1DE-7341-4F97-81E1-59F8BDE6263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1DE-7341-4F97-81E1-59F8BDE6263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1DE-7341-4F97-81E1-59F8BDE6263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1DE-7341-4F97-81E1-59F8BDE6263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1DE-7341-4F97-81E1-59F8BDE6263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1DE-7341-4F97-81E1-59F8BDE6263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1DE-7341-4F97-81E1-59F8BDE6263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1DE-7341-4F97-81E1-59F8BDE6263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1DE-7341-4F97-81E1-59F8BDE6263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Jarrett Moon - MIT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Jarrett Moon - MIT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Jarrett Moon - MIT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Jarrett Moon - MIT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Jarrett Moon - MIT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Jarrett Moon - MIT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Jarrett Moon - MIT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Jarrett Moon - MIT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Jarrett Moon - MIT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Jarrett Moon - MIT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Jarrett Moon - MIT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6/39/2015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Jarrett Moon - MIT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173CB5-8EB9-47BA-849E-A150D35FB2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7239000" cy="1901190"/>
          </a:xfrm>
        </p:spPr>
        <p:txBody>
          <a:bodyPr>
            <a:noAutofit/>
          </a:bodyPr>
          <a:lstStyle/>
          <a:p>
            <a:r>
              <a:rPr lang="en-US" sz="3500" dirty="0" smtClean="0"/>
              <a:t>Measuring Light Guide Performance in Liquid Argon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4343400"/>
            <a:ext cx="5105400" cy="1371600"/>
          </a:xfrm>
        </p:spPr>
        <p:txBody>
          <a:bodyPr/>
          <a:lstStyle/>
          <a:p>
            <a:r>
              <a:rPr lang="en-US" dirty="0" smtClean="0"/>
              <a:t>Jarrett Moon</a:t>
            </a:r>
          </a:p>
          <a:p>
            <a:r>
              <a:rPr lang="en-US" dirty="0" smtClean="0"/>
              <a:t>Massachusetts Institute of Technology</a:t>
            </a:r>
          </a:p>
          <a:p>
            <a:r>
              <a:rPr lang="en-US" dirty="0" smtClean="0"/>
              <a:t>FNAL New Perspectives – 6/9/15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09600"/>
            <a:ext cx="2590800" cy="598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447800"/>
            <a:ext cx="6172200" cy="3886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Liquid argon scintillation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Measuring attenuation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Attenuation results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Using air to predict argon behavior</a:t>
            </a:r>
          </a:p>
          <a:p>
            <a:endParaRPr lang="en-US" sz="10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Adding Xenon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Conclusions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/>
              <a:t>9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731838"/>
          </a:xfrm>
        </p:spPr>
        <p:txBody>
          <a:bodyPr/>
          <a:lstStyle/>
          <a:p>
            <a:r>
              <a:rPr lang="en-US" dirty="0" smtClean="0"/>
              <a:t>Connecting Air and Argon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467600" cy="2438400"/>
          </a:xfrm>
        </p:spPr>
        <p:txBody>
          <a:bodyPr/>
          <a:lstStyle/>
          <a:p>
            <a:r>
              <a:rPr lang="en-US" dirty="0" smtClean="0"/>
              <a:t>Testing these bars in liquid argon is time consuming, expensive, and relatively problem prone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Can we create a model which links performance in air to the performance in argon?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731838"/>
          </a:xfrm>
        </p:spPr>
        <p:txBody>
          <a:bodyPr/>
          <a:lstStyle/>
          <a:p>
            <a:r>
              <a:rPr lang="en-US" dirty="0" smtClean="0"/>
              <a:t>Connecting Air and Argon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467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Try a 3 parameter model</a:t>
            </a:r>
          </a:p>
          <a:p>
            <a:pPr lvl="1"/>
            <a:r>
              <a:rPr lang="en-US" dirty="0" smtClean="0"/>
              <a:t>Internal reflection which depends on the refractive index of the medium (air </a:t>
            </a:r>
            <a:r>
              <a:rPr lang="en-US" dirty="0" err="1" smtClean="0"/>
              <a:t>vs</a:t>
            </a:r>
            <a:r>
              <a:rPr lang="en-US" dirty="0" smtClean="0"/>
              <a:t> argon)</a:t>
            </a:r>
          </a:p>
          <a:p>
            <a:pPr lvl="1"/>
            <a:r>
              <a:rPr lang="en-US" dirty="0" smtClean="0"/>
              <a:t>Photon loss per reflection</a:t>
            </a:r>
          </a:p>
          <a:p>
            <a:pPr lvl="1"/>
            <a:r>
              <a:rPr lang="en-US" dirty="0" smtClean="0"/>
              <a:t>Coating thickness gradient</a:t>
            </a:r>
          </a:p>
          <a:p>
            <a:r>
              <a:rPr lang="en-US" dirty="0" smtClean="0"/>
              <a:t>Simultaneously fit the air data from a bar’s forward and backward runs to extract parameters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Use light loss per bounce to deduce an attenuation curve for liquid argon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11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731838"/>
          </a:xfrm>
        </p:spPr>
        <p:txBody>
          <a:bodyPr/>
          <a:lstStyle/>
          <a:p>
            <a:r>
              <a:rPr lang="en-US" dirty="0" smtClean="0"/>
              <a:t>Model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model correctly “post-</a:t>
            </a:r>
            <a:r>
              <a:rPr lang="en-US" dirty="0" err="1" smtClean="0"/>
              <a:t>dicts</a:t>
            </a:r>
            <a:r>
              <a:rPr lang="en-US" dirty="0" smtClean="0"/>
              <a:t>” the argon attenuation curve we already measured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12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7444740" cy="280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09600"/>
            <a:ext cx="2590800" cy="598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447800"/>
            <a:ext cx="6172200" cy="3886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Liquid argon scintillation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Measuring attenuation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Attenuation results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Using air to predict argon behavior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Adding Xenon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Conclusions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/>
              <a:t>13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731838"/>
          </a:xfrm>
        </p:spPr>
        <p:txBody>
          <a:bodyPr/>
          <a:lstStyle/>
          <a:p>
            <a:r>
              <a:rPr lang="en-US" dirty="0" smtClean="0"/>
              <a:t>Adding Xenon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One promising avenue for improvement we plan to pursue this summer is doping the argon with </a:t>
            </a:r>
            <a:r>
              <a:rPr lang="en-US" dirty="0" err="1" smtClean="0"/>
              <a:t>ppm</a:t>
            </a:r>
            <a:r>
              <a:rPr lang="en-US" dirty="0" smtClean="0"/>
              <a:t> Xenon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Xenon has several key benefits</a:t>
            </a:r>
          </a:p>
          <a:p>
            <a:pPr lvl="1"/>
            <a:r>
              <a:rPr lang="en-US" dirty="0" smtClean="0"/>
              <a:t>Its presence shifts the Argon late light to earlier times</a:t>
            </a:r>
          </a:p>
          <a:p>
            <a:pPr lvl="1"/>
            <a:r>
              <a:rPr lang="en-US" dirty="0" smtClean="0"/>
              <a:t>It reemits the Argon light at a higher wavelength, which will improve the efficiency of our wavelength shifting coat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14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09600"/>
            <a:ext cx="2590800" cy="598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447800"/>
            <a:ext cx="6172200" cy="3886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Liquid argon scintillation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Measuring attenuation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Attenuation results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Using air to predict argon behavior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Adding Xenon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Conclusions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/>
              <a:t>15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731838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Our measurements in air and liquid argon are both great improvements over prior light guides</a:t>
            </a:r>
          </a:p>
          <a:p>
            <a:pPr lvl="1"/>
            <a:r>
              <a:rPr lang="en-US" dirty="0" smtClean="0"/>
              <a:t>We can now reliably and consistently produce meter scale guides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dirty="0" smtClean="0"/>
              <a:t>R&amp;D is ongoing. We hope to push the attenuation of our guides higher, possibly to several meters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16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7467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Thank You!</a:t>
            </a:r>
            <a:br>
              <a:rPr lang="en-US" sz="4000" dirty="0" smtClean="0"/>
            </a:br>
            <a:r>
              <a:rPr lang="en-US" sz="4000" dirty="0" smtClean="0"/>
              <a:t>	</a:t>
            </a:r>
            <a:r>
              <a:rPr lang="en-US" sz="4000" dirty="0" smtClean="0"/>
              <a:t>	Questions?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17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09600"/>
            <a:ext cx="2590800" cy="598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447800"/>
            <a:ext cx="6172200" cy="3886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Liquid argon scintillation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Measuring attenuation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Attenuation results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Using air to predict argon behavior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Adding Xenon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Conclusions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US" dirty="0" smtClean="0"/>
              <a:t>Liquid Argon Scintillation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990600"/>
          </a:xfrm>
        </p:spPr>
        <p:txBody>
          <a:bodyPr/>
          <a:lstStyle/>
          <a:p>
            <a:r>
              <a:rPr lang="en-US" dirty="0" smtClean="0"/>
              <a:t>Scintillation light is produced in </a:t>
            </a:r>
            <a:r>
              <a:rPr lang="en-US" dirty="0" err="1" smtClean="0"/>
              <a:t>LAr</a:t>
            </a:r>
            <a:r>
              <a:rPr lang="en-US" dirty="0" smtClean="0"/>
              <a:t> via the following reaction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83632" y="2501900"/>
          <a:ext cx="3373522" cy="622300"/>
        </p:xfrm>
        <a:graphic>
          <a:graphicData uri="http://schemas.openxmlformats.org/presentationml/2006/ole">
            <p:oleObj spid="_x0000_s1026" name="Equation" r:id="rId4" imgW="1307880" imgH="24120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43550" y="2133600"/>
            <a:ext cx="23812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76600"/>
            <a:ext cx="4953000" cy="2743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Ionized Argon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atoms can form metastable molecules which then decay producing 128 nm light</a:t>
            </a:r>
          </a:p>
          <a:p>
            <a:pPr marL="1188720" lvl="2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baseline="0" dirty="0" smtClean="0"/>
              <a:t>There</a:t>
            </a:r>
            <a:r>
              <a:rPr lang="en-US" sz="2400" dirty="0" smtClean="0"/>
              <a:t> is a fast (7 ns) and slow (1.6</a:t>
            </a:r>
            <a:r>
              <a:rPr lang="el-GR" sz="2400" dirty="0" smtClean="0">
                <a:latin typeface="Calibri"/>
              </a:rPr>
              <a:t>μ</a:t>
            </a:r>
            <a:r>
              <a:rPr lang="en-US" sz="2400" dirty="0" smtClean="0">
                <a:latin typeface="Calibri"/>
              </a:rPr>
              <a:t>s) component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09600"/>
            <a:ext cx="2590800" cy="598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447800"/>
            <a:ext cx="6172200" cy="3886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Liquid argon scintillation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Measuring attenuation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Attenuation results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Using air to predict argon behavior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Adding Xenon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Conclusions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US" dirty="0" smtClean="0"/>
              <a:t>“Tall Bo” Dewar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1910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Measurements were done at the FNAL proton assembly building in a high purity dewar dubbed “Tall Bo”</a:t>
            </a:r>
          </a:p>
          <a:p>
            <a:endParaRPr lang="en-US" dirty="0" smtClean="0"/>
          </a:p>
          <a:p>
            <a:r>
              <a:rPr lang="en-US" dirty="0" smtClean="0"/>
              <a:t>This setup allowed us to carefully measure and minimize contaminants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0561" y="1219200"/>
            <a:ext cx="2925639" cy="463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r>
              <a:rPr lang="en-US" dirty="0" smtClean="0"/>
              <a:t>Measuring the Attenuation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533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We want to measure light output as a function of flash distance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Flashes generated via scintillation produced by 5 Po-210 sources spaced along the bar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5 adjacent </a:t>
            </a:r>
            <a:r>
              <a:rPr lang="en-US" dirty="0" err="1" smtClean="0"/>
              <a:t>SiPMs</a:t>
            </a:r>
            <a:r>
              <a:rPr lang="en-US" dirty="0" smtClean="0"/>
              <a:t> act as triggers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</a:t>
            </a:r>
            <a:r>
              <a:rPr lang="en-US" dirty="0" smtClean="0"/>
              <a:t> PMT reads out the light output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Another PMT is used for cosmic Veto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5328" y="1495425"/>
            <a:ext cx="2865272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79438"/>
          </a:xfrm>
        </p:spPr>
        <p:txBody>
          <a:bodyPr/>
          <a:lstStyle/>
          <a:p>
            <a:r>
              <a:rPr lang="en-US" dirty="0" smtClean="0"/>
              <a:t>System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A UV LED was used to calibrate the PMT</a:t>
            </a:r>
          </a:p>
          <a:p>
            <a:pPr lvl="1"/>
            <a:r>
              <a:rPr lang="en-US" dirty="0" smtClean="0"/>
              <a:t>The LED was pulsed at low voltage to primarily produce single photoelectron events</a:t>
            </a:r>
          </a:p>
          <a:p>
            <a:pPr lvl="1"/>
            <a:r>
              <a:rPr lang="en-US" dirty="0" smtClean="0"/>
              <a:t>Fitting to this PMT data allows us to extract the calibration constants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SiPMs</a:t>
            </a:r>
            <a:r>
              <a:rPr lang="en-US" dirty="0" smtClean="0"/>
              <a:t> are </a:t>
            </a:r>
            <a:r>
              <a:rPr lang="en-US" dirty="0" smtClean="0"/>
              <a:t>easy </a:t>
            </a:r>
            <a:r>
              <a:rPr lang="en-US" dirty="0" smtClean="0"/>
              <a:t>to calibrate by eye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6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85800" y="4038600"/>
            <a:ext cx="7086600" cy="2133600"/>
            <a:chOff x="381000" y="4087170"/>
            <a:chExt cx="7543800" cy="231363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4087170"/>
              <a:ext cx="3733800" cy="2237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4135883"/>
              <a:ext cx="3733800" cy="2264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09600"/>
            <a:ext cx="2590800" cy="598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447800"/>
            <a:ext cx="6172200" cy="3886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Liquid argon scintillation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Measuring attenuation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Attenuation results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Using air to predict argon behavior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Adding Xenon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Conclusions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/>
              <a:t>7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731838"/>
          </a:xfrm>
        </p:spPr>
        <p:txBody>
          <a:bodyPr/>
          <a:lstStyle/>
          <a:p>
            <a:r>
              <a:rPr lang="en-US" dirty="0" smtClean="0"/>
              <a:t>Attenuation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7467600" cy="4873752"/>
          </a:xfrm>
        </p:spPr>
        <p:txBody>
          <a:bodyPr/>
          <a:lstStyle/>
          <a:p>
            <a:r>
              <a:rPr lang="en-US" dirty="0" smtClean="0"/>
              <a:t>We observed an attenuation length of ~50 cm which is a significant improvement over previous light guides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z="2000" dirty="0" smtClean="0"/>
              <a:t>8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2772442"/>
            <a:ext cx="6686550" cy="301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587</Words>
  <Application>Microsoft Office PowerPoint</Application>
  <PresentationFormat>On-screen Show (4:3)</PresentationFormat>
  <Paragraphs>156</Paragraphs>
  <Slides>18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Oriel</vt:lpstr>
      <vt:lpstr>Microsoft Equation 3.0</vt:lpstr>
      <vt:lpstr>Measuring Light Guide Performance in Liquid Argon</vt:lpstr>
      <vt:lpstr>Outline</vt:lpstr>
      <vt:lpstr>Liquid Argon Scintillation</vt:lpstr>
      <vt:lpstr>Outline</vt:lpstr>
      <vt:lpstr>“Tall Bo” Dewar</vt:lpstr>
      <vt:lpstr>Measuring the Attenuation</vt:lpstr>
      <vt:lpstr>System Calibration</vt:lpstr>
      <vt:lpstr>Outline</vt:lpstr>
      <vt:lpstr>Attenuation Results</vt:lpstr>
      <vt:lpstr>Outline</vt:lpstr>
      <vt:lpstr>Connecting Air and Argon Results</vt:lpstr>
      <vt:lpstr>Connecting Air and Argon Results</vt:lpstr>
      <vt:lpstr>Model Results</vt:lpstr>
      <vt:lpstr>Outline</vt:lpstr>
      <vt:lpstr>Adding Xenon</vt:lpstr>
      <vt:lpstr>Outline</vt:lpstr>
      <vt:lpstr>Conclusions</vt:lpstr>
      <vt:lpstr>Thank You!   Questions?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Light Guide Performance in Liquid Argon</dc:title>
  <dc:creator>Owner</dc:creator>
  <cp:lastModifiedBy>Owner</cp:lastModifiedBy>
  <cp:revision>15</cp:revision>
  <dcterms:created xsi:type="dcterms:W3CDTF">2015-06-08T20:38:38Z</dcterms:created>
  <dcterms:modified xsi:type="dcterms:W3CDTF">2015-06-08T22:28:04Z</dcterms:modified>
</cp:coreProperties>
</file>