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68" r:id="rId3"/>
    <p:sldId id="896" r:id="rId4"/>
    <p:sldId id="897" r:id="rId5"/>
    <p:sldId id="908" r:id="rId6"/>
    <p:sldId id="898" r:id="rId7"/>
    <p:sldId id="911" r:id="rId8"/>
    <p:sldId id="899" r:id="rId9"/>
    <p:sldId id="903" r:id="rId10"/>
    <p:sldId id="904" r:id="rId11"/>
    <p:sldId id="905" r:id="rId12"/>
    <p:sldId id="906" r:id="rId13"/>
    <p:sldId id="900" r:id="rId14"/>
    <p:sldId id="901" r:id="rId15"/>
    <p:sldId id="902" r:id="rId16"/>
    <p:sldId id="907" r:id="rId17"/>
    <p:sldId id="909" r:id="rId18"/>
    <p:sldId id="910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04">
          <p15:clr>
            <a:srgbClr val="A4A3A4"/>
          </p15:clr>
        </p15:guide>
        <p15:guide id="2" orient="horz" pos="4065">
          <p15:clr>
            <a:srgbClr val="A4A3A4"/>
          </p15:clr>
        </p15:guide>
        <p15:guide id="3" orient="horz" pos="3616">
          <p15:clr>
            <a:srgbClr val="A4A3A4"/>
          </p15:clr>
        </p15:guide>
        <p15:guide id="4" orient="horz" pos="476">
          <p15:clr>
            <a:srgbClr val="A4A3A4"/>
          </p15:clr>
        </p15:guide>
        <p15:guide id="5" orient="horz" pos="1443">
          <p15:clr>
            <a:srgbClr val="A4A3A4"/>
          </p15:clr>
        </p15:guide>
        <p15:guide id="6" orient="horz" pos="758">
          <p15:clr>
            <a:srgbClr val="A4A3A4"/>
          </p15:clr>
        </p15:guide>
        <p15:guide id="7" orient="horz" pos="985">
          <p15:clr>
            <a:srgbClr val="A4A3A4"/>
          </p15:clr>
        </p15:guide>
        <p15:guide id="8" orient="horz" pos="1876">
          <p15:clr>
            <a:srgbClr val="A4A3A4"/>
          </p15:clr>
        </p15:guide>
        <p15:guide id="9" pos="5473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C11"/>
    <a:srgbClr val="3EDB13"/>
    <a:srgbClr val="FF5300"/>
    <a:srgbClr val="1248D6"/>
    <a:srgbClr val="FF5400"/>
    <a:srgbClr val="2B2AA6"/>
    <a:srgbClr val="6689FF"/>
    <a:srgbClr val="00DA66"/>
    <a:srgbClr val="E133A9"/>
    <a:srgbClr val="3C5A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56" autoAdjust="0"/>
    <p:restoredTop sz="95321" autoAdjust="0"/>
  </p:normalViewPr>
  <p:slideViewPr>
    <p:cSldViewPr snapToGrid="0">
      <p:cViewPr varScale="1">
        <p:scale>
          <a:sx n="72" d="100"/>
          <a:sy n="72" d="100"/>
        </p:scale>
        <p:origin x="-1680" y="-104"/>
      </p:cViewPr>
      <p:guideLst>
        <p:guide orient="horz" pos="4204"/>
        <p:guide orient="horz" pos="4065"/>
        <p:guide orient="horz" pos="3616"/>
        <p:guide orient="horz" pos="476"/>
        <p:guide orient="horz" pos="1443"/>
        <p:guide orient="horz" pos="758"/>
        <p:guide orient="horz" pos="985"/>
        <p:guide orient="horz" pos="1876"/>
        <p:guide pos="5473"/>
        <p:guide pos="282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1768" y="1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6/20/17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6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99316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99316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9316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4666493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4684783" y="1238250"/>
            <a:ext cx="4002017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1248D6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57204" y="1237610"/>
            <a:ext cx="3014278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4959767" cy="485298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1248D6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2418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1248D6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686118"/>
            <a:ext cx="8229596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45925"/>
            <a:ext cx="8229600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57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57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06657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2.xml"/><Relationship Id="rId9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 userDrawn="1"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FF54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FF54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FermiLogo_RGB_NALBlu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40" y="6114653"/>
            <a:ext cx="2007808" cy="36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282" y="6514034"/>
            <a:ext cx="772868" cy="3260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6500325"/>
            <a:ext cx="8229600" cy="0"/>
          </a:xfrm>
          <a:prstGeom prst="line">
            <a:avLst/>
          </a:prstGeom>
          <a:ln>
            <a:solidFill>
              <a:srgbClr val="FF54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3561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smtClean="0"/>
              <a:t>R. Rameika | Status of DSS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2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2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6" descr="FermiLogo_RGB_NALBlue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12" y="6565334"/>
            <a:ext cx="1198879" cy="21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sldNum="0"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424" y="2915920"/>
            <a:ext cx="6265697" cy="1188720"/>
          </a:xfrm>
        </p:spPr>
        <p:txBody>
          <a:bodyPr/>
          <a:lstStyle/>
          <a:p>
            <a:r>
              <a:rPr lang="en-US" sz="4000" dirty="0" smtClean="0"/>
              <a:t>Status  of the PD-SP Detector Support Structure (DSS)</a:t>
            </a:r>
            <a:endParaRPr lang="en-US" sz="4000" dirty="0">
              <a:solidFill>
                <a:srgbClr val="FF54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60" y="717845"/>
            <a:ext cx="6409573" cy="2130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1920" y="4155440"/>
            <a:ext cx="251568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Gina Rameika</a:t>
            </a:r>
          </a:p>
          <a:p>
            <a:r>
              <a:rPr lang="en-US" sz="2400" dirty="0" smtClean="0"/>
              <a:t>LBNC Meeting</a:t>
            </a:r>
          </a:p>
          <a:p>
            <a:r>
              <a:rPr lang="en-US" sz="2400" dirty="0" smtClean="0"/>
              <a:t>June 22 – 24,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579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beams move along Runway beams via trolleys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60" y="1235412"/>
            <a:ext cx="6093827" cy="483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75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920" y="180259"/>
            <a:ext cx="8229600" cy="647102"/>
          </a:xfrm>
        </p:spPr>
        <p:txBody>
          <a:bodyPr/>
          <a:lstStyle/>
          <a:p>
            <a:r>
              <a:rPr lang="en-US" dirty="0" smtClean="0"/>
              <a:t>Detector elements are positioned on Bridge beams via trolleys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24" y="970914"/>
            <a:ext cx="6467776" cy="5485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8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4" y="16938"/>
            <a:ext cx="8564279" cy="66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" y="0"/>
            <a:ext cx="8339667" cy="643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1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6252"/>
            <a:ext cx="8229600" cy="647102"/>
          </a:xfrm>
        </p:spPr>
        <p:txBody>
          <a:bodyPr/>
          <a:lstStyle/>
          <a:p>
            <a:r>
              <a:rPr lang="en-US" dirty="0" smtClean="0"/>
              <a:t>Procurement Status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454029" y="880533"/>
            <a:ext cx="8232771" cy="5204355"/>
          </a:xfrm>
        </p:spPr>
        <p:txBody>
          <a:bodyPr/>
          <a:lstStyle/>
          <a:p>
            <a:r>
              <a:rPr lang="en-US" dirty="0" smtClean="0"/>
              <a:t>Beams  :</a:t>
            </a:r>
          </a:p>
          <a:p>
            <a:pPr lvl="1" indent="0">
              <a:buNone/>
            </a:pPr>
            <a:r>
              <a:rPr lang="en-US" dirty="0" smtClean="0"/>
              <a:t>fabricated in Switzerland</a:t>
            </a:r>
          </a:p>
          <a:p>
            <a:pPr lvl="1" indent="0">
              <a:buNone/>
            </a:pPr>
            <a:r>
              <a:rPr lang="en-US" dirty="0" smtClean="0"/>
              <a:t>To be delivered by end of June</a:t>
            </a:r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r>
              <a:rPr lang="en-US" dirty="0" smtClean="0"/>
              <a:t>Support Assemblies :</a:t>
            </a:r>
          </a:p>
          <a:p>
            <a:pPr lvl="1" indent="0">
              <a:buNone/>
            </a:pPr>
            <a:r>
              <a:rPr lang="en-US" dirty="0" smtClean="0"/>
              <a:t>Support Tube Assembly procured by CERN (company in Spain)</a:t>
            </a:r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r>
              <a:rPr lang="en-US" dirty="0" smtClean="0"/>
              <a:t>Support Rod Assembly :</a:t>
            </a:r>
          </a:p>
          <a:p>
            <a:pPr lvl="1" indent="0">
              <a:buNone/>
            </a:pPr>
            <a:r>
              <a:rPr lang="en-US" dirty="0" smtClean="0"/>
              <a:t>40 separate procurements by PSL</a:t>
            </a:r>
          </a:p>
          <a:p>
            <a:pPr lvl="1" indent="0">
              <a:buNone/>
            </a:pPr>
            <a:r>
              <a:rPr lang="en-US" dirty="0" smtClean="0"/>
              <a:t>Many parts received.</a:t>
            </a:r>
          </a:p>
          <a:p>
            <a:pPr lvl="1" indent="0">
              <a:buNone/>
            </a:pPr>
            <a:r>
              <a:rPr lang="en-US" dirty="0" smtClean="0"/>
              <a:t>Awaiting : Rod </a:t>
            </a:r>
            <a:r>
              <a:rPr lang="en-US" dirty="0" err="1" smtClean="0"/>
              <a:t>weldment</a:t>
            </a:r>
            <a:r>
              <a:rPr lang="en-US" dirty="0" smtClean="0"/>
              <a:t> 6/29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6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4/7 Support Tube </a:t>
            </a:r>
            <a:r>
              <a:rPr lang="en-US" dirty="0" err="1" smtClean="0"/>
              <a:t>Weldments</a:t>
            </a:r>
            <a:r>
              <a:rPr lang="en-US" dirty="0" smtClean="0"/>
              <a:t> at EHN1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10" name="Picture 9" descr="IMG_08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79" y="1473401"/>
            <a:ext cx="6050431" cy="45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94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 descr="IMG_0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455" y="1146561"/>
            <a:ext cx="5785359" cy="4339019"/>
          </a:xfrm>
          <a:prstGeom prst="rect">
            <a:avLst/>
          </a:prstGeom>
        </p:spPr>
      </p:pic>
      <p:pic>
        <p:nvPicPr>
          <p:cNvPr id="8" name="Picture 7" descr="IMG_08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09" y="472146"/>
            <a:ext cx="4092420" cy="3069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5959" y="3616437"/>
            <a:ext cx="254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DSS </a:t>
            </a:r>
            <a:r>
              <a:rPr lang="en-US" dirty="0" err="1" smtClean="0"/>
              <a:t>Feedthrough</a:t>
            </a:r>
            <a:r>
              <a:rPr lang="en-US" dirty="0" smtClean="0"/>
              <a:t> port on</a:t>
            </a:r>
          </a:p>
          <a:p>
            <a:r>
              <a:rPr lang="en-US" dirty="0" smtClean="0"/>
              <a:t>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89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471668" y="1167685"/>
            <a:ext cx="7695531" cy="484663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Assemble a single Support Rod Assembly at PSL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Package parts IKEA style and ship to CERN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Develop assembly procedures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Develop installation procedures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Assemble and install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PSL engineer will be at CERN week of July 4 or 11 to oversee and assist with </a:t>
            </a:r>
            <a:r>
              <a:rPr lang="en-US" dirty="0" smtClean="0"/>
              <a:t>assembly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At the present time there is no reason to believe that the DDS won’t be ready in time to be installed when the cryostat is ready for it.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5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493" y="259318"/>
            <a:ext cx="8229600" cy="6471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Detector Support Structure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42" y="950392"/>
            <a:ext cx="4397374" cy="23051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14" name="Picture 13" descr="dd9e742004698fe3ca3adf8cd58502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55" y="0"/>
            <a:ext cx="868645" cy="868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730" y="837709"/>
            <a:ext cx="2245639" cy="53451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40" y="3465329"/>
            <a:ext cx="2959435" cy="2733596"/>
          </a:xfrm>
          <a:prstGeom prst="rect">
            <a:avLst/>
          </a:prstGeom>
        </p:spPr>
      </p:pic>
      <p:pic>
        <p:nvPicPr>
          <p:cNvPr id="10" name="Picture 9" descr="70b34ff4e077443b017ca9a89ab913f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18" y="33424"/>
            <a:ext cx="833770" cy="83377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7335251" y="317519"/>
            <a:ext cx="751905" cy="28409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Analysis Complete : DocDB#3339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65" y="891129"/>
            <a:ext cx="7465438" cy="51759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0888" y="867415"/>
            <a:ext cx="7527392" cy="5219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38267" y="6135105"/>
            <a:ext cx="561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body of work has take 80% of my effort since April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9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31" y="382266"/>
            <a:ext cx="4447670" cy="6086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9258" y="172091"/>
            <a:ext cx="4479744" cy="6092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39" y="385901"/>
            <a:ext cx="4775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0219" y="367188"/>
            <a:ext cx="4834979" cy="60280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6065" y="688477"/>
            <a:ext cx="3717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Drawings by 2 engineers at PSL</a:t>
            </a:r>
          </a:p>
          <a:p>
            <a:r>
              <a:rPr lang="en-US" dirty="0" smtClean="0"/>
              <a:t>Calculations by 2 engineers at ANL</a:t>
            </a:r>
          </a:p>
          <a:p>
            <a:r>
              <a:rPr lang="en-US" dirty="0" smtClean="0"/>
              <a:t>Review by 1 additional  FNAL scientist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2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2"/>
          </p:nvPr>
        </p:nvSpPr>
        <p:spPr>
          <a:xfrm>
            <a:off x="4621612" y="1344096"/>
            <a:ext cx="4522388" cy="4846638"/>
          </a:xfrm>
        </p:spPr>
        <p:txBody>
          <a:bodyPr/>
          <a:lstStyle/>
          <a:p>
            <a:r>
              <a:rPr lang="en-US" dirty="0" smtClean="0"/>
              <a:t>8 Beams :</a:t>
            </a:r>
          </a:p>
          <a:p>
            <a:r>
              <a:rPr lang="en-US" dirty="0"/>
              <a:t>	</a:t>
            </a:r>
            <a:r>
              <a:rPr lang="en-US" dirty="0" smtClean="0"/>
              <a:t>3 Runway</a:t>
            </a:r>
          </a:p>
          <a:p>
            <a:r>
              <a:rPr lang="en-US" dirty="0"/>
              <a:t>	</a:t>
            </a:r>
            <a:r>
              <a:rPr lang="en-US" dirty="0" smtClean="0"/>
              <a:t>5 Bridge</a:t>
            </a:r>
          </a:p>
          <a:p>
            <a:r>
              <a:rPr lang="en-US" dirty="0"/>
              <a:t>	</a:t>
            </a:r>
            <a:r>
              <a:rPr lang="en-US" dirty="0" smtClean="0"/>
              <a:t>	3 support detector elements</a:t>
            </a:r>
          </a:p>
          <a:p>
            <a:r>
              <a:rPr lang="en-US" dirty="0"/>
              <a:t>	</a:t>
            </a:r>
            <a:r>
              <a:rPr lang="en-US" dirty="0" smtClean="0"/>
              <a:t>	2 just installation</a:t>
            </a:r>
          </a:p>
          <a:p>
            <a:endParaRPr lang="en-US" dirty="0"/>
          </a:p>
          <a:p>
            <a:r>
              <a:rPr lang="en-US" dirty="0" smtClean="0"/>
              <a:t>9 Support Assemblies which penetrate the cryostat and are supported by the cryostat  warm structure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7" y="1376011"/>
            <a:ext cx="4041720" cy="39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06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Tube Assembly : Top and Bottom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 descr="Flange support assembly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87" y="975501"/>
            <a:ext cx="3523804" cy="5445880"/>
          </a:xfrm>
          <a:prstGeom prst="rect">
            <a:avLst/>
          </a:prstGeom>
        </p:spPr>
      </p:pic>
      <p:pic>
        <p:nvPicPr>
          <p:cNvPr id="8" name="Picture 7" descr="Flange support assembly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" y="923929"/>
            <a:ext cx="3385423" cy="52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Tube and Support Rod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80"/>
          <a:stretch/>
        </p:blipFill>
        <p:spPr>
          <a:xfrm>
            <a:off x="617391" y="1181957"/>
            <a:ext cx="3827823" cy="492188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8" r="38256" b="16257"/>
          <a:stretch/>
        </p:blipFill>
        <p:spPr>
          <a:xfrm>
            <a:off x="4957233" y="1181959"/>
            <a:ext cx="3227606" cy="4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rod assembly attaches to the Runway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6/23/17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Status of DSS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3" y="1252522"/>
            <a:ext cx="4127698" cy="47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17" y="1291053"/>
            <a:ext cx="3931693" cy="2836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024824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0615">
  <a:themeElements>
    <a:clrScheme name="DUNE 1">
      <a:dk1>
        <a:srgbClr val="BC5F2B"/>
      </a:dk1>
      <a:lt1>
        <a:srgbClr val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37724</TotalTime>
  <Words>435</Words>
  <Application>Microsoft Macintosh PowerPoint</Application>
  <PresentationFormat>On-screen Show (4:3)</PresentationFormat>
  <Paragraphs>81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Dune Template_050615</vt:lpstr>
      <vt:lpstr>LBNF Content-Footer Theme</vt:lpstr>
      <vt:lpstr>Status  of the PD-SP Detector Support Structure (DSS)</vt:lpstr>
      <vt:lpstr>Detector Support Structure</vt:lpstr>
      <vt:lpstr>Design and Analysis Complete : DocDB#3339</vt:lpstr>
      <vt:lpstr>PowerPoint Presentation</vt:lpstr>
      <vt:lpstr>PowerPoint Presentation</vt:lpstr>
      <vt:lpstr>The concept</vt:lpstr>
      <vt:lpstr>Support Tube Assembly : Top and Bottom</vt:lpstr>
      <vt:lpstr>Support Tube and Support Rod</vt:lpstr>
      <vt:lpstr>Link rod assembly attaches to the Runway Beam</vt:lpstr>
      <vt:lpstr>Bridge beams move along Runway beams via trolleys</vt:lpstr>
      <vt:lpstr>Detector elements are positioned on Bridge beams via trolleys </vt:lpstr>
      <vt:lpstr>PowerPoint Presentation</vt:lpstr>
      <vt:lpstr>PowerPoint Presentation</vt:lpstr>
      <vt:lpstr>Procurement Status</vt:lpstr>
      <vt:lpstr>4/7 Support Tube Weldments at EHN1</vt:lpstr>
      <vt:lpstr>PowerPoint Presentation</vt:lpstr>
      <vt:lpstr>Next Steps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Regina Rameika</cp:lastModifiedBy>
  <cp:revision>835</cp:revision>
  <cp:lastPrinted>2017-02-22T16:24:09Z</cp:lastPrinted>
  <dcterms:created xsi:type="dcterms:W3CDTF">2015-04-30T14:29:22Z</dcterms:created>
  <dcterms:modified xsi:type="dcterms:W3CDTF">2017-06-20T10:05:52Z</dcterms:modified>
</cp:coreProperties>
</file>