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sldIdLst>
    <p:sldId id="262" r:id="rId2"/>
    <p:sldId id="259" r:id="rId3"/>
    <p:sldId id="267" r:id="rId4"/>
    <p:sldId id="266" r:id="rId5"/>
    <p:sldId id="256" r:id="rId6"/>
    <p:sldId id="263" r:id="rId7"/>
    <p:sldId id="281" r:id="rId8"/>
    <p:sldId id="264" r:id="rId9"/>
    <p:sldId id="268" r:id="rId10"/>
    <p:sldId id="274" r:id="rId11"/>
    <p:sldId id="269" r:id="rId12"/>
    <p:sldId id="270" r:id="rId13"/>
    <p:sldId id="271" r:id="rId14"/>
    <p:sldId id="272" r:id="rId15"/>
    <p:sldId id="280" r:id="rId16"/>
    <p:sldId id="273" r:id="rId17"/>
    <p:sldId id="265" r:id="rId18"/>
    <p:sldId id="283" r:id="rId19"/>
    <p:sldId id="284" r:id="rId20"/>
    <p:sldId id="282" r:id="rId21"/>
    <p:sldId id="285" r:id="rId22"/>
    <p:sldId id="277" r:id="rId23"/>
    <p:sldId id="276" r:id="rId24"/>
    <p:sldId id="275" r:id="rId25"/>
    <p:sldId id="279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674"/>
    <a:srgbClr val="FF6600"/>
    <a:srgbClr val="7294C4"/>
    <a:srgbClr val="FFCC00"/>
    <a:srgbClr val="660000"/>
    <a:srgbClr val="72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1" autoAdjust="0"/>
  </p:normalViewPr>
  <p:slideViewPr>
    <p:cSldViewPr snapToGrid="0">
      <p:cViewPr varScale="1">
        <p:scale>
          <a:sx n="106" d="100"/>
          <a:sy n="106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1DCA-A316-453B-8AF9-00F10975BCD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074A-9455-4784-BED0-F32AF143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New detector technologies like </a:t>
            </a:r>
            <a:r>
              <a:rPr lang="en-US" baseline="0" dirty="0" err="1" smtClean="0"/>
              <a:t>LAr</a:t>
            </a:r>
            <a:r>
              <a:rPr lang="en-US" baseline="0" dirty="0" smtClean="0"/>
              <a:t> and boosted scintillation in 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 hope to improve the situation, but that is yet to be demonstrated</a:t>
            </a:r>
          </a:p>
          <a:p>
            <a:pPr marL="228600" indent="-228600">
              <a:buAutoNum type="arabicPeriod"/>
            </a:pPr>
            <a:r>
              <a:rPr lang="en-US" dirty="0" smtClean="0"/>
              <a:t>This is irreducible</a:t>
            </a:r>
            <a:r>
              <a:rPr lang="en-US" baseline="0" dirty="0" smtClean="0"/>
              <a:t> and the rate is inferred from poorly understood hadron production dynamics in the primary target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Even the primary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neutrino flux rests on uncertain extrapolations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is mostly a complication if you are concerned about CP violating effects.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With near and far detectors sampling very different solid angles any cancelation of systematic errors is contingent on your understanding of the primary </a:t>
            </a:r>
            <a:r>
              <a:rPr lang="en-US" baseline="0" dirty="0" err="1" smtClean="0"/>
              <a:t>hadro</a:t>
            </a:r>
            <a:r>
              <a:rPr lang="en-US" baseline="0" dirty="0" smtClean="0"/>
              <a:t>-production.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As LBNE will also use a </a:t>
            </a:r>
            <a:r>
              <a:rPr lang="en-US" baseline="0" dirty="0" err="1" smtClean="0"/>
              <a:t>superbeam</a:t>
            </a:r>
            <a:r>
              <a:rPr lang="en-US" baseline="0" dirty="0" smtClean="0"/>
              <a:t>, you may worry that this analysis applies there as well, but…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074A-9455-4784-BED0-F32AF143B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074A-9455-4784-BED0-F32AF143BD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the search for new particles at the LHC and flavor violating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decays are motivated by Super Symmetry, while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q-2 and sterile neutrino searches are motivated primarily by anomalies observed in </a:t>
            </a:r>
            <a:r>
              <a:rPr lang="en-US" baseline="0" smtClean="0"/>
              <a:t>earlier experiments.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074A-9455-4784-BED0-F32AF143BD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the search for new particles at the LHC and flavor violating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decays are motivated by Super Symmetry, while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q-2 and sterile neutrino searches are motivated primarily by anomalies observed in earlier experiments.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074A-9455-4784-BED0-F32AF143BD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609600" cy="365125"/>
          </a:xfrm>
        </p:spPr>
        <p:txBody>
          <a:bodyPr/>
          <a:lstStyle/>
          <a:p>
            <a:fld id="{58762598-BB50-4F26-864B-85598D0D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609600" cy="365125"/>
          </a:xfrm>
        </p:spPr>
        <p:txBody>
          <a:bodyPr/>
          <a:lstStyle/>
          <a:p>
            <a:fld id="{58762598-BB50-4F26-864B-85598D0D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0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t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5522" y="609853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4992-74BB-40E7-8BBB-4D72BECC74A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48" y="6489822"/>
            <a:ext cx="686763" cy="3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12277" y="6481174"/>
            <a:ext cx="5364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Center for Neutrino Physics</a:t>
            </a:r>
          </a:p>
        </p:txBody>
      </p:sp>
    </p:spTree>
    <p:extLst>
      <p:ext uri="{BB962C8B-B14F-4D97-AF65-F5344CB8AC3E}">
        <p14:creationId xmlns:p14="http://schemas.microsoft.com/office/powerpoint/2010/main" val="34259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6486" y="1219200"/>
            <a:ext cx="8382000" cy="48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Short-Baseline Experiments</a:t>
            </a:r>
            <a:endParaRPr lang="en-US" sz="48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ts val="48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7294C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Jonathan Link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6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 for Neutrino Physics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6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Virginia Tech</a:t>
            </a:r>
          </a:p>
          <a:p>
            <a:pPr algn="ctr" fontAlgn="base">
              <a:spcBef>
                <a:spcPct val="12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ICFA Neutrino Panel Mini-Workshop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1/30/14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9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Pion Decay-in-Flight: </a:t>
            </a:r>
            <a:r>
              <a:rPr lang="en-US" dirty="0" smtClean="0"/>
              <a:t>Very Near Term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167" y="886408"/>
            <a:ext cx="78097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MicroBooNE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is a single 34 ton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located in the BNB at a baseline of 470 m.  It will attempt to understand the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Low-energy excess through a detailed reconstruction of the event vertex.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MINOS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improve upon the MINOS total NC disappearance analysis.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MINOS+ 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MicroBooNE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approved and will run over the next several years.  </a:t>
            </a: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proposal to add scintillator to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thereby improve CC and NC separation with neutron tagging.  The oscillation part of this program is narrowly focused on determining the nature of the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low-energy excess.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expect any of these experiments to provide a definitive resolution of the LSND effect.</a:t>
            </a:r>
            <a:endParaRPr lang="en-US" sz="20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9676" y="4942941"/>
            <a:ext cx="4866561" cy="1321026"/>
          </a:xfrm>
          <a:prstGeom prst="rect">
            <a:avLst/>
          </a:prstGeom>
          <a:solidFill>
            <a:srgbClr val="729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Pion Decay-in-Flight: LAr1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1050" y="4882529"/>
                <a:ext cx="4995948" cy="137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u="sng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</m:t>
                    </m:r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	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  <a:endParaRPr lang="en-US" sz="2000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0" y="4882529"/>
                <a:ext cx="4995948" cy="1372812"/>
              </a:xfrm>
              <a:prstGeom prst="rect">
                <a:avLst/>
              </a:prstGeom>
              <a:blipFill rotWithShape="1">
                <a:blip r:embed="rId2"/>
                <a:stretch>
                  <a:fillRect l="-1341" t="-2667" b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5760" y="781396"/>
            <a:ext cx="83459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LAr1 is a proposal to add additional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detectors in the BNB, starting with a ~40 ton near detector, at 100 m baseline, and later adding a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kton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-scale detector at 700 m.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with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MicroBooNE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LArTPC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 recognition is expected to significantly reduce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misID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74" y="2398435"/>
            <a:ext cx="3327191" cy="39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2549" y="2604354"/>
            <a:ext cx="4890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near detector provides an inclusive measure of beam and </a:t>
            </a:r>
            <a:r>
              <a:rPr lang="en-US" sz="2000" dirty="0" err="1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misID</a:t>
            </a:r>
            <a:r>
              <a:rPr lang="en-US" sz="20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backgrounds, but the cancelation is not perfect.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far detector extends range in L/E and boosts 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statistics.</a:t>
            </a:r>
            <a:endParaRPr lang="en-US" sz="20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69481" y="2691442"/>
            <a:ext cx="137160" cy="325215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0522" y="5109823"/>
            <a:ext cx="84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2391" y="5418124"/>
            <a:ext cx="1397481" cy="30162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LAr1-ND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(100m)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2390" y="4085697"/>
            <a:ext cx="1682154" cy="30162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MicroBooNE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(470m)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390" y="2608809"/>
            <a:ext cx="1165427" cy="27084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LAr1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(700m)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0058" y="5037827"/>
            <a:ext cx="4866561" cy="1321026"/>
          </a:xfrm>
          <a:prstGeom prst="rect">
            <a:avLst/>
          </a:prstGeom>
          <a:solidFill>
            <a:srgbClr val="729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Pion Decay-in-Flight: </a:t>
            </a:r>
            <a:r>
              <a:rPr lang="en-US" dirty="0" smtClean="0"/>
              <a:t>ICARUS </a:t>
            </a:r>
            <a:r>
              <a:rPr lang="en-US" dirty="0" smtClean="0"/>
              <a:t>at </a:t>
            </a:r>
            <a:r>
              <a:rPr lang="en-US" dirty="0" smtClean="0"/>
              <a:t>FNAL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4" y="3505200"/>
            <a:ext cx="3300436" cy="27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5760" y="781396"/>
                <a:ext cx="8345978" cy="47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ICARUS at FNAL is a proposal to bring the ICARUS T600 and T150 to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Fermilab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install them in the Booster Neutrino Beam as near (150 m) and far (700 m) detectors.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with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MicroBooNE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this proposal is motivated in part as LBNE R&amp;D.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Perhaps the most interesting aspect of the proposal is that the T600 volume would be magnetized (1 T), making this the largest test of magnetized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Additionally: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Significantly increases the active </a:t>
                </a:r>
                <a:r>
                  <a:rPr lang="en-US" sz="2000" dirty="0" err="1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volume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Provides three baselines for </a:t>
                </a:r>
                <a:r>
                  <a:rPr lang="en-US" sz="2000" dirty="0" err="1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B</a:t>
                </a:r>
                <a:r>
                  <a:rPr lang="en-US" sz="2000" dirty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</a:p>
              <a:p>
                <a:pPr marL="640080" lvl="1" indent="-18288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Magnetic field provides wrong sign rejection, 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especially useful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7294C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7294C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mode</a:t>
                </a:r>
                <a:endParaRPr lang="en-US" sz="2400" dirty="0" smtClean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000" dirty="0" smtClean="0">
                  <a:solidFill>
                    <a:srgbClr val="7294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81396"/>
                <a:ext cx="8345978" cy="4785926"/>
              </a:xfrm>
              <a:prstGeom prst="rect">
                <a:avLst/>
              </a:prstGeom>
              <a:blipFill rotWithShape="1">
                <a:blip r:embed="rId3"/>
                <a:stretch>
                  <a:fillRect l="-804" t="-764" r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0058" y="4986041"/>
                <a:ext cx="4995948" cy="137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u="sng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</m:t>
                    </m:r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	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  <a:endParaRPr lang="en-US" sz="2000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8" y="4986041"/>
                <a:ext cx="4995948" cy="1372812"/>
              </a:xfrm>
              <a:prstGeom prst="rect">
                <a:avLst/>
              </a:prstGeom>
              <a:blipFill rotWithShape="1">
                <a:blip r:embed="rId4"/>
                <a:stretch>
                  <a:fillRect l="-1465" t="-2667" b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4698" y="4248092"/>
            <a:ext cx="4866561" cy="1784086"/>
          </a:xfrm>
          <a:prstGeom prst="rect">
            <a:avLst/>
          </a:prstGeom>
          <a:solidFill>
            <a:srgbClr val="729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Pion Decay-at-Rest: </a:t>
            </a:r>
            <a:r>
              <a:rPr lang="en-US" dirty="0" err="1" smtClean="0"/>
              <a:t>OscSNS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6" y="4197509"/>
            <a:ext cx="3959716" cy="213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4698" y="4197509"/>
                <a:ext cx="4995948" cy="183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u="sng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 smtClean="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</a:rPr>
                  <a:t>			      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Inverse </a:t>
                </a:r>
                <a:r>
                  <a:rPr lang="el-GR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-decay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C→</a:t>
                </a:r>
                <a:r>
                  <a:rPr lang="en-US" sz="2000" i="1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(12.5 MeV) 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sz="2000" baseline="30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C→</a:t>
                </a:r>
                <a:r>
                  <a:rPr lang="en-US" sz="2000" i="1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sz="2000" baseline="30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8" y="4197509"/>
                <a:ext cx="4995948" cy="1834669"/>
              </a:xfrm>
              <a:prstGeom prst="rect">
                <a:avLst/>
              </a:prstGeom>
              <a:blipFill rotWithShape="1">
                <a:blip r:embed="rId3"/>
                <a:stretch>
                  <a:fillRect l="-1341" t="-1993" r="-122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46416" y="4646815"/>
            <a:ext cx="163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Mode</a:t>
            </a:r>
            <a:endParaRPr lang="en-US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459" y="5986866"/>
            <a:ext cx="178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OscSNS</a:t>
            </a:r>
            <a:r>
              <a:rPr lang="en-US" sz="1600" dirty="0" smtClean="0"/>
              <a:t> Detector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3105" y="4912822"/>
            <a:ext cx="2402379" cy="79321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460000">
            <a:off x="6824750" y="5021620"/>
            <a:ext cx="7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98316" y="5121262"/>
            <a:ext cx="89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SNS Target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" y="781396"/>
            <a:ext cx="834597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OscSNS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direct test of LSND using the Spallation Neutron Source as a pion decay-at-rest source.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LSND is the most significant evidence for sterile neutrinos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the beam nor the detector is particularly innovative, but they have the opportunity to fix certain weaknesses of LSND:</a:t>
            </a:r>
          </a:p>
          <a:p>
            <a:pPr marL="800100" lvl="1" indent="-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located upstream of the target</a:t>
            </a:r>
          </a:p>
          <a:p>
            <a:pPr marL="800100" lvl="1" indent="-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use of </a:t>
            </a:r>
            <a:r>
              <a:rPr lang="en-US" sz="2000" dirty="0" err="1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</a:t>
            </a: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tag neutrons</a:t>
            </a:r>
          </a:p>
          <a:p>
            <a:pPr marL="800100" lvl="1" indent="-18288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 a wider range in L/E</a:t>
            </a:r>
            <a:endParaRPr lang="en-US" sz="20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30" y="5914632"/>
            <a:ext cx="690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9676" y="4986070"/>
            <a:ext cx="4866561" cy="1233575"/>
          </a:xfrm>
          <a:prstGeom prst="rect">
            <a:avLst/>
          </a:prstGeom>
          <a:solidFill>
            <a:srgbClr val="729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Cyclotron Produced Isotopes: </a:t>
            </a:r>
            <a:r>
              <a:rPr lang="en-US" dirty="0" err="1" smtClean="0"/>
              <a:t>IsoDAR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5760" y="781396"/>
                <a:ext cx="8345978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IsoDAR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proposal uses an intense beam of 60 MeV protons to produce 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Li.  The </a:t>
                </a:r>
                <a:r>
                  <a:rPr lang="en-US" sz="2000" baseline="30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 decays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 a </a:t>
                </a:r>
                <a:r>
                  <a:rPr lang="el-GR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-spectrum.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Neutrinos are detected via inverse </a:t>
                </a:r>
                <a:r>
                  <a:rPr lang="el-GR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-decay. 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KamLAND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Watchman are two possible host detectors.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Oscillations observed through a disappearance channel.</a:t>
                </a:r>
              </a:p>
              <a:p>
                <a:pPr>
                  <a:spcAft>
                    <a:spcPts val="1800"/>
                  </a:spcAft>
                </a:pPr>
                <a:endParaRPr lang="en-US" sz="2000" dirty="0" smtClean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81396"/>
                <a:ext cx="8345978" cy="2631490"/>
              </a:xfrm>
              <a:prstGeom prst="rect">
                <a:avLst/>
              </a:prstGeom>
              <a:blipFill rotWithShape="1">
                <a:blip r:embed="rId2"/>
                <a:stretch>
                  <a:fillRect l="-804" t="-1389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5760" y="4964500"/>
                <a:ext cx="4995948" cy="88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u="sng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	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	    Inverse </a:t>
                </a:r>
                <a:r>
                  <a:rPr lang="el-GR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-decay</a:t>
                </a:r>
                <a:endParaRPr lang="en-US" sz="2000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4964500"/>
                <a:ext cx="4995948" cy="886461"/>
              </a:xfrm>
              <a:prstGeom prst="rect">
                <a:avLst/>
              </a:prstGeom>
              <a:blipFill rotWithShape="1">
                <a:blip r:embed="rId3"/>
                <a:stretch>
                  <a:fillRect l="-1341" t="-3425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74" y="3305545"/>
            <a:ext cx="3705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0938" y="3002110"/>
                <a:ext cx="499076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sz="2000" dirty="0" err="1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IsoDAR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proton beam (or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beam) comes from a high powered cyclotron, which is an R&amp;D step towards the long-baseline </a:t>
                </a:r>
                <a:r>
                  <a:rPr lang="en-US" sz="2000" dirty="0" err="1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Daedelus</a:t>
                </a:r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proposal.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8" y="3002110"/>
                <a:ext cx="4990769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343" t="-2294" r="-1709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95985" y="5750996"/>
            <a:ext cx="163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Mode</a:t>
            </a:r>
            <a:endParaRPr lang="en-US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 on </a:t>
            </a:r>
            <a:r>
              <a:rPr lang="el-GR" dirty="0" smtClean="0"/>
              <a:t>ν</a:t>
            </a:r>
            <a:r>
              <a:rPr lang="en-US" i="1" baseline="-25000" dirty="0" smtClean="0"/>
              <a:t>e</a:t>
            </a:r>
            <a:r>
              <a:rPr lang="en-US" dirty="0" smtClean="0"/>
              <a:t> Disappearance Experiments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913" y="703762"/>
            <a:ext cx="861778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paraphrase Duke Ellington,</a:t>
            </a:r>
          </a:p>
          <a:p>
            <a:pPr algn="r"/>
            <a:r>
              <a:rPr lang="en-US" sz="2400" i="1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don’t mean a thing if it </a:t>
            </a:r>
            <a:r>
              <a:rPr lang="en-US" sz="2400" i="1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ain’t</a:t>
            </a:r>
            <a:r>
              <a:rPr lang="en-US" sz="2400" i="1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got that ring”</a:t>
            </a:r>
          </a:p>
          <a:p>
            <a:pPr algn="r"/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i="1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i="1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with all reactor and source experiments, the existence of sterile neutrinos can only be convincingly established through </a:t>
            </a:r>
            <a:r>
              <a:rPr lang="en-US" sz="24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oscillometry</a:t>
            </a: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7" y="1639999"/>
            <a:ext cx="5317323" cy="38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1841" y="3079228"/>
            <a:ext cx="254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IsoDAR+KamLAND</a:t>
            </a: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5 years of data</a:t>
            </a:r>
            <a:endParaRPr lang="en-US" sz="2000" dirty="0">
              <a:solidFill>
                <a:srgbClr val="7294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1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0058" y="4718635"/>
            <a:ext cx="4866561" cy="1628331"/>
          </a:xfrm>
          <a:prstGeom prst="rect">
            <a:avLst/>
          </a:prstGeom>
          <a:solidFill>
            <a:srgbClr val="729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Storage Ring: </a:t>
            </a:r>
            <a:r>
              <a:rPr lang="en-US" dirty="0" err="1" smtClean="0"/>
              <a:t>nuSTORM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35954" y="6553200"/>
            <a:ext cx="39624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0058" y="4718635"/>
                <a:ext cx="4995948" cy="1628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u="sng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</m:t>
                    </m:r>
                  </m:oMath>
                </a14:m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CC</a:t>
                </a:r>
                <a:endParaRPr lang="en-US" sz="2000" i="1" dirty="0" smtClean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</m:t>
                    </m:r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>
                        <a:solidFill>
                          <a:srgbClr val="2A36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  <a:endParaRPr lang="en-US" sz="2000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8" y="4718635"/>
                <a:ext cx="4995948" cy="1628331"/>
              </a:xfrm>
              <a:prstGeom prst="rect">
                <a:avLst/>
              </a:prstGeom>
              <a:blipFill rotWithShape="1">
                <a:blip r:embed="rId2"/>
                <a:stretch>
                  <a:fillRect l="-1465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5" y="1606978"/>
            <a:ext cx="5719313" cy="12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5760" y="738266"/>
                <a:ext cx="8345978" cy="383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nuSTORM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low-energy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muon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storage ring that produces pure and well-characterized beams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2A3674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depending on which sign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muons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stored.</a:t>
                </a:r>
              </a:p>
              <a:p>
                <a:pPr>
                  <a:spcAft>
                    <a:spcPts val="1800"/>
                  </a:spcAft>
                </a:pPr>
                <a:endParaRPr lang="en-US" sz="2000" dirty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800"/>
                  </a:spcAft>
                </a:pPr>
                <a:endParaRPr lang="en-US" sz="2000" dirty="0" smtClean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the golden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appearance channel, one need only to identify the sign of the outgoing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muon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to establish oscillations.  So a simple magnetized iron detector is envisioned.  The magnetized T600 would also be a good detector.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sz="20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nuSTORM</a:t>
                </a: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ring is the next step in neutrino factory R&amp;D and an amazing 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38266"/>
                <a:ext cx="8345978" cy="3835024"/>
              </a:xfrm>
              <a:prstGeom prst="rect">
                <a:avLst/>
              </a:prstGeom>
              <a:blipFill rotWithShape="1">
                <a:blip r:embed="rId4"/>
                <a:stretch>
                  <a:fillRect l="-804" t="-954" r="-146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35954" y="5099346"/>
            <a:ext cx="163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Mode</a:t>
            </a:r>
            <a:endParaRPr lang="en-US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3487" y="4442932"/>
            <a:ext cx="2967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for a whole host of neutrino scattering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22443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55" y="5102660"/>
            <a:ext cx="1067074" cy="4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19" y="3224539"/>
            <a:ext cx="1058704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55" y="4178930"/>
            <a:ext cx="1031557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55" y="4633797"/>
            <a:ext cx="99898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40" y="3722873"/>
            <a:ext cx="1058704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132778"/>
                  </p:ext>
                </p:extLst>
              </p:nvPr>
            </p:nvGraphicFramePr>
            <p:xfrm>
              <a:off x="431507" y="3207256"/>
              <a:ext cx="7626096" cy="2341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1234440"/>
                    <a:gridCol w="539496"/>
                    <a:gridCol w="539496"/>
                    <a:gridCol w="539496"/>
                    <a:gridCol w="539496"/>
                    <a:gridCol w="640080"/>
                    <a:gridCol w="539496"/>
                    <a:gridCol w="5394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LAr1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C000"/>
                              </a:solidFill>
                              <a:sym typeface="Wingdings"/>
                            </a:rPr>
                            <a:t>?</a:t>
                          </a:r>
                          <a:endParaRPr lang="en-US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050" i="1" smtClean="0">
                                  <a:latin typeface="Cambria Math"/>
                                </a:rPr>
                                <m:t>ν</m:t>
                              </m:r>
                            </m:oMath>
                          </a14:m>
                          <a:r>
                            <a:rPr lang="en-US" sz="1050" dirty="0" smtClean="0"/>
                            <a:t>: 1.5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05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05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050" dirty="0" smtClean="0"/>
                            <a:t>: 2.0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51261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ICARUS</a:t>
                          </a:r>
                          <a:r>
                            <a:rPr lang="en-US" sz="2400" baseline="0" dirty="0" smtClean="0"/>
                            <a:t> at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/>
                            <a:t>FNAL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050" i="1" smtClean="0">
                                  <a:latin typeface="Cambria Math"/>
                                </a:rPr>
                                <m:t>ν</m:t>
                              </m:r>
                            </m:oMath>
                          </a14:m>
                          <a:r>
                            <a:rPr lang="en-US" sz="1050" dirty="0" smtClean="0"/>
                            <a:t>: </a:t>
                          </a:r>
                          <a:r>
                            <a:rPr lang="en-US" sz="1050" dirty="0" smtClean="0"/>
                            <a:t>1.5</a:t>
                          </a:r>
                          <a:endParaRPr lang="en-US" sz="105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05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05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050" dirty="0" smtClean="0"/>
                            <a:t>: </a:t>
                          </a:r>
                          <a:r>
                            <a:rPr lang="en-US" sz="1050" dirty="0" smtClean="0"/>
                            <a:t>2.0</a:t>
                          </a:r>
                          <a:endParaRPr lang="en-US" sz="105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OscSNS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IsoDAR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C000"/>
                              </a:solidFill>
                              <a:sym typeface="Wingdings"/>
                            </a:rPr>
                            <a:t>?</a:t>
                          </a:r>
                          <a:endParaRPr lang="en-US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NA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nuSTORM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&lt;0.1</a:t>
                          </a:r>
                          <a:endParaRPr lang="en-US" sz="1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132778"/>
                  </p:ext>
                </p:extLst>
              </p:nvPr>
            </p:nvGraphicFramePr>
            <p:xfrm>
              <a:off x="431507" y="3207256"/>
              <a:ext cx="7626096" cy="2341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1234440"/>
                    <a:gridCol w="539496"/>
                    <a:gridCol w="539496"/>
                    <a:gridCol w="539496"/>
                    <a:gridCol w="539496"/>
                    <a:gridCol w="640080"/>
                    <a:gridCol w="539496"/>
                    <a:gridCol w="539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LAr1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C000"/>
                              </a:solidFill>
                              <a:sym typeface="Wingdings"/>
                            </a:rPr>
                            <a:t>?</a:t>
                          </a:r>
                          <a:endParaRPr lang="en-US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923810" t="-10667" r="-168571" b="-44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51261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ICARUS</a:t>
                          </a:r>
                          <a:r>
                            <a:rPr lang="en-US" sz="2400" baseline="0" dirty="0" smtClean="0"/>
                            <a:t> at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smtClean="0"/>
                            <a:t>FNAL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923810" t="-98810" r="-168571" b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OscSNS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IsoDAR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C000"/>
                              </a:solidFill>
                              <a:sym typeface="Wingdings"/>
                            </a:rPr>
                            <a:t>?</a:t>
                          </a:r>
                          <a:endParaRPr lang="en-US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NA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nuSTORM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sym typeface="Wingdings 2"/>
                            </a:rPr>
                            <a:t>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&lt;0.1</a:t>
                          </a:r>
                          <a:endParaRPr lang="en-US" sz="1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a:t></a:t>
                          </a:r>
                          <a:endParaRPr lang="en-US" sz="2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Proposals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7700000">
            <a:off x="5480642" y="2060722"/>
            <a:ext cx="209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Innovative Detector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7700000">
            <a:off x="4946650" y="2060709"/>
            <a:ext cx="209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Innovative Beam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7700000">
            <a:off x="3854962" y="2062408"/>
            <a:ext cx="209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Golden Mode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700000">
            <a:off x="5966603" y="1897039"/>
            <a:ext cx="246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Intrinsic </a:t>
            </a:r>
            <a:r>
              <a:rPr lang="en-US" dirty="0" smtClean="0"/>
              <a:t>S/N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7700000">
            <a:off x="4347405" y="1978909"/>
            <a:ext cx="227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 Channels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7700000">
            <a:off x="2919647" y="1981651"/>
            <a:ext cx="209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Oscillation</a:t>
            </a:r>
          </a:p>
          <a:p>
            <a:r>
              <a:rPr lang="en-US" dirty="0"/>
              <a:t> </a:t>
            </a:r>
            <a:r>
              <a:rPr lang="en-US" dirty="0" smtClean="0"/>
              <a:t> Channel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253093" y="1185671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16585" y="1176568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330845" y="1183972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99099" y="1174869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80271" y="1176568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44834" y="1174869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517949" y="1178267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81441" y="1179858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053261" y="1180540"/>
            <a:ext cx="960120" cy="202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46555" y="5143931"/>
            <a:ext cx="24205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4696" y="3172413"/>
            <a:ext cx="19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2048" y="3661934"/>
            <a:ext cx="19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431" y="5590495"/>
            <a:ext cx="7908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 smtClean="0"/>
              <a:t> </a:t>
            </a:r>
            <a:r>
              <a:rPr lang="en-US" sz="1200" dirty="0"/>
              <a:t>F</a:t>
            </a:r>
            <a:r>
              <a:rPr lang="en-US" sz="1200" dirty="0" smtClean="0"/>
              <a:t>rom the latest </a:t>
            </a:r>
            <a:r>
              <a:rPr lang="en-US" sz="1200" dirty="0" err="1" smtClean="0"/>
              <a:t>MiniBooNE</a:t>
            </a:r>
            <a:r>
              <a:rPr lang="en-US" sz="1200" dirty="0"/>
              <a:t> </a:t>
            </a:r>
            <a:r>
              <a:rPr lang="en-US" sz="1200" dirty="0" smtClean="0"/>
              <a:t>oscillation paper (Phys.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 110, 161801)</a:t>
            </a:r>
            <a:endParaRPr lang="en-US" sz="1200" baseline="30000" dirty="0"/>
          </a:p>
        </p:txBody>
      </p:sp>
      <p:sp>
        <p:nvSpPr>
          <p:cNvPr id="33" name="TextBox 32"/>
          <p:cNvSpPr txBox="1"/>
          <p:nvPr/>
        </p:nvSpPr>
        <p:spPr>
          <a:xfrm rot="17700000">
            <a:off x="6567905" y="1899805"/>
            <a:ext cx="246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539644" y="1122218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991420" y="1138860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354202" y="1135452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813920" y="1146672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285272" y="1138205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32176" y="1122606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96151" y="1147319"/>
            <a:ext cx="1596625" cy="4455622"/>
          </a:xfrm>
          <a:custGeom>
            <a:avLst/>
            <a:gdLst>
              <a:gd name="connsiteX0" fmla="*/ 0 w 1571105"/>
              <a:gd name="connsiteY0" fmla="*/ 4455622 h 4455622"/>
              <a:gd name="connsiteX1" fmla="*/ 0 w 1571105"/>
              <a:gd name="connsiteY1" fmla="*/ 2086495 h 4455622"/>
              <a:gd name="connsiteX2" fmla="*/ 989214 w 1571105"/>
              <a:gd name="connsiteY2" fmla="*/ 0 h 4455622"/>
              <a:gd name="connsiteX3" fmla="*/ 1571105 w 1571105"/>
              <a:gd name="connsiteY3" fmla="*/ 8313 h 4455622"/>
              <a:gd name="connsiteX4" fmla="*/ 1554480 w 1571105"/>
              <a:gd name="connsiteY4" fmla="*/ 4405746 h 4455622"/>
              <a:gd name="connsiteX5" fmla="*/ 0 w 1571105"/>
              <a:gd name="connsiteY5" fmla="*/ 4455622 h 4455622"/>
              <a:gd name="connsiteX0" fmla="*/ 0 w 1596625"/>
              <a:gd name="connsiteY0" fmla="*/ 4455622 h 4455622"/>
              <a:gd name="connsiteX1" fmla="*/ 0 w 1596625"/>
              <a:gd name="connsiteY1" fmla="*/ 2086495 h 4455622"/>
              <a:gd name="connsiteX2" fmla="*/ 989214 w 1596625"/>
              <a:gd name="connsiteY2" fmla="*/ 0 h 4455622"/>
              <a:gd name="connsiteX3" fmla="*/ 1571105 w 1596625"/>
              <a:gd name="connsiteY3" fmla="*/ 8313 h 4455622"/>
              <a:gd name="connsiteX4" fmla="*/ 1596044 w 1596625"/>
              <a:gd name="connsiteY4" fmla="*/ 4455622 h 4455622"/>
              <a:gd name="connsiteX5" fmla="*/ 0 w 1596625"/>
              <a:gd name="connsiteY5" fmla="*/ 4455622 h 44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25" h="4455622">
                <a:moveTo>
                  <a:pt x="0" y="4455622"/>
                </a:moveTo>
                <a:lnTo>
                  <a:pt x="0" y="2086495"/>
                </a:lnTo>
                <a:lnTo>
                  <a:pt x="989214" y="0"/>
                </a:lnTo>
                <a:lnTo>
                  <a:pt x="1571105" y="8313"/>
                </a:lnTo>
                <a:cubicBezTo>
                  <a:pt x="1565563" y="1474124"/>
                  <a:pt x="1601586" y="2989811"/>
                  <a:pt x="1596044" y="4455622"/>
                </a:cubicBezTo>
                <a:lnTo>
                  <a:pt x="0" y="44556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781396"/>
            <a:ext cx="8345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widely known that the search for sterile neutrinos is not worth a few $100 million. (Conventional wisdom if you will)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better understand this point of view I’ve been asking myself:</a:t>
            </a:r>
          </a:p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the experiments that we do?</a:t>
            </a:r>
          </a:p>
        </p:txBody>
      </p:sp>
    </p:spTree>
    <p:extLst>
      <p:ext uri="{BB962C8B-B14F-4D97-AF65-F5344CB8AC3E}">
        <p14:creationId xmlns:p14="http://schemas.microsoft.com/office/powerpoint/2010/main" val="12002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We Do the Experiments that We Do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5760" y="781396"/>
                <a:ext cx="8345978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One of the primary motivations in our field is the search for new physics.</a:t>
                </a: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search for new particles in the LHC</a:t>
                </a: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Deviations from theory in </a:t>
                </a:r>
                <a:r>
                  <a:rPr lang="en-US" sz="2000" dirty="0" err="1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muon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g-2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294C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solidFill>
                          <a:srgbClr val="7294C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7294C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7294C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ν</m:t>
                    </m:r>
                    <m:acc>
                      <m:accPr>
                        <m:chr m:val="̅"/>
                        <m:ctrlPr>
                          <a:rPr lang="el-GR" sz="2000" b="0" i="1" smtClean="0">
                            <a:solidFill>
                              <a:srgbClr val="7294C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rgbClr val="7294C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rgbClr val="7294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search for flavor violating of the </a:t>
                </a:r>
                <a:r>
                  <a:rPr lang="en-US" sz="2000" dirty="0" err="1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muon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Neutrinoless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double </a:t>
                </a:r>
                <a:r>
                  <a:rPr lang="el-GR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-decay</a:t>
                </a: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Dark matter searches</a:t>
                </a:r>
              </a:p>
              <a:p>
                <a:pPr marL="731520" lvl="1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Dark energy surveys</a:t>
                </a:r>
              </a:p>
              <a:p>
                <a:pPr marL="731520" lvl="1" indent="-18288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294C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the search for light sterile neutrinos</a:t>
                </a:r>
              </a:p>
              <a:p>
                <a:pPr marL="91440"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 we’re not looking for new physics everywhere.  We conduct searches in areas motivated by theoretical models and/or experimental anomalies. </a:t>
                </a:r>
                <a:endParaRPr lang="en-US" sz="20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48640" lvl="1"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 we place higher priority on theoretical or experimental motivation?  Should we?</a:t>
                </a:r>
              </a:p>
              <a:p>
                <a:pPr marL="91440">
                  <a:spcAft>
                    <a:spcPts val="1800"/>
                  </a:spcAft>
                </a:pPr>
                <a:r>
                  <a:rPr lang="en-US" sz="2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Our search is also limited by our capabilities.  We search only where we are able.  (Otherwise our highest priority would be to search at the Planck scale.)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81396"/>
                <a:ext cx="8345978" cy="5324535"/>
              </a:xfrm>
              <a:prstGeom prst="rect">
                <a:avLst/>
              </a:prstGeom>
              <a:blipFill rotWithShape="1">
                <a:blip r:embed="rId3"/>
                <a:stretch>
                  <a:fillRect l="-804" t="-686" b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7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25" y="4217075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these of you who were not at the European Meeting, I suspect that you have seen a similar presentation before.  I have given similar talks here on there separate occasions:</a:t>
            </a:r>
            <a:endParaRPr lang="en-US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“Report on the SNAC Workshop,”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Pre-High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Workshop,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(10/24/11)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“Particle Physics Data on Light Sterile Neutrinos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Future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Baseline Neutrino Experiments – Needs and Options,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(3/21/12)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“Report from Recent Studies of Sterile Neutrinos and Short-Baseline Oscillations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Next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Nucleon Decay and Neutrino Detectors,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(10/4/12)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400" y="762000"/>
            <a:ext cx="4738478" cy="3352800"/>
            <a:chOff x="381000" y="457200"/>
            <a:chExt cx="8305800" cy="58769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200"/>
              <a:ext cx="8305800" cy="587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457200"/>
              <a:ext cx="8275320" cy="58704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029200" y="1273076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a nice </a:t>
            </a:r>
            <a:r>
              <a:rPr lang="en-US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of the current state of 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short-baseline oscillation </a:t>
            </a:r>
            <a:r>
              <a:rPr lang="en-US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by Pedro Machado at the 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ICFS European Meeting…</a:t>
            </a:r>
          </a:p>
          <a:p>
            <a:endParaRPr lang="en-US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…so I will give only a bare bones summation.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this Talk Will Not Be…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6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We Do the Experiments that We Do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781396"/>
            <a:ext cx="83459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more likely to do experiments that offer a greater value.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LHC is a very expensive project, but it also covers a vast array new physics searches and standard model measurements.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cost sterile experiments using reactors and radioactive sources with discovery potential, but limited coverage are moving ahead.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Yet, there are single purpose searches in the few $100 million range that are moving ahead (</a:t>
            </a:r>
            <a:r>
              <a:rPr lang="el-GR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2e for example).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 of the ~1 eV sterile neutrino has been hanging over the field for more than 15 years. Its resolution has been hampered by low-balled experiments and  inaction.  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proposals I have shown today requires innovative technologies (</a:t>
            </a:r>
            <a:r>
              <a:rPr lang="en-US" sz="2000" i="1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storage rings, low-cost cyclotrons, magnetized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that may enable important experiments in the future.</a:t>
            </a:r>
          </a:p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time we do the right experiments to resolve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3829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7859" y="2058289"/>
            <a:ext cx="747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with collaboration self-reported sensitivities follow… </a:t>
            </a:r>
            <a:endParaRPr lang="en-US" sz="28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MircoBooNE</a:t>
            </a:r>
            <a:r>
              <a:rPr lang="en-US" dirty="0" smtClean="0"/>
              <a:t> &amp; LAr1 Self-Reported Sensitivity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5" y="798436"/>
            <a:ext cx="8713215" cy="54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ICARUS at FNAL Self-Reported Sensitivity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1" y="1117367"/>
            <a:ext cx="6548699" cy="461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7" y="5730932"/>
            <a:ext cx="7202288" cy="3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OscSNS</a:t>
            </a:r>
            <a:r>
              <a:rPr lang="en-US" dirty="0" smtClean="0"/>
              <a:t> Self-Reported Sensitivity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04925"/>
            <a:ext cx="5905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IsoDAR</a:t>
            </a:r>
            <a:r>
              <a:rPr lang="en-US" dirty="0" smtClean="0"/>
              <a:t> Self-Reported Sensitivity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185863"/>
            <a:ext cx="50577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nuSTORM</a:t>
            </a:r>
            <a:r>
              <a:rPr lang="en-US" dirty="0" smtClean="0"/>
              <a:t> Self-Reported Sensitivity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81" y="1015044"/>
            <a:ext cx="6772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9957" y="5739444"/>
            <a:ext cx="577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Assumes 10</a:t>
            </a:r>
            <a:r>
              <a:rPr lang="en-US" baseline="30000" dirty="0" smtClean="0"/>
              <a:t>21</a:t>
            </a:r>
            <a:r>
              <a:rPr lang="en-US" dirty="0" smtClean="0"/>
              <a:t>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Evidence for Sterile Neutrinos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367" y="762000"/>
            <a:ext cx="4059433" cy="2700754"/>
            <a:chOff x="207767" y="762000"/>
            <a:chExt cx="4059433" cy="270075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67" y="1165785"/>
              <a:ext cx="2080034" cy="203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528" y="1143001"/>
              <a:ext cx="1895672" cy="204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2667000" y="2433935"/>
              <a:ext cx="1324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6600"/>
                  </a:solidFill>
                </a:rPr>
                <a:t>Event Excess: </a:t>
              </a:r>
              <a:endParaRPr lang="en-US" sz="1200" dirty="0" smtClean="0">
                <a:solidFill>
                  <a:srgbClr val="FF6600"/>
                </a:solidFill>
              </a:endParaRPr>
            </a:p>
            <a:p>
              <a:pPr eaLnBrk="1" hangingPunct="1"/>
              <a:r>
                <a:rPr lang="en-US" sz="1200" dirty="0" smtClean="0">
                  <a:solidFill>
                    <a:srgbClr val="FF6600"/>
                  </a:solidFill>
                </a:rPr>
                <a:t>32.2 </a:t>
              </a:r>
              <a:r>
                <a:rPr lang="en-US" sz="1200" dirty="0">
                  <a:solidFill>
                    <a:srgbClr val="FF6600"/>
                  </a:solidFill>
                </a:rPr>
                <a:t>± 9.4 ± </a:t>
              </a:r>
              <a:r>
                <a:rPr lang="en-US" sz="1200" dirty="0" smtClean="0">
                  <a:solidFill>
                    <a:srgbClr val="FF6600"/>
                  </a:solidFill>
                </a:rPr>
                <a:t>2.3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457200" y="3124200"/>
              <a:ext cx="381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rgbClr val="B0BB8B"/>
                  </a:solidFill>
                </a:rPr>
                <a:t>Aguilar-</a:t>
              </a:r>
              <a:r>
                <a:rPr lang="en-US" sz="1200" dirty="0" err="1">
                  <a:solidFill>
                    <a:srgbClr val="B0BB8B"/>
                  </a:solidFill>
                </a:rPr>
                <a:t>Arevalo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</a:t>
              </a:r>
              <a:r>
                <a:rPr lang="en-US" sz="1200" dirty="0" smtClean="0">
                  <a:solidFill>
                    <a:srgbClr val="B0BB8B"/>
                  </a:solidFill>
                </a:rPr>
                <a:t>Phys.Rev.D64</a:t>
              </a:r>
              <a:r>
                <a:rPr lang="en-US" sz="1200" dirty="0">
                  <a:solidFill>
                    <a:srgbClr val="B0BB8B"/>
                  </a:solidFill>
                </a:rPr>
                <a:t>, 112007 (2001</a:t>
              </a:r>
              <a:r>
                <a:rPr lang="en-US" sz="1600" dirty="0">
                  <a:solidFill>
                    <a:srgbClr val="B0BB8B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94774" y="762000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LSND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2A367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74" y="762000"/>
                  <a:ext cx="3153508" cy="3932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560794" y="772536"/>
            <a:ext cx="4504572" cy="2659440"/>
            <a:chOff x="4560794" y="772536"/>
            <a:chExt cx="4504572" cy="2659440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94" y="1165785"/>
              <a:ext cx="2558918" cy="155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800600" y="2743200"/>
              <a:ext cx="2319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rgbClr val="FF6600"/>
                  </a:solidFill>
                </a:rPr>
                <a:t>Event Excess: </a:t>
              </a:r>
              <a:r>
                <a:rPr lang="en-US" sz="1200" dirty="0" smtClean="0">
                  <a:solidFill>
                    <a:srgbClr val="FF6600"/>
                  </a:solidFill>
                </a:rPr>
                <a:t>78.4 </a:t>
              </a:r>
              <a:r>
                <a:rPr lang="en-US" sz="1200" dirty="0">
                  <a:solidFill>
                    <a:srgbClr val="FF6600"/>
                  </a:solidFill>
                </a:rPr>
                <a:t>± </a:t>
              </a:r>
              <a:r>
                <a:rPr lang="en-US" sz="1200" dirty="0" smtClean="0">
                  <a:solidFill>
                    <a:srgbClr val="FF6600"/>
                  </a:solidFill>
                </a:rPr>
                <a:t>28.5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99" y="1143001"/>
              <a:ext cx="1902567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4953000" y="3154977"/>
              <a:ext cx="38368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rgbClr val="B0BB8B"/>
                  </a:solidFill>
                </a:rPr>
                <a:t>Aguilar-</a:t>
              </a:r>
              <a:r>
                <a:rPr lang="en-US" sz="1200" dirty="0" err="1">
                  <a:solidFill>
                    <a:srgbClr val="B0BB8B"/>
                  </a:solidFill>
                </a:rPr>
                <a:t>Arevalo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</a:t>
              </a:r>
              <a:r>
                <a:rPr lang="en-US" sz="1200" dirty="0" err="1">
                  <a:solidFill>
                    <a:srgbClr val="B0BB8B"/>
                  </a:solidFill>
                </a:rPr>
                <a:t>Phys.Rev.Lett</a:t>
              </a:r>
              <a:r>
                <a:rPr lang="en-US" sz="1200" dirty="0">
                  <a:solidFill>
                    <a:srgbClr val="B0BB8B"/>
                  </a:solidFill>
                </a:rPr>
                <a:t>. 110, 161801 (2013)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94693" y="772536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solidFill>
                        <a:srgbClr val="2A3674"/>
                      </a:solidFill>
                    </a:rPr>
                    <a:t>MiniBooNE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2A367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693" y="772536"/>
                  <a:ext cx="3153508" cy="3932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77875" y="3545134"/>
            <a:ext cx="4333490" cy="2702061"/>
            <a:chOff x="77875" y="3545134"/>
            <a:chExt cx="4333490" cy="270206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144" y="3918110"/>
              <a:ext cx="2026221" cy="205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321273" y="5908641"/>
              <a:ext cx="381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err="1" smtClean="0">
                  <a:solidFill>
                    <a:srgbClr val="B0BB8B"/>
                  </a:solidFill>
                </a:rPr>
                <a:t>Giunti</a:t>
              </a:r>
              <a:r>
                <a:rPr lang="en-US" sz="1200" dirty="0" smtClean="0">
                  <a:solidFill>
                    <a:srgbClr val="B0BB8B"/>
                  </a:solidFill>
                </a:rPr>
                <a:t> and </a:t>
              </a:r>
              <a:r>
                <a:rPr lang="en-US" sz="1200" dirty="0" err="1" smtClean="0">
                  <a:solidFill>
                    <a:srgbClr val="B0BB8B"/>
                  </a:solidFill>
                </a:rPr>
                <a:t>Laveder</a:t>
              </a:r>
              <a:r>
                <a:rPr lang="en-US" sz="1200" dirty="0" smtClean="0">
                  <a:solidFill>
                    <a:srgbClr val="B0BB8B"/>
                  </a:solidFill>
                </a:rPr>
                <a:t>, Phys.Rev.C83, 065504(2011</a:t>
              </a:r>
              <a:r>
                <a:rPr lang="en-US" sz="1600" dirty="0">
                  <a:solidFill>
                    <a:srgbClr val="B0BB8B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1000" y="3545134"/>
                  <a:ext cx="3869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Gallium Anomaly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2A367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2A3674"/>
                          </a:solidFill>
                          <a:latin typeface="Cambria Math"/>
                        </a:rPr>
                        <m:t>Disappearance</m:t>
                      </m:r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45134"/>
                  <a:ext cx="386972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5" y="4062750"/>
              <a:ext cx="224313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878858" y="3533574"/>
            <a:ext cx="4199912" cy="2821343"/>
            <a:chOff x="4878858" y="3533574"/>
            <a:chExt cx="4199912" cy="282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53000" y="3533574"/>
                  <a:ext cx="4005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Reactor Anomaly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 Disappearance)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533574"/>
                  <a:ext cx="400564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858" y="3918110"/>
              <a:ext cx="1388615" cy="221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372" y="3961824"/>
              <a:ext cx="2630398" cy="191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953000" y="6077918"/>
              <a:ext cx="39036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rgbClr val="B0BB8B"/>
                  </a:solidFill>
                </a:rPr>
                <a:t>Mention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Phys.Rev.D83 073006 (2011)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66950" y="1438275"/>
            <a:ext cx="4610100" cy="3981450"/>
            <a:chOff x="2266950" y="1438275"/>
            <a:chExt cx="4610100" cy="3981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1438275"/>
              <a:ext cx="4610100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637138" y="1478209"/>
              <a:ext cx="3869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A3674"/>
                  </a:solidFill>
                </a:rPr>
                <a:t>Cosmology</a:t>
              </a:r>
              <a:endParaRPr lang="en-US" dirty="0">
                <a:solidFill>
                  <a:srgbClr val="2A3674"/>
                </a:solidFill>
              </a:endParaRPr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5305327" y="1942593"/>
              <a:ext cx="15600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B0BB8B"/>
                  </a:solidFill>
                </a:rPr>
                <a:t>Ade </a:t>
              </a:r>
              <a:r>
                <a:rPr lang="en-US" sz="1200" i="1" dirty="0" smtClean="0">
                  <a:solidFill>
                    <a:srgbClr val="B0BB8B"/>
                  </a:solidFill>
                </a:rPr>
                <a:t>et al</a:t>
              </a:r>
              <a:r>
                <a:rPr lang="en-US" sz="1200" dirty="0" smtClean="0">
                  <a:solidFill>
                    <a:srgbClr val="B0BB8B"/>
                  </a:solidFill>
                </a:rPr>
                <a:t>, arXiv:1303.5076 [astro-ph.CO] (2013</a:t>
              </a:r>
              <a:r>
                <a:rPr lang="en-US" sz="1600" dirty="0" smtClean="0">
                  <a:solidFill>
                    <a:srgbClr val="B0BB8B"/>
                  </a:solidFill>
                </a:rPr>
                <a:t>)</a:t>
              </a:r>
              <a:endParaRPr lang="en-US" sz="1600" dirty="0">
                <a:solidFill>
                  <a:srgbClr val="B0BB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0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Against the ~1 eV</a:t>
            </a:r>
            <a:r>
              <a:rPr lang="en-US" baseline="30000" dirty="0" smtClean="0"/>
              <a:t>2</a:t>
            </a:r>
            <a:r>
              <a:rPr lang="en-US" dirty="0" smtClean="0"/>
              <a:t> Sterile Neutrino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9822" y="737286"/>
            <a:ext cx="4059273" cy="2889883"/>
            <a:chOff x="299822" y="762000"/>
            <a:chExt cx="4059273" cy="28898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2" y="1133087"/>
              <a:ext cx="1788469" cy="202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46963" y="3374884"/>
              <a:ext cx="3394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err="1">
                  <a:solidFill>
                    <a:srgbClr val="B0BB8B"/>
                  </a:solidFill>
                </a:rPr>
                <a:t>Armbruster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Phys.Rev.D65 112001 (2002)</a:t>
              </a: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80" y="1138535"/>
              <a:ext cx="2142315" cy="231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2374" y="762000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KARMEN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2A367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74" y="762000"/>
                  <a:ext cx="3153508" cy="3932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299822" y="3110242"/>
                  <a:ext cx="178846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200" dirty="0" smtClean="0">
                      <a:solidFill>
                        <a:srgbClr val="FF6600"/>
                      </a:solidFill>
                    </a:rPr>
                    <a:t>No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solidFill>
                        <a:srgbClr val="FF6600"/>
                      </a:solidFill>
                    </a:rPr>
                    <a:t> Excess </a:t>
                  </a:r>
                  <a:endParaRPr lang="en-US" sz="12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822" y="3110242"/>
                  <a:ext cx="1788469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2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143250" y="1776413"/>
              <a:ext cx="745331" cy="8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05138" y="1187257"/>
              <a:ext cx="1321594" cy="1550194"/>
            </a:xfrm>
            <a:custGeom>
              <a:avLst/>
              <a:gdLst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52400 w 1323975"/>
                <a:gd name="connsiteY15" fmla="*/ 330993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52387 w 1323975"/>
                <a:gd name="connsiteY19" fmla="*/ 252412 h 1540668"/>
                <a:gd name="connsiteX20" fmla="*/ 47625 w 1323975"/>
                <a:gd name="connsiteY20" fmla="*/ 235743 h 1540668"/>
                <a:gd name="connsiteX21" fmla="*/ 130968 w 1323975"/>
                <a:gd name="connsiteY21" fmla="*/ 214312 h 1540668"/>
                <a:gd name="connsiteX22" fmla="*/ 164306 w 1323975"/>
                <a:gd name="connsiteY22" fmla="*/ 209550 h 1540668"/>
                <a:gd name="connsiteX23" fmla="*/ 150018 w 1323975"/>
                <a:gd name="connsiteY23" fmla="*/ 197643 h 1540668"/>
                <a:gd name="connsiteX24" fmla="*/ 107156 w 1323975"/>
                <a:gd name="connsiteY24" fmla="*/ 178593 h 1540668"/>
                <a:gd name="connsiteX25" fmla="*/ 76200 w 1323975"/>
                <a:gd name="connsiteY25" fmla="*/ 166687 h 1540668"/>
                <a:gd name="connsiteX26" fmla="*/ 109537 w 1323975"/>
                <a:gd name="connsiteY26" fmla="*/ 147637 h 1540668"/>
                <a:gd name="connsiteX27" fmla="*/ 135731 w 1323975"/>
                <a:gd name="connsiteY27" fmla="*/ 133350 h 1540668"/>
                <a:gd name="connsiteX28" fmla="*/ 135731 w 1323975"/>
                <a:gd name="connsiteY28" fmla="*/ 119062 h 1540668"/>
                <a:gd name="connsiteX29" fmla="*/ 100012 w 1323975"/>
                <a:gd name="connsiteY29" fmla="*/ 109537 h 1540668"/>
                <a:gd name="connsiteX30" fmla="*/ 92868 w 1323975"/>
                <a:gd name="connsiteY30" fmla="*/ 100012 h 1540668"/>
                <a:gd name="connsiteX31" fmla="*/ 114300 w 1323975"/>
                <a:gd name="connsiteY31" fmla="*/ 83343 h 1540668"/>
                <a:gd name="connsiteX32" fmla="*/ 109537 w 1323975"/>
                <a:gd name="connsiteY32" fmla="*/ 52387 h 1540668"/>
                <a:gd name="connsiteX33" fmla="*/ 107156 w 1323975"/>
                <a:gd name="connsiteY33" fmla="*/ 38100 h 1540668"/>
                <a:gd name="connsiteX34" fmla="*/ 114300 w 1323975"/>
                <a:gd name="connsiteY34" fmla="*/ 21431 h 1540668"/>
                <a:gd name="connsiteX35" fmla="*/ 107156 w 1323975"/>
                <a:gd name="connsiteY35" fmla="*/ 0 h 1540668"/>
                <a:gd name="connsiteX36" fmla="*/ 1323975 w 1323975"/>
                <a:gd name="connsiteY36" fmla="*/ 2381 h 1540668"/>
                <a:gd name="connsiteX37" fmla="*/ 1312068 w 1323975"/>
                <a:gd name="connsiteY37" fmla="*/ 1540668 h 1540668"/>
                <a:gd name="connsiteX0" fmla="*/ 1321593 w 1323975"/>
                <a:gd name="connsiteY0" fmla="*/ 1547812 h 1547812"/>
                <a:gd name="connsiteX1" fmla="*/ 314325 w 1323975"/>
                <a:gd name="connsiteY1" fmla="*/ 938212 h 1547812"/>
                <a:gd name="connsiteX2" fmla="*/ 114300 w 1323975"/>
                <a:gd name="connsiteY2" fmla="*/ 795337 h 1547812"/>
                <a:gd name="connsiteX3" fmla="*/ 30956 w 1323975"/>
                <a:gd name="connsiteY3" fmla="*/ 707231 h 1547812"/>
                <a:gd name="connsiteX4" fmla="*/ 2381 w 1323975"/>
                <a:gd name="connsiteY4" fmla="*/ 633412 h 1547812"/>
                <a:gd name="connsiteX5" fmla="*/ 28575 w 1323975"/>
                <a:gd name="connsiteY5" fmla="*/ 564356 h 1547812"/>
                <a:gd name="connsiteX6" fmla="*/ 88106 w 1323975"/>
                <a:gd name="connsiteY6" fmla="*/ 526256 h 1547812"/>
                <a:gd name="connsiteX7" fmla="*/ 192881 w 1323975"/>
                <a:gd name="connsiteY7" fmla="*/ 500062 h 1547812"/>
                <a:gd name="connsiteX8" fmla="*/ 283368 w 1323975"/>
                <a:gd name="connsiteY8" fmla="*/ 481012 h 1547812"/>
                <a:gd name="connsiteX9" fmla="*/ 304800 w 1323975"/>
                <a:gd name="connsiteY9" fmla="*/ 466725 h 1547812"/>
                <a:gd name="connsiteX10" fmla="*/ 271462 w 1323975"/>
                <a:gd name="connsiteY10" fmla="*/ 440531 h 1547812"/>
                <a:gd name="connsiteX11" fmla="*/ 80962 w 1323975"/>
                <a:gd name="connsiteY11" fmla="*/ 400050 h 1547812"/>
                <a:gd name="connsiteX12" fmla="*/ 16668 w 1323975"/>
                <a:gd name="connsiteY12" fmla="*/ 378618 h 1547812"/>
                <a:gd name="connsiteX13" fmla="*/ 0 w 1323975"/>
                <a:gd name="connsiteY13" fmla="*/ 361950 h 1547812"/>
                <a:gd name="connsiteX14" fmla="*/ 57150 w 1323975"/>
                <a:gd name="connsiteY14" fmla="*/ 340518 h 1547812"/>
                <a:gd name="connsiteX15" fmla="*/ 140494 w 1323975"/>
                <a:gd name="connsiteY15" fmla="*/ 328612 h 1547812"/>
                <a:gd name="connsiteX16" fmla="*/ 209550 w 1323975"/>
                <a:gd name="connsiteY16" fmla="*/ 307181 h 1547812"/>
                <a:gd name="connsiteX17" fmla="*/ 211931 w 1323975"/>
                <a:gd name="connsiteY17" fmla="*/ 297656 h 1547812"/>
                <a:gd name="connsiteX18" fmla="*/ 90487 w 1323975"/>
                <a:gd name="connsiteY18" fmla="*/ 266700 h 1547812"/>
                <a:gd name="connsiteX19" fmla="*/ 52387 w 1323975"/>
                <a:gd name="connsiteY19" fmla="*/ 252412 h 1547812"/>
                <a:gd name="connsiteX20" fmla="*/ 47625 w 1323975"/>
                <a:gd name="connsiteY20" fmla="*/ 235743 h 1547812"/>
                <a:gd name="connsiteX21" fmla="*/ 130968 w 1323975"/>
                <a:gd name="connsiteY21" fmla="*/ 214312 h 1547812"/>
                <a:gd name="connsiteX22" fmla="*/ 164306 w 1323975"/>
                <a:gd name="connsiteY22" fmla="*/ 209550 h 1547812"/>
                <a:gd name="connsiteX23" fmla="*/ 150018 w 1323975"/>
                <a:gd name="connsiteY23" fmla="*/ 197643 h 1547812"/>
                <a:gd name="connsiteX24" fmla="*/ 107156 w 1323975"/>
                <a:gd name="connsiteY24" fmla="*/ 178593 h 1547812"/>
                <a:gd name="connsiteX25" fmla="*/ 76200 w 1323975"/>
                <a:gd name="connsiteY25" fmla="*/ 166687 h 1547812"/>
                <a:gd name="connsiteX26" fmla="*/ 109537 w 1323975"/>
                <a:gd name="connsiteY26" fmla="*/ 147637 h 1547812"/>
                <a:gd name="connsiteX27" fmla="*/ 135731 w 1323975"/>
                <a:gd name="connsiteY27" fmla="*/ 133350 h 1547812"/>
                <a:gd name="connsiteX28" fmla="*/ 135731 w 1323975"/>
                <a:gd name="connsiteY28" fmla="*/ 119062 h 1547812"/>
                <a:gd name="connsiteX29" fmla="*/ 100012 w 1323975"/>
                <a:gd name="connsiteY29" fmla="*/ 109537 h 1547812"/>
                <a:gd name="connsiteX30" fmla="*/ 92868 w 1323975"/>
                <a:gd name="connsiteY30" fmla="*/ 100012 h 1547812"/>
                <a:gd name="connsiteX31" fmla="*/ 114300 w 1323975"/>
                <a:gd name="connsiteY31" fmla="*/ 83343 h 1547812"/>
                <a:gd name="connsiteX32" fmla="*/ 109537 w 1323975"/>
                <a:gd name="connsiteY32" fmla="*/ 52387 h 1547812"/>
                <a:gd name="connsiteX33" fmla="*/ 107156 w 1323975"/>
                <a:gd name="connsiteY33" fmla="*/ 38100 h 1547812"/>
                <a:gd name="connsiteX34" fmla="*/ 114300 w 1323975"/>
                <a:gd name="connsiteY34" fmla="*/ 21431 h 1547812"/>
                <a:gd name="connsiteX35" fmla="*/ 107156 w 1323975"/>
                <a:gd name="connsiteY35" fmla="*/ 0 h 1547812"/>
                <a:gd name="connsiteX36" fmla="*/ 1323975 w 1323975"/>
                <a:gd name="connsiteY36" fmla="*/ 2381 h 1547812"/>
                <a:gd name="connsiteX37" fmla="*/ 1321593 w 1323975"/>
                <a:gd name="connsiteY37" fmla="*/ 1547812 h 1547812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00012 w 1321594"/>
                <a:gd name="connsiteY28" fmla="*/ 111919 h 1550194"/>
                <a:gd name="connsiteX29" fmla="*/ 92868 w 1321594"/>
                <a:gd name="connsiteY29" fmla="*/ 102394 h 1550194"/>
                <a:gd name="connsiteX30" fmla="*/ 114300 w 1321594"/>
                <a:gd name="connsiteY30" fmla="*/ 85725 h 1550194"/>
                <a:gd name="connsiteX31" fmla="*/ 109537 w 1321594"/>
                <a:gd name="connsiteY31" fmla="*/ 54769 h 1550194"/>
                <a:gd name="connsiteX32" fmla="*/ 107156 w 1321594"/>
                <a:gd name="connsiteY32" fmla="*/ 40482 h 1550194"/>
                <a:gd name="connsiteX33" fmla="*/ 114300 w 1321594"/>
                <a:gd name="connsiteY33" fmla="*/ 23813 h 1550194"/>
                <a:gd name="connsiteX34" fmla="*/ 107156 w 1321594"/>
                <a:gd name="connsiteY34" fmla="*/ 2382 h 1550194"/>
                <a:gd name="connsiteX35" fmla="*/ 1321594 w 1321594"/>
                <a:gd name="connsiteY35" fmla="*/ 0 h 1550194"/>
                <a:gd name="connsiteX36" fmla="*/ 1321593 w 1321594"/>
                <a:gd name="connsiteY36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28575 w 1321594"/>
                <a:gd name="connsiteY6" fmla="*/ 566738 h 1550194"/>
                <a:gd name="connsiteX7" fmla="*/ 88106 w 1321594"/>
                <a:gd name="connsiteY7" fmla="*/ 528638 h 1550194"/>
                <a:gd name="connsiteX8" fmla="*/ 192881 w 1321594"/>
                <a:gd name="connsiteY8" fmla="*/ 502444 h 1550194"/>
                <a:gd name="connsiteX9" fmla="*/ 283368 w 1321594"/>
                <a:gd name="connsiteY9" fmla="*/ 483394 h 1550194"/>
                <a:gd name="connsiteX10" fmla="*/ 304800 w 1321594"/>
                <a:gd name="connsiteY10" fmla="*/ 469107 h 1550194"/>
                <a:gd name="connsiteX11" fmla="*/ 271462 w 1321594"/>
                <a:gd name="connsiteY11" fmla="*/ 442913 h 1550194"/>
                <a:gd name="connsiteX12" fmla="*/ 80962 w 1321594"/>
                <a:gd name="connsiteY12" fmla="*/ 402432 h 1550194"/>
                <a:gd name="connsiteX13" fmla="*/ 16668 w 1321594"/>
                <a:gd name="connsiteY13" fmla="*/ 381000 h 1550194"/>
                <a:gd name="connsiteX14" fmla="*/ 0 w 1321594"/>
                <a:gd name="connsiteY14" fmla="*/ 364332 h 1550194"/>
                <a:gd name="connsiteX15" fmla="*/ 57150 w 1321594"/>
                <a:gd name="connsiteY15" fmla="*/ 342900 h 1550194"/>
                <a:gd name="connsiteX16" fmla="*/ 140494 w 1321594"/>
                <a:gd name="connsiteY16" fmla="*/ 330994 h 1550194"/>
                <a:gd name="connsiteX17" fmla="*/ 209550 w 1321594"/>
                <a:gd name="connsiteY17" fmla="*/ 309563 h 1550194"/>
                <a:gd name="connsiteX18" fmla="*/ 211931 w 1321594"/>
                <a:gd name="connsiteY18" fmla="*/ 300038 h 1550194"/>
                <a:gd name="connsiteX19" fmla="*/ 90487 w 1321594"/>
                <a:gd name="connsiteY19" fmla="*/ 269082 h 1550194"/>
                <a:gd name="connsiteX20" fmla="*/ 52387 w 1321594"/>
                <a:gd name="connsiteY20" fmla="*/ 254794 h 1550194"/>
                <a:gd name="connsiteX21" fmla="*/ 47625 w 1321594"/>
                <a:gd name="connsiteY21" fmla="*/ 238125 h 1550194"/>
                <a:gd name="connsiteX22" fmla="*/ 130968 w 1321594"/>
                <a:gd name="connsiteY22" fmla="*/ 216694 h 1550194"/>
                <a:gd name="connsiteX23" fmla="*/ 164306 w 1321594"/>
                <a:gd name="connsiteY23" fmla="*/ 211932 h 1550194"/>
                <a:gd name="connsiteX24" fmla="*/ 150018 w 1321594"/>
                <a:gd name="connsiteY24" fmla="*/ 200025 h 1550194"/>
                <a:gd name="connsiteX25" fmla="*/ 107156 w 1321594"/>
                <a:gd name="connsiteY25" fmla="*/ 180975 h 1550194"/>
                <a:gd name="connsiteX26" fmla="*/ 76200 w 1321594"/>
                <a:gd name="connsiteY26" fmla="*/ 169069 h 1550194"/>
                <a:gd name="connsiteX27" fmla="*/ 109537 w 1321594"/>
                <a:gd name="connsiteY27" fmla="*/ 150019 h 1550194"/>
                <a:gd name="connsiteX28" fmla="*/ 135731 w 1321594"/>
                <a:gd name="connsiteY28" fmla="*/ 135732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11906 w 1321594"/>
                <a:gd name="connsiteY6" fmla="*/ 602457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21594" h="1550194">
                  <a:moveTo>
                    <a:pt x="1321593" y="1550194"/>
                  </a:moveTo>
                  <a:cubicBezTo>
                    <a:pt x="1144587" y="1442244"/>
                    <a:pt x="962818" y="1343819"/>
                    <a:pt x="785812" y="1235869"/>
                  </a:cubicBezTo>
                  <a:lnTo>
                    <a:pt x="314325" y="940594"/>
                  </a:lnTo>
                  <a:lnTo>
                    <a:pt x="114300" y="797719"/>
                  </a:lnTo>
                  <a:lnTo>
                    <a:pt x="30956" y="709613"/>
                  </a:lnTo>
                  <a:lnTo>
                    <a:pt x="2381" y="635794"/>
                  </a:lnTo>
                  <a:cubicBezTo>
                    <a:pt x="3968" y="624682"/>
                    <a:pt x="5557" y="606425"/>
                    <a:pt x="7144" y="595313"/>
                  </a:cubicBezTo>
                  <a:lnTo>
                    <a:pt x="28575" y="566738"/>
                  </a:lnTo>
                  <a:lnTo>
                    <a:pt x="88106" y="528638"/>
                  </a:lnTo>
                  <a:lnTo>
                    <a:pt x="192881" y="502444"/>
                  </a:lnTo>
                  <a:lnTo>
                    <a:pt x="283368" y="483394"/>
                  </a:lnTo>
                  <a:lnTo>
                    <a:pt x="304800" y="469107"/>
                  </a:lnTo>
                  <a:lnTo>
                    <a:pt x="238125" y="438150"/>
                  </a:lnTo>
                  <a:lnTo>
                    <a:pt x="80962" y="402432"/>
                  </a:lnTo>
                  <a:lnTo>
                    <a:pt x="16668" y="381000"/>
                  </a:lnTo>
                  <a:lnTo>
                    <a:pt x="0" y="364332"/>
                  </a:lnTo>
                  <a:lnTo>
                    <a:pt x="57150" y="342900"/>
                  </a:lnTo>
                  <a:lnTo>
                    <a:pt x="140494" y="330994"/>
                  </a:lnTo>
                  <a:lnTo>
                    <a:pt x="209550" y="309563"/>
                  </a:lnTo>
                  <a:lnTo>
                    <a:pt x="211931" y="300038"/>
                  </a:lnTo>
                  <a:lnTo>
                    <a:pt x="90487" y="269082"/>
                  </a:lnTo>
                  <a:lnTo>
                    <a:pt x="52387" y="254794"/>
                  </a:lnTo>
                  <a:lnTo>
                    <a:pt x="47625" y="238125"/>
                  </a:lnTo>
                  <a:lnTo>
                    <a:pt x="130968" y="216694"/>
                  </a:lnTo>
                  <a:lnTo>
                    <a:pt x="164306" y="211932"/>
                  </a:lnTo>
                  <a:lnTo>
                    <a:pt x="150018" y="200025"/>
                  </a:lnTo>
                  <a:lnTo>
                    <a:pt x="107156" y="180975"/>
                  </a:lnTo>
                  <a:lnTo>
                    <a:pt x="76200" y="169069"/>
                  </a:lnTo>
                  <a:lnTo>
                    <a:pt x="109537" y="150019"/>
                  </a:lnTo>
                  <a:lnTo>
                    <a:pt x="135731" y="135732"/>
                  </a:lnTo>
                  <a:lnTo>
                    <a:pt x="100012" y="111919"/>
                  </a:lnTo>
                  <a:lnTo>
                    <a:pt x="92868" y="102394"/>
                  </a:lnTo>
                  <a:lnTo>
                    <a:pt x="114300" y="85725"/>
                  </a:lnTo>
                  <a:lnTo>
                    <a:pt x="109537" y="54769"/>
                  </a:lnTo>
                  <a:lnTo>
                    <a:pt x="107156" y="40482"/>
                  </a:lnTo>
                  <a:lnTo>
                    <a:pt x="114300" y="23813"/>
                  </a:lnTo>
                  <a:lnTo>
                    <a:pt x="107156" y="2382"/>
                  </a:lnTo>
                  <a:lnTo>
                    <a:pt x="1321594" y="0"/>
                  </a:lnTo>
                  <a:cubicBezTo>
                    <a:pt x="1321594" y="516731"/>
                    <a:pt x="1321593" y="1033463"/>
                    <a:pt x="1321593" y="1550194"/>
                  </a:cubicBezTo>
                  <a:close/>
                </a:path>
              </a:pathLst>
            </a:custGeom>
            <a:solidFill>
              <a:srgbClr val="FF6600">
                <a:alpha val="75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30685" y="1489294"/>
              <a:ext cx="852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KARMEN (90% CL)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8301" y="3692955"/>
            <a:ext cx="7625935" cy="2735008"/>
            <a:chOff x="3040772" y="3704843"/>
            <a:chExt cx="7625935" cy="2735008"/>
          </a:xfrm>
        </p:grpSpPr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8463295" y="5339457"/>
              <a:ext cx="22034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B0BB8B"/>
                  </a:solidFill>
                </a:rPr>
                <a:t>Kopp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</a:t>
              </a:r>
              <a:r>
                <a:rPr lang="en-US" sz="1200" dirty="0" smtClean="0">
                  <a:solidFill>
                    <a:srgbClr val="B0BB8B"/>
                  </a:solidFill>
                </a:rPr>
                <a:t>JHEP 1305, 050 </a:t>
              </a:r>
              <a:r>
                <a:rPr lang="en-US" sz="1200" dirty="0">
                  <a:solidFill>
                    <a:srgbClr val="B0BB8B"/>
                  </a:solidFill>
                </a:rPr>
                <a:t>(</a:t>
              </a:r>
              <a:r>
                <a:rPr lang="en-US" sz="1200" dirty="0" smtClean="0">
                  <a:solidFill>
                    <a:srgbClr val="B0BB8B"/>
                  </a:solidFill>
                </a:rPr>
                <a:t>2013)</a:t>
              </a:r>
              <a:endParaRPr lang="en-US" sz="1200" dirty="0">
                <a:solidFill>
                  <a:srgbClr val="B0BB8B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722" y="3704843"/>
              <a:ext cx="3046850" cy="273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040772" y="3792714"/>
                  <a:ext cx="2216837" cy="1986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rgbClr val="2A3674"/>
                      </a:solidFill>
                    </a:rPr>
                    <a:t>ν</a:t>
                  </a:r>
                  <a:r>
                    <a:rPr lang="el-GR" baseline="-25000" dirty="0" smtClean="0">
                      <a:solidFill>
                        <a:srgbClr val="2A3674"/>
                      </a:solidFill>
                    </a:rPr>
                    <a:t>μ</a:t>
                  </a:r>
                  <a:r>
                    <a:rPr lang="en-US" dirty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Disappearance </a:t>
                  </a:r>
                  <a:endParaRPr lang="en-US" dirty="0" smtClean="0">
                    <a:solidFill>
                      <a:srgbClr val="2A3674"/>
                    </a:solidFill>
                  </a:endParaRPr>
                </a:p>
                <a:p>
                  <a:pPr algn="r"/>
                  <a:r>
                    <a:rPr lang="en-US" dirty="0" smtClean="0">
                      <a:solidFill>
                        <a:srgbClr val="2A3674"/>
                      </a:solidFill>
                    </a:rPr>
                    <a:t>(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where is it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?)</a:t>
                  </a:r>
                </a:p>
                <a:p>
                  <a:pPr algn="r"/>
                  <a:endParaRPr lang="en-US" baseline="-25000" dirty="0">
                    <a:solidFill>
                      <a:srgbClr val="2A3674"/>
                    </a:solidFill>
                  </a:endParaRPr>
                </a:p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i="1">
                          <a:solidFill>
                            <a:srgbClr val="2A367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 to happen there must be both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 disappearance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772" y="3792714"/>
                  <a:ext cx="2216837" cy="19868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198" t="-1534" r="-3022" b="-3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642274" y="739614"/>
            <a:ext cx="4172575" cy="2813026"/>
            <a:chOff x="156947" y="3692379"/>
            <a:chExt cx="4172575" cy="2813026"/>
          </a:xfrm>
        </p:grpSpPr>
        <p:pic>
          <p:nvPicPr>
            <p:cNvPr id="18" name="Picture 6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095" y="4240326"/>
              <a:ext cx="1967427" cy="19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47" y="4212076"/>
              <a:ext cx="1918655" cy="2051089"/>
            </a:xfrm>
            <a:prstGeom prst="rect">
              <a:avLst/>
            </a:prstGeom>
            <a:solidFill>
              <a:srgbClr val="729FC4">
                <a:alpha val="50000"/>
              </a:srgbClr>
            </a:solidFill>
            <a:ln>
              <a:noFill/>
            </a:ln>
            <a:extLst/>
          </p:spPr>
        </p:pic>
        <p:sp>
          <p:nvSpPr>
            <p:cNvPr id="20" name="Freeform 19"/>
            <p:cNvSpPr/>
            <p:nvPr/>
          </p:nvSpPr>
          <p:spPr>
            <a:xfrm>
              <a:off x="1396313" y="4240619"/>
              <a:ext cx="658368" cy="1759747"/>
            </a:xfrm>
            <a:custGeom>
              <a:avLst/>
              <a:gdLst>
                <a:gd name="connsiteX0" fmla="*/ 681037 w 1323975"/>
                <a:gd name="connsiteY0" fmla="*/ 0 h 3533775"/>
                <a:gd name="connsiteX1" fmla="*/ 1323975 w 1323975"/>
                <a:gd name="connsiteY1" fmla="*/ 0 h 3533775"/>
                <a:gd name="connsiteX2" fmla="*/ 1323975 w 1323975"/>
                <a:gd name="connsiteY2" fmla="*/ 3533775 h 3533775"/>
                <a:gd name="connsiteX3" fmla="*/ 1009650 w 1323975"/>
                <a:gd name="connsiteY3" fmla="*/ 3357563 h 3533775"/>
                <a:gd name="connsiteX4" fmla="*/ 709612 w 1323975"/>
                <a:gd name="connsiteY4" fmla="*/ 3157538 h 3533775"/>
                <a:gd name="connsiteX5" fmla="*/ 485775 w 1323975"/>
                <a:gd name="connsiteY5" fmla="*/ 2990850 h 3533775"/>
                <a:gd name="connsiteX6" fmla="*/ 347662 w 1323975"/>
                <a:gd name="connsiteY6" fmla="*/ 2857500 h 3533775"/>
                <a:gd name="connsiteX7" fmla="*/ 295275 w 1323975"/>
                <a:gd name="connsiteY7" fmla="*/ 2800350 h 3533775"/>
                <a:gd name="connsiteX8" fmla="*/ 257175 w 1323975"/>
                <a:gd name="connsiteY8" fmla="*/ 2738438 h 3533775"/>
                <a:gd name="connsiteX9" fmla="*/ 176212 w 1323975"/>
                <a:gd name="connsiteY9" fmla="*/ 2481263 h 3533775"/>
                <a:gd name="connsiteX10" fmla="*/ 152400 w 1323975"/>
                <a:gd name="connsiteY10" fmla="*/ 2381250 h 3533775"/>
                <a:gd name="connsiteX11" fmla="*/ 157162 w 1323975"/>
                <a:gd name="connsiteY11" fmla="*/ 2324100 h 3533775"/>
                <a:gd name="connsiteX12" fmla="*/ 176212 w 1323975"/>
                <a:gd name="connsiteY12" fmla="*/ 2286000 h 3533775"/>
                <a:gd name="connsiteX13" fmla="*/ 209550 w 1323975"/>
                <a:gd name="connsiteY13" fmla="*/ 2228850 h 3533775"/>
                <a:gd name="connsiteX14" fmla="*/ 180975 w 1323975"/>
                <a:gd name="connsiteY14" fmla="*/ 2147888 h 3533775"/>
                <a:gd name="connsiteX15" fmla="*/ 147637 w 1323975"/>
                <a:gd name="connsiteY15" fmla="*/ 2095500 h 3533775"/>
                <a:gd name="connsiteX16" fmla="*/ 209550 w 1323975"/>
                <a:gd name="connsiteY16" fmla="*/ 1985963 h 3533775"/>
                <a:gd name="connsiteX17" fmla="*/ 166687 w 1323975"/>
                <a:gd name="connsiteY17" fmla="*/ 1938338 h 3533775"/>
                <a:gd name="connsiteX18" fmla="*/ 114300 w 1323975"/>
                <a:gd name="connsiteY18" fmla="*/ 1914525 h 3533775"/>
                <a:gd name="connsiteX19" fmla="*/ 0 w 1323975"/>
                <a:gd name="connsiteY19" fmla="*/ 1871663 h 3533775"/>
                <a:gd name="connsiteX20" fmla="*/ 0 w 1323975"/>
                <a:gd name="connsiteY20" fmla="*/ 1871663 h 3533775"/>
                <a:gd name="connsiteX21" fmla="*/ 200025 w 1323975"/>
                <a:gd name="connsiteY21" fmla="*/ 1762125 h 3533775"/>
                <a:gd name="connsiteX22" fmla="*/ 304800 w 1323975"/>
                <a:gd name="connsiteY22" fmla="*/ 1714500 h 3533775"/>
                <a:gd name="connsiteX23" fmla="*/ 381000 w 1323975"/>
                <a:gd name="connsiteY23" fmla="*/ 1700213 h 3533775"/>
                <a:gd name="connsiteX24" fmla="*/ 390525 w 1323975"/>
                <a:gd name="connsiteY24" fmla="*/ 1681163 h 3533775"/>
                <a:gd name="connsiteX25" fmla="*/ 152400 w 1323975"/>
                <a:gd name="connsiteY25" fmla="*/ 1609725 h 3533775"/>
                <a:gd name="connsiteX26" fmla="*/ 42862 w 1323975"/>
                <a:gd name="connsiteY26" fmla="*/ 1566863 h 3533775"/>
                <a:gd name="connsiteX27" fmla="*/ 23812 w 1323975"/>
                <a:gd name="connsiteY27" fmla="*/ 1547813 h 3533775"/>
                <a:gd name="connsiteX28" fmla="*/ 57150 w 1323975"/>
                <a:gd name="connsiteY28" fmla="*/ 1524000 h 3533775"/>
                <a:gd name="connsiteX29" fmla="*/ 433387 w 1323975"/>
                <a:gd name="connsiteY29" fmla="*/ 1490663 h 3533775"/>
                <a:gd name="connsiteX30" fmla="*/ 528637 w 1323975"/>
                <a:gd name="connsiteY30" fmla="*/ 1466850 h 3533775"/>
                <a:gd name="connsiteX31" fmla="*/ 552450 w 1323975"/>
                <a:gd name="connsiteY31" fmla="*/ 1433513 h 3533775"/>
                <a:gd name="connsiteX32" fmla="*/ 404812 w 1323975"/>
                <a:gd name="connsiteY32" fmla="*/ 1347788 h 3533775"/>
                <a:gd name="connsiteX33" fmla="*/ 619125 w 1323975"/>
                <a:gd name="connsiteY33" fmla="*/ 1204913 h 3533775"/>
                <a:gd name="connsiteX34" fmla="*/ 628650 w 1323975"/>
                <a:gd name="connsiteY34" fmla="*/ 1171575 h 3533775"/>
                <a:gd name="connsiteX35" fmla="*/ 581025 w 1323975"/>
                <a:gd name="connsiteY35" fmla="*/ 1128713 h 3533775"/>
                <a:gd name="connsiteX36" fmla="*/ 690562 w 1323975"/>
                <a:gd name="connsiteY36" fmla="*/ 1038225 h 3533775"/>
                <a:gd name="connsiteX37" fmla="*/ 647700 w 1323975"/>
                <a:gd name="connsiteY37" fmla="*/ 885825 h 3533775"/>
                <a:gd name="connsiteX38" fmla="*/ 666750 w 1323975"/>
                <a:gd name="connsiteY38" fmla="*/ 671513 h 3533775"/>
                <a:gd name="connsiteX39" fmla="*/ 681037 w 1323975"/>
                <a:gd name="connsiteY39" fmla="*/ 376238 h 3533775"/>
                <a:gd name="connsiteX40" fmla="*/ 685800 w 1323975"/>
                <a:gd name="connsiteY40" fmla="*/ 233363 h 3533775"/>
                <a:gd name="connsiteX41" fmla="*/ 681037 w 1323975"/>
                <a:gd name="connsiteY41" fmla="*/ 0 h 35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3975" h="3533775">
                  <a:moveTo>
                    <a:pt x="681037" y="0"/>
                  </a:moveTo>
                  <a:lnTo>
                    <a:pt x="1323975" y="0"/>
                  </a:lnTo>
                  <a:lnTo>
                    <a:pt x="1323975" y="3533775"/>
                  </a:lnTo>
                  <a:lnTo>
                    <a:pt x="1009650" y="3357563"/>
                  </a:lnTo>
                  <a:lnTo>
                    <a:pt x="709612" y="3157538"/>
                  </a:lnTo>
                  <a:lnTo>
                    <a:pt x="485775" y="2990850"/>
                  </a:lnTo>
                  <a:lnTo>
                    <a:pt x="347662" y="2857500"/>
                  </a:lnTo>
                  <a:lnTo>
                    <a:pt x="295275" y="2800350"/>
                  </a:lnTo>
                  <a:lnTo>
                    <a:pt x="257175" y="2738438"/>
                  </a:lnTo>
                  <a:lnTo>
                    <a:pt x="176212" y="2481263"/>
                  </a:lnTo>
                  <a:lnTo>
                    <a:pt x="152400" y="2381250"/>
                  </a:lnTo>
                  <a:lnTo>
                    <a:pt x="157162" y="2324100"/>
                  </a:lnTo>
                  <a:lnTo>
                    <a:pt x="176212" y="2286000"/>
                  </a:lnTo>
                  <a:lnTo>
                    <a:pt x="209550" y="2228850"/>
                  </a:lnTo>
                  <a:lnTo>
                    <a:pt x="180975" y="2147888"/>
                  </a:lnTo>
                  <a:lnTo>
                    <a:pt x="147637" y="2095500"/>
                  </a:lnTo>
                  <a:lnTo>
                    <a:pt x="209550" y="1985963"/>
                  </a:lnTo>
                  <a:lnTo>
                    <a:pt x="166687" y="1938338"/>
                  </a:lnTo>
                  <a:lnTo>
                    <a:pt x="114300" y="1914525"/>
                  </a:lnTo>
                  <a:lnTo>
                    <a:pt x="0" y="1871663"/>
                  </a:lnTo>
                  <a:lnTo>
                    <a:pt x="0" y="1871663"/>
                  </a:lnTo>
                  <a:lnTo>
                    <a:pt x="200025" y="1762125"/>
                  </a:lnTo>
                  <a:lnTo>
                    <a:pt x="304800" y="1714500"/>
                  </a:lnTo>
                  <a:lnTo>
                    <a:pt x="381000" y="1700213"/>
                  </a:lnTo>
                  <a:lnTo>
                    <a:pt x="390525" y="1681163"/>
                  </a:lnTo>
                  <a:lnTo>
                    <a:pt x="152400" y="1609725"/>
                  </a:lnTo>
                  <a:lnTo>
                    <a:pt x="42862" y="1566863"/>
                  </a:lnTo>
                  <a:lnTo>
                    <a:pt x="23812" y="1547813"/>
                  </a:lnTo>
                  <a:lnTo>
                    <a:pt x="57150" y="1524000"/>
                  </a:lnTo>
                  <a:lnTo>
                    <a:pt x="433387" y="1490663"/>
                  </a:lnTo>
                  <a:lnTo>
                    <a:pt x="528637" y="1466850"/>
                  </a:lnTo>
                  <a:lnTo>
                    <a:pt x="552450" y="1433513"/>
                  </a:lnTo>
                  <a:lnTo>
                    <a:pt x="404812" y="1347788"/>
                  </a:lnTo>
                  <a:lnTo>
                    <a:pt x="619125" y="1204913"/>
                  </a:lnTo>
                  <a:lnTo>
                    <a:pt x="628650" y="1171575"/>
                  </a:lnTo>
                  <a:lnTo>
                    <a:pt x="581025" y="1128713"/>
                  </a:lnTo>
                  <a:lnTo>
                    <a:pt x="690562" y="1038225"/>
                  </a:lnTo>
                  <a:lnTo>
                    <a:pt x="647700" y="885825"/>
                  </a:lnTo>
                  <a:lnTo>
                    <a:pt x="666750" y="671513"/>
                  </a:lnTo>
                  <a:lnTo>
                    <a:pt x="681037" y="376238"/>
                  </a:lnTo>
                  <a:lnTo>
                    <a:pt x="685800" y="233363"/>
                  </a:lnTo>
                  <a:cubicBezTo>
                    <a:pt x="684212" y="155575"/>
                    <a:pt x="682625" y="77788"/>
                    <a:pt x="681037" y="0"/>
                  </a:cubicBezTo>
                  <a:close/>
                </a:path>
              </a:pathLst>
            </a:custGeom>
            <a:solidFill>
              <a:srgbClr val="729F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77525" y="3692379"/>
                  <a:ext cx="4005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rgbClr val="2A3674"/>
                      </a:solidFill>
                    </a:rPr>
                    <a:t>Bugey</a:t>
                  </a:r>
                  <a:r>
                    <a:rPr lang="en-US" dirty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Reactor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 Disappearance)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25" y="3692379"/>
                  <a:ext cx="400564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/>
            <p:cNvSpPr/>
            <p:nvPr/>
          </p:nvSpPr>
          <p:spPr>
            <a:xfrm>
              <a:off x="2948405" y="4539528"/>
              <a:ext cx="1362456" cy="1170432"/>
            </a:xfrm>
            <a:custGeom>
              <a:avLst/>
              <a:gdLst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52400 w 1323975"/>
                <a:gd name="connsiteY15" fmla="*/ 330993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52387 w 1323975"/>
                <a:gd name="connsiteY19" fmla="*/ 252412 h 1540668"/>
                <a:gd name="connsiteX20" fmla="*/ 47625 w 1323975"/>
                <a:gd name="connsiteY20" fmla="*/ 235743 h 1540668"/>
                <a:gd name="connsiteX21" fmla="*/ 130968 w 1323975"/>
                <a:gd name="connsiteY21" fmla="*/ 214312 h 1540668"/>
                <a:gd name="connsiteX22" fmla="*/ 164306 w 1323975"/>
                <a:gd name="connsiteY22" fmla="*/ 209550 h 1540668"/>
                <a:gd name="connsiteX23" fmla="*/ 150018 w 1323975"/>
                <a:gd name="connsiteY23" fmla="*/ 197643 h 1540668"/>
                <a:gd name="connsiteX24" fmla="*/ 107156 w 1323975"/>
                <a:gd name="connsiteY24" fmla="*/ 178593 h 1540668"/>
                <a:gd name="connsiteX25" fmla="*/ 76200 w 1323975"/>
                <a:gd name="connsiteY25" fmla="*/ 166687 h 1540668"/>
                <a:gd name="connsiteX26" fmla="*/ 109537 w 1323975"/>
                <a:gd name="connsiteY26" fmla="*/ 147637 h 1540668"/>
                <a:gd name="connsiteX27" fmla="*/ 135731 w 1323975"/>
                <a:gd name="connsiteY27" fmla="*/ 133350 h 1540668"/>
                <a:gd name="connsiteX28" fmla="*/ 135731 w 1323975"/>
                <a:gd name="connsiteY28" fmla="*/ 119062 h 1540668"/>
                <a:gd name="connsiteX29" fmla="*/ 100012 w 1323975"/>
                <a:gd name="connsiteY29" fmla="*/ 109537 h 1540668"/>
                <a:gd name="connsiteX30" fmla="*/ 92868 w 1323975"/>
                <a:gd name="connsiteY30" fmla="*/ 100012 h 1540668"/>
                <a:gd name="connsiteX31" fmla="*/ 114300 w 1323975"/>
                <a:gd name="connsiteY31" fmla="*/ 83343 h 1540668"/>
                <a:gd name="connsiteX32" fmla="*/ 109537 w 1323975"/>
                <a:gd name="connsiteY32" fmla="*/ 52387 h 1540668"/>
                <a:gd name="connsiteX33" fmla="*/ 107156 w 1323975"/>
                <a:gd name="connsiteY33" fmla="*/ 38100 h 1540668"/>
                <a:gd name="connsiteX34" fmla="*/ 114300 w 1323975"/>
                <a:gd name="connsiteY34" fmla="*/ 21431 h 1540668"/>
                <a:gd name="connsiteX35" fmla="*/ 107156 w 1323975"/>
                <a:gd name="connsiteY35" fmla="*/ 0 h 1540668"/>
                <a:gd name="connsiteX36" fmla="*/ 1323975 w 1323975"/>
                <a:gd name="connsiteY36" fmla="*/ 2381 h 1540668"/>
                <a:gd name="connsiteX37" fmla="*/ 1312068 w 1323975"/>
                <a:gd name="connsiteY37" fmla="*/ 1540668 h 1540668"/>
                <a:gd name="connsiteX0" fmla="*/ 1321593 w 1323975"/>
                <a:gd name="connsiteY0" fmla="*/ 1547812 h 1547812"/>
                <a:gd name="connsiteX1" fmla="*/ 314325 w 1323975"/>
                <a:gd name="connsiteY1" fmla="*/ 938212 h 1547812"/>
                <a:gd name="connsiteX2" fmla="*/ 114300 w 1323975"/>
                <a:gd name="connsiteY2" fmla="*/ 795337 h 1547812"/>
                <a:gd name="connsiteX3" fmla="*/ 30956 w 1323975"/>
                <a:gd name="connsiteY3" fmla="*/ 707231 h 1547812"/>
                <a:gd name="connsiteX4" fmla="*/ 2381 w 1323975"/>
                <a:gd name="connsiteY4" fmla="*/ 633412 h 1547812"/>
                <a:gd name="connsiteX5" fmla="*/ 28575 w 1323975"/>
                <a:gd name="connsiteY5" fmla="*/ 564356 h 1547812"/>
                <a:gd name="connsiteX6" fmla="*/ 88106 w 1323975"/>
                <a:gd name="connsiteY6" fmla="*/ 526256 h 1547812"/>
                <a:gd name="connsiteX7" fmla="*/ 192881 w 1323975"/>
                <a:gd name="connsiteY7" fmla="*/ 500062 h 1547812"/>
                <a:gd name="connsiteX8" fmla="*/ 283368 w 1323975"/>
                <a:gd name="connsiteY8" fmla="*/ 481012 h 1547812"/>
                <a:gd name="connsiteX9" fmla="*/ 304800 w 1323975"/>
                <a:gd name="connsiteY9" fmla="*/ 466725 h 1547812"/>
                <a:gd name="connsiteX10" fmla="*/ 271462 w 1323975"/>
                <a:gd name="connsiteY10" fmla="*/ 440531 h 1547812"/>
                <a:gd name="connsiteX11" fmla="*/ 80962 w 1323975"/>
                <a:gd name="connsiteY11" fmla="*/ 400050 h 1547812"/>
                <a:gd name="connsiteX12" fmla="*/ 16668 w 1323975"/>
                <a:gd name="connsiteY12" fmla="*/ 378618 h 1547812"/>
                <a:gd name="connsiteX13" fmla="*/ 0 w 1323975"/>
                <a:gd name="connsiteY13" fmla="*/ 361950 h 1547812"/>
                <a:gd name="connsiteX14" fmla="*/ 57150 w 1323975"/>
                <a:gd name="connsiteY14" fmla="*/ 340518 h 1547812"/>
                <a:gd name="connsiteX15" fmla="*/ 140494 w 1323975"/>
                <a:gd name="connsiteY15" fmla="*/ 328612 h 1547812"/>
                <a:gd name="connsiteX16" fmla="*/ 209550 w 1323975"/>
                <a:gd name="connsiteY16" fmla="*/ 307181 h 1547812"/>
                <a:gd name="connsiteX17" fmla="*/ 211931 w 1323975"/>
                <a:gd name="connsiteY17" fmla="*/ 297656 h 1547812"/>
                <a:gd name="connsiteX18" fmla="*/ 90487 w 1323975"/>
                <a:gd name="connsiteY18" fmla="*/ 266700 h 1547812"/>
                <a:gd name="connsiteX19" fmla="*/ 52387 w 1323975"/>
                <a:gd name="connsiteY19" fmla="*/ 252412 h 1547812"/>
                <a:gd name="connsiteX20" fmla="*/ 47625 w 1323975"/>
                <a:gd name="connsiteY20" fmla="*/ 235743 h 1547812"/>
                <a:gd name="connsiteX21" fmla="*/ 130968 w 1323975"/>
                <a:gd name="connsiteY21" fmla="*/ 214312 h 1547812"/>
                <a:gd name="connsiteX22" fmla="*/ 164306 w 1323975"/>
                <a:gd name="connsiteY22" fmla="*/ 209550 h 1547812"/>
                <a:gd name="connsiteX23" fmla="*/ 150018 w 1323975"/>
                <a:gd name="connsiteY23" fmla="*/ 197643 h 1547812"/>
                <a:gd name="connsiteX24" fmla="*/ 107156 w 1323975"/>
                <a:gd name="connsiteY24" fmla="*/ 178593 h 1547812"/>
                <a:gd name="connsiteX25" fmla="*/ 76200 w 1323975"/>
                <a:gd name="connsiteY25" fmla="*/ 166687 h 1547812"/>
                <a:gd name="connsiteX26" fmla="*/ 109537 w 1323975"/>
                <a:gd name="connsiteY26" fmla="*/ 147637 h 1547812"/>
                <a:gd name="connsiteX27" fmla="*/ 135731 w 1323975"/>
                <a:gd name="connsiteY27" fmla="*/ 133350 h 1547812"/>
                <a:gd name="connsiteX28" fmla="*/ 135731 w 1323975"/>
                <a:gd name="connsiteY28" fmla="*/ 119062 h 1547812"/>
                <a:gd name="connsiteX29" fmla="*/ 100012 w 1323975"/>
                <a:gd name="connsiteY29" fmla="*/ 109537 h 1547812"/>
                <a:gd name="connsiteX30" fmla="*/ 92868 w 1323975"/>
                <a:gd name="connsiteY30" fmla="*/ 100012 h 1547812"/>
                <a:gd name="connsiteX31" fmla="*/ 114300 w 1323975"/>
                <a:gd name="connsiteY31" fmla="*/ 83343 h 1547812"/>
                <a:gd name="connsiteX32" fmla="*/ 109537 w 1323975"/>
                <a:gd name="connsiteY32" fmla="*/ 52387 h 1547812"/>
                <a:gd name="connsiteX33" fmla="*/ 107156 w 1323975"/>
                <a:gd name="connsiteY33" fmla="*/ 38100 h 1547812"/>
                <a:gd name="connsiteX34" fmla="*/ 114300 w 1323975"/>
                <a:gd name="connsiteY34" fmla="*/ 21431 h 1547812"/>
                <a:gd name="connsiteX35" fmla="*/ 107156 w 1323975"/>
                <a:gd name="connsiteY35" fmla="*/ 0 h 1547812"/>
                <a:gd name="connsiteX36" fmla="*/ 1323975 w 1323975"/>
                <a:gd name="connsiteY36" fmla="*/ 2381 h 1547812"/>
                <a:gd name="connsiteX37" fmla="*/ 1321593 w 1323975"/>
                <a:gd name="connsiteY37" fmla="*/ 1547812 h 1547812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00012 w 1321594"/>
                <a:gd name="connsiteY28" fmla="*/ 111919 h 1550194"/>
                <a:gd name="connsiteX29" fmla="*/ 92868 w 1321594"/>
                <a:gd name="connsiteY29" fmla="*/ 102394 h 1550194"/>
                <a:gd name="connsiteX30" fmla="*/ 114300 w 1321594"/>
                <a:gd name="connsiteY30" fmla="*/ 85725 h 1550194"/>
                <a:gd name="connsiteX31" fmla="*/ 109537 w 1321594"/>
                <a:gd name="connsiteY31" fmla="*/ 54769 h 1550194"/>
                <a:gd name="connsiteX32" fmla="*/ 107156 w 1321594"/>
                <a:gd name="connsiteY32" fmla="*/ 40482 h 1550194"/>
                <a:gd name="connsiteX33" fmla="*/ 114300 w 1321594"/>
                <a:gd name="connsiteY33" fmla="*/ 23813 h 1550194"/>
                <a:gd name="connsiteX34" fmla="*/ 107156 w 1321594"/>
                <a:gd name="connsiteY34" fmla="*/ 2382 h 1550194"/>
                <a:gd name="connsiteX35" fmla="*/ 1321594 w 1321594"/>
                <a:gd name="connsiteY35" fmla="*/ 0 h 1550194"/>
                <a:gd name="connsiteX36" fmla="*/ 1321593 w 1321594"/>
                <a:gd name="connsiteY36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28575 w 1321594"/>
                <a:gd name="connsiteY6" fmla="*/ 566738 h 1550194"/>
                <a:gd name="connsiteX7" fmla="*/ 88106 w 1321594"/>
                <a:gd name="connsiteY7" fmla="*/ 528638 h 1550194"/>
                <a:gd name="connsiteX8" fmla="*/ 192881 w 1321594"/>
                <a:gd name="connsiteY8" fmla="*/ 502444 h 1550194"/>
                <a:gd name="connsiteX9" fmla="*/ 283368 w 1321594"/>
                <a:gd name="connsiteY9" fmla="*/ 483394 h 1550194"/>
                <a:gd name="connsiteX10" fmla="*/ 304800 w 1321594"/>
                <a:gd name="connsiteY10" fmla="*/ 469107 h 1550194"/>
                <a:gd name="connsiteX11" fmla="*/ 271462 w 1321594"/>
                <a:gd name="connsiteY11" fmla="*/ 442913 h 1550194"/>
                <a:gd name="connsiteX12" fmla="*/ 80962 w 1321594"/>
                <a:gd name="connsiteY12" fmla="*/ 402432 h 1550194"/>
                <a:gd name="connsiteX13" fmla="*/ 16668 w 1321594"/>
                <a:gd name="connsiteY13" fmla="*/ 381000 h 1550194"/>
                <a:gd name="connsiteX14" fmla="*/ 0 w 1321594"/>
                <a:gd name="connsiteY14" fmla="*/ 364332 h 1550194"/>
                <a:gd name="connsiteX15" fmla="*/ 57150 w 1321594"/>
                <a:gd name="connsiteY15" fmla="*/ 342900 h 1550194"/>
                <a:gd name="connsiteX16" fmla="*/ 140494 w 1321594"/>
                <a:gd name="connsiteY16" fmla="*/ 330994 h 1550194"/>
                <a:gd name="connsiteX17" fmla="*/ 209550 w 1321594"/>
                <a:gd name="connsiteY17" fmla="*/ 309563 h 1550194"/>
                <a:gd name="connsiteX18" fmla="*/ 211931 w 1321594"/>
                <a:gd name="connsiteY18" fmla="*/ 300038 h 1550194"/>
                <a:gd name="connsiteX19" fmla="*/ 90487 w 1321594"/>
                <a:gd name="connsiteY19" fmla="*/ 269082 h 1550194"/>
                <a:gd name="connsiteX20" fmla="*/ 52387 w 1321594"/>
                <a:gd name="connsiteY20" fmla="*/ 254794 h 1550194"/>
                <a:gd name="connsiteX21" fmla="*/ 47625 w 1321594"/>
                <a:gd name="connsiteY21" fmla="*/ 238125 h 1550194"/>
                <a:gd name="connsiteX22" fmla="*/ 130968 w 1321594"/>
                <a:gd name="connsiteY22" fmla="*/ 216694 h 1550194"/>
                <a:gd name="connsiteX23" fmla="*/ 164306 w 1321594"/>
                <a:gd name="connsiteY23" fmla="*/ 211932 h 1550194"/>
                <a:gd name="connsiteX24" fmla="*/ 150018 w 1321594"/>
                <a:gd name="connsiteY24" fmla="*/ 200025 h 1550194"/>
                <a:gd name="connsiteX25" fmla="*/ 107156 w 1321594"/>
                <a:gd name="connsiteY25" fmla="*/ 180975 h 1550194"/>
                <a:gd name="connsiteX26" fmla="*/ 76200 w 1321594"/>
                <a:gd name="connsiteY26" fmla="*/ 169069 h 1550194"/>
                <a:gd name="connsiteX27" fmla="*/ 109537 w 1321594"/>
                <a:gd name="connsiteY27" fmla="*/ 150019 h 1550194"/>
                <a:gd name="connsiteX28" fmla="*/ 135731 w 1321594"/>
                <a:gd name="connsiteY28" fmla="*/ 135732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11906 w 1321594"/>
                <a:gd name="connsiteY6" fmla="*/ 602457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114300 w 1321594"/>
                <a:gd name="connsiteY3" fmla="*/ 797719 h 1540669"/>
                <a:gd name="connsiteX4" fmla="*/ 30956 w 1321594"/>
                <a:gd name="connsiteY4" fmla="*/ 709613 h 1540669"/>
                <a:gd name="connsiteX5" fmla="*/ 2381 w 1321594"/>
                <a:gd name="connsiteY5" fmla="*/ 635794 h 1540669"/>
                <a:gd name="connsiteX6" fmla="*/ 7144 w 1321594"/>
                <a:gd name="connsiteY6" fmla="*/ 595313 h 1540669"/>
                <a:gd name="connsiteX7" fmla="*/ 28575 w 1321594"/>
                <a:gd name="connsiteY7" fmla="*/ 566738 h 1540669"/>
                <a:gd name="connsiteX8" fmla="*/ 88106 w 1321594"/>
                <a:gd name="connsiteY8" fmla="*/ 528638 h 1540669"/>
                <a:gd name="connsiteX9" fmla="*/ 192881 w 1321594"/>
                <a:gd name="connsiteY9" fmla="*/ 502444 h 1540669"/>
                <a:gd name="connsiteX10" fmla="*/ 283368 w 1321594"/>
                <a:gd name="connsiteY10" fmla="*/ 483394 h 1540669"/>
                <a:gd name="connsiteX11" fmla="*/ 304800 w 1321594"/>
                <a:gd name="connsiteY11" fmla="*/ 469107 h 1540669"/>
                <a:gd name="connsiteX12" fmla="*/ 238125 w 1321594"/>
                <a:gd name="connsiteY12" fmla="*/ 438150 h 1540669"/>
                <a:gd name="connsiteX13" fmla="*/ 80962 w 1321594"/>
                <a:gd name="connsiteY13" fmla="*/ 402432 h 1540669"/>
                <a:gd name="connsiteX14" fmla="*/ 16668 w 1321594"/>
                <a:gd name="connsiteY14" fmla="*/ 381000 h 1540669"/>
                <a:gd name="connsiteX15" fmla="*/ 0 w 1321594"/>
                <a:gd name="connsiteY15" fmla="*/ 364332 h 1540669"/>
                <a:gd name="connsiteX16" fmla="*/ 57150 w 1321594"/>
                <a:gd name="connsiteY16" fmla="*/ 342900 h 1540669"/>
                <a:gd name="connsiteX17" fmla="*/ 140494 w 1321594"/>
                <a:gd name="connsiteY17" fmla="*/ 330994 h 1540669"/>
                <a:gd name="connsiteX18" fmla="*/ 209550 w 1321594"/>
                <a:gd name="connsiteY18" fmla="*/ 309563 h 1540669"/>
                <a:gd name="connsiteX19" fmla="*/ 211931 w 1321594"/>
                <a:gd name="connsiteY19" fmla="*/ 300038 h 1540669"/>
                <a:gd name="connsiteX20" fmla="*/ 90487 w 1321594"/>
                <a:gd name="connsiteY20" fmla="*/ 269082 h 1540669"/>
                <a:gd name="connsiteX21" fmla="*/ 52387 w 1321594"/>
                <a:gd name="connsiteY21" fmla="*/ 254794 h 1540669"/>
                <a:gd name="connsiteX22" fmla="*/ 47625 w 1321594"/>
                <a:gd name="connsiteY22" fmla="*/ 238125 h 1540669"/>
                <a:gd name="connsiteX23" fmla="*/ 130968 w 1321594"/>
                <a:gd name="connsiteY23" fmla="*/ 216694 h 1540669"/>
                <a:gd name="connsiteX24" fmla="*/ 164306 w 1321594"/>
                <a:gd name="connsiteY24" fmla="*/ 211932 h 1540669"/>
                <a:gd name="connsiteX25" fmla="*/ 150018 w 1321594"/>
                <a:gd name="connsiteY25" fmla="*/ 200025 h 1540669"/>
                <a:gd name="connsiteX26" fmla="*/ 107156 w 1321594"/>
                <a:gd name="connsiteY26" fmla="*/ 180975 h 1540669"/>
                <a:gd name="connsiteX27" fmla="*/ 76200 w 1321594"/>
                <a:gd name="connsiteY27" fmla="*/ 169069 h 1540669"/>
                <a:gd name="connsiteX28" fmla="*/ 109537 w 1321594"/>
                <a:gd name="connsiteY28" fmla="*/ 150019 h 1540669"/>
                <a:gd name="connsiteX29" fmla="*/ 135731 w 1321594"/>
                <a:gd name="connsiteY29" fmla="*/ 135732 h 1540669"/>
                <a:gd name="connsiteX30" fmla="*/ 100012 w 1321594"/>
                <a:gd name="connsiteY30" fmla="*/ 111919 h 1540669"/>
                <a:gd name="connsiteX31" fmla="*/ 92868 w 1321594"/>
                <a:gd name="connsiteY31" fmla="*/ 102394 h 1540669"/>
                <a:gd name="connsiteX32" fmla="*/ 114300 w 1321594"/>
                <a:gd name="connsiteY32" fmla="*/ 85725 h 1540669"/>
                <a:gd name="connsiteX33" fmla="*/ 109537 w 1321594"/>
                <a:gd name="connsiteY33" fmla="*/ 54769 h 1540669"/>
                <a:gd name="connsiteX34" fmla="*/ 107156 w 1321594"/>
                <a:gd name="connsiteY34" fmla="*/ 40482 h 1540669"/>
                <a:gd name="connsiteX35" fmla="*/ 114300 w 1321594"/>
                <a:gd name="connsiteY35" fmla="*/ 23813 h 1540669"/>
                <a:gd name="connsiteX36" fmla="*/ 107156 w 1321594"/>
                <a:gd name="connsiteY36" fmla="*/ 2382 h 1540669"/>
                <a:gd name="connsiteX37" fmla="*/ 1321594 w 1321594"/>
                <a:gd name="connsiteY37" fmla="*/ 0 h 1540669"/>
                <a:gd name="connsiteX38" fmla="*/ 1319212 w 1321594"/>
                <a:gd name="connsiteY38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114300 w 1321594"/>
                <a:gd name="connsiteY3" fmla="*/ 797719 h 1540669"/>
                <a:gd name="connsiteX4" fmla="*/ 30956 w 1321594"/>
                <a:gd name="connsiteY4" fmla="*/ 709613 h 1540669"/>
                <a:gd name="connsiteX5" fmla="*/ 2381 w 1321594"/>
                <a:gd name="connsiteY5" fmla="*/ 635794 h 1540669"/>
                <a:gd name="connsiteX6" fmla="*/ 7144 w 1321594"/>
                <a:gd name="connsiteY6" fmla="*/ 595313 h 1540669"/>
                <a:gd name="connsiteX7" fmla="*/ 28575 w 1321594"/>
                <a:gd name="connsiteY7" fmla="*/ 566738 h 1540669"/>
                <a:gd name="connsiteX8" fmla="*/ 88106 w 1321594"/>
                <a:gd name="connsiteY8" fmla="*/ 528638 h 1540669"/>
                <a:gd name="connsiteX9" fmla="*/ 192881 w 1321594"/>
                <a:gd name="connsiteY9" fmla="*/ 502444 h 1540669"/>
                <a:gd name="connsiteX10" fmla="*/ 283368 w 1321594"/>
                <a:gd name="connsiteY10" fmla="*/ 483394 h 1540669"/>
                <a:gd name="connsiteX11" fmla="*/ 304800 w 1321594"/>
                <a:gd name="connsiteY11" fmla="*/ 469107 h 1540669"/>
                <a:gd name="connsiteX12" fmla="*/ 238125 w 1321594"/>
                <a:gd name="connsiteY12" fmla="*/ 438150 h 1540669"/>
                <a:gd name="connsiteX13" fmla="*/ 80962 w 1321594"/>
                <a:gd name="connsiteY13" fmla="*/ 402432 h 1540669"/>
                <a:gd name="connsiteX14" fmla="*/ 16668 w 1321594"/>
                <a:gd name="connsiteY14" fmla="*/ 381000 h 1540669"/>
                <a:gd name="connsiteX15" fmla="*/ 0 w 1321594"/>
                <a:gd name="connsiteY15" fmla="*/ 364332 h 1540669"/>
                <a:gd name="connsiteX16" fmla="*/ 57150 w 1321594"/>
                <a:gd name="connsiteY16" fmla="*/ 342900 h 1540669"/>
                <a:gd name="connsiteX17" fmla="*/ 140494 w 1321594"/>
                <a:gd name="connsiteY17" fmla="*/ 330994 h 1540669"/>
                <a:gd name="connsiteX18" fmla="*/ 209550 w 1321594"/>
                <a:gd name="connsiteY18" fmla="*/ 309563 h 1540669"/>
                <a:gd name="connsiteX19" fmla="*/ 211931 w 1321594"/>
                <a:gd name="connsiteY19" fmla="*/ 300038 h 1540669"/>
                <a:gd name="connsiteX20" fmla="*/ 90487 w 1321594"/>
                <a:gd name="connsiteY20" fmla="*/ 269082 h 1540669"/>
                <a:gd name="connsiteX21" fmla="*/ 52387 w 1321594"/>
                <a:gd name="connsiteY21" fmla="*/ 254794 h 1540669"/>
                <a:gd name="connsiteX22" fmla="*/ 47625 w 1321594"/>
                <a:gd name="connsiteY22" fmla="*/ 238125 h 1540669"/>
                <a:gd name="connsiteX23" fmla="*/ 130968 w 1321594"/>
                <a:gd name="connsiteY23" fmla="*/ 216694 h 1540669"/>
                <a:gd name="connsiteX24" fmla="*/ 164306 w 1321594"/>
                <a:gd name="connsiteY24" fmla="*/ 211932 h 1540669"/>
                <a:gd name="connsiteX25" fmla="*/ 150018 w 1321594"/>
                <a:gd name="connsiteY25" fmla="*/ 200025 h 1540669"/>
                <a:gd name="connsiteX26" fmla="*/ 107156 w 1321594"/>
                <a:gd name="connsiteY26" fmla="*/ 180975 h 1540669"/>
                <a:gd name="connsiteX27" fmla="*/ 76200 w 1321594"/>
                <a:gd name="connsiteY27" fmla="*/ 169069 h 1540669"/>
                <a:gd name="connsiteX28" fmla="*/ 109537 w 1321594"/>
                <a:gd name="connsiteY28" fmla="*/ 150019 h 1540669"/>
                <a:gd name="connsiteX29" fmla="*/ 135731 w 1321594"/>
                <a:gd name="connsiteY29" fmla="*/ 135732 h 1540669"/>
                <a:gd name="connsiteX30" fmla="*/ 100012 w 1321594"/>
                <a:gd name="connsiteY30" fmla="*/ 111919 h 1540669"/>
                <a:gd name="connsiteX31" fmla="*/ 92868 w 1321594"/>
                <a:gd name="connsiteY31" fmla="*/ 102394 h 1540669"/>
                <a:gd name="connsiteX32" fmla="*/ 114300 w 1321594"/>
                <a:gd name="connsiteY32" fmla="*/ 85725 h 1540669"/>
                <a:gd name="connsiteX33" fmla="*/ 109537 w 1321594"/>
                <a:gd name="connsiteY33" fmla="*/ 54769 h 1540669"/>
                <a:gd name="connsiteX34" fmla="*/ 107156 w 1321594"/>
                <a:gd name="connsiteY34" fmla="*/ 40482 h 1540669"/>
                <a:gd name="connsiteX35" fmla="*/ 114300 w 1321594"/>
                <a:gd name="connsiteY35" fmla="*/ 23813 h 1540669"/>
                <a:gd name="connsiteX36" fmla="*/ 107156 w 1321594"/>
                <a:gd name="connsiteY36" fmla="*/ 2382 h 1540669"/>
                <a:gd name="connsiteX37" fmla="*/ 1321594 w 1321594"/>
                <a:gd name="connsiteY37" fmla="*/ 0 h 1540669"/>
                <a:gd name="connsiteX38" fmla="*/ 1319212 w 1321594"/>
                <a:gd name="connsiteY38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4300 w 1321594"/>
                <a:gd name="connsiteY4" fmla="*/ 797719 h 1540669"/>
                <a:gd name="connsiteX5" fmla="*/ 30956 w 1321594"/>
                <a:gd name="connsiteY5" fmla="*/ 709613 h 1540669"/>
                <a:gd name="connsiteX6" fmla="*/ 2381 w 1321594"/>
                <a:gd name="connsiteY6" fmla="*/ 635794 h 1540669"/>
                <a:gd name="connsiteX7" fmla="*/ 7144 w 1321594"/>
                <a:gd name="connsiteY7" fmla="*/ 595313 h 1540669"/>
                <a:gd name="connsiteX8" fmla="*/ 28575 w 1321594"/>
                <a:gd name="connsiteY8" fmla="*/ 566738 h 1540669"/>
                <a:gd name="connsiteX9" fmla="*/ 88106 w 1321594"/>
                <a:gd name="connsiteY9" fmla="*/ 528638 h 1540669"/>
                <a:gd name="connsiteX10" fmla="*/ 192881 w 1321594"/>
                <a:gd name="connsiteY10" fmla="*/ 502444 h 1540669"/>
                <a:gd name="connsiteX11" fmla="*/ 283368 w 1321594"/>
                <a:gd name="connsiteY11" fmla="*/ 483394 h 1540669"/>
                <a:gd name="connsiteX12" fmla="*/ 304800 w 1321594"/>
                <a:gd name="connsiteY12" fmla="*/ 469107 h 1540669"/>
                <a:gd name="connsiteX13" fmla="*/ 238125 w 1321594"/>
                <a:gd name="connsiteY13" fmla="*/ 438150 h 1540669"/>
                <a:gd name="connsiteX14" fmla="*/ 80962 w 1321594"/>
                <a:gd name="connsiteY14" fmla="*/ 402432 h 1540669"/>
                <a:gd name="connsiteX15" fmla="*/ 16668 w 1321594"/>
                <a:gd name="connsiteY15" fmla="*/ 381000 h 1540669"/>
                <a:gd name="connsiteX16" fmla="*/ 0 w 1321594"/>
                <a:gd name="connsiteY16" fmla="*/ 364332 h 1540669"/>
                <a:gd name="connsiteX17" fmla="*/ 57150 w 1321594"/>
                <a:gd name="connsiteY17" fmla="*/ 342900 h 1540669"/>
                <a:gd name="connsiteX18" fmla="*/ 140494 w 1321594"/>
                <a:gd name="connsiteY18" fmla="*/ 330994 h 1540669"/>
                <a:gd name="connsiteX19" fmla="*/ 209550 w 1321594"/>
                <a:gd name="connsiteY19" fmla="*/ 309563 h 1540669"/>
                <a:gd name="connsiteX20" fmla="*/ 211931 w 1321594"/>
                <a:gd name="connsiteY20" fmla="*/ 300038 h 1540669"/>
                <a:gd name="connsiteX21" fmla="*/ 90487 w 1321594"/>
                <a:gd name="connsiteY21" fmla="*/ 269082 h 1540669"/>
                <a:gd name="connsiteX22" fmla="*/ 52387 w 1321594"/>
                <a:gd name="connsiteY22" fmla="*/ 254794 h 1540669"/>
                <a:gd name="connsiteX23" fmla="*/ 47625 w 1321594"/>
                <a:gd name="connsiteY23" fmla="*/ 238125 h 1540669"/>
                <a:gd name="connsiteX24" fmla="*/ 130968 w 1321594"/>
                <a:gd name="connsiteY24" fmla="*/ 216694 h 1540669"/>
                <a:gd name="connsiteX25" fmla="*/ 164306 w 1321594"/>
                <a:gd name="connsiteY25" fmla="*/ 211932 h 1540669"/>
                <a:gd name="connsiteX26" fmla="*/ 150018 w 1321594"/>
                <a:gd name="connsiteY26" fmla="*/ 200025 h 1540669"/>
                <a:gd name="connsiteX27" fmla="*/ 107156 w 1321594"/>
                <a:gd name="connsiteY27" fmla="*/ 180975 h 1540669"/>
                <a:gd name="connsiteX28" fmla="*/ 76200 w 1321594"/>
                <a:gd name="connsiteY28" fmla="*/ 169069 h 1540669"/>
                <a:gd name="connsiteX29" fmla="*/ 109537 w 1321594"/>
                <a:gd name="connsiteY29" fmla="*/ 150019 h 1540669"/>
                <a:gd name="connsiteX30" fmla="*/ 135731 w 1321594"/>
                <a:gd name="connsiteY30" fmla="*/ 135732 h 1540669"/>
                <a:gd name="connsiteX31" fmla="*/ 100012 w 1321594"/>
                <a:gd name="connsiteY31" fmla="*/ 111919 h 1540669"/>
                <a:gd name="connsiteX32" fmla="*/ 92868 w 1321594"/>
                <a:gd name="connsiteY32" fmla="*/ 102394 h 1540669"/>
                <a:gd name="connsiteX33" fmla="*/ 114300 w 1321594"/>
                <a:gd name="connsiteY33" fmla="*/ 85725 h 1540669"/>
                <a:gd name="connsiteX34" fmla="*/ 109537 w 1321594"/>
                <a:gd name="connsiteY34" fmla="*/ 54769 h 1540669"/>
                <a:gd name="connsiteX35" fmla="*/ 107156 w 1321594"/>
                <a:gd name="connsiteY35" fmla="*/ 40482 h 1540669"/>
                <a:gd name="connsiteX36" fmla="*/ 114300 w 1321594"/>
                <a:gd name="connsiteY36" fmla="*/ 23813 h 1540669"/>
                <a:gd name="connsiteX37" fmla="*/ 107156 w 1321594"/>
                <a:gd name="connsiteY37" fmla="*/ 2382 h 1540669"/>
                <a:gd name="connsiteX38" fmla="*/ 1321594 w 1321594"/>
                <a:gd name="connsiteY38" fmla="*/ 0 h 1540669"/>
                <a:gd name="connsiteX39" fmla="*/ 1319212 w 1321594"/>
                <a:gd name="connsiteY39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114300 w 1321594"/>
                <a:gd name="connsiteY6" fmla="*/ 797719 h 1540669"/>
                <a:gd name="connsiteX7" fmla="*/ 30956 w 1321594"/>
                <a:gd name="connsiteY7" fmla="*/ 709613 h 1540669"/>
                <a:gd name="connsiteX8" fmla="*/ 2381 w 1321594"/>
                <a:gd name="connsiteY8" fmla="*/ 635794 h 1540669"/>
                <a:gd name="connsiteX9" fmla="*/ 7144 w 1321594"/>
                <a:gd name="connsiteY9" fmla="*/ 595313 h 1540669"/>
                <a:gd name="connsiteX10" fmla="*/ 28575 w 1321594"/>
                <a:gd name="connsiteY10" fmla="*/ 566738 h 1540669"/>
                <a:gd name="connsiteX11" fmla="*/ 88106 w 1321594"/>
                <a:gd name="connsiteY11" fmla="*/ 528638 h 1540669"/>
                <a:gd name="connsiteX12" fmla="*/ 192881 w 1321594"/>
                <a:gd name="connsiteY12" fmla="*/ 502444 h 1540669"/>
                <a:gd name="connsiteX13" fmla="*/ 283368 w 1321594"/>
                <a:gd name="connsiteY13" fmla="*/ 483394 h 1540669"/>
                <a:gd name="connsiteX14" fmla="*/ 304800 w 1321594"/>
                <a:gd name="connsiteY14" fmla="*/ 469107 h 1540669"/>
                <a:gd name="connsiteX15" fmla="*/ 238125 w 1321594"/>
                <a:gd name="connsiteY15" fmla="*/ 438150 h 1540669"/>
                <a:gd name="connsiteX16" fmla="*/ 80962 w 1321594"/>
                <a:gd name="connsiteY16" fmla="*/ 402432 h 1540669"/>
                <a:gd name="connsiteX17" fmla="*/ 16668 w 1321594"/>
                <a:gd name="connsiteY17" fmla="*/ 381000 h 1540669"/>
                <a:gd name="connsiteX18" fmla="*/ 0 w 1321594"/>
                <a:gd name="connsiteY18" fmla="*/ 364332 h 1540669"/>
                <a:gd name="connsiteX19" fmla="*/ 57150 w 1321594"/>
                <a:gd name="connsiteY19" fmla="*/ 342900 h 1540669"/>
                <a:gd name="connsiteX20" fmla="*/ 140494 w 1321594"/>
                <a:gd name="connsiteY20" fmla="*/ 330994 h 1540669"/>
                <a:gd name="connsiteX21" fmla="*/ 209550 w 1321594"/>
                <a:gd name="connsiteY21" fmla="*/ 309563 h 1540669"/>
                <a:gd name="connsiteX22" fmla="*/ 211931 w 1321594"/>
                <a:gd name="connsiteY22" fmla="*/ 300038 h 1540669"/>
                <a:gd name="connsiteX23" fmla="*/ 90487 w 1321594"/>
                <a:gd name="connsiteY23" fmla="*/ 269082 h 1540669"/>
                <a:gd name="connsiteX24" fmla="*/ 52387 w 1321594"/>
                <a:gd name="connsiteY24" fmla="*/ 254794 h 1540669"/>
                <a:gd name="connsiteX25" fmla="*/ 47625 w 1321594"/>
                <a:gd name="connsiteY25" fmla="*/ 238125 h 1540669"/>
                <a:gd name="connsiteX26" fmla="*/ 130968 w 1321594"/>
                <a:gd name="connsiteY26" fmla="*/ 216694 h 1540669"/>
                <a:gd name="connsiteX27" fmla="*/ 164306 w 1321594"/>
                <a:gd name="connsiteY27" fmla="*/ 211932 h 1540669"/>
                <a:gd name="connsiteX28" fmla="*/ 150018 w 1321594"/>
                <a:gd name="connsiteY28" fmla="*/ 200025 h 1540669"/>
                <a:gd name="connsiteX29" fmla="*/ 107156 w 1321594"/>
                <a:gd name="connsiteY29" fmla="*/ 180975 h 1540669"/>
                <a:gd name="connsiteX30" fmla="*/ 76200 w 1321594"/>
                <a:gd name="connsiteY30" fmla="*/ 169069 h 1540669"/>
                <a:gd name="connsiteX31" fmla="*/ 109537 w 1321594"/>
                <a:gd name="connsiteY31" fmla="*/ 150019 h 1540669"/>
                <a:gd name="connsiteX32" fmla="*/ 135731 w 1321594"/>
                <a:gd name="connsiteY32" fmla="*/ 135732 h 1540669"/>
                <a:gd name="connsiteX33" fmla="*/ 100012 w 1321594"/>
                <a:gd name="connsiteY33" fmla="*/ 111919 h 1540669"/>
                <a:gd name="connsiteX34" fmla="*/ 92868 w 1321594"/>
                <a:gd name="connsiteY34" fmla="*/ 102394 h 1540669"/>
                <a:gd name="connsiteX35" fmla="*/ 114300 w 1321594"/>
                <a:gd name="connsiteY35" fmla="*/ 85725 h 1540669"/>
                <a:gd name="connsiteX36" fmla="*/ 109537 w 1321594"/>
                <a:gd name="connsiteY36" fmla="*/ 54769 h 1540669"/>
                <a:gd name="connsiteX37" fmla="*/ 107156 w 1321594"/>
                <a:gd name="connsiteY37" fmla="*/ 40482 h 1540669"/>
                <a:gd name="connsiteX38" fmla="*/ 114300 w 1321594"/>
                <a:gd name="connsiteY38" fmla="*/ 23813 h 1540669"/>
                <a:gd name="connsiteX39" fmla="*/ 107156 w 1321594"/>
                <a:gd name="connsiteY39" fmla="*/ 2382 h 1540669"/>
                <a:gd name="connsiteX40" fmla="*/ 1321594 w 1321594"/>
                <a:gd name="connsiteY40" fmla="*/ 0 h 1540669"/>
                <a:gd name="connsiteX41" fmla="*/ 1319212 w 1321594"/>
                <a:gd name="connsiteY41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114300 w 1321594"/>
                <a:gd name="connsiteY7" fmla="*/ 797719 h 1540669"/>
                <a:gd name="connsiteX8" fmla="*/ 30956 w 1321594"/>
                <a:gd name="connsiteY8" fmla="*/ 709613 h 1540669"/>
                <a:gd name="connsiteX9" fmla="*/ 2381 w 1321594"/>
                <a:gd name="connsiteY9" fmla="*/ 635794 h 1540669"/>
                <a:gd name="connsiteX10" fmla="*/ 7144 w 1321594"/>
                <a:gd name="connsiteY10" fmla="*/ 595313 h 1540669"/>
                <a:gd name="connsiteX11" fmla="*/ 28575 w 1321594"/>
                <a:gd name="connsiteY11" fmla="*/ 566738 h 1540669"/>
                <a:gd name="connsiteX12" fmla="*/ 88106 w 1321594"/>
                <a:gd name="connsiteY12" fmla="*/ 528638 h 1540669"/>
                <a:gd name="connsiteX13" fmla="*/ 192881 w 1321594"/>
                <a:gd name="connsiteY13" fmla="*/ 502444 h 1540669"/>
                <a:gd name="connsiteX14" fmla="*/ 283368 w 1321594"/>
                <a:gd name="connsiteY14" fmla="*/ 483394 h 1540669"/>
                <a:gd name="connsiteX15" fmla="*/ 304800 w 1321594"/>
                <a:gd name="connsiteY15" fmla="*/ 469107 h 1540669"/>
                <a:gd name="connsiteX16" fmla="*/ 238125 w 1321594"/>
                <a:gd name="connsiteY16" fmla="*/ 438150 h 1540669"/>
                <a:gd name="connsiteX17" fmla="*/ 80962 w 1321594"/>
                <a:gd name="connsiteY17" fmla="*/ 402432 h 1540669"/>
                <a:gd name="connsiteX18" fmla="*/ 16668 w 1321594"/>
                <a:gd name="connsiteY18" fmla="*/ 381000 h 1540669"/>
                <a:gd name="connsiteX19" fmla="*/ 0 w 1321594"/>
                <a:gd name="connsiteY19" fmla="*/ 364332 h 1540669"/>
                <a:gd name="connsiteX20" fmla="*/ 57150 w 1321594"/>
                <a:gd name="connsiteY20" fmla="*/ 342900 h 1540669"/>
                <a:gd name="connsiteX21" fmla="*/ 140494 w 1321594"/>
                <a:gd name="connsiteY21" fmla="*/ 330994 h 1540669"/>
                <a:gd name="connsiteX22" fmla="*/ 209550 w 1321594"/>
                <a:gd name="connsiteY22" fmla="*/ 309563 h 1540669"/>
                <a:gd name="connsiteX23" fmla="*/ 211931 w 1321594"/>
                <a:gd name="connsiteY23" fmla="*/ 300038 h 1540669"/>
                <a:gd name="connsiteX24" fmla="*/ 90487 w 1321594"/>
                <a:gd name="connsiteY24" fmla="*/ 269082 h 1540669"/>
                <a:gd name="connsiteX25" fmla="*/ 52387 w 1321594"/>
                <a:gd name="connsiteY25" fmla="*/ 254794 h 1540669"/>
                <a:gd name="connsiteX26" fmla="*/ 47625 w 1321594"/>
                <a:gd name="connsiteY26" fmla="*/ 238125 h 1540669"/>
                <a:gd name="connsiteX27" fmla="*/ 130968 w 1321594"/>
                <a:gd name="connsiteY27" fmla="*/ 216694 h 1540669"/>
                <a:gd name="connsiteX28" fmla="*/ 164306 w 1321594"/>
                <a:gd name="connsiteY28" fmla="*/ 211932 h 1540669"/>
                <a:gd name="connsiteX29" fmla="*/ 150018 w 1321594"/>
                <a:gd name="connsiteY29" fmla="*/ 200025 h 1540669"/>
                <a:gd name="connsiteX30" fmla="*/ 107156 w 1321594"/>
                <a:gd name="connsiteY30" fmla="*/ 180975 h 1540669"/>
                <a:gd name="connsiteX31" fmla="*/ 76200 w 1321594"/>
                <a:gd name="connsiteY31" fmla="*/ 169069 h 1540669"/>
                <a:gd name="connsiteX32" fmla="*/ 109537 w 1321594"/>
                <a:gd name="connsiteY32" fmla="*/ 150019 h 1540669"/>
                <a:gd name="connsiteX33" fmla="*/ 135731 w 1321594"/>
                <a:gd name="connsiteY33" fmla="*/ 135732 h 1540669"/>
                <a:gd name="connsiteX34" fmla="*/ 100012 w 1321594"/>
                <a:gd name="connsiteY34" fmla="*/ 111919 h 1540669"/>
                <a:gd name="connsiteX35" fmla="*/ 92868 w 1321594"/>
                <a:gd name="connsiteY35" fmla="*/ 102394 h 1540669"/>
                <a:gd name="connsiteX36" fmla="*/ 114300 w 1321594"/>
                <a:gd name="connsiteY36" fmla="*/ 85725 h 1540669"/>
                <a:gd name="connsiteX37" fmla="*/ 109537 w 1321594"/>
                <a:gd name="connsiteY37" fmla="*/ 54769 h 1540669"/>
                <a:gd name="connsiteX38" fmla="*/ 107156 w 1321594"/>
                <a:gd name="connsiteY38" fmla="*/ 40482 h 1540669"/>
                <a:gd name="connsiteX39" fmla="*/ 114300 w 1321594"/>
                <a:gd name="connsiteY39" fmla="*/ 23813 h 1540669"/>
                <a:gd name="connsiteX40" fmla="*/ 107156 w 1321594"/>
                <a:gd name="connsiteY40" fmla="*/ 2382 h 1540669"/>
                <a:gd name="connsiteX41" fmla="*/ 1321594 w 1321594"/>
                <a:gd name="connsiteY41" fmla="*/ 0 h 1540669"/>
                <a:gd name="connsiteX42" fmla="*/ 1319212 w 1321594"/>
                <a:gd name="connsiteY42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114300 w 1321594"/>
                <a:gd name="connsiteY8" fmla="*/ 797719 h 1540669"/>
                <a:gd name="connsiteX9" fmla="*/ 30956 w 1321594"/>
                <a:gd name="connsiteY9" fmla="*/ 709613 h 1540669"/>
                <a:gd name="connsiteX10" fmla="*/ 2381 w 1321594"/>
                <a:gd name="connsiteY10" fmla="*/ 635794 h 1540669"/>
                <a:gd name="connsiteX11" fmla="*/ 7144 w 1321594"/>
                <a:gd name="connsiteY11" fmla="*/ 595313 h 1540669"/>
                <a:gd name="connsiteX12" fmla="*/ 28575 w 1321594"/>
                <a:gd name="connsiteY12" fmla="*/ 566738 h 1540669"/>
                <a:gd name="connsiteX13" fmla="*/ 88106 w 1321594"/>
                <a:gd name="connsiteY13" fmla="*/ 528638 h 1540669"/>
                <a:gd name="connsiteX14" fmla="*/ 192881 w 1321594"/>
                <a:gd name="connsiteY14" fmla="*/ 502444 h 1540669"/>
                <a:gd name="connsiteX15" fmla="*/ 283368 w 1321594"/>
                <a:gd name="connsiteY15" fmla="*/ 483394 h 1540669"/>
                <a:gd name="connsiteX16" fmla="*/ 304800 w 1321594"/>
                <a:gd name="connsiteY16" fmla="*/ 469107 h 1540669"/>
                <a:gd name="connsiteX17" fmla="*/ 238125 w 1321594"/>
                <a:gd name="connsiteY17" fmla="*/ 438150 h 1540669"/>
                <a:gd name="connsiteX18" fmla="*/ 80962 w 1321594"/>
                <a:gd name="connsiteY18" fmla="*/ 402432 h 1540669"/>
                <a:gd name="connsiteX19" fmla="*/ 16668 w 1321594"/>
                <a:gd name="connsiteY19" fmla="*/ 381000 h 1540669"/>
                <a:gd name="connsiteX20" fmla="*/ 0 w 1321594"/>
                <a:gd name="connsiteY20" fmla="*/ 364332 h 1540669"/>
                <a:gd name="connsiteX21" fmla="*/ 57150 w 1321594"/>
                <a:gd name="connsiteY21" fmla="*/ 342900 h 1540669"/>
                <a:gd name="connsiteX22" fmla="*/ 140494 w 1321594"/>
                <a:gd name="connsiteY22" fmla="*/ 330994 h 1540669"/>
                <a:gd name="connsiteX23" fmla="*/ 209550 w 1321594"/>
                <a:gd name="connsiteY23" fmla="*/ 309563 h 1540669"/>
                <a:gd name="connsiteX24" fmla="*/ 211931 w 1321594"/>
                <a:gd name="connsiteY24" fmla="*/ 300038 h 1540669"/>
                <a:gd name="connsiteX25" fmla="*/ 90487 w 1321594"/>
                <a:gd name="connsiteY25" fmla="*/ 269082 h 1540669"/>
                <a:gd name="connsiteX26" fmla="*/ 52387 w 1321594"/>
                <a:gd name="connsiteY26" fmla="*/ 254794 h 1540669"/>
                <a:gd name="connsiteX27" fmla="*/ 47625 w 1321594"/>
                <a:gd name="connsiteY27" fmla="*/ 238125 h 1540669"/>
                <a:gd name="connsiteX28" fmla="*/ 130968 w 1321594"/>
                <a:gd name="connsiteY28" fmla="*/ 216694 h 1540669"/>
                <a:gd name="connsiteX29" fmla="*/ 164306 w 1321594"/>
                <a:gd name="connsiteY29" fmla="*/ 211932 h 1540669"/>
                <a:gd name="connsiteX30" fmla="*/ 150018 w 1321594"/>
                <a:gd name="connsiteY30" fmla="*/ 200025 h 1540669"/>
                <a:gd name="connsiteX31" fmla="*/ 107156 w 1321594"/>
                <a:gd name="connsiteY31" fmla="*/ 180975 h 1540669"/>
                <a:gd name="connsiteX32" fmla="*/ 76200 w 1321594"/>
                <a:gd name="connsiteY32" fmla="*/ 169069 h 1540669"/>
                <a:gd name="connsiteX33" fmla="*/ 109537 w 1321594"/>
                <a:gd name="connsiteY33" fmla="*/ 150019 h 1540669"/>
                <a:gd name="connsiteX34" fmla="*/ 135731 w 1321594"/>
                <a:gd name="connsiteY34" fmla="*/ 135732 h 1540669"/>
                <a:gd name="connsiteX35" fmla="*/ 100012 w 1321594"/>
                <a:gd name="connsiteY35" fmla="*/ 111919 h 1540669"/>
                <a:gd name="connsiteX36" fmla="*/ 92868 w 1321594"/>
                <a:gd name="connsiteY36" fmla="*/ 102394 h 1540669"/>
                <a:gd name="connsiteX37" fmla="*/ 114300 w 1321594"/>
                <a:gd name="connsiteY37" fmla="*/ 85725 h 1540669"/>
                <a:gd name="connsiteX38" fmla="*/ 109537 w 1321594"/>
                <a:gd name="connsiteY38" fmla="*/ 54769 h 1540669"/>
                <a:gd name="connsiteX39" fmla="*/ 107156 w 1321594"/>
                <a:gd name="connsiteY39" fmla="*/ 40482 h 1540669"/>
                <a:gd name="connsiteX40" fmla="*/ 114300 w 1321594"/>
                <a:gd name="connsiteY40" fmla="*/ 23813 h 1540669"/>
                <a:gd name="connsiteX41" fmla="*/ 107156 w 1321594"/>
                <a:gd name="connsiteY41" fmla="*/ 2382 h 1540669"/>
                <a:gd name="connsiteX42" fmla="*/ 1321594 w 1321594"/>
                <a:gd name="connsiteY42" fmla="*/ 0 h 1540669"/>
                <a:gd name="connsiteX43" fmla="*/ 1319212 w 1321594"/>
                <a:gd name="connsiteY43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114300 w 1321594"/>
                <a:gd name="connsiteY9" fmla="*/ 797719 h 1540669"/>
                <a:gd name="connsiteX10" fmla="*/ 30956 w 1321594"/>
                <a:gd name="connsiteY10" fmla="*/ 709613 h 1540669"/>
                <a:gd name="connsiteX11" fmla="*/ 2381 w 1321594"/>
                <a:gd name="connsiteY11" fmla="*/ 635794 h 1540669"/>
                <a:gd name="connsiteX12" fmla="*/ 7144 w 1321594"/>
                <a:gd name="connsiteY12" fmla="*/ 595313 h 1540669"/>
                <a:gd name="connsiteX13" fmla="*/ 28575 w 1321594"/>
                <a:gd name="connsiteY13" fmla="*/ 566738 h 1540669"/>
                <a:gd name="connsiteX14" fmla="*/ 88106 w 1321594"/>
                <a:gd name="connsiteY14" fmla="*/ 528638 h 1540669"/>
                <a:gd name="connsiteX15" fmla="*/ 192881 w 1321594"/>
                <a:gd name="connsiteY15" fmla="*/ 502444 h 1540669"/>
                <a:gd name="connsiteX16" fmla="*/ 283368 w 1321594"/>
                <a:gd name="connsiteY16" fmla="*/ 483394 h 1540669"/>
                <a:gd name="connsiteX17" fmla="*/ 304800 w 1321594"/>
                <a:gd name="connsiteY17" fmla="*/ 469107 h 1540669"/>
                <a:gd name="connsiteX18" fmla="*/ 238125 w 1321594"/>
                <a:gd name="connsiteY18" fmla="*/ 438150 h 1540669"/>
                <a:gd name="connsiteX19" fmla="*/ 80962 w 1321594"/>
                <a:gd name="connsiteY19" fmla="*/ 402432 h 1540669"/>
                <a:gd name="connsiteX20" fmla="*/ 16668 w 1321594"/>
                <a:gd name="connsiteY20" fmla="*/ 381000 h 1540669"/>
                <a:gd name="connsiteX21" fmla="*/ 0 w 1321594"/>
                <a:gd name="connsiteY21" fmla="*/ 364332 h 1540669"/>
                <a:gd name="connsiteX22" fmla="*/ 57150 w 1321594"/>
                <a:gd name="connsiteY22" fmla="*/ 342900 h 1540669"/>
                <a:gd name="connsiteX23" fmla="*/ 140494 w 1321594"/>
                <a:gd name="connsiteY23" fmla="*/ 330994 h 1540669"/>
                <a:gd name="connsiteX24" fmla="*/ 209550 w 1321594"/>
                <a:gd name="connsiteY24" fmla="*/ 309563 h 1540669"/>
                <a:gd name="connsiteX25" fmla="*/ 211931 w 1321594"/>
                <a:gd name="connsiteY25" fmla="*/ 300038 h 1540669"/>
                <a:gd name="connsiteX26" fmla="*/ 90487 w 1321594"/>
                <a:gd name="connsiteY26" fmla="*/ 269082 h 1540669"/>
                <a:gd name="connsiteX27" fmla="*/ 52387 w 1321594"/>
                <a:gd name="connsiteY27" fmla="*/ 254794 h 1540669"/>
                <a:gd name="connsiteX28" fmla="*/ 47625 w 1321594"/>
                <a:gd name="connsiteY28" fmla="*/ 238125 h 1540669"/>
                <a:gd name="connsiteX29" fmla="*/ 130968 w 1321594"/>
                <a:gd name="connsiteY29" fmla="*/ 216694 h 1540669"/>
                <a:gd name="connsiteX30" fmla="*/ 164306 w 1321594"/>
                <a:gd name="connsiteY30" fmla="*/ 211932 h 1540669"/>
                <a:gd name="connsiteX31" fmla="*/ 150018 w 1321594"/>
                <a:gd name="connsiteY31" fmla="*/ 200025 h 1540669"/>
                <a:gd name="connsiteX32" fmla="*/ 107156 w 1321594"/>
                <a:gd name="connsiteY32" fmla="*/ 180975 h 1540669"/>
                <a:gd name="connsiteX33" fmla="*/ 76200 w 1321594"/>
                <a:gd name="connsiteY33" fmla="*/ 169069 h 1540669"/>
                <a:gd name="connsiteX34" fmla="*/ 109537 w 1321594"/>
                <a:gd name="connsiteY34" fmla="*/ 150019 h 1540669"/>
                <a:gd name="connsiteX35" fmla="*/ 135731 w 1321594"/>
                <a:gd name="connsiteY35" fmla="*/ 135732 h 1540669"/>
                <a:gd name="connsiteX36" fmla="*/ 100012 w 1321594"/>
                <a:gd name="connsiteY36" fmla="*/ 111919 h 1540669"/>
                <a:gd name="connsiteX37" fmla="*/ 92868 w 1321594"/>
                <a:gd name="connsiteY37" fmla="*/ 102394 h 1540669"/>
                <a:gd name="connsiteX38" fmla="*/ 114300 w 1321594"/>
                <a:gd name="connsiteY38" fmla="*/ 85725 h 1540669"/>
                <a:gd name="connsiteX39" fmla="*/ 109537 w 1321594"/>
                <a:gd name="connsiteY39" fmla="*/ 54769 h 1540669"/>
                <a:gd name="connsiteX40" fmla="*/ 107156 w 1321594"/>
                <a:gd name="connsiteY40" fmla="*/ 40482 h 1540669"/>
                <a:gd name="connsiteX41" fmla="*/ 114300 w 1321594"/>
                <a:gd name="connsiteY41" fmla="*/ 23813 h 1540669"/>
                <a:gd name="connsiteX42" fmla="*/ 107156 w 1321594"/>
                <a:gd name="connsiteY42" fmla="*/ 2382 h 1540669"/>
                <a:gd name="connsiteX43" fmla="*/ 1321594 w 1321594"/>
                <a:gd name="connsiteY43" fmla="*/ 0 h 1540669"/>
                <a:gd name="connsiteX44" fmla="*/ 1319212 w 1321594"/>
                <a:gd name="connsiteY44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114300 w 1321594"/>
                <a:gd name="connsiteY10" fmla="*/ 797719 h 1540669"/>
                <a:gd name="connsiteX11" fmla="*/ 30956 w 1321594"/>
                <a:gd name="connsiteY11" fmla="*/ 709613 h 1540669"/>
                <a:gd name="connsiteX12" fmla="*/ 2381 w 1321594"/>
                <a:gd name="connsiteY12" fmla="*/ 635794 h 1540669"/>
                <a:gd name="connsiteX13" fmla="*/ 7144 w 1321594"/>
                <a:gd name="connsiteY13" fmla="*/ 595313 h 1540669"/>
                <a:gd name="connsiteX14" fmla="*/ 28575 w 1321594"/>
                <a:gd name="connsiteY14" fmla="*/ 566738 h 1540669"/>
                <a:gd name="connsiteX15" fmla="*/ 88106 w 1321594"/>
                <a:gd name="connsiteY15" fmla="*/ 528638 h 1540669"/>
                <a:gd name="connsiteX16" fmla="*/ 192881 w 1321594"/>
                <a:gd name="connsiteY16" fmla="*/ 502444 h 1540669"/>
                <a:gd name="connsiteX17" fmla="*/ 283368 w 1321594"/>
                <a:gd name="connsiteY17" fmla="*/ 483394 h 1540669"/>
                <a:gd name="connsiteX18" fmla="*/ 304800 w 1321594"/>
                <a:gd name="connsiteY18" fmla="*/ 469107 h 1540669"/>
                <a:gd name="connsiteX19" fmla="*/ 238125 w 1321594"/>
                <a:gd name="connsiteY19" fmla="*/ 438150 h 1540669"/>
                <a:gd name="connsiteX20" fmla="*/ 80962 w 1321594"/>
                <a:gd name="connsiteY20" fmla="*/ 402432 h 1540669"/>
                <a:gd name="connsiteX21" fmla="*/ 16668 w 1321594"/>
                <a:gd name="connsiteY21" fmla="*/ 381000 h 1540669"/>
                <a:gd name="connsiteX22" fmla="*/ 0 w 1321594"/>
                <a:gd name="connsiteY22" fmla="*/ 364332 h 1540669"/>
                <a:gd name="connsiteX23" fmla="*/ 57150 w 1321594"/>
                <a:gd name="connsiteY23" fmla="*/ 342900 h 1540669"/>
                <a:gd name="connsiteX24" fmla="*/ 140494 w 1321594"/>
                <a:gd name="connsiteY24" fmla="*/ 330994 h 1540669"/>
                <a:gd name="connsiteX25" fmla="*/ 209550 w 1321594"/>
                <a:gd name="connsiteY25" fmla="*/ 309563 h 1540669"/>
                <a:gd name="connsiteX26" fmla="*/ 211931 w 1321594"/>
                <a:gd name="connsiteY26" fmla="*/ 300038 h 1540669"/>
                <a:gd name="connsiteX27" fmla="*/ 90487 w 1321594"/>
                <a:gd name="connsiteY27" fmla="*/ 269082 h 1540669"/>
                <a:gd name="connsiteX28" fmla="*/ 52387 w 1321594"/>
                <a:gd name="connsiteY28" fmla="*/ 254794 h 1540669"/>
                <a:gd name="connsiteX29" fmla="*/ 47625 w 1321594"/>
                <a:gd name="connsiteY29" fmla="*/ 238125 h 1540669"/>
                <a:gd name="connsiteX30" fmla="*/ 130968 w 1321594"/>
                <a:gd name="connsiteY30" fmla="*/ 216694 h 1540669"/>
                <a:gd name="connsiteX31" fmla="*/ 164306 w 1321594"/>
                <a:gd name="connsiteY31" fmla="*/ 211932 h 1540669"/>
                <a:gd name="connsiteX32" fmla="*/ 150018 w 1321594"/>
                <a:gd name="connsiteY32" fmla="*/ 200025 h 1540669"/>
                <a:gd name="connsiteX33" fmla="*/ 107156 w 1321594"/>
                <a:gd name="connsiteY33" fmla="*/ 180975 h 1540669"/>
                <a:gd name="connsiteX34" fmla="*/ 76200 w 1321594"/>
                <a:gd name="connsiteY34" fmla="*/ 169069 h 1540669"/>
                <a:gd name="connsiteX35" fmla="*/ 109537 w 1321594"/>
                <a:gd name="connsiteY35" fmla="*/ 150019 h 1540669"/>
                <a:gd name="connsiteX36" fmla="*/ 135731 w 1321594"/>
                <a:gd name="connsiteY36" fmla="*/ 135732 h 1540669"/>
                <a:gd name="connsiteX37" fmla="*/ 100012 w 1321594"/>
                <a:gd name="connsiteY37" fmla="*/ 111919 h 1540669"/>
                <a:gd name="connsiteX38" fmla="*/ 92868 w 1321594"/>
                <a:gd name="connsiteY38" fmla="*/ 102394 h 1540669"/>
                <a:gd name="connsiteX39" fmla="*/ 114300 w 1321594"/>
                <a:gd name="connsiteY39" fmla="*/ 85725 h 1540669"/>
                <a:gd name="connsiteX40" fmla="*/ 109537 w 1321594"/>
                <a:gd name="connsiteY40" fmla="*/ 54769 h 1540669"/>
                <a:gd name="connsiteX41" fmla="*/ 107156 w 1321594"/>
                <a:gd name="connsiteY41" fmla="*/ 40482 h 1540669"/>
                <a:gd name="connsiteX42" fmla="*/ 114300 w 1321594"/>
                <a:gd name="connsiteY42" fmla="*/ 23813 h 1540669"/>
                <a:gd name="connsiteX43" fmla="*/ 107156 w 1321594"/>
                <a:gd name="connsiteY43" fmla="*/ 2382 h 1540669"/>
                <a:gd name="connsiteX44" fmla="*/ 1321594 w 1321594"/>
                <a:gd name="connsiteY44" fmla="*/ 0 h 1540669"/>
                <a:gd name="connsiteX45" fmla="*/ 1319212 w 1321594"/>
                <a:gd name="connsiteY45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76199 w 1321594"/>
                <a:gd name="connsiteY10" fmla="*/ 864067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48189 w 1350571"/>
                <a:gd name="connsiteY0" fmla="*/ 1540669 h 1540669"/>
                <a:gd name="connsiteX1" fmla="*/ 681439 w 1350571"/>
                <a:gd name="connsiteY1" fmla="*/ 1359694 h 1540669"/>
                <a:gd name="connsiteX2" fmla="*/ 169471 w 1350571"/>
                <a:gd name="connsiteY2" fmla="*/ 1193007 h 1540669"/>
                <a:gd name="connsiteX3" fmla="*/ 86126 w 1350571"/>
                <a:gd name="connsiteY3" fmla="*/ 1142673 h 1540669"/>
                <a:gd name="connsiteX4" fmla="*/ 36120 w 1350571"/>
                <a:gd name="connsiteY4" fmla="*/ 1092668 h 1540669"/>
                <a:gd name="connsiteX5" fmla="*/ 71838 w 1350571"/>
                <a:gd name="connsiteY5" fmla="*/ 1014086 h 1540669"/>
                <a:gd name="connsiteX6" fmla="*/ 74220 w 1350571"/>
                <a:gd name="connsiteY6" fmla="*/ 980748 h 1540669"/>
                <a:gd name="connsiteX7" fmla="*/ 64695 w 1350571"/>
                <a:gd name="connsiteY7" fmla="*/ 954555 h 1540669"/>
                <a:gd name="connsiteX8" fmla="*/ 95651 w 1350571"/>
                <a:gd name="connsiteY8" fmla="*/ 916455 h 1540669"/>
                <a:gd name="connsiteX9" fmla="*/ 121845 w 1350571"/>
                <a:gd name="connsiteY9" fmla="*/ 906930 h 1540669"/>
                <a:gd name="connsiteX10" fmla="*/ 98032 w 1350571"/>
                <a:gd name="connsiteY10" fmla="*/ 880735 h 1540669"/>
                <a:gd name="connsiteX11" fmla="*/ 401 w 1350571"/>
                <a:gd name="connsiteY11" fmla="*/ 825967 h 1540669"/>
                <a:gd name="connsiteX12" fmla="*/ 143277 w 1350571"/>
                <a:gd name="connsiteY12" fmla="*/ 797719 h 1540669"/>
                <a:gd name="connsiteX13" fmla="*/ 59933 w 1350571"/>
                <a:gd name="connsiteY13" fmla="*/ 709613 h 1540669"/>
                <a:gd name="connsiteX14" fmla="*/ 31358 w 1350571"/>
                <a:gd name="connsiteY14" fmla="*/ 635794 h 1540669"/>
                <a:gd name="connsiteX15" fmla="*/ 36121 w 1350571"/>
                <a:gd name="connsiteY15" fmla="*/ 595313 h 1540669"/>
                <a:gd name="connsiteX16" fmla="*/ 57552 w 1350571"/>
                <a:gd name="connsiteY16" fmla="*/ 566738 h 1540669"/>
                <a:gd name="connsiteX17" fmla="*/ 117083 w 1350571"/>
                <a:gd name="connsiteY17" fmla="*/ 528638 h 1540669"/>
                <a:gd name="connsiteX18" fmla="*/ 221858 w 1350571"/>
                <a:gd name="connsiteY18" fmla="*/ 502444 h 1540669"/>
                <a:gd name="connsiteX19" fmla="*/ 312345 w 1350571"/>
                <a:gd name="connsiteY19" fmla="*/ 483394 h 1540669"/>
                <a:gd name="connsiteX20" fmla="*/ 333777 w 1350571"/>
                <a:gd name="connsiteY20" fmla="*/ 469107 h 1540669"/>
                <a:gd name="connsiteX21" fmla="*/ 267102 w 1350571"/>
                <a:gd name="connsiteY21" fmla="*/ 438150 h 1540669"/>
                <a:gd name="connsiteX22" fmla="*/ 109939 w 1350571"/>
                <a:gd name="connsiteY22" fmla="*/ 402432 h 1540669"/>
                <a:gd name="connsiteX23" fmla="*/ 45645 w 1350571"/>
                <a:gd name="connsiteY23" fmla="*/ 381000 h 1540669"/>
                <a:gd name="connsiteX24" fmla="*/ 28977 w 1350571"/>
                <a:gd name="connsiteY24" fmla="*/ 364332 h 1540669"/>
                <a:gd name="connsiteX25" fmla="*/ 86127 w 1350571"/>
                <a:gd name="connsiteY25" fmla="*/ 342900 h 1540669"/>
                <a:gd name="connsiteX26" fmla="*/ 169471 w 1350571"/>
                <a:gd name="connsiteY26" fmla="*/ 330994 h 1540669"/>
                <a:gd name="connsiteX27" fmla="*/ 238527 w 1350571"/>
                <a:gd name="connsiteY27" fmla="*/ 309563 h 1540669"/>
                <a:gd name="connsiteX28" fmla="*/ 240908 w 1350571"/>
                <a:gd name="connsiteY28" fmla="*/ 300038 h 1540669"/>
                <a:gd name="connsiteX29" fmla="*/ 119464 w 1350571"/>
                <a:gd name="connsiteY29" fmla="*/ 269082 h 1540669"/>
                <a:gd name="connsiteX30" fmla="*/ 81364 w 1350571"/>
                <a:gd name="connsiteY30" fmla="*/ 254794 h 1540669"/>
                <a:gd name="connsiteX31" fmla="*/ 76602 w 1350571"/>
                <a:gd name="connsiteY31" fmla="*/ 238125 h 1540669"/>
                <a:gd name="connsiteX32" fmla="*/ 159945 w 1350571"/>
                <a:gd name="connsiteY32" fmla="*/ 216694 h 1540669"/>
                <a:gd name="connsiteX33" fmla="*/ 193283 w 1350571"/>
                <a:gd name="connsiteY33" fmla="*/ 211932 h 1540669"/>
                <a:gd name="connsiteX34" fmla="*/ 178995 w 1350571"/>
                <a:gd name="connsiteY34" fmla="*/ 200025 h 1540669"/>
                <a:gd name="connsiteX35" fmla="*/ 136133 w 1350571"/>
                <a:gd name="connsiteY35" fmla="*/ 180975 h 1540669"/>
                <a:gd name="connsiteX36" fmla="*/ 105177 w 1350571"/>
                <a:gd name="connsiteY36" fmla="*/ 169069 h 1540669"/>
                <a:gd name="connsiteX37" fmla="*/ 138514 w 1350571"/>
                <a:gd name="connsiteY37" fmla="*/ 150019 h 1540669"/>
                <a:gd name="connsiteX38" fmla="*/ 164708 w 1350571"/>
                <a:gd name="connsiteY38" fmla="*/ 135732 h 1540669"/>
                <a:gd name="connsiteX39" fmla="*/ 128989 w 1350571"/>
                <a:gd name="connsiteY39" fmla="*/ 111919 h 1540669"/>
                <a:gd name="connsiteX40" fmla="*/ 121845 w 1350571"/>
                <a:gd name="connsiteY40" fmla="*/ 102394 h 1540669"/>
                <a:gd name="connsiteX41" fmla="*/ 143277 w 1350571"/>
                <a:gd name="connsiteY41" fmla="*/ 85725 h 1540669"/>
                <a:gd name="connsiteX42" fmla="*/ 138514 w 1350571"/>
                <a:gd name="connsiteY42" fmla="*/ 54769 h 1540669"/>
                <a:gd name="connsiteX43" fmla="*/ 136133 w 1350571"/>
                <a:gd name="connsiteY43" fmla="*/ 40482 h 1540669"/>
                <a:gd name="connsiteX44" fmla="*/ 143277 w 1350571"/>
                <a:gd name="connsiteY44" fmla="*/ 23813 h 1540669"/>
                <a:gd name="connsiteX45" fmla="*/ 136133 w 1350571"/>
                <a:gd name="connsiteY45" fmla="*/ 2382 h 1540669"/>
                <a:gd name="connsiteX46" fmla="*/ 1350571 w 1350571"/>
                <a:gd name="connsiteY46" fmla="*/ 0 h 1540669"/>
                <a:gd name="connsiteX47" fmla="*/ 1348189 w 1350571"/>
                <a:gd name="connsiteY47" fmla="*/ 1540669 h 1540669"/>
                <a:gd name="connsiteX0" fmla="*/ 1348189 w 1350571"/>
                <a:gd name="connsiteY0" fmla="*/ 1540669 h 1540669"/>
                <a:gd name="connsiteX1" fmla="*/ 681439 w 1350571"/>
                <a:gd name="connsiteY1" fmla="*/ 1359694 h 1540669"/>
                <a:gd name="connsiteX2" fmla="*/ 169471 w 1350571"/>
                <a:gd name="connsiteY2" fmla="*/ 1193007 h 1540669"/>
                <a:gd name="connsiteX3" fmla="*/ 86126 w 1350571"/>
                <a:gd name="connsiteY3" fmla="*/ 1142673 h 1540669"/>
                <a:gd name="connsiteX4" fmla="*/ 36120 w 1350571"/>
                <a:gd name="connsiteY4" fmla="*/ 1092668 h 1540669"/>
                <a:gd name="connsiteX5" fmla="*/ 71838 w 1350571"/>
                <a:gd name="connsiteY5" fmla="*/ 1014086 h 1540669"/>
                <a:gd name="connsiteX6" fmla="*/ 74220 w 1350571"/>
                <a:gd name="connsiteY6" fmla="*/ 980748 h 1540669"/>
                <a:gd name="connsiteX7" fmla="*/ 64695 w 1350571"/>
                <a:gd name="connsiteY7" fmla="*/ 954555 h 1540669"/>
                <a:gd name="connsiteX8" fmla="*/ 95651 w 1350571"/>
                <a:gd name="connsiteY8" fmla="*/ 916455 h 1540669"/>
                <a:gd name="connsiteX9" fmla="*/ 121845 w 1350571"/>
                <a:gd name="connsiteY9" fmla="*/ 906930 h 1540669"/>
                <a:gd name="connsiteX10" fmla="*/ 98032 w 1350571"/>
                <a:gd name="connsiteY10" fmla="*/ 880735 h 1540669"/>
                <a:gd name="connsiteX11" fmla="*/ 401 w 1350571"/>
                <a:gd name="connsiteY11" fmla="*/ 825967 h 1540669"/>
                <a:gd name="connsiteX12" fmla="*/ 329015 w 1350571"/>
                <a:gd name="connsiteY12" fmla="*/ 764382 h 1540669"/>
                <a:gd name="connsiteX13" fmla="*/ 59933 w 1350571"/>
                <a:gd name="connsiteY13" fmla="*/ 709613 h 1540669"/>
                <a:gd name="connsiteX14" fmla="*/ 31358 w 1350571"/>
                <a:gd name="connsiteY14" fmla="*/ 635794 h 1540669"/>
                <a:gd name="connsiteX15" fmla="*/ 36121 w 1350571"/>
                <a:gd name="connsiteY15" fmla="*/ 595313 h 1540669"/>
                <a:gd name="connsiteX16" fmla="*/ 57552 w 1350571"/>
                <a:gd name="connsiteY16" fmla="*/ 566738 h 1540669"/>
                <a:gd name="connsiteX17" fmla="*/ 117083 w 1350571"/>
                <a:gd name="connsiteY17" fmla="*/ 528638 h 1540669"/>
                <a:gd name="connsiteX18" fmla="*/ 221858 w 1350571"/>
                <a:gd name="connsiteY18" fmla="*/ 502444 h 1540669"/>
                <a:gd name="connsiteX19" fmla="*/ 312345 w 1350571"/>
                <a:gd name="connsiteY19" fmla="*/ 483394 h 1540669"/>
                <a:gd name="connsiteX20" fmla="*/ 333777 w 1350571"/>
                <a:gd name="connsiteY20" fmla="*/ 469107 h 1540669"/>
                <a:gd name="connsiteX21" fmla="*/ 267102 w 1350571"/>
                <a:gd name="connsiteY21" fmla="*/ 438150 h 1540669"/>
                <a:gd name="connsiteX22" fmla="*/ 109939 w 1350571"/>
                <a:gd name="connsiteY22" fmla="*/ 402432 h 1540669"/>
                <a:gd name="connsiteX23" fmla="*/ 45645 w 1350571"/>
                <a:gd name="connsiteY23" fmla="*/ 381000 h 1540669"/>
                <a:gd name="connsiteX24" fmla="*/ 28977 w 1350571"/>
                <a:gd name="connsiteY24" fmla="*/ 364332 h 1540669"/>
                <a:gd name="connsiteX25" fmla="*/ 86127 w 1350571"/>
                <a:gd name="connsiteY25" fmla="*/ 342900 h 1540669"/>
                <a:gd name="connsiteX26" fmla="*/ 169471 w 1350571"/>
                <a:gd name="connsiteY26" fmla="*/ 330994 h 1540669"/>
                <a:gd name="connsiteX27" fmla="*/ 238527 w 1350571"/>
                <a:gd name="connsiteY27" fmla="*/ 309563 h 1540669"/>
                <a:gd name="connsiteX28" fmla="*/ 240908 w 1350571"/>
                <a:gd name="connsiteY28" fmla="*/ 300038 h 1540669"/>
                <a:gd name="connsiteX29" fmla="*/ 119464 w 1350571"/>
                <a:gd name="connsiteY29" fmla="*/ 269082 h 1540669"/>
                <a:gd name="connsiteX30" fmla="*/ 81364 w 1350571"/>
                <a:gd name="connsiteY30" fmla="*/ 254794 h 1540669"/>
                <a:gd name="connsiteX31" fmla="*/ 76602 w 1350571"/>
                <a:gd name="connsiteY31" fmla="*/ 238125 h 1540669"/>
                <a:gd name="connsiteX32" fmla="*/ 159945 w 1350571"/>
                <a:gd name="connsiteY32" fmla="*/ 216694 h 1540669"/>
                <a:gd name="connsiteX33" fmla="*/ 193283 w 1350571"/>
                <a:gd name="connsiteY33" fmla="*/ 211932 h 1540669"/>
                <a:gd name="connsiteX34" fmla="*/ 178995 w 1350571"/>
                <a:gd name="connsiteY34" fmla="*/ 200025 h 1540669"/>
                <a:gd name="connsiteX35" fmla="*/ 136133 w 1350571"/>
                <a:gd name="connsiteY35" fmla="*/ 180975 h 1540669"/>
                <a:gd name="connsiteX36" fmla="*/ 105177 w 1350571"/>
                <a:gd name="connsiteY36" fmla="*/ 169069 h 1540669"/>
                <a:gd name="connsiteX37" fmla="*/ 138514 w 1350571"/>
                <a:gd name="connsiteY37" fmla="*/ 150019 h 1540669"/>
                <a:gd name="connsiteX38" fmla="*/ 164708 w 1350571"/>
                <a:gd name="connsiteY38" fmla="*/ 135732 h 1540669"/>
                <a:gd name="connsiteX39" fmla="*/ 128989 w 1350571"/>
                <a:gd name="connsiteY39" fmla="*/ 111919 h 1540669"/>
                <a:gd name="connsiteX40" fmla="*/ 121845 w 1350571"/>
                <a:gd name="connsiteY40" fmla="*/ 102394 h 1540669"/>
                <a:gd name="connsiteX41" fmla="*/ 143277 w 1350571"/>
                <a:gd name="connsiteY41" fmla="*/ 85725 h 1540669"/>
                <a:gd name="connsiteX42" fmla="*/ 138514 w 1350571"/>
                <a:gd name="connsiteY42" fmla="*/ 54769 h 1540669"/>
                <a:gd name="connsiteX43" fmla="*/ 136133 w 1350571"/>
                <a:gd name="connsiteY43" fmla="*/ 40482 h 1540669"/>
                <a:gd name="connsiteX44" fmla="*/ 143277 w 1350571"/>
                <a:gd name="connsiteY44" fmla="*/ 23813 h 1540669"/>
                <a:gd name="connsiteX45" fmla="*/ 136133 w 1350571"/>
                <a:gd name="connsiteY45" fmla="*/ 2382 h 1540669"/>
                <a:gd name="connsiteX46" fmla="*/ 1350571 w 1350571"/>
                <a:gd name="connsiteY46" fmla="*/ 0 h 1540669"/>
                <a:gd name="connsiteX47" fmla="*/ 1348189 w 1350571"/>
                <a:gd name="connsiteY47" fmla="*/ 1540669 h 1540669"/>
                <a:gd name="connsiteX0" fmla="*/ 1440656 w 1443038"/>
                <a:gd name="connsiteY0" fmla="*/ 1540669 h 1540669"/>
                <a:gd name="connsiteX1" fmla="*/ 773906 w 1443038"/>
                <a:gd name="connsiteY1" fmla="*/ 1359694 h 1540669"/>
                <a:gd name="connsiteX2" fmla="*/ 261938 w 1443038"/>
                <a:gd name="connsiteY2" fmla="*/ 1193007 h 1540669"/>
                <a:gd name="connsiteX3" fmla="*/ 178593 w 1443038"/>
                <a:gd name="connsiteY3" fmla="*/ 1142673 h 1540669"/>
                <a:gd name="connsiteX4" fmla="*/ 128587 w 1443038"/>
                <a:gd name="connsiteY4" fmla="*/ 1092668 h 1540669"/>
                <a:gd name="connsiteX5" fmla="*/ 164305 w 1443038"/>
                <a:gd name="connsiteY5" fmla="*/ 1014086 h 1540669"/>
                <a:gd name="connsiteX6" fmla="*/ 166687 w 1443038"/>
                <a:gd name="connsiteY6" fmla="*/ 980748 h 1540669"/>
                <a:gd name="connsiteX7" fmla="*/ 157162 w 1443038"/>
                <a:gd name="connsiteY7" fmla="*/ 954555 h 1540669"/>
                <a:gd name="connsiteX8" fmla="*/ 188118 w 1443038"/>
                <a:gd name="connsiteY8" fmla="*/ 916455 h 1540669"/>
                <a:gd name="connsiteX9" fmla="*/ 214312 w 1443038"/>
                <a:gd name="connsiteY9" fmla="*/ 906930 h 1540669"/>
                <a:gd name="connsiteX10" fmla="*/ 190499 w 1443038"/>
                <a:gd name="connsiteY10" fmla="*/ 880735 h 1540669"/>
                <a:gd name="connsiteX11" fmla="*/ 92868 w 1443038"/>
                <a:gd name="connsiteY11" fmla="*/ 825967 h 1540669"/>
                <a:gd name="connsiteX12" fmla="*/ 421482 w 1443038"/>
                <a:gd name="connsiteY12" fmla="*/ 764382 h 1540669"/>
                <a:gd name="connsiteX13" fmla="*/ 0 w 1443038"/>
                <a:gd name="connsiteY13" fmla="*/ 716756 h 1540669"/>
                <a:gd name="connsiteX14" fmla="*/ 123825 w 1443038"/>
                <a:gd name="connsiteY14" fmla="*/ 635794 h 1540669"/>
                <a:gd name="connsiteX15" fmla="*/ 128588 w 1443038"/>
                <a:gd name="connsiteY15" fmla="*/ 595313 h 1540669"/>
                <a:gd name="connsiteX16" fmla="*/ 150019 w 1443038"/>
                <a:gd name="connsiteY16" fmla="*/ 566738 h 1540669"/>
                <a:gd name="connsiteX17" fmla="*/ 209550 w 1443038"/>
                <a:gd name="connsiteY17" fmla="*/ 528638 h 1540669"/>
                <a:gd name="connsiteX18" fmla="*/ 314325 w 1443038"/>
                <a:gd name="connsiteY18" fmla="*/ 502444 h 1540669"/>
                <a:gd name="connsiteX19" fmla="*/ 404812 w 1443038"/>
                <a:gd name="connsiteY19" fmla="*/ 483394 h 1540669"/>
                <a:gd name="connsiteX20" fmla="*/ 426244 w 1443038"/>
                <a:gd name="connsiteY20" fmla="*/ 469107 h 1540669"/>
                <a:gd name="connsiteX21" fmla="*/ 359569 w 1443038"/>
                <a:gd name="connsiteY21" fmla="*/ 438150 h 1540669"/>
                <a:gd name="connsiteX22" fmla="*/ 202406 w 1443038"/>
                <a:gd name="connsiteY22" fmla="*/ 402432 h 1540669"/>
                <a:gd name="connsiteX23" fmla="*/ 138112 w 1443038"/>
                <a:gd name="connsiteY23" fmla="*/ 381000 h 1540669"/>
                <a:gd name="connsiteX24" fmla="*/ 121444 w 1443038"/>
                <a:gd name="connsiteY24" fmla="*/ 364332 h 1540669"/>
                <a:gd name="connsiteX25" fmla="*/ 178594 w 1443038"/>
                <a:gd name="connsiteY25" fmla="*/ 342900 h 1540669"/>
                <a:gd name="connsiteX26" fmla="*/ 261938 w 1443038"/>
                <a:gd name="connsiteY26" fmla="*/ 330994 h 1540669"/>
                <a:gd name="connsiteX27" fmla="*/ 330994 w 1443038"/>
                <a:gd name="connsiteY27" fmla="*/ 309563 h 1540669"/>
                <a:gd name="connsiteX28" fmla="*/ 333375 w 1443038"/>
                <a:gd name="connsiteY28" fmla="*/ 300038 h 1540669"/>
                <a:gd name="connsiteX29" fmla="*/ 211931 w 1443038"/>
                <a:gd name="connsiteY29" fmla="*/ 269082 h 1540669"/>
                <a:gd name="connsiteX30" fmla="*/ 173831 w 1443038"/>
                <a:gd name="connsiteY30" fmla="*/ 254794 h 1540669"/>
                <a:gd name="connsiteX31" fmla="*/ 169069 w 1443038"/>
                <a:gd name="connsiteY31" fmla="*/ 238125 h 1540669"/>
                <a:gd name="connsiteX32" fmla="*/ 252412 w 1443038"/>
                <a:gd name="connsiteY32" fmla="*/ 216694 h 1540669"/>
                <a:gd name="connsiteX33" fmla="*/ 285750 w 1443038"/>
                <a:gd name="connsiteY33" fmla="*/ 211932 h 1540669"/>
                <a:gd name="connsiteX34" fmla="*/ 271462 w 1443038"/>
                <a:gd name="connsiteY34" fmla="*/ 200025 h 1540669"/>
                <a:gd name="connsiteX35" fmla="*/ 228600 w 1443038"/>
                <a:gd name="connsiteY35" fmla="*/ 180975 h 1540669"/>
                <a:gd name="connsiteX36" fmla="*/ 197644 w 1443038"/>
                <a:gd name="connsiteY36" fmla="*/ 169069 h 1540669"/>
                <a:gd name="connsiteX37" fmla="*/ 230981 w 1443038"/>
                <a:gd name="connsiteY37" fmla="*/ 150019 h 1540669"/>
                <a:gd name="connsiteX38" fmla="*/ 257175 w 1443038"/>
                <a:gd name="connsiteY38" fmla="*/ 135732 h 1540669"/>
                <a:gd name="connsiteX39" fmla="*/ 221456 w 1443038"/>
                <a:gd name="connsiteY39" fmla="*/ 111919 h 1540669"/>
                <a:gd name="connsiteX40" fmla="*/ 214312 w 1443038"/>
                <a:gd name="connsiteY40" fmla="*/ 102394 h 1540669"/>
                <a:gd name="connsiteX41" fmla="*/ 235744 w 1443038"/>
                <a:gd name="connsiteY41" fmla="*/ 85725 h 1540669"/>
                <a:gd name="connsiteX42" fmla="*/ 230981 w 1443038"/>
                <a:gd name="connsiteY42" fmla="*/ 54769 h 1540669"/>
                <a:gd name="connsiteX43" fmla="*/ 228600 w 1443038"/>
                <a:gd name="connsiteY43" fmla="*/ 40482 h 1540669"/>
                <a:gd name="connsiteX44" fmla="*/ 235744 w 1443038"/>
                <a:gd name="connsiteY44" fmla="*/ 23813 h 1540669"/>
                <a:gd name="connsiteX45" fmla="*/ 228600 w 1443038"/>
                <a:gd name="connsiteY45" fmla="*/ 2382 h 1540669"/>
                <a:gd name="connsiteX46" fmla="*/ 1443038 w 1443038"/>
                <a:gd name="connsiteY46" fmla="*/ 0 h 1540669"/>
                <a:gd name="connsiteX47" fmla="*/ 1440656 w 1443038"/>
                <a:gd name="connsiteY47" fmla="*/ 1540669 h 1540669"/>
                <a:gd name="connsiteX0" fmla="*/ 1447756 w 1450138"/>
                <a:gd name="connsiteY0" fmla="*/ 1540669 h 1540669"/>
                <a:gd name="connsiteX1" fmla="*/ 781006 w 1450138"/>
                <a:gd name="connsiteY1" fmla="*/ 1359694 h 1540669"/>
                <a:gd name="connsiteX2" fmla="*/ 269038 w 1450138"/>
                <a:gd name="connsiteY2" fmla="*/ 1193007 h 1540669"/>
                <a:gd name="connsiteX3" fmla="*/ 185693 w 1450138"/>
                <a:gd name="connsiteY3" fmla="*/ 1142673 h 1540669"/>
                <a:gd name="connsiteX4" fmla="*/ 135687 w 1450138"/>
                <a:gd name="connsiteY4" fmla="*/ 1092668 h 1540669"/>
                <a:gd name="connsiteX5" fmla="*/ 171405 w 1450138"/>
                <a:gd name="connsiteY5" fmla="*/ 1014086 h 1540669"/>
                <a:gd name="connsiteX6" fmla="*/ 173787 w 1450138"/>
                <a:gd name="connsiteY6" fmla="*/ 980748 h 1540669"/>
                <a:gd name="connsiteX7" fmla="*/ 164262 w 1450138"/>
                <a:gd name="connsiteY7" fmla="*/ 954555 h 1540669"/>
                <a:gd name="connsiteX8" fmla="*/ 195218 w 1450138"/>
                <a:gd name="connsiteY8" fmla="*/ 916455 h 1540669"/>
                <a:gd name="connsiteX9" fmla="*/ 221412 w 1450138"/>
                <a:gd name="connsiteY9" fmla="*/ 906930 h 1540669"/>
                <a:gd name="connsiteX10" fmla="*/ 197599 w 1450138"/>
                <a:gd name="connsiteY10" fmla="*/ 880735 h 1540669"/>
                <a:gd name="connsiteX11" fmla="*/ 99968 w 1450138"/>
                <a:gd name="connsiteY11" fmla="*/ 825967 h 1540669"/>
                <a:gd name="connsiteX12" fmla="*/ 428582 w 1450138"/>
                <a:gd name="connsiteY12" fmla="*/ 764382 h 1540669"/>
                <a:gd name="connsiteX13" fmla="*/ 7100 w 1450138"/>
                <a:gd name="connsiteY13" fmla="*/ 716756 h 1540669"/>
                <a:gd name="connsiteX14" fmla="*/ 130925 w 1450138"/>
                <a:gd name="connsiteY14" fmla="*/ 635794 h 1540669"/>
                <a:gd name="connsiteX15" fmla="*/ 135688 w 1450138"/>
                <a:gd name="connsiteY15" fmla="*/ 595313 h 1540669"/>
                <a:gd name="connsiteX16" fmla="*/ 157119 w 1450138"/>
                <a:gd name="connsiteY16" fmla="*/ 566738 h 1540669"/>
                <a:gd name="connsiteX17" fmla="*/ 216650 w 1450138"/>
                <a:gd name="connsiteY17" fmla="*/ 528638 h 1540669"/>
                <a:gd name="connsiteX18" fmla="*/ 321425 w 1450138"/>
                <a:gd name="connsiteY18" fmla="*/ 502444 h 1540669"/>
                <a:gd name="connsiteX19" fmla="*/ 411912 w 1450138"/>
                <a:gd name="connsiteY19" fmla="*/ 483394 h 1540669"/>
                <a:gd name="connsiteX20" fmla="*/ 433344 w 1450138"/>
                <a:gd name="connsiteY20" fmla="*/ 469107 h 1540669"/>
                <a:gd name="connsiteX21" fmla="*/ 366669 w 1450138"/>
                <a:gd name="connsiteY21" fmla="*/ 438150 h 1540669"/>
                <a:gd name="connsiteX22" fmla="*/ 209506 w 1450138"/>
                <a:gd name="connsiteY22" fmla="*/ 402432 h 1540669"/>
                <a:gd name="connsiteX23" fmla="*/ 145212 w 1450138"/>
                <a:gd name="connsiteY23" fmla="*/ 381000 h 1540669"/>
                <a:gd name="connsiteX24" fmla="*/ 128544 w 1450138"/>
                <a:gd name="connsiteY24" fmla="*/ 364332 h 1540669"/>
                <a:gd name="connsiteX25" fmla="*/ 185694 w 1450138"/>
                <a:gd name="connsiteY25" fmla="*/ 342900 h 1540669"/>
                <a:gd name="connsiteX26" fmla="*/ 269038 w 1450138"/>
                <a:gd name="connsiteY26" fmla="*/ 330994 h 1540669"/>
                <a:gd name="connsiteX27" fmla="*/ 338094 w 1450138"/>
                <a:gd name="connsiteY27" fmla="*/ 309563 h 1540669"/>
                <a:gd name="connsiteX28" fmla="*/ 340475 w 1450138"/>
                <a:gd name="connsiteY28" fmla="*/ 300038 h 1540669"/>
                <a:gd name="connsiteX29" fmla="*/ 219031 w 1450138"/>
                <a:gd name="connsiteY29" fmla="*/ 269082 h 1540669"/>
                <a:gd name="connsiteX30" fmla="*/ 180931 w 1450138"/>
                <a:gd name="connsiteY30" fmla="*/ 254794 h 1540669"/>
                <a:gd name="connsiteX31" fmla="*/ 176169 w 1450138"/>
                <a:gd name="connsiteY31" fmla="*/ 238125 h 1540669"/>
                <a:gd name="connsiteX32" fmla="*/ 259512 w 1450138"/>
                <a:gd name="connsiteY32" fmla="*/ 216694 h 1540669"/>
                <a:gd name="connsiteX33" fmla="*/ 292850 w 1450138"/>
                <a:gd name="connsiteY33" fmla="*/ 211932 h 1540669"/>
                <a:gd name="connsiteX34" fmla="*/ 278562 w 1450138"/>
                <a:gd name="connsiteY34" fmla="*/ 200025 h 1540669"/>
                <a:gd name="connsiteX35" fmla="*/ 235700 w 1450138"/>
                <a:gd name="connsiteY35" fmla="*/ 180975 h 1540669"/>
                <a:gd name="connsiteX36" fmla="*/ 204744 w 1450138"/>
                <a:gd name="connsiteY36" fmla="*/ 169069 h 1540669"/>
                <a:gd name="connsiteX37" fmla="*/ 238081 w 1450138"/>
                <a:gd name="connsiteY37" fmla="*/ 150019 h 1540669"/>
                <a:gd name="connsiteX38" fmla="*/ 264275 w 1450138"/>
                <a:gd name="connsiteY38" fmla="*/ 135732 h 1540669"/>
                <a:gd name="connsiteX39" fmla="*/ 228556 w 1450138"/>
                <a:gd name="connsiteY39" fmla="*/ 111919 h 1540669"/>
                <a:gd name="connsiteX40" fmla="*/ 221412 w 1450138"/>
                <a:gd name="connsiteY40" fmla="*/ 102394 h 1540669"/>
                <a:gd name="connsiteX41" fmla="*/ 242844 w 1450138"/>
                <a:gd name="connsiteY41" fmla="*/ 85725 h 1540669"/>
                <a:gd name="connsiteX42" fmla="*/ 238081 w 1450138"/>
                <a:gd name="connsiteY42" fmla="*/ 54769 h 1540669"/>
                <a:gd name="connsiteX43" fmla="*/ 235700 w 1450138"/>
                <a:gd name="connsiteY43" fmla="*/ 40482 h 1540669"/>
                <a:gd name="connsiteX44" fmla="*/ 242844 w 1450138"/>
                <a:gd name="connsiteY44" fmla="*/ 23813 h 1540669"/>
                <a:gd name="connsiteX45" fmla="*/ 235700 w 1450138"/>
                <a:gd name="connsiteY45" fmla="*/ 2382 h 1540669"/>
                <a:gd name="connsiteX46" fmla="*/ 1450138 w 1450138"/>
                <a:gd name="connsiteY46" fmla="*/ 0 h 1540669"/>
                <a:gd name="connsiteX47" fmla="*/ 1447756 w 1450138"/>
                <a:gd name="connsiteY47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168035 w 1487248"/>
                <a:gd name="connsiteY15" fmla="*/ 635794 h 1540669"/>
                <a:gd name="connsiteX16" fmla="*/ 172798 w 1487248"/>
                <a:gd name="connsiteY16" fmla="*/ 595313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172798 w 1487248"/>
                <a:gd name="connsiteY16" fmla="*/ 595313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194229 w 1487248"/>
                <a:gd name="connsiteY18" fmla="*/ 566738 h 1540669"/>
                <a:gd name="connsiteX19" fmla="*/ 253760 w 1487248"/>
                <a:gd name="connsiteY19" fmla="*/ 528638 h 1540669"/>
                <a:gd name="connsiteX20" fmla="*/ 358535 w 1487248"/>
                <a:gd name="connsiteY20" fmla="*/ 502444 h 1540669"/>
                <a:gd name="connsiteX21" fmla="*/ 449022 w 1487248"/>
                <a:gd name="connsiteY21" fmla="*/ 483394 h 1540669"/>
                <a:gd name="connsiteX22" fmla="*/ 470454 w 1487248"/>
                <a:gd name="connsiteY22" fmla="*/ 469107 h 1540669"/>
                <a:gd name="connsiteX23" fmla="*/ 403779 w 1487248"/>
                <a:gd name="connsiteY23" fmla="*/ 438150 h 1540669"/>
                <a:gd name="connsiteX24" fmla="*/ 246616 w 1487248"/>
                <a:gd name="connsiteY24" fmla="*/ 402432 h 1540669"/>
                <a:gd name="connsiteX25" fmla="*/ 182322 w 1487248"/>
                <a:gd name="connsiteY25" fmla="*/ 381000 h 1540669"/>
                <a:gd name="connsiteX26" fmla="*/ 165654 w 1487248"/>
                <a:gd name="connsiteY26" fmla="*/ 364332 h 1540669"/>
                <a:gd name="connsiteX27" fmla="*/ 222804 w 1487248"/>
                <a:gd name="connsiteY27" fmla="*/ 342900 h 1540669"/>
                <a:gd name="connsiteX28" fmla="*/ 306148 w 1487248"/>
                <a:gd name="connsiteY28" fmla="*/ 330994 h 1540669"/>
                <a:gd name="connsiteX29" fmla="*/ 375204 w 1487248"/>
                <a:gd name="connsiteY29" fmla="*/ 309563 h 1540669"/>
                <a:gd name="connsiteX30" fmla="*/ 377585 w 1487248"/>
                <a:gd name="connsiteY30" fmla="*/ 300038 h 1540669"/>
                <a:gd name="connsiteX31" fmla="*/ 256141 w 1487248"/>
                <a:gd name="connsiteY31" fmla="*/ 269082 h 1540669"/>
                <a:gd name="connsiteX32" fmla="*/ 218041 w 1487248"/>
                <a:gd name="connsiteY32" fmla="*/ 254794 h 1540669"/>
                <a:gd name="connsiteX33" fmla="*/ 213279 w 1487248"/>
                <a:gd name="connsiteY33" fmla="*/ 238125 h 1540669"/>
                <a:gd name="connsiteX34" fmla="*/ 296622 w 1487248"/>
                <a:gd name="connsiteY34" fmla="*/ 216694 h 1540669"/>
                <a:gd name="connsiteX35" fmla="*/ 329960 w 1487248"/>
                <a:gd name="connsiteY35" fmla="*/ 211932 h 1540669"/>
                <a:gd name="connsiteX36" fmla="*/ 315672 w 1487248"/>
                <a:gd name="connsiteY36" fmla="*/ 200025 h 1540669"/>
                <a:gd name="connsiteX37" fmla="*/ 272810 w 1487248"/>
                <a:gd name="connsiteY37" fmla="*/ 180975 h 1540669"/>
                <a:gd name="connsiteX38" fmla="*/ 241854 w 1487248"/>
                <a:gd name="connsiteY38" fmla="*/ 169069 h 1540669"/>
                <a:gd name="connsiteX39" fmla="*/ 275191 w 1487248"/>
                <a:gd name="connsiteY39" fmla="*/ 150019 h 1540669"/>
                <a:gd name="connsiteX40" fmla="*/ 301385 w 1487248"/>
                <a:gd name="connsiteY40" fmla="*/ 135732 h 1540669"/>
                <a:gd name="connsiteX41" fmla="*/ 265666 w 1487248"/>
                <a:gd name="connsiteY41" fmla="*/ 111919 h 1540669"/>
                <a:gd name="connsiteX42" fmla="*/ 258522 w 1487248"/>
                <a:gd name="connsiteY42" fmla="*/ 102394 h 1540669"/>
                <a:gd name="connsiteX43" fmla="*/ 279954 w 1487248"/>
                <a:gd name="connsiteY43" fmla="*/ 85725 h 1540669"/>
                <a:gd name="connsiteX44" fmla="*/ 275191 w 1487248"/>
                <a:gd name="connsiteY44" fmla="*/ 54769 h 1540669"/>
                <a:gd name="connsiteX45" fmla="*/ 272810 w 1487248"/>
                <a:gd name="connsiteY45" fmla="*/ 40482 h 1540669"/>
                <a:gd name="connsiteX46" fmla="*/ 279954 w 1487248"/>
                <a:gd name="connsiteY46" fmla="*/ 23813 h 1540669"/>
                <a:gd name="connsiteX47" fmla="*/ 272810 w 1487248"/>
                <a:gd name="connsiteY47" fmla="*/ 2382 h 1540669"/>
                <a:gd name="connsiteX48" fmla="*/ 1487248 w 1487248"/>
                <a:gd name="connsiteY48" fmla="*/ 0 h 1540669"/>
                <a:gd name="connsiteX49" fmla="*/ 1484866 w 1487248"/>
                <a:gd name="connsiteY49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194229 w 1487248"/>
                <a:gd name="connsiteY19" fmla="*/ 566738 h 1540669"/>
                <a:gd name="connsiteX20" fmla="*/ 253760 w 1487248"/>
                <a:gd name="connsiteY20" fmla="*/ 528638 h 1540669"/>
                <a:gd name="connsiteX21" fmla="*/ 358535 w 1487248"/>
                <a:gd name="connsiteY21" fmla="*/ 502444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53760 w 1487248"/>
                <a:gd name="connsiteY20" fmla="*/ 528638 h 1540669"/>
                <a:gd name="connsiteX21" fmla="*/ 358535 w 1487248"/>
                <a:gd name="connsiteY21" fmla="*/ 502444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53760 w 1487248"/>
                <a:gd name="connsiteY20" fmla="*/ 528638 h 1540669"/>
                <a:gd name="connsiteX21" fmla="*/ 375204 w 1487248"/>
                <a:gd name="connsiteY21" fmla="*/ 516732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75204 w 1487248"/>
                <a:gd name="connsiteY29" fmla="*/ 309563 h 1540669"/>
                <a:gd name="connsiteX30" fmla="*/ 377585 w 1487248"/>
                <a:gd name="connsiteY30" fmla="*/ 300038 h 1540669"/>
                <a:gd name="connsiteX31" fmla="*/ 256141 w 1487248"/>
                <a:gd name="connsiteY31" fmla="*/ 269082 h 1540669"/>
                <a:gd name="connsiteX32" fmla="*/ 218041 w 1487248"/>
                <a:gd name="connsiteY32" fmla="*/ 254794 h 1540669"/>
                <a:gd name="connsiteX33" fmla="*/ 213279 w 1487248"/>
                <a:gd name="connsiteY33" fmla="*/ 238125 h 1540669"/>
                <a:gd name="connsiteX34" fmla="*/ 296622 w 1487248"/>
                <a:gd name="connsiteY34" fmla="*/ 216694 h 1540669"/>
                <a:gd name="connsiteX35" fmla="*/ 329960 w 1487248"/>
                <a:gd name="connsiteY35" fmla="*/ 211932 h 1540669"/>
                <a:gd name="connsiteX36" fmla="*/ 315672 w 1487248"/>
                <a:gd name="connsiteY36" fmla="*/ 200025 h 1540669"/>
                <a:gd name="connsiteX37" fmla="*/ 272810 w 1487248"/>
                <a:gd name="connsiteY37" fmla="*/ 180975 h 1540669"/>
                <a:gd name="connsiteX38" fmla="*/ 241854 w 1487248"/>
                <a:gd name="connsiteY38" fmla="*/ 169069 h 1540669"/>
                <a:gd name="connsiteX39" fmla="*/ 275191 w 1487248"/>
                <a:gd name="connsiteY39" fmla="*/ 150019 h 1540669"/>
                <a:gd name="connsiteX40" fmla="*/ 301385 w 1487248"/>
                <a:gd name="connsiteY40" fmla="*/ 135732 h 1540669"/>
                <a:gd name="connsiteX41" fmla="*/ 265666 w 1487248"/>
                <a:gd name="connsiteY41" fmla="*/ 111919 h 1540669"/>
                <a:gd name="connsiteX42" fmla="*/ 258522 w 1487248"/>
                <a:gd name="connsiteY42" fmla="*/ 102394 h 1540669"/>
                <a:gd name="connsiteX43" fmla="*/ 279954 w 1487248"/>
                <a:gd name="connsiteY43" fmla="*/ 85725 h 1540669"/>
                <a:gd name="connsiteX44" fmla="*/ 275191 w 1487248"/>
                <a:gd name="connsiteY44" fmla="*/ 54769 h 1540669"/>
                <a:gd name="connsiteX45" fmla="*/ 272810 w 1487248"/>
                <a:gd name="connsiteY45" fmla="*/ 40482 h 1540669"/>
                <a:gd name="connsiteX46" fmla="*/ 279954 w 1487248"/>
                <a:gd name="connsiteY46" fmla="*/ 23813 h 1540669"/>
                <a:gd name="connsiteX47" fmla="*/ 272810 w 1487248"/>
                <a:gd name="connsiteY47" fmla="*/ 2382 h 1540669"/>
                <a:gd name="connsiteX48" fmla="*/ 1487248 w 1487248"/>
                <a:gd name="connsiteY48" fmla="*/ 0 h 1540669"/>
                <a:gd name="connsiteX49" fmla="*/ 1484866 w 1487248"/>
                <a:gd name="connsiteY49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75204 w 1487248"/>
                <a:gd name="connsiteY29" fmla="*/ 309563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9629"/>
                <a:gd name="connsiteY0" fmla="*/ 1540669 h 1540669"/>
                <a:gd name="connsiteX1" fmla="*/ 818116 w 1489629"/>
                <a:gd name="connsiteY1" fmla="*/ 1359694 h 1540669"/>
                <a:gd name="connsiteX2" fmla="*/ 306148 w 1489629"/>
                <a:gd name="connsiteY2" fmla="*/ 1193007 h 1540669"/>
                <a:gd name="connsiteX3" fmla="*/ 222803 w 1489629"/>
                <a:gd name="connsiteY3" fmla="*/ 1142673 h 1540669"/>
                <a:gd name="connsiteX4" fmla="*/ 172797 w 1489629"/>
                <a:gd name="connsiteY4" fmla="*/ 1092668 h 1540669"/>
                <a:gd name="connsiteX5" fmla="*/ 208515 w 1489629"/>
                <a:gd name="connsiteY5" fmla="*/ 1014086 h 1540669"/>
                <a:gd name="connsiteX6" fmla="*/ 210897 w 1489629"/>
                <a:gd name="connsiteY6" fmla="*/ 980748 h 1540669"/>
                <a:gd name="connsiteX7" fmla="*/ 201372 w 1489629"/>
                <a:gd name="connsiteY7" fmla="*/ 954555 h 1540669"/>
                <a:gd name="connsiteX8" fmla="*/ 232328 w 1489629"/>
                <a:gd name="connsiteY8" fmla="*/ 916455 h 1540669"/>
                <a:gd name="connsiteX9" fmla="*/ 258522 w 1489629"/>
                <a:gd name="connsiteY9" fmla="*/ 906930 h 1540669"/>
                <a:gd name="connsiteX10" fmla="*/ 234709 w 1489629"/>
                <a:gd name="connsiteY10" fmla="*/ 880735 h 1540669"/>
                <a:gd name="connsiteX11" fmla="*/ 137078 w 1489629"/>
                <a:gd name="connsiteY11" fmla="*/ 825967 h 1540669"/>
                <a:gd name="connsiteX12" fmla="*/ 465692 w 1489629"/>
                <a:gd name="connsiteY12" fmla="*/ 764382 h 1540669"/>
                <a:gd name="connsiteX13" fmla="*/ 44210 w 1489629"/>
                <a:gd name="connsiteY13" fmla="*/ 716756 h 1540669"/>
                <a:gd name="connsiteX14" fmla="*/ 20398 w 1489629"/>
                <a:gd name="connsiteY14" fmla="*/ 699761 h 1540669"/>
                <a:gd name="connsiteX15" fmla="*/ 206135 w 1489629"/>
                <a:gd name="connsiteY15" fmla="*/ 666750 h 1540669"/>
                <a:gd name="connsiteX16" fmla="*/ 391873 w 1489629"/>
                <a:gd name="connsiteY16" fmla="*/ 657225 h 1540669"/>
                <a:gd name="connsiteX17" fmla="*/ 456166 w 1489629"/>
                <a:gd name="connsiteY17" fmla="*/ 640230 h 1540669"/>
                <a:gd name="connsiteX18" fmla="*/ 410923 w 1489629"/>
                <a:gd name="connsiteY18" fmla="*/ 592605 h 1540669"/>
                <a:gd name="connsiteX19" fmla="*/ 246617 w 1489629"/>
                <a:gd name="connsiteY19" fmla="*/ 554831 h 1540669"/>
                <a:gd name="connsiteX20" fmla="*/ 270429 w 1489629"/>
                <a:gd name="connsiteY20" fmla="*/ 531019 h 1540669"/>
                <a:gd name="connsiteX21" fmla="*/ 375204 w 1489629"/>
                <a:gd name="connsiteY21" fmla="*/ 516732 h 1540669"/>
                <a:gd name="connsiteX22" fmla="*/ 627616 w 1489629"/>
                <a:gd name="connsiteY22" fmla="*/ 511969 h 1540669"/>
                <a:gd name="connsiteX23" fmla="*/ 772873 w 1489629"/>
                <a:gd name="connsiteY23" fmla="*/ 495301 h 1540669"/>
                <a:gd name="connsiteX24" fmla="*/ 768110 w 1489629"/>
                <a:gd name="connsiteY24" fmla="*/ 476250 h 1540669"/>
                <a:gd name="connsiteX25" fmla="*/ 591898 w 1489629"/>
                <a:gd name="connsiteY25" fmla="*/ 452439 h 1540669"/>
                <a:gd name="connsiteX26" fmla="*/ 732391 w 1489629"/>
                <a:gd name="connsiteY26" fmla="*/ 426244 h 1540669"/>
                <a:gd name="connsiteX27" fmla="*/ 972897 w 1489629"/>
                <a:gd name="connsiteY27" fmla="*/ 404813 h 1540669"/>
                <a:gd name="connsiteX28" fmla="*/ 222804 w 1489629"/>
                <a:gd name="connsiteY28" fmla="*/ 342900 h 1540669"/>
                <a:gd name="connsiteX29" fmla="*/ 375204 w 1489629"/>
                <a:gd name="connsiteY29" fmla="*/ 309563 h 1540669"/>
                <a:gd name="connsiteX30" fmla="*/ 256141 w 1489629"/>
                <a:gd name="connsiteY30" fmla="*/ 269082 h 1540669"/>
                <a:gd name="connsiteX31" fmla="*/ 218041 w 1489629"/>
                <a:gd name="connsiteY31" fmla="*/ 254794 h 1540669"/>
                <a:gd name="connsiteX32" fmla="*/ 213279 w 1489629"/>
                <a:gd name="connsiteY32" fmla="*/ 238125 h 1540669"/>
                <a:gd name="connsiteX33" fmla="*/ 296622 w 1489629"/>
                <a:gd name="connsiteY33" fmla="*/ 216694 h 1540669"/>
                <a:gd name="connsiteX34" fmla="*/ 329960 w 1489629"/>
                <a:gd name="connsiteY34" fmla="*/ 211932 h 1540669"/>
                <a:gd name="connsiteX35" fmla="*/ 315672 w 1489629"/>
                <a:gd name="connsiteY35" fmla="*/ 200025 h 1540669"/>
                <a:gd name="connsiteX36" fmla="*/ 272810 w 1489629"/>
                <a:gd name="connsiteY36" fmla="*/ 180975 h 1540669"/>
                <a:gd name="connsiteX37" fmla="*/ 241854 w 1489629"/>
                <a:gd name="connsiteY37" fmla="*/ 169069 h 1540669"/>
                <a:gd name="connsiteX38" fmla="*/ 275191 w 1489629"/>
                <a:gd name="connsiteY38" fmla="*/ 150019 h 1540669"/>
                <a:gd name="connsiteX39" fmla="*/ 301385 w 1489629"/>
                <a:gd name="connsiteY39" fmla="*/ 135732 h 1540669"/>
                <a:gd name="connsiteX40" fmla="*/ 265666 w 1489629"/>
                <a:gd name="connsiteY40" fmla="*/ 111919 h 1540669"/>
                <a:gd name="connsiteX41" fmla="*/ 258522 w 1489629"/>
                <a:gd name="connsiteY41" fmla="*/ 102394 h 1540669"/>
                <a:gd name="connsiteX42" fmla="*/ 279954 w 1489629"/>
                <a:gd name="connsiteY42" fmla="*/ 85725 h 1540669"/>
                <a:gd name="connsiteX43" fmla="*/ 1489629 w 1489629"/>
                <a:gd name="connsiteY43" fmla="*/ 280988 h 1540669"/>
                <a:gd name="connsiteX44" fmla="*/ 272810 w 1489629"/>
                <a:gd name="connsiteY44" fmla="*/ 40482 h 1540669"/>
                <a:gd name="connsiteX45" fmla="*/ 279954 w 1489629"/>
                <a:gd name="connsiteY45" fmla="*/ 23813 h 1540669"/>
                <a:gd name="connsiteX46" fmla="*/ 272810 w 1489629"/>
                <a:gd name="connsiteY46" fmla="*/ 2382 h 1540669"/>
                <a:gd name="connsiteX47" fmla="*/ 1487248 w 1489629"/>
                <a:gd name="connsiteY47" fmla="*/ 0 h 1540669"/>
                <a:gd name="connsiteX48" fmla="*/ 1484866 w 1489629"/>
                <a:gd name="connsiteY48" fmla="*/ 1540669 h 1540669"/>
                <a:gd name="connsiteX0" fmla="*/ 1484866 w 1492011"/>
                <a:gd name="connsiteY0" fmla="*/ 1538287 h 1538287"/>
                <a:gd name="connsiteX1" fmla="*/ 818116 w 1492011"/>
                <a:gd name="connsiteY1" fmla="*/ 1357312 h 1538287"/>
                <a:gd name="connsiteX2" fmla="*/ 306148 w 1492011"/>
                <a:gd name="connsiteY2" fmla="*/ 1190625 h 1538287"/>
                <a:gd name="connsiteX3" fmla="*/ 222803 w 1492011"/>
                <a:gd name="connsiteY3" fmla="*/ 1140291 h 1538287"/>
                <a:gd name="connsiteX4" fmla="*/ 172797 w 1492011"/>
                <a:gd name="connsiteY4" fmla="*/ 1090286 h 1538287"/>
                <a:gd name="connsiteX5" fmla="*/ 208515 w 1492011"/>
                <a:gd name="connsiteY5" fmla="*/ 1011704 h 1538287"/>
                <a:gd name="connsiteX6" fmla="*/ 210897 w 1492011"/>
                <a:gd name="connsiteY6" fmla="*/ 978366 h 1538287"/>
                <a:gd name="connsiteX7" fmla="*/ 201372 w 1492011"/>
                <a:gd name="connsiteY7" fmla="*/ 952173 h 1538287"/>
                <a:gd name="connsiteX8" fmla="*/ 232328 w 1492011"/>
                <a:gd name="connsiteY8" fmla="*/ 914073 h 1538287"/>
                <a:gd name="connsiteX9" fmla="*/ 258522 w 1492011"/>
                <a:gd name="connsiteY9" fmla="*/ 904548 h 1538287"/>
                <a:gd name="connsiteX10" fmla="*/ 234709 w 1492011"/>
                <a:gd name="connsiteY10" fmla="*/ 878353 h 1538287"/>
                <a:gd name="connsiteX11" fmla="*/ 137078 w 1492011"/>
                <a:gd name="connsiteY11" fmla="*/ 823585 h 1538287"/>
                <a:gd name="connsiteX12" fmla="*/ 465692 w 1492011"/>
                <a:gd name="connsiteY12" fmla="*/ 762000 h 1538287"/>
                <a:gd name="connsiteX13" fmla="*/ 44210 w 1492011"/>
                <a:gd name="connsiteY13" fmla="*/ 714374 h 1538287"/>
                <a:gd name="connsiteX14" fmla="*/ 20398 w 1492011"/>
                <a:gd name="connsiteY14" fmla="*/ 697379 h 1538287"/>
                <a:gd name="connsiteX15" fmla="*/ 206135 w 1492011"/>
                <a:gd name="connsiteY15" fmla="*/ 664368 h 1538287"/>
                <a:gd name="connsiteX16" fmla="*/ 391873 w 1492011"/>
                <a:gd name="connsiteY16" fmla="*/ 654843 h 1538287"/>
                <a:gd name="connsiteX17" fmla="*/ 456166 w 1492011"/>
                <a:gd name="connsiteY17" fmla="*/ 637848 h 1538287"/>
                <a:gd name="connsiteX18" fmla="*/ 410923 w 1492011"/>
                <a:gd name="connsiteY18" fmla="*/ 590223 h 1538287"/>
                <a:gd name="connsiteX19" fmla="*/ 246617 w 1492011"/>
                <a:gd name="connsiteY19" fmla="*/ 552449 h 1538287"/>
                <a:gd name="connsiteX20" fmla="*/ 270429 w 1492011"/>
                <a:gd name="connsiteY20" fmla="*/ 528637 h 1538287"/>
                <a:gd name="connsiteX21" fmla="*/ 375204 w 1492011"/>
                <a:gd name="connsiteY21" fmla="*/ 514350 h 1538287"/>
                <a:gd name="connsiteX22" fmla="*/ 627616 w 1492011"/>
                <a:gd name="connsiteY22" fmla="*/ 509587 h 1538287"/>
                <a:gd name="connsiteX23" fmla="*/ 772873 w 1492011"/>
                <a:gd name="connsiteY23" fmla="*/ 492919 h 1538287"/>
                <a:gd name="connsiteX24" fmla="*/ 768110 w 1492011"/>
                <a:gd name="connsiteY24" fmla="*/ 473868 h 1538287"/>
                <a:gd name="connsiteX25" fmla="*/ 591898 w 1492011"/>
                <a:gd name="connsiteY25" fmla="*/ 450057 h 1538287"/>
                <a:gd name="connsiteX26" fmla="*/ 732391 w 1492011"/>
                <a:gd name="connsiteY26" fmla="*/ 423862 h 1538287"/>
                <a:gd name="connsiteX27" fmla="*/ 972897 w 1492011"/>
                <a:gd name="connsiteY27" fmla="*/ 402431 h 1538287"/>
                <a:gd name="connsiteX28" fmla="*/ 222804 w 1492011"/>
                <a:gd name="connsiteY28" fmla="*/ 340518 h 1538287"/>
                <a:gd name="connsiteX29" fmla="*/ 375204 w 1492011"/>
                <a:gd name="connsiteY29" fmla="*/ 307181 h 1538287"/>
                <a:gd name="connsiteX30" fmla="*/ 256141 w 1492011"/>
                <a:gd name="connsiteY30" fmla="*/ 266700 h 1538287"/>
                <a:gd name="connsiteX31" fmla="*/ 218041 w 1492011"/>
                <a:gd name="connsiteY31" fmla="*/ 252412 h 1538287"/>
                <a:gd name="connsiteX32" fmla="*/ 213279 w 1492011"/>
                <a:gd name="connsiteY32" fmla="*/ 235743 h 1538287"/>
                <a:gd name="connsiteX33" fmla="*/ 296622 w 1492011"/>
                <a:gd name="connsiteY33" fmla="*/ 214312 h 1538287"/>
                <a:gd name="connsiteX34" fmla="*/ 329960 w 1492011"/>
                <a:gd name="connsiteY34" fmla="*/ 209550 h 1538287"/>
                <a:gd name="connsiteX35" fmla="*/ 315672 w 1492011"/>
                <a:gd name="connsiteY35" fmla="*/ 197643 h 1538287"/>
                <a:gd name="connsiteX36" fmla="*/ 272810 w 1492011"/>
                <a:gd name="connsiteY36" fmla="*/ 178593 h 1538287"/>
                <a:gd name="connsiteX37" fmla="*/ 241854 w 1492011"/>
                <a:gd name="connsiteY37" fmla="*/ 166687 h 1538287"/>
                <a:gd name="connsiteX38" fmla="*/ 275191 w 1492011"/>
                <a:gd name="connsiteY38" fmla="*/ 147637 h 1538287"/>
                <a:gd name="connsiteX39" fmla="*/ 301385 w 1492011"/>
                <a:gd name="connsiteY39" fmla="*/ 133350 h 1538287"/>
                <a:gd name="connsiteX40" fmla="*/ 265666 w 1492011"/>
                <a:gd name="connsiteY40" fmla="*/ 109537 h 1538287"/>
                <a:gd name="connsiteX41" fmla="*/ 258522 w 1492011"/>
                <a:gd name="connsiteY41" fmla="*/ 100012 h 1538287"/>
                <a:gd name="connsiteX42" fmla="*/ 279954 w 1492011"/>
                <a:gd name="connsiteY42" fmla="*/ 83343 h 1538287"/>
                <a:gd name="connsiteX43" fmla="*/ 1489629 w 1492011"/>
                <a:gd name="connsiteY43" fmla="*/ 278606 h 1538287"/>
                <a:gd name="connsiteX44" fmla="*/ 272810 w 1492011"/>
                <a:gd name="connsiteY44" fmla="*/ 38100 h 1538287"/>
                <a:gd name="connsiteX45" fmla="*/ 279954 w 1492011"/>
                <a:gd name="connsiteY45" fmla="*/ 21431 h 1538287"/>
                <a:gd name="connsiteX46" fmla="*/ 272810 w 1492011"/>
                <a:gd name="connsiteY46" fmla="*/ 0 h 1538287"/>
                <a:gd name="connsiteX47" fmla="*/ 1492011 w 1492011"/>
                <a:gd name="connsiteY47" fmla="*/ 373856 h 1538287"/>
                <a:gd name="connsiteX48" fmla="*/ 1484866 w 1492011"/>
                <a:gd name="connsiteY48" fmla="*/ 1538287 h 1538287"/>
                <a:gd name="connsiteX0" fmla="*/ 1484866 w 1492011"/>
                <a:gd name="connsiteY0" fmla="*/ 1516856 h 1516856"/>
                <a:gd name="connsiteX1" fmla="*/ 818116 w 1492011"/>
                <a:gd name="connsiteY1" fmla="*/ 1335881 h 1516856"/>
                <a:gd name="connsiteX2" fmla="*/ 306148 w 1492011"/>
                <a:gd name="connsiteY2" fmla="*/ 1169194 h 1516856"/>
                <a:gd name="connsiteX3" fmla="*/ 222803 w 1492011"/>
                <a:gd name="connsiteY3" fmla="*/ 1118860 h 1516856"/>
                <a:gd name="connsiteX4" fmla="*/ 172797 w 1492011"/>
                <a:gd name="connsiteY4" fmla="*/ 1068855 h 1516856"/>
                <a:gd name="connsiteX5" fmla="*/ 208515 w 1492011"/>
                <a:gd name="connsiteY5" fmla="*/ 990273 h 1516856"/>
                <a:gd name="connsiteX6" fmla="*/ 210897 w 1492011"/>
                <a:gd name="connsiteY6" fmla="*/ 956935 h 1516856"/>
                <a:gd name="connsiteX7" fmla="*/ 201372 w 1492011"/>
                <a:gd name="connsiteY7" fmla="*/ 930742 h 1516856"/>
                <a:gd name="connsiteX8" fmla="*/ 232328 w 1492011"/>
                <a:gd name="connsiteY8" fmla="*/ 892642 h 1516856"/>
                <a:gd name="connsiteX9" fmla="*/ 258522 w 1492011"/>
                <a:gd name="connsiteY9" fmla="*/ 883117 h 1516856"/>
                <a:gd name="connsiteX10" fmla="*/ 234709 w 1492011"/>
                <a:gd name="connsiteY10" fmla="*/ 856922 h 1516856"/>
                <a:gd name="connsiteX11" fmla="*/ 137078 w 1492011"/>
                <a:gd name="connsiteY11" fmla="*/ 802154 h 1516856"/>
                <a:gd name="connsiteX12" fmla="*/ 465692 w 1492011"/>
                <a:gd name="connsiteY12" fmla="*/ 740569 h 1516856"/>
                <a:gd name="connsiteX13" fmla="*/ 44210 w 1492011"/>
                <a:gd name="connsiteY13" fmla="*/ 692943 h 1516856"/>
                <a:gd name="connsiteX14" fmla="*/ 20398 w 1492011"/>
                <a:gd name="connsiteY14" fmla="*/ 675948 h 1516856"/>
                <a:gd name="connsiteX15" fmla="*/ 206135 w 1492011"/>
                <a:gd name="connsiteY15" fmla="*/ 642937 h 1516856"/>
                <a:gd name="connsiteX16" fmla="*/ 391873 w 1492011"/>
                <a:gd name="connsiteY16" fmla="*/ 633412 h 1516856"/>
                <a:gd name="connsiteX17" fmla="*/ 456166 w 1492011"/>
                <a:gd name="connsiteY17" fmla="*/ 616417 h 1516856"/>
                <a:gd name="connsiteX18" fmla="*/ 410923 w 1492011"/>
                <a:gd name="connsiteY18" fmla="*/ 568792 h 1516856"/>
                <a:gd name="connsiteX19" fmla="*/ 246617 w 1492011"/>
                <a:gd name="connsiteY19" fmla="*/ 531018 h 1516856"/>
                <a:gd name="connsiteX20" fmla="*/ 270429 w 1492011"/>
                <a:gd name="connsiteY20" fmla="*/ 507206 h 1516856"/>
                <a:gd name="connsiteX21" fmla="*/ 375204 w 1492011"/>
                <a:gd name="connsiteY21" fmla="*/ 492919 h 1516856"/>
                <a:gd name="connsiteX22" fmla="*/ 627616 w 1492011"/>
                <a:gd name="connsiteY22" fmla="*/ 488156 h 1516856"/>
                <a:gd name="connsiteX23" fmla="*/ 772873 w 1492011"/>
                <a:gd name="connsiteY23" fmla="*/ 471488 h 1516856"/>
                <a:gd name="connsiteX24" fmla="*/ 768110 w 1492011"/>
                <a:gd name="connsiteY24" fmla="*/ 452437 h 1516856"/>
                <a:gd name="connsiteX25" fmla="*/ 591898 w 1492011"/>
                <a:gd name="connsiteY25" fmla="*/ 428626 h 1516856"/>
                <a:gd name="connsiteX26" fmla="*/ 732391 w 1492011"/>
                <a:gd name="connsiteY26" fmla="*/ 402431 h 1516856"/>
                <a:gd name="connsiteX27" fmla="*/ 972897 w 1492011"/>
                <a:gd name="connsiteY27" fmla="*/ 381000 h 1516856"/>
                <a:gd name="connsiteX28" fmla="*/ 222804 w 1492011"/>
                <a:gd name="connsiteY28" fmla="*/ 319087 h 1516856"/>
                <a:gd name="connsiteX29" fmla="*/ 375204 w 1492011"/>
                <a:gd name="connsiteY29" fmla="*/ 285750 h 1516856"/>
                <a:gd name="connsiteX30" fmla="*/ 256141 w 1492011"/>
                <a:gd name="connsiteY30" fmla="*/ 245269 h 1516856"/>
                <a:gd name="connsiteX31" fmla="*/ 218041 w 1492011"/>
                <a:gd name="connsiteY31" fmla="*/ 230981 h 1516856"/>
                <a:gd name="connsiteX32" fmla="*/ 213279 w 1492011"/>
                <a:gd name="connsiteY32" fmla="*/ 214312 h 1516856"/>
                <a:gd name="connsiteX33" fmla="*/ 296622 w 1492011"/>
                <a:gd name="connsiteY33" fmla="*/ 192881 h 1516856"/>
                <a:gd name="connsiteX34" fmla="*/ 329960 w 1492011"/>
                <a:gd name="connsiteY34" fmla="*/ 188119 h 1516856"/>
                <a:gd name="connsiteX35" fmla="*/ 315672 w 1492011"/>
                <a:gd name="connsiteY35" fmla="*/ 176212 h 1516856"/>
                <a:gd name="connsiteX36" fmla="*/ 272810 w 1492011"/>
                <a:gd name="connsiteY36" fmla="*/ 157162 h 1516856"/>
                <a:gd name="connsiteX37" fmla="*/ 241854 w 1492011"/>
                <a:gd name="connsiteY37" fmla="*/ 145256 h 1516856"/>
                <a:gd name="connsiteX38" fmla="*/ 275191 w 1492011"/>
                <a:gd name="connsiteY38" fmla="*/ 126206 h 1516856"/>
                <a:gd name="connsiteX39" fmla="*/ 301385 w 1492011"/>
                <a:gd name="connsiteY39" fmla="*/ 111919 h 1516856"/>
                <a:gd name="connsiteX40" fmla="*/ 265666 w 1492011"/>
                <a:gd name="connsiteY40" fmla="*/ 88106 h 1516856"/>
                <a:gd name="connsiteX41" fmla="*/ 258522 w 1492011"/>
                <a:gd name="connsiteY41" fmla="*/ 78581 h 1516856"/>
                <a:gd name="connsiteX42" fmla="*/ 279954 w 1492011"/>
                <a:gd name="connsiteY42" fmla="*/ 61912 h 1516856"/>
                <a:gd name="connsiteX43" fmla="*/ 1489629 w 1492011"/>
                <a:gd name="connsiteY43" fmla="*/ 257175 h 1516856"/>
                <a:gd name="connsiteX44" fmla="*/ 272810 w 1492011"/>
                <a:gd name="connsiteY44" fmla="*/ 16669 h 1516856"/>
                <a:gd name="connsiteX45" fmla="*/ 279954 w 1492011"/>
                <a:gd name="connsiteY45" fmla="*/ 0 h 1516856"/>
                <a:gd name="connsiteX46" fmla="*/ 1492011 w 1492011"/>
                <a:gd name="connsiteY46" fmla="*/ 352425 h 1516856"/>
                <a:gd name="connsiteX47" fmla="*/ 1484866 w 1492011"/>
                <a:gd name="connsiteY47" fmla="*/ 1516856 h 1516856"/>
                <a:gd name="connsiteX0" fmla="*/ 1484866 w 1492011"/>
                <a:gd name="connsiteY0" fmla="*/ 1500187 h 1500187"/>
                <a:gd name="connsiteX1" fmla="*/ 818116 w 1492011"/>
                <a:gd name="connsiteY1" fmla="*/ 1319212 h 1500187"/>
                <a:gd name="connsiteX2" fmla="*/ 306148 w 1492011"/>
                <a:gd name="connsiteY2" fmla="*/ 1152525 h 1500187"/>
                <a:gd name="connsiteX3" fmla="*/ 222803 w 1492011"/>
                <a:gd name="connsiteY3" fmla="*/ 1102191 h 1500187"/>
                <a:gd name="connsiteX4" fmla="*/ 172797 w 1492011"/>
                <a:gd name="connsiteY4" fmla="*/ 1052186 h 1500187"/>
                <a:gd name="connsiteX5" fmla="*/ 208515 w 1492011"/>
                <a:gd name="connsiteY5" fmla="*/ 973604 h 1500187"/>
                <a:gd name="connsiteX6" fmla="*/ 210897 w 1492011"/>
                <a:gd name="connsiteY6" fmla="*/ 940266 h 1500187"/>
                <a:gd name="connsiteX7" fmla="*/ 201372 w 1492011"/>
                <a:gd name="connsiteY7" fmla="*/ 914073 h 1500187"/>
                <a:gd name="connsiteX8" fmla="*/ 232328 w 1492011"/>
                <a:gd name="connsiteY8" fmla="*/ 875973 h 1500187"/>
                <a:gd name="connsiteX9" fmla="*/ 258522 w 1492011"/>
                <a:gd name="connsiteY9" fmla="*/ 866448 h 1500187"/>
                <a:gd name="connsiteX10" fmla="*/ 234709 w 1492011"/>
                <a:gd name="connsiteY10" fmla="*/ 840253 h 1500187"/>
                <a:gd name="connsiteX11" fmla="*/ 137078 w 1492011"/>
                <a:gd name="connsiteY11" fmla="*/ 785485 h 1500187"/>
                <a:gd name="connsiteX12" fmla="*/ 465692 w 1492011"/>
                <a:gd name="connsiteY12" fmla="*/ 723900 h 1500187"/>
                <a:gd name="connsiteX13" fmla="*/ 44210 w 1492011"/>
                <a:gd name="connsiteY13" fmla="*/ 676274 h 1500187"/>
                <a:gd name="connsiteX14" fmla="*/ 20398 w 1492011"/>
                <a:gd name="connsiteY14" fmla="*/ 659279 h 1500187"/>
                <a:gd name="connsiteX15" fmla="*/ 206135 w 1492011"/>
                <a:gd name="connsiteY15" fmla="*/ 626268 h 1500187"/>
                <a:gd name="connsiteX16" fmla="*/ 391873 w 1492011"/>
                <a:gd name="connsiteY16" fmla="*/ 616743 h 1500187"/>
                <a:gd name="connsiteX17" fmla="*/ 456166 w 1492011"/>
                <a:gd name="connsiteY17" fmla="*/ 599748 h 1500187"/>
                <a:gd name="connsiteX18" fmla="*/ 410923 w 1492011"/>
                <a:gd name="connsiteY18" fmla="*/ 552123 h 1500187"/>
                <a:gd name="connsiteX19" fmla="*/ 246617 w 1492011"/>
                <a:gd name="connsiteY19" fmla="*/ 514349 h 1500187"/>
                <a:gd name="connsiteX20" fmla="*/ 270429 w 1492011"/>
                <a:gd name="connsiteY20" fmla="*/ 490537 h 1500187"/>
                <a:gd name="connsiteX21" fmla="*/ 375204 w 1492011"/>
                <a:gd name="connsiteY21" fmla="*/ 476250 h 1500187"/>
                <a:gd name="connsiteX22" fmla="*/ 627616 w 1492011"/>
                <a:gd name="connsiteY22" fmla="*/ 471487 h 1500187"/>
                <a:gd name="connsiteX23" fmla="*/ 772873 w 1492011"/>
                <a:gd name="connsiteY23" fmla="*/ 454819 h 1500187"/>
                <a:gd name="connsiteX24" fmla="*/ 768110 w 1492011"/>
                <a:gd name="connsiteY24" fmla="*/ 435768 h 1500187"/>
                <a:gd name="connsiteX25" fmla="*/ 591898 w 1492011"/>
                <a:gd name="connsiteY25" fmla="*/ 411957 h 1500187"/>
                <a:gd name="connsiteX26" fmla="*/ 732391 w 1492011"/>
                <a:gd name="connsiteY26" fmla="*/ 385762 h 1500187"/>
                <a:gd name="connsiteX27" fmla="*/ 972897 w 1492011"/>
                <a:gd name="connsiteY27" fmla="*/ 364331 h 1500187"/>
                <a:gd name="connsiteX28" fmla="*/ 222804 w 1492011"/>
                <a:gd name="connsiteY28" fmla="*/ 302418 h 1500187"/>
                <a:gd name="connsiteX29" fmla="*/ 375204 w 1492011"/>
                <a:gd name="connsiteY29" fmla="*/ 269081 h 1500187"/>
                <a:gd name="connsiteX30" fmla="*/ 256141 w 1492011"/>
                <a:gd name="connsiteY30" fmla="*/ 228600 h 1500187"/>
                <a:gd name="connsiteX31" fmla="*/ 218041 w 1492011"/>
                <a:gd name="connsiteY31" fmla="*/ 214312 h 1500187"/>
                <a:gd name="connsiteX32" fmla="*/ 213279 w 1492011"/>
                <a:gd name="connsiteY32" fmla="*/ 197643 h 1500187"/>
                <a:gd name="connsiteX33" fmla="*/ 296622 w 1492011"/>
                <a:gd name="connsiteY33" fmla="*/ 176212 h 1500187"/>
                <a:gd name="connsiteX34" fmla="*/ 329960 w 1492011"/>
                <a:gd name="connsiteY34" fmla="*/ 171450 h 1500187"/>
                <a:gd name="connsiteX35" fmla="*/ 315672 w 1492011"/>
                <a:gd name="connsiteY35" fmla="*/ 159543 h 1500187"/>
                <a:gd name="connsiteX36" fmla="*/ 272810 w 1492011"/>
                <a:gd name="connsiteY36" fmla="*/ 140493 h 1500187"/>
                <a:gd name="connsiteX37" fmla="*/ 241854 w 1492011"/>
                <a:gd name="connsiteY37" fmla="*/ 128587 h 1500187"/>
                <a:gd name="connsiteX38" fmla="*/ 275191 w 1492011"/>
                <a:gd name="connsiteY38" fmla="*/ 109537 h 1500187"/>
                <a:gd name="connsiteX39" fmla="*/ 301385 w 1492011"/>
                <a:gd name="connsiteY39" fmla="*/ 95250 h 1500187"/>
                <a:gd name="connsiteX40" fmla="*/ 265666 w 1492011"/>
                <a:gd name="connsiteY40" fmla="*/ 71437 h 1500187"/>
                <a:gd name="connsiteX41" fmla="*/ 258522 w 1492011"/>
                <a:gd name="connsiteY41" fmla="*/ 61912 h 1500187"/>
                <a:gd name="connsiteX42" fmla="*/ 279954 w 1492011"/>
                <a:gd name="connsiteY42" fmla="*/ 45243 h 1500187"/>
                <a:gd name="connsiteX43" fmla="*/ 1489629 w 1492011"/>
                <a:gd name="connsiteY43" fmla="*/ 240506 h 1500187"/>
                <a:gd name="connsiteX44" fmla="*/ 272810 w 1492011"/>
                <a:gd name="connsiteY44" fmla="*/ 0 h 1500187"/>
                <a:gd name="connsiteX45" fmla="*/ 1492011 w 1492011"/>
                <a:gd name="connsiteY45" fmla="*/ 335756 h 1500187"/>
                <a:gd name="connsiteX46" fmla="*/ 1484866 w 1492011"/>
                <a:gd name="connsiteY46" fmla="*/ 1500187 h 1500187"/>
                <a:gd name="connsiteX0" fmla="*/ 1484866 w 1492011"/>
                <a:gd name="connsiteY0" fmla="*/ 1454944 h 1454944"/>
                <a:gd name="connsiteX1" fmla="*/ 818116 w 1492011"/>
                <a:gd name="connsiteY1" fmla="*/ 1273969 h 1454944"/>
                <a:gd name="connsiteX2" fmla="*/ 306148 w 1492011"/>
                <a:gd name="connsiteY2" fmla="*/ 1107282 h 1454944"/>
                <a:gd name="connsiteX3" fmla="*/ 222803 w 1492011"/>
                <a:gd name="connsiteY3" fmla="*/ 1056948 h 1454944"/>
                <a:gd name="connsiteX4" fmla="*/ 172797 w 1492011"/>
                <a:gd name="connsiteY4" fmla="*/ 1006943 h 1454944"/>
                <a:gd name="connsiteX5" fmla="*/ 208515 w 1492011"/>
                <a:gd name="connsiteY5" fmla="*/ 928361 h 1454944"/>
                <a:gd name="connsiteX6" fmla="*/ 210897 w 1492011"/>
                <a:gd name="connsiteY6" fmla="*/ 895023 h 1454944"/>
                <a:gd name="connsiteX7" fmla="*/ 201372 w 1492011"/>
                <a:gd name="connsiteY7" fmla="*/ 868830 h 1454944"/>
                <a:gd name="connsiteX8" fmla="*/ 232328 w 1492011"/>
                <a:gd name="connsiteY8" fmla="*/ 830730 h 1454944"/>
                <a:gd name="connsiteX9" fmla="*/ 258522 w 1492011"/>
                <a:gd name="connsiteY9" fmla="*/ 821205 h 1454944"/>
                <a:gd name="connsiteX10" fmla="*/ 234709 w 1492011"/>
                <a:gd name="connsiteY10" fmla="*/ 795010 h 1454944"/>
                <a:gd name="connsiteX11" fmla="*/ 137078 w 1492011"/>
                <a:gd name="connsiteY11" fmla="*/ 740242 h 1454944"/>
                <a:gd name="connsiteX12" fmla="*/ 465692 w 1492011"/>
                <a:gd name="connsiteY12" fmla="*/ 678657 h 1454944"/>
                <a:gd name="connsiteX13" fmla="*/ 44210 w 1492011"/>
                <a:gd name="connsiteY13" fmla="*/ 631031 h 1454944"/>
                <a:gd name="connsiteX14" fmla="*/ 20398 w 1492011"/>
                <a:gd name="connsiteY14" fmla="*/ 614036 h 1454944"/>
                <a:gd name="connsiteX15" fmla="*/ 206135 w 1492011"/>
                <a:gd name="connsiteY15" fmla="*/ 581025 h 1454944"/>
                <a:gd name="connsiteX16" fmla="*/ 391873 w 1492011"/>
                <a:gd name="connsiteY16" fmla="*/ 571500 h 1454944"/>
                <a:gd name="connsiteX17" fmla="*/ 456166 w 1492011"/>
                <a:gd name="connsiteY17" fmla="*/ 554505 h 1454944"/>
                <a:gd name="connsiteX18" fmla="*/ 410923 w 1492011"/>
                <a:gd name="connsiteY18" fmla="*/ 506880 h 1454944"/>
                <a:gd name="connsiteX19" fmla="*/ 246617 w 1492011"/>
                <a:gd name="connsiteY19" fmla="*/ 469106 h 1454944"/>
                <a:gd name="connsiteX20" fmla="*/ 270429 w 1492011"/>
                <a:gd name="connsiteY20" fmla="*/ 445294 h 1454944"/>
                <a:gd name="connsiteX21" fmla="*/ 375204 w 1492011"/>
                <a:gd name="connsiteY21" fmla="*/ 431007 h 1454944"/>
                <a:gd name="connsiteX22" fmla="*/ 627616 w 1492011"/>
                <a:gd name="connsiteY22" fmla="*/ 426244 h 1454944"/>
                <a:gd name="connsiteX23" fmla="*/ 772873 w 1492011"/>
                <a:gd name="connsiteY23" fmla="*/ 409576 h 1454944"/>
                <a:gd name="connsiteX24" fmla="*/ 768110 w 1492011"/>
                <a:gd name="connsiteY24" fmla="*/ 390525 h 1454944"/>
                <a:gd name="connsiteX25" fmla="*/ 591898 w 1492011"/>
                <a:gd name="connsiteY25" fmla="*/ 366714 h 1454944"/>
                <a:gd name="connsiteX26" fmla="*/ 732391 w 1492011"/>
                <a:gd name="connsiteY26" fmla="*/ 340519 h 1454944"/>
                <a:gd name="connsiteX27" fmla="*/ 972897 w 1492011"/>
                <a:gd name="connsiteY27" fmla="*/ 319088 h 1454944"/>
                <a:gd name="connsiteX28" fmla="*/ 222804 w 1492011"/>
                <a:gd name="connsiteY28" fmla="*/ 257175 h 1454944"/>
                <a:gd name="connsiteX29" fmla="*/ 375204 w 1492011"/>
                <a:gd name="connsiteY29" fmla="*/ 223838 h 1454944"/>
                <a:gd name="connsiteX30" fmla="*/ 256141 w 1492011"/>
                <a:gd name="connsiteY30" fmla="*/ 183357 h 1454944"/>
                <a:gd name="connsiteX31" fmla="*/ 218041 w 1492011"/>
                <a:gd name="connsiteY31" fmla="*/ 169069 h 1454944"/>
                <a:gd name="connsiteX32" fmla="*/ 213279 w 1492011"/>
                <a:gd name="connsiteY32" fmla="*/ 152400 h 1454944"/>
                <a:gd name="connsiteX33" fmla="*/ 296622 w 1492011"/>
                <a:gd name="connsiteY33" fmla="*/ 130969 h 1454944"/>
                <a:gd name="connsiteX34" fmla="*/ 329960 w 1492011"/>
                <a:gd name="connsiteY34" fmla="*/ 126207 h 1454944"/>
                <a:gd name="connsiteX35" fmla="*/ 315672 w 1492011"/>
                <a:gd name="connsiteY35" fmla="*/ 114300 h 1454944"/>
                <a:gd name="connsiteX36" fmla="*/ 272810 w 1492011"/>
                <a:gd name="connsiteY36" fmla="*/ 95250 h 1454944"/>
                <a:gd name="connsiteX37" fmla="*/ 241854 w 1492011"/>
                <a:gd name="connsiteY37" fmla="*/ 83344 h 1454944"/>
                <a:gd name="connsiteX38" fmla="*/ 275191 w 1492011"/>
                <a:gd name="connsiteY38" fmla="*/ 64294 h 1454944"/>
                <a:gd name="connsiteX39" fmla="*/ 301385 w 1492011"/>
                <a:gd name="connsiteY39" fmla="*/ 50007 h 1454944"/>
                <a:gd name="connsiteX40" fmla="*/ 265666 w 1492011"/>
                <a:gd name="connsiteY40" fmla="*/ 26194 h 1454944"/>
                <a:gd name="connsiteX41" fmla="*/ 258522 w 1492011"/>
                <a:gd name="connsiteY41" fmla="*/ 16669 h 1454944"/>
                <a:gd name="connsiteX42" fmla="*/ 279954 w 1492011"/>
                <a:gd name="connsiteY42" fmla="*/ 0 h 1454944"/>
                <a:gd name="connsiteX43" fmla="*/ 1489629 w 1492011"/>
                <a:gd name="connsiteY43" fmla="*/ 195263 h 1454944"/>
                <a:gd name="connsiteX44" fmla="*/ 1492011 w 1492011"/>
                <a:gd name="connsiteY44" fmla="*/ 290513 h 1454944"/>
                <a:gd name="connsiteX45" fmla="*/ 1484866 w 1492011"/>
                <a:gd name="connsiteY45" fmla="*/ 1454944 h 1454944"/>
                <a:gd name="connsiteX0" fmla="*/ 1484866 w 1492011"/>
                <a:gd name="connsiteY0" fmla="*/ 1438275 h 1438275"/>
                <a:gd name="connsiteX1" fmla="*/ 818116 w 1492011"/>
                <a:gd name="connsiteY1" fmla="*/ 1257300 h 1438275"/>
                <a:gd name="connsiteX2" fmla="*/ 306148 w 1492011"/>
                <a:gd name="connsiteY2" fmla="*/ 1090613 h 1438275"/>
                <a:gd name="connsiteX3" fmla="*/ 222803 w 1492011"/>
                <a:gd name="connsiteY3" fmla="*/ 1040279 h 1438275"/>
                <a:gd name="connsiteX4" fmla="*/ 172797 w 1492011"/>
                <a:gd name="connsiteY4" fmla="*/ 990274 h 1438275"/>
                <a:gd name="connsiteX5" fmla="*/ 208515 w 1492011"/>
                <a:gd name="connsiteY5" fmla="*/ 911692 h 1438275"/>
                <a:gd name="connsiteX6" fmla="*/ 210897 w 1492011"/>
                <a:gd name="connsiteY6" fmla="*/ 878354 h 1438275"/>
                <a:gd name="connsiteX7" fmla="*/ 201372 w 1492011"/>
                <a:gd name="connsiteY7" fmla="*/ 852161 h 1438275"/>
                <a:gd name="connsiteX8" fmla="*/ 232328 w 1492011"/>
                <a:gd name="connsiteY8" fmla="*/ 814061 h 1438275"/>
                <a:gd name="connsiteX9" fmla="*/ 258522 w 1492011"/>
                <a:gd name="connsiteY9" fmla="*/ 804536 h 1438275"/>
                <a:gd name="connsiteX10" fmla="*/ 234709 w 1492011"/>
                <a:gd name="connsiteY10" fmla="*/ 778341 h 1438275"/>
                <a:gd name="connsiteX11" fmla="*/ 137078 w 1492011"/>
                <a:gd name="connsiteY11" fmla="*/ 723573 h 1438275"/>
                <a:gd name="connsiteX12" fmla="*/ 465692 w 1492011"/>
                <a:gd name="connsiteY12" fmla="*/ 661988 h 1438275"/>
                <a:gd name="connsiteX13" fmla="*/ 44210 w 1492011"/>
                <a:gd name="connsiteY13" fmla="*/ 614362 h 1438275"/>
                <a:gd name="connsiteX14" fmla="*/ 20398 w 1492011"/>
                <a:gd name="connsiteY14" fmla="*/ 597367 h 1438275"/>
                <a:gd name="connsiteX15" fmla="*/ 206135 w 1492011"/>
                <a:gd name="connsiteY15" fmla="*/ 564356 h 1438275"/>
                <a:gd name="connsiteX16" fmla="*/ 391873 w 1492011"/>
                <a:gd name="connsiteY16" fmla="*/ 554831 h 1438275"/>
                <a:gd name="connsiteX17" fmla="*/ 456166 w 1492011"/>
                <a:gd name="connsiteY17" fmla="*/ 537836 h 1438275"/>
                <a:gd name="connsiteX18" fmla="*/ 410923 w 1492011"/>
                <a:gd name="connsiteY18" fmla="*/ 490211 h 1438275"/>
                <a:gd name="connsiteX19" fmla="*/ 246617 w 1492011"/>
                <a:gd name="connsiteY19" fmla="*/ 452437 h 1438275"/>
                <a:gd name="connsiteX20" fmla="*/ 270429 w 1492011"/>
                <a:gd name="connsiteY20" fmla="*/ 428625 h 1438275"/>
                <a:gd name="connsiteX21" fmla="*/ 375204 w 1492011"/>
                <a:gd name="connsiteY21" fmla="*/ 414338 h 1438275"/>
                <a:gd name="connsiteX22" fmla="*/ 627616 w 1492011"/>
                <a:gd name="connsiteY22" fmla="*/ 409575 h 1438275"/>
                <a:gd name="connsiteX23" fmla="*/ 772873 w 1492011"/>
                <a:gd name="connsiteY23" fmla="*/ 392907 h 1438275"/>
                <a:gd name="connsiteX24" fmla="*/ 768110 w 1492011"/>
                <a:gd name="connsiteY24" fmla="*/ 373856 h 1438275"/>
                <a:gd name="connsiteX25" fmla="*/ 591898 w 1492011"/>
                <a:gd name="connsiteY25" fmla="*/ 350045 h 1438275"/>
                <a:gd name="connsiteX26" fmla="*/ 732391 w 1492011"/>
                <a:gd name="connsiteY26" fmla="*/ 323850 h 1438275"/>
                <a:gd name="connsiteX27" fmla="*/ 972897 w 1492011"/>
                <a:gd name="connsiteY27" fmla="*/ 302419 h 1438275"/>
                <a:gd name="connsiteX28" fmla="*/ 222804 w 1492011"/>
                <a:gd name="connsiteY28" fmla="*/ 240506 h 1438275"/>
                <a:gd name="connsiteX29" fmla="*/ 375204 w 1492011"/>
                <a:gd name="connsiteY29" fmla="*/ 207169 h 1438275"/>
                <a:gd name="connsiteX30" fmla="*/ 256141 w 1492011"/>
                <a:gd name="connsiteY30" fmla="*/ 166688 h 1438275"/>
                <a:gd name="connsiteX31" fmla="*/ 218041 w 1492011"/>
                <a:gd name="connsiteY31" fmla="*/ 152400 h 1438275"/>
                <a:gd name="connsiteX32" fmla="*/ 213279 w 1492011"/>
                <a:gd name="connsiteY32" fmla="*/ 135731 h 1438275"/>
                <a:gd name="connsiteX33" fmla="*/ 296622 w 1492011"/>
                <a:gd name="connsiteY33" fmla="*/ 114300 h 1438275"/>
                <a:gd name="connsiteX34" fmla="*/ 329960 w 1492011"/>
                <a:gd name="connsiteY34" fmla="*/ 109538 h 1438275"/>
                <a:gd name="connsiteX35" fmla="*/ 315672 w 1492011"/>
                <a:gd name="connsiteY35" fmla="*/ 97631 h 1438275"/>
                <a:gd name="connsiteX36" fmla="*/ 272810 w 1492011"/>
                <a:gd name="connsiteY36" fmla="*/ 78581 h 1438275"/>
                <a:gd name="connsiteX37" fmla="*/ 241854 w 1492011"/>
                <a:gd name="connsiteY37" fmla="*/ 66675 h 1438275"/>
                <a:gd name="connsiteX38" fmla="*/ 275191 w 1492011"/>
                <a:gd name="connsiteY38" fmla="*/ 47625 h 1438275"/>
                <a:gd name="connsiteX39" fmla="*/ 301385 w 1492011"/>
                <a:gd name="connsiteY39" fmla="*/ 33338 h 1438275"/>
                <a:gd name="connsiteX40" fmla="*/ 265666 w 1492011"/>
                <a:gd name="connsiteY40" fmla="*/ 9525 h 1438275"/>
                <a:gd name="connsiteX41" fmla="*/ 258522 w 1492011"/>
                <a:gd name="connsiteY41" fmla="*/ 0 h 1438275"/>
                <a:gd name="connsiteX42" fmla="*/ 1489629 w 1492011"/>
                <a:gd name="connsiteY42" fmla="*/ 178594 h 1438275"/>
                <a:gd name="connsiteX43" fmla="*/ 1492011 w 1492011"/>
                <a:gd name="connsiteY43" fmla="*/ 273844 h 1438275"/>
                <a:gd name="connsiteX44" fmla="*/ 1484866 w 1492011"/>
                <a:gd name="connsiteY44" fmla="*/ 1438275 h 1438275"/>
                <a:gd name="connsiteX0" fmla="*/ 1484866 w 1492011"/>
                <a:gd name="connsiteY0" fmla="*/ 1428750 h 1428750"/>
                <a:gd name="connsiteX1" fmla="*/ 818116 w 1492011"/>
                <a:gd name="connsiteY1" fmla="*/ 1247775 h 1428750"/>
                <a:gd name="connsiteX2" fmla="*/ 306148 w 1492011"/>
                <a:gd name="connsiteY2" fmla="*/ 1081088 h 1428750"/>
                <a:gd name="connsiteX3" fmla="*/ 222803 w 1492011"/>
                <a:gd name="connsiteY3" fmla="*/ 1030754 h 1428750"/>
                <a:gd name="connsiteX4" fmla="*/ 172797 w 1492011"/>
                <a:gd name="connsiteY4" fmla="*/ 980749 h 1428750"/>
                <a:gd name="connsiteX5" fmla="*/ 208515 w 1492011"/>
                <a:gd name="connsiteY5" fmla="*/ 902167 h 1428750"/>
                <a:gd name="connsiteX6" fmla="*/ 210897 w 1492011"/>
                <a:gd name="connsiteY6" fmla="*/ 868829 h 1428750"/>
                <a:gd name="connsiteX7" fmla="*/ 201372 w 1492011"/>
                <a:gd name="connsiteY7" fmla="*/ 842636 h 1428750"/>
                <a:gd name="connsiteX8" fmla="*/ 232328 w 1492011"/>
                <a:gd name="connsiteY8" fmla="*/ 804536 h 1428750"/>
                <a:gd name="connsiteX9" fmla="*/ 258522 w 1492011"/>
                <a:gd name="connsiteY9" fmla="*/ 795011 h 1428750"/>
                <a:gd name="connsiteX10" fmla="*/ 234709 w 1492011"/>
                <a:gd name="connsiteY10" fmla="*/ 768816 h 1428750"/>
                <a:gd name="connsiteX11" fmla="*/ 137078 w 1492011"/>
                <a:gd name="connsiteY11" fmla="*/ 714048 h 1428750"/>
                <a:gd name="connsiteX12" fmla="*/ 465692 w 1492011"/>
                <a:gd name="connsiteY12" fmla="*/ 652463 h 1428750"/>
                <a:gd name="connsiteX13" fmla="*/ 44210 w 1492011"/>
                <a:gd name="connsiteY13" fmla="*/ 604837 h 1428750"/>
                <a:gd name="connsiteX14" fmla="*/ 20398 w 1492011"/>
                <a:gd name="connsiteY14" fmla="*/ 587842 h 1428750"/>
                <a:gd name="connsiteX15" fmla="*/ 206135 w 1492011"/>
                <a:gd name="connsiteY15" fmla="*/ 554831 h 1428750"/>
                <a:gd name="connsiteX16" fmla="*/ 391873 w 1492011"/>
                <a:gd name="connsiteY16" fmla="*/ 545306 h 1428750"/>
                <a:gd name="connsiteX17" fmla="*/ 456166 w 1492011"/>
                <a:gd name="connsiteY17" fmla="*/ 528311 h 1428750"/>
                <a:gd name="connsiteX18" fmla="*/ 410923 w 1492011"/>
                <a:gd name="connsiteY18" fmla="*/ 480686 h 1428750"/>
                <a:gd name="connsiteX19" fmla="*/ 246617 w 1492011"/>
                <a:gd name="connsiteY19" fmla="*/ 442912 h 1428750"/>
                <a:gd name="connsiteX20" fmla="*/ 270429 w 1492011"/>
                <a:gd name="connsiteY20" fmla="*/ 419100 h 1428750"/>
                <a:gd name="connsiteX21" fmla="*/ 375204 w 1492011"/>
                <a:gd name="connsiteY21" fmla="*/ 404813 h 1428750"/>
                <a:gd name="connsiteX22" fmla="*/ 627616 w 1492011"/>
                <a:gd name="connsiteY22" fmla="*/ 400050 h 1428750"/>
                <a:gd name="connsiteX23" fmla="*/ 772873 w 1492011"/>
                <a:gd name="connsiteY23" fmla="*/ 383382 h 1428750"/>
                <a:gd name="connsiteX24" fmla="*/ 768110 w 1492011"/>
                <a:gd name="connsiteY24" fmla="*/ 364331 h 1428750"/>
                <a:gd name="connsiteX25" fmla="*/ 591898 w 1492011"/>
                <a:gd name="connsiteY25" fmla="*/ 340520 h 1428750"/>
                <a:gd name="connsiteX26" fmla="*/ 732391 w 1492011"/>
                <a:gd name="connsiteY26" fmla="*/ 314325 h 1428750"/>
                <a:gd name="connsiteX27" fmla="*/ 972897 w 1492011"/>
                <a:gd name="connsiteY27" fmla="*/ 292894 h 1428750"/>
                <a:gd name="connsiteX28" fmla="*/ 222804 w 1492011"/>
                <a:gd name="connsiteY28" fmla="*/ 230981 h 1428750"/>
                <a:gd name="connsiteX29" fmla="*/ 375204 w 1492011"/>
                <a:gd name="connsiteY29" fmla="*/ 197644 h 1428750"/>
                <a:gd name="connsiteX30" fmla="*/ 256141 w 1492011"/>
                <a:gd name="connsiteY30" fmla="*/ 157163 h 1428750"/>
                <a:gd name="connsiteX31" fmla="*/ 218041 w 1492011"/>
                <a:gd name="connsiteY31" fmla="*/ 142875 h 1428750"/>
                <a:gd name="connsiteX32" fmla="*/ 213279 w 1492011"/>
                <a:gd name="connsiteY32" fmla="*/ 126206 h 1428750"/>
                <a:gd name="connsiteX33" fmla="*/ 296622 w 1492011"/>
                <a:gd name="connsiteY33" fmla="*/ 104775 h 1428750"/>
                <a:gd name="connsiteX34" fmla="*/ 329960 w 1492011"/>
                <a:gd name="connsiteY34" fmla="*/ 100013 h 1428750"/>
                <a:gd name="connsiteX35" fmla="*/ 315672 w 1492011"/>
                <a:gd name="connsiteY35" fmla="*/ 88106 h 1428750"/>
                <a:gd name="connsiteX36" fmla="*/ 272810 w 1492011"/>
                <a:gd name="connsiteY36" fmla="*/ 69056 h 1428750"/>
                <a:gd name="connsiteX37" fmla="*/ 241854 w 1492011"/>
                <a:gd name="connsiteY37" fmla="*/ 57150 h 1428750"/>
                <a:gd name="connsiteX38" fmla="*/ 275191 w 1492011"/>
                <a:gd name="connsiteY38" fmla="*/ 38100 h 1428750"/>
                <a:gd name="connsiteX39" fmla="*/ 301385 w 1492011"/>
                <a:gd name="connsiteY39" fmla="*/ 23813 h 1428750"/>
                <a:gd name="connsiteX40" fmla="*/ 265666 w 1492011"/>
                <a:gd name="connsiteY40" fmla="*/ 0 h 1428750"/>
                <a:gd name="connsiteX41" fmla="*/ 1489629 w 1492011"/>
                <a:gd name="connsiteY41" fmla="*/ 169069 h 1428750"/>
                <a:gd name="connsiteX42" fmla="*/ 1492011 w 1492011"/>
                <a:gd name="connsiteY42" fmla="*/ 264319 h 1428750"/>
                <a:gd name="connsiteX43" fmla="*/ 1484866 w 1492011"/>
                <a:gd name="connsiteY43" fmla="*/ 1428750 h 1428750"/>
                <a:gd name="connsiteX0" fmla="*/ 1484866 w 1492011"/>
                <a:gd name="connsiteY0" fmla="*/ 1404937 h 1404937"/>
                <a:gd name="connsiteX1" fmla="*/ 818116 w 1492011"/>
                <a:gd name="connsiteY1" fmla="*/ 1223962 h 1404937"/>
                <a:gd name="connsiteX2" fmla="*/ 306148 w 1492011"/>
                <a:gd name="connsiteY2" fmla="*/ 1057275 h 1404937"/>
                <a:gd name="connsiteX3" fmla="*/ 222803 w 1492011"/>
                <a:gd name="connsiteY3" fmla="*/ 1006941 h 1404937"/>
                <a:gd name="connsiteX4" fmla="*/ 172797 w 1492011"/>
                <a:gd name="connsiteY4" fmla="*/ 956936 h 1404937"/>
                <a:gd name="connsiteX5" fmla="*/ 208515 w 1492011"/>
                <a:gd name="connsiteY5" fmla="*/ 878354 h 1404937"/>
                <a:gd name="connsiteX6" fmla="*/ 210897 w 1492011"/>
                <a:gd name="connsiteY6" fmla="*/ 845016 h 1404937"/>
                <a:gd name="connsiteX7" fmla="*/ 201372 w 1492011"/>
                <a:gd name="connsiteY7" fmla="*/ 818823 h 1404937"/>
                <a:gd name="connsiteX8" fmla="*/ 232328 w 1492011"/>
                <a:gd name="connsiteY8" fmla="*/ 780723 h 1404937"/>
                <a:gd name="connsiteX9" fmla="*/ 258522 w 1492011"/>
                <a:gd name="connsiteY9" fmla="*/ 771198 h 1404937"/>
                <a:gd name="connsiteX10" fmla="*/ 234709 w 1492011"/>
                <a:gd name="connsiteY10" fmla="*/ 745003 h 1404937"/>
                <a:gd name="connsiteX11" fmla="*/ 137078 w 1492011"/>
                <a:gd name="connsiteY11" fmla="*/ 690235 h 1404937"/>
                <a:gd name="connsiteX12" fmla="*/ 465692 w 1492011"/>
                <a:gd name="connsiteY12" fmla="*/ 628650 h 1404937"/>
                <a:gd name="connsiteX13" fmla="*/ 44210 w 1492011"/>
                <a:gd name="connsiteY13" fmla="*/ 581024 h 1404937"/>
                <a:gd name="connsiteX14" fmla="*/ 20398 w 1492011"/>
                <a:gd name="connsiteY14" fmla="*/ 564029 h 1404937"/>
                <a:gd name="connsiteX15" fmla="*/ 206135 w 1492011"/>
                <a:gd name="connsiteY15" fmla="*/ 531018 h 1404937"/>
                <a:gd name="connsiteX16" fmla="*/ 391873 w 1492011"/>
                <a:gd name="connsiteY16" fmla="*/ 521493 h 1404937"/>
                <a:gd name="connsiteX17" fmla="*/ 456166 w 1492011"/>
                <a:gd name="connsiteY17" fmla="*/ 504498 h 1404937"/>
                <a:gd name="connsiteX18" fmla="*/ 410923 w 1492011"/>
                <a:gd name="connsiteY18" fmla="*/ 456873 h 1404937"/>
                <a:gd name="connsiteX19" fmla="*/ 246617 w 1492011"/>
                <a:gd name="connsiteY19" fmla="*/ 419099 h 1404937"/>
                <a:gd name="connsiteX20" fmla="*/ 270429 w 1492011"/>
                <a:gd name="connsiteY20" fmla="*/ 395287 h 1404937"/>
                <a:gd name="connsiteX21" fmla="*/ 375204 w 1492011"/>
                <a:gd name="connsiteY21" fmla="*/ 381000 h 1404937"/>
                <a:gd name="connsiteX22" fmla="*/ 627616 w 1492011"/>
                <a:gd name="connsiteY22" fmla="*/ 376237 h 1404937"/>
                <a:gd name="connsiteX23" fmla="*/ 772873 w 1492011"/>
                <a:gd name="connsiteY23" fmla="*/ 359569 h 1404937"/>
                <a:gd name="connsiteX24" fmla="*/ 768110 w 1492011"/>
                <a:gd name="connsiteY24" fmla="*/ 340518 h 1404937"/>
                <a:gd name="connsiteX25" fmla="*/ 591898 w 1492011"/>
                <a:gd name="connsiteY25" fmla="*/ 316707 h 1404937"/>
                <a:gd name="connsiteX26" fmla="*/ 732391 w 1492011"/>
                <a:gd name="connsiteY26" fmla="*/ 290512 h 1404937"/>
                <a:gd name="connsiteX27" fmla="*/ 972897 w 1492011"/>
                <a:gd name="connsiteY27" fmla="*/ 269081 h 1404937"/>
                <a:gd name="connsiteX28" fmla="*/ 222804 w 1492011"/>
                <a:gd name="connsiteY28" fmla="*/ 207168 h 1404937"/>
                <a:gd name="connsiteX29" fmla="*/ 375204 w 1492011"/>
                <a:gd name="connsiteY29" fmla="*/ 173831 h 1404937"/>
                <a:gd name="connsiteX30" fmla="*/ 256141 w 1492011"/>
                <a:gd name="connsiteY30" fmla="*/ 133350 h 1404937"/>
                <a:gd name="connsiteX31" fmla="*/ 218041 w 1492011"/>
                <a:gd name="connsiteY31" fmla="*/ 119062 h 1404937"/>
                <a:gd name="connsiteX32" fmla="*/ 213279 w 1492011"/>
                <a:gd name="connsiteY32" fmla="*/ 102393 h 1404937"/>
                <a:gd name="connsiteX33" fmla="*/ 296622 w 1492011"/>
                <a:gd name="connsiteY33" fmla="*/ 80962 h 1404937"/>
                <a:gd name="connsiteX34" fmla="*/ 329960 w 1492011"/>
                <a:gd name="connsiteY34" fmla="*/ 76200 h 1404937"/>
                <a:gd name="connsiteX35" fmla="*/ 315672 w 1492011"/>
                <a:gd name="connsiteY35" fmla="*/ 64293 h 1404937"/>
                <a:gd name="connsiteX36" fmla="*/ 272810 w 1492011"/>
                <a:gd name="connsiteY36" fmla="*/ 45243 h 1404937"/>
                <a:gd name="connsiteX37" fmla="*/ 241854 w 1492011"/>
                <a:gd name="connsiteY37" fmla="*/ 33337 h 1404937"/>
                <a:gd name="connsiteX38" fmla="*/ 275191 w 1492011"/>
                <a:gd name="connsiteY38" fmla="*/ 14287 h 1404937"/>
                <a:gd name="connsiteX39" fmla="*/ 301385 w 1492011"/>
                <a:gd name="connsiteY39" fmla="*/ 0 h 1404937"/>
                <a:gd name="connsiteX40" fmla="*/ 1489629 w 1492011"/>
                <a:gd name="connsiteY40" fmla="*/ 145256 h 1404937"/>
                <a:gd name="connsiteX41" fmla="*/ 1492011 w 1492011"/>
                <a:gd name="connsiteY41" fmla="*/ 240506 h 1404937"/>
                <a:gd name="connsiteX42" fmla="*/ 1484866 w 1492011"/>
                <a:gd name="connsiteY42" fmla="*/ 1404937 h 1404937"/>
                <a:gd name="connsiteX0" fmla="*/ 1484866 w 1492011"/>
                <a:gd name="connsiteY0" fmla="*/ 1390650 h 1390650"/>
                <a:gd name="connsiteX1" fmla="*/ 818116 w 1492011"/>
                <a:gd name="connsiteY1" fmla="*/ 1209675 h 1390650"/>
                <a:gd name="connsiteX2" fmla="*/ 306148 w 1492011"/>
                <a:gd name="connsiteY2" fmla="*/ 1042988 h 1390650"/>
                <a:gd name="connsiteX3" fmla="*/ 222803 w 1492011"/>
                <a:gd name="connsiteY3" fmla="*/ 992654 h 1390650"/>
                <a:gd name="connsiteX4" fmla="*/ 172797 w 1492011"/>
                <a:gd name="connsiteY4" fmla="*/ 942649 h 1390650"/>
                <a:gd name="connsiteX5" fmla="*/ 208515 w 1492011"/>
                <a:gd name="connsiteY5" fmla="*/ 864067 h 1390650"/>
                <a:gd name="connsiteX6" fmla="*/ 210897 w 1492011"/>
                <a:gd name="connsiteY6" fmla="*/ 830729 h 1390650"/>
                <a:gd name="connsiteX7" fmla="*/ 201372 w 1492011"/>
                <a:gd name="connsiteY7" fmla="*/ 804536 h 1390650"/>
                <a:gd name="connsiteX8" fmla="*/ 232328 w 1492011"/>
                <a:gd name="connsiteY8" fmla="*/ 766436 h 1390650"/>
                <a:gd name="connsiteX9" fmla="*/ 258522 w 1492011"/>
                <a:gd name="connsiteY9" fmla="*/ 756911 h 1390650"/>
                <a:gd name="connsiteX10" fmla="*/ 234709 w 1492011"/>
                <a:gd name="connsiteY10" fmla="*/ 730716 h 1390650"/>
                <a:gd name="connsiteX11" fmla="*/ 137078 w 1492011"/>
                <a:gd name="connsiteY11" fmla="*/ 675948 h 1390650"/>
                <a:gd name="connsiteX12" fmla="*/ 465692 w 1492011"/>
                <a:gd name="connsiteY12" fmla="*/ 614363 h 1390650"/>
                <a:gd name="connsiteX13" fmla="*/ 44210 w 1492011"/>
                <a:gd name="connsiteY13" fmla="*/ 566737 h 1390650"/>
                <a:gd name="connsiteX14" fmla="*/ 20398 w 1492011"/>
                <a:gd name="connsiteY14" fmla="*/ 549742 h 1390650"/>
                <a:gd name="connsiteX15" fmla="*/ 206135 w 1492011"/>
                <a:gd name="connsiteY15" fmla="*/ 516731 h 1390650"/>
                <a:gd name="connsiteX16" fmla="*/ 391873 w 1492011"/>
                <a:gd name="connsiteY16" fmla="*/ 507206 h 1390650"/>
                <a:gd name="connsiteX17" fmla="*/ 456166 w 1492011"/>
                <a:gd name="connsiteY17" fmla="*/ 490211 h 1390650"/>
                <a:gd name="connsiteX18" fmla="*/ 410923 w 1492011"/>
                <a:gd name="connsiteY18" fmla="*/ 442586 h 1390650"/>
                <a:gd name="connsiteX19" fmla="*/ 246617 w 1492011"/>
                <a:gd name="connsiteY19" fmla="*/ 404812 h 1390650"/>
                <a:gd name="connsiteX20" fmla="*/ 270429 w 1492011"/>
                <a:gd name="connsiteY20" fmla="*/ 381000 h 1390650"/>
                <a:gd name="connsiteX21" fmla="*/ 375204 w 1492011"/>
                <a:gd name="connsiteY21" fmla="*/ 366713 h 1390650"/>
                <a:gd name="connsiteX22" fmla="*/ 627616 w 1492011"/>
                <a:gd name="connsiteY22" fmla="*/ 361950 h 1390650"/>
                <a:gd name="connsiteX23" fmla="*/ 772873 w 1492011"/>
                <a:gd name="connsiteY23" fmla="*/ 345282 h 1390650"/>
                <a:gd name="connsiteX24" fmla="*/ 768110 w 1492011"/>
                <a:gd name="connsiteY24" fmla="*/ 326231 h 1390650"/>
                <a:gd name="connsiteX25" fmla="*/ 591898 w 1492011"/>
                <a:gd name="connsiteY25" fmla="*/ 302420 h 1390650"/>
                <a:gd name="connsiteX26" fmla="*/ 732391 w 1492011"/>
                <a:gd name="connsiteY26" fmla="*/ 276225 h 1390650"/>
                <a:gd name="connsiteX27" fmla="*/ 972897 w 1492011"/>
                <a:gd name="connsiteY27" fmla="*/ 254794 h 1390650"/>
                <a:gd name="connsiteX28" fmla="*/ 222804 w 1492011"/>
                <a:gd name="connsiteY28" fmla="*/ 192881 h 1390650"/>
                <a:gd name="connsiteX29" fmla="*/ 375204 w 1492011"/>
                <a:gd name="connsiteY29" fmla="*/ 159544 h 1390650"/>
                <a:gd name="connsiteX30" fmla="*/ 256141 w 1492011"/>
                <a:gd name="connsiteY30" fmla="*/ 119063 h 1390650"/>
                <a:gd name="connsiteX31" fmla="*/ 218041 w 1492011"/>
                <a:gd name="connsiteY31" fmla="*/ 104775 h 1390650"/>
                <a:gd name="connsiteX32" fmla="*/ 213279 w 1492011"/>
                <a:gd name="connsiteY32" fmla="*/ 88106 h 1390650"/>
                <a:gd name="connsiteX33" fmla="*/ 296622 w 1492011"/>
                <a:gd name="connsiteY33" fmla="*/ 66675 h 1390650"/>
                <a:gd name="connsiteX34" fmla="*/ 329960 w 1492011"/>
                <a:gd name="connsiteY34" fmla="*/ 61913 h 1390650"/>
                <a:gd name="connsiteX35" fmla="*/ 315672 w 1492011"/>
                <a:gd name="connsiteY35" fmla="*/ 50006 h 1390650"/>
                <a:gd name="connsiteX36" fmla="*/ 272810 w 1492011"/>
                <a:gd name="connsiteY36" fmla="*/ 30956 h 1390650"/>
                <a:gd name="connsiteX37" fmla="*/ 241854 w 1492011"/>
                <a:gd name="connsiteY37" fmla="*/ 19050 h 1390650"/>
                <a:gd name="connsiteX38" fmla="*/ 275191 w 1492011"/>
                <a:gd name="connsiteY38" fmla="*/ 0 h 1390650"/>
                <a:gd name="connsiteX39" fmla="*/ 1489629 w 1492011"/>
                <a:gd name="connsiteY39" fmla="*/ 130969 h 1390650"/>
                <a:gd name="connsiteX40" fmla="*/ 1492011 w 1492011"/>
                <a:gd name="connsiteY40" fmla="*/ 226219 h 1390650"/>
                <a:gd name="connsiteX41" fmla="*/ 1484866 w 1492011"/>
                <a:gd name="connsiteY41" fmla="*/ 1390650 h 1390650"/>
                <a:gd name="connsiteX0" fmla="*/ 1484866 w 1492011"/>
                <a:gd name="connsiteY0" fmla="*/ 1371600 h 1371600"/>
                <a:gd name="connsiteX1" fmla="*/ 818116 w 1492011"/>
                <a:gd name="connsiteY1" fmla="*/ 1190625 h 1371600"/>
                <a:gd name="connsiteX2" fmla="*/ 306148 w 1492011"/>
                <a:gd name="connsiteY2" fmla="*/ 1023938 h 1371600"/>
                <a:gd name="connsiteX3" fmla="*/ 222803 w 1492011"/>
                <a:gd name="connsiteY3" fmla="*/ 973604 h 1371600"/>
                <a:gd name="connsiteX4" fmla="*/ 172797 w 1492011"/>
                <a:gd name="connsiteY4" fmla="*/ 923599 h 1371600"/>
                <a:gd name="connsiteX5" fmla="*/ 208515 w 1492011"/>
                <a:gd name="connsiteY5" fmla="*/ 845017 h 1371600"/>
                <a:gd name="connsiteX6" fmla="*/ 210897 w 1492011"/>
                <a:gd name="connsiteY6" fmla="*/ 811679 h 1371600"/>
                <a:gd name="connsiteX7" fmla="*/ 201372 w 1492011"/>
                <a:gd name="connsiteY7" fmla="*/ 785486 h 1371600"/>
                <a:gd name="connsiteX8" fmla="*/ 232328 w 1492011"/>
                <a:gd name="connsiteY8" fmla="*/ 747386 h 1371600"/>
                <a:gd name="connsiteX9" fmla="*/ 258522 w 1492011"/>
                <a:gd name="connsiteY9" fmla="*/ 737861 h 1371600"/>
                <a:gd name="connsiteX10" fmla="*/ 234709 w 1492011"/>
                <a:gd name="connsiteY10" fmla="*/ 711666 h 1371600"/>
                <a:gd name="connsiteX11" fmla="*/ 137078 w 1492011"/>
                <a:gd name="connsiteY11" fmla="*/ 656898 h 1371600"/>
                <a:gd name="connsiteX12" fmla="*/ 465692 w 1492011"/>
                <a:gd name="connsiteY12" fmla="*/ 595313 h 1371600"/>
                <a:gd name="connsiteX13" fmla="*/ 44210 w 1492011"/>
                <a:gd name="connsiteY13" fmla="*/ 547687 h 1371600"/>
                <a:gd name="connsiteX14" fmla="*/ 20398 w 1492011"/>
                <a:gd name="connsiteY14" fmla="*/ 530692 h 1371600"/>
                <a:gd name="connsiteX15" fmla="*/ 206135 w 1492011"/>
                <a:gd name="connsiteY15" fmla="*/ 497681 h 1371600"/>
                <a:gd name="connsiteX16" fmla="*/ 391873 w 1492011"/>
                <a:gd name="connsiteY16" fmla="*/ 488156 h 1371600"/>
                <a:gd name="connsiteX17" fmla="*/ 456166 w 1492011"/>
                <a:gd name="connsiteY17" fmla="*/ 471161 h 1371600"/>
                <a:gd name="connsiteX18" fmla="*/ 410923 w 1492011"/>
                <a:gd name="connsiteY18" fmla="*/ 423536 h 1371600"/>
                <a:gd name="connsiteX19" fmla="*/ 246617 w 1492011"/>
                <a:gd name="connsiteY19" fmla="*/ 385762 h 1371600"/>
                <a:gd name="connsiteX20" fmla="*/ 270429 w 1492011"/>
                <a:gd name="connsiteY20" fmla="*/ 361950 h 1371600"/>
                <a:gd name="connsiteX21" fmla="*/ 375204 w 1492011"/>
                <a:gd name="connsiteY21" fmla="*/ 347663 h 1371600"/>
                <a:gd name="connsiteX22" fmla="*/ 627616 w 1492011"/>
                <a:gd name="connsiteY22" fmla="*/ 342900 h 1371600"/>
                <a:gd name="connsiteX23" fmla="*/ 772873 w 1492011"/>
                <a:gd name="connsiteY23" fmla="*/ 326232 h 1371600"/>
                <a:gd name="connsiteX24" fmla="*/ 768110 w 1492011"/>
                <a:gd name="connsiteY24" fmla="*/ 307181 h 1371600"/>
                <a:gd name="connsiteX25" fmla="*/ 591898 w 1492011"/>
                <a:gd name="connsiteY25" fmla="*/ 283370 h 1371600"/>
                <a:gd name="connsiteX26" fmla="*/ 732391 w 1492011"/>
                <a:gd name="connsiteY26" fmla="*/ 257175 h 1371600"/>
                <a:gd name="connsiteX27" fmla="*/ 972897 w 1492011"/>
                <a:gd name="connsiteY27" fmla="*/ 235744 h 1371600"/>
                <a:gd name="connsiteX28" fmla="*/ 222804 w 1492011"/>
                <a:gd name="connsiteY28" fmla="*/ 173831 h 1371600"/>
                <a:gd name="connsiteX29" fmla="*/ 375204 w 1492011"/>
                <a:gd name="connsiteY29" fmla="*/ 140494 h 1371600"/>
                <a:gd name="connsiteX30" fmla="*/ 256141 w 1492011"/>
                <a:gd name="connsiteY30" fmla="*/ 100013 h 1371600"/>
                <a:gd name="connsiteX31" fmla="*/ 218041 w 1492011"/>
                <a:gd name="connsiteY31" fmla="*/ 85725 h 1371600"/>
                <a:gd name="connsiteX32" fmla="*/ 213279 w 1492011"/>
                <a:gd name="connsiteY32" fmla="*/ 69056 h 1371600"/>
                <a:gd name="connsiteX33" fmla="*/ 296622 w 1492011"/>
                <a:gd name="connsiteY33" fmla="*/ 47625 h 1371600"/>
                <a:gd name="connsiteX34" fmla="*/ 329960 w 1492011"/>
                <a:gd name="connsiteY34" fmla="*/ 42863 h 1371600"/>
                <a:gd name="connsiteX35" fmla="*/ 315672 w 1492011"/>
                <a:gd name="connsiteY35" fmla="*/ 30956 h 1371600"/>
                <a:gd name="connsiteX36" fmla="*/ 272810 w 1492011"/>
                <a:gd name="connsiteY36" fmla="*/ 11906 h 1371600"/>
                <a:gd name="connsiteX37" fmla="*/ 241854 w 1492011"/>
                <a:gd name="connsiteY37" fmla="*/ 0 h 1371600"/>
                <a:gd name="connsiteX38" fmla="*/ 1489629 w 1492011"/>
                <a:gd name="connsiteY38" fmla="*/ 111919 h 1371600"/>
                <a:gd name="connsiteX39" fmla="*/ 1492011 w 1492011"/>
                <a:gd name="connsiteY39" fmla="*/ 207169 h 1371600"/>
                <a:gd name="connsiteX40" fmla="*/ 1484866 w 1492011"/>
                <a:gd name="connsiteY40" fmla="*/ 1371600 h 1371600"/>
                <a:gd name="connsiteX0" fmla="*/ 1484866 w 1492011"/>
                <a:gd name="connsiteY0" fmla="*/ 1359694 h 1359694"/>
                <a:gd name="connsiteX1" fmla="*/ 818116 w 1492011"/>
                <a:gd name="connsiteY1" fmla="*/ 1178719 h 1359694"/>
                <a:gd name="connsiteX2" fmla="*/ 306148 w 1492011"/>
                <a:gd name="connsiteY2" fmla="*/ 1012032 h 1359694"/>
                <a:gd name="connsiteX3" fmla="*/ 222803 w 1492011"/>
                <a:gd name="connsiteY3" fmla="*/ 961698 h 1359694"/>
                <a:gd name="connsiteX4" fmla="*/ 172797 w 1492011"/>
                <a:gd name="connsiteY4" fmla="*/ 911693 h 1359694"/>
                <a:gd name="connsiteX5" fmla="*/ 208515 w 1492011"/>
                <a:gd name="connsiteY5" fmla="*/ 833111 h 1359694"/>
                <a:gd name="connsiteX6" fmla="*/ 210897 w 1492011"/>
                <a:gd name="connsiteY6" fmla="*/ 799773 h 1359694"/>
                <a:gd name="connsiteX7" fmla="*/ 201372 w 1492011"/>
                <a:gd name="connsiteY7" fmla="*/ 773580 h 1359694"/>
                <a:gd name="connsiteX8" fmla="*/ 232328 w 1492011"/>
                <a:gd name="connsiteY8" fmla="*/ 735480 h 1359694"/>
                <a:gd name="connsiteX9" fmla="*/ 258522 w 1492011"/>
                <a:gd name="connsiteY9" fmla="*/ 725955 h 1359694"/>
                <a:gd name="connsiteX10" fmla="*/ 234709 w 1492011"/>
                <a:gd name="connsiteY10" fmla="*/ 699760 h 1359694"/>
                <a:gd name="connsiteX11" fmla="*/ 137078 w 1492011"/>
                <a:gd name="connsiteY11" fmla="*/ 644992 h 1359694"/>
                <a:gd name="connsiteX12" fmla="*/ 465692 w 1492011"/>
                <a:gd name="connsiteY12" fmla="*/ 583407 h 1359694"/>
                <a:gd name="connsiteX13" fmla="*/ 44210 w 1492011"/>
                <a:gd name="connsiteY13" fmla="*/ 535781 h 1359694"/>
                <a:gd name="connsiteX14" fmla="*/ 20398 w 1492011"/>
                <a:gd name="connsiteY14" fmla="*/ 518786 h 1359694"/>
                <a:gd name="connsiteX15" fmla="*/ 206135 w 1492011"/>
                <a:gd name="connsiteY15" fmla="*/ 485775 h 1359694"/>
                <a:gd name="connsiteX16" fmla="*/ 391873 w 1492011"/>
                <a:gd name="connsiteY16" fmla="*/ 476250 h 1359694"/>
                <a:gd name="connsiteX17" fmla="*/ 456166 w 1492011"/>
                <a:gd name="connsiteY17" fmla="*/ 459255 h 1359694"/>
                <a:gd name="connsiteX18" fmla="*/ 410923 w 1492011"/>
                <a:gd name="connsiteY18" fmla="*/ 411630 h 1359694"/>
                <a:gd name="connsiteX19" fmla="*/ 246617 w 1492011"/>
                <a:gd name="connsiteY19" fmla="*/ 373856 h 1359694"/>
                <a:gd name="connsiteX20" fmla="*/ 270429 w 1492011"/>
                <a:gd name="connsiteY20" fmla="*/ 350044 h 1359694"/>
                <a:gd name="connsiteX21" fmla="*/ 375204 w 1492011"/>
                <a:gd name="connsiteY21" fmla="*/ 335757 h 1359694"/>
                <a:gd name="connsiteX22" fmla="*/ 627616 w 1492011"/>
                <a:gd name="connsiteY22" fmla="*/ 330994 h 1359694"/>
                <a:gd name="connsiteX23" fmla="*/ 772873 w 1492011"/>
                <a:gd name="connsiteY23" fmla="*/ 314326 h 1359694"/>
                <a:gd name="connsiteX24" fmla="*/ 768110 w 1492011"/>
                <a:gd name="connsiteY24" fmla="*/ 295275 h 1359694"/>
                <a:gd name="connsiteX25" fmla="*/ 591898 w 1492011"/>
                <a:gd name="connsiteY25" fmla="*/ 271464 h 1359694"/>
                <a:gd name="connsiteX26" fmla="*/ 732391 w 1492011"/>
                <a:gd name="connsiteY26" fmla="*/ 245269 h 1359694"/>
                <a:gd name="connsiteX27" fmla="*/ 972897 w 1492011"/>
                <a:gd name="connsiteY27" fmla="*/ 223838 h 1359694"/>
                <a:gd name="connsiteX28" fmla="*/ 222804 w 1492011"/>
                <a:gd name="connsiteY28" fmla="*/ 161925 h 1359694"/>
                <a:gd name="connsiteX29" fmla="*/ 375204 w 1492011"/>
                <a:gd name="connsiteY29" fmla="*/ 128588 h 1359694"/>
                <a:gd name="connsiteX30" fmla="*/ 256141 w 1492011"/>
                <a:gd name="connsiteY30" fmla="*/ 88107 h 1359694"/>
                <a:gd name="connsiteX31" fmla="*/ 218041 w 1492011"/>
                <a:gd name="connsiteY31" fmla="*/ 73819 h 1359694"/>
                <a:gd name="connsiteX32" fmla="*/ 213279 w 1492011"/>
                <a:gd name="connsiteY32" fmla="*/ 57150 h 1359694"/>
                <a:gd name="connsiteX33" fmla="*/ 296622 w 1492011"/>
                <a:gd name="connsiteY33" fmla="*/ 35719 h 1359694"/>
                <a:gd name="connsiteX34" fmla="*/ 329960 w 1492011"/>
                <a:gd name="connsiteY34" fmla="*/ 30957 h 1359694"/>
                <a:gd name="connsiteX35" fmla="*/ 315672 w 1492011"/>
                <a:gd name="connsiteY35" fmla="*/ 19050 h 1359694"/>
                <a:gd name="connsiteX36" fmla="*/ 272810 w 1492011"/>
                <a:gd name="connsiteY36" fmla="*/ 0 h 1359694"/>
                <a:gd name="connsiteX37" fmla="*/ 1489629 w 1492011"/>
                <a:gd name="connsiteY37" fmla="*/ 100013 h 1359694"/>
                <a:gd name="connsiteX38" fmla="*/ 1492011 w 1492011"/>
                <a:gd name="connsiteY38" fmla="*/ 195263 h 1359694"/>
                <a:gd name="connsiteX39" fmla="*/ 1484866 w 1492011"/>
                <a:gd name="connsiteY39" fmla="*/ 1359694 h 1359694"/>
                <a:gd name="connsiteX0" fmla="*/ 1484866 w 1492011"/>
                <a:gd name="connsiteY0" fmla="*/ 1340644 h 1340644"/>
                <a:gd name="connsiteX1" fmla="*/ 818116 w 1492011"/>
                <a:gd name="connsiteY1" fmla="*/ 1159669 h 1340644"/>
                <a:gd name="connsiteX2" fmla="*/ 306148 w 1492011"/>
                <a:gd name="connsiteY2" fmla="*/ 992982 h 1340644"/>
                <a:gd name="connsiteX3" fmla="*/ 222803 w 1492011"/>
                <a:gd name="connsiteY3" fmla="*/ 942648 h 1340644"/>
                <a:gd name="connsiteX4" fmla="*/ 172797 w 1492011"/>
                <a:gd name="connsiteY4" fmla="*/ 892643 h 1340644"/>
                <a:gd name="connsiteX5" fmla="*/ 208515 w 1492011"/>
                <a:gd name="connsiteY5" fmla="*/ 814061 h 1340644"/>
                <a:gd name="connsiteX6" fmla="*/ 210897 w 1492011"/>
                <a:gd name="connsiteY6" fmla="*/ 780723 h 1340644"/>
                <a:gd name="connsiteX7" fmla="*/ 201372 w 1492011"/>
                <a:gd name="connsiteY7" fmla="*/ 754530 h 1340644"/>
                <a:gd name="connsiteX8" fmla="*/ 232328 w 1492011"/>
                <a:gd name="connsiteY8" fmla="*/ 716430 h 1340644"/>
                <a:gd name="connsiteX9" fmla="*/ 258522 w 1492011"/>
                <a:gd name="connsiteY9" fmla="*/ 706905 h 1340644"/>
                <a:gd name="connsiteX10" fmla="*/ 234709 w 1492011"/>
                <a:gd name="connsiteY10" fmla="*/ 680710 h 1340644"/>
                <a:gd name="connsiteX11" fmla="*/ 137078 w 1492011"/>
                <a:gd name="connsiteY11" fmla="*/ 625942 h 1340644"/>
                <a:gd name="connsiteX12" fmla="*/ 465692 w 1492011"/>
                <a:gd name="connsiteY12" fmla="*/ 564357 h 1340644"/>
                <a:gd name="connsiteX13" fmla="*/ 44210 w 1492011"/>
                <a:gd name="connsiteY13" fmla="*/ 516731 h 1340644"/>
                <a:gd name="connsiteX14" fmla="*/ 20398 w 1492011"/>
                <a:gd name="connsiteY14" fmla="*/ 499736 h 1340644"/>
                <a:gd name="connsiteX15" fmla="*/ 206135 w 1492011"/>
                <a:gd name="connsiteY15" fmla="*/ 466725 h 1340644"/>
                <a:gd name="connsiteX16" fmla="*/ 391873 w 1492011"/>
                <a:gd name="connsiteY16" fmla="*/ 457200 h 1340644"/>
                <a:gd name="connsiteX17" fmla="*/ 456166 w 1492011"/>
                <a:gd name="connsiteY17" fmla="*/ 440205 h 1340644"/>
                <a:gd name="connsiteX18" fmla="*/ 410923 w 1492011"/>
                <a:gd name="connsiteY18" fmla="*/ 392580 h 1340644"/>
                <a:gd name="connsiteX19" fmla="*/ 246617 w 1492011"/>
                <a:gd name="connsiteY19" fmla="*/ 354806 h 1340644"/>
                <a:gd name="connsiteX20" fmla="*/ 270429 w 1492011"/>
                <a:gd name="connsiteY20" fmla="*/ 330994 h 1340644"/>
                <a:gd name="connsiteX21" fmla="*/ 375204 w 1492011"/>
                <a:gd name="connsiteY21" fmla="*/ 316707 h 1340644"/>
                <a:gd name="connsiteX22" fmla="*/ 627616 w 1492011"/>
                <a:gd name="connsiteY22" fmla="*/ 311944 h 1340644"/>
                <a:gd name="connsiteX23" fmla="*/ 772873 w 1492011"/>
                <a:gd name="connsiteY23" fmla="*/ 295276 h 1340644"/>
                <a:gd name="connsiteX24" fmla="*/ 768110 w 1492011"/>
                <a:gd name="connsiteY24" fmla="*/ 276225 h 1340644"/>
                <a:gd name="connsiteX25" fmla="*/ 591898 w 1492011"/>
                <a:gd name="connsiteY25" fmla="*/ 252414 h 1340644"/>
                <a:gd name="connsiteX26" fmla="*/ 732391 w 1492011"/>
                <a:gd name="connsiteY26" fmla="*/ 226219 h 1340644"/>
                <a:gd name="connsiteX27" fmla="*/ 972897 w 1492011"/>
                <a:gd name="connsiteY27" fmla="*/ 204788 h 1340644"/>
                <a:gd name="connsiteX28" fmla="*/ 222804 w 1492011"/>
                <a:gd name="connsiteY28" fmla="*/ 142875 h 1340644"/>
                <a:gd name="connsiteX29" fmla="*/ 375204 w 1492011"/>
                <a:gd name="connsiteY29" fmla="*/ 109538 h 1340644"/>
                <a:gd name="connsiteX30" fmla="*/ 256141 w 1492011"/>
                <a:gd name="connsiteY30" fmla="*/ 69057 h 1340644"/>
                <a:gd name="connsiteX31" fmla="*/ 218041 w 1492011"/>
                <a:gd name="connsiteY31" fmla="*/ 54769 h 1340644"/>
                <a:gd name="connsiteX32" fmla="*/ 213279 w 1492011"/>
                <a:gd name="connsiteY32" fmla="*/ 38100 h 1340644"/>
                <a:gd name="connsiteX33" fmla="*/ 296622 w 1492011"/>
                <a:gd name="connsiteY33" fmla="*/ 16669 h 1340644"/>
                <a:gd name="connsiteX34" fmla="*/ 329960 w 1492011"/>
                <a:gd name="connsiteY34" fmla="*/ 11907 h 1340644"/>
                <a:gd name="connsiteX35" fmla="*/ 315672 w 1492011"/>
                <a:gd name="connsiteY35" fmla="*/ 0 h 1340644"/>
                <a:gd name="connsiteX36" fmla="*/ 1489629 w 1492011"/>
                <a:gd name="connsiteY36" fmla="*/ 80963 h 1340644"/>
                <a:gd name="connsiteX37" fmla="*/ 1492011 w 1492011"/>
                <a:gd name="connsiteY37" fmla="*/ 176213 h 1340644"/>
                <a:gd name="connsiteX38" fmla="*/ 1484866 w 1492011"/>
                <a:gd name="connsiteY38" fmla="*/ 1340644 h 1340644"/>
                <a:gd name="connsiteX0" fmla="*/ 1484866 w 1492011"/>
                <a:gd name="connsiteY0" fmla="*/ 1328737 h 1328737"/>
                <a:gd name="connsiteX1" fmla="*/ 818116 w 1492011"/>
                <a:gd name="connsiteY1" fmla="*/ 1147762 h 1328737"/>
                <a:gd name="connsiteX2" fmla="*/ 306148 w 1492011"/>
                <a:gd name="connsiteY2" fmla="*/ 981075 h 1328737"/>
                <a:gd name="connsiteX3" fmla="*/ 222803 w 1492011"/>
                <a:gd name="connsiteY3" fmla="*/ 930741 h 1328737"/>
                <a:gd name="connsiteX4" fmla="*/ 172797 w 1492011"/>
                <a:gd name="connsiteY4" fmla="*/ 880736 h 1328737"/>
                <a:gd name="connsiteX5" fmla="*/ 208515 w 1492011"/>
                <a:gd name="connsiteY5" fmla="*/ 802154 h 1328737"/>
                <a:gd name="connsiteX6" fmla="*/ 210897 w 1492011"/>
                <a:gd name="connsiteY6" fmla="*/ 768816 h 1328737"/>
                <a:gd name="connsiteX7" fmla="*/ 201372 w 1492011"/>
                <a:gd name="connsiteY7" fmla="*/ 742623 h 1328737"/>
                <a:gd name="connsiteX8" fmla="*/ 232328 w 1492011"/>
                <a:gd name="connsiteY8" fmla="*/ 704523 h 1328737"/>
                <a:gd name="connsiteX9" fmla="*/ 258522 w 1492011"/>
                <a:gd name="connsiteY9" fmla="*/ 694998 h 1328737"/>
                <a:gd name="connsiteX10" fmla="*/ 234709 w 1492011"/>
                <a:gd name="connsiteY10" fmla="*/ 668803 h 1328737"/>
                <a:gd name="connsiteX11" fmla="*/ 137078 w 1492011"/>
                <a:gd name="connsiteY11" fmla="*/ 614035 h 1328737"/>
                <a:gd name="connsiteX12" fmla="*/ 465692 w 1492011"/>
                <a:gd name="connsiteY12" fmla="*/ 552450 h 1328737"/>
                <a:gd name="connsiteX13" fmla="*/ 44210 w 1492011"/>
                <a:gd name="connsiteY13" fmla="*/ 504824 h 1328737"/>
                <a:gd name="connsiteX14" fmla="*/ 20398 w 1492011"/>
                <a:gd name="connsiteY14" fmla="*/ 487829 h 1328737"/>
                <a:gd name="connsiteX15" fmla="*/ 206135 w 1492011"/>
                <a:gd name="connsiteY15" fmla="*/ 454818 h 1328737"/>
                <a:gd name="connsiteX16" fmla="*/ 391873 w 1492011"/>
                <a:gd name="connsiteY16" fmla="*/ 445293 h 1328737"/>
                <a:gd name="connsiteX17" fmla="*/ 456166 w 1492011"/>
                <a:gd name="connsiteY17" fmla="*/ 428298 h 1328737"/>
                <a:gd name="connsiteX18" fmla="*/ 410923 w 1492011"/>
                <a:gd name="connsiteY18" fmla="*/ 380673 h 1328737"/>
                <a:gd name="connsiteX19" fmla="*/ 246617 w 1492011"/>
                <a:gd name="connsiteY19" fmla="*/ 342899 h 1328737"/>
                <a:gd name="connsiteX20" fmla="*/ 270429 w 1492011"/>
                <a:gd name="connsiteY20" fmla="*/ 319087 h 1328737"/>
                <a:gd name="connsiteX21" fmla="*/ 375204 w 1492011"/>
                <a:gd name="connsiteY21" fmla="*/ 304800 h 1328737"/>
                <a:gd name="connsiteX22" fmla="*/ 627616 w 1492011"/>
                <a:gd name="connsiteY22" fmla="*/ 300037 h 1328737"/>
                <a:gd name="connsiteX23" fmla="*/ 772873 w 1492011"/>
                <a:gd name="connsiteY23" fmla="*/ 283369 h 1328737"/>
                <a:gd name="connsiteX24" fmla="*/ 768110 w 1492011"/>
                <a:gd name="connsiteY24" fmla="*/ 264318 h 1328737"/>
                <a:gd name="connsiteX25" fmla="*/ 591898 w 1492011"/>
                <a:gd name="connsiteY25" fmla="*/ 240507 h 1328737"/>
                <a:gd name="connsiteX26" fmla="*/ 732391 w 1492011"/>
                <a:gd name="connsiteY26" fmla="*/ 214312 h 1328737"/>
                <a:gd name="connsiteX27" fmla="*/ 972897 w 1492011"/>
                <a:gd name="connsiteY27" fmla="*/ 192881 h 1328737"/>
                <a:gd name="connsiteX28" fmla="*/ 222804 w 1492011"/>
                <a:gd name="connsiteY28" fmla="*/ 130968 h 1328737"/>
                <a:gd name="connsiteX29" fmla="*/ 375204 w 1492011"/>
                <a:gd name="connsiteY29" fmla="*/ 97631 h 1328737"/>
                <a:gd name="connsiteX30" fmla="*/ 256141 w 1492011"/>
                <a:gd name="connsiteY30" fmla="*/ 57150 h 1328737"/>
                <a:gd name="connsiteX31" fmla="*/ 218041 w 1492011"/>
                <a:gd name="connsiteY31" fmla="*/ 42862 h 1328737"/>
                <a:gd name="connsiteX32" fmla="*/ 213279 w 1492011"/>
                <a:gd name="connsiteY32" fmla="*/ 26193 h 1328737"/>
                <a:gd name="connsiteX33" fmla="*/ 296622 w 1492011"/>
                <a:gd name="connsiteY33" fmla="*/ 4762 h 1328737"/>
                <a:gd name="connsiteX34" fmla="*/ 329960 w 1492011"/>
                <a:gd name="connsiteY34" fmla="*/ 0 h 1328737"/>
                <a:gd name="connsiteX35" fmla="*/ 1489629 w 1492011"/>
                <a:gd name="connsiteY35" fmla="*/ 69056 h 1328737"/>
                <a:gd name="connsiteX36" fmla="*/ 1492011 w 1492011"/>
                <a:gd name="connsiteY36" fmla="*/ 164306 h 1328737"/>
                <a:gd name="connsiteX37" fmla="*/ 1484866 w 1492011"/>
                <a:gd name="connsiteY37" fmla="*/ 1328737 h 1328737"/>
                <a:gd name="connsiteX0" fmla="*/ 1484866 w 1492011"/>
                <a:gd name="connsiteY0" fmla="*/ 1323975 h 1323975"/>
                <a:gd name="connsiteX1" fmla="*/ 818116 w 1492011"/>
                <a:gd name="connsiteY1" fmla="*/ 1143000 h 1323975"/>
                <a:gd name="connsiteX2" fmla="*/ 306148 w 1492011"/>
                <a:gd name="connsiteY2" fmla="*/ 976313 h 1323975"/>
                <a:gd name="connsiteX3" fmla="*/ 222803 w 1492011"/>
                <a:gd name="connsiteY3" fmla="*/ 925979 h 1323975"/>
                <a:gd name="connsiteX4" fmla="*/ 172797 w 1492011"/>
                <a:gd name="connsiteY4" fmla="*/ 875974 h 1323975"/>
                <a:gd name="connsiteX5" fmla="*/ 208515 w 1492011"/>
                <a:gd name="connsiteY5" fmla="*/ 797392 h 1323975"/>
                <a:gd name="connsiteX6" fmla="*/ 210897 w 1492011"/>
                <a:gd name="connsiteY6" fmla="*/ 764054 h 1323975"/>
                <a:gd name="connsiteX7" fmla="*/ 201372 w 1492011"/>
                <a:gd name="connsiteY7" fmla="*/ 737861 h 1323975"/>
                <a:gd name="connsiteX8" fmla="*/ 232328 w 1492011"/>
                <a:gd name="connsiteY8" fmla="*/ 699761 h 1323975"/>
                <a:gd name="connsiteX9" fmla="*/ 258522 w 1492011"/>
                <a:gd name="connsiteY9" fmla="*/ 690236 h 1323975"/>
                <a:gd name="connsiteX10" fmla="*/ 234709 w 1492011"/>
                <a:gd name="connsiteY10" fmla="*/ 664041 h 1323975"/>
                <a:gd name="connsiteX11" fmla="*/ 137078 w 1492011"/>
                <a:gd name="connsiteY11" fmla="*/ 609273 h 1323975"/>
                <a:gd name="connsiteX12" fmla="*/ 465692 w 1492011"/>
                <a:gd name="connsiteY12" fmla="*/ 547688 h 1323975"/>
                <a:gd name="connsiteX13" fmla="*/ 44210 w 1492011"/>
                <a:gd name="connsiteY13" fmla="*/ 500062 h 1323975"/>
                <a:gd name="connsiteX14" fmla="*/ 20398 w 1492011"/>
                <a:gd name="connsiteY14" fmla="*/ 483067 h 1323975"/>
                <a:gd name="connsiteX15" fmla="*/ 206135 w 1492011"/>
                <a:gd name="connsiteY15" fmla="*/ 450056 h 1323975"/>
                <a:gd name="connsiteX16" fmla="*/ 391873 w 1492011"/>
                <a:gd name="connsiteY16" fmla="*/ 440531 h 1323975"/>
                <a:gd name="connsiteX17" fmla="*/ 456166 w 1492011"/>
                <a:gd name="connsiteY17" fmla="*/ 423536 h 1323975"/>
                <a:gd name="connsiteX18" fmla="*/ 410923 w 1492011"/>
                <a:gd name="connsiteY18" fmla="*/ 375911 h 1323975"/>
                <a:gd name="connsiteX19" fmla="*/ 246617 w 1492011"/>
                <a:gd name="connsiteY19" fmla="*/ 338137 h 1323975"/>
                <a:gd name="connsiteX20" fmla="*/ 270429 w 1492011"/>
                <a:gd name="connsiteY20" fmla="*/ 314325 h 1323975"/>
                <a:gd name="connsiteX21" fmla="*/ 375204 w 1492011"/>
                <a:gd name="connsiteY21" fmla="*/ 300038 h 1323975"/>
                <a:gd name="connsiteX22" fmla="*/ 627616 w 1492011"/>
                <a:gd name="connsiteY22" fmla="*/ 295275 h 1323975"/>
                <a:gd name="connsiteX23" fmla="*/ 772873 w 1492011"/>
                <a:gd name="connsiteY23" fmla="*/ 278607 h 1323975"/>
                <a:gd name="connsiteX24" fmla="*/ 768110 w 1492011"/>
                <a:gd name="connsiteY24" fmla="*/ 259556 h 1323975"/>
                <a:gd name="connsiteX25" fmla="*/ 591898 w 1492011"/>
                <a:gd name="connsiteY25" fmla="*/ 235745 h 1323975"/>
                <a:gd name="connsiteX26" fmla="*/ 732391 w 1492011"/>
                <a:gd name="connsiteY26" fmla="*/ 209550 h 1323975"/>
                <a:gd name="connsiteX27" fmla="*/ 972897 w 1492011"/>
                <a:gd name="connsiteY27" fmla="*/ 188119 h 1323975"/>
                <a:gd name="connsiteX28" fmla="*/ 222804 w 1492011"/>
                <a:gd name="connsiteY28" fmla="*/ 126206 h 1323975"/>
                <a:gd name="connsiteX29" fmla="*/ 375204 w 1492011"/>
                <a:gd name="connsiteY29" fmla="*/ 92869 h 1323975"/>
                <a:gd name="connsiteX30" fmla="*/ 256141 w 1492011"/>
                <a:gd name="connsiteY30" fmla="*/ 52388 h 1323975"/>
                <a:gd name="connsiteX31" fmla="*/ 218041 w 1492011"/>
                <a:gd name="connsiteY31" fmla="*/ 38100 h 1323975"/>
                <a:gd name="connsiteX32" fmla="*/ 213279 w 1492011"/>
                <a:gd name="connsiteY32" fmla="*/ 21431 h 1323975"/>
                <a:gd name="connsiteX33" fmla="*/ 296622 w 1492011"/>
                <a:gd name="connsiteY33" fmla="*/ 0 h 1323975"/>
                <a:gd name="connsiteX34" fmla="*/ 1489629 w 1492011"/>
                <a:gd name="connsiteY34" fmla="*/ 64294 h 1323975"/>
                <a:gd name="connsiteX35" fmla="*/ 1492011 w 1492011"/>
                <a:gd name="connsiteY35" fmla="*/ 159544 h 1323975"/>
                <a:gd name="connsiteX36" fmla="*/ 1484866 w 1492011"/>
                <a:gd name="connsiteY36" fmla="*/ 1323975 h 1323975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22804 w 1492011"/>
                <a:gd name="connsiteY28" fmla="*/ 104775 h 1302544"/>
                <a:gd name="connsiteX29" fmla="*/ 375204 w 1492011"/>
                <a:gd name="connsiteY29" fmla="*/ 71438 h 1302544"/>
                <a:gd name="connsiteX30" fmla="*/ 256141 w 1492011"/>
                <a:gd name="connsiteY30" fmla="*/ 30957 h 1302544"/>
                <a:gd name="connsiteX31" fmla="*/ 218041 w 1492011"/>
                <a:gd name="connsiteY31" fmla="*/ 16669 h 1302544"/>
                <a:gd name="connsiteX32" fmla="*/ 213279 w 1492011"/>
                <a:gd name="connsiteY32" fmla="*/ 0 h 1302544"/>
                <a:gd name="connsiteX33" fmla="*/ 1489629 w 1492011"/>
                <a:gd name="connsiteY33" fmla="*/ 42863 h 1302544"/>
                <a:gd name="connsiteX34" fmla="*/ 1492011 w 1492011"/>
                <a:gd name="connsiteY34" fmla="*/ 138113 h 1302544"/>
                <a:gd name="connsiteX35" fmla="*/ 1484866 w 1492011"/>
                <a:gd name="connsiteY35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375204 w 1492011"/>
                <a:gd name="connsiteY28" fmla="*/ 71438 h 1302544"/>
                <a:gd name="connsiteX29" fmla="*/ 256141 w 1492011"/>
                <a:gd name="connsiteY29" fmla="*/ 30957 h 1302544"/>
                <a:gd name="connsiteX30" fmla="*/ 218041 w 1492011"/>
                <a:gd name="connsiteY30" fmla="*/ 16669 h 1302544"/>
                <a:gd name="connsiteX31" fmla="*/ 213279 w 1492011"/>
                <a:gd name="connsiteY31" fmla="*/ 0 h 1302544"/>
                <a:gd name="connsiteX32" fmla="*/ 1489629 w 1492011"/>
                <a:gd name="connsiteY32" fmla="*/ 42863 h 1302544"/>
                <a:gd name="connsiteX33" fmla="*/ 1492011 w 1492011"/>
                <a:gd name="connsiteY33" fmla="*/ 138113 h 1302544"/>
                <a:gd name="connsiteX34" fmla="*/ 1484866 w 1492011"/>
                <a:gd name="connsiteY34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56141 w 1492011"/>
                <a:gd name="connsiteY28" fmla="*/ 30957 h 1302544"/>
                <a:gd name="connsiteX29" fmla="*/ 218041 w 1492011"/>
                <a:gd name="connsiteY29" fmla="*/ 16669 h 1302544"/>
                <a:gd name="connsiteX30" fmla="*/ 213279 w 1492011"/>
                <a:gd name="connsiteY30" fmla="*/ 0 h 1302544"/>
                <a:gd name="connsiteX31" fmla="*/ 1489629 w 1492011"/>
                <a:gd name="connsiteY31" fmla="*/ 42863 h 1302544"/>
                <a:gd name="connsiteX32" fmla="*/ 1492011 w 1492011"/>
                <a:gd name="connsiteY32" fmla="*/ 138113 h 1302544"/>
                <a:gd name="connsiteX33" fmla="*/ 1484866 w 1492011"/>
                <a:gd name="connsiteY33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18041 w 1492011"/>
                <a:gd name="connsiteY28" fmla="*/ 16669 h 1302544"/>
                <a:gd name="connsiteX29" fmla="*/ 213279 w 1492011"/>
                <a:gd name="connsiteY29" fmla="*/ 0 h 1302544"/>
                <a:gd name="connsiteX30" fmla="*/ 1489629 w 1492011"/>
                <a:gd name="connsiteY30" fmla="*/ 42863 h 1302544"/>
                <a:gd name="connsiteX31" fmla="*/ 1492011 w 1492011"/>
                <a:gd name="connsiteY31" fmla="*/ 138113 h 1302544"/>
                <a:gd name="connsiteX32" fmla="*/ 1484866 w 1492011"/>
                <a:gd name="connsiteY32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13279 w 1492011"/>
                <a:gd name="connsiteY28" fmla="*/ 0 h 1302544"/>
                <a:gd name="connsiteX29" fmla="*/ 1489629 w 1492011"/>
                <a:gd name="connsiteY29" fmla="*/ 42863 h 1302544"/>
                <a:gd name="connsiteX30" fmla="*/ 1492011 w 1492011"/>
                <a:gd name="connsiteY30" fmla="*/ 138113 h 1302544"/>
                <a:gd name="connsiteX31" fmla="*/ 1484866 w 1492011"/>
                <a:gd name="connsiteY31" fmla="*/ 1302544 h 1302544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489629 w 1492011"/>
                <a:gd name="connsiteY28" fmla="*/ 0 h 1259681"/>
                <a:gd name="connsiteX29" fmla="*/ 1492011 w 1492011"/>
                <a:gd name="connsiteY29" fmla="*/ 95250 h 1259681"/>
                <a:gd name="connsiteX30" fmla="*/ 1484866 w 1492011"/>
                <a:gd name="connsiteY30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489629 w 1492011"/>
                <a:gd name="connsiteY29" fmla="*/ 0 h 1259681"/>
                <a:gd name="connsiteX30" fmla="*/ 1492011 w 1492011"/>
                <a:gd name="connsiteY30" fmla="*/ 95250 h 1259681"/>
                <a:gd name="connsiteX31" fmla="*/ 1484866 w 1492011"/>
                <a:gd name="connsiteY31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489629 w 1492011"/>
                <a:gd name="connsiteY30" fmla="*/ 0 h 1259681"/>
                <a:gd name="connsiteX31" fmla="*/ 1492011 w 1492011"/>
                <a:gd name="connsiteY31" fmla="*/ 95250 h 1259681"/>
                <a:gd name="connsiteX32" fmla="*/ 1484866 w 1492011"/>
                <a:gd name="connsiteY32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89629 w 1492011"/>
                <a:gd name="connsiteY31" fmla="*/ 0 h 1259681"/>
                <a:gd name="connsiteX32" fmla="*/ 1492011 w 1492011"/>
                <a:gd name="connsiteY32" fmla="*/ 95250 h 1259681"/>
                <a:gd name="connsiteX33" fmla="*/ 1484866 w 1492011"/>
                <a:gd name="connsiteY33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94391 w 1494391"/>
                <a:gd name="connsiteY0" fmla="*/ 1259681 h 1259681"/>
                <a:gd name="connsiteX1" fmla="*/ 818116 w 1494391"/>
                <a:gd name="connsiteY1" fmla="*/ 1078706 h 1259681"/>
                <a:gd name="connsiteX2" fmla="*/ 306148 w 1494391"/>
                <a:gd name="connsiteY2" fmla="*/ 912019 h 1259681"/>
                <a:gd name="connsiteX3" fmla="*/ 222803 w 1494391"/>
                <a:gd name="connsiteY3" fmla="*/ 861685 h 1259681"/>
                <a:gd name="connsiteX4" fmla="*/ 172797 w 1494391"/>
                <a:gd name="connsiteY4" fmla="*/ 811680 h 1259681"/>
                <a:gd name="connsiteX5" fmla="*/ 208515 w 1494391"/>
                <a:gd name="connsiteY5" fmla="*/ 733098 h 1259681"/>
                <a:gd name="connsiteX6" fmla="*/ 210897 w 1494391"/>
                <a:gd name="connsiteY6" fmla="*/ 699760 h 1259681"/>
                <a:gd name="connsiteX7" fmla="*/ 201372 w 1494391"/>
                <a:gd name="connsiteY7" fmla="*/ 673567 h 1259681"/>
                <a:gd name="connsiteX8" fmla="*/ 232328 w 1494391"/>
                <a:gd name="connsiteY8" fmla="*/ 635467 h 1259681"/>
                <a:gd name="connsiteX9" fmla="*/ 258522 w 1494391"/>
                <a:gd name="connsiteY9" fmla="*/ 625942 h 1259681"/>
                <a:gd name="connsiteX10" fmla="*/ 234709 w 1494391"/>
                <a:gd name="connsiteY10" fmla="*/ 599747 h 1259681"/>
                <a:gd name="connsiteX11" fmla="*/ 137078 w 1494391"/>
                <a:gd name="connsiteY11" fmla="*/ 544979 h 1259681"/>
                <a:gd name="connsiteX12" fmla="*/ 465692 w 1494391"/>
                <a:gd name="connsiteY12" fmla="*/ 483394 h 1259681"/>
                <a:gd name="connsiteX13" fmla="*/ 44210 w 1494391"/>
                <a:gd name="connsiteY13" fmla="*/ 435768 h 1259681"/>
                <a:gd name="connsiteX14" fmla="*/ 20398 w 1494391"/>
                <a:gd name="connsiteY14" fmla="*/ 418773 h 1259681"/>
                <a:gd name="connsiteX15" fmla="*/ 206135 w 1494391"/>
                <a:gd name="connsiteY15" fmla="*/ 385762 h 1259681"/>
                <a:gd name="connsiteX16" fmla="*/ 391873 w 1494391"/>
                <a:gd name="connsiteY16" fmla="*/ 376237 h 1259681"/>
                <a:gd name="connsiteX17" fmla="*/ 456166 w 1494391"/>
                <a:gd name="connsiteY17" fmla="*/ 359242 h 1259681"/>
                <a:gd name="connsiteX18" fmla="*/ 410923 w 1494391"/>
                <a:gd name="connsiteY18" fmla="*/ 311617 h 1259681"/>
                <a:gd name="connsiteX19" fmla="*/ 246617 w 1494391"/>
                <a:gd name="connsiteY19" fmla="*/ 273843 h 1259681"/>
                <a:gd name="connsiteX20" fmla="*/ 270429 w 1494391"/>
                <a:gd name="connsiteY20" fmla="*/ 250031 h 1259681"/>
                <a:gd name="connsiteX21" fmla="*/ 375204 w 1494391"/>
                <a:gd name="connsiteY21" fmla="*/ 235744 h 1259681"/>
                <a:gd name="connsiteX22" fmla="*/ 627616 w 1494391"/>
                <a:gd name="connsiteY22" fmla="*/ 230981 h 1259681"/>
                <a:gd name="connsiteX23" fmla="*/ 772873 w 1494391"/>
                <a:gd name="connsiteY23" fmla="*/ 214313 h 1259681"/>
                <a:gd name="connsiteX24" fmla="*/ 768110 w 1494391"/>
                <a:gd name="connsiteY24" fmla="*/ 195262 h 1259681"/>
                <a:gd name="connsiteX25" fmla="*/ 591898 w 1494391"/>
                <a:gd name="connsiteY25" fmla="*/ 171451 h 1259681"/>
                <a:gd name="connsiteX26" fmla="*/ 732391 w 1494391"/>
                <a:gd name="connsiteY26" fmla="*/ 145256 h 1259681"/>
                <a:gd name="connsiteX27" fmla="*/ 972897 w 1494391"/>
                <a:gd name="connsiteY27" fmla="*/ 123825 h 1259681"/>
                <a:gd name="connsiteX28" fmla="*/ 1077673 w 1494391"/>
                <a:gd name="connsiteY28" fmla="*/ 83012 h 1259681"/>
                <a:gd name="connsiteX29" fmla="*/ 1122916 w 1494391"/>
                <a:gd name="connsiteY29" fmla="*/ 44912 h 1259681"/>
                <a:gd name="connsiteX30" fmla="*/ 1322941 w 1494391"/>
                <a:gd name="connsiteY30" fmla="*/ 33005 h 1259681"/>
                <a:gd name="connsiteX31" fmla="*/ 1422954 w 1494391"/>
                <a:gd name="connsiteY31" fmla="*/ 25862 h 1259681"/>
                <a:gd name="connsiteX32" fmla="*/ 1489629 w 1494391"/>
                <a:gd name="connsiteY32" fmla="*/ 0 h 1259681"/>
                <a:gd name="connsiteX33" fmla="*/ 1492011 w 1494391"/>
                <a:gd name="connsiteY33" fmla="*/ 95250 h 1259681"/>
                <a:gd name="connsiteX34" fmla="*/ 1494391 w 1494391"/>
                <a:gd name="connsiteY34" fmla="*/ 1259681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4391" h="1259681">
                  <a:moveTo>
                    <a:pt x="1494391" y="1259681"/>
                  </a:moveTo>
                  <a:cubicBezTo>
                    <a:pt x="1219753" y="1182688"/>
                    <a:pt x="937972" y="1119981"/>
                    <a:pt x="818116" y="1078706"/>
                  </a:cubicBezTo>
                  <a:lnTo>
                    <a:pt x="306148" y="912019"/>
                  </a:lnTo>
                  <a:cubicBezTo>
                    <a:pt x="272016" y="886510"/>
                    <a:pt x="261697" y="889575"/>
                    <a:pt x="222803" y="861685"/>
                  </a:cubicBezTo>
                  <a:cubicBezTo>
                    <a:pt x="199784" y="843429"/>
                    <a:pt x="169622" y="834699"/>
                    <a:pt x="172797" y="811680"/>
                  </a:cubicBezTo>
                  <a:cubicBezTo>
                    <a:pt x="174384" y="785486"/>
                    <a:pt x="199784" y="759292"/>
                    <a:pt x="208515" y="733098"/>
                  </a:cubicBezTo>
                  <a:cubicBezTo>
                    <a:pt x="210896" y="721985"/>
                    <a:pt x="208516" y="710873"/>
                    <a:pt x="210897" y="699760"/>
                  </a:cubicBezTo>
                  <a:cubicBezTo>
                    <a:pt x="214866" y="691029"/>
                    <a:pt x="197403" y="682298"/>
                    <a:pt x="201372" y="673567"/>
                  </a:cubicBezTo>
                  <a:cubicBezTo>
                    <a:pt x="211691" y="649754"/>
                    <a:pt x="222009" y="659280"/>
                    <a:pt x="232328" y="635467"/>
                  </a:cubicBezTo>
                  <a:cubicBezTo>
                    <a:pt x="240265" y="615623"/>
                    <a:pt x="236297" y="631498"/>
                    <a:pt x="258522" y="625942"/>
                  </a:cubicBezTo>
                  <a:cubicBezTo>
                    <a:pt x="261697" y="607686"/>
                    <a:pt x="262490" y="598953"/>
                    <a:pt x="234709" y="599747"/>
                  </a:cubicBezTo>
                  <a:cubicBezTo>
                    <a:pt x="230740" y="588238"/>
                    <a:pt x="129537" y="558815"/>
                    <a:pt x="137078" y="544979"/>
                  </a:cubicBezTo>
                  <a:cubicBezTo>
                    <a:pt x="144619" y="531143"/>
                    <a:pt x="472042" y="504771"/>
                    <a:pt x="465692" y="483394"/>
                  </a:cubicBezTo>
                  <a:lnTo>
                    <a:pt x="44210" y="435768"/>
                  </a:lnTo>
                  <a:cubicBezTo>
                    <a:pt x="-21275" y="423014"/>
                    <a:pt x="-239" y="432267"/>
                    <a:pt x="20398" y="418773"/>
                  </a:cubicBezTo>
                  <a:cubicBezTo>
                    <a:pt x="41035" y="405279"/>
                    <a:pt x="189466" y="401186"/>
                    <a:pt x="206135" y="385762"/>
                  </a:cubicBezTo>
                  <a:cubicBezTo>
                    <a:pt x="248204" y="386556"/>
                    <a:pt x="390286" y="387349"/>
                    <a:pt x="391873" y="376237"/>
                  </a:cubicBezTo>
                  <a:cubicBezTo>
                    <a:pt x="367267" y="365016"/>
                    <a:pt x="480772" y="370463"/>
                    <a:pt x="456166" y="359242"/>
                  </a:cubicBezTo>
                  <a:cubicBezTo>
                    <a:pt x="414097" y="348923"/>
                    <a:pt x="452992" y="321936"/>
                    <a:pt x="410923" y="311617"/>
                  </a:cubicBezTo>
                  <a:lnTo>
                    <a:pt x="246617" y="273843"/>
                  </a:lnTo>
                  <a:lnTo>
                    <a:pt x="270429" y="250031"/>
                  </a:lnTo>
                  <a:lnTo>
                    <a:pt x="375204" y="235744"/>
                  </a:lnTo>
                  <a:lnTo>
                    <a:pt x="627616" y="230981"/>
                  </a:lnTo>
                  <a:lnTo>
                    <a:pt x="772873" y="214313"/>
                  </a:lnTo>
                  <a:lnTo>
                    <a:pt x="768110" y="195262"/>
                  </a:lnTo>
                  <a:lnTo>
                    <a:pt x="591898" y="171451"/>
                  </a:lnTo>
                  <a:lnTo>
                    <a:pt x="732391" y="145256"/>
                  </a:lnTo>
                  <a:lnTo>
                    <a:pt x="972897" y="123825"/>
                  </a:lnTo>
                  <a:cubicBezTo>
                    <a:pt x="1022110" y="111808"/>
                    <a:pt x="1028460" y="95029"/>
                    <a:pt x="1077673" y="83012"/>
                  </a:cubicBezTo>
                  <a:cubicBezTo>
                    <a:pt x="1101485" y="79043"/>
                    <a:pt x="1099104" y="48881"/>
                    <a:pt x="1122916" y="44912"/>
                  </a:cubicBezTo>
                  <a:cubicBezTo>
                    <a:pt x="1183241" y="36974"/>
                    <a:pt x="1262616" y="40943"/>
                    <a:pt x="1322941" y="33005"/>
                  </a:cubicBezTo>
                  <a:cubicBezTo>
                    <a:pt x="1353897" y="25861"/>
                    <a:pt x="1391998" y="33006"/>
                    <a:pt x="1422954" y="25862"/>
                  </a:cubicBezTo>
                  <a:lnTo>
                    <a:pt x="1489629" y="0"/>
                  </a:lnTo>
                  <a:lnTo>
                    <a:pt x="1492011" y="95250"/>
                  </a:lnTo>
                  <a:cubicBezTo>
                    <a:pt x="1492011" y="611981"/>
                    <a:pt x="1494391" y="742950"/>
                    <a:pt x="1494391" y="1259681"/>
                  </a:cubicBez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01979" y="6228406"/>
              <a:ext cx="385762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err="1">
                  <a:solidFill>
                    <a:srgbClr val="B0BB8B"/>
                  </a:solidFill>
                </a:rPr>
                <a:t>Achkar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Nucl.Phys.B434, 503 (1995)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153252" y="4979166"/>
              <a:ext cx="280987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73924" y="5338069"/>
                  <a:ext cx="1536252" cy="662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6600"/>
                      </a:solidFill>
                    </a:rPr>
                    <a:t>Effective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sz="1200" i="1" smtClean="0">
                          <a:solidFill>
                            <a:srgbClr val="FF66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solidFill>
                        <a:srgbClr val="FF6600"/>
                      </a:solidFill>
                    </a:rPr>
                    <a:t> under </a:t>
                  </a:r>
                </a:p>
                <a:p>
                  <a:r>
                    <a:rPr lang="en-US" sz="1200" dirty="0" smtClean="0">
                      <a:solidFill>
                        <a:srgbClr val="FF6600"/>
                      </a:solidFill>
                    </a:rPr>
                    <a:t>certain assumptions  </a:t>
                  </a:r>
                  <a:endParaRPr lang="en-US" sz="12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924" y="5338069"/>
                  <a:ext cx="1536252" cy="66229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88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54" y="1480532"/>
            <a:ext cx="3063240" cy="18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 smtClean="0"/>
              <a:t>What this Talk Will Be…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54182" y="2950103"/>
            <a:ext cx="3063240" cy="18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074" y="4415238"/>
            <a:ext cx="1444752" cy="18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3605" y="4661180"/>
            <a:ext cx="1447800" cy="18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655" y="1129929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ICFA has established a Neutrino Panel to promote international cooperation in the development of the accelerator-based neutrino-oscillation program and to promote international collaboration in the development of a neutrino factory as a future intense source of neutrinos for particle physics experiments.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In this context, the Panel, which has a three year mandate, is holding an initial meeting to collect input from the neutrino community in the Americas in order to review the near term prospects of the global accelerator-based neutrino oscillation program (4-7 year time scale), opportunities for future discovery (7-25 year time scale), and the program of measurements and R&amp;D needed to support this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The meeting will use as input reports from the recent regional planning processes and focus on the following questions: </a:t>
            </a:r>
          </a:p>
          <a:p>
            <a:pPr marL="137160" indent="-1371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 the conclusions from the various regional studies agree about the accelerator-based-neutrino physics priorities? To what extent are the envisioned future regional accelerator-based neutrino programs in competition and/or complementary with each other? </a:t>
            </a:r>
          </a:p>
          <a:p>
            <a:pPr marL="137160" indent="-1371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For each of the programs, what level of inter-regional collaboration is needed for their success, and what are the obstacles that must be overcome to achieve the desired level of collaboration? </a:t>
            </a:r>
          </a:p>
          <a:p>
            <a:pPr marL="137160" indent="-1371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How might the ICFA neutrino panel help the community achieve the level of inter-regional collaboration and cooperation desired for the optimization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712" y="714098"/>
            <a:ext cx="537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meeting description:</a:t>
            </a:r>
            <a:endParaRPr lang="en-US" sz="20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048098"/>
            <a:ext cx="5881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…this talk will focus on the accelerator-based program.</a:t>
            </a:r>
            <a:endParaRPr lang="en-US" sz="20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5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36"/>
            <a:ext cx="9144000" cy="10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is a Vibrant Non-Accelerator Program</a:t>
            </a:r>
            <a:br>
              <a:rPr lang="en-US" dirty="0" smtClean="0"/>
            </a:br>
            <a:r>
              <a:rPr lang="en-US" sz="2400" dirty="0" smtClean="0"/>
              <a:t>                        …that I don’t intend on discussing beyond this slide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3807" y="1150574"/>
            <a:ext cx="79944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includes: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Reactors – Prospect (US), Stereo (EU), Soli</a:t>
            </a:r>
            <a:r>
              <a:rPr lang="el-GR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(EU), DANNS (Russia)…</a:t>
            </a:r>
            <a:endParaRPr lang="en-US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Source – SOX (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Pr), </a:t>
            </a:r>
            <a:r>
              <a:rPr lang="en-US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CeLAND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</a:t>
            </a:r>
            <a:r>
              <a:rPr lang="en-US" baseline="30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Pr)</a:t>
            </a:r>
          </a:p>
          <a:p>
            <a:pPr lvl="1">
              <a:spcAft>
                <a:spcPts val="24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Neutrinos – </a:t>
            </a:r>
            <a:r>
              <a:rPr lang="en-US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IceCUBE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(through matter 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effects)</a:t>
            </a:r>
            <a:endParaRPr lang="en-US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quote from a letter to P5 captures the relationship between the accelerator and non-accelerator short-baseline programs:</a:t>
            </a:r>
            <a:endParaRPr lang="en-US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870" y="4064321"/>
            <a:ext cx="2178048" cy="266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1769" y="4311161"/>
            <a:ext cx="5658986" cy="266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1770" y="4577771"/>
            <a:ext cx="5605272" cy="266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1770" y="4844381"/>
            <a:ext cx="1885008" cy="266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4974" y="3423609"/>
            <a:ext cx="6192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“Source </a:t>
            </a:r>
            <a:r>
              <a:rPr lang="en-US" i="1" dirty="0"/>
              <a:t>and reactor experiments will provide timely and cost-effective probes of  specific anomalies in the neutrino sector with exceptional discovery potential, while ultimately accelerator-based experiments will be required to fully cover the allowed phase space, and provide a definitive resolution of the sterile neutrino hypothesis.  Further, should sterile neutrinos be discovered, accelerator-based experiments </a:t>
            </a:r>
            <a:r>
              <a:rPr lang="en-US" i="1" dirty="0" smtClean="0"/>
              <a:t>will be </a:t>
            </a:r>
            <a:r>
              <a:rPr lang="en-US" i="1" dirty="0"/>
              <a:t>essential to fully study the sterile sector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1262" y="5567855"/>
            <a:ext cx="304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igned by nearly 300 members of the neutrino community</a:t>
            </a:r>
            <a:endParaRPr lang="en-US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17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 on Sensitivities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727" y="1150153"/>
            <a:ext cx="791904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won’t be showing any sensitivity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plots.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all purport to cover LSND (or some other more relevant anomaly) with significance from 90% CL to 10 </a:t>
            </a:r>
            <a:r>
              <a:rPr lang="el-G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Instead, I will attempt to provide information that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used to assess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various proposals 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chances of achieving their sensitivity </a:t>
            </a: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claims.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really want to see them the collaboration’s self-reported sensitivity plots are included in extra slides at the end of this talk.</a:t>
            </a: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7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36"/>
            <a:ext cx="9144000" cy="10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Accelerator </a:t>
            </a:r>
            <a:r>
              <a:rPr lang="en-US" dirty="0" smtClean="0"/>
              <a:t>Technologies </a:t>
            </a:r>
            <a:br>
              <a:rPr lang="en-US" dirty="0" smtClean="0"/>
            </a:br>
            <a:r>
              <a:rPr lang="en-US" sz="2400" dirty="0" smtClean="0"/>
              <a:t>and the Projects that Love Them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883" y="1136465"/>
            <a:ext cx="78897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decay-in-flight </a:t>
            </a: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27432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 Neutrino Beam (BNB)</a:t>
            </a:r>
            <a:endParaRPr lang="en-US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0" lvl="2"/>
            <a:r>
              <a:rPr lang="en-US" sz="2000" dirty="0" err="1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MicroBooNE</a:t>
            </a: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MiniBooNE</a:t>
            </a: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+, LAr1, ICARUS at FNAL</a:t>
            </a:r>
          </a:p>
          <a:p>
            <a:pPr marL="914400" lvl="1" indent="-27432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NUMI </a:t>
            </a:r>
          </a:p>
          <a:p>
            <a:pPr marL="1097280" lvl="2">
              <a:spcAft>
                <a:spcPts val="1800"/>
              </a:spcAft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Minos+</a:t>
            </a:r>
            <a:endParaRPr lang="en-US" sz="2000" dirty="0" smtClean="0">
              <a:solidFill>
                <a:srgbClr val="7294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decay-at-rest – </a:t>
            </a:r>
            <a:r>
              <a:rPr lang="en-US" sz="24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OscSNS</a:t>
            </a:r>
            <a:endParaRPr lang="en-US" sz="24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Cyclotron Produced Isotopes – </a:t>
            </a:r>
            <a:r>
              <a:rPr lang="en-US" sz="24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IsoDAR</a:t>
            </a:r>
            <a:endParaRPr lang="en-US" sz="24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Storage Ring – </a:t>
            </a:r>
            <a:r>
              <a:rPr lang="en-US" sz="24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nuSTORM</a:t>
            </a:r>
            <a:endParaRPr lang="en-US" sz="24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2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Comments on the </a:t>
            </a:r>
            <a:r>
              <a:rPr lang="en-US" dirty="0" smtClean="0"/>
              <a:t>Booster Neutrino Beam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5191" y="736640"/>
                <a:ext cx="8201609" cy="558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Booster Neutrino Beam is the beam that we have…</a:t>
                </a:r>
              </a:p>
              <a:p>
                <a:pPr algn="r"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…but it’s not necessarily the beam we need.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l-GR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ν</a:t>
                </a:r>
                <a:r>
                  <a:rPr lang="en-US" sz="2400" baseline="-250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appearance signal is susceptible to </a:t>
                </a:r>
                <a:r>
                  <a:rPr lang="en-US" sz="2400" dirty="0" err="1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misID</a:t>
                </a:r>
                <a:endParaRPr lang="en-US" sz="2400" dirty="0" smtClean="0">
                  <a:solidFill>
                    <a:srgbClr val="2A36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 intrinsic backgrounds larger than anticipated signal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Neutrino flux is not understood from first principles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Wrong sign contamination is large, especially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2A367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mode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Near/Far comparisons are not straight-forward cancelations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(Remember, the short-baseline oscillation effect is 35 times smaller than the expected long baseline </a:t>
                </a:r>
                <a:r>
                  <a:rPr lang="el-GR" sz="20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ν</a:t>
                </a:r>
                <a:r>
                  <a:rPr lang="en-US" sz="2000" baseline="-250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20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appearance effect.)</a:t>
                </a:r>
              </a:p>
              <a:p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Still, since the beam exists, experiments can be staged there quickly and for relatively less money.</a:t>
                </a:r>
              </a:p>
              <a:p>
                <a:pPr algn="r"/>
                <a:r>
                  <a:rPr lang="en-US" sz="2400" dirty="0" smtClean="0">
                    <a:solidFill>
                      <a:srgbClr val="2A36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These advantages can not be ignored, </a:t>
                </a:r>
                <a:r>
                  <a:rPr lang="en-US" sz="2400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 be warned.</a:t>
                </a:r>
                <a:endParaRPr lang="en-US" sz="24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91" y="736640"/>
                <a:ext cx="8201609" cy="5586145"/>
              </a:xfrm>
              <a:prstGeom prst="rect">
                <a:avLst/>
              </a:prstGeom>
              <a:blipFill rotWithShape="1">
                <a:blip r:embed="rId3"/>
                <a:stretch>
                  <a:fillRect l="-1636" t="-1201" r="-1933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T_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13692</TotalTime>
  <Words>2540</Words>
  <Application>Microsoft Office PowerPoint</Application>
  <PresentationFormat>On-screen Show (4:3)</PresentationFormat>
  <Paragraphs>289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VT_Theme</vt:lpstr>
      <vt:lpstr>PowerPoint Presentation</vt:lpstr>
      <vt:lpstr>What this Talk Will Not Be…</vt:lpstr>
      <vt:lpstr>The Evidence for Sterile Neutrinos</vt:lpstr>
      <vt:lpstr>Evidence Against the ~1 eV2 Sterile Neutrino</vt:lpstr>
      <vt:lpstr>What this Talk Will Be…</vt:lpstr>
      <vt:lpstr>There is a Vibrant Non-Accelerator Program                         …that I don’t intend on discussing beyond this slide</vt:lpstr>
      <vt:lpstr>Note on Sensitivities</vt:lpstr>
      <vt:lpstr>Accelerator Technologies  and the Projects that Love Them</vt:lpstr>
      <vt:lpstr>Comments on the Booster Neutrino Beam</vt:lpstr>
      <vt:lpstr>Pion Decay-in-Flight: Very Near Term Program</vt:lpstr>
      <vt:lpstr>Pion Decay-in-Flight: LAr1</vt:lpstr>
      <vt:lpstr>Pion Decay-in-Flight: ICARUS at FNAL</vt:lpstr>
      <vt:lpstr>Pion Decay-at-Rest: OscSNS</vt:lpstr>
      <vt:lpstr>Cyclotron Produced Isotopes: IsoDAR</vt:lpstr>
      <vt:lpstr>Note on νe Disappearance Experiments</vt:lpstr>
      <vt:lpstr>Muon Storage Ring: nuSTORM</vt:lpstr>
      <vt:lpstr>Comparison of the Proposals</vt:lpstr>
      <vt:lpstr>Final Comments</vt:lpstr>
      <vt:lpstr>Why We Do the Experiments that We Do</vt:lpstr>
      <vt:lpstr>Why We Do the Experiments that We Do</vt:lpstr>
      <vt:lpstr>PowerPoint Presentation</vt:lpstr>
      <vt:lpstr>MircoBooNE &amp; LAr1 Self-Reported Sensitivity</vt:lpstr>
      <vt:lpstr>ICARUS at FNAL Self-Reported Sensitivity</vt:lpstr>
      <vt:lpstr>OscSNS Self-Reported Sensitivity</vt:lpstr>
      <vt:lpstr>IsoDAR Self-Reported Sensitivity</vt:lpstr>
      <vt:lpstr>nuSTORM Self-Reported Sensitivity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Link, Jonathan</dc:creator>
  <cp:lastModifiedBy>Link, Jonathan</cp:lastModifiedBy>
  <cp:revision>153</cp:revision>
  <dcterms:created xsi:type="dcterms:W3CDTF">2014-01-16T18:37:11Z</dcterms:created>
  <dcterms:modified xsi:type="dcterms:W3CDTF">2014-01-30T04:45:24Z</dcterms:modified>
</cp:coreProperties>
</file>