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Masters/slideMaster3.xml" ContentType="application/vnd.openxmlformats-officedocument.presentationml.slideMaster+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Masters/slideMaster4.xml" ContentType="application/vnd.openxmlformats-officedocument.presentationml.slideMaster+xml"/>
  <Override PartName="/ppt/slides/slide36.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theme/theme5.xml" ContentType="application/vnd.openxmlformats-officedocument.them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51" r:id="rId1"/>
    <p:sldMasterId id="2147483684" r:id="rId2"/>
    <p:sldMasterId id="2147483689" r:id="rId3"/>
    <p:sldMasterId id="2147483692" r:id="rId4"/>
  </p:sldMasterIdLst>
  <p:notesMasterIdLst>
    <p:notesMasterId r:id="rId51"/>
  </p:notesMasterIdLst>
  <p:sldIdLst>
    <p:sldId id="594" r:id="rId5"/>
    <p:sldId id="595" r:id="rId6"/>
    <p:sldId id="596" r:id="rId7"/>
    <p:sldId id="597" r:id="rId8"/>
    <p:sldId id="598" r:id="rId9"/>
    <p:sldId id="601" r:id="rId10"/>
    <p:sldId id="602" r:id="rId11"/>
    <p:sldId id="603" r:id="rId12"/>
    <p:sldId id="653" r:id="rId13"/>
    <p:sldId id="652" r:id="rId14"/>
    <p:sldId id="604" r:id="rId15"/>
    <p:sldId id="608" r:id="rId16"/>
    <p:sldId id="610" r:id="rId17"/>
    <p:sldId id="617" r:id="rId18"/>
    <p:sldId id="618" r:id="rId19"/>
    <p:sldId id="619" r:id="rId20"/>
    <p:sldId id="620" r:id="rId21"/>
    <p:sldId id="563" r:id="rId22"/>
    <p:sldId id="567" r:id="rId23"/>
    <p:sldId id="568" r:id="rId24"/>
    <p:sldId id="523" r:id="rId25"/>
    <p:sldId id="542" r:id="rId26"/>
    <p:sldId id="577" r:id="rId27"/>
    <p:sldId id="628" r:id="rId28"/>
    <p:sldId id="629" r:id="rId29"/>
    <p:sldId id="630" r:id="rId30"/>
    <p:sldId id="631" r:id="rId31"/>
    <p:sldId id="632" r:id="rId32"/>
    <p:sldId id="633" r:id="rId33"/>
    <p:sldId id="654" r:id="rId34"/>
    <p:sldId id="655" r:id="rId35"/>
    <p:sldId id="656" r:id="rId36"/>
    <p:sldId id="657" r:id="rId37"/>
    <p:sldId id="658" r:id="rId38"/>
    <p:sldId id="659" r:id="rId39"/>
    <p:sldId id="660" r:id="rId40"/>
    <p:sldId id="661" r:id="rId41"/>
    <p:sldId id="634" r:id="rId42"/>
    <p:sldId id="635" r:id="rId43"/>
    <p:sldId id="636" r:id="rId44"/>
    <p:sldId id="662" r:id="rId45"/>
    <p:sldId id="663" r:id="rId46"/>
    <p:sldId id="664" r:id="rId47"/>
    <p:sldId id="639" r:id="rId48"/>
    <p:sldId id="640" r:id="rId49"/>
    <p:sldId id="641" r:id="rId5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3300"/>
    <a:srgbClr val="0066FF"/>
    <a:srgbClr val="3399FF"/>
    <a:srgbClr val="FFFF66"/>
    <a:srgbClr val="FF33CC"/>
    <a:srgbClr val="FF9900"/>
    <a:srgbClr val="66FF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autoAdjust="0"/>
    <p:restoredTop sz="94660" autoAdjust="0"/>
  </p:normalViewPr>
  <p:slideViewPr>
    <p:cSldViewPr>
      <p:cViewPr varScale="1">
        <p:scale>
          <a:sx n="103" d="100"/>
          <a:sy n="103" d="100"/>
        </p:scale>
        <p:origin x="-496" y="-112"/>
      </p:cViewPr>
      <p:guideLst>
        <p:guide orient="horz" pos="2160"/>
        <p:guide pos="2880"/>
      </p:guideLst>
    </p:cSldViewPr>
  </p:slideViewPr>
  <p:outlineViewPr>
    <p:cViewPr>
      <p:scale>
        <a:sx n="33" d="100"/>
        <a:sy n="33" d="100"/>
      </p:scale>
      <p:origin x="0" y="50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800"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82920B-1D73-4877-91AF-8E78AE7DBD0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E8748-EC35-3242-BCE5-4852AB75D9B3}" type="slidenum">
              <a:rPr lang="de-DE" smtClean="0">
                <a:solidFill>
                  <a:srgbClr val="EEECE1"/>
                </a:solidFill>
              </a:rPr>
              <a:pPr/>
              <a:t>34</a:t>
            </a:fld>
            <a:endParaRPr lang="de-DE">
              <a:solidFill>
                <a:srgbClr val="EEECE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E8748-EC35-3242-BCE5-4852AB75D9B3}" type="slidenum">
              <a:rPr lang="de-DE" smtClean="0">
                <a:solidFill>
                  <a:srgbClr val="EEECE1"/>
                </a:solidFill>
              </a:rPr>
              <a:pPr/>
              <a:t>44</a:t>
            </a:fld>
            <a:endParaRPr lang="de-DE">
              <a:solidFill>
                <a:srgbClr val="EEECE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pPr>
              <a:defRPr/>
            </a:pPr>
            <a:r>
              <a:rPr lang="en-US" smtClean="0"/>
              <a:t>09/04/2010</a:t>
            </a:r>
            <a:endParaRPr lang="en-US" dirty="0"/>
          </a:p>
        </p:txBody>
      </p:sp>
      <p:sp>
        <p:nvSpPr>
          <p:cNvPr id="8" name="Slide Number Placeholder 7"/>
          <p:cNvSpPr>
            <a:spLocks noGrp="1"/>
          </p:cNvSpPr>
          <p:nvPr>
            <p:ph type="sldNum" sz="quarter" idx="11"/>
          </p:nvPr>
        </p:nvSpPr>
        <p:spPr/>
        <p:txBody>
          <a:bodyPr/>
          <a:lstStyle/>
          <a:p>
            <a:pPr>
              <a:defRPr/>
            </a:pPr>
            <a:fld id="{DA86D0B0-EC29-42B4-9792-FBE5DC6BC924}"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smtClean="0"/>
              <a:t>Status of LHC Operations - G. Arduini</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23/04/10</a:t>
            </a:r>
            <a:endParaRPr lang="en-US" dirty="0">
              <a:solidFill>
                <a:srgbClr val="00007D"/>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12" name="Date Placeholder 11"/>
          <p:cNvSpPr>
            <a:spLocks noGrp="1"/>
          </p:cNvSpPr>
          <p:nvPr>
            <p:ph type="dt" sz="half" idx="10"/>
          </p:nvPr>
        </p:nvSpPr>
        <p:spPr/>
        <p:txBody>
          <a:bodyPr/>
          <a:lstStyle/>
          <a:p>
            <a:pPr>
              <a:defRPr/>
            </a:pPr>
            <a:r>
              <a:rPr lang="en-US" smtClean="0"/>
              <a:t>09/04/2010</a:t>
            </a:r>
            <a:endParaRPr lang="en-US" dirty="0"/>
          </a:p>
        </p:txBody>
      </p:sp>
      <p:sp>
        <p:nvSpPr>
          <p:cNvPr id="13" name="Slide Number Placeholder 12"/>
          <p:cNvSpPr>
            <a:spLocks noGrp="1"/>
          </p:cNvSpPr>
          <p:nvPr>
            <p:ph type="sldNum" sz="quarter" idx="11"/>
          </p:nvPr>
        </p:nvSpPr>
        <p:spPr/>
        <p:txBody>
          <a:bodyPr/>
          <a:lstStyle/>
          <a:p>
            <a:pPr>
              <a:defRPr/>
            </a:pPr>
            <a:fld id="{DA86D0B0-EC29-42B4-9792-FBE5DC6BC924}"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r>
              <a:rPr lang="en-US" smtClean="0"/>
              <a:t>Status of LHC Operations - G. Arduini</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solidFill>
                  <a:srgbClr val="000000"/>
                </a:solidFill>
              </a:rPr>
              <a:t>26-3-10</a:t>
            </a:r>
            <a:endParaRPr lang="en-US">
              <a:solidFill>
                <a:srgbClr val="000000"/>
              </a:solidFill>
            </a:endParaRPr>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solidFill>
                  <a:srgbClr val="000000"/>
                </a:solidFill>
              </a:rPr>
              <a:t>LHC report</a:t>
            </a:r>
            <a:endParaRPr lang="en-US">
              <a:solidFill>
                <a:srgbClr val="000000"/>
              </a:solidFill>
            </a:endParaRPr>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solidFill>
                  <a:srgbClr val="000000"/>
                </a:solidFill>
              </a:rPr>
              <a:pPr/>
              <a:t>‹#›</a:t>
            </a:fld>
            <a:endParaRPr lang="en-US">
              <a:solidFill>
                <a:srgbClr val="000000"/>
              </a:solidFill>
            </a:endParaRPr>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report</a:t>
            </a:r>
            <a:endParaRPr lang="en-US" dirty="0">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26-3-10</a:t>
            </a:r>
            <a:endParaRPr lang="en-US" dirty="0">
              <a:solidFill>
                <a:srgbClr val="00007D"/>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00007D"/>
                </a:solidFill>
              </a:rPr>
              <a:t>LHC report</a:t>
            </a:r>
            <a:endParaRPr lang="en-US" dirty="0">
              <a:solidFill>
                <a:srgbClr val="00007D"/>
              </a:solidFill>
            </a:endParaRPr>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solidFill>
                  <a:srgbClr val="00007D"/>
                </a:solidFill>
              </a:rPr>
              <a:pPr/>
              <a:t>‹#›</a:t>
            </a:fld>
            <a:endParaRPr lang="en-US">
              <a:solidFill>
                <a:srgbClr val="00007D"/>
              </a:solidFill>
            </a:endParaRPr>
          </a:p>
        </p:txBody>
      </p:sp>
      <p:sp>
        <p:nvSpPr>
          <p:cNvPr id="5" name="Date Placeholder 4"/>
          <p:cNvSpPr>
            <a:spLocks noGrp="1"/>
          </p:cNvSpPr>
          <p:nvPr>
            <p:ph type="dt" sz="half" idx="12"/>
          </p:nvPr>
        </p:nvSpPr>
        <p:spPr/>
        <p:txBody>
          <a:bodyPr/>
          <a:lstStyle>
            <a:lvl1pPr>
              <a:defRPr/>
            </a:lvl1pPr>
          </a:lstStyle>
          <a:p>
            <a:r>
              <a:rPr lang="en-US" smtClean="0">
                <a:solidFill>
                  <a:srgbClr val="00007D"/>
                </a:solidFill>
              </a:rPr>
              <a:t>26-3-10</a:t>
            </a:r>
            <a:endParaRPr lang="en-US" dirty="0">
              <a:solidFill>
                <a:srgbClr val="00007D"/>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00007D"/>
                </a:solidFill>
              </a:rPr>
              <a:t>LPCC, R. Assmann</a:t>
            </a:r>
            <a:endParaRPr lang="en-US" dirty="0">
              <a:solidFill>
                <a:srgbClr val="00007D"/>
              </a:solidFill>
            </a:endParaRPr>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solidFill>
                  <a:srgbClr val="00007D"/>
                </a:solidFill>
              </a:rPr>
              <a:pPr/>
              <a:t>‹#›</a:t>
            </a:fld>
            <a:endParaRPr lang="en-US">
              <a:solidFill>
                <a:srgbClr val="00007D"/>
              </a:solidFill>
            </a:endParaRPr>
          </a:p>
        </p:txBody>
      </p:sp>
      <p:sp>
        <p:nvSpPr>
          <p:cNvPr id="5" name="Date Placeholder 4"/>
          <p:cNvSpPr>
            <a:spLocks noGrp="1"/>
          </p:cNvSpPr>
          <p:nvPr>
            <p:ph type="dt" sz="half" idx="12"/>
          </p:nvPr>
        </p:nvSpPr>
        <p:spPr/>
        <p:txBody>
          <a:bodyPr/>
          <a:lstStyle>
            <a:lvl1pPr>
              <a:defRPr/>
            </a:lvl1pPr>
          </a:lstStyle>
          <a:p>
            <a:r>
              <a:rPr lang="en-US" smtClean="0">
                <a:solidFill>
                  <a:srgbClr val="00007D"/>
                </a:solidFill>
              </a:rPr>
              <a:t>23.4.2010</a:t>
            </a:r>
            <a:endParaRPr lang="en-US" dirty="0">
              <a:solidFill>
                <a:srgbClr val="00007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LPCC, R. Assmann</a:t>
            </a:r>
            <a:endParaRPr lang="en-US" dirty="0">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23.4.2010</a:t>
            </a:r>
            <a:endParaRPr lang="en-US" dirty="0">
              <a:solidFill>
                <a:srgbClr val="00007D"/>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00007D"/>
                </a:solidFill>
              </a:rPr>
              <a:t>LHC status</a:t>
            </a:r>
            <a:endParaRPr lang="en-US" dirty="0">
              <a:solidFill>
                <a:srgbClr val="00007D"/>
              </a:solidFill>
            </a:endParaRPr>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solidFill>
                  <a:srgbClr val="00007D"/>
                </a:solidFill>
              </a:rPr>
              <a:pPr/>
              <a:t>‹#›</a:t>
            </a:fld>
            <a:endParaRPr lang="en-US">
              <a:solidFill>
                <a:srgbClr val="00007D"/>
              </a:solidFill>
            </a:endParaRPr>
          </a:p>
        </p:txBody>
      </p:sp>
      <p:sp>
        <p:nvSpPr>
          <p:cNvPr id="5" name="Date Placeholder 4"/>
          <p:cNvSpPr>
            <a:spLocks noGrp="1"/>
          </p:cNvSpPr>
          <p:nvPr>
            <p:ph type="dt" sz="half" idx="12"/>
          </p:nvPr>
        </p:nvSpPr>
        <p:spPr/>
        <p:txBody>
          <a:bodyPr/>
          <a:lstStyle>
            <a:lvl1pPr>
              <a:defRPr/>
            </a:lvl1pPr>
          </a:lstStyle>
          <a:p>
            <a:r>
              <a:rPr lang="en-US" smtClean="0">
                <a:solidFill>
                  <a:srgbClr val="00007D"/>
                </a:solidFill>
              </a:rPr>
              <a:t>23/04/10</a:t>
            </a:r>
            <a:endParaRPr lang="en-US" dirty="0">
              <a:solidFill>
                <a:srgbClr val="00007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 Id="rId6"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p:nvPicPr>
        <p:blipFill>
          <a:blip r:embed="rId4"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p:nvPicPr>
        <p:blipFill>
          <a:blip r:embed="rId4"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2054"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wrap="square" lIns="91440" tIns="45720" rIns="91440" bIns="45720" numCol="1" anchor="ctr" anchorCtr="0" compatLnSpc="1">
            <a:prstTxWarp prst="textNoShape">
              <a:avLst/>
            </a:prstTxWarp>
          </a:bodyPr>
          <a:lstStyle>
            <a:lvl1pPr>
              <a:defRPr sz="1200" dirty="0" smtClean="0">
                <a:solidFill>
                  <a:srgbClr val="898989"/>
                </a:solidFill>
                <a:latin typeface="+mn-lt"/>
              </a:defRPr>
            </a:lvl1pPr>
          </a:lstStyle>
          <a:p>
            <a:pPr>
              <a:defRPr/>
            </a:pPr>
            <a:r>
              <a:rPr lang="en-US" smtClean="0"/>
              <a:t>09/04/2010</a:t>
            </a:r>
            <a:endParaRPr lang="en-US" dirty="0"/>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dirty="0" err="1" smtClean="0">
                <a:solidFill>
                  <a:srgbClr val="898989"/>
                </a:solidFill>
                <a:latin typeface="+mn-lt"/>
              </a:defRPr>
            </a:lvl1pPr>
          </a:lstStyle>
          <a:p>
            <a:pPr>
              <a:defRPr/>
            </a:pPr>
            <a:r>
              <a:rPr lang="en-US" smtClean="0"/>
              <a:t>Status of LHC Operations - G. Arduini</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DA86D0B0-EC29-42B4-9792-FBE5DC6BC9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timing>
    <p:tnLst>
      <p:par>
        <p:cTn id="1" dur="indefinite" restart="never" nodeType="tmRoot"/>
      </p:par>
    </p:tnLst>
  </p:timing>
  <p:hf hdr="0"/>
  <p:txStyles>
    <p:titleStyle>
      <a:lvl1pPr algn="r" rtl="0" eaLnBrk="1" fontAlgn="base" hangingPunct="1">
        <a:spcBef>
          <a:spcPct val="0"/>
        </a:spcBef>
        <a:spcAft>
          <a:spcPct val="0"/>
        </a:spcAft>
        <a:defRPr sz="3200">
          <a:solidFill>
            <a:schemeClr val="tx2"/>
          </a:solidFill>
          <a:latin typeface="+mj-lt"/>
          <a:ea typeface="+mj-ea"/>
          <a:cs typeface="+mj-cs"/>
        </a:defRPr>
      </a:lvl1pPr>
      <a:lvl2pPr algn="r" rtl="0" eaLnBrk="1" fontAlgn="base" hangingPunct="1">
        <a:spcBef>
          <a:spcPct val="0"/>
        </a:spcBef>
        <a:spcAft>
          <a:spcPct val="0"/>
        </a:spcAft>
        <a:defRPr sz="3200">
          <a:solidFill>
            <a:schemeClr val="tx2"/>
          </a:solidFill>
          <a:latin typeface="Trebuchet MS" pitchFamily="34" charset="0"/>
        </a:defRPr>
      </a:lvl2pPr>
      <a:lvl3pPr algn="r" rtl="0" eaLnBrk="1" fontAlgn="base" hangingPunct="1">
        <a:spcBef>
          <a:spcPct val="0"/>
        </a:spcBef>
        <a:spcAft>
          <a:spcPct val="0"/>
        </a:spcAft>
        <a:defRPr sz="3200">
          <a:solidFill>
            <a:schemeClr val="tx2"/>
          </a:solidFill>
          <a:latin typeface="Trebuchet MS" pitchFamily="34" charset="0"/>
        </a:defRPr>
      </a:lvl3pPr>
      <a:lvl4pPr algn="r" rtl="0" eaLnBrk="1" fontAlgn="base" hangingPunct="1">
        <a:spcBef>
          <a:spcPct val="0"/>
        </a:spcBef>
        <a:spcAft>
          <a:spcPct val="0"/>
        </a:spcAft>
        <a:defRPr sz="3200">
          <a:solidFill>
            <a:schemeClr val="tx2"/>
          </a:solidFill>
          <a:latin typeface="Trebuchet MS" pitchFamily="34" charset="0"/>
        </a:defRPr>
      </a:lvl4pPr>
      <a:lvl5pPr algn="r" rtl="0" eaLnBrk="1" fontAlgn="base" hangingPunct="1">
        <a:spcBef>
          <a:spcPct val="0"/>
        </a:spcBef>
        <a:spcAft>
          <a:spcPct val="0"/>
        </a:spcAft>
        <a:defRPr sz="3200">
          <a:solidFill>
            <a:schemeClr val="tx2"/>
          </a:solidFill>
          <a:latin typeface="Trebuchet MS" pitchFamily="34" charset="0"/>
        </a:defRPr>
      </a:lvl5pPr>
      <a:lvl6pPr marL="457200" algn="r" rtl="0" eaLnBrk="1" fontAlgn="base" hangingPunct="1">
        <a:spcBef>
          <a:spcPct val="0"/>
        </a:spcBef>
        <a:spcAft>
          <a:spcPct val="0"/>
        </a:spcAft>
        <a:defRPr sz="3200">
          <a:solidFill>
            <a:schemeClr val="tx2"/>
          </a:solidFill>
          <a:latin typeface="Trebuchet MS" pitchFamily="34" charset="0"/>
        </a:defRPr>
      </a:lvl6pPr>
      <a:lvl7pPr marL="914400" algn="r" rtl="0" eaLnBrk="1" fontAlgn="base" hangingPunct="1">
        <a:spcBef>
          <a:spcPct val="0"/>
        </a:spcBef>
        <a:spcAft>
          <a:spcPct val="0"/>
        </a:spcAft>
        <a:defRPr sz="3200">
          <a:solidFill>
            <a:schemeClr val="tx2"/>
          </a:solidFill>
          <a:latin typeface="Trebuchet MS" pitchFamily="34" charset="0"/>
        </a:defRPr>
      </a:lvl7pPr>
      <a:lvl8pPr marL="1371600" algn="r" rtl="0" eaLnBrk="1" fontAlgn="base" hangingPunct="1">
        <a:spcBef>
          <a:spcPct val="0"/>
        </a:spcBef>
        <a:spcAft>
          <a:spcPct val="0"/>
        </a:spcAft>
        <a:defRPr sz="3200">
          <a:solidFill>
            <a:schemeClr val="tx2"/>
          </a:solidFill>
          <a:latin typeface="Trebuchet MS" pitchFamily="34" charset="0"/>
        </a:defRPr>
      </a:lvl8pPr>
      <a:lvl9pPr marL="1828800" algn="r" rtl="0" eaLnBrk="1" fontAlgn="base" hangingPunct="1">
        <a:spcBef>
          <a:spcPct val="0"/>
        </a:spcBef>
        <a:spcAft>
          <a:spcPct val="0"/>
        </a:spcAft>
        <a:defRPr sz="3200">
          <a:solidFill>
            <a:schemeClr val="tx2"/>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2"/>
          </a:solidFill>
          <a:latin typeface="+mn-lt"/>
        </a:defRPr>
      </a:lvl2pPr>
      <a:lvl3pPr marL="1143000" indent="-228600" algn="l" rtl="0" eaLnBrk="1" fontAlgn="base" hangingPunct="1">
        <a:spcBef>
          <a:spcPct val="20000"/>
        </a:spcBef>
        <a:spcAft>
          <a:spcPct val="0"/>
        </a:spcAft>
        <a:buFont typeface="Arial" charset="0"/>
        <a:buChar char="•"/>
        <a:defRPr sz="2400">
          <a:solidFill>
            <a:schemeClr val="tx2"/>
          </a:solidFill>
          <a:latin typeface="+mn-lt"/>
        </a:defRPr>
      </a:lvl3pPr>
      <a:lvl4pPr marL="1600200" indent="-228600" algn="l" rtl="0" eaLnBrk="1" fontAlgn="base" hangingPunct="1">
        <a:spcBef>
          <a:spcPct val="20000"/>
        </a:spcBef>
        <a:spcAft>
          <a:spcPct val="0"/>
        </a:spcAft>
        <a:buFont typeface="Arial" charset="0"/>
        <a:buChar char="–"/>
        <a:defRPr sz="2000">
          <a:solidFill>
            <a:schemeClr val="tx2"/>
          </a:solidFill>
          <a:latin typeface="+mn-lt"/>
        </a:defRPr>
      </a:lvl4pPr>
      <a:lvl5pPr marL="2057400" indent="-228600" algn="l" rtl="0" eaLnBrk="1" fontAlgn="base" hangingPunct="1">
        <a:spcBef>
          <a:spcPct val="20000"/>
        </a:spcBef>
        <a:spcAft>
          <a:spcPct val="0"/>
        </a:spcAft>
        <a:buFont typeface="Arial" charset="0"/>
        <a:buChar char="»"/>
        <a:defRPr sz="2000">
          <a:solidFill>
            <a:schemeClr val="tx2"/>
          </a:solidFill>
          <a:latin typeface="+mn-lt"/>
        </a:defRPr>
      </a:lvl5pPr>
      <a:lvl6pPr marL="2514600" indent="-228600" algn="l" rtl="0" eaLnBrk="1" fontAlgn="base" hangingPunct="1">
        <a:spcBef>
          <a:spcPct val="20000"/>
        </a:spcBef>
        <a:spcAft>
          <a:spcPct val="0"/>
        </a:spcAft>
        <a:buFont typeface="Arial" charset="0"/>
        <a:buChar char="»"/>
        <a:defRPr sz="2000">
          <a:solidFill>
            <a:schemeClr val="tx2"/>
          </a:solidFill>
          <a:latin typeface="+mn-lt"/>
        </a:defRPr>
      </a:lvl6pPr>
      <a:lvl7pPr marL="2971800" indent="-228600" algn="l" rtl="0" eaLnBrk="1" fontAlgn="base" hangingPunct="1">
        <a:spcBef>
          <a:spcPct val="20000"/>
        </a:spcBef>
        <a:spcAft>
          <a:spcPct val="0"/>
        </a:spcAft>
        <a:buFont typeface="Arial" charset="0"/>
        <a:buChar char="»"/>
        <a:defRPr sz="2000">
          <a:solidFill>
            <a:schemeClr val="tx2"/>
          </a:solidFill>
          <a:latin typeface="+mn-lt"/>
        </a:defRPr>
      </a:lvl7pPr>
      <a:lvl8pPr marL="3429000" indent="-228600" algn="l" rtl="0" eaLnBrk="1" fontAlgn="base" hangingPunct="1">
        <a:spcBef>
          <a:spcPct val="20000"/>
        </a:spcBef>
        <a:spcAft>
          <a:spcPct val="0"/>
        </a:spcAft>
        <a:buFont typeface="Arial" charset="0"/>
        <a:buChar char="»"/>
        <a:defRPr sz="2000">
          <a:solidFill>
            <a:schemeClr val="tx2"/>
          </a:solidFill>
          <a:latin typeface="+mn-lt"/>
        </a:defRPr>
      </a:lvl8pPr>
      <a:lvl9pPr marL="3886200" indent="-228600" algn="l" rtl="0" eaLnBrk="1" fontAlgn="base" hangingPunct="1">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pPr algn="ctr"/>
            <a:r>
              <a:rPr lang="en-US" smtClean="0">
                <a:solidFill>
                  <a:srgbClr val="00007D"/>
                </a:solidFill>
              </a:rPr>
              <a:t>LHC report</a:t>
            </a:r>
            <a:endParaRPr lang="en-US" dirty="0">
              <a:solidFill>
                <a:srgbClr val="00007D"/>
              </a:solidFill>
            </a:endParaRPr>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solidFill>
                  <a:srgbClr val="00007D"/>
                </a:solidFill>
              </a:rPr>
              <a:pPr/>
              <a:t>‹#›</a:t>
            </a:fld>
            <a:endParaRPr lang="en-US">
              <a:solidFill>
                <a:srgbClr val="00007D"/>
              </a:solidFill>
            </a:endParaRPr>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solidFill>
                  <a:srgbClr val="00007D"/>
                </a:solidFill>
              </a:rPr>
              <a:t>26-3-10</a:t>
            </a:r>
            <a:endParaRPr lang="en-US" dirty="0">
              <a:solidFill>
                <a:srgbClr val="00007D"/>
              </a:solidFill>
            </a:endParaRPr>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pPr>
            <a:endParaRPr lang="en-US" sz="2000">
              <a:solidFill>
                <a:srgbClr val="00007D"/>
              </a:solidFill>
            </a:endParaRPr>
          </a:p>
        </p:txBody>
      </p:sp>
      <p:pic>
        <p:nvPicPr>
          <p:cNvPr id="24594" name="Picture 18"/>
          <p:cNvPicPr>
            <a:picLocks noChangeAspect="1" noChangeArrowheads="1"/>
          </p:cNvPicPr>
          <p:nvPr userDrawn="1"/>
        </p:nvPicPr>
        <p:blipFill>
          <a:blip r:embed="rId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pPr algn="ctr"/>
            <a:r>
              <a:rPr lang="en-US" smtClean="0">
                <a:solidFill>
                  <a:srgbClr val="00007D"/>
                </a:solidFill>
              </a:rPr>
              <a:t>LPCC, R. Assmann</a:t>
            </a:r>
            <a:endParaRPr lang="en-US" dirty="0">
              <a:solidFill>
                <a:srgbClr val="00007D"/>
              </a:solidFill>
            </a:endParaRPr>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solidFill>
                  <a:srgbClr val="00007D"/>
                </a:solidFill>
              </a:rPr>
              <a:pPr/>
              <a:t>‹#›</a:t>
            </a:fld>
            <a:endParaRPr lang="en-US">
              <a:solidFill>
                <a:srgbClr val="00007D"/>
              </a:solidFill>
            </a:endParaRPr>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solidFill>
                  <a:srgbClr val="00007D"/>
                </a:solidFill>
              </a:rPr>
              <a:t>23.4.2010</a:t>
            </a:r>
            <a:endParaRPr lang="en-US" dirty="0">
              <a:solidFill>
                <a:srgbClr val="00007D"/>
              </a:solidFill>
            </a:endParaRPr>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pPr>
            <a:endParaRPr lang="en-US" sz="2000">
              <a:solidFill>
                <a:srgbClr val="00007D"/>
              </a:solidFill>
            </a:endParaRPr>
          </a:p>
        </p:txBody>
      </p:sp>
      <p:pic>
        <p:nvPicPr>
          <p:cNvPr id="24594" name="Picture 18"/>
          <p:cNvPicPr>
            <a:picLocks noChangeAspect="1" noChangeArrowheads="1"/>
          </p:cNvPicPr>
          <p:nvPr userDrawn="1"/>
        </p:nvPicPr>
        <p:blipFill>
          <a:blip r:embed="rId4"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pPr algn="ctr"/>
            <a:r>
              <a:rPr lang="en-US" smtClean="0">
                <a:solidFill>
                  <a:srgbClr val="00007D"/>
                </a:solidFill>
              </a:rPr>
              <a:t>LHC status</a:t>
            </a:r>
            <a:endParaRPr lang="en-US" dirty="0">
              <a:solidFill>
                <a:srgbClr val="00007D"/>
              </a:solidFill>
            </a:endParaRPr>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solidFill>
                  <a:srgbClr val="00007D"/>
                </a:solidFill>
              </a:rPr>
              <a:pPr/>
              <a:t>‹#›</a:t>
            </a:fld>
            <a:endParaRPr lang="en-US">
              <a:solidFill>
                <a:srgbClr val="00007D"/>
              </a:solidFill>
            </a:endParaRPr>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solidFill>
                  <a:srgbClr val="00007D"/>
                </a:solidFill>
              </a:rPr>
              <a:t>23/04/10</a:t>
            </a:r>
            <a:endParaRPr lang="en-US" dirty="0">
              <a:solidFill>
                <a:srgbClr val="00007D"/>
              </a:solidFill>
            </a:endParaRPr>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pPr>
            <a:endParaRPr lang="en-US" sz="2000">
              <a:solidFill>
                <a:srgbClr val="00007D"/>
              </a:solidFill>
            </a:endParaRPr>
          </a:p>
        </p:txBody>
      </p:sp>
      <p:pic>
        <p:nvPicPr>
          <p:cNvPr id="24594" name="Picture 18"/>
          <p:cNvPicPr>
            <a:picLocks noChangeAspect="1" noChangeArrowheads="1"/>
          </p:cNvPicPr>
          <p:nvPr userDrawn="1"/>
        </p:nvPicPr>
        <p:blipFill>
          <a:blip r:embed="rId4"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93" r:id="rId1"/>
    <p:sldLayoutId id="2147483694" r:id="rId2"/>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gif"/><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png"/><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9.png"/><Relationship Id="rId3"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LHC status and plans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3400" y="4572000"/>
            <a:ext cx="1301057" cy="150019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2667000" y="4419600"/>
            <a:ext cx="2509327" cy="1942334"/>
          </a:xfrm>
          <a:prstGeom prst="rect">
            <a:avLst/>
          </a:prstGeom>
          <a:noFill/>
          <a:ln w="9525">
            <a:noFill/>
            <a:miter lim="800000"/>
            <a:headEnd/>
            <a:tailEnd/>
          </a:ln>
        </p:spPr>
      </p:pic>
      <p:sp>
        <p:nvSpPr>
          <p:cNvPr id="7" name="TextBox 6"/>
          <p:cNvSpPr txBox="1"/>
          <p:nvPr/>
        </p:nvSpPr>
        <p:spPr>
          <a:xfrm>
            <a:off x="0" y="6150114"/>
            <a:ext cx="9144000" cy="707886"/>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					</a:t>
            </a:r>
            <a:r>
              <a:rPr lang="en-US" sz="2000" dirty="0" smtClean="0">
                <a:solidFill>
                  <a:srgbClr val="00007D"/>
                </a:solidFill>
              </a:rPr>
              <a:t>	Oliver </a:t>
            </a:r>
            <a:r>
              <a:rPr lang="en-US" sz="2000" dirty="0" err="1" smtClean="0">
                <a:solidFill>
                  <a:srgbClr val="00007D"/>
                </a:solidFill>
              </a:rPr>
              <a:t>Brüning</a:t>
            </a:r>
            <a:r>
              <a:rPr lang="en-US" sz="2000" dirty="0" smtClean="0">
                <a:solidFill>
                  <a:srgbClr val="00007D"/>
                </a:solidFill>
              </a:rPr>
              <a:t> </a:t>
            </a:r>
            <a:r>
              <a:rPr lang="en-US" sz="2000" dirty="0" smtClean="0">
                <a:solidFill>
                  <a:srgbClr val="00007D"/>
                </a:solidFill>
              </a:rPr>
              <a:t>for </a:t>
            </a:r>
            <a:r>
              <a:rPr lang="en-US" sz="2000" dirty="0" smtClean="0">
                <a:solidFill>
                  <a:srgbClr val="00007D"/>
                </a:solidFill>
              </a:rPr>
              <a:t>the </a:t>
            </a:r>
            <a:r>
              <a:rPr lang="en-US" sz="2000" dirty="0" err="1" smtClean="0">
                <a:solidFill>
                  <a:srgbClr val="00007D"/>
                </a:solidFill>
              </a:rPr>
              <a:t>LHC</a:t>
            </a:r>
            <a:r>
              <a:rPr lang="en-US" sz="2000" dirty="0" smtClean="0">
                <a:solidFill>
                  <a:srgbClr val="00007D"/>
                </a:solidFill>
              </a:rPr>
              <a:t> team with transparencies from Mike Lamont &amp; </a:t>
            </a:r>
            <a:r>
              <a:rPr lang="en-US" sz="2000" dirty="0" err="1" smtClean="0">
                <a:solidFill>
                  <a:srgbClr val="00007D"/>
                </a:solidFill>
              </a:rPr>
              <a:t>Gianluigi</a:t>
            </a:r>
            <a:r>
              <a:rPr lang="en-US" sz="2000" dirty="0" smtClean="0">
                <a:solidFill>
                  <a:srgbClr val="00007D"/>
                </a:solidFill>
              </a:rPr>
              <a:t> </a:t>
            </a:r>
            <a:r>
              <a:rPr lang="en-US" sz="2000" dirty="0" err="1" smtClean="0">
                <a:solidFill>
                  <a:srgbClr val="00007D"/>
                </a:solidFill>
              </a:rPr>
              <a:t>Arduini</a:t>
            </a:r>
            <a:r>
              <a:rPr lang="en-US" sz="2000" dirty="0" smtClean="0">
                <a:solidFill>
                  <a:srgbClr val="00007D"/>
                </a:solidFill>
              </a:rPr>
              <a:t> &amp; Ralph </a:t>
            </a:r>
            <a:r>
              <a:rPr lang="en-US" sz="2000" dirty="0" err="1" smtClean="0">
                <a:solidFill>
                  <a:srgbClr val="00007D"/>
                </a:solidFill>
              </a:rPr>
              <a:t>Assmann</a:t>
            </a:r>
            <a:endParaRPr lang="en-US" sz="2000" dirty="0" smtClean="0">
              <a:solidFill>
                <a:srgbClr val="00007D"/>
              </a:solidFill>
            </a:endParaRPr>
          </a:p>
        </p:txBody>
      </p:sp>
      <p:pic>
        <p:nvPicPr>
          <p:cNvPr id="8" name="Picture 7"/>
          <p:cNvPicPr>
            <a:picLocks noChangeAspect="1"/>
          </p:cNvPicPr>
          <p:nvPr/>
        </p:nvPicPr>
        <p:blipFill>
          <a:blip r:embed="rId4"/>
          <a:stretch>
            <a:fillRect/>
          </a:stretch>
        </p:blipFill>
        <p:spPr>
          <a:xfrm>
            <a:off x="6477000" y="4572000"/>
            <a:ext cx="1727200" cy="12465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Drops with “Quiet” Beam</a:t>
            </a:r>
            <a:endParaRPr lang="en-US" dirty="0"/>
          </a:p>
        </p:txBody>
      </p:sp>
      <p:sp>
        <p:nvSpPr>
          <p:cNvPr id="3" name="Content Placeholder 2"/>
          <p:cNvSpPr>
            <a:spLocks noGrp="1"/>
          </p:cNvSpPr>
          <p:nvPr>
            <p:ph idx="1"/>
          </p:nvPr>
        </p:nvSpPr>
        <p:spPr>
          <a:xfrm>
            <a:off x="457200" y="762000"/>
            <a:ext cx="8229600" cy="5111750"/>
          </a:xfrm>
        </p:spPr>
        <p:txBody>
          <a:bodyPr/>
          <a:lstStyle/>
          <a:p>
            <a:r>
              <a:rPr lang="en-US" dirty="0" smtClean="0"/>
              <a:t>Our friend the hump on the lifetime - ~ 7 minute period</a:t>
            </a:r>
            <a:endParaRPr lang="en-US" dirty="0"/>
          </a:p>
        </p:txBody>
      </p:sp>
      <p:sp>
        <p:nvSpPr>
          <p:cNvPr id="4" name="Footer Placeholder 3"/>
          <p:cNvSpPr>
            <a:spLocks noGrp="1"/>
          </p:cNvSpPr>
          <p:nvPr>
            <p:ph type="ftr" sz="quarter" idx="10"/>
          </p:nvPr>
        </p:nvSpPr>
        <p:spPr/>
        <p:txBody>
          <a:bodyPr/>
          <a:lstStyle/>
          <a:p>
            <a:r>
              <a:rPr lang="en-US" dirty="0" err="1" smtClean="0">
                <a:solidFill>
                  <a:srgbClr val="FFFFFF"/>
                </a:solidFill>
              </a:rPr>
              <a:t>LPCC</a:t>
            </a:r>
            <a:r>
              <a:rPr lang="en-US" dirty="0" smtClean="0">
                <a:solidFill>
                  <a:srgbClr val="FFFFFF"/>
                </a:solidFill>
              </a:rPr>
              <a:t>, </a:t>
            </a:r>
            <a:r>
              <a:rPr lang="en-US" dirty="0" err="1" smtClean="0">
                <a:solidFill>
                  <a:srgbClr val="FFFFFF"/>
                </a:solidFill>
              </a:rPr>
              <a:t>R</a:t>
            </a:r>
            <a:r>
              <a:rPr lang="en-US" dirty="0" smtClean="0">
                <a:solidFill>
                  <a:srgbClr val="FFFFFF"/>
                </a:solidFill>
              </a:rPr>
              <a:t>. </a:t>
            </a:r>
            <a:r>
              <a:rPr lang="en-US" dirty="0" err="1" smtClean="0">
                <a:solidFill>
                  <a:srgbClr val="FFFFFF"/>
                </a:solidFill>
              </a:rPr>
              <a:t>Assmann</a:t>
            </a:r>
            <a:endParaRPr lang="en-US" dirty="0">
              <a:solidFill>
                <a:srgbClr val="FFFFFF"/>
              </a:solidFill>
            </a:endParaRPr>
          </a:p>
        </p:txBody>
      </p:sp>
      <p:pic>
        <p:nvPicPr>
          <p:cNvPr id="1026" name="Picture 2"/>
          <p:cNvPicPr>
            <a:picLocks noChangeAspect="1" noChangeArrowheads="1"/>
          </p:cNvPicPr>
          <p:nvPr/>
        </p:nvPicPr>
        <p:blipFill>
          <a:blip r:embed="rId2" cstate="print"/>
          <a:srcRect/>
          <a:stretch>
            <a:fillRect/>
          </a:stretch>
        </p:blipFill>
        <p:spPr bwMode="auto">
          <a:xfrm>
            <a:off x="228600" y="1295400"/>
            <a:ext cx="8481527" cy="2399616"/>
          </a:xfrm>
          <a:prstGeom prst="rect">
            <a:avLst/>
          </a:prstGeom>
          <a:noFill/>
          <a:ln w="9525">
            <a:noFill/>
            <a:miter lim="800000"/>
            <a:headEnd/>
            <a:tailEnd/>
          </a:ln>
        </p:spPr>
      </p:pic>
      <p:pic>
        <p:nvPicPr>
          <p:cNvPr id="8" name="Picture 7"/>
          <p:cNvPicPr>
            <a:picLocks noChangeAspect="1"/>
          </p:cNvPicPr>
          <p:nvPr/>
        </p:nvPicPr>
        <p:blipFill>
          <a:blip r:embed="rId3" cstate="print"/>
          <a:stretch>
            <a:fillRect/>
          </a:stretch>
        </p:blipFill>
        <p:spPr>
          <a:xfrm>
            <a:off x="152400" y="4572000"/>
            <a:ext cx="2625703" cy="2286000"/>
          </a:xfrm>
          <a:prstGeom prst="rect">
            <a:avLst/>
          </a:prstGeom>
        </p:spPr>
      </p:pic>
      <p:sp>
        <p:nvSpPr>
          <p:cNvPr id="9" name="TextBox 8"/>
          <p:cNvSpPr txBox="1"/>
          <p:nvPr/>
        </p:nvSpPr>
        <p:spPr>
          <a:xfrm>
            <a:off x="3124200" y="4614208"/>
            <a:ext cx="5486400" cy="1938992"/>
          </a:xfrm>
          <a:prstGeom prst="rect">
            <a:avLst/>
          </a:prstGeom>
          <a:noFill/>
        </p:spPr>
        <p:txBody>
          <a:bodyPr wrap="square" rtlCol="0">
            <a:spAutoFit/>
          </a:bodyPr>
          <a:lstStyle/>
          <a:p>
            <a:pPr eaLnBrk="0" hangingPunct="0">
              <a:spcBef>
                <a:spcPct val="50000"/>
              </a:spcBef>
            </a:pPr>
            <a:r>
              <a:rPr lang="en-US" sz="2400" dirty="0" smtClean="0">
                <a:solidFill>
                  <a:srgbClr val="00007D"/>
                </a:solidFill>
              </a:rPr>
              <a:t>The hump is a </a:t>
            </a:r>
            <a:r>
              <a:rPr lang="en-US" sz="2400" dirty="0" smtClean="0">
                <a:solidFill>
                  <a:srgbClr val="FF0000"/>
                </a:solidFill>
              </a:rPr>
              <a:t>vertical excitation on the beam</a:t>
            </a:r>
            <a:r>
              <a:rPr lang="en-US" sz="2400" dirty="0" smtClean="0">
                <a:solidFill>
                  <a:srgbClr val="00007D"/>
                </a:solidFill>
              </a:rPr>
              <a:t> that has a </a:t>
            </a:r>
            <a:r>
              <a:rPr lang="en-US" sz="2400" dirty="0" smtClean="0">
                <a:solidFill>
                  <a:srgbClr val="FF0000"/>
                </a:solidFill>
              </a:rPr>
              <a:t>fast frequency component</a:t>
            </a:r>
            <a:r>
              <a:rPr lang="en-US" sz="2400" dirty="0" smtClean="0">
                <a:solidFill>
                  <a:srgbClr val="00007D"/>
                </a:solidFill>
              </a:rPr>
              <a:t> (therefore visible as “hump” in the tune spectrum and a </a:t>
            </a:r>
            <a:r>
              <a:rPr lang="en-US" sz="2400" dirty="0" smtClean="0">
                <a:solidFill>
                  <a:srgbClr val="FF0000"/>
                </a:solidFill>
              </a:rPr>
              <a:t>slow moving frequency component (7 min)</a:t>
            </a:r>
            <a:r>
              <a:rPr lang="en-US" sz="2400" dirty="0" smtClean="0">
                <a:solidFill>
                  <a:srgbClr val="00007D"/>
                </a:solidFill>
              </a:rPr>
              <a:t>.</a:t>
            </a:r>
            <a:endParaRPr lang="en-US" sz="2400" dirty="0">
              <a:solidFill>
                <a:srgbClr val="00007D"/>
              </a:solidFill>
            </a:endParaRPr>
          </a:p>
        </p:txBody>
      </p:sp>
      <p:sp>
        <p:nvSpPr>
          <p:cNvPr id="10" name="Date Placeholder 9"/>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sp>
        <p:nvSpPr>
          <p:cNvPr id="11" name="Slide Number Placeholder 10"/>
          <p:cNvSpPr>
            <a:spLocks noGrp="1"/>
          </p:cNvSpPr>
          <p:nvPr>
            <p:ph type="sldNum" sz="quarter" idx="11"/>
          </p:nvPr>
        </p:nvSpPr>
        <p:spPr/>
        <p:txBody>
          <a:bodyPr/>
          <a:lstStyle/>
          <a:p>
            <a:fld id="{57C3E7D3-E8A8-4E1B-881E-DBC7929F1526}" type="slidenum">
              <a:rPr lang="en-US" smtClean="0">
                <a:solidFill>
                  <a:srgbClr val="00007D"/>
                </a:solidFill>
              </a:rPr>
              <a:pPr/>
              <a:t>10</a:t>
            </a:fld>
            <a:endParaRPr lang="en-US">
              <a:solidFill>
                <a:srgbClr val="00007D"/>
              </a:solidFill>
            </a:endParaRPr>
          </a:p>
        </p:txBody>
      </p:sp>
      <p:sp>
        <p:nvSpPr>
          <p:cNvPr id="12" name="Footer Placeholder 3"/>
          <p:cNvSpPr txBox="1">
            <a:spLocks/>
          </p:cNvSpPr>
          <p:nvPr/>
        </p:nvSpPr>
        <p:spPr bwMode="auto">
          <a:xfrm>
            <a:off x="3276600" y="6529387"/>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7D"/>
                </a:solidFill>
                <a:effectLst/>
                <a:uLnTx/>
                <a:uFillTx/>
                <a:latin typeface="Arial" charset="0"/>
                <a:ea typeface="+mn-ea"/>
                <a:cs typeface="+mn-cs"/>
              </a:rPr>
              <a:t>LHC report</a:t>
            </a:r>
            <a:endParaRPr kumimoji="0" lang="en-US" sz="1200" b="0" i="0" u="none" strike="noStrike" kern="1200" cap="none" spc="0" normalizeH="0" baseline="0" noProof="0" dirty="0">
              <a:ln>
                <a:noFill/>
              </a:ln>
              <a:solidFill>
                <a:srgbClr val="00007D"/>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 450 GeV</a:t>
            </a:r>
            <a:endParaRPr lang="en-US" dirty="0"/>
          </a:p>
        </p:txBody>
      </p:sp>
      <p:sp>
        <p:nvSpPr>
          <p:cNvPr id="3" name="Content Placeholder 2"/>
          <p:cNvSpPr>
            <a:spLocks noGrp="1"/>
          </p:cNvSpPr>
          <p:nvPr>
            <p:ph idx="1"/>
          </p:nvPr>
        </p:nvSpPr>
        <p:spPr>
          <a:xfrm>
            <a:off x="457200" y="762000"/>
            <a:ext cx="8229600" cy="5111750"/>
          </a:xfrm>
        </p:spPr>
        <p:txBody>
          <a:bodyPr/>
          <a:lstStyle/>
          <a:p>
            <a:r>
              <a:rPr lang="en-US" dirty="0" smtClean="0">
                <a:solidFill>
                  <a:srgbClr val="FF0000"/>
                </a:solidFill>
              </a:rPr>
              <a:t>Collimation</a:t>
            </a:r>
            <a:r>
              <a:rPr lang="en-US" dirty="0" smtClean="0"/>
              <a:t> system (all ring collimators) set up with ~0.2mm accuracy. Cleaning and protection hierarchy verified with beam (efficiency: &gt; 99%, limited by BLM resolution with this intensity). </a:t>
            </a:r>
          </a:p>
          <a:p>
            <a:r>
              <a:rPr lang="en-US" dirty="0" smtClean="0">
                <a:solidFill>
                  <a:srgbClr val="FF0000"/>
                </a:solidFill>
              </a:rPr>
              <a:t>Beam instrumentation </a:t>
            </a:r>
            <a:r>
              <a:rPr lang="en-US" dirty="0" smtClean="0"/>
              <a:t>working very well</a:t>
            </a:r>
          </a:p>
          <a:p>
            <a:r>
              <a:rPr lang="en-US" dirty="0" smtClean="0">
                <a:solidFill>
                  <a:srgbClr val="FF0000"/>
                </a:solidFill>
              </a:rPr>
              <a:t>Injection, beam dumps, machine protection </a:t>
            </a:r>
            <a:r>
              <a:rPr lang="en-US" dirty="0" smtClean="0"/>
              <a:t>commissioning well advanced (but not finished)</a:t>
            </a:r>
          </a:p>
          <a:p>
            <a:r>
              <a:rPr lang="en-US" dirty="0" smtClean="0">
                <a:solidFill>
                  <a:srgbClr val="FF0000"/>
                </a:solidFill>
              </a:rPr>
              <a:t>Higher intensities </a:t>
            </a:r>
            <a:r>
              <a:rPr lang="en-US" dirty="0" smtClean="0"/>
              <a:t>– work in progress</a:t>
            </a:r>
          </a:p>
          <a:p>
            <a:pPr lvl="1"/>
            <a:r>
              <a:rPr lang="en-US" dirty="0" smtClean="0"/>
              <a:t>Pilot (5e9) and fat pilot (2.5e10) OK with very small losses.</a:t>
            </a:r>
          </a:p>
          <a:p>
            <a:pPr lvl="1"/>
            <a:r>
              <a:rPr lang="en-US" dirty="0" smtClean="0"/>
              <a:t>3.5e10 </a:t>
            </a:r>
            <a:r>
              <a:rPr lang="en-US" dirty="0" err="1" smtClean="0"/>
              <a:t>p</a:t>
            </a:r>
            <a:r>
              <a:rPr lang="en-US" dirty="0" smtClean="0"/>
              <a:t> into beam 2 OK . Some losses.. </a:t>
            </a:r>
          </a:p>
          <a:p>
            <a:pPr lvl="1"/>
            <a:r>
              <a:rPr lang="en-US" dirty="0" smtClean="0"/>
              <a:t>6e10 </a:t>
            </a:r>
            <a:r>
              <a:rPr lang="en-US" dirty="0" err="1" smtClean="0"/>
              <a:t>p</a:t>
            </a:r>
            <a:r>
              <a:rPr lang="en-US" dirty="0" smtClean="0"/>
              <a:t> (B1) produced significant losses and BLM triggered beam dump. </a:t>
            </a:r>
          </a:p>
          <a:p>
            <a:pPr lvl="1"/>
            <a:r>
              <a:rPr lang="en-US" dirty="0" smtClean="0"/>
              <a:t>1.1e11 bunch fine with ‘over injection’</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5" name="TextBox 4"/>
          <p:cNvSpPr txBox="1"/>
          <p:nvPr/>
        </p:nvSpPr>
        <p:spPr>
          <a:xfrm>
            <a:off x="1600200" y="6096000"/>
            <a:ext cx="5867400" cy="523220"/>
          </a:xfrm>
          <a:prstGeom prst="rect">
            <a:avLst/>
          </a:prstGeom>
          <a:noFill/>
          <a:ln>
            <a:solidFill>
              <a:srgbClr val="008000"/>
            </a:solidFill>
          </a:ln>
        </p:spPr>
        <p:txBody>
          <a:bodyPr wrap="square" rtlCol="0">
            <a:spAutoFit/>
          </a:bodyPr>
          <a:lstStyle/>
          <a:p>
            <a:pPr algn="ctr" eaLnBrk="0" hangingPunct="0">
              <a:spcBef>
                <a:spcPct val="50000"/>
              </a:spcBef>
            </a:pPr>
            <a:r>
              <a:rPr lang="en-US" sz="2800" b="1" dirty="0" smtClean="0">
                <a:solidFill>
                  <a:srgbClr val="008000"/>
                </a:solidFill>
              </a:rPr>
              <a:t>450 GeV machine in good shape</a:t>
            </a:r>
          </a:p>
        </p:txBody>
      </p:sp>
      <p:sp>
        <p:nvSpPr>
          <p:cNvPr id="6" name="Date Placeholder 5"/>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7" name="Slide Number Placeholder 6"/>
          <p:cNvSpPr>
            <a:spLocks noGrp="1"/>
          </p:cNvSpPr>
          <p:nvPr>
            <p:ph type="sldNum" sz="quarter" idx="11"/>
          </p:nvPr>
        </p:nvSpPr>
        <p:spPr/>
        <p:txBody>
          <a:bodyPr/>
          <a:lstStyle/>
          <a:p>
            <a:fld id="{57C3E7D3-E8A8-4E1B-881E-DBC7929F1526}" type="slidenum">
              <a:rPr lang="en-US" smtClean="0">
                <a:solidFill>
                  <a:srgbClr val="00007D"/>
                </a:solidFill>
              </a:rPr>
              <a:pPr/>
              <a:t>11</a:t>
            </a:fld>
            <a:endParaRPr lang="en-US">
              <a:solidFill>
                <a:srgbClr val="00007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Collimation</a:t>
            </a:r>
            <a:endParaRPr lang="en-US" dirty="0"/>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5" name="Date Placeholder 4"/>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pic>
        <p:nvPicPr>
          <p:cNvPr id="7" name="Picture 6" descr="Ramp2_CirculatingBeam_notes_v4.jpg"/>
          <p:cNvPicPr>
            <a:picLocks noChangeAspect="1"/>
          </p:cNvPicPr>
          <p:nvPr/>
        </p:nvPicPr>
        <p:blipFill>
          <a:blip r:embed="rId2" cstate="print"/>
          <a:stretch>
            <a:fillRect/>
          </a:stretch>
        </p:blipFill>
        <p:spPr>
          <a:xfrm>
            <a:off x="609600" y="838200"/>
            <a:ext cx="7772400" cy="5621911"/>
          </a:xfrm>
          <a:prstGeom prst="rect">
            <a:avLst/>
          </a:prstGeom>
        </p:spPr>
      </p:pic>
      <p:sp>
        <p:nvSpPr>
          <p:cNvPr id="8" name="TextBox 7"/>
          <p:cNvSpPr txBox="1"/>
          <p:nvPr/>
        </p:nvSpPr>
        <p:spPr>
          <a:xfrm>
            <a:off x="6400800" y="6477000"/>
            <a:ext cx="1981200"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Ralph </a:t>
            </a:r>
            <a:r>
              <a:rPr lang="en-US" sz="2000" dirty="0" err="1" smtClean="0">
                <a:solidFill>
                  <a:srgbClr val="00007D"/>
                </a:solidFill>
              </a:rPr>
              <a:t>Assmann</a:t>
            </a:r>
            <a:endParaRPr lang="en-US" sz="2000" dirty="0">
              <a:solidFill>
                <a:srgbClr val="00007D"/>
              </a:solidFill>
            </a:endParaRPr>
          </a:p>
        </p:txBody>
      </p:sp>
      <p:sp>
        <p:nvSpPr>
          <p:cNvPr id="9" name="Slide Number Placeholder 8"/>
          <p:cNvSpPr>
            <a:spLocks noGrp="1"/>
          </p:cNvSpPr>
          <p:nvPr>
            <p:ph type="sldNum" sz="quarter" idx="11"/>
          </p:nvPr>
        </p:nvSpPr>
        <p:spPr/>
        <p:txBody>
          <a:bodyPr/>
          <a:lstStyle/>
          <a:p>
            <a:fld id="{20D66058-8582-419F-AA3B-A79C8D77E78A}" type="slidenum">
              <a:rPr lang="en-US" smtClean="0">
                <a:solidFill>
                  <a:srgbClr val="00007D"/>
                </a:solidFill>
              </a:rPr>
              <a:pPr/>
              <a:t>12</a:t>
            </a:fld>
            <a:endParaRPr lang="en-US">
              <a:solidFill>
                <a:srgbClr val="00007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Protection System</a:t>
            </a:r>
            <a:endParaRPr lang="en-US" dirty="0"/>
          </a:p>
        </p:txBody>
      </p:sp>
      <p:sp>
        <p:nvSpPr>
          <p:cNvPr id="3" name="Content Placeholder 2"/>
          <p:cNvSpPr>
            <a:spLocks noGrp="1"/>
          </p:cNvSpPr>
          <p:nvPr>
            <p:ph idx="1"/>
          </p:nvPr>
        </p:nvSpPr>
        <p:spPr>
          <a:xfrm>
            <a:off x="381000" y="1524000"/>
            <a:ext cx="8229600" cy="4137025"/>
          </a:xfrm>
        </p:spPr>
        <p:txBody>
          <a:bodyPr/>
          <a:lstStyle/>
          <a:p>
            <a:r>
              <a:rPr lang="en-US" dirty="0" smtClean="0"/>
              <a:t>Mission critical backbone</a:t>
            </a:r>
          </a:p>
          <a:p>
            <a:pPr lvl="1"/>
            <a:r>
              <a:rPr lang="en-US" dirty="0" smtClean="0"/>
              <a:t>Beam Interlock System</a:t>
            </a:r>
          </a:p>
          <a:p>
            <a:pPr lvl="1"/>
            <a:r>
              <a:rPr lang="en-US" dirty="0" smtClean="0"/>
              <a:t>Safe Machine Parameters</a:t>
            </a:r>
          </a:p>
          <a:p>
            <a:pPr lvl="1"/>
            <a:r>
              <a:rPr lang="en-US" dirty="0" smtClean="0"/>
              <a:t>Plus inputs to/from other systems (e.g. timing, BCT)</a:t>
            </a:r>
          </a:p>
          <a:p>
            <a:r>
              <a:rPr lang="en-US" dirty="0" smtClean="0"/>
              <a:t>A large multitude of user inputs</a:t>
            </a:r>
          </a:p>
          <a:p>
            <a:r>
              <a:rPr lang="en-US" dirty="0" smtClean="0"/>
              <a:t>The beam driving a subtle interplay of:</a:t>
            </a:r>
          </a:p>
          <a:p>
            <a:pPr lvl="1"/>
            <a:r>
              <a:rPr lang="en-US" dirty="0" smtClean="0"/>
              <a:t>Beam dump system, Collimation, protection devices, RF…</a:t>
            </a:r>
          </a:p>
          <a:p>
            <a:pPr lvl="1"/>
            <a:r>
              <a:rPr lang="en-US" dirty="0" smtClean="0"/>
              <a:t>Instrumentation (</a:t>
            </a:r>
            <a:r>
              <a:rPr lang="en-US" dirty="0" err="1" smtClean="0"/>
              <a:t>BLMs</a:t>
            </a:r>
            <a:r>
              <a:rPr lang="en-US" dirty="0" smtClean="0"/>
              <a:t>, BCT, </a:t>
            </a:r>
            <a:r>
              <a:rPr lang="en-US" dirty="0" err="1" smtClean="0"/>
              <a:t>BPMs</a:t>
            </a:r>
            <a:r>
              <a:rPr lang="en-US" dirty="0" smtClean="0"/>
              <a:t>…)</a:t>
            </a:r>
          </a:p>
          <a:p>
            <a:pPr lvl="1"/>
            <a:r>
              <a:rPr lang="en-US" dirty="0" smtClean="0"/>
              <a:t>Aperture</a:t>
            </a:r>
          </a:p>
          <a:p>
            <a:pPr lvl="1"/>
            <a:r>
              <a:rPr lang="en-US" dirty="0" smtClean="0"/>
              <a:t>Optics</a:t>
            </a:r>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5" name="Date Placeholder 4"/>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6" name="TextBox 5"/>
          <p:cNvSpPr txBox="1"/>
          <p:nvPr/>
        </p:nvSpPr>
        <p:spPr>
          <a:xfrm>
            <a:off x="4191000" y="4876800"/>
            <a:ext cx="4724400" cy="1723549"/>
          </a:xfrm>
          <a:prstGeom prst="rect">
            <a:avLst/>
          </a:prstGeom>
          <a:noFill/>
          <a:ln w="76200">
            <a:solidFill>
              <a:srgbClr val="FF0000"/>
            </a:solidFill>
          </a:ln>
        </p:spPr>
        <p:txBody>
          <a:bodyPr wrap="square" rtlCol="0">
            <a:spAutoFit/>
          </a:bodyPr>
          <a:lstStyle/>
          <a:p>
            <a:pPr algn="ctr" eaLnBrk="0" hangingPunct="0">
              <a:spcBef>
                <a:spcPct val="50000"/>
              </a:spcBef>
            </a:pPr>
            <a:r>
              <a:rPr lang="en-US" sz="2000" b="1" dirty="0" smtClean="0">
                <a:solidFill>
                  <a:srgbClr val="FF0000"/>
                </a:solidFill>
              </a:rPr>
              <a:t>Careful testing before beam</a:t>
            </a:r>
          </a:p>
          <a:p>
            <a:pPr algn="ctr" eaLnBrk="0" hangingPunct="0">
              <a:spcBef>
                <a:spcPct val="50000"/>
              </a:spcBef>
            </a:pPr>
            <a:r>
              <a:rPr lang="en-US" sz="2000" b="1" dirty="0" smtClean="0">
                <a:solidFill>
                  <a:srgbClr val="FF0000"/>
                </a:solidFill>
              </a:rPr>
              <a:t>Full set of beam based tests – performing well</a:t>
            </a:r>
          </a:p>
          <a:p>
            <a:pPr algn="ctr" eaLnBrk="0" hangingPunct="0">
              <a:spcBef>
                <a:spcPct val="50000"/>
              </a:spcBef>
            </a:pPr>
            <a:r>
              <a:rPr lang="en-US" sz="2400" b="1" dirty="0" smtClean="0">
                <a:solidFill>
                  <a:srgbClr val="FF0000"/>
                </a:solidFill>
              </a:rPr>
              <a:t>Clearly the critical path</a:t>
            </a:r>
            <a:endParaRPr lang="en-US" sz="2400" b="1" dirty="0">
              <a:solidFill>
                <a:srgbClr val="FF0000"/>
              </a:solidFill>
            </a:endParaRPr>
          </a:p>
        </p:txBody>
      </p:sp>
      <p:sp>
        <p:nvSpPr>
          <p:cNvPr id="7" name="Slide Number Placeholder 6"/>
          <p:cNvSpPr>
            <a:spLocks noGrp="1"/>
          </p:cNvSpPr>
          <p:nvPr>
            <p:ph type="sldNum" sz="quarter" idx="11"/>
          </p:nvPr>
        </p:nvSpPr>
        <p:spPr/>
        <p:txBody>
          <a:bodyPr/>
          <a:lstStyle/>
          <a:p>
            <a:fld id="{57C3E7D3-E8A8-4E1B-881E-DBC7929F1526}" type="slidenum">
              <a:rPr lang="en-US" smtClean="0">
                <a:solidFill>
                  <a:srgbClr val="00007D"/>
                </a:solidFill>
              </a:rPr>
              <a:pPr/>
              <a:t>13</a:t>
            </a:fld>
            <a:endParaRPr lang="en-US">
              <a:solidFill>
                <a:srgbClr val="00007D"/>
              </a:solidFill>
            </a:endParaRPr>
          </a:p>
        </p:txBody>
      </p:sp>
      <p:sp>
        <p:nvSpPr>
          <p:cNvPr id="8" name="TextBox 7"/>
          <p:cNvSpPr txBox="1"/>
          <p:nvPr/>
        </p:nvSpPr>
        <p:spPr>
          <a:xfrm>
            <a:off x="609600" y="762000"/>
            <a:ext cx="7620000" cy="707886"/>
          </a:xfrm>
          <a:prstGeom prst="rect">
            <a:avLst/>
          </a:prstGeom>
          <a:noFill/>
        </p:spPr>
        <p:txBody>
          <a:bodyPr wrap="square" rtlCol="0">
            <a:spAutoFit/>
          </a:bodyPr>
          <a:lstStyle/>
          <a:p>
            <a:pPr algn="ctr" eaLnBrk="0" hangingPunct="0">
              <a:spcBef>
                <a:spcPct val="50000"/>
              </a:spcBef>
            </a:pPr>
            <a:r>
              <a:rPr lang="en-US" sz="2000" dirty="0" smtClean="0">
                <a:solidFill>
                  <a:srgbClr val="FF0000"/>
                </a:solidFill>
              </a:rPr>
              <a:t>Provides the mechanism to dump the beam in around 3 turns if anything out there decides it’s had enough</a:t>
            </a:r>
            <a:endParaRPr lang="en-US" sz="20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 TeV</a:t>
            </a:r>
            <a:endParaRPr lang="en-GB" dirty="0"/>
          </a:p>
        </p:txBody>
      </p:sp>
      <p:sp>
        <p:nvSpPr>
          <p:cNvPr id="3" name="Content Placeholder 2"/>
          <p:cNvSpPr>
            <a:spLocks noGrp="1"/>
          </p:cNvSpPr>
          <p:nvPr>
            <p:ph idx="1"/>
          </p:nvPr>
        </p:nvSpPr>
        <p:spPr>
          <a:xfrm>
            <a:off x="381000" y="1066800"/>
            <a:ext cx="8229600" cy="5111750"/>
          </a:xfrm>
        </p:spPr>
        <p:txBody>
          <a:bodyPr/>
          <a:lstStyle/>
          <a:p>
            <a:r>
              <a:rPr lang="en-US" dirty="0" smtClean="0"/>
              <a:t>Beating comparable with corrected 450 GeV. With no correction already in tolerance.</a:t>
            </a:r>
          </a:p>
          <a:p>
            <a:pPr lvl="1"/>
            <a:r>
              <a:rPr lang="en-US" dirty="0" smtClean="0"/>
              <a:t>Optics in good shape</a:t>
            </a:r>
          </a:p>
          <a:p>
            <a:r>
              <a:rPr lang="en-US" dirty="0" smtClean="0"/>
              <a:t>Tune, orbit, chromaticity under control.</a:t>
            </a:r>
          </a:p>
          <a:p>
            <a:r>
              <a:rPr lang="en-US" dirty="0" smtClean="0"/>
              <a:t>Coupling</a:t>
            </a:r>
          </a:p>
          <a:p>
            <a:pPr lvl="1"/>
            <a:r>
              <a:rPr lang="en-US" dirty="0" smtClean="0"/>
              <a:t>Brought under full control by local coupling correction for beam 2 arc-by-arc</a:t>
            </a:r>
          </a:p>
          <a:p>
            <a:r>
              <a:rPr lang="en-US" dirty="0" smtClean="0"/>
              <a:t>Separation bumps collapsed, collision tuning tested and incorporated into settings</a:t>
            </a:r>
          </a:p>
          <a:p>
            <a:r>
              <a:rPr lang="en-US" dirty="0" smtClean="0"/>
              <a:t>Beam Dump &amp; Collimation commissioning ongoing	</a:t>
            </a:r>
          </a:p>
          <a:p>
            <a:pPr lvl="1"/>
            <a:r>
              <a:rPr lang="en-US" dirty="0" smtClean="0"/>
              <a:t>Prerequisite for “stable beams” </a:t>
            </a:r>
          </a:p>
          <a:p>
            <a:pPr>
              <a:buNone/>
            </a:pPr>
            <a:endParaRPr lang="en-GB" dirty="0"/>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5" name="Date Placeholder 4"/>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6" name="Slide Number Placeholder 5"/>
          <p:cNvSpPr>
            <a:spLocks noGrp="1"/>
          </p:cNvSpPr>
          <p:nvPr>
            <p:ph type="sldNum" sz="quarter" idx="11"/>
          </p:nvPr>
        </p:nvSpPr>
        <p:spPr/>
        <p:txBody>
          <a:bodyPr/>
          <a:lstStyle/>
          <a:p>
            <a:fld id="{57C3E7D3-E8A8-4E1B-881E-DBC7929F1526}" type="slidenum">
              <a:rPr lang="en-US" smtClean="0">
                <a:solidFill>
                  <a:srgbClr val="00007D"/>
                </a:solidFill>
              </a:rPr>
              <a:pPr/>
              <a:t>14</a:t>
            </a:fld>
            <a:endParaRPr lang="en-US">
              <a:solidFill>
                <a:srgbClr val="00007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Beam 2, 3.5 TeV beta-beating</a:t>
            </a:r>
            <a:endParaRPr lang="en-US" dirty="0"/>
          </a:p>
        </p:txBody>
      </p:sp>
      <p:pic>
        <p:nvPicPr>
          <p:cNvPr id="15" name="Picture 14"/>
          <p:cNvPicPr>
            <a:picLocks noChangeAspect="1"/>
          </p:cNvPicPr>
          <p:nvPr/>
        </p:nvPicPr>
        <p:blipFill>
          <a:blip r:embed="rId2"/>
          <a:stretch>
            <a:fillRect/>
          </a:stretch>
        </p:blipFill>
        <p:spPr>
          <a:xfrm>
            <a:off x="381000" y="838200"/>
            <a:ext cx="8305800" cy="5665972"/>
          </a:xfrm>
          <a:prstGeom prst="rect">
            <a:avLst/>
          </a:prstGeom>
        </p:spPr>
      </p:pic>
      <p:sp>
        <p:nvSpPr>
          <p:cNvPr id="16" name="Date Placeholder 15"/>
          <p:cNvSpPr>
            <a:spLocks noGrp="1"/>
          </p:cNvSpPr>
          <p:nvPr>
            <p:ph type="dt" sz="half" idx="12"/>
          </p:nvPr>
        </p:nvSpPr>
        <p:spPr/>
        <p:txBody>
          <a:bodyPr/>
          <a:lstStyle/>
          <a:p>
            <a:r>
              <a:rPr lang="en-US" smtClean="0">
                <a:solidFill>
                  <a:srgbClr val="00007D"/>
                </a:solidFill>
              </a:rPr>
              <a:t>26-3-10</a:t>
            </a:r>
            <a:endParaRPr lang="en-US" dirty="0">
              <a:solidFill>
                <a:srgbClr val="00007D"/>
              </a:solidFill>
            </a:endParaRPr>
          </a:p>
        </p:txBody>
      </p:sp>
      <p:sp>
        <p:nvSpPr>
          <p:cNvPr id="17" name="Slide Number Placeholder 16"/>
          <p:cNvSpPr>
            <a:spLocks noGrp="1"/>
          </p:cNvSpPr>
          <p:nvPr>
            <p:ph type="sldNum" sz="quarter" idx="11"/>
          </p:nvPr>
        </p:nvSpPr>
        <p:spPr/>
        <p:txBody>
          <a:bodyPr/>
          <a:lstStyle/>
          <a:p>
            <a:fld id="{20D66058-8582-419F-AA3B-A79C8D77E78A}" type="slidenum">
              <a:rPr lang="en-US" smtClean="0">
                <a:solidFill>
                  <a:srgbClr val="00007D"/>
                </a:solidFill>
              </a:rPr>
              <a:pPr/>
              <a:t>15</a:t>
            </a:fld>
            <a:endParaRPr lang="en-US">
              <a:solidFill>
                <a:srgbClr val="00007D"/>
              </a:solidFill>
            </a:endParaRPr>
          </a:p>
        </p:txBody>
      </p:sp>
      <p:sp>
        <p:nvSpPr>
          <p:cNvPr id="18" name="Footer Placeholder 17"/>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pic>
        <p:nvPicPr>
          <p:cNvPr id="7" name="Picture 6"/>
          <p:cNvPicPr>
            <a:picLocks noChangeAspect="1"/>
          </p:cNvPicPr>
          <p:nvPr/>
        </p:nvPicPr>
        <p:blipFill>
          <a:blip r:embed="rId3"/>
          <a:stretch>
            <a:fillRect/>
          </a:stretch>
        </p:blipFill>
        <p:spPr>
          <a:xfrm>
            <a:off x="3435350" y="6222777"/>
            <a:ext cx="5708650" cy="635223"/>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Dispersion</a:t>
            </a:r>
            <a:endParaRPr lang="en-US" dirty="0"/>
          </a:p>
        </p:txBody>
      </p:sp>
      <p:sp>
        <p:nvSpPr>
          <p:cNvPr id="3" name="Footer Placeholder 2"/>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4" name="Date Placeholder 3"/>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pic>
        <p:nvPicPr>
          <p:cNvPr id="5" name="Picture 2" descr="http://elogbook/eLogbook/attach_reader?attach_id=1066344"/>
          <p:cNvPicPr>
            <a:picLocks noChangeAspect="1" noChangeArrowheads="1"/>
          </p:cNvPicPr>
          <p:nvPr/>
        </p:nvPicPr>
        <p:blipFill>
          <a:blip r:embed="rId2" cstate="print"/>
          <a:srcRect/>
          <a:stretch>
            <a:fillRect/>
          </a:stretch>
        </p:blipFill>
        <p:spPr bwMode="auto">
          <a:xfrm>
            <a:off x="0" y="1828800"/>
            <a:ext cx="9144000" cy="3536950"/>
          </a:xfrm>
          <a:prstGeom prst="rect">
            <a:avLst/>
          </a:prstGeom>
          <a:noFill/>
          <a:ln w="9525">
            <a:noFill/>
            <a:miter lim="800000"/>
            <a:headEnd/>
            <a:tailEnd/>
          </a:ln>
        </p:spPr>
      </p:pic>
      <p:sp>
        <p:nvSpPr>
          <p:cNvPr id="6" name="TextBox 6"/>
          <p:cNvSpPr txBox="1">
            <a:spLocks noChangeArrowheads="1"/>
          </p:cNvSpPr>
          <p:nvPr/>
        </p:nvSpPr>
        <p:spPr bwMode="auto">
          <a:xfrm>
            <a:off x="4191000" y="1143000"/>
            <a:ext cx="3943350" cy="400110"/>
          </a:xfrm>
          <a:prstGeom prst="rect">
            <a:avLst/>
          </a:prstGeom>
          <a:solidFill>
            <a:schemeClr val="accent2"/>
          </a:solidFill>
          <a:ln w="9525">
            <a:noFill/>
            <a:miter lim="800000"/>
            <a:headEnd/>
            <a:tailEnd/>
          </a:ln>
        </p:spPr>
        <p:txBody>
          <a:bodyPr wrap="square">
            <a:spAutoFit/>
          </a:bodyPr>
          <a:lstStyle/>
          <a:p>
            <a:pPr algn="ctr" eaLnBrk="0" hangingPunct="0">
              <a:spcBef>
                <a:spcPct val="50000"/>
              </a:spcBef>
            </a:pPr>
            <a:r>
              <a:rPr lang="en-US" sz="2000" dirty="0">
                <a:solidFill>
                  <a:srgbClr val="00007D"/>
                </a:solidFill>
              </a:rPr>
              <a:t>Dispersion B2 at 3.5 TeV</a:t>
            </a:r>
          </a:p>
        </p:txBody>
      </p:sp>
      <p:sp>
        <p:nvSpPr>
          <p:cNvPr id="7" name="TextBox 6"/>
          <p:cNvSpPr txBox="1"/>
          <p:nvPr/>
        </p:nvSpPr>
        <p:spPr>
          <a:xfrm>
            <a:off x="2819400" y="5638800"/>
            <a:ext cx="3505200"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This is very good!</a:t>
            </a:r>
            <a:endParaRPr lang="en-US" sz="2000" dirty="0">
              <a:solidFill>
                <a:srgbClr val="00007D"/>
              </a:solidFill>
            </a:endParaRPr>
          </a:p>
        </p:txBody>
      </p:sp>
      <p:sp>
        <p:nvSpPr>
          <p:cNvPr id="8" name="Slide Number Placeholder 7"/>
          <p:cNvSpPr>
            <a:spLocks noGrp="1"/>
          </p:cNvSpPr>
          <p:nvPr>
            <p:ph type="sldNum" sz="quarter" idx="11"/>
          </p:nvPr>
        </p:nvSpPr>
        <p:spPr/>
        <p:txBody>
          <a:bodyPr/>
          <a:lstStyle/>
          <a:p>
            <a:fld id="{20D66058-8582-419F-AA3B-A79C8D77E78A}" type="slidenum">
              <a:rPr lang="en-US" smtClean="0">
                <a:solidFill>
                  <a:srgbClr val="00007D"/>
                </a:solidFill>
              </a:rPr>
              <a:pPr/>
              <a:t>16</a:t>
            </a:fld>
            <a:endParaRPr lang="en-US">
              <a:solidFill>
                <a:srgbClr val="00007D"/>
              </a:solidFill>
            </a:endParaRPr>
          </a:p>
        </p:txBody>
      </p:sp>
      <p:sp>
        <p:nvSpPr>
          <p:cNvPr id="9" name="TextBox 8"/>
          <p:cNvSpPr txBox="1"/>
          <p:nvPr/>
        </p:nvSpPr>
        <p:spPr>
          <a:xfrm>
            <a:off x="6477000" y="6400800"/>
            <a:ext cx="2362200" cy="338554"/>
          </a:xfrm>
          <a:prstGeom prst="rect">
            <a:avLst/>
          </a:prstGeom>
          <a:noFill/>
        </p:spPr>
        <p:txBody>
          <a:bodyPr wrap="square" rtlCol="0">
            <a:spAutoFit/>
          </a:bodyPr>
          <a:lstStyle/>
          <a:p>
            <a:pPr algn="ctr" eaLnBrk="0" hangingPunct="0">
              <a:spcBef>
                <a:spcPct val="50000"/>
              </a:spcBef>
            </a:pPr>
            <a:r>
              <a:rPr lang="en-US" sz="1600" dirty="0" err="1" smtClean="0">
                <a:solidFill>
                  <a:srgbClr val="00007D"/>
                </a:solidFill>
              </a:rPr>
              <a:t>Malika</a:t>
            </a:r>
            <a:r>
              <a:rPr lang="en-US" sz="1600" dirty="0" smtClean="0">
                <a:solidFill>
                  <a:srgbClr val="00007D"/>
                </a:solidFill>
              </a:rPr>
              <a:t> </a:t>
            </a:r>
            <a:r>
              <a:rPr lang="en-US" sz="1600" dirty="0" err="1" smtClean="0">
                <a:solidFill>
                  <a:srgbClr val="00007D"/>
                </a:solidFill>
              </a:rPr>
              <a:t>Meddahi</a:t>
            </a:r>
            <a:endParaRPr lang="en-US" sz="1600" dirty="0">
              <a:solidFill>
                <a:srgbClr val="00007D"/>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r>
              <a:rPr lang="en-US" dirty="0" smtClean="0"/>
              <a:t> Summary 3.5 TeV</a:t>
            </a:r>
          </a:p>
        </p:txBody>
      </p:sp>
      <p:sp>
        <p:nvSpPr>
          <p:cNvPr id="52227" name="Rectangle 3"/>
          <p:cNvSpPr>
            <a:spLocks noGrp="1"/>
          </p:cNvSpPr>
          <p:nvPr>
            <p:ph type="body" idx="4294967295"/>
          </p:nvPr>
        </p:nvSpPr>
        <p:spPr/>
        <p:txBody>
          <a:bodyPr/>
          <a:lstStyle/>
          <a:p>
            <a:r>
              <a:rPr lang="en-US" dirty="0" smtClean="0"/>
              <a:t>Excellent stability and reproducibility</a:t>
            </a:r>
          </a:p>
          <a:p>
            <a:pPr lvl="1"/>
            <a:r>
              <a:rPr lang="en-US" dirty="0" smtClean="0"/>
              <a:t>Good lifetimes</a:t>
            </a:r>
          </a:p>
          <a:p>
            <a:pPr lvl="1"/>
            <a:r>
              <a:rPr lang="en-US" dirty="0" smtClean="0"/>
              <a:t>No signs of transverse diffusion</a:t>
            </a:r>
          </a:p>
          <a:p>
            <a:pPr lvl="1"/>
            <a:r>
              <a:rPr lang="en-US" dirty="0" smtClean="0"/>
              <a:t>Some bunch length increase</a:t>
            </a:r>
          </a:p>
          <a:p>
            <a:pPr lvl="1"/>
            <a:r>
              <a:rPr lang="en-US" dirty="0" smtClean="0"/>
              <a:t>Orbit – rock solid</a:t>
            </a:r>
          </a:p>
          <a:p>
            <a:pPr lvl="1"/>
            <a:r>
              <a:rPr lang="en-US" dirty="0" smtClean="0"/>
              <a:t>Optics within tolerance and reproducible</a:t>
            </a:r>
          </a:p>
          <a:p>
            <a:r>
              <a:rPr lang="en-US" dirty="0" smtClean="0"/>
              <a:t>Machine protection has caught everything so far</a:t>
            </a:r>
          </a:p>
          <a:p>
            <a:pPr lvl="1"/>
            <a:r>
              <a:rPr lang="en-US" dirty="0" smtClean="0"/>
              <a:t>Set-up and tests still in progress</a:t>
            </a:r>
            <a:r>
              <a:rPr lang="en-US" dirty="0" smtClean="0"/>
              <a:t>.</a:t>
            </a:r>
          </a:p>
          <a:p>
            <a:pPr lvl="1"/>
            <a:r>
              <a:rPr lang="en-US" dirty="0" smtClean="0"/>
              <a:t>Needed some time to sort out some technical issues (setting incorporations; feedback; corrections at top energy); every lost fill @ 3.5 </a:t>
            </a:r>
            <a:r>
              <a:rPr lang="en-US" dirty="0" err="1" smtClean="0"/>
              <a:t>TeV</a:t>
            </a:r>
            <a:r>
              <a:rPr lang="en-US" dirty="0" smtClean="0"/>
              <a:t> implies 3 hours lost (even more with squeeze)</a:t>
            </a:r>
            <a:endParaRPr lang="en-US" dirty="0" smtClean="0"/>
          </a:p>
          <a:p>
            <a:endParaRPr lang="en-US" dirty="0" smtClean="0"/>
          </a:p>
        </p:txBody>
      </p:sp>
      <p:sp>
        <p:nvSpPr>
          <p:cNvPr id="6" name="TextBox 5"/>
          <p:cNvSpPr txBox="1"/>
          <p:nvPr/>
        </p:nvSpPr>
        <p:spPr>
          <a:xfrm>
            <a:off x="609600" y="5334000"/>
            <a:ext cx="7848600" cy="584776"/>
          </a:xfrm>
          <a:prstGeom prst="rect">
            <a:avLst/>
          </a:prstGeom>
          <a:noFill/>
        </p:spPr>
        <p:txBody>
          <a:bodyPr wrap="square" rtlCol="0">
            <a:spAutoFit/>
          </a:bodyPr>
          <a:lstStyle/>
          <a:p>
            <a:pPr algn="ctr" eaLnBrk="0" hangingPunct="0">
              <a:spcBef>
                <a:spcPct val="50000"/>
              </a:spcBef>
            </a:pPr>
            <a:r>
              <a:rPr lang="en-US" sz="3200" b="1" dirty="0" smtClean="0">
                <a:solidFill>
                  <a:srgbClr val="008000"/>
                </a:solidFill>
              </a:rPr>
              <a:t>The beams definitely like it up there!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Stable beams means that LHC and </a:t>
            </a:r>
            <a:r>
              <a:rPr lang="en-US" sz="2000" dirty="0" err="1" smtClean="0"/>
              <a:t>expts</a:t>
            </a:r>
            <a:r>
              <a:rPr lang="en-US" sz="2000" dirty="0" smtClean="0"/>
              <a:t>. are protected against possible failures by the existing passive protection devices:</a:t>
            </a:r>
          </a:p>
          <a:p>
            <a:pPr lvl="1"/>
            <a:r>
              <a:rPr lang="en-US" sz="1800" dirty="0" smtClean="0"/>
              <a:t>Protection device and collimator setting-up 3.5 </a:t>
            </a:r>
            <a:r>
              <a:rPr lang="en-US" sz="1800" dirty="0" err="1" smtClean="0"/>
              <a:t>TeV</a:t>
            </a:r>
            <a:endParaRPr lang="en-US" sz="1800" dirty="0" smtClean="0"/>
          </a:p>
          <a:p>
            <a:pPr lvl="1"/>
            <a:r>
              <a:rPr lang="en-US" sz="1800" dirty="0" smtClean="0"/>
              <a:t>Beam dump set-up 3.5 </a:t>
            </a:r>
            <a:r>
              <a:rPr lang="en-US" sz="1800" dirty="0" err="1" smtClean="0"/>
              <a:t>TeV</a:t>
            </a:r>
            <a:endParaRPr lang="en-US" sz="1800" dirty="0" smtClean="0"/>
          </a:p>
          <a:p>
            <a:pPr lvl="1"/>
            <a:r>
              <a:rPr lang="en-US" sz="1800" dirty="0" smtClean="0"/>
              <a:t>Verification of proper set-up of the machine protection elements by simulating possible “failure” scenarios</a:t>
            </a:r>
          </a:p>
          <a:p>
            <a:pPr lvl="1"/>
            <a:endParaRPr lang="en-US" sz="1800" dirty="0" smtClean="0"/>
          </a:p>
          <a:p>
            <a:r>
              <a:rPr lang="en-US" sz="2200" dirty="0" smtClean="0"/>
              <a:t>These steps were completed on Monday 29/3 in preparation for collisions in </a:t>
            </a:r>
            <a:r>
              <a:rPr lang="en-US" sz="2200" dirty="0" smtClean="0">
                <a:solidFill>
                  <a:srgbClr val="FF0000"/>
                </a:solidFill>
              </a:rPr>
              <a:t>SAFE</a:t>
            </a:r>
            <a:r>
              <a:rPr lang="en-US" sz="2200" dirty="0" smtClean="0"/>
              <a:t> conditions on Tuesday 30/3</a:t>
            </a:r>
          </a:p>
        </p:txBody>
      </p:sp>
      <p:sp>
        <p:nvSpPr>
          <p:cNvPr id="3" name="Title 2"/>
          <p:cNvSpPr>
            <a:spLocks noGrp="1"/>
          </p:cNvSpPr>
          <p:nvPr>
            <p:ph type="title"/>
          </p:nvPr>
        </p:nvSpPr>
        <p:spPr/>
        <p:txBody>
          <a:bodyPr/>
          <a:lstStyle/>
          <a:p>
            <a:r>
              <a:rPr lang="en-GB" dirty="0" smtClean="0"/>
              <a:t>The way to stable beams @ 3.5 </a:t>
            </a:r>
            <a:r>
              <a:rPr lang="en-GB" dirty="0" err="1" smtClean="0"/>
              <a:t>TeV</a:t>
            </a:r>
            <a:endParaRPr lang="en-GB" dirty="0"/>
          </a:p>
        </p:txBody>
      </p:sp>
      <p:sp>
        <p:nvSpPr>
          <p:cNvPr id="10" name="Slide Number Placeholder 9"/>
          <p:cNvSpPr>
            <a:spLocks noGrp="1"/>
          </p:cNvSpPr>
          <p:nvPr>
            <p:ph type="sldNum" sz="quarter" idx="11"/>
          </p:nvPr>
        </p:nvSpPr>
        <p:spPr/>
        <p:txBody>
          <a:bodyPr/>
          <a:lstStyle/>
          <a:p>
            <a:pPr>
              <a:defRPr/>
            </a:pPr>
            <a:fld id="{DA86D0B0-EC29-42B4-9792-FBE5DC6BC924}" type="slidenum">
              <a:rPr lang="en-US" smtClean="0"/>
              <a:pPr>
                <a:defRPr/>
              </a:pPr>
              <a:t>18</a:t>
            </a:fld>
            <a:endParaRPr lang="en-US" dirty="0"/>
          </a:p>
        </p:txBody>
      </p:sp>
      <p:sp>
        <p:nvSpPr>
          <p:cNvPr id="8" name="Date Placeholder 3"/>
          <p:cNvSpPr>
            <a:spLocks noGrp="1"/>
          </p:cNvSpPr>
          <p:nvPr>
            <p:ph type="dt" sz="half" idx="12"/>
          </p:nvPr>
        </p:nvSpPr>
        <p:spPr>
          <a:xfrm>
            <a:off x="34925" y="6616700"/>
            <a:ext cx="2133600" cy="268288"/>
          </a:xfrm>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11" name="Footer Placeholder 3"/>
          <p:cNvSpPr txBox="1">
            <a:spLocks/>
          </p:cNvSpPr>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7D"/>
                </a:solidFill>
                <a:effectLst/>
                <a:uLnTx/>
                <a:uFillTx/>
                <a:latin typeface="Arial" charset="0"/>
                <a:ea typeface="+mn-ea"/>
                <a:cs typeface="+mn-cs"/>
              </a:rPr>
              <a:t>LHC report</a:t>
            </a:r>
            <a:endParaRPr kumimoji="0" lang="en-US" sz="1200" b="0" i="0" u="none" strike="noStrike" kern="1200" cap="none" spc="0" normalizeH="0" baseline="0" noProof="0" dirty="0">
              <a:ln>
                <a:noFill/>
              </a:ln>
              <a:solidFill>
                <a:srgbClr val="00007D"/>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smtClean="0"/>
              <a:t>The way to stable beams @ 3.5 </a:t>
            </a:r>
            <a:r>
              <a:rPr lang="en-GB" dirty="0" err="1" smtClean="0"/>
              <a:t>TeV</a:t>
            </a:r>
            <a:endParaRPr lang="en-US" dirty="0" smtClean="0"/>
          </a:p>
        </p:txBody>
      </p:sp>
      <p:sp>
        <p:nvSpPr>
          <p:cNvPr id="36867" name="Content Placeholder 2"/>
          <p:cNvSpPr>
            <a:spLocks noGrp="1"/>
          </p:cNvSpPr>
          <p:nvPr>
            <p:ph idx="1"/>
          </p:nvPr>
        </p:nvSpPr>
        <p:spPr>
          <a:xfrm>
            <a:off x="0" y="1000108"/>
            <a:ext cx="9144000" cy="5101998"/>
          </a:xfrm>
        </p:spPr>
        <p:txBody>
          <a:bodyPr/>
          <a:lstStyle/>
          <a:p>
            <a:pPr lvl="0"/>
            <a:r>
              <a:rPr lang="en-US" sz="2000" dirty="0" smtClean="0">
                <a:solidFill>
                  <a:srgbClr val="1F497D"/>
                </a:solidFill>
              </a:rPr>
              <a:t>Scenario with abnormally low beam lifetime created on purpose by operating the machine in an unfavorable working point (3</a:t>
            </a:r>
            <a:r>
              <a:rPr lang="en-US" sz="2000" baseline="30000" dirty="0" smtClean="0">
                <a:solidFill>
                  <a:srgbClr val="1F497D"/>
                </a:solidFill>
              </a:rPr>
              <a:t>rd</a:t>
            </a:r>
            <a:r>
              <a:rPr lang="en-US" sz="2000" dirty="0" smtClean="0">
                <a:solidFill>
                  <a:srgbClr val="1F497D"/>
                </a:solidFill>
              </a:rPr>
              <a:t> order resonance) </a:t>
            </a:r>
            <a:r>
              <a:rPr lang="en-US" sz="2000" dirty="0" smtClean="0">
                <a:solidFill>
                  <a:srgbClr val="1F497D"/>
                </a:solidFill>
                <a:sym typeface="Wingdings" pitchFamily="2" charset="2"/>
              </a:rPr>
              <a:t> losses are</a:t>
            </a:r>
            <a:r>
              <a:rPr lang="en-US" sz="2000" dirty="0" smtClean="0">
                <a:solidFill>
                  <a:srgbClr val="1F497D"/>
                </a:solidFill>
                <a:sym typeface="Wingdings" pitchFamily="2" charset="2"/>
              </a:rPr>
              <a:t> cached </a:t>
            </a:r>
            <a:r>
              <a:rPr lang="en-US" sz="2000" dirty="0" smtClean="0">
                <a:solidFill>
                  <a:srgbClr val="1F497D"/>
                </a:solidFill>
                <a:sym typeface="Wingdings" pitchFamily="2" charset="2"/>
              </a:rPr>
              <a:t>mainly at the </a:t>
            </a:r>
            <a:r>
              <a:rPr lang="en-US" sz="2000" dirty="0" err="1" smtClean="0">
                <a:solidFill>
                  <a:srgbClr val="1F497D"/>
                </a:solidFill>
                <a:sym typeface="Wingdings" pitchFamily="2" charset="2"/>
              </a:rPr>
              <a:t>betatron</a:t>
            </a:r>
            <a:r>
              <a:rPr lang="en-US" sz="2000" dirty="0" smtClean="0">
                <a:solidFill>
                  <a:srgbClr val="1F497D"/>
                </a:solidFill>
                <a:sym typeface="Wingdings" pitchFamily="2" charset="2"/>
              </a:rPr>
              <a:t> collimation area in LSS7 (designed to stop particles at large oscillation amplitudes)</a:t>
            </a:r>
            <a:endParaRPr lang="en-US" sz="2400" dirty="0" smtClean="0">
              <a:solidFill>
                <a:srgbClr val="1F497D"/>
              </a:solidFill>
            </a:endParaRPr>
          </a:p>
        </p:txBody>
      </p:sp>
      <p:pic>
        <p:nvPicPr>
          <p:cNvPr id="6" name="Picture 5" descr="20100328172716-loss map beam one for vertical resonance crossing.png"/>
          <p:cNvPicPr>
            <a:picLocks noChangeAspect="1"/>
          </p:cNvPicPr>
          <p:nvPr/>
        </p:nvPicPr>
        <p:blipFill>
          <a:blip r:embed="rId2" cstate="print"/>
          <a:stretch>
            <a:fillRect/>
          </a:stretch>
        </p:blipFill>
        <p:spPr>
          <a:xfrm>
            <a:off x="285720" y="2285992"/>
            <a:ext cx="8509566" cy="4068185"/>
          </a:xfrm>
          <a:prstGeom prst="rect">
            <a:avLst/>
          </a:prstGeom>
        </p:spPr>
      </p:pic>
      <p:sp>
        <p:nvSpPr>
          <p:cNvPr id="7" name="Text Box 5"/>
          <p:cNvSpPr txBox="1">
            <a:spLocks noChangeArrowheads="1"/>
          </p:cNvSpPr>
          <p:nvPr/>
        </p:nvSpPr>
        <p:spPr bwMode="auto">
          <a:xfrm>
            <a:off x="5214942" y="6000768"/>
            <a:ext cx="2286016"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b="1" dirty="0" smtClean="0">
                <a:solidFill>
                  <a:srgbClr val="FFFF00"/>
                </a:solidFill>
              </a:rPr>
              <a:t>R. </a:t>
            </a:r>
            <a:r>
              <a:rPr lang="en-US" b="1" dirty="0" err="1" smtClean="0">
                <a:solidFill>
                  <a:srgbClr val="FFFF00"/>
                </a:solidFill>
              </a:rPr>
              <a:t>Aßmann</a:t>
            </a:r>
            <a:r>
              <a:rPr lang="en-US" b="1" dirty="0" smtClean="0">
                <a:solidFill>
                  <a:srgbClr val="FFFF00"/>
                </a:solidFill>
              </a:rPr>
              <a:t> et al.</a:t>
            </a:r>
            <a:endParaRPr lang="en-GB" b="1" dirty="0">
              <a:solidFill>
                <a:srgbClr val="FFFF00"/>
              </a:solidFill>
            </a:endParaRPr>
          </a:p>
        </p:txBody>
      </p:sp>
      <p:sp>
        <p:nvSpPr>
          <p:cNvPr id="8" name="Text Box 5"/>
          <p:cNvSpPr txBox="1">
            <a:spLocks noChangeArrowheads="1"/>
          </p:cNvSpPr>
          <p:nvPr/>
        </p:nvSpPr>
        <p:spPr bwMode="auto">
          <a:xfrm>
            <a:off x="7358082" y="2357430"/>
            <a:ext cx="1285884"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b="1" dirty="0" smtClean="0">
                <a:solidFill>
                  <a:srgbClr val="FFFF00"/>
                </a:solidFill>
              </a:rPr>
              <a:t>Beam 1</a:t>
            </a:r>
            <a:endParaRPr lang="en-GB" b="1" dirty="0">
              <a:solidFill>
                <a:srgbClr val="FFFF00"/>
              </a:solidFill>
            </a:endParaRPr>
          </a:p>
        </p:txBody>
      </p:sp>
      <p:pic>
        <p:nvPicPr>
          <p:cNvPr id="9" name="Picture 8" descr="IMG_3385.jpg"/>
          <p:cNvPicPr>
            <a:picLocks noChangeAspect="1"/>
          </p:cNvPicPr>
          <p:nvPr/>
        </p:nvPicPr>
        <p:blipFill>
          <a:blip r:embed="rId3" cstate="print"/>
          <a:stretch>
            <a:fillRect/>
          </a:stretch>
        </p:blipFill>
        <p:spPr>
          <a:xfrm>
            <a:off x="6143636" y="3714752"/>
            <a:ext cx="1047725" cy="785794"/>
          </a:xfrm>
          <a:prstGeom prst="rect">
            <a:avLst/>
          </a:prstGeom>
        </p:spPr>
      </p:pic>
      <p:sp>
        <p:nvSpPr>
          <p:cNvPr id="13" name="Slide Number Placeholder 12"/>
          <p:cNvSpPr>
            <a:spLocks noGrp="1"/>
          </p:cNvSpPr>
          <p:nvPr>
            <p:ph type="sldNum" sz="quarter" idx="11"/>
          </p:nvPr>
        </p:nvSpPr>
        <p:spPr/>
        <p:txBody>
          <a:bodyPr/>
          <a:lstStyle/>
          <a:p>
            <a:pPr>
              <a:defRPr/>
            </a:pPr>
            <a:fld id="{DA86D0B0-EC29-42B4-9792-FBE5DC6BC924}" type="slidenum">
              <a:rPr lang="en-US" smtClean="0"/>
              <a:pPr>
                <a:defRPr/>
              </a:pPr>
              <a:t>19</a:t>
            </a:fld>
            <a:endParaRPr lang="en-US" dirty="0"/>
          </a:p>
        </p:txBody>
      </p:sp>
      <p:sp>
        <p:nvSpPr>
          <p:cNvPr id="14" name="Date Placeholder 3"/>
          <p:cNvSpPr>
            <a:spLocks noGrp="1"/>
          </p:cNvSpPr>
          <p:nvPr>
            <p:ph type="dt" sz="half" idx="12"/>
          </p:nvPr>
        </p:nvSpPr>
        <p:spPr>
          <a:xfrm>
            <a:off x="34925" y="6616700"/>
            <a:ext cx="2133600" cy="268288"/>
          </a:xfrm>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15" name="Footer Placeholder 3"/>
          <p:cNvSpPr txBox="1">
            <a:spLocks/>
          </p:cNvSpPr>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7D"/>
                </a:solidFill>
                <a:effectLst/>
                <a:uLnTx/>
                <a:uFillTx/>
                <a:latin typeface="Arial" charset="0"/>
                <a:ea typeface="+mn-ea"/>
                <a:cs typeface="+mn-cs"/>
              </a:rPr>
              <a:t>LHC report</a:t>
            </a:r>
            <a:endParaRPr kumimoji="0" lang="en-US" sz="1200" b="0" i="0" u="none" strike="noStrike" kern="1200" cap="none" spc="0" normalizeH="0" baseline="0" noProof="0" dirty="0">
              <a:ln>
                <a:noFill/>
              </a:ln>
              <a:solidFill>
                <a:srgbClr val="00007D"/>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762000"/>
            <a:ext cx="8229600" cy="5111750"/>
          </a:xfrm>
        </p:spPr>
        <p:txBody>
          <a:bodyPr/>
          <a:lstStyle/>
          <a:p>
            <a:r>
              <a:rPr lang="en-US" sz="2800" dirty="0" smtClean="0"/>
              <a:t>Hardware Commissioning</a:t>
            </a:r>
          </a:p>
          <a:p>
            <a:r>
              <a:rPr lang="en-US" sz="2800" dirty="0" smtClean="0"/>
              <a:t>Status of beam commissioning</a:t>
            </a:r>
          </a:p>
          <a:p>
            <a:pPr lvl="1"/>
            <a:r>
              <a:rPr lang="en-US" sz="2800" dirty="0" smtClean="0"/>
              <a:t>450 GeV </a:t>
            </a:r>
          </a:p>
          <a:p>
            <a:pPr lvl="1"/>
            <a:r>
              <a:rPr lang="en-US" sz="2800" dirty="0" smtClean="0"/>
              <a:t>Ramp to 3.5 TeV</a:t>
            </a:r>
          </a:p>
          <a:p>
            <a:pPr lvl="1"/>
            <a:r>
              <a:rPr lang="en-US" sz="2800" dirty="0" smtClean="0"/>
              <a:t>3.5 </a:t>
            </a:r>
            <a:r>
              <a:rPr lang="en-US" sz="2800" dirty="0" err="1" smtClean="0"/>
              <a:t>TeV</a:t>
            </a:r>
            <a:r>
              <a:rPr lang="en-US" sz="2800" dirty="0" smtClean="0"/>
              <a:t> collisions</a:t>
            </a:r>
          </a:p>
          <a:p>
            <a:pPr lvl="1"/>
            <a:r>
              <a:rPr lang="en-US" sz="2800" dirty="0" smtClean="0"/>
              <a:t>Squeeze to </a:t>
            </a:r>
            <a:r>
              <a:rPr lang="en-US" sz="2800" dirty="0" err="1" smtClean="0">
                <a:latin typeface="Symbol" charset="2"/>
                <a:cs typeface="Symbol" charset="2"/>
              </a:rPr>
              <a:t>b</a:t>
            </a:r>
            <a:r>
              <a:rPr lang="en-US" sz="2800" baseline="30000" dirty="0" smtClean="0"/>
              <a:t>*</a:t>
            </a:r>
            <a:r>
              <a:rPr lang="en-US" sz="2800" dirty="0" smtClean="0"/>
              <a:t> = 2m in all </a:t>
            </a:r>
            <a:r>
              <a:rPr lang="en-US" sz="2800" dirty="0" err="1" smtClean="0"/>
              <a:t>IPs</a:t>
            </a:r>
            <a:endParaRPr lang="en-US" sz="2800" dirty="0" smtClean="0"/>
          </a:p>
          <a:p>
            <a:pPr lvl="1"/>
            <a:r>
              <a:rPr lang="en-US" sz="2800" dirty="0" smtClean="0"/>
              <a:t>Beam Instrumentation status</a:t>
            </a:r>
            <a:endParaRPr lang="en-US" sz="2800" dirty="0" smtClean="0"/>
          </a:p>
          <a:p>
            <a:r>
              <a:rPr lang="en-US" sz="2800" dirty="0" smtClean="0"/>
              <a:t>Plans</a:t>
            </a:r>
          </a:p>
          <a:p>
            <a:pPr lvl="1"/>
            <a:r>
              <a:rPr lang="en-US" sz="2800" dirty="0" smtClean="0"/>
              <a:t>Short term goals</a:t>
            </a:r>
          </a:p>
          <a:p>
            <a:pPr lvl="1"/>
            <a:r>
              <a:rPr lang="en-US" sz="2800" dirty="0" smtClean="0"/>
              <a:t>Medium term planning</a:t>
            </a:r>
          </a:p>
          <a:p>
            <a:r>
              <a:rPr lang="en-US" sz="2800" dirty="0" smtClean="0"/>
              <a:t>Conclusions</a:t>
            </a:r>
          </a:p>
          <a:p>
            <a:endParaRPr lang="en-US" dirty="0"/>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5" name="Date Placeholder 4"/>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6" name="Slide Number Placeholder 5"/>
          <p:cNvSpPr>
            <a:spLocks noGrp="1"/>
          </p:cNvSpPr>
          <p:nvPr>
            <p:ph type="sldNum" sz="quarter" idx="11"/>
          </p:nvPr>
        </p:nvSpPr>
        <p:spPr/>
        <p:txBody>
          <a:bodyPr/>
          <a:lstStyle/>
          <a:p>
            <a:fld id="{57C3E7D3-E8A8-4E1B-881E-DBC7929F1526}" type="slidenum">
              <a:rPr lang="en-US" smtClean="0">
                <a:solidFill>
                  <a:srgbClr val="00007D"/>
                </a:solidFill>
              </a:rPr>
              <a:pPr/>
              <a:t>2</a:t>
            </a:fld>
            <a:endParaRPr lang="en-US">
              <a:solidFill>
                <a:srgbClr val="00007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smtClean="0"/>
              <a:t>The way to stable beams @ 3.5 </a:t>
            </a:r>
            <a:r>
              <a:rPr lang="en-GB" dirty="0" err="1" smtClean="0"/>
              <a:t>TeV</a:t>
            </a:r>
            <a:endParaRPr lang="en-US" dirty="0" smtClean="0"/>
          </a:p>
        </p:txBody>
      </p:sp>
      <p:sp>
        <p:nvSpPr>
          <p:cNvPr id="36867" name="Content Placeholder 2"/>
          <p:cNvSpPr>
            <a:spLocks noGrp="1"/>
          </p:cNvSpPr>
          <p:nvPr>
            <p:ph idx="1"/>
          </p:nvPr>
        </p:nvSpPr>
        <p:spPr>
          <a:xfrm>
            <a:off x="142844" y="1000108"/>
            <a:ext cx="8772556" cy="5173436"/>
          </a:xfrm>
        </p:spPr>
        <p:txBody>
          <a:bodyPr/>
          <a:lstStyle/>
          <a:p>
            <a:r>
              <a:rPr lang="en-US" sz="2000" dirty="0" smtClean="0"/>
              <a:t>Scenario of an unsynchronized dump (i.e. sweep of the fast extraction kicker pulse through the beam) created by switching OFF the RF system and let the beam populating the beam abort gap due to the momentum spread of the beam. Losses are </a:t>
            </a:r>
            <a:r>
              <a:rPr lang="en-US" sz="2000" dirty="0" err="1" smtClean="0"/>
              <a:t>catched</a:t>
            </a:r>
            <a:r>
              <a:rPr lang="en-US" sz="2000" dirty="0" smtClean="0"/>
              <a:t> primarily by the beam dump protection elements in LSS6.</a:t>
            </a:r>
            <a:endParaRPr lang="en-US" sz="2800" dirty="0" smtClean="0"/>
          </a:p>
        </p:txBody>
      </p:sp>
      <p:pic>
        <p:nvPicPr>
          <p:cNvPr id="7" name="Picture 6" descr="20100328174234-loss distribution for asynchronous beam dump.png"/>
          <p:cNvPicPr>
            <a:picLocks noChangeAspect="1"/>
          </p:cNvPicPr>
          <p:nvPr/>
        </p:nvPicPr>
        <p:blipFill>
          <a:blip r:embed="rId2" cstate="print"/>
          <a:stretch>
            <a:fillRect/>
          </a:stretch>
        </p:blipFill>
        <p:spPr>
          <a:xfrm>
            <a:off x="0" y="2571744"/>
            <a:ext cx="6572264" cy="3813632"/>
          </a:xfrm>
          <a:prstGeom prst="rect">
            <a:avLst/>
          </a:prstGeom>
        </p:spPr>
      </p:pic>
      <p:sp>
        <p:nvSpPr>
          <p:cNvPr id="6" name="Text Box 5"/>
          <p:cNvSpPr txBox="1">
            <a:spLocks noChangeArrowheads="1"/>
          </p:cNvSpPr>
          <p:nvPr/>
        </p:nvSpPr>
        <p:spPr bwMode="auto">
          <a:xfrm>
            <a:off x="4500562" y="6000768"/>
            <a:ext cx="2286016"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b="1" dirty="0" smtClean="0">
                <a:solidFill>
                  <a:srgbClr val="FFFF00"/>
                </a:solidFill>
              </a:rPr>
              <a:t>B. Goddard et al.</a:t>
            </a:r>
            <a:endParaRPr lang="en-GB" b="1" dirty="0">
              <a:solidFill>
                <a:srgbClr val="FFFF00"/>
              </a:solidFill>
            </a:endParaRPr>
          </a:p>
        </p:txBody>
      </p:sp>
      <p:sp>
        <p:nvSpPr>
          <p:cNvPr id="14" name="Slide Number Placeholder 13"/>
          <p:cNvSpPr>
            <a:spLocks noGrp="1"/>
          </p:cNvSpPr>
          <p:nvPr>
            <p:ph type="sldNum" sz="quarter" idx="11"/>
          </p:nvPr>
        </p:nvSpPr>
        <p:spPr/>
        <p:txBody>
          <a:bodyPr/>
          <a:lstStyle/>
          <a:p>
            <a:pPr>
              <a:defRPr/>
            </a:pPr>
            <a:fld id="{DA86D0B0-EC29-42B4-9792-FBE5DC6BC924}" type="slidenum">
              <a:rPr lang="en-US" smtClean="0"/>
              <a:pPr>
                <a:defRPr/>
              </a:pPr>
              <a:t>20</a:t>
            </a:fld>
            <a:endParaRPr lang="en-US" dirty="0"/>
          </a:p>
        </p:txBody>
      </p:sp>
      <p:pic>
        <p:nvPicPr>
          <p:cNvPr id="16" name="Picture 15" descr="abortgapB1.png"/>
          <p:cNvPicPr>
            <a:picLocks noChangeAspect="1"/>
          </p:cNvPicPr>
          <p:nvPr/>
        </p:nvPicPr>
        <p:blipFill>
          <a:blip r:embed="rId3" cstate="print"/>
          <a:stretch>
            <a:fillRect/>
          </a:stretch>
        </p:blipFill>
        <p:spPr>
          <a:xfrm>
            <a:off x="6610502" y="3214686"/>
            <a:ext cx="2533498" cy="1703286"/>
          </a:xfrm>
          <a:prstGeom prst="rect">
            <a:avLst/>
          </a:prstGeom>
        </p:spPr>
      </p:pic>
      <p:sp>
        <p:nvSpPr>
          <p:cNvPr id="10" name="Date Placeholder 3"/>
          <p:cNvSpPr>
            <a:spLocks noGrp="1"/>
          </p:cNvSpPr>
          <p:nvPr>
            <p:ph type="dt" sz="half" idx="12"/>
          </p:nvPr>
        </p:nvSpPr>
        <p:spPr>
          <a:xfrm>
            <a:off x="34925" y="6616700"/>
            <a:ext cx="2133600" cy="268288"/>
          </a:xfrm>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11" name="Footer Placeholder 3"/>
          <p:cNvSpPr txBox="1">
            <a:spLocks/>
          </p:cNvSpPr>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7D"/>
                </a:solidFill>
                <a:effectLst/>
                <a:uLnTx/>
                <a:uFillTx/>
                <a:latin typeface="Arial" charset="0"/>
                <a:ea typeface="+mn-ea"/>
                <a:cs typeface="+mn-cs"/>
              </a:rPr>
              <a:t>LHC report</a:t>
            </a:r>
            <a:endParaRPr kumimoji="0" lang="en-US" sz="1200" b="0" i="0" u="none" strike="noStrike" kern="1200" cap="none" spc="0" normalizeH="0" baseline="0" noProof="0" dirty="0">
              <a:ln>
                <a:noFill/>
              </a:ln>
              <a:solidFill>
                <a:srgbClr val="00007D"/>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 Placeholder 3"/>
          <p:cNvSpPr>
            <a:spLocks noGrp="1"/>
          </p:cNvSpPr>
          <p:nvPr>
            <p:ph idx="1"/>
          </p:nvPr>
        </p:nvSpPr>
        <p:spPr/>
        <p:txBody>
          <a:bodyPr/>
          <a:lstStyle/>
          <a:p>
            <a:endParaRPr lang="en-GB" sz="2000" dirty="0" smtClean="0"/>
          </a:p>
          <a:p>
            <a:endParaRPr lang="en-US" sz="2400" dirty="0" smtClean="0"/>
          </a:p>
        </p:txBody>
      </p:sp>
      <p:sp>
        <p:nvSpPr>
          <p:cNvPr id="21505" name="Title 2"/>
          <p:cNvSpPr>
            <a:spLocks noGrp="1"/>
          </p:cNvSpPr>
          <p:nvPr>
            <p:ph type="title"/>
          </p:nvPr>
        </p:nvSpPr>
        <p:spPr/>
        <p:txBody>
          <a:bodyPr/>
          <a:lstStyle/>
          <a:p>
            <a:r>
              <a:rPr lang="en-GB" dirty="0" smtClean="0">
                <a:solidFill>
                  <a:srgbClr val="FF0000"/>
                </a:solidFill>
              </a:rPr>
              <a:t>First Collisions 30</a:t>
            </a:r>
            <a:r>
              <a:rPr lang="en-GB" baseline="30000" dirty="0" smtClean="0">
                <a:solidFill>
                  <a:srgbClr val="FF0000"/>
                </a:solidFill>
              </a:rPr>
              <a:t>th</a:t>
            </a:r>
            <a:r>
              <a:rPr lang="en-GB" dirty="0" smtClean="0">
                <a:solidFill>
                  <a:srgbClr val="FF0000"/>
                </a:solidFill>
              </a:rPr>
              <a:t> March</a:t>
            </a:r>
            <a:r>
              <a:rPr lang="en-GB" dirty="0" smtClean="0">
                <a:solidFill>
                  <a:srgbClr val="FF0000"/>
                </a:solidFill>
              </a:rPr>
              <a:t>!</a:t>
            </a:r>
            <a:r>
              <a:rPr lang="en-GB" dirty="0" smtClean="0">
                <a:solidFill>
                  <a:srgbClr val="FF0000"/>
                </a:solidFill>
              </a:rPr>
              <a:t>!!</a:t>
            </a:r>
          </a:p>
        </p:txBody>
      </p:sp>
      <p:pic>
        <p:nvPicPr>
          <p:cNvPr id="1026" name="Picture 2"/>
          <p:cNvPicPr>
            <a:picLocks noChangeAspect="1" noChangeArrowheads="1"/>
          </p:cNvPicPr>
          <p:nvPr/>
        </p:nvPicPr>
        <p:blipFill>
          <a:blip r:embed="rId2" cstate="print"/>
          <a:srcRect/>
          <a:stretch>
            <a:fillRect/>
          </a:stretch>
        </p:blipFill>
        <p:spPr bwMode="auto">
          <a:xfrm>
            <a:off x="4786314" y="954539"/>
            <a:ext cx="3962400" cy="283165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3500438"/>
            <a:ext cx="3810000" cy="2856375"/>
          </a:xfrm>
          <a:prstGeom prst="rect">
            <a:avLst/>
          </a:prstGeom>
          <a:noFill/>
          <a:ln w="9525">
            <a:noFill/>
            <a:miter lim="800000"/>
            <a:headEnd/>
            <a:tailEnd/>
          </a:ln>
        </p:spPr>
      </p:pic>
      <p:pic>
        <p:nvPicPr>
          <p:cNvPr id="8" name="Picture 7" descr="HLT_event_7TeV.png"/>
          <p:cNvPicPr>
            <a:picLocks noChangeAspect="1"/>
          </p:cNvPicPr>
          <p:nvPr/>
        </p:nvPicPr>
        <p:blipFill>
          <a:blip r:embed="rId4" cstate="print"/>
          <a:stretch>
            <a:fillRect/>
          </a:stretch>
        </p:blipFill>
        <p:spPr>
          <a:xfrm>
            <a:off x="214282" y="1000108"/>
            <a:ext cx="4326494" cy="2433653"/>
          </a:xfrm>
          <a:prstGeom prst="rect">
            <a:avLst/>
          </a:prstGeom>
        </p:spPr>
      </p:pic>
      <p:pic>
        <p:nvPicPr>
          <p:cNvPr id="9" name="Picture 4" descr="69239_19127_0"/>
          <p:cNvPicPr>
            <a:picLocks noChangeAspect="1" noChangeArrowheads="1"/>
          </p:cNvPicPr>
          <p:nvPr/>
        </p:nvPicPr>
        <p:blipFill>
          <a:blip r:embed="rId5" cstate="print"/>
          <a:srcRect/>
          <a:stretch>
            <a:fillRect/>
          </a:stretch>
        </p:blipFill>
        <p:spPr bwMode="auto">
          <a:xfrm>
            <a:off x="4419600" y="3714752"/>
            <a:ext cx="4643560" cy="2643206"/>
          </a:xfrm>
          <a:prstGeom prst="rect">
            <a:avLst/>
          </a:prstGeom>
          <a:noFill/>
        </p:spPr>
      </p:pic>
      <p:pic>
        <p:nvPicPr>
          <p:cNvPr id="11" name="Picture 10" descr="lhc.gif"/>
          <p:cNvPicPr>
            <a:picLocks noChangeAspect="1"/>
          </p:cNvPicPr>
          <p:nvPr/>
        </p:nvPicPr>
        <p:blipFill>
          <a:blip r:embed="rId6" cstate="print"/>
          <a:stretch>
            <a:fillRect/>
          </a:stretch>
        </p:blipFill>
        <p:spPr>
          <a:xfrm>
            <a:off x="2857488" y="3071810"/>
            <a:ext cx="3143250" cy="1190625"/>
          </a:xfrm>
          <a:prstGeom prst="rect">
            <a:avLst/>
          </a:prstGeom>
        </p:spPr>
      </p:pic>
      <p:sp>
        <p:nvSpPr>
          <p:cNvPr id="12" name="Slide Number Placeholder 11"/>
          <p:cNvSpPr>
            <a:spLocks noGrp="1"/>
          </p:cNvSpPr>
          <p:nvPr>
            <p:ph type="sldNum" sz="quarter" idx="11"/>
          </p:nvPr>
        </p:nvSpPr>
        <p:spPr/>
        <p:txBody>
          <a:bodyPr/>
          <a:lstStyle/>
          <a:p>
            <a:pPr>
              <a:defRPr/>
            </a:pPr>
            <a:fld id="{DA86D0B0-EC29-42B4-9792-FBE5DC6BC924}" type="slidenum">
              <a:rPr lang="en-US" smtClean="0"/>
              <a:pPr>
                <a:defRPr/>
              </a:pPr>
              <a:t>21</a:t>
            </a:fld>
            <a:endParaRPr lang="en-US" dirty="0"/>
          </a:p>
        </p:txBody>
      </p:sp>
      <p:sp>
        <p:nvSpPr>
          <p:cNvPr id="14" name="Date Placeholder 3"/>
          <p:cNvSpPr>
            <a:spLocks noGrp="1"/>
          </p:cNvSpPr>
          <p:nvPr>
            <p:ph type="dt" sz="half" idx="12"/>
          </p:nvPr>
        </p:nvSpPr>
        <p:spPr>
          <a:xfrm>
            <a:off x="34925" y="6616700"/>
            <a:ext cx="2133600" cy="268288"/>
          </a:xfrm>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16" name="Footer Placeholder 3"/>
          <p:cNvSpPr txBox="1">
            <a:spLocks/>
          </p:cNvSpPr>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7D"/>
                </a:solidFill>
                <a:effectLst/>
                <a:uLnTx/>
                <a:uFillTx/>
                <a:latin typeface="Arial" charset="0"/>
                <a:ea typeface="+mn-ea"/>
                <a:cs typeface="+mn-cs"/>
              </a:rPr>
              <a:t>LHC report</a:t>
            </a:r>
            <a:endParaRPr kumimoji="0" lang="en-US" sz="1200" b="0" i="0" u="none" strike="noStrike" kern="1200" cap="none" spc="0" normalizeH="0" baseline="0" noProof="0" dirty="0">
              <a:ln>
                <a:noFill/>
              </a:ln>
              <a:solidFill>
                <a:srgbClr val="00007D"/>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a:t>
            </a:r>
            <a:endParaRPr lang="en-US" dirty="0"/>
          </a:p>
        </p:txBody>
      </p:sp>
      <p:pic>
        <p:nvPicPr>
          <p:cNvPr id="6" name="Picture 5" descr="2long-fills-april4to6.png"/>
          <p:cNvPicPr>
            <a:picLocks noChangeAspect="1"/>
          </p:cNvPicPr>
          <p:nvPr/>
        </p:nvPicPr>
        <p:blipFill>
          <a:blip r:embed="rId2" cstate="print"/>
          <a:srcRect t="40000" b="32222"/>
          <a:stretch>
            <a:fillRect/>
          </a:stretch>
        </p:blipFill>
        <p:spPr>
          <a:xfrm>
            <a:off x="0" y="928670"/>
            <a:ext cx="9144000" cy="1905000"/>
          </a:xfrm>
          <a:prstGeom prst="rect">
            <a:avLst/>
          </a:prstGeom>
        </p:spPr>
      </p:pic>
      <p:sp>
        <p:nvSpPr>
          <p:cNvPr id="10" name="TextBox 9"/>
          <p:cNvSpPr txBox="1"/>
          <p:nvPr/>
        </p:nvSpPr>
        <p:spPr>
          <a:xfrm>
            <a:off x="5072066" y="1643050"/>
            <a:ext cx="800520" cy="461665"/>
          </a:xfrm>
          <a:prstGeom prst="rect">
            <a:avLst/>
          </a:prstGeom>
          <a:noFill/>
        </p:spPr>
        <p:txBody>
          <a:bodyPr wrap="none" rtlCol="0">
            <a:spAutoFit/>
          </a:bodyPr>
          <a:lstStyle/>
          <a:p>
            <a:r>
              <a:rPr lang="en-US" sz="2400" b="1" dirty="0" smtClean="0"/>
              <a:t>48 </a:t>
            </a:r>
            <a:r>
              <a:rPr lang="en-US" sz="2400" b="1" dirty="0" err="1" smtClean="0"/>
              <a:t>h</a:t>
            </a:r>
            <a:endParaRPr lang="en-US" sz="2400" b="1" dirty="0"/>
          </a:p>
        </p:txBody>
      </p:sp>
      <p:sp>
        <p:nvSpPr>
          <p:cNvPr id="15" name="Content Placeholder 2"/>
          <p:cNvSpPr>
            <a:spLocks noGrp="1"/>
          </p:cNvSpPr>
          <p:nvPr>
            <p:ph idx="1"/>
          </p:nvPr>
        </p:nvSpPr>
        <p:spPr>
          <a:xfrm>
            <a:off x="0" y="2857496"/>
            <a:ext cx="5143504" cy="2143140"/>
          </a:xfrm>
        </p:spPr>
        <p:txBody>
          <a:bodyPr/>
          <a:lstStyle/>
          <a:p>
            <a:pPr marL="174625" indent="-174625"/>
            <a:r>
              <a:rPr lang="en-US" sz="2000" dirty="0" smtClean="0">
                <a:sym typeface="Wingdings"/>
              </a:rPr>
              <a:t>We can produce long </a:t>
            </a:r>
            <a:r>
              <a:rPr lang="en-US" sz="2000" dirty="0" smtClean="0">
                <a:sym typeface="Wingdings"/>
              </a:rPr>
              <a:t>fills</a:t>
            </a:r>
            <a:endParaRPr lang="en-US" sz="2000" dirty="0" smtClean="0">
              <a:solidFill>
                <a:srgbClr val="FF0000"/>
              </a:solidFill>
              <a:sym typeface="Wingdings"/>
            </a:endParaRPr>
          </a:p>
          <a:p>
            <a:pPr marL="174625" indent="-174625"/>
            <a:r>
              <a:rPr lang="en-US" sz="2000" dirty="0" smtClean="0"/>
              <a:t>Beam lifetime is excellent (&gt;100 h)</a:t>
            </a:r>
          </a:p>
          <a:p>
            <a:pPr marL="174625" lvl="0" indent="-174625"/>
            <a:r>
              <a:rPr lang="en-US" sz="2000" dirty="0" smtClean="0">
                <a:solidFill>
                  <a:srgbClr val="1F497D"/>
                </a:solidFill>
              </a:rPr>
              <a:t>From LHC Physics Coordinator @ LMC (07/04/2010):</a:t>
            </a:r>
          </a:p>
          <a:p>
            <a:pPr marL="574675" lvl="1" indent="-174625"/>
            <a:r>
              <a:rPr lang="en-GB" sz="1600" dirty="0" smtClean="0">
                <a:solidFill>
                  <a:srgbClr val="1F497D"/>
                </a:solidFill>
              </a:rPr>
              <a:t>Accumulated order of 300 </a:t>
            </a:r>
            <a:r>
              <a:rPr lang="en-GB" sz="1600" dirty="0" smtClean="0">
                <a:solidFill>
                  <a:srgbClr val="1F497D"/>
                </a:solidFill>
                <a:latin typeface="Symbol" pitchFamily="18" charset="2"/>
              </a:rPr>
              <a:t>m</a:t>
            </a:r>
            <a:r>
              <a:rPr lang="en-GB" sz="1600" dirty="0" smtClean="0">
                <a:solidFill>
                  <a:srgbClr val="1F497D"/>
                </a:solidFill>
              </a:rPr>
              <a:t>b</a:t>
            </a:r>
            <a:r>
              <a:rPr lang="en-GB" sz="1600" baseline="30000" dirty="0" smtClean="0">
                <a:solidFill>
                  <a:srgbClr val="1F497D"/>
                </a:solidFill>
              </a:rPr>
              <a:t>-1</a:t>
            </a:r>
            <a:r>
              <a:rPr lang="en-GB" sz="1600" dirty="0" smtClean="0">
                <a:solidFill>
                  <a:srgbClr val="1F497D"/>
                </a:solidFill>
              </a:rPr>
              <a:t>/</a:t>
            </a:r>
            <a:r>
              <a:rPr lang="en-GB" sz="1600" dirty="0" err="1" smtClean="0">
                <a:solidFill>
                  <a:srgbClr val="1F497D"/>
                </a:solidFill>
              </a:rPr>
              <a:t>expt</a:t>
            </a:r>
            <a:endParaRPr lang="en-GB" sz="1600" dirty="0" smtClean="0">
              <a:solidFill>
                <a:srgbClr val="1F497D"/>
              </a:solidFill>
            </a:endParaRPr>
          </a:p>
          <a:p>
            <a:pPr marL="574675" lvl="1" indent="-174625"/>
            <a:r>
              <a:rPr lang="en-GB" sz="1600" dirty="0" smtClean="0">
                <a:solidFill>
                  <a:srgbClr val="1F497D"/>
                </a:solidFill>
              </a:rPr>
              <a:t>Several million </a:t>
            </a:r>
            <a:r>
              <a:rPr lang="en-GB" sz="1600" dirty="0" err="1" smtClean="0">
                <a:solidFill>
                  <a:srgbClr val="1F497D"/>
                </a:solidFill>
              </a:rPr>
              <a:t>inelastics</a:t>
            </a:r>
            <a:r>
              <a:rPr lang="en-GB" sz="1600" dirty="0" smtClean="0">
                <a:solidFill>
                  <a:srgbClr val="1F497D"/>
                </a:solidFill>
              </a:rPr>
              <a:t> on tape</a:t>
            </a:r>
          </a:p>
          <a:p>
            <a:pPr marL="574675" lvl="1" indent="-174625"/>
            <a:r>
              <a:rPr lang="en-GB" sz="1600" dirty="0" smtClean="0">
                <a:solidFill>
                  <a:srgbClr val="1F497D"/>
                </a:solidFill>
              </a:rPr>
              <a:t>Inelastic rates typically up to ~120 Hz when optimized and ~1.1e10 p/bch, small </a:t>
            </a:r>
            <a:r>
              <a:rPr lang="en-GB" sz="1600" dirty="0" err="1" smtClean="0">
                <a:solidFill>
                  <a:srgbClr val="1F497D"/>
                </a:solidFill>
              </a:rPr>
              <a:t>emittance</a:t>
            </a:r>
            <a:r>
              <a:rPr lang="en-GB" sz="1600" dirty="0" smtClean="0">
                <a:solidFill>
                  <a:srgbClr val="1F497D"/>
                </a:solidFill>
              </a:rPr>
              <a:t> </a:t>
            </a:r>
          </a:p>
          <a:p>
            <a:pPr marL="574675" lvl="1" indent="-174625"/>
            <a:r>
              <a:rPr lang="en-GB" sz="1600" dirty="0" smtClean="0">
                <a:solidFill>
                  <a:srgbClr val="1F497D"/>
                </a:solidFill>
              </a:rPr>
              <a:t>Luminosity life time seen well above 20h !</a:t>
            </a:r>
          </a:p>
          <a:p>
            <a:pPr marL="174625" indent="-174625">
              <a:buNone/>
            </a:pPr>
            <a:endParaRPr lang="en-US" sz="2000" dirty="0" smtClean="0"/>
          </a:p>
        </p:txBody>
      </p:sp>
      <p:pic>
        <p:nvPicPr>
          <p:cNvPr id="16" name="Picture 2" descr="http://elogbook.cern.ch/eLogbook/attach_reader?attach_id=1069205"/>
          <p:cNvPicPr>
            <a:picLocks noChangeAspect="1" noChangeArrowheads="1"/>
          </p:cNvPicPr>
          <p:nvPr/>
        </p:nvPicPr>
        <p:blipFill>
          <a:blip r:embed="rId3" cstate="print"/>
          <a:srcRect/>
          <a:stretch>
            <a:fillRect/>
          </a:stretch>
        </p:blipFill>
        <p:spPr bwMode="auto">
          <a:xfrm>
            <a:off x="5214942" y="3286124"/>
            <a:ext cx="3929058" cy="3023944"/>
          </a:xfrm>
          <a:prstGeom prst="rect">
            <a:avLst/>
          </a:prstGeom>
          <a:noFill/>
        </p:spPr>
      </p:pic>
      <p:sp>
        <p:nvSpPr>
          <p:cNvPr id="11" name="Slide Number Placeholder 10"/>
          <p:cNvSpPr>
            <a:spLocks noGrp="1"/>
          </p:cNvSpPr>
          <p:nvPr>
            <p:ph type="sldNum" sz="quarter" idx="11"/>
          </p:nvPr>
        </p:nvSpPr>
        <p:spPr/>
        <p:txBody>
          <a:bodyPr/>
          <a:lstStyle/>
          <a:p>
            <a:pPr>
              <a:defRPr/>
            </a:pPr>
            <a:fld id="{DA86D0B0-EC29-42B4-9792-FBE5DC6BC924}" type="slidenum">
              <a:rPr lang="en-US" smtClean="0"/>
              <a:pPr>
                <a:defRPr/>
              </a:pPr>
              <a:t>22</a:t>
            </a:fld>
            <a:endParaRPr lang="en-US" dirty="0"/>
          </a:p>
        </p:txBody>
      </p:sp>
      <p:sp>
        <p:nvSpPr>
          <p:cNvPr id="13" name="Date Placeholder 3"/>
          <p:cNvSpPr>
            <a:spLocks noGrp="1"/>
          </p:cNvSpPr>
          <p:nvPr>
            <p:ph type="dt" sz="half" idx="12"/>
          </p:nvPr>
        </p:nvSpPr>
        <p:spPr>
          <a:xfrm>
            <a:off x="34925" y="6616700"/>
            <a:ext cx="2133600" cy="268288"/>
          </a:xfrm>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17" name="Footer Placeholder 3"/>
          <p:cNvSpPr txBox="1">
            <a:spLocks/>
          </p:cNvSpPr>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7D"/>
                </a:solidFill>
                <a:effectLst/>
                <a:uLnTx/>
                <a:uFillTx/>
                <a:latin typeface="Arial" charset="0"/>
                <a:ea typeface="+mn-ea"/>
                <a:cs typeface="+mn-cs"/>
              </a:rPr>
              <a:t>LHC report</a:t>
            </a:r>
            <a:endParaRPr kumimoji="0" lang="en-US" sz="1200" b="0" i="0" u="none" strike="noStrike" kern="1200" cap="none" spc="0" normalizeH="0" baseline="0" noProof="0" dirty="0">
              <a:ln>
                <a:noFill/>
              </a:ln>
              <a:solidFill>
                <a:srgbClr val="00007D"/>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00562" y="1142984"/>
            <a:ext cx="4486276" cy="2152648"/>
          </a:xfrm>
        </p:spPr>
        <p:txBody>
          <a:bodyPr/>
          <a:lstStyle/>
          <a:p>
            <a:pPr marL="174625" indent="-174625"/>
            <a:r>
              <a:rPr lang="en-GB" sz="2000" dirty="0" smtClean="0">
                <a:latin typeface="Symbol" pitchFamily="18" charset="2"/>
              </a:rPr>
              <a:t>b</a:t>
            </a:r>
            <a:r>
              <a:rPr lang="en-GB" sz="2000" dirty="0" smtClean="0"/>
              <a:t>* @ IP1-5 close to expectations (within 20 %) for an uncorrected machine</a:t>
            </a:r>
            <a:endParaRPr lang="en-GB" sz="2000" dirty="0"/>
          </a:p>
        </p:txBody>
      </p:sp>
      <p:sp>
        <p:nvSpPr>
          <p:cNvPr id="2" name="Title 1"/>
          <p:cNvSpPr>
            <a:spLocks noGrp="1"/>
          </p:cNvSpPr>
          <p:nvPr>
            <p:ph type="title"/>
          </p:nvPr>
        </p:nvSpPr>
        <p:spPr/>
        <p:txBody>
          <a:bodyPr/>
          <a:lstStyle/>
          <a:p>
            <a:r>
              <a:rPr lang="en-US" dirty="0" smtClean="0"/>
              <a:t>Squeeze</a:t>
            </a:r>
            <a:endParaRPr lang="en-GB" dirty="0"/>
          </a:p>
        </p:txBody>
      </p:sp>
      <p:sp>
        <p:nvSpPr>
          <p:cNvPr id="6" name="Slide Number Placeholder 5"/>
          <p:cNvSpPr>
            <a:spLocks noGrp="1"/>
          </p:cNvSpPr>
          <p:nvPr>
            <p:ph type="sldNum" sz="quarter" idx="11"/>
          </p:nvPr>
        </p:nvSpPr>
        <p:spPr/>
        <p:txBody>
          <a:bodyPr/>
          <a:lstStyle/>
          <a:p>
            <a:fld id="{20D66058-8582-419F-AA3B-A79C8D77E78A}" type="slidenum">
              <a:rPr lang="en-US" smtClean="0"/>
              <a:pPr/>
              <a:t>23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714876" y="3429000"/>
            <a:ext cx="4276697" cy="2879019"/>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214282" y="1000108"/>
            <a:ext cx="4286280" cy="2885470"/>
          </a:xfrm>
          <a:prstGeom prst="rect">
            <a:avLst/>
          </a:prstGeom>
          <a:noFill/>
          <a:ln w="9525">
            <a:noFill/>
            <a:miter lim="800000"/>
            <a:headEnd/>
            <a:tailEnd/>
          </a:ln>
        </p:spPr>
      </p:pic>
      <p:sp>
        <p:nvSpPr>
          <p:cNvPr id="9" name="Text Box 5"/>
          <p:cNvSpPr txBox="1">
            <a:spLocks noChangeArrowheads="1"/>
          </p:cNvSpPr>
          <p:nvPr/>
        </p:nvSpPr>
        <p:spPr bwMode="auto">
          <a:xfrm>
            <a:off x="4286248" y="2786058"/>
            <a:ext cx="1857388"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b="1" dirty="0" smtClean="0">
                <a:solidFill>
                  <a:srgbClr val="FFFF00"/>
                </a:solidFill>
              </a:rPr>
              <a:t>R. Tomas et al.</a:t>
            </a:r>
            <a:endParaRPr lang="en-GB" b="1" dirty="0">
              <a:solidFill>
                <a:srgbClr val="FFFF00"/>
              </a:solidFill>
            </a:endParaRPr>
          </a:p>
        </p:txBody>
      </p:sp>
      <p:sp>
        <p:nvSpPr>
          <p:cNvPr id="10" name="Date Placeholder 3"/>
          <p:cNvSpPr>
            <a:spLocks noGrp="1"/>
          </p:cNvSpPr>
          <p:nvPr>
            <p:ph type="dt" sz="half" idx="12"/>
          </p:nvPr>
        </p:nvSpPr>
        <p:spPr>
          <a:xfrm>
            <a:off x="34925" y="6616700"/>
            <a:ext cx="2133600" cy="268288"/>
          </a:xfrm>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11" name="Content Placeholder 2"/>
          <p:cNvSpPr txBox="1">
            <a:spLocks/>
          </p:cNvSpPr>
          <p:nvPr/>
        </p:nvSpPr>
        <p:spPr bwMode="auto">
          <a:xfrm>
            <a:off x="0" y="4286256"/>
            <a:ext cx="4643470" cy="2019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lvl="0" indent="-174625">
              <a:spcBef>
                <a:spcPct val="20000"/>
              </a:spcBef>
              <a:buFont typeface="Arial" charset="0"/>
              <a:buChar char="•"/>
            </a:pPr>
            <a:r>
              <a:rPr kumimoji="0" lang="en-GB" sz="1600" b="0" i="0" u="none" strike="noStrike" kern="0" cap="none" spc="0" normalizeH="0" baseline="0" noProof="0" dirty="0" smtClean="0">
                <a:ln>
                  <a:noFill/>
                </a:ln>
                <a:solidFill>
                  <a:srgbClr val="FF0000"/>
                </a:solidFill>
                <a:effectLst/>
                <a:uLnTx/>
                <a:uFillTx/>
                <a:latin typeface="+mj-lt"/>
              </a:rPr>
              <a:t>Tolerance</a:t>
            </a:r>
            <a:r>
              <a:rPr kumimoji="0" lang="en-GB" sz="1600" b="0" i="0" u="none" strike="noStrike" kern="0" cap="none" spc="0" normalizeH="0" noProof="0" dirty="0" smtClean="0">
                <a:ln>
                  <a:noFill/>
                </a:ln>
                <a:solidFill>
                  <a:srgbClr val="FF0000"/>
                </a:solidFill>
                <a:effectLst/>
                <a:uLnTx/>
                <a:uFillTx/>
                <a:latin typeface="+mj-lt"/>
              </a:rPr>
              <a:t> = 20% </a:t>
            </a:r>
            <a:r>
              <a:rPr kumimoji="0" lang="en-GB" sz="1600" b="0" i="0" u="none" strike="noStrike" kern="0" cap="none" spc="0" normalizeH="0" noProof="0" dirty="0" smtClean="0">
                <a:ln>
                  <a:noFill/>
                </a:ln>
                <a:solidFill>
                  <a:srgbClr val="FF0000"/>
                </a:solidFill>
                <a:effectLst/>
                <a:uLnTx/>
                <a:uFillTx/>
                <a:latin typeface="+mj-lt"/>
                <a:sym typeface="Wingdings" pitchFamily="2" charset="2"/>
              </a:rPr>
              <a:t> i.e. 10% modulation in beam size with respect to expectations.</a:t>
            </a:r>
          </a:p>
          <a:p>
            <a:pPr marL="174625" lvl="0" indent="-174625">
              <a:spcBef>
                <a:spcPct val="20000"/>
              </a:spcBef>
              <a:buFont typeface="Arial" charset="0"/>
              <a:buChar char="•"/>
            </a:pPr>
            <a:r>
              <a:rPr kumimoji="0" lang="en-GB" sz="1600" b="0" i="0" u="none" strike="noStrike" kern="0" cap="none" spc="0" normalizeH="0" noProof="0" dirty="0" smtClean="0">
                <a:ln>
                  <a:noFill/>
                </a:ln>
                <a:solidFill>
                  <a:srgbClr val="FF0000"/>
                </a:solidFill>
                <a:effectLst/>
                <a:uLnTx/>
                <a:uFillTx/>
                <a:latin typeface="+mj-lt"/>
                <a:sym typeface="Wingdings" pitchFamily="2" charset="2"/>
              </a:rPr>
              <a:t>Present results not bad at all for an uncorrected machine!!</a:t>
            </a:r>
          </a:p>
          <a:p>
            <a:pPr marL="174625" lvl="0" indent="-174625">
              <a:spcBef>
                <a:spcPct val="20000"/>
              </a:spcBef>
              <a:buFont typeface="Arial" charset="0"/>
              <a:buChar char="•"/>
            </a:pPr>
            <a:r>
              <a:rPr lang="en-GB" sz="1600" kern="0" baseline="0" dirty="0" smtClean="0">
                <a:solidFill>
                  <a:srgbClr val="FF0000"/>
                </a:solidFill>
                <a:latin typeface="+mj-lt"/>
                <a:sym typeface="Wingdings" pitchFamily="2" charset="2"/>
              </a:rPr>
              <a:t>...and</a:t>
            </a:r>
            <a:r>
              <a:rPr lang="en-GB" sz="1600" kern="0" dirty="0" smtClean="0">
                <a:solidFill>
                  <a:srgbClr val="FF0000"/>
                </a:solidFill>
                <a:latin typeface="+mj-lt"/>
                <a:sym typeface="Wingdings" pitchFamily="2" charset="2"/>
              </a:rPr>
              <a:t> in particular for a superconducting machine</a:t>
            </a:r>
            <a:endParaRPr kumimoji="0" lang="en-US" sz="1600" b="0" i="0" u="none" strike="noStrike" kern="0" cap="none" spc="0" normalizeH="0" baseline="0" noProof="0" dirty="0">
              <a:ln>
                <a:noFill/>
              </a:ln>
              <a:solidFill>
                <a:srgbClr val="FF0000"/>
              </a:solidFill>
              <a:effectLst/>
              <a:uLnTx/>
              <a:uFillTx/>
              <a:latin typeface="+mj-lt"/>
            </a:endParaRPr>
          </a:p>
        </p:txBody>
      </p:sp>
      <p:sp>
        <p:nvSpPr>
          <p:cNvPr id="12" name="Footer Placeholder 3"/>
          <p:cNvSpPr txBox="1">
            <a:spLocks/>
          </p:cNvSpPr>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7D"/>
                </a:solidFill>
                <a:effectLst/>
                <a:uLnTx/>
                <a:uFillTx/>
                <a:latin typeface="Arial" charset="0"/>
                <a:ea typeface="+mn-ea"/>
                <a:cs typeface="+mn-cs"/>
              </a:rPr>
              <a:t>LHC report</a:t>
            </a:r>
            <a:endParaRPr kumimoji="0" lang="en-US" sz="1200" b="0" i="0" u="none" strike="noStrike" kern="1200" cap="none" spc="0" normalizeH="0" baseline="0" noProof="0" dirty="0">
              <a:ln>
                <a:noFill/>
              </a:ln>
              <a:solidFill>
                <a:srgbClr val="00007D"/>
              </a:solidFill>
              <a:effectLst/>
              <a:uLnTx/>
              <a:uFillTx/>
              <a:latin typeface="Arial"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Squeezing and correcting all 4 </a:t>
            </a:r>
            <a:r>
              <a:rPr lang="en-US" dirty="0" err="1" smtClean="0"/>
              <a:t>IR’s</a:t>
            </a:r>
            <a:endParaRPr lang="en-GB" dirty="0"/>
          </a:p>
        </p:txBody>
      </p:sp>
      <p:sp>
        <p:nvSpPr>
          <p:cNvPr id="4" name="Date Placeholder 3"/>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pic>
        <p:nvPicPr>
          <p:cNvPr id="2050" name="Picture 2"/>
          <p:cNvPicPr>
            <a:picLocks noChangeAspect="1" noChangeArrowheads="1"/>
          </p:cNvPicPr>
          <p:nvPr/>
        </p:nvPicPr>
        <p:blipFill>
          <a:blip r:embed="rId2" cstate="print"/>
          <a:srcRect/>
          <a:stretch>
            <a:fillRect/>
          </a:stretch>
        </p:blipFill>
        <p:spPr bwMode="auto">
          <a:xfrm>
            <a:off x="152400" y="762000"/>
            <a:ext cx="4410075" cy="3209925"/>
          </a:xfrm>
          <a:prstGeom prst="rect">
            <a:avLst/>
          </a:prstGeom>
          <a:noFill/>
          <a:ln w="9525">
            <a:noFill/>
            <a:miter lim="800000"/>
            <a:headEnd/>
            <a:tailEnd/>
          </a:ln>
        </p:spPr>
      </p:pic>
      <p:sp>
        <p:nvSpPr>
          <p:cNvPr id="6" name="TextBox 5"/>
          <p:cNvSpPr txBox="1"/>
          <p:nvPr/>
        </p:nvSpPr>
        <p:spPr>
          <a:xfrm>
            <a:off x="304800" y="4800600"/>
            <a:ext cx="3143272" cy="1477328"/>
          </a:xfrm>
          <a:prstGeom prst="rect">
            <a:avLst/>
          </a:prstGeom>
          <a:noFill/>
        </p:spPr>
        <p:txBody>
          <a:bodyPr wrap="square" rtlCol="0">
            <a:spAutoFit/>
          </a:bodyPr>
          <a:lstStyle/>
          <a:p>
            <a:pPr eaLnBrk="0" hangingPunct="0">
              <a:spcBef>
                <a:spcPct val="50000"/>
              </a:spcBef>
            </a:pPr>
            <a:r>
              <a:rPr lang="en-US" i="1" dirty="0" smtClean="0">
                <a:solidFill>
                  <a:srgbClr val="00007D"/>
                </a:solidFill>
              </a:rPr>
              <a:t>Mike Lamont</a:t>
            </a:r>
            <a:br>
              <a:rPr lang="en-US" i="1" dirty="0" smtClean="0">
                <a:solidFill>
                  <a:srgbClr val="00007D"/>
                </a:solidFill>
              </a:rPr>
            </a:br>
            <a:r>
              <a:rPr lang="en-US" i="1" dirty="0" smtClean="0">
                <a:solidFill>
                  <a:srgbClr val="00007D"/>
                </a:solidFill>
              </a:rPr>
              <a:t>Gabriel Muller</a:t>
            </a:r>
            <a:br>
              <a:rPr lang="en-US" i="1" dirty="0" smtClean="0">
                <a:solidFill>
                  <a:srgbClr val="00007D"/>
                </a:solidFill>
              </a:rPr>
            </a:br>
            <a:r>
              <a:rPr lang="en-US" i="1" dirty="0" smtClean="0">
                <a:solidFill>
                  <a:srgbClr val="00007D"/>
                </a:solidFill>
              </a:rPr>
              <a:t>Marek Strzelczyk</a:t>
            </a:r>
            <a:r>
              <a:rPr lang="en-GB" i="1" dirty="0" smtClean="0">
                <a:solidFill>
                  <a:srgbClr val="00007D"/>
                </a:solidFill>
              </a:rPr>
              <a:t/>
            </a:r>
            <a:br>
              <a:rPr lang="en-GB" i="1" dirty="0" smtClean="0">
                <a:solidFill>
                  <a:srgbClr val="00007D"/>
                </a:solidFill>
              </a:rPr>
            </a:br>
            <a:r>
              <a:rPr lang="en-GB" i="1" dirty="0" smtClean="0">
                <a:solidFill>
                  <a:srgbClr val="00007D"/>
                </a:solidFill>
              </a:rPr>
              <a:t>Stefano Redaelli</a:t>
            </a:r>
            <a:br>
              <a:rPr lang="en-GB" i="1" dirty="0" smtClean="0">
                <a:solidFill>
                  <a:srgbClr val="00007D"/>
                </a:solidFill>
              </a:rPr>
            </a:br>
            <a:r>
              <a:rPr lang="en-GB" i="1" dirty="0" smtClean="0">
                <a:solidFill>
                  <a:srgbClr val="00007D"/>
                </a:solidFill>
              </a:rPr>
              <a:t>Xavier</a:t>
            </a:r>
          </a:p>
        </p:txBody>
      </p:sp>
      <p:sp>
        <p:nvSpPr>
          <p:cNvPr id="8" name="TextBox 7"/>
          <p:cNvSpPr txBox="1"/>
          <p:nvPr/>
        </p:nvSpPr>
        <p:spPr>
          <a:xfrm>
            <a:off x="762000" y="4038600"/>
            <a:ext cx="3286276" cy="584776"/>
          </a:xfrm>
          <a:prstGeom prst="rect">
            <a:avLst/>
          </a:prstGeom>
          <a:noFill/>
        </p:spPr>
        <p:txBody>
          <a:bodyPr wrap="none" rtlCol="0">
            <a:spAutoFit/>
          </a:bodyPr>
          <a:lstStyle/>
          <a:p>
            <a:pPr algn="ctr" eaLnBrk="0" hangingPunct="0">
              <a:spcBef>
                <a:spcPct val="50000"/>
              </a:spcBef>
            </a:pPr>
            <a:r>
              <a:rPr lang="en-US" sz="3200" b="1" dirty="0" smtClean="0">
                <a:solidFill>
                  <a:srgbClr val="FF0000"/>
                </a:solidFill>
              </a:rPr>
              <a:t>21 optics steps!</a:t>
            </a:r>
            <a:endParaRPr lang="en-US" sz="3200" b="1" dirty="0">
              <a:solidFill>
                <a:srgbClr val="FF0000"/>
              </a:solidFill>
            </a:endParaRPr>
          </a:p>
        </p:txBody>
      </p:sp>
      <p:pic>
        <p:nvPicPr>
          <p:cNvPr id="10" name="Picture 2"/>
          <p:cNvPicPr>
            <a:picLocks noChangeAspect="1" noChangeArrowheads="1"/>
          </p:cNvPicPr>
          <p:nvPr/>
        </p:nvPicPr>
        <p:blipFill>
          <a:blip r:embed="rId3" cstate="print"/>
          <a:srcRect/>
          <a:stretch>
            <a:fillRect/>
          </a:stretch>
        </p:blipFill>
        <p:spPr bwMode="auto">
          <a:xfrm>
            <a:off x="4191000" y="2971800"/>
            <a:ext cx="4971624" cy="3581400"/>
          </a:xfrm>
          <a:prstGeom prst="rect">
            <a:avLst/>
          </a:prstGeom>
          <a:noFill/>
          <a:ln w="9525">
            <a:noFill/>
            <a:miter lim="800000"/>
            <a:headEnd/>
            <a:tailEnd/>
          </a:ln>
        </p:spPr>
      </p:pic>
      <p:sp>
        <p:nvSpPr>
          <p:cNvPr id="11" name="TextBox 10"/>
          <p:cNvSpPr txBox="1"/>
          <p:nvPr/>
        </p:nvSpPr>
        <p:spPr>
          <a:xfrm>
            <a:off x="6553200" y="2590800"/>
            <a:ext cx="2590800" cy="369332"/>
          </a:xfrm>
          <a:prstGeom prst="rect">
            <a:avLst/>
          </a:prstGeom>
          <a:noFill/>
        </p:spPr>
        <p:txBody>
          <a:bodyPr wrap="square" rtlCol="0">
            <a:spAutoFit/>
          </a:bodyPr>
          <a:lstStyle/>
          <a:p>
            <a:pPr eaLnBrk="0" hangingPunct="0">
              <a:spcBef>
                <a:spcPct val="50000"/>
              </a:spcBef>
            </a:pPr>
            <a:r>
              <a:rPr lang="en-US" i="1" dirty="0" smtClean="0">
                <a:solidFill>
                  <a:srgbClr val="00007D"/>
                </a:solidFill>
              </a:rPr>
              <a:t>Rogelio Tomas et al</a:t>
            </a:r>
            <a:endParaRPr lang="en-GB" i="1" dirty="0">
              <a:solidFill>
                <a:srgbClr val="00007D"/>
              </a:solidFill>
            </a:endParaRPr>
          </a:p>
        </p:txBody>
      </p:sp>
      <p:sp>
        <p:nvSpPr>
          <p:cNvPr id="12" name="Slide Number Placeholder 11"/>
          <p:cNvSpPr>
            <a:spLocks noGrp="1"/>
          </p:cNvSpPr>
          <p:nvPr>
            <p:ph type="sldNum" sz="quarter" idx="11"/>
          </p:nvPr>
        </p:nvSpPr>
        <p:spPr/>
        <p:txBody>
          <a:bodyPr/>
          <a:lstStyle/>
          <a:p>
            <a:fld id="{20D66058-8582-419F-AA3B-A79C8D77E78A}" type="slidenum">
              <a:rPr lang="en-US" smtClean="0">
                <a:solidFill>
                  <a:srgbClr val="00007D"/>
                </a:solidFill>
              </a:rPr>
              <a:pPr/>
              <a:t>24</a:t>
            </a:fld>
            <a:endParaRPr lang="en-US">
              <a:solidFill>
                <a:srgbClr val="00007D"/>
              </a:solidFill>
            </a:endParaRPr>
          </a:p>
        </p:txBody>
      </p:sp>
      <p:sp>
        <p:nvSpPr>
          <p:cNvPr id="13"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Squeeze now starts working smoothly!</a:t>
            </a:r>
            <a:endParaRPr lang="en-US" dirty="0"/>
          </a:p>
        </p:txBody>
      </p:sp>
      <p:sp>
        <p:nvSpPr>
          <p:cNvPr id="4" name="Date Placeholder 3"/>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grpSp>
        <p:nvGrpSpPr>
          <p:cNvPr id="8" name="Group 8"/>
          <p:cNvGrpSpPr/>
          <p:nvPr/>
        </p:nvGrpSpPr>
        <p:grpSpPr>
          <a:xfrm>
            <a:off x="152400" y="914400"/>
            <a:ext cx="8839201" cy="2895600"/>
            <a:chOff x="152400" y="2057400"/>
            <a:chExt cx="8839201" cy="2895600"/>
          </a:xfrm>
        </p:grpSpPr>
        <p:grpSp>
          <p:nvGrpSpPr>
            <p:cNvPr id="9" name="Group 7"/>
            <p:cNvGrpSpPr/>
            <p:nvPr/>
          </p:nvGrpSpPr>
          <p:grpSpPr>
            <a:xfrm>
              <a:off x="152400" y="2057400"/>
              <a:ext cx="8839201" cy="2895600"/>
              <a:chOff x="88232" y="1981200"/>
              <a:chExt cx="5117432" cy="1676400"/>
            </a:xfrm>
          </p:grpSpPr>
          <p:pic>
            <p:nvPicPr>
              <p:cNvPr id="5" name="Picture 4" descr="squeeze-going.png"/>
              <p:cNvPicPr>
                <a:picLocks noChangeAspect="1"/>
              </p:cNvPicPr>
              <p:nvPr/>
            </p:nvPicPr>
            <p:blipFill>
              <a:blip r:embed="rId2" cstate="print"/>
              <a:srcRect l="965" t="42222" r="91667" b="33333"/>
              <a:stretch>
                <a:fillRect/>
              </a:stretch>
            </p:blipFill>
            <p:spPr>
              <a:xfrm>
                <a:off x="88232" y="1981200"/>
                <a:ext cx="673768" cy="1676400"/>
              </a:xfrm>
              <a:prstGeom prst="rect">
                <a:avLst/>
              </a:prstGeom>
            </p:spPr>
          </p:pic>
          <p:pic>
            <p:nvPicPr>
              <p:cNvPr id="6" name="Picture 5" descr="squeeze-going.png"/>
              <p:cNvPicPr>
                <a:picLocks noChangeAspect="1"/>
              </p:cNvPicPr>
              <p:nvPr/>
            </p:nvPicPr>
            <p:blipFill>
              <a:blip r:embed="rId2" cstate="print"/>
              <a:srcRect l="50000" t="42222" r="1403" b="33333"/>
              <a:stretch>
                <a:fillRect/>
              </a:stretch>
            </p:blipFill>
            <p:spPr>
              <a:xfrm>
                <a:off x="762000" y="1981200"/>
                <a:ext cx="4443664" cy="1676400"/>
              </a:xfrm>
              <a:prstGeom prst="rect">
                <a:avLst/>
              </a:prstGeom>
            </p:spPr>
          </p:pic>
        </p:grpSp>
        <p:pic>
          <p:nvPicPr>
            <p:cNvPr id="7" name="Picture 6" descr="squeeze-going.png"/>
            <p:cNvPicPr>
              <a:picLocks noChangeAspect="1"/>
            </p:cNvPicPr>
            <p:nvPr/>
          </p:nvPicPr>
          <p:blipFill>
            <a:blip r:embed="rId2" cstate="print"/>
            <a:srcRect l="1389" t="42222" r="80001" b="54445"/>
            <a:stretch>
              <a:fillRect/>
            </a:stretch>
          </p:blipFill>
          <p:spPr>
            <a:xfrm>
              <a:off x="228600" y="2057400"/>
              <a:ext cx="5105400" cy="685800"/>
            </a:xfrm>
            <a:prstGeom prst="rect">
              <a:avLst/>
            </a:prstGeom>
          </p:spPr>
        </p:pic>
      </p:grpSp>
      <p:sp>
        <p:nvSpPr>
          <p:cNvPr id="15" name="TextBox 14"/>
          <p:cNvSpPr txBox="1"/>
          <p:nvPr/>
        </p:nvSpPr>
        <p:spPr>
          <a:xfrm>
            <a:off x="228600" y="3962400"/>
            <a:ext cx="8686800" cy="2554545"/>
          </a:xfrm>
          <a:prstGeom prst="rect">
            <a:avLst/>
          </a:prstGeom>
          <a:noFill/>
        </p:spPr>
        <p:txBody>
          <a:bodyPr wrap="square" rtlCol="0">
            <a:spAutoFit/>
          </a:bodyPr>
          <a:lstStyle/>
          <a:p>
            <a:pPr eaLnBrk="0" hangingPunct="0">
              <a:spcBef>
                <a:spcPct val="50000"/>
              </a:spcBef>
            </a:pPr>
            <a:r>
              <a:rPr lang="en-US" sz="2000" dirty="0" smtClean="0">
                <a:solidFill>
                  <a:srgbClr val="00007D"/>
                </a:solidFill>
                <a:sym typeface="Wingdings"/>
              </a:rPr>
              <a:t>Look at 4</a:t>
            </a:r>
            <a:r>
              <a:rPr lang="en-US" sz="2000" dirty="0" smtClean="0">
                <a:solidFill>
                  <a:srgbClr val="00007D"/>
                </a:solidFill>
                <a:sym typeface="Wingdings"/>
              </a:rPr>
              <a:t> fills during last week operation!</a:t>
            </a:r>
            <a:endParaRPr lang="en-US" sz="2000" dirty="0" smtClean="0">
              <a:solidFill>
                <a:srgbClr val="00007D"/>
              </a:solidFill>
              <a:sym typeface="Wingdings"/>
            </a:endParaRPr>
          </a:p>
          <a:p>
            <a:pPr eaLnBrk="0" hangingPunct="0">
              <a:spcBef>
                <a:spcPct val="50000"/>
              </a:spcBef>
            </a:pPr>
            <a:r>
              <a:rPr lang="en-US" sz="2000" dirty="0" smtClean="0">
                <a:solidFill>
                  <a:srgbClr val="00007D"/>
                </a:solidFill>
                <a:sym typeface="Wingdings"/>
              </a:rPr>
              <a:t>All these fills made it to 3.5 </a:t>
            </a:r>
            <a:r>
              <a:rPr lang="en-US" sz="2000" dirty="0" err="1" smtClean="0">
                <a:solidFill>
                  <a:srgbClr val="00007D"/>
                </a:solidFill>
                <a:sym typeface="Wingdings"/>
              </a:rPr>
              <a:t>TeV</a:t>
            </a:r>
            <a:r>
              <a:rPr lang="en-US" sz="2000" dirty="0" smtClean="0">
                <a:solidFill>
                  <a:srgbClr val="00007D"/>
                </a:solidFill>
                <a:sym typeface="Wingdings"/>
              </a:rPr>
              <a:t> and 2m </a:t>
            </a:r>
            <a:r>
              <a:rPr lang="en-US" sz="2000" dirty="0" err="1" smtClean="0">
                <a:solidFill>
                  <a:srgbClr val="00007D"/>
                </a:solidFill>
                <a:latin typeface="Symbol" charset="2"/>
                <a:cs typeface="Symbol" charset="2"/>
                <a:sym typeface="Wingdings"/>
              </a:rPr>
              <a:t>b</a:t>
            </a:r>
            <a:r>
              <a:rPr lang="en-US" sz="2000" dirty="0" smtClean="0">
                <a:solidFill>
                  <a:srgbClr val="00007D"/>
                </a:solidFill>
                <a:sym typeface="Wingdings"/>
              </a:rPr>
              <a:t>*!</a:t>
            </a:r>
          </a:p>
          <a:p>
            <a:pPr eaLnBrk="0" hangingPunct="0">
              <a:spcBef>
                <a:spcPct val="50000"/>
              </a:spcBef>
            </a:pPr>
            <a:r>
              <a:rPr lang="en-US" sz="2000" dirty="0" smtClean="0">
                <a:solidFill>
                  <a:srgbClr val="00007D"/>
                </a:solidFill>
              </a:rPr>
              <a:t>First two still affected by bugs (intensity loss) but used for qualification study!</a:t>
            </a:r>
          </a:p>
          <a:p>
            <a:pPr eaLnBrk="0" hangingPunct="0">
              <a:spcBef>
                <a:spcPct val="50000"/>
              </a:spcBef>
            </a:pPr>
            <a:r>
              <a:rPr lang="en-US" sz="2000" b="1" dirty="0" smtClean="0">
                <a:solidFill>
                  <a:srgbClr val="FF0000"/>
                </a:solidFill>
              </a:rPr>
              <a:t>Last two fills without any problem, very smooth! </a:t>
            </a:r>
          </a:p>
          <a:p>
            <a:pPr eaLnBrk="0" hangingPunct="0">
              <a:spcBef>
                <a:spcPct val="50000"/>
              </a:spcBef>
            </a:pPr>
            <a:r>
              <a:rPr lang="en-US" sz="2000" dirty="0" smtClean="0">
                <a:solidFill>
                  <a:srgbClr val="00007D"/>
                </a:solidFill>
              </a:rPr>
              <a:t>Used for provoked loss tests in preparation for stable beams!</a:t>
            </a:r>
            <a:endParaRPr lang="en-US" sz="2000" dirty="0">
              <a:solidFill>
                <a:srgbClr val="00007D"/>
              </a:solidFill>
            </a:endParaRPr>
          </a:p>
        </p:txBody>
      </p:sp>
      <p:sp>
        <p:nvSpPr>
          <p:cNvPr id="16" name="Slide Number Placeholder 15"/>
          <p:cNvSpPr>
            <a:spLocks noGrp="1"/>
          </p:cNvSpPr>
          <p:nvPr>
            <p:ph type="sldNum" sz="quarter" idx="11"/>
          </p:nvPr>
        </p:nvSpPr>
        <p:spPr/>
        <p:txBody>
          <a:bodyPr/>
          <a:lstStyle/>
          <a:p>
            <a:fld id="{20D66058-8582-419F-AA3B-A79C8D77E78A}" type="slidenum">
              <a:rPr lang="en-US" smtClean="0">
                <a:solidFill>
                  <a:srgbClr val="00007D"/>
                </a:solidFill>
              </a:rPr>
              <a:pPr/>
              <a:t>25</a:t>
            </a:fld>
            <a:endParaRPr lang="en-US">
              <a:solidFill>
                <a:srgbClr val="00007D"/>
              </a:solidFill>
            </a:endParaRPr>
          </a:p>
        </p:txBody>
      </p:sp>
      <p:sp>
        <p:nvSpPr>
          <p:cNvPr id="12"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Provoked vertical beam loss on beam 1</a:t>
            </a:r>
            <a:endParaRPr lang="en-US" dirty="0"/>
          </a:p>
        </p:txBody>
      </p:sp>
      <p:sp>
        <p:nvSpPr>
          <p:cNvPr id="5" name="Date Placeholder 4"/>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pic>
        <p:nvPicPr>
          <p:cNvPr id="6" name="Picture 5"/>
          <p:cNvPicPr>
            <a:picLocks noChangeAspect="1"/>
          </p:cNvPicPr>
          <p:nvPr/>
        </p:nvPicPr>
        <p:blipFill>
          <a:blip r:embed="rId2" cstate="print"/>
          <a:srcRect b="1456"/>
          <a:stretch>
            <a:fillRect/>
          </a:stretch>
        </p:blipFill>
        <p:spPr>
          <a:xfrm>
            <a:off x="69850" y="762000"/>
            <a:ext cx="9074150" cy="4876800"/>
          </a:xfrm>
          <a:prstGeom prst="rect">
            <a:avLst/>
          </a:prstGeom>
        </p:spPr>
      </p:pic>
      <p:cxnSp>
        <p:nvCxnSpPr>
          <p:cNvPr id="7" name="Straight Arrow Connector 6"/>
          <p:cNvCxnSpPr/>
          <p:nvPr/>
        </p:nvCxnSpPr>
        <p:spPr>
          <a:xfrm>
            <a:off x="7162800" y="19050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69611" y="2190690"/>
            <a:ext cx="583789"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eaLnBrk="0" hangingPunct="0">
              <a:spcBef>
                <a:spcPct val="50000"/>
              </a:spcBef>
            </a:pPr>
            <a:r>
              <a:rPr lang="en-US" sz="2000" dirty="0" smtClean="0">
                <a:solidFill>
                  <a:srgbClr val="000000"/>
                </a:solidFill>
              </a:rPr>
              <a:t>IR8</a:t>
            </a:r>
            <a:endParaRPr lang="en-US" sz="2000" dirty="0">
              <a:solidFill>
                <a:srgbClr val="000000"/>
              </a:solidFill>
            </a:endParaRPr>
          </a:p>
        </p:txBody>
      </p:sp>
      <p:sp>
        <p:nvSpPr>
          <p:cNvPr id="9" name="TextBox 8"/>
          <p:cNvSpPr txBox="1"/>
          <p:nvPr/>
        </p:nvSpPr>
        <p:spPr>
          <a:xfrm>
            <a:off x="8382000" y="2190690"/>
            <a:ext cx="583789"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eaLnBrk="0" hangingPunct="0">
              <a:spcBef>
                <a:spcPct val="50000"/>
              </a:spcBef>
            </a:pPr>
            <a:r>
              <a:rPr lang="en-US" sz="2000" dirty="0" smtClean="0">
                <a:solidFill>
                  <a:srgbClr val="000000"/>
                </a:solidFill>
              </a:rPr>
              <a:t>IR1</a:t>
            </a:r>
            <a:endParaRPr lang="en-US" sz="2000" dirty="0">
              <a:solidFill>
                <a:srgbClr val="000000"/>
              </a:solidFill>
            </a:endParaRPr>
          </a:p>
        </p:txBody>
      </p:sp>
      <p:sp>
        <p:nvSpPr>
          <p:cNvPr id="10" name="TextBox 9"/>
          <p:cNvSpPr txBox="1"/>
          <p:nvPr/>
        </p:nvSpPr>
        <p:spPr>
          <a:xfrm>
            <a:off x="1981200" y="2133600"/>
            <a:ext cx="583789"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eaLnBrk="0" hangingPunct="0">
              <a:spcBef>
                <a:spcPct val="50000"/>
              </a:spcBef>
            </a:pPr>
            <a:r>
              <a:rPr lang="en-US" sz="2000" dirty="0" smtClean="0">
                <a:solidFill>
                  <a:srgbClr val="000000"/>
                </a:solidFill>
              </a:rPr>
              <a:t>IR2</a:t>
            </a:r>
            <a:endParaRPr lang="en-US" sz="2000" dirty="0">
              <a:solidFill>
                <a:srgbClr val="000000"/>
              </a:solidFill>
            </a:endParaRPr>
          </a:p>
        </p:txBody>
      </p:sp>
      <p:sp>
        <p:nvSpPr>
          <p:cNvPr id="11" name="TextBox 10"/>
          <p:cNvSpPr txBox="1"/>
          <p:nvPr/>
        </p:nvSpPr>
        <p:spPr>
          <a:xfrm>
            <a:off x="4648200" y="2133600"/>
            <a:ext cx="583789"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eaLnBrk="0" hangingPunct="0">
              <a:spcBef>
                <a:spcPct val="50000"/>
              </a:spcBef>
            </a:pPr>
            <a:r>
              <a:rPr lang="en-US" sz="2000" dirty="0" smtClean="0">
                <a:solidFill>
                  <a:srgbClr val="000000"/>
                </a:solidFill>
              </a:rPr>
              <a:t>IR5</a:t>
            </a:r>
            <a:endParaRPr lang="en-US" sz="2000" dirty="0">
              <a:solidFill>
                <a:srgbClr val="000000"/>
              </a:solidFill>
            </a:endParaRPr>
          </a:p>
        </p:txBody>
      </p:sp>
      <p:sp>
        <p:nvSpPr>
          <p:cNvPr id="12" name="TextBox 11"/>
          <p:cNvSpPr txBox="1"/>
          <p:nvPr/>
        </p:nvSpPr>
        <p:spPr>
          <a:xfrm rot="16200000">
            <a:off x="2450186" y="1742303"/>
            <a:ext cx="1628005"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eaLnBrk="0" hangingPunct="0">
              <a:spcBef>
                <a:spcPct val="50000"/>
              </a:spcBef>
            </a:pPr>
            <a:r>
              <a:rPr lang="en-US" sz="1200" dirty="0" smtClean="0">
                <a:solidFill>
                  <a:srgbClr val="000000"/>
                </a:solidFill>
              </a:rPr>
              <a:t>Momentum Cleaning</a:t>
            </a:r>
            <a:endParaRPr lang="en-US" sz="1200" dirty="0">
              <a:solidFill>
                <a:srgbClr val="000000"/>
              </a:solidFill>
            </a:endParaRPr>
          </a:p>
        </p:txBody>
      </p:sp>
      <p:sp>
        <p:nvSpPr>
          <p:cNvPr id="13" name="TextBox 12"/>
          <p:cNvSpPr txBox="1"/>
          <p:nvPr/>
        </p:nvSpPr>
        <p:spPr>
          <a:xfrm rot="16200000">
            <a:off x="5269586" y="1742303"/>
            <a:ext cx="1628005"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eaLnBrk="0" hangingPunct="0">
              <a:spcBef>
                <a:spcPct val="50000"/>
              </a:spcBef>
            </a:pPr>
            <a:r>
              <a:rPr lang="en-US" sz="1200" dirty="0" smtClean="0">
                <a:solidFill>
                  <a:srgbClr val="000000"/>
                </a:solidFill>
              </a:rPr>
              <a:t>Dump Protection Col.</a:t>
            </a:r>
            <a:endParaRPr lang="en-US" sz="1200" dirty="0">
              <a:solidFill>
                <a:srgbClr val="000000"/>
              </a:solidFill>
            </a:endParaRPr>
          </a:p>
        </p:txBody>
      </p:sp>
      <p:sp>
        <p:nvSpPr>
          <p:cNvPr id="14" name="TextBox 13"/>
          <p:cNvSpPr txBox="1"/>
          <p:nvPr/>
        </p:nvSpPr>
        <p:spPr>
          <a:xfrm>
            <a:off x="278082" y="5867400"/>
            <a:ext cx="8713518" cy="400110"/>
          </a:xfrm>
          <a:prstGeom prst="rect">
            <a:avLst/>
          </a:prstGeom>
          <a:noFill/>
        </p:spPr>
        <p:txBody>
          <a:bodyPr wrap="none" rtlCol="0">
            <a:spAutoFit/>
          </a:bodyPr>
          <a:lstStyle/>
          <a:p>
            <a:pPr algn="ctr" eaLnBrk="0" hangingPunct="0">
              <a:spcBef>
                <a:spcPct val="50000"/>
              </a:spcBef>
            </a:pPr>
            <a:r>
              <a:rPr lang="en-US" sz="2000" b="1" dirty="0" smtClean="0">
                <a:solidFill>
                  <a:srgbClr val="00007D"/>
                </a:solidFill>
              </a:rPr>
              <a:t>2m optics exposes </a:t>
            </a:r>
            <a:r>
              <a:rPr lang="en-US" sz="2000" b="1" dirty="0" err="1" smtClean="0">
                <a:solidFill>
                  <a:srgbClr val="00007D"/>
                </a:solidFill>
              </a:rPr>
              <a:t>IR’s</a:t>
            </a:r>
            <a:r>
              <a:rPr lang="en-US" sz="2000" b="1" dirty="0" smtClean="0">
                <a:solidFill>
                  <a:srgbClr val="00007D"/>
                </a:solidFill>
              </a:rPr>
              <a:t> as expected! Protected by tertiary collimators.</a:t>
            </a:r>
            <a:endParaRPr lang="en-US" sz="2000" b="1" dirty="0">
              <a:solidFill>
                <a:srgbClr val="00007D"/>
              </a:solidFill>
            </a:endParaRPr>
          </a:p>
        </p:txBody>
      </p:sp>
      <p:sp>
        <p:nvSpPr>
          <p:cNvPr id="15" name="TextBox 14"/>
          <p:cNvSpPr txBox="1"/>
          <p:nvPr/>
        </p:nvSpPr>
        <p:spPr>
          <a:xfrm>
            <a:off x="6858000" y="5410200"/>
            <a:ext cx="2057400" cy="369332"/>
          </a:xfrm>
          <a:prstGeom prst="rect">
            <a:avLst/>
          </a:prstGeom>
          <a:noFill/>
        </p:spPr>
        <p:txBody>
          <a:bodyPr wrap="square" rtlCol="0">
            <a:spAutoFit/>
          </a:bodyPr>
          <a:lstStyle/>
          <a:p>
            <a:pPr eaLnBrk="0" hangingPunct="0">
              <a:spcBef>
                <a:spcPct val="50000"/>
              </a:spcBef>
            </a:pPr>
            <a:r>
              <a:rPr lang="en-US" i="1" dirty="0" smtClean="0">
                <a:solidFill>
                  <a:srgbClr val="00007D"/>
                </a:solidFill>
              </a:rPr>
              <a:t>Collimation Team</a:t>
            </a:r>
            <a:endParaRPr lang="en-GB" i="1" dirty="0">
              <a:solidFill>
                <a:srgbClr val="00007D"/>
              </a:solidFill>
            </a:endParaRPr>
          </a:p>
        </p:txBody>
      </p:sp>
      <p:sp>
        <p:nvSpPr>
          <p:cNvPr id="16" name="Slide Number Placeholder 15"/>
          <p:cNvSpPr>
            <a:spLocks noGrp="1"/>
          </p:cNvSpPr>
          <p:nvPr>
            <p:ph type="sldNum" sz="quarter" idx="11"/>
          </p:nvPr>
        </p:nvSpPr>
        <p:spPr/>
        <p:txBody>
          <a:bodyPr/>
          <a:lstStyle/>
          <a:p>
            <a:fld id="{57C3E7D3-E8A8-4E1B-881E-DBC7929F1526}" type="slidenum">
              <a:rPr lang="en-US" smtClean="0">
                <a:solidFill>
                  <a:srgbClr val="00007D"/>
                </a:solidFill>
              </a:rPr>
              <a:pPr/>
              <a:t>26</a:t>
            </a:fld>
            <a:endParaRPr lang="en-US">
              <a:solidFill>
                <a:srgbClr val="00007D"/>
              </a:solidFill>
            </a:endParaRPr>
          </a:p>
        </p:txBody>
      </p:sp>
      <p:sp>
        <p:nvSpPr>
          <p:cNvPr id="17"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(vertical loss beam 1)</a:t>
            </a:r>
            <a:endParaRPr lang="en-US" dirty="0"/>
          </a:p>
        </p:txBody>
      </p:sp>
      <p:sp>
        <p:nvSpPr>
          <p:cNvPr id="5" name="Date Placeholder 4"/>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pic>
        <p:nvPicPr>
          <p:cNvPr id="6" name="Picture 5"/>
          <p:cNvPicPr>
            <a:picLocks noChangeAspect="1"/>
          </p:cNvPicPr>
          <p:nvPr/>
        </p:nvPicPr>
        <p:blipFill>
          <a:blip r:embed="rId2" cstate="print"/>
          <a:srcRect b="4349"/>
          <a:stretch>
            <a:fillRect/>
          </a:stretch>
        </p:blipFill>
        <p:spPr>
          <a:xfrm>
            <a:off x="114300" y="1066800"/>
            <a:ext cx="8877300" cy="4724400"/>
          </a:xfrm>
          <a:prstGeom prst="rect">
            <a:avLst/>
          </a:prstGeom>
        </p:spPr>
      </p:pic>
      <p:cxnSp>
        <p:nvCxnSpPr>
          <p:cNvPr id="8" name="Straight Connector 7"/>
          <p:cNvCxnSpPr/>
          <p:nvPr/>
        </p:nvCxnSpPr>
        <p:spPr bwMode="auto">
          <a:xfrm>
            <a:off x="2362200" y="1371600"/>
            <a:ext cx="4495800" cy="1588"/>
          </a:xfrm>
          <a:prstGeom prst="line">
            <a:avLst/>
          </a:prstGeom>
          <a:solidFill>
            <a:schemeClr val="accent1"/>
          </a:solidFill>
          <a:ln w="12700" cap="sq" cmpd="sng" algn="ctr">
            <a:solidFill>
              <a:schemeClr val="bg2"/>
            </a:solidFill>
            <a:prstDash val="dash"/>
            <a:round/>
            <a:headEnd type="none" w="med" len="med"/>
            <a:tailEnd type="none" w="med" len="med"/>
          </a:ln>
          <a:effectLst/>
        </p:spPr>
      </p:cxnSp>
      <p:cxnSp>
        <p:nvCxnSpPr>
          <p:cNvPr id="9" name="Straight Connector 8"/>
          <p:cNvCxnSpPr/>
          <p:nvPr/>
        </p:nvCxnSpPr>
        <p:spPr bwMode="auto">
          <a:xfrm>
            <a:off x="3276600" y="3200400"/>
            <a:ext cx="1295400" cy="1588"/>
          </a:xfrm>
          <a:prstGeom prst="line">
            <a:avLst/>
          </a:prstGeom>
          <a:solidFill>
            <a:schemeClr val="accent1"/>
          </a:solidFill>
          <a:ln w="12700" cap="sq" cmpd="sng" algn="ctr">
            <a:solidFill>
              <a:schemeClr val="bg2"/>
            </a:solidFill>
            <a:prstDash val="dash"/>
            <a:round/>
            <a:headEnd type="none" w="med" len="med"/>
            <a:tailEnd type="none" w="med" len="med"/>
          </a:ln>
          <a:effectLst/>
        </p:spPr>
      </p:cxnSp>
      <p:cxnSp>
        <p:nvCxnSpPr>
          <p:cNvPr id="10" name="Straight Connector 9"/>
          <p:cNvCxnSpPr/>
          <p:nvPr/>
        </p:nvCxnSpPr>
        <p:spPr bwMode="auto">
          <a:xfrm>
            <a:off x="6019800" y="2922588"/>
            <a:ext cx="1676400" cy="1588"/>
          </a:xfrm>
          <a:prstGeom prst="line">
            <a:avLst/>
          </a:prstGeom>
          <a:solidFill>
            <a:schemeClr val="accent1"/>
          </a:solidFill>
          <a:ln w="12700" cap="sq" cmpd="sng" algn="ctr">
            <a:solidFill>
              <a:schemeClr val="bg2"/>
            </a:solidFill>
            <a:prstDash val="dash"/>
            <a:round/>
            <a:headEnd type="none" w="med" len="med"/>
            <a:tailEnd type="none" w="med" len="med"/>
          </a:ln>
          <a:effectLst/>
        </p:spPr>
      </p:cxnSp>
      <p:cxnSp>
        <p:nvCxnSpPr>
          <p:cNvPr id="14" name="Straight Arrow Connector 13"/>
          <p:cNvCxnSpPr/>
          <p:nvPr/>
        </p:nvCxnSpPr>
        <p:spPr bwMode="auto">
          <a:xfrm rot="5400000">
            <a:off x="3048000" y="2286000"/>
            <a:ext cx="1828800" cy="1588"/>
          </a:xfrm>
          <a:prstGeom prst="straightConnector1">
            <a:avLst/>
          </a:prstGeom>
          <a:solidFill>
            <a:schemeClr val="accent1"/>
          </a:solidFill>
          <a:ln w="12700" cap="sq" cmpd="sng" algn="ctr">
            <a:solidFill>
              <a:schemeClr val="bg2"/>
            </a:solidFill>
            <a:prstDash val="solid"/>
            <a:round/>
            <a:headEnd type="none" w="med" len="med"/>
            <a:tailEnd type="arrow"/>
          </a:ln>
          <a:effectLst/>
        </p:spPr>
      </p:cxnSp>
      <p:cxnSp>
        <p:nvCxnSpPr>
          <p:cNvPr id="17" name="Straight Arrow Connector 16"/>
          <p:cNvCxnSpPr/>
          <p:nvPr/>
        </p:nvCxnSpPr>
        <p:spPr bwMode="auto">
          <a:xfrm rot="5400000">
            <a:off x="5778103" y="2145903"/>
            <a:ext cx="1549400" cy="794"/>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23" name="TextBox 22"/>
          <p:cNvSpPr txBox="1"/>
          <p:nvPr/>
        </p:nvSpPr>
        <p:spPr>
          <a:xfrm>
            <a:off x="6705600" y="2209800"/>
            <a:ext cx="1539203"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eaLnBrk="0" hangingPunct="0">
              <a:spcBef>
                <a:spcPct val="50000"/>
              </a:spcBef>
            </a:pPr>
            <a:r>
              <a:rPr lang="en-US" sz="2000" dirty="0" smtClean="0">
                <a:solidFill>
                  <a:srgbClr val="000000"/>
                </a:solidFill>
              </a:rPr>
              <a:t>factor 1,000</a:t>
            </a:r>
            <a:endParaRPr lang="en-US" sz="2000" dirty="0">
              <a:solidFill>
                <a:srgbClr val="000000"/>
              </a:solidFill>
            </a:endParaRPr>
          </a:p>
        </p:txBody>
      </p:sp>
      <p:sp>
        <p:nvSpPr>
          <p:cNvPr id="24" name="TextBox 23"/>
          <p:cNvSpPr txBox="1"/>
          <p:nvPr/>
        </p:nvSpPr>
        <p:spPr>
          <a:xfrm>
            <a:off x="3200400" y="1657290"/>
            <a:ext cx="1539203"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eaLnBrk="0" hangingPunct="0">
              <a:spcBef>
                <a:spcPct val="50000"/>
              </a:spcBef>
            </a:pPr>
            <a:r>
              <a:rPr lang="en-US" sz="2000" dirty="0" smtClean="0">
                <a:solidFill>
                  <a:srgbClr val="000000"/>
                </a:solidFill>
              </a:rPr>
              <a:t>factor 4,000</a:t>
            </a:r>
            <a:endParaRPr lang="en-US" sz="2000" dirty="0">
              <a:solidFill>
                <a:srgbClr val="000000"/>
              </a:solidFill>
            </a:endParaRPr>
          </a:p>
        </p:txBody>
      </p:sp>
      <p:sp>
        <p:nvSpPr>
          <p:cNvPr id="25" name="TextBox 24"/>
          <p:cNvSpPr txBox="1"/>
          <p:nvPr/>
        </p:nvSpPr>
        <p:spPr>
          <a:xfrm>
            <a:off x="1827174" y="723900"/>
            <a:ext cx="203256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eaLnBrk="0" hangingPunct="0">
              <a:spcBef>
                <a:spcPct val="50000"/>
              </a:spcBef>
            </a:pPr>
            <a:r>
              <a:rPr lang="en-US" dirty="0" smtClean="0">
                <a:solidFill>
                  <a:srgbClr val="000000"/>
                </a:solidFill>
              </a:rPr>
              <a:t>Betatron Cleaning</a:t>
            </a:r>
            <a:endParaRPr lang="en-US" dirty="0">
              <a:solidFill>
                <a:srgbClr val="000000"/>
              </a:solidFill>
            </a:endParaRPr>
          </a:p>
        </p:txBody>
      </p:sp>
      <p:sp>
        <p:nvSpPr>
          <p:cNvPr id="26" name="TextBox 25"/>
          <p:cNvSpPr txBox="1"/>
          <p:nvPr/>
        </p:nvSpPr>
        <p:spPr>
          <a:xfrm>
            <a:off x="7685724" y="3581400"/>
            <a:ext cx="54387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eaLnBrk="0" hangingPunct="0">
              <a:spcBef>
                <a:spcPct val="50000"/>
              </a:spcBef>
            </a:pPr>
            <a:r>
              <a:rPr lang="en-US" dirty="0" smtClean="0">
                <a:solidFill>
                  <a:srgbClr val="000000"/>
                </a:solidFill>
              </a:rPr>
              <a:t>IR8</a:t>
            </a:r>
            <a:endParaRPr lang="en-US" dirty="0">
              <a:solidFill>
                <a:srgbClr val="000000"/>
              </a:solidFill>
            </a:endParaRPr>
          </a:p>
        </p:txBody>
      </p:sp>
      <p:cxnSp>
        <p:nvCxnSpPr>
          <p:cNvPr id="27" name="Straight Arrow Connector 26"/>
          <p:cNvCxnSpPr/>
          <p:nvPr/>
        </p:nvCxnSpPr>
        <p:spPr bwMode="auto">
          <a:xfrm rot="5400000">
            <a:off x="3810794" y="2819400"/>
            <a:ext cx="2895600" cy="1588"/>
          </a:xfrm>
          <a:prstGeom prst="straightConnector1">
            <a:avLst/>
          </a:prstGeom>
          <a:solidFill>
            <a:schemeClr val="accent1"/>
          </a:solidFill>
          <a:ln w="12700" cap="sq" cmpd="sng" algn="ctr">
            <a:solidFill>
              <a:schemeClr val="bg2"/>
            </a:solidFill>
            <a:prstDash val="solid"/>
            <a:round/>
            <a:headEnd type="none" w="med" len="med"/>
            <a:tailEnd type="arrow"/>
          </a:ln>
          <a:effectLst/>
        </p:spPr>
      </p:cxnSp>
      <p:cxnSp>
        <p:nvCxnSpPr>
          <p:cNvPr id="28" name="Straight Connector 27"/>
          <p:cNvCxnSpPr/>
          <p:nvPr/>
        </p:nvCxnSpPr>
        <p:spPr bwMode="auto">
          <a:xfrm>
            <a:off x="3810000" y="4267200"/>
            <a:ext cx="4495800" cy="1588"/>
          </a:xfrm>
          <a:prstGeom prst="line">
            <a:avLst/>
          </a:prstGeom>
          <a:solidFill>
            <a:schemeClr val="accent1"/>
          </a:solidFill>
          <a:ln w="12700" cap="sq" cmpd="sng" algn="ctr">
            <a:solidFill>
              <a:schemeClr val="bg2"/>
            </a:solidFill>
            <a:prstDash val="dash"/>
            <a:round/>
            <a:headEnd type="none" w="med" len="med"/>
            <a:tailEnd type="none" w="med" len="med"/>
          </a:ln>
          <a:effectLst/>
        </p:spPr>
      </p:cxnSp>
      <p:sp>
        <p:nvSpPr>
          <p:cNvPr id="32" name="TextBox 31"/>
          <p:cNvSpPr txBox="1"/>
          <p:nvPr/>
        </p:nvSpPr>
        <p:spPr>
          <a:xfrm>
            <a:off x="4611059" y="3505200"/>
            <a:ext cx="1332541"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eaLnBrk="0" hangingPunct="0">
              <a:spcBef>
                <a:spcPct val="50000"/>
              </a:spcBef>
            </a:pPr>
            <a:r>
              <a:rPr lang="en-US" sz="1400" dirty="0" smtClean="0">
                <a:solidFill>
                  <a:srgbClr val="000000"/>
                </a:solidFill>
              </a:rPr>
              <a:t>factor 600,000</a:t>
            </a:r>
            <a:endParaRPr lang="en-US" sz="1400" dirty="0">
              <a:solidFill>
                <a:srgbClr val="000000"/>
              </a:solidFill>
            </a:endParaRPr>
          </a:p>
        </p:txBody>
      </p:sp>
      <p:cxnSp>
        <p:nvCxnSpPr>
          <p:cNvPr id="33" name="Straight Arrow Connector 32"/>
          <p:cNvCxnSpPr/>
          <p:nvPr/>
        </p:nvCxnSpPr>
        <p:spPr>
          <a:xfrm>
            <a:off x="2743200" y="13716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048834" y="5943600"/>
            <a:ext cx="7172030" cy="523220"/>
          </a:xfrm>
          <a:prstGeom prst="rect">
            <a:avLst/>
          </a:prstGeom>
          <a:noFill/>
        </p:spPr>
        <p:txBody>
          <a:bodyPr wrap="none" rtlCol="0">
            <a:spAutoFit/>
          </a:bodyPr>
          <a:lstStyle/>
          <a:p>
            <a:pPr algn="ctr" eaLnBrk="0" hangingPunct="0">
              <a:spcBef>
                <a:spcPct val="50000"/>
              </a:spcBef>
            </a:pPr>
            <a:r>
              <a:rPr lang="en-US" sz="2800" b="1" dirty="0" err="1" smtClean="0">
                <a:solidFill>
                  <a:srgbClr val="FF0000"/>
                </a:solidFill>
                <a:sym typeface="Wingdings"/>
              </a:rPr>
              <a:t></a:t>
            </a:r>
            <a:r>
              <a:rPr lang="en-US" sz="2800" b="1" dirty="0" smtClean="0">
                <a:solidFill>
                  <a:srgbClr val="FF0000"/>
                </a:solidFill>
                <a:sym typeface="Wingdings"/>
              </a:rPr>
              <a:t> OK for stable beams from collimation!</a:t>
            </a:r>
            <a:endParaRPr lang="en-US" sz="2800" b="1" dirty="0">
              <a:solidFill>
                <a:srgbClr val="FF0000"/>
              </a:solidFill>
            </a:endParaRPr>
          </a:p>
        </p:txBody>
      </p:sp>
      <p:sp>
        <p:nvSpPr>
          <p:cNvPr id="35" name="TextBox 34"/>
          <p:cNvSpPr txBox="1"/>
          <p:nvPr/>
        </p:nvSpPr>
        <p:spPr>
          <a:xfrm>
            <a:off x="6858000" y="5574268"/>
            <a:ext cx="2057400" cy="369332"/>
          </a:xfrm>
          <a:prstGeom prst="rect">
            <a:avLst/>
          </a:prstGeom>
          <a:noFill/>
        </p:spPr>
        <p:txBody>
          <a:bodyPr wrap="square" rtlCol="0">
            <a:spAutoFit/>
          </a:bodyPr>
          <a:lstStyle/>
          <a:p>
            <a:pPr eaLnBrk="0" hangingPunct="0">
              <a:spcBef>
                <a:spcPct val="50000"/>
              </a:spcBef>
            </a:pPr>
            <a:r>
              <a:rPr lang="en-US" i="1" dirty="0" smtClean="0">
                <a:solidFill>
                  <a:srgbClr val="00007D"/>
                </a:solidFill>
              </a:rPr>
              <a:t>Collimation Team</a:t>
            </a:r>
            <a:endParaRPr lang="en-GB" i="1" dirty="0">
              <a:solidFill>
                <a:srgbClr val="00007D"/>
              </a:solidFill>
            </a:endParaRPr>
          </a:p>
        </p:txBody>
      </p:sp>
      <p:sp>
        <p:nvSpPr>
          <p:cNvPr id="36" name="Slide Number Placeholder 35"/>
          <p:cNvSpPr>
            <a:spLocks noGrp="1"/>
          </p:cNvSpPr>
          <p:nvPr>
            <p:ph type="sldNum" sz="quarter" idx="11"/>
          </p:nvPr>
        </p:nvSpPr>
        <p:spPr/>
        <p:txBody>
          <a:bodyPr/>
          <a:lstStyle/>
          <a:p>
            <a:fld id="{57C3E7D3-E8A8-4E1B-881E-DBC7929F1526}" type="slidenum">
              <a:rPr lang="en-US" smtClean="0">
                <a:solidFill>
                  <a:srgbClr val="00007D"/>
                </a:solidFill>
              </a:rPr>
              <a:pPr/>
              <a:t>27</a:t>
            </a:fld>
            <a:endParaRPr lang="en-US">
              <a:solidFill>
                <a:srgbClr val="00007D"/>
              </a:solidFill>
            </a:endParaRPr>
          </a:p>
        </p:txBody>
      </p:sp>
      <p:sp>
        <p:nvSpPr>
          <p:cNvPr id="22"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tart2.png"/>
          <p:cNvPicPr>
            <a:picLocks noChangeAspect="1"/>
          </p:cNvPicPr>
          <p:nvPr/>
        </p:nvPicPr>
        <p:blipFill>
          <a:blip r:embed="rId2" cstate="print"/>
          <a:stretch>
            <a:fillRect/>
          </a:stretch>
        </p:blipFill>
        <p:spPr>
          <a:xfrm>
            <a:off x="914400" y="762000"/>
            <a:ext cx="7772400" cy="5922440"/>
          </a:xfrm>
          <a:prstGeom prst="rect">
            <a:avLst/>
          </a:prstGeom>
        </p:spPr>
      </p:pic>
      <p:sp>
        <p:nvSpPr>
          <p:cNvPr id="5" name="Title 4"/>
          <p:cNvSpPr>
            <a:spLocks noGrp="1"/>
          </p:cNvSpPr>
          <p:nvPr>
            <p:ph type="title"/>
          </p:nvPr>
        </p:nvSpPr>
        <p:spPr/>
        <p:txBody>
          <a:bodyPr/>
          <a:lstStyle/>
          <a:p>
            <a:r>
              <a:rPr lang="en-US" dirty="0" smtClean="0"/>
              <a:t>Provoked asynchronous beam dump</a:t>
            </a:r>
            <a:endParaRPr lang="en-US" dirty="0"/>
          </a:p>
        </p:txBody>
      </p:sp>
      <p:sp>
        <p:nvSpPr>
          <p:cNvPr id="6" name="TextBox 5"/>
          <p:cNvSpPr txBox="1"/>
          <p:nvPr/>
        </p:nvSpPr>
        <p:spPr>
          <a:xfrm>
            <a:off x="152400" y="1295400"/>
            <a:ext cx="4884094"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eaLnBrk="0" hangingPunct="0">
              <a:spcBef>
                <a:spcPct val="50000"/>
              </a:spcBef>
            </a:pPr>
            <a:r>
              <a:rPr lang="en-US" sz="2000" dirty="0" smtClean="0">
                <a:solidFill>
                  <a:srgbClr val="000000"/>
                </a:solidFill>
              </a:rPr>
              <a:t>1e-3 leakage to tertiary collimators in </a:t>
            </a:r>
            <a:r>
              <a:rPr lang="en-US" sz="2000" dirty="0" err="1" smtClean="0">
                <a:solidFill>
                  <a:srgbClr val="000000"/>
                </a:solidFill>
              </a:rPr>
              <a:t>IR’s</a:t>
            </a:r>
            <a:endParaRPr lang="en-US" sz="2000" dirty="0">
              <a:solidFill>
                <a:srgbClr val="000000"/>
              </a:solidFill>
            </a:endParaRPr>
          </a:p>
        </p:txBody>
      </p:sp>
      <p:sp>
        <p:nvSpPr>
          <p:cNvPr id="7" name="TextBox 6"/>
          <p:cNvSpPr txBox="1"/>
          <p:nvPr/>
        </p:nvSpPr>
        <p:spPr>
          <a:xfrm>
            <a:off x="0" y="2057400"/>
            <a:ext cx="7511116" cy="523220"/>
          </a:xfrm>
          <a:prstGeom prst="rect">
            <a:avLst/>
          </a:prstGeom>
          <a:noFill/>
        </p:spPr>
        <p:txBody>
          <a:bodyPr wrap="none" rtlCol="0">
            <a:spAutoFit/>
          </a:bodyPr>
          <a:lstStyle/>
          <a:p>
            <a:pPr algn="ctr" eaLnBrk="0" hangingPunct="0">
              <a:spcBef>
                <a:spcPct val="50000"/>
              </a:spcBef>
            </a:pPr>
            <a:r>
              <a:rPr lang="en-US" sz="2800" b="1" dirty="0" err="1" smtClean="0">
                <a:solidFill>
                  <a:srgbClr val="FF0000"/>
                </a:solidFill>
                <a:sym typeface="Wingdings"/>
              </a:rPr>
              <a:t></a:t>
            </a:r>
            <a:r>
              <a:rPr lang="en-US" sz="2800" b="1" dirty="0" smtClean="0">
                <a:solidFill>
                  <a:srgbClr val="FF0000"/>
                </a:solidFill>
                <a:sym typeface="Wingdings"/>
              </a:rPr>
              <a:t> OK for stable beams from beam dump!</a:t>
            </a:r>
            <a:endParaRPr lang="en-US" sz="2800" b="1" dirty="0">
              <a:solidFill>
                <a:srgbClr val="FF0000"/>
              </a:solidFill>
            </a:endParaRPr>
          </a:p>
        </p:txBody>
      </p:sp>
      <p:sp>
        <p:nvSpPr>
          <p:cNvPr id="8" name="TextBox 7"/>
          <p:cNvSpPr txBox="1"/>
          <p:nvPr/>
        </p:nvSpPr>
        <p:spPr>
          <a:xfrm>
            <a:off x="1600200" y="5791200"/>
            <a:ext cx="2590800" cy="369332"/>
          </a:xfrm>
          <a:prstGeom prst="rect">
            <a:avLst/>
          </a:prstGeom>
          <a:noFill/>
        </p:spPr>
        <p:txBody>
          <a:bodyPr wrap="square" rtlCol="0">
            <a:spAutoFit/>
          </a:bodyPr>
          <a:lstStyle/>
          <a:p>
            <a:pPr eaLnBrk="0" hangingPunct="0">
              <a:spcBef>
                <a:spcPct val="50000"/>
              </a:spcBef>
            </a:pPr>
            <a:r>
              <a:rPr lang="en-US" i="1" dirty="0" smtClean="0">
                <a:solidFill>
                  <a:srgbClr val="00007D"/>
                </a:solidFill>
              </a:rPr>
              <a:t>Brennan Goddard et al</a:t>
            </a:r>
            <a:endParaRPr lang="en-GB" i="1" dirty="0">
              <a:solidFill>
                <a:srgbClr val="00007D"/>
              </a:solidFill>
            </a:endParaRPr>
          </a:p>
        </p:txBody>
      </p:sp>
      <p:sp>
        <p:nvSpPr>
          <p:cNvPr id="9" name="Date Placeholder 8"/>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sp>
        <p:nvSpPr>
          <p:cNvPr id="11" name="Slide Number Placeholder 10"/>
          <p:cNvSpPr>
            <a:spLocks noGrp="1"/>
          </p:cNvSpPr>
          <p:nvPr>
            <p:ph type="sldNum" sz="quarter" idx="11"/>
          </p:nvPr>
        </p:nvSpPr>
        <p:spPr/>
        <p:txBody>
          <a:bodyPr/>
          <a:lstStyle/>
          <a:p>
            <a:fld id="{57C3E7D3-E8A8-4E1B-881E-DBC7929F1526}" type="slidenum">
              <a:rPr lang="en-US" smtClean="0">
                <a:solidFill>
                  <a:srgbClr val="00007D"/>
                </a:solidFill>
              </a:rPr>
              <a:pPr/>
              <a:t>28</a:t>
            </a:fld>
            <a:endParaRPr lang="en-US">
              <a:solidFill>
                <a:srgbClr val="00007D"/>
              </a:solidFill>
            </a:endParaRPr>
          </a:p>
        </p:txBody>
      </p:sp>
      <p:sp>
        <p:nvSpPr>
          <p:cNvPr id="12"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t>
            </a:r>
            <a:r>
              <a:rPr lang="en-US" dirty="0" smtClean="0"/>
              <a:t>Squeeze</a:t>
            </a:r>
            <a:endParaRPr lang="en-US" dirty="0"/>
          </a:p>
        </p:txBody>
      </p:sp>
      <p:sp>
        <p:nvSpPr>
          <p:cNvPr id="5" name="Content Placeholder 4"/>
          <p:cNvSpPr>
            <a:spLocks noGrp="1"/>
          </p:cNvSpPr>
          <p:nvPr>
            <p:ph idx="1"/>
          </p:nvPr>
        </p:nvSpPr>
        <p:spPr>
          <a:xfrm>
            <a:off x="457200" y="914400"/>
            <a:ext cx="8229600" cy="5410200"/>
          </a:xfrm>
        </p:spPr>
        <p:txBody>
          <a:bodyPr/>
          <a:lstStyle/>
          <a:p>
            <a:r>
              <a:rPr lang="en-US" dirty="0" smtClean="0"/>
              <a:t>Squeeze to 2m for all 4 </a:t>
            </a:r>
            <a:r>
              <a:rPr lang="en-US" dirty="0" err="1" smtClean="0"/>
              <a:t>IR’s</a:t>
            </a:r>
            <a:r>
              <a:rPr lang="en-US" dirty="0" smtClean="0"/>
              <a:t> established.</a:t>
            </a:r>
          </a:p>
          <a:p>
            <a:r>
              <a:rPr lang="en-US" dirty="0" smtClean="0"/>
              <a:t>All </a:t>
            </a:r>
            <a:r>
              <a:rPr lang="en-US" dirty="0" err="1" smtClean="0"/>
              <a:t>IR’s</a:t>
            </a:r>
            <a:r>
              <a:rPr lang="en-US" dirty="0" smtClean="0"/>
              <a:t> steered into collision.</a:t>
            </a:r>
          </a:p>
          <a:p>
            <a:r>
              <a:rPr lang="en-US" dirty="0" smtClean="0"/>
              <a:t>Golden orbit established.</a:t>
            </a:r>
          </a:p>
          <a:p>
            <a:r>
              <a:rPr lang="en-US" dirty="0" smtClean="0"/>
              <a:t>All 16 tertiary collimators adjusted.</a:t>
            </a:r>
          </a:p>
          <a:p>
            <a:r>
              <a:rPr lang="en-US" dirty="0" smtClean="0"/>
              <a:t>Squeezed optics fully qualified for protection.</a:t>
            </a:r>
          </a:p>
          <a:p>
            <a:pPr>
              <a:buNone/>
            </a:pPr>
            <a:endParaRPr lang="en-US" dirty="0" smtClean="0"/>
          </a:p>
          <a:p>
            <a:r>
              <a:rPr lang="en-US" dirty="0" smtClean="0"/>
              <a:t>I</a:t>
            </a:r>
            <a:r>
              <a:rPr lang="en-US" dirty="0" smtClean="0"/>
              <a:t>ntensity </a:t>
            </a:r>
            <a:r>
              <a:rPr lang="en-US" dirty="0" smtClean="0"/>
              <a:t>from 2e10/beam to 3.5e10/beam </a:t>
            </a:r>
            <a:endParaRPr lang="en-US" dirty="0" smtClean="0"/>
          </a:p>
          <a:p>
            <a:r>
              <a:rPr lang="en-US" b="1" dirty="0" smtClean="0">
                <a:solidFill>
                  <a:srgbClr val="FF0000"/>
                </a:solidFill>
              </a:rPr>
              <a:t>Stable </a:t>
            </a:r>
            <a:r>
              <a:rPr lang="en-US" b="1" dirty="0" smtClean="0">
                <a:solidFill>
                  <a:srgbClr val="FF0000"/>
                </a:solidFill>
              </a:rPr>
              <a:t>beams with 10 times luminosity: </a:t>
            </a:r>
          </a:p>
          <a:p>
            <a:pPr>
              <a:buNone/>
            </a:pP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b="1" dirty="0" err="1" smtClean="0">
                <a:solidFill>
                  <a:srgbClr val="FF0000"/>
                </a:solidFill>
              </a:rPr>
              <a:t>L</a:t>
            </a:r>
            <a:r>
              <a:rPr lang="en-US" b="1" dirty="0" smtClean="0">
                <a:solidFill>
                  <a:srgbClr val="FF0000"/>
                </a:solidFill>
              </a:rPr>
              <a:t> &gt; 1.1 10</a:t>
            </a:r>
            <a:r>
              <a:rPr lang="en-US" b="1" baseline="30000" dirty="0" smtClean="0">
                <a:solidFill>
                  <a:srgbClr val="FF0000"/>
                </a:solidFill>
              </a:rPr>
              <a:t>28</a:t>
            </a:r>
            <a:r>
              <a:rPr lang="en-US" b="1" dirty="0" smtClean="0">
                <a:solidFill>
                  <a:srgbClr val="FF0000"/>
                </a:solidFill>
              </a:rPr>
              <a:t> </a:t>
            </a:r>
            <a:r>
              <a:rPr lang="en-US" b="1" dirty="0" smtClean="0">
                <a:solidFill>
                  <a:srgbClr val="FF0000"/>
                </a:solidFill>
              </a:rPr>
              <a:t>cm</a:t>
            </a:r>
            <a:r>
              <a:rPr lang="en-US" b="1" baseline="30000" dirty="0" smtClean="0">
                <a:solidFill>
                  <a:srgbClr val="FF0000"/>
                </a:solidFill>
              </a:rPr>
              <a:t>-2</a:t>
            </a:r>
            <a:r>
              <a:rPr lang="en-US" b="1" dirty="0" smtClean="0">
                <a:solidFill>
                  <a:srgbClr val="FF0000"/>
                </a:solidFill>
              </a:rPr>
              <a:t> s</a:t>
            </a:r>
            <a:r>
              <a:rPr lang="en-US" b="1" baseline="30000" dirty="0" smtClean="0">
                <a:solidFill>
                  <a:srgbClr val="FF0000"/>
                </a:solidFill>
              </a:rPr>
              <a:t>-1</a:t>
            </a:r>
            <a:r>
              <a:rPr lang="en-US" b="1" dirty="0" smtClean="0">
                <a:solidFill>
                  <a:srgbClr val="FF0000"/>
                </a:solidFill>
              </a:rPr>
              <a:t>  </a:t>
            </a:r>
            <a:r>
              <a:rPr lang="en-US" b="1" dirty="0" smtClean="0">
                <a:solidFill>
                  <a:srgbClr val="FF0000"/>
                </a:solidFill>
              </a:rPr>
              <a:t> </a:t>
            </a:r>
            <a:r>
              <a:rPr lang="en-US" dirty="0" smtClean="0"/>
              <a:t>measured by all experiments!</a:t>
            </a:r>
            <a:endParaRPr lang="en-US" dirty="0" smtClean="0"/>
          </a:p>
          <a:p>
            <a:endParaRPr lang="en-US" b="1" dirty="0" smtClean="0">
              <a:solidFill>
                <a:srgbClr val="FF0000"/>
              </a:solidFill>
            </a:endParaRPr>
          </a:p>
          <a:p>
            <a:r>
              <a:rPr lang="en-US" dirty="0" smtClean="0">
                <a:solidFill>
                  <a:srgbClr val="000090"/>
                </a:solidFill>
              </a:rPr>
              <a:t>Still a lot to go but first steps are most difficult!</a:t>
            </a:r>
            <a:endParaRPr lang="en-US" dirty="0">
              <a:solidFill>
                <a:srgbClr val="000090"/>
              </a:solidFill>
            </a:endParaRPr>
          </a:p>
        </p:txBody>
      </p:sp>
      <p:sp>
        <p:nvSpPr>
          <p:cNvPr id="4" name="Date Placeholder 3"/>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sp>
        <p:nvSpPr>
          <p:cNvPr id="6" name="Slide Number Placeholder 5"/>
          <p:cNvSpPr>
            <a:spLocks noGrp="1"/>
          </p:cNvSpPr>
          <p:nvPr>
            <p:ph type="sldNum" sz="quarter" idx="11"/>
          </p:nvPr>
        </p:nvSpPr>
        <p:spPr/>
        <p:txBody>
          <a:bodyPr/>
          <a:lstStyle/>
          <a:p>
            <a:fld id="{57C3E7D3-E8A8-4E1B-881E-DBC7929F1526}" type="slidenum">
              <a:rPr lang="en-US" smtClean="0">
                <a:solidFill>
                  <a:srgbClr val="00007D"/>
                </a:solidFill>
              </a:rPr>
              <a:pPr/>
              <a:t>29</a:t>
            </a:fld>
            <a:endParaRPr lang="en-US">
              <a:solidFill>
                <a:srgbClr val="00007D"/>
              </a:solidFill>
            </a:endParaRPr>
          </a:p>
        </p:txBody>
      </p:sp>
      <p:sp>
        <p:nvSpPr>
          <p:cNvPr id="7"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Commissioning</a:t>
            </a:r>
            <a:endParaRPr lang="en-US" dirty="0"/>
          </a:p>
        </p:txBody>
      </p:sp>
      <p:sp>
        <p:nvSpPr>
          <p:cNvPr id="3" name="Content Placeholder 2"/>
          <p:cNvSpPr>
            <a:spLocks noGrp="1"/>
          </p:cNvSpPr>
          <p:nvPr>
            <p:ph idx="1"/>
          </p:nvPr>
        </p:nvSpPr>
        <p:spPr>
          <a:xfrm>
            <a:off x="381000" y="1066800"/>
            <a:ext cx="8305800" cy="5257800"/>
          </a:xfrm>
        </p:spPr>
        <p:txBody>
          <a:bodyPr/>
          <a:lstStyle/>
          <a:p>
            <a:r>
              <a:rPr lang="en-US" dirty="0" smtClean="0"/>
              <a:t>New QPS fully deployed and tested </a:t>
            </a:r>
          </a:p>
          <a:p>
            <a:pPr lvl="1"/>
            <a:r>
              <a:rPr lang="en-US" dirty="0" smtClean="0"/>
              <a:t>Massive job, limited resources, very tight schedule</a:t>
            </a:r>
          </a:p>
          <a:p>
            <a:r>
              <a:rPr lang="en-US" dirty="0" smtClean="0"/>
              <a:t>All magnet circuits qualified for 3.5 TeV</a:t>
            </a:r>
          </a:p>
          <a:p>
            <a:pPr lvl="1"/>
            <a:r>
              <a:rPr lang="en-US" dirty="0" smtClean="0"/>
              <a:t>Main bends and quads to 6000 A</a:t>
            </a:r>
          </a:p>
          <a:p>
            <a:r>
              <a:rPr lang="en-US" dirty="0" smtClean="0"/>
              <a:t>Outstanding problem – discovered in final stages of HWC</a:t>
            </a:r>
          </a:p>
          <a:p>
            <a:pPr lvl="1"/>
            <a:r>
              <a:rPr lang="en-US" dirty="0" smtClean="0"/>
              <a:t>Multiple induced quenches during power off - related to power converter switch off at same time as a fast discharge</a:t>
            </a:r>
          </a:p>
          <a:p>
            <a:pPr lvl="1"/>
            <a:r>
              <a:rPr lang="en-US" b="1" dirty="0" smtClean="0">
                <a:solidFill>
                  <a:srgbClr val="008000"/>
                </a:solidFill>
              </a:rPr>
              <a:t>new QPS </a:t>
            </a:r>
            <a:r>
              <a:rPr lang="en-US" dirty="0" smtClean="0"/>
              <a:t>– problem solved by a change of thresholds</a:t>
            </a:r>
          </a:p>
          <a:p>
            <a:pPr lvl="1"/>
            <a:r>
              <a:rPr lang="en-US" b="1" dirty="0" smtClean="0">
                <a:solidFill>
                  <a:srgbClr val="008000"/>
                </a:solidFill>
              </a:rPr>
              <a:t>old QPS </a:t>
            </a:r>
            <a:r>
              <a:rPr lang="en-US" dirty="0" smtClean="0"/>
              <a:t>– problem still there</a:t>
            </a:r>
          </a:p>
          <a:p>
            <a:pPr lvl="1"/>
            <a:r>
              <a:rPr lang="en-US" dirty="0" smtClean="0"/>
              <a:t>Solution involves delaying one of the transients – requires modification of cards in tunnel</a:t>
            </a:r>
          </a:p>
          <a:p>
            <a:pPr lvl="1"/>
            <a:r>
              <a:rPr lang="en-US" dirty="0" smtClean="0"/>
              <a:t>Solution will be fully tested and deployed in</a:t>
            </a:r>
            <a:r>
              <a:rPr lang="en-US" dirty="0" smtClean="0"/>
              <a:t> </a:t>
            </a:r>
            <a:r>
              <a:rPr lang="en-US" dirty="0" smtClean="0"/>
              <a:t>coming days</a:t>
            </a:r>
            <a:endParaRPr lang="en-US" dirty="0" smtClean="0"/>
          </a:p>
          <a:p>
            <a:pPr lvl="1"/>
            <a:r>
              <a:rPr lang="en-US" dirty="0" err="1" smtClean="0">
                <a:solidFill>
                  <a:srgbClr val="FF0000"/>
                </a:solidFill>
              </a:rPr>
              <a:t>di/dt</a:t>
            </a:r>
            <a:r>
              <a:rPr lang="en-US" dirty="0" smtClean="0">
                <a:solidFill>
                  <a:srgbClr val="FF0000"/>
                </a:solidFill>
              </a:rPr>
              <a:t> of MB limited to 2 A/</a:t>
            </a:r>
            <a:r>
              <a:rPr lang="en-US" dirty="0" err="1" smtClean="0">
                <a:solidFill>
                  <a:srgbClr val="FF0000"/>
                </a:solidFill>
              </a:rPr>
              <a:t>s</a:t>
            </a:r>
            <a:r>
              <a:rPr lang="en-US" dirty="0" smtClean="0">
                <a:solidFill>
                  <a:srgbClr val="FF0000"/>
                </a:solidFill>
              </a:rPr>
              <a:t> in the meantime – system tested in this configuration</a:t>
            </a:r>
          </a:p>
          <a:p>
            <a:pPr lvl="1"/>
            <a:endParaRPr lang="en-US" dirty="0" smtClean="0"/>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
        <p:nvSpPr>
          <p:cNvPr id="5" name="Date Placeholder 4"/>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6" name="Slide Number Placeholder 5"/>
          <p:cNvSpPr>
            <a:spLocks noGrp="1"/>
          </p:cNvSpPr>
          <p:nvPr>
            <p:ph type="sldNum" sz="quarter" idx="11"/>
          </p:nvPr>
        </p:nvSpPr>
        <p:spPr/>
        <p:txBody>
          <a:bodyPr/>
          <a:lstStyle/>
          <a:p>
            <a:fld id="{57C3E7D3-E8A8-4E1B-881E-DBC7929F1526}" type="slidenum">
              <a:rPr lang="en-US" smtClean="0">
                <a:solidFill>
                  <a:srgbClr val="00007D"/>
                </a:solidFill>
              </a:rPr>
              <a:pPr/>
              <a:t>3</a:t>
            </a:fld>
            <a:endParaRPr lang="en-US">
              <a:solidFill>
                <a:srgbClr val="00007D"/>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Instrumentation</a:t>
            </a:r>
            <a:endParaRPr lang="en-US" dirty="0"/>
          </a:p>
        </p:txBody>
      </p:sp>
      <p:sp>
        <p:nvSpPr>
          <p:cNvPr id="3" name="Content Placeholder 2"/>
          <p:cNvSpPr>
            <a:spLocks noGrp="1"/>
          </p:cNvSpPr>
          <p:nvPr>
            <p:ph idx="1"/>
          </p:nvPr>
        </p:nvSpPr>
        <p:spPr>
          <a:xfrm>
            <a:off x="304800" y="838200"/>
            <a:ext cx="8610600" cy="3505200"/>
          </a:xfrm>
        </p:spPr>
        <p:txBody>
          <a:bodyPr/>
          <a:lstStyle/>
          <a:p>
            <a:r>
              <a:rPr lang="en-US" dirty="0" smtClean="0"/>
              <a:t>Beam Position Monitors</a:t>
            </a:r>
            <a:endParaRPr lang="en-US" dirty="0" smtClean="0"/>
          </a:p>
          <a:p>
            <a:pPr lvl="1"/>
            <a:r>
              <a:rPr lang="en-US" dirty="0" smtClean="0">
                <a:solidFill>
                  <a:srgbClr val="008000"/>
                </a:solidFill>
              </a:rPr>
              <a:t>Excellent performance </a:t>
            </a:r>
          </a:p>
          <a:p>
            <a:pPr lvl="1"/>
            <a:r>
              <a:rPr lang="en-US" dirty="0" smtClean="0">
                <a:solidFill>
                  <a:srgbClr val="008000"/>
                </a:solidFill>
              </a:rPr>
              <a:t>Very stable orbit (V drift ~ 15µm/h)</a:t>
            </a:r>
          </a:p>
          <a:p>
            <a:r>
              <a:rPr lang="en-US" dirty="0" smtClean="0">
                <a:solidFill>
                  <a:schemeClr val="bg2">
                    <a:lumMod val="75000"/>
                  </a:schemeClr>
                </a:solidFill>
              </a:rPr>
              <a:t>Beam Loss Monitors</a:t>
            </a:r>
          </a:p>
          <a:p>
            <a:pPr lvl="1"/>
            <a:r>
              <a:rPr lang="en-GB" dirty="0" smtClean="0">
                <a:solidFill>
                  <a:srgbClr val="008000"/>
                </a:solidFill>
              </a:rPr>
              <a:t>BLMs correctly removes the BEAM PERMIT signal if measurements are over threshold. </a:t>
            </a:r>
            <a:r>
              <a:rPr lang="en-GB" dirty="0" smtClean="0"/>
              <a:t>Almost no reliability issues observed.</a:t>
            </a:r>
            <a:endParaRPr lang="en-GB" dirty="0" smtClean="0"/>
          </a:p>
          <a:p>
            <a:r>
              <a:rPr lang="en-GB" dirty="0" smtClean="0"/>
              <a:t>AC Dipole: </a:t>
            </a:r>
            <a:r>
              <a:rPr lang="en-US" sz="2000" dirty="0" err="1" smtClean="0">
                <a:solidFill>
                  <a:srgbClr val="0000FF"/>
                </a:solidFill>
                <a:sym typeface="Wingdings"/>
              </a:rPr>
              <a:t></a:t>
            </a:r>
            <a:r>
              <a:rPr lang="en-US" sz="2000" dirty="0" smtClean="0">
                <a:solidFill>
                  <a:srgbClr val="0000FF"/>
                </a:solidFill>
                <a:sym typeface="Wingdings"/>
              </a:rPr>
              <a:t> </a:t>
            </a:r>
            <a:r>
              <a:rPr lang="en-US" sz="2000" dirty="0" err="1" smtClean="0">
                <a:solidFill>
                  <a:srgbClr val="0000FF"/>
                </a:solidFill>
                <a:sym typeface="Wingdings"/>
              </a:rPr>
              <a:t>k</a:t>
            </a:r>
            <a:r>
              <a:rPr lang="en-GB" sz="2000" dirty="0" err="1" smtClean="0">
                <a:solidFill>
                  <a:srgbClr val="0000FF"/>
                </a:solidFill>
              </a:rPr>
              <a:t>ey</a:t>
            </a:r>
            <a:r>
              <a:rPr lang="en-GB" sz="2000" dirty="0" smtClean="0">
                <a:solidFill>
                  <a:srgbClr val="0000FF"/>
                </a:solidFill>
              </a:rPr>
              <a:t> to understanding optics on ramp and @ 3.5 </a:t>
            </a:r>
            <a:r>
              <a:rPr lang="en-GB" sz="2000" dirty="0" err="1" smtClean="0">
                <a:solidFill>
                  <a:srgbClr val="0000FF"/>
                </a:solidFill>
              </a:rPr>
              <a:t>TeV</a:t>
            </a:r>
            <a:r>
              <a:rPr lang="en-GB" sz="2000" dirty="0" smtClean="0">
                <a:solidFill>
                  <a:srgbClr val="0000FF"/>
                </a:solidFill>
              </a:rPr>
              <a:t>!</a:t>
            </a:r>
            <a:endParaRPr lang="en-GB" sz="2000" dirty="0" smtClean="0">
              <a:solidFill>
                <a:srgbClr val="0000FF"/>
              </a:solidFill>
            </a:endParaRPr>
          </a:p>
          <a:p>
            <a:r>
              <a:rPr lang="en-GB" dirty="0" smtClean="0"/>
              <a:t>Profile monitors: </a:t>
            </a:r>
            <a:r>
              <a:rPr lang="en-GB" sz="2000" dirty="0" smtClean="0">
                <a:solidFill>
                  <a:srgbClr val="0000FF"/>
                </a:solidFill>
              </a:rPr>
              <a:t>Synchrotron </a:t>
            </a:r>
            <a:r>
              <a:rPr lang="en-GB" sz="2000" dirty="0" smtClean="0">
                <a:solidFill>
                  <a:srgbClr val="0000FF"/>
                </a:solidFill>
              </a:rPr>
              <a:t>light, wire-scanners operational</a:t>
            </a:r>
          </a:p>
          <a:p>
            <a:pPr lvl="1"/>
            <a:endParaRPr lang="en-US" dirty="0" smtClean="0">
              <a:solidFill>
                <a:srgbClr val="008000"/>
              </a:solidFill>
            </a:endParaRPr>
          </a:p>
          <a:p>
            <a:endParaRPr lang="en-US" dirty="0" smtClean="0">
              <a:solidFill>
                <a:srgbClr val="008000"/>
              </a:solidFill>
            </a:endParaRPr>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30</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26-3-10</a:t>
            </a:r>
            <a:endParaRPr lang="en-US" dirty="0">
              <a:solidFill>
                <a:srgbClr val="00007D"/>
              </a:solidFill>
            </a:endParaRPr>
          </a:p>
        </p:txBody>
      </p:sp>
      <p:pic>
        <p:nvPicPr>
          <p:cNvPr id="7" name="Picture 6"/>
          <p:cNvPicPr>
            <a:picLocks noChangeAspect="1"/>
          </p:cNvPicPr>
          <p:nvPr/>
        </p:nvPicPr>
        <p:blipFill>
          <a:blip r:embed="rId2"/>
          <a:stretch>
            <a:fillRect/>
          </a:stretch>
        </p:blipFill>
        <p:spPr>
          <a:xfrm>
            <a:off x="7099300" y="5765800"/>
            <a:ext cx="2044700" cy="1092200"/>
          </a:xfrm>
          <a:prstGeom prst="rect">
            <a:avLst/>
          </a:prstGeom>
        </p:spPr>
      </p:pic>
      <p:pic>
        <p:nvPicPr>
          <p:cNvPr id="8" name="Picture 7"/>
          <p:cNvPicPr>
            <a:picLocks noChangeAspect="1"/>
          </p:cNvPicPr>
          <p:nvPr/>
        </p:nvPicPr>
        <p:blipFill>
          <a:blip r:embed="rId3"/>
          <a:stretch>
            <a:fillRect/>
          </a:stretch>
        </p:blipFill>
        <p:spPr>
          <a:xfrm>
            <a:off x="0" y="5156029"/>
            <a:ext cx="1765300" cy="1701971"/>
          </a:xfrm>
          <a:prstGeom prst="rect">
            <a:avLst/>
          </a:prstGeom>
        </p:spPr>
      </p:pic>
      <p:sp>
        <p:nvSpPr>
          <p:cNvPr id="9" name="TextBox 8"/>
          <p:cNvSpPr txBox="1"/>
          <p:nvPr/>
        </p:nvSpPr>
        <p:spPr>
          <a:xfrm>
            <a:off x="1371600" y="4191000"/>
            <a:ext cx="6858000" cy="707886"/>
          </a:xfrm>
          <a:prstGeom prst="rect">
            <a:avLst/>
          </a:prstGeom>
          <a:noFill/>
          <a:ln>
            <a:solidFill>
              <a:schemeClr val="bg2"/>
            </a:solidFill>
          </a:ln>
        </p:spPr>
        <p:txBody>
          <a:bodyPr wrap="square" rtlCol="0">
            <a:spAutoFit/>
          </a:bodyPr>
          <a:lstStyle/>
          <a:p>
            <a:pPr algn="ctr" eaLnBrk="0" hangingPunct="0">
              <a:spcBef>
                <a:spcPct val="50000"/>
              </a:spcBef>
            </a:pPr>
            <a:r>
              <a:rPr lang="en-US" sz="2000" dirty="0" smtClean="0">
                <a:solidFill>
                  <a:srgbClr val="00007D"/>
                </a:solidFill>
              </a:rPr>
              <a:t> Base-Band-Tune (BBQ) system was a work horse from day one giving tune, chromaticity, coupling, feedback.</a:t>
            </a:r>
          </a:p>
        </p:txBody>
      </p:sp>
      <p:pic>
        <p:nvPicPr>
          <p:cNvPr id="10" name="Picture 9"/>
          <p:cNvPicPr>
            <a:picLocks noChangeAspect="1"/>
          </p:cNvPicPr>
          <p:nvPr/>
        </p:nvPicPr>
        <p:blipFill>
          <a:blip r:embed="rId4"/>
          <a:stretch>
            <a:fillRect/>
          </a:stretch>
        </p:blipFill>
        <p:spPr>
          <a:xfrm>
            <a:off x="3048000" y="5029200"/>
            <a:ext cx="3314700" cy="1600200"/>
          </a:xfrm>
          <a:prstGeom prst="rect">
            <a:avLst/>
          </a:prstGeom>
        </p:spPr>
      </p:pic>
      <p:sp>
        <p:nvSpPr>
          <p:cNvPr id="11" name="TextBox 10"/>
          <p:cNvSpPr txBox="1"/>
          <p:nvPr/>
        </p:nvSpPr>
        <p:spPr>
          <a:xfrm>
            <a:off x="5334000" y="762000"/>
            <a:ext cx="3581400" cy="400110"/>
          </a:xfrm>
          <a:prstGeom prst="rect">
            <a:avLst/>
          </a:prstGeom>
          <a:solidFill>
            <a:schemeClr val="bg1"/>
          </a:solidFill>
          <a:ln>
            <a:solidFill>
              <a:srgbClr val="FF0000"/>
            </a:solidFill>
          </a:ln>
        </p:spPr>
        <p:txBody>
          <a:bodyPr wrap="square" rtlCol="0">
            <a:spAutoFit/>
          </a:bodyPr>
          <a:lstStyle/>
          <a:p>
            <a:pPr algn="ctr" eaLnBrk="0" hangingPunct="0">
              <a:spcBef>
                <a:spcPct val="50000"/>
              </a:spcBef>
            </a:pPr>
            <a:r>
              <a:rPr lang="en-US" sz="2000" u="sng" dirty="0" smtClean="0">
                <a:solidFill>
                  <a:srgbClr val="FF0000"/>
                </a:solidFill>
              </a:rPr>
              <a:t>The enabler – </a:t>
            </a:r>
            <a:r>
              <a:rPr lang="en-US" sz="2000" dirty="0" smtClean="0">
                <a:solidFill>
                  <a:srgbClr val="FF0000"/>
                </a:solidFill>
              </a:rPr>
              <a:t>excellent</a:t>
            </a:r>
            <a:endParaRPr lang="en-US" sz="20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Bunch length during ramp</a:t>
            </a:r>
            <a:endParaRPr lang="en-US" dirty="0"/>
          </a:p>
        </p:txBody>
      </p:sp>
      <p:pic>
        <p:nvPicPr>
          <p:cNvPr id="7" name="Picture 6" descr="Screen shot 2010-03-25 at 11.44.54 AM.png"/>
          <p:cNvPicPr>
            <a:picLocks noChangeAspect="1"/>
          </p:cNvPicPr>
          <p:nvPr/>
        </p:nvPicPr>
        <p:blipFill>
          <a:blip r:embed="rId2"/>
          <a:stretch>
            <a:fillRect/>
          </a:stretch>
        </p:blipFill>
        <p:spPr>
          <a:xfrm>
            <a:off x="1143000" y="762000"/>
            <a:ext cx="6629400" cy="4980295"/>
          </a:xfrm>
          <a:prstGeom prst="rect">
            <a:avLst/>
          </a:prstGeom>
        </p:spPr>
      </p:pic>
      <p:sp>
        <p:nvSpPr>
          <p:cNvPr id="8" name="Date Placeholder 7"/>
          <p:cNvSpPr>
            <a:spLocks noGrp="1"/>
          </p:cNvSpPr>
          <p:nvPr>
            <p:ph type="dt" sz="half" idx="12"/>
          </p:nvPr>
        </p:nvSpPr>
        <p:spPr/>
        <p:txBody>
          <a:bodyPr/>
          <a:lstStyle/>
          <a:p>
            <a:r>
              <a:rPr lang="en-US" dirty="0" smtClean="0">
                <a:solidFill>
                  <a:srgbClr val="00007D"/>
                </a:solidFill>
              </a:rPr>
              <a:t>26-4-10</a:t>
            </a:r>
            <a:endParaRPr lang="en-US" dirty="0">
              <a:solidFill>
                <a:srgbClr val="00007D"/>
              </a:solidFill>
            </a:endParaRPr>
          </a:p>
        </p:txBody>
      </p:sp>
      <p:sp>
        <p:nvSpPr>
          <p:cNvPr id="9" name="Slide Number Placeholder 8"/>
          <p:cNvSpPr>
            <a:spLocks noGrp="1"/>
          </p:cNvSpPr>
          <p:nvPr>
            <p:ph type="sldNum" sz="quarter" idx="11"/>
          </p:nvPr>
        </p:nvSpPr>
        <p:spPr/>
        <p:txBody>
          <a:bodyPr/>
          <a:lstStyle/>
          <a:p>
            <a:fld id="{20D66058-8582-419F-AA3B-A79C8D77E78A}" type="slidenum">
              <a:rPr lang="en-US" smtClean="0">
                <a:solidFill>
                  <a:srgbClr val="00007D"/>
                </a:solidFill>
              </a:rPr>
              <a:pPr/>
              <a:t>31</a:t>
            </a:fld>
            <a:endParaRPr lang="en-US">
              <a:solidFill>
                <a:srgbClr val="00007D"/>
              </a:solidFill>
            </a:endParaRPr>
          </a:p>
        </p:txBody>
      </p:sp>
      <p:sp>
        <p:nvSpPr>
          <p:cNvPr id="10" name="Footer Placeholder 9"/>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11" name="TextBox 10"/>
          <p:cNvSpPr txBox="1"/>
          <p:nvPr/>
        </p:nvSpPr>
        <p:spPr>
          <a:xfrm>
            <a:off x="5486400" y="5410200"/>
            <a:ext cx="2209800" cy="338554"/>
          </a:xfrm>
          <a:prstGeom prst="rect">
            <a:avLst/>
          </a:prstGeom>
          <a:noFill/>
        </p:spPr>
        <p:txBody>
          <a:bodyPr wrap="square" rtlCol="0">
            <a:spAutoFit/>
          </a:bodyPr>
          <a:lstStyle/>
          <a:p>
            <a:pPr algn="ctr" eaLnBrk="0" hangingPunct="0">
              <a:spcBef>
                <a:spcPct val="50000"/>
              </a:spcBef>
            </a:pPr>
            <a:r>
              <a:rPr lang="en-US" sz="1600" dirty="0" smtClean="0">
                <a:solidFill>
                  <a:srgbClr val="00007D"/>
                </a:solidFill>
              </a:rPr>
              <a:t>Giulia </a:t>
            </a:r>
            <a:r>
              <a:rPr lang="en-US" sz="1600" dirty="0" err="1" smtClean="0">
                <a:solidFill>
                  <a:srgbClr val="00007D"/>
                </a:solidFill>
              </a:rPr>
              <a:t>Papotti</a:t>
            </a:r>
            <a:endParaRPr lang="en-US" sz="1600" dirty="0">
              <a:solidFill>
                <a:srgbClr val="00007D"/>
              </a:solidFill>
            </a:endParaRPr>
          </a:p>
        </p:txBody>
      </p:sp>
      <p:sp>
        <p:nvSpPr>
          <p:cNvPr id="12" name="TextBox 11"/>
          <p:cNvSpPr txBox="1"/>
          <p:nvPr/>
        </p:nvSpPr>
        <p:spPr>
          <a:xfrm>
            <a:off x="304800" y="6172200"/>
            <a:ext cx="4038600"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(RF system performing very well)</a:t>
            </a:r>
            <a:endParaRPr lang="en-US" sz="2000" dirty="0">
              <a:solidFill>
                <a:srgbClr val="00007D"/>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 in ramp</a:t>
            </a:r>
            <a:endParaRPr lang="en-US" dirty="0"/>
          </a:p>
        </p:txBody>
      </p:sp>
      <p:sp>
        <p:nvSpPr>
          <p:cNvPr id="3" name="Footer Placeholder 2"/>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4" name="Slide Number Placeholder 3"/>
          <p:cNvSpPr>
            <a:spLocks noGrp="1"/>
          </p:cNvSpPr>
          <p:nvPr>
            <p:ph type="sldNum" sz="quarter" idx="11"/>
          </p:nvPr>
        </p:nvSpPr>
        <p:spPr/>
        <p:txBody>
          <a:bodyPr/>
          <a:lstStyle/>
          <a:p>
            <a:fld id="{20D66058-8582-419F-AA3B-A79C8D77E78A}" type="slidenum">
              <a:rPr lang="en-US" smtClean="0">
                <a:solidFill>
                  <a:srgbClr val="00007D"/>
                </a:solidFill>
              </a:rPr>
              <a:pPr/>
              <a:t>32</a:t>
            </a:fld>
            <a:endParaRPr lang="en-US">
              <a:solidFill>
                <a:srgbClr val="00007D"/>
              </a:solidFill>
            </a:endParaRPr>
          </a:p>
        </p:txBody>
      </p:sp>
      <p:sp>
        <p:nvSpPr>
          <p:cNvPr id="5" name="Date Placeholder 4"/>
          <p:cNvSpPr>
            <a:spLocks noGrp="1"/>
          </p:cNvSpPr>
          <p:nvPr>
            <p:ph type="dt" sz="half" idx="12"/>
          </p:nvPr>
        </p:nvSpPr>
        <p:spPr/>
        <p:txBody>
          <a:bodyPr/>
          <a:lstStyle/>
          <a:p>
            <a:r>
              <a:rPr lang="en-US" dirty="0" smtClean="0">
                <a:solidFill>
                  <a:srgbClr val="00007D"/>
                </a:solidFill>
              </a:rPr>
              <a:t>26-4-10</a:t>
            </a:r>
            <a:endParaRPr lang="en-US" dirty="0">
              <a:solidFill>
                <a:srgbClr val="00007D"/>
              </a:solidFill>
            </a:endParaRPr>
          </a:p>
        </p:txBody>
      </p:sp>
      <p:pic>
        <p:nvPicPr>
          <p:cNvPr id="7" name="Picture 6"/>
          <p:cNvPicPr>
            <a:picLocks noChangeAspect="1"/>
          </p:cNvPicPr>
          <p:nvPr/>
        </p:nvPicPr>
        <p:blipFill>
          <a:blip r:embed="rId2"/>
          <a:stretch>
            <a:fillRect/>
          </a:stretch>
        </p:blipFill>
        <p:spPr>
          <a:xfrm>
            <a:off x="381000" y="762000"/>
            <a:ext cx="8575964" cy="2895600"/>
          </a:xfrm>
          <a:prstGeom prst="rect">
            <a:avLst/>
          </a:prstGeom>
        </p:spPr>
      </p:pic>
      <p:pic>
        <p:nvPicPr>
          <p:cNvPr id="8" name="Picture 7"/>
          <p:cNvPicPr>
            <a:picLocks noChangeAspect="1"/>
          </p:cNvPicPr>
          <p:nvPr/>
        </p:nvPicPr>
        <p:blipFill>
          <a:blip r:embed="rId3"/>
          <a:stretch>
            <a:fillRect/>
          </a:stretch>
        </p:blipFill>
        <p:spPr>
          <a:xfrm>
            <a:off x="381000" y="3733800"/>
            <a:ext cx="8572500" cy="2919770"/>
          </a:xfrm>
          <a:prstGeom prst="rect">
            <a:avLst/>
          </a:prstGeom>
        </p:spPr>
      </p:pic>
      <p:cxnSp>
        <p:nvCxnSpPr>
          <p:cNvPr id="10" name="Straight Arrow Connector 9"/>
          <p:cNvCxnSpPr/>
          <p:nvPr/>
        </p:nvCxnSpPr>
        <p:spPr bwMode="auto">
          <a:xfrm rot="5400000">
            <a:off x="457200" y="2209800"/>
            <a:ext cx="2286000" cy="1588"/>
          </a:xfrm>
          <a:prstGeom prst="straightConnector1">
            <a:avLst/>
          </a:prstGeom>
          <a:solidFill>
            <a:schemeClr val="accent1"/>
          </a:solidFill>
          <a:ln w="12700" cap="sq" cmpd="sng" algn="ctr">
            <a:solidFill>
              <a:schemeClr val="bg2"/>
            </a:solidFill>
            <a:prstDash val="solid"/>
            <a:round/>
            <a:headEnd type="arrow"/>
            <a:tailEnd type="arrow"/>
          </a:ln>
          <a:effectLst/>
        </p:spPr>
      </p:cxnSp>
      <p:sp>
        <p:nvSpPr>
          <p:cNvPr id="11" name="TextBox 10"/>
          <p:cNvSpPr txBox="1"/>
          <p:nvPr/>
        </p:nvSpPr>
        <p:spPr>
          <a:xfrm>
            <a:off x="1600200" y="1752600"/>
            <a:ext cx="1295400"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0.4 mm</a:t>
            </a:r>
            <a:endParaRPr lang="en-US" sz="2000" dirty="0">
              <a:solidFill>
                <a:srgbClr val="00007D"/>
              </a:solidFill>
            </a:endParaRPr>
          </a:p>
        </p:txBody>
      </p:sp>
      <p:sp>
        <p:nvSpPr>
          <p:cNvPr id="12" name="TextBox 11"/>
          <p:cNvSpPr txBox="1"/>
          <p:nvPr/>
        </p:nvSpPr>
        <p:spPr>
          <a:xfrm>
            <a:off x="304800" y="3505200"/>
            <a:ext cx="1371600" cy="400110"/>
          </a:xfrm>
          <a:prstGeom prst="rect">
            <a:avLst/>
          </a:prstGeom>
          <a:solidFill>
            <a:schemeClr val="bg1"/>
          </a:solidFill>
        </p:spPr>
        <p:txBody>
          <a:bodyPr wrap="square" rtlCol="0">
            <a:spAutoFit/>
          </a:bodyPr>
          <a:lstStyle/>
          <a:p>
            <a:pPr algn="ctr" eaLnBrk="0" hangingPunct="0">
              <a:spcBef>
                <a:spcPct val="50000"/>
              </a:spcBef>
            </a:pPr>
            <a:r>
              <a:rPr lang="en-US" sz="2000" dirty="0" smtClean="0">
                <a:solidFill>
                  <a:srgbClr val="00007D"/>
                </a:solidFill>
              </a:rPr>
              <a:t>450 GeV</a:t>
            </a:r>
            <a:endParaRPr lang="en-US" sz="2000" dirty="0">
              <a:solidFill>
                <a:srgbClr val="00007D"/>
              </a:solidFill>
            </a:endParaRPr>
          </a:p>
        </p:txBody>
      </p:sp>
      <p:sp>
        <p:nvSpPr>
          <p:cNvPr id="13" name="TextBox 12"/>
          <p:cNvSpPr txBox="1"/>
          <p:nvPr/>
        </p:nvSpPr>
        <p:spPr>
          <a:xfrm>
            <a:off x="7772400" y="3581400"/>
            <a:ext cx="1371600" cy="400110"/>
          </a:xfrm>
          <a:prstGeom prst="rect">
            <a:avLst/>
          </a:prstGeom>
          <a:solidFill>
            <a:schemeClr val="bg1"/>
          </a:solidFill>
        </p:spPr>
        <p:txBody>
          <a:bodyPr wrap="square" rtlCol="0">
            <a:spAutoFit/>
          </a:bodyPr>
          <a:lstStyle/>
          <a:p>
            <a:pPr algn="ctr" eaLnBrk="0" hangingPunct="0">
              <a:spcBef>
                <a:spcPct val="50000"/>
              </a:spcBef>
            </a:pPr>
            <a:r>
              <a:rPr lang="en-US" sz="2000" dirty="0" smtClean="0">
                <a:solidFill>
                  <a:srgbClr val="00007D"/>
                </a:solidFill>
              </a:rPr>
              <a:t>3.5 TeV</a:t>
            </a:r>
            <a:endParaRPr lang="en-US" sz="2000" dirty="0">
              <a:solidFill>
                <a:srgbClr val="00007D"/>
              </a:solidFill>
            </a:endParaRPr>
          </a:p>
        </p:txBody>
      </p:sp>
      <p:sp>
        <p:nvSpPr>
          <p:cNvPr id="14" name="TextBox 13"/>
          <p:cNvSpPr txBox="1"/>
          <p:nvPr/>
        </p:nvSpPr>
        <p:spPr>
          <a:xfrm>
            <a:off x="6172200" y="228600"/>
            <a:ext cx="2819400" cy="338554"/>
          </a:xfrm>
          <a:prstGeom prst="rect">
            <a:avLst/>
          </a:prstGeom>
          <a:noFill/>
        </p:spPr>
        <p:txBody>
          <a:bodyPr wrap="square" rtlCol="0">
            <a:spAutoFit/>
          </a:bodyPr>
          <a:lstStyle/>
          <a:p>
            <a:pPr algn="ctr" eaLnBrk="0" hangingPunct="0">
              <a:spcBef>
                <a:spcPct val="50000"/>
              </a:spcBef>
            </a:pPr>
            <a:r>
              <a:rPr lang="en-US" sz="1600" dirty="0" err="1" smtClean="0">
                <a:solidFill>
                  <a:srgbClr val="00007D"/>
                </a:solidFill>
              </a:rPr>
              <a:t>Kajetan</a:t>
            </a:r>
            <a:r>
              <a:rPr lang="en-US" sz="1600" dirty="0" smtClean="0">
                <a:solidFill>
                  <a:srgbClr val="00007D"/>
                </a:solidFill>
              </a:rPr>
              <a:t> </a:t>
            </a:r>
            <a:r>
              <a:rPr lang="en-US" sz="1600" dirty="0" err="1" smtClean="0">
                <a:solidFill>
                  <a:srgbClr val="00007D"/>
                </a:solidFill>
              </a:rPr>
              <a:t>Fuchsberger</a:t>
            </a:r>
            <a:endParaRPr lang="en-US" sz="1600" dirty="0">
              <a:solidFill>
                <a:srgbClr val="00007D"/>
              </a:solidFill>
            </a:endParaRPr>
          </a:p>
        </p:txBody>
      </p:sp>
      <p:sp>
        <p:nvSpPr>
          <p:cNvPr id="15" name="TextBox 14"/>
          <p:cNvSpPr txBox="1"/>
          <p:nvPr/>
        </p:nvSpPr>
        <p:spPr>
          <a:xfrm>
            <a:off x="5638800" y="1066800"/>
            <a:ext cx="2438400" cy="707886"/>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Orbit deviation with respect to reference</a:t>
            </a:r>
            <a:endParaRPr lang="en-US" sz="2000" dirty="0">
              <a:solidFill>
                <a:srgbClr val="00007D"/>
              </a:solidFill>
            </a:endParaRPr>
          </a:p>
        </p:txBody>
      </p:sp>
      <p:sp>
        <p:nvSpPr>
          <p:cNvPr id="16" name="TextBox 15"/>
          <p:cNvSpPr txBox="1"/>
          <p:nvPr/>
        </p:nvSpPr>
        <p:spPr>
          <a:xfrm>
            <a:off x="7086600" y="5257800"/>
            <a:ext cx="1600200" cy="400110"/>
          </a:xfrm>
          <a:prstGeom prst="rect">
            <a:avLst/>
          </a:prstGeom>
          <a:noFill/>
        </p:spPr>
        <p:txBody>
          <a:bodyPr wrap="square" rtlCol="0">
            <a:spAutoFit/>
          </a:bodyPr>
          <a:lstStyle/>
          <a:p>
            <a:pPr algn="ctr" eaLnBrk="0" hangingPunct="0">
              <a:spcBef>
                <a:spcPct val="50000"/>
              </a:spcBef>
            </a:pPr>
            <a:r>
              <a:rPr lang="en-US" sz="2000" dirty="0" smtClean="0">
                <a:solidFill>
                  <a:srgbClr val="FF0000"/>
                </a:solidFill>
              </a:rPr>
              <a:t>Beam 2</a:t>
            </a:r>
            <a:endParaRPr lang="en-US" sz="2000" dirty="0">
              <a:solidFill>
                <a:srgbClr val="FF0000"/>
              </a:solidFill>
            </a:endParaRPr>
          </a:p>
        </p:txBody>
      </p:sp>
      <p:sp>
        <p:nvSpPr>
          <p:cNvPr id="17" name="TextBox 16"/>
          <p:cNvSpPr txBox="1"/>
          <p:nvPr/>
        </p:nvSpPr>
        <p:spPr>
          <a:xfrm>
            <a:off x="7086600" y="2133600"/>
            <a:ext cx="1600200"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Beam 1</a:t>
            </a:r>
            <a:endParaRPr lang="en-US" sz="2000" dirty="0">
              <a:solidFill>
                <a:srgbClr val="00007D"/>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 Feedback in Operation</a:t>
            </a:r>
            <a:endParaRPr lang="en-GB" dirty="0"/>
          </a:p>
        </p:txBody>
      </p:sp>
      <p:sp>
        <p:nvSpPr>
          <p:cNvPr id="4" name="Date Placeholder 3"/>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pic>
        <p:nvPicPr>
          <p:cNvPr id="2050" name="Picture 2"/>
          <p:cNvPicPr>
            <a:picLocks noChangeAspect="1" noChangeArrowheads="1"/>
          </p:cNvPicPr>
          <p:nvPr/>
        </p:nvPicPr>
        <p:blipFill>
          <a:blip r:embed="rId2" cstate="print"/>
          <a:srcRect/>
          <a:stretch>
            <a:fillRect/>
          </a:stretch>
        </p:blipFill>
        <p:spPr bwMode="auto">
          <a:xfrm>
            <a:off x="369035" y="1066800"/>
            <a:ext cx="8393965" cy="3357586"/>
          </a:xfrm>
          <a:prstGeom prst="rect">
            <a:avLst/>
          </a:prstGeom>
          <a:noFill/>
          <a:ln w="9525">
            <a:noFill/>
            <a:miter lim="800000"/>
            <a:headEnd/>
            <a:tailEnd/>
          </a:ln>
        </p:spPr>
      </p:pic>
      <p:sp>
        <p:nvSpPr>
          <p:cNvPr id="6" name="TextBox 5"/>
          <p:cNvSpPr txBox="1"/>
          <p:nvPr/>
        </p:nvSpPr>
        <p:spPr>
          <a:xfrm>
            <a:off x="6248400" y="5867400"/>
            <a:ext cx="2590800" cy="369332"/>
          </a:xfrm>
          <a:prstGeom prst="rect">
            <a:avLst/>
          </a:prstGeom>
          <a:noFill/>
        </p:spPr>
        <p:txBody>
          <a:bodyPr wrap="square" rtlCol="0">
            <a:spAutoFit/>
          </a:bodyPr>
          <a:lstStyle/>
          <a:p>
            <a:pPr eaLnBrk="0" hangingPunct="0">
              <a:spcBef>
                <a:spcPct val="50000"/>
              </a:spcBef>
            </a:pPr>
            <a:r>
              <a:rPr lang="en-US" i="1" dirty="0" smtClean="0">
                <a:solidFill>
                  <a:srgbClr val="00007D"/>
                </a:solidFill>
              </a:rPr>
              <a:t>Ralph </a:t>
            </a:r>
            <a:r>
              <a:rPr lang="en-US" i="1" dirty="0" err="1" smtClean="0">
                <a:solidFill>
                  <a:srgbClr val="00007D"/>
                </a:solidFill>
              </a:rPr>
              <a:t>Steinhagen</a:t>
            </a:r>
            <a:r>
              <a:rPr lang="en-US" i="1" dirty="0" smtClean="0">
                <a:solidFill>
                  <a:srgbClr val="00007D"/>
                </a:solidFill>
              </a:rPr>
              <a:t> et al</a:t>
            </a:r>
            <a:endParaRPr lang="en-GB" i="1" dirty="0">
              <a:solidFill>
                <a:srgbClr val="00007D"/>
              </a:solidFill>
            </a:endParaRPr>
          </a:p>
        </p:txBody>
      </p:sp>
      <p:sp>
        <p:nvSpPr>
          <p:cNvPr id="7" name="TextBox 6"/>
          <p:cNvSpPr txBox="1"/>
          <p:nvPr/>
        </p:nvSpPr>
        <p:spPr>
          <a:xfrm>
            <a:off x="288845" y="4876800"/>
            <a:ext cx="8626555" cy="523220"/>
          </a:xfrm>
          <a:prstGeom prst="rect">
            <a:avLst/>
          </a:prstGeom>
          <a:noFill/>
        </p:spPr>
        <p:txBody>
          <a:bodyPr wrap="none" rtlCol="0">
            <a:spAutoFit/>
          </a:bodyPr>
          <a:lstStyle/>
          <a:p>
            <a:pPr eaLnBrk="0" hangingPunct="0">
              <a:spcBef>
                <a:spcPct val="50000"/>
              </a:spcBef>
            </a:pPr>
            <a:r>
              <a:rPr lang="en-US" sz="2800" dirty="0" smtClean="0">
                <a:solidFill>
                  <a:srgbClr val="00007D"/>
                </a:solidFill>
              </a:rPr>
              <a:t>Maximum orbit change during energy ramp: </a:t>
            </a:r>
            <a:r>
              <a:rPr lang="en-US" sz="2800" b="1" dirty="0" smtClean="0">
                <a:solidFill>
                  <a:srgbClr val="FF0000"/>
                </a:solidFill>
              </a:rPr>
              <a:t>0.08 mm</a:t>
            </a:r>
            <a:endParaRPr lang="en-US" sz="2800" b="1" dirty="0">
              <a:solidFill>
                <a:srgbClr val="FF0000"/>
              </a:solidFill>
            </a:endParaRPr>
          </a:p>
        </p:txBody>
      </p:sp>
      <p:sp>
        <p:nvSpPr>
          <p:cNvPr id="8" name="Slide Number Placeholder 7"/>
          <p:cNvSpPr>
            <a:spLocks noGrp="1"/>
          </p:cNvSpPr>
          <p:nvPr>
            <p:ph type="sldNum" sz="quarter" idx="11"/>
          </p:nvPr>
        </p:nvSpPr>
        <p:spPr/>
        <p:txBody>
          <a:bodyPr/>
          <a:lstStyle/>
          <a:p>
            <a:fld id="{20D66058-8582-419F-AA3B-A79C8D77E78A}" type="slidenum">
              <a:rPr lang="en-US" smtClean="0">
                <a:solidFill>
                  <a:srgbClr val="00007D"/>
                </a:solidFill>
              </a:rPr>
              <a:pPr/>
              <a:t>33</a:t>
            </a:fld>
            <a:endParaRPr lang="en-US">
              <a:solidFill>
                <a:srgbClr val="00007D"/>
              </a:solidFill>
            </a:endParaRPr>
          </a:p>
        </p:txBody>
      </p:sp>
      <p:sp>
        <p:nvSpPr>
          <p:cNvPr id="9"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Tune Feedback in Operation</a:t>
            </a:r>
          </a:p>
        </p:txBody>
      </p:sp>
      <p:sp>
        <p:nvSpPr>
          <p:cNvPr id="33795" name="Content Placeholder 2"/>
          <p:cNvSpPr>
            <a:spLocks noGrp="1"/>
          </p:cNvSpPr>
          <p:nvPr>
            <p:ph idx="1"/>
          </p:nvPr>
        </p:nvSpPr>
        <p:spPr>
          <a:xfrm>
            <a:off x="188496" y="866280"/>
            <a:ext cx="8915400" cy="5334000"/>
          </a:xfrm>
        </p:spPr>
        <p:txBody>
          <a:bodyPr/>
          <a:lstStyle/>
          <a:p>
            <a:r>
              <a:rPr lang="en-US" dirty="0" smtClean="0"/>
              <a:t>Tune feedback during ramp:</a:t>
            </a:r>
          </a:p>
        </p:txBody>
      </p:sp>
      <p:pic>
        <p:nvPicPr>
          <p:cNvPr id="7" name="Picture 6" descr="20100417051644.png"/>
          <p:cNvPicPr>
            <a:picLocks noChangeAspect="1"/>
          </p:cNvPicPr>
          <p:nvPr/>
        </p:nvPicPr>
        <p:blipFill>
          <a:blip r:embed="rId3" cstate="print"/>
          <a:stretch>
            <a:fillRect/>
          </a:stretch>
        </p:blipFill>
        <p:spPr>
          <a:xfrm>
            <a:off x="2058737" y="1353505"/>
            <a:ext cx="7045159" cy="5261853"/>
          </a:xfrm>
          <a:prstGeom prst="rect">
            <a:avLst/>
          </a:prstGeom>
        </p:spPr>
      </p:pic>
      <p:sp>
        <p:nvSpPr>
          <p:cNvPr id="6" name="TextBox 5"/>
          <p:cNvSpPr txBox="1"/>
          <p:nvPr/>
        </p:nvSpPr>
        <p:spPr>
          <a:xfrm>
            <a:off x="6477000" y="914400"/>
            <a:ext cx="2590800" cy="369332"/>
          </a:xfrm>
          <a:prstGeom prst="rect">
            <a:avLst/>
          </a:prstGeom>
          <a:noFill/>
        </p:spPr>
        <p:txBody>
          <a:bodyPr wrap="square" rtlCol="0">
            <a:spAutoFit/>
          </a:bodyPr>
          <a:lstStyle/>
          <a:p>
            <a:pPr eaLnBrk="0" hangingPunct="0">
              <a:spcBef>
                <a:spcPct val="50000"/>
              </a:spcBef>
            </a:pPr>
            <a:r>
              <a:rPr lang="en-US" i="1" dirty="0" smtClean="0">
                <a:solidFill>
                  <a:srgbClr val="00007D"/>
                </a:solidFill>
              </a:rPr>
              <a:t>Ralph </a:t>
            </a:r>
            <a:r>
              <a:rPr lang="en-US" i="1" dirty="0" err="1" smtClean="0">
                <a:solidFill>
                  <a:srgbClr val="00007D"/>
                </a:solidFill>
              </a:rPr>
              <a:t>Steinhagen</a:t>
            </a:r>
            <a:r>
              <a:rPr lang="en-US" i="1" dirty="0" smtClean="0">
                <a:solidFill>
                  <a:srgbClr val="00007D"/>
                </a:solidFill>
              </a:rPr>
              <a:t> et al</a:t>
            </a:r>
            <a:endParaRPr lang="en-GB" i="1" dirty="0">
              <a:solidFill>
                <a:srgbClr val="00007D"/>
              </a:solidFill>
            </a:endParaRPr>
          </a:p>
        </p:txBody>
      </p:sp>
      <p:sp>
        <p:nvSpPr>
          <p:cNvPr id="8" name="Date Placeholder 7"/>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sp>
        <p:nvSpPr>
          <p:cNvPr id="10" name="Slide Number Placeholder 9"/>
          <p:cNvSpPr>
            <a:spLocks noGrp="1"/>
          </p:cNvSpPr>
          <p:nvPr>
            <p:ph type="sldNum" sz="quarter" idx="11"/>
          </p:nvPr>
        </p:nvSpPr>
        <p:spPr/>
        <p:txBody>
          <a:bodyPr/>
          <a:lstStyle/>
          <a:p>
            <a:fld id="{57C3E7D3-E8A8-4E1B-881E-DBC7929F1526}" type="slidenum">
              <a:rPr lang="en-US" smtClean="0">
                <a:solidFill>
                  <a:srgbClr val="00007D"/>
                </a:solidFill>
              </a:rPr>
              <a:pPr/>
              <a:t>34</a:t>
            </a:fld>
            <a:endParaRPr lang="en-US">
              <a:solidFill>
                <a:srgbClr val="00007D"/>
              </a:solidFill>
            </a:endParaRPr>
          </a:p>
        </p:txBody>
      </p:sp>
      <p:sp>
        <p:nvSpPr>
          <p:cNvPr id="11"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Beam size in ramp</a:t>
            </a:r>
            <a:endParaRPr lang="en-US" dirty="0"/>
          </a:p>
        </p:txBody>
      </p:sp>
      <p:sp>
        <p:nvSpPr>
          <p:cNvPr id="8" name="TextBox 5"/>
          <p:cNvSpPr txBox="1">
            <a:spLocks noChangeArrowheads="1"/>
          </p:cNvSpPr>
          <p:nvPr/>
        </p:nvSpPr>
        <p:spPr bwMode="auto">
          <a:xfrm>
            <a:off x="111125" y="4876800"/>
            <a:ext cx="9032875" cy="2092881"/>
          </a:xfrm>
          <a:prstGeom prst="rect">
            <a:avLst/>
          </a:prstGeom>
          <a:noFill/>
          <a:ln w="9525">
            <a:noFill/>
            <a:miter lim="800000"/>
            <a:headEnd/>
            <a:tailEnd/>
          </a:ln>
        </p:spPr>
        <p:txBody>
          <a:bodyPr>
            <a:spAutoFit/>
          </a:bodyPr>
          <a:lstStyle/>
          <a:p>
            <a:pPr algn="ctr" eaLnBrk="0" hangingPunct="0">
              <a:spcBef>
                <a:spcPct val="50000"/>
              </a:spcBef>
            </a:pPr>
            <a:r>
              <a:rPr lang="en-US" sz="2000" b="1" dirty="0">
                <a:solidFill>
                  <a:srgbClr val="00007D"/>
                </a:solidFill>
              </a:rPr>
              <a:t>B1 emittance evolution during the first ramp to 3.5TeV </a:t>
            </a:r>
            <a:r>
              <a:rPr lang="en-US" sz="2000" dirty="0">
                <a:solidFill>
                  <a:srgbClr val="00007D"/>
                </a:solidFill>
              </a:rPr>
              <a:t/>
            </a:r>
            <a:br>
              <a:rPr lang="en-US" sz="2000" dirty="0">
                <a:solidFill>
                  <a:srgbClr val="00007D"/>
                </a:solidFill>
              </a:rPr>
            </a:br>
            <a:r>
              <a:rPr lang="en-US" sz="2000" dirty="0">
                <a:solidFill>
                  <a:srgbClr val="00007D"/>
                </a:solidFill>
              </a:rPr>
              <a:t>	</a:t>
            </a:r>
          </a:p>
          <a:p>
            <a:pPr algn="ctr" eaLnBrk="0" hangingPunct="0">
              <a:spcBef>
                <a:spcPct val="50000"/>
              </a:spcBef>
            </a:pPr>
            <a:r>
              <a:rPr lang="en-US" sz="2000" dirty="0" smtClean="0">
                <a:solidFill>
                  <a:srgbClr val="00007D"/>
                </a:solidFill>
              </a:rPr>
              <a:t>	Sync light versus wire scanner</a:t>
            </a:r>
            <a:br>
              <a:rPr lang="en-US" sz="2000" dirty="0" smtClean="0">
                <a:solidFill>
                  <a:srgbClr val="00007D"/>
                </a:solidFill>
              </a:rPr>
            </a:br>
            <a:r>
              <a:rPr lang="en-US" sz="2000" dirty="0" smtClean="0">
                <a:solidFill>
                  <a:srgbClr val="00007D"/>
                </a:solidFill>
              </a:rPr>
              <a:t> </a:t>
            </a:r>
            <a:r>
              <a:rPr lang="en-US" sz="2000" dirty="0">
                <a:solidFill>
                  <a:srgbClr val="00007D"/>
                </a:solidFill>
              </a:rPr>
              <a:t>Vertical excellent up to ~ 2.5 TeV</a:t>
            </a:r>
            <a:r>
              <a:rPr lang="en-US" sz="2000" dirty="0" smtClean="0">
                <a:solidFill>
                  <a:srgbClr val="00007D"/>
                </a:solidFill>
              </a:rPr>
              <a:t>,</a:t>
            </a:r>
            <a:br>
              <a:rPr lang="en-US" sz="2000" dirty="0" smtClean="0">
                <a:solidFill>
                  <a:srgbClr val="00007D"/>
                </a:solidFill>
              </a:rPr>
            </a:br>
            <a:r>
              <a:rPr lang="en-US" sz="2000" dirty="0" smtClean="0">
                <a:solidFill>
                  <a:srgbClr val="00007D"/>
                </a:solidFill>
              </a:rPr>
              <a:t> thereafter sync light calibration with </a:t>
            </a:r>
            <a:r>
              <a:rPr lang="en-US" sz="2000" dirty="0">
                <a:solidFill>
                  <a:srgbClr val="00007D"/>
                </a:solidFill>
              </a:rPr>
              <a:t>D3 light to be studied</a:t>
            </a:r>
            <a:r>
              <a:rPr lang="en-US" sz="2000" dirty="0" smtClean="0">
                <a:solidFill>
                  <a:srgbClr val="00007D"/>
                </a:solidFill>
              </a:rPr>
              <a:t> </a:t>
            </a:r>
            <a:br>
              <a:rPr lang="en-US" sz="2000" dirty="0" smtClean="0">
                <a:solidFill>
                  <a:srgbClr val="00007D"/>
                </a:solidFill>
              </a:rPr>
            </a:br>
            <a:endParaRPr lang="en-US" sz="2000" dirty="0">
              <a:solidFill>
                <a:srgbClr val="00007D"/>
              </a:solidFill>
            </a:endParaRPr>
          </a:p>
        </p:txBody>
      </p:sp>
      <p:pic>
        <p:nvPicPr>
          <p:cNvPr id="9" name="Picture 2" descr="http://elogbook/eLogbook/attach_reader?attach_id=1065894"/>
          <p:cNvPicPr>
            <a:picLocks noChangeAspect="1" noChangeArrowheads="1"/>
          </p:cNvPicPr>
          <p:nvPr/>
        </p:nvPicPr>
        <p:blipFill>
          <a:blip r:embed="rId2" cstate="print"/>
          <a:srcRect/>
          <a:stretch>
            <a:fillRect/>
          </a:stretch>
        </p:blipFill>
        <p:spPr bwMode="auto">
          <a:xfrm>
            <a:off x="838200" y="914400"/>
            <a:ext cx="7467600" cy="3933825"/>
          </a:xfrm>
          <a:prstGeom prst="rect">
            <a:avLst/>
          </a:prstGeom>
          <a:noFill/>
          <a:ln w="9525">
            <a:noFill/>
            <a:miter lim="800000"/>
            <a:headEnd/>
            <a:tailEnd/>
          </a:ln>
        </p:spPr>
      </p:pic>
      <p:sp>
        <p:nvSpPr>
          <p:cNvPr id="10" name="Date Placeholder 9"/>
          <p:cNvSpPr>
            <a:spLocks noGrp="1"/>
          </p:cNvSpPr>
          <p:nvPr>
            <p:ph type="dt" sz="half" idx="12"/>
          </p:nvPr>
        </p:nvSpPr>
        <p:spPr/>
        <p:txBody>
          <a:bodyPr/>
          <a:lstStyle/>
          <a:p>
            <a:r>
              <a:rPr lang="en-US" dirty="0" smtClean="0">
                <a:solidFill>
                  <a:srgbClr val="00007D"/>
                </a:solidFill>
              </a:rPr>
              <a:t>26-4-10</a:t>
            </a:r>
            <a:endParaRPr lang="en-US" dirty="0">
              <a:solidFill>
                <a:srgbClr val="00007D"/>
              </a:solidFill>
            </a:endParaRPr>
          </a:p>
        </p:txBody>
      </p:sp>
      <p:sp>
        <p:nvSpPr>
          <p:cNvPr id="11" name="Slide Number Placeholder 10"/>
          <p:cNvSpPr>
            <a:spLocks noGrp="1"/>
          </p:cNvSpPr>
          <p:nvPr>
            <p:ph type="sldNum" sz="quarter" idx="11"/>
          </p:nvPr>
        </p:nvSpPr>
        <p:spPr/>
        <p:txBody>
          <a:bodyPr/>
          <a:lstStyle/>
          <a:p>
            <a:fld id="{20D66058-8582-419F-AA3B-A79C8D77E78A}" type="slidenum">
              <a:rPr lang="en-US" smtClean="0">
                <a:solidFill>
                  <a:srgbClr val="00007D"/>
                </a:solidFill>
              </a:rPr>
              <a:pPr/>
              <a:t>35</a:t>
            </a:fld>
            <a:endParaRPr lang="en-US">
              <a:solidFill>
                <a:srgbClr val="00007D"/>
              </a:solidFill>
            </a:endParaRPr>
          </a:p>
        </p:txBody>
      </p:sp>
      <p:sp>
        <p:nvSpPr>
          <p:cNvPr id="12" name="Footer Placeholder 11"/>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757351"/>
            <a:ext cx="8390731" cy="5491049"/>
          </a:xfrm>
          <a:prstGeom prst="rect">
            <a:avLst/>
          </a:prstGeom>
          <a:noFill/>
          <a:ln w="9525">
            <a:noFill/>
            <a:miter lim="800000"/>
            <a:headEnd/>
            <a:tailEnd/>
          </a:ln>
          <a:effectLst/>
        </p:spPr>
      </p:pic>
      <p:cxnSp>
        <p:nvCxnSpPr>
          <p:cNvPr id="6" name="Straight Connector 5"/>
          <p:cNvCxnSpPr/>
          <p:nvPr/>
        </p:nvCxnSpPr>
        <p:spPr>
          <a:xfrm rot="5400000" flipH="1" flipV="1">
            <a:off x="-190500" y="4076700"/>
            <a:ext cx="3429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114300" y="4076700"/>
            <a:ext cx="3429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571500" y="4076700"/>
            <a:ext cx="3429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2019299" y="4076700"/>
            <a:ext cx="3429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799662" y="5067738"/>
            <a:ext cx="1208408" cy="369332"/>
          </a:xfrm>
          <a:prstGeom prst="rect">
            <a:avLst/>
          </a:prstGeom>
          <a:noFill/>
        </p:spPr>
        <p:txBody>
          <a:bodyPr wrap="none" rtlCol="0">
            <a:spAutoFit/>
          </a:bodyPr>
          <a:lstStyle/>
          <a:p>
            <a:pPr algn="ctr" eaLnBrk="0" hangingPunct="0">
              <a:spcBef>
                <a:spcPct val="50000"/>
              </a:spcBef>
            </a:pPr>
            <a:r>
              <a:rPr lang="en-US" sz="2000" dirty="0" smtClean="0">
                <a:solidFill>
                  <a:srgbClr val="FFC000"/>
                </a:solidFill>
              </a:rPr>
              <a:t>Ramp start</a:t>
            </a:r>
            <a:endParaRPr lang="en-US" sz="2000" dirty="0">
              <a:solidFill>
                <a:srgbClr val="FFC000"/>
              </a:solidFill>
            </a:endParaRPr>
          </a:p>
        </p:txBody>
      </p:sp>
      <p:sp>
        <p:nvSpPr>
          <p:cNvPr id="15" name="TextBox 14"/>
          <p:cNvSpPr txBox="1"/>
          <p:nvPr/>
        </p:nvSpPr>
        <p:spPr>
          <a:xfrm rot="16200000">
            <a:off x="1075765" y="5031902"/>
            <a:ext cx="1289135" cy="369332"/>
          </a:xfrm>
          <a:prstGeom prst="rect">
            <a:avLst/>
          </a:prstGeom>
          <a:noFill/>
        </p:spPr>
        <p:txBody>
          <a:bodyPr wrap="none" rtlCol="0">
            <a:spAutoFit/>
          </a:bodyPr>
          <a:lstStyle/>
          <a:p>
            <a:pPr algn="ctr" eaLnBrk="0" hangingPunct="0">
              <a:spcBef>
                <a:spcPct val="50000"/>
              </a:spcBef>
            </a:pPr>
            <a:r>
              <a:rPr lang="en-US" sz="2000" dirty="0" smtClean="0">
                <a:solidFill>
                  <a:srgbClr val="FFC000"/>
                </a:solidFill>
              </a:rPr>
              <a:t>Ramp finish</a:t>
            </a:r>
            <a:endParaRPr lang="en-US" sz="2000" dirty="0">
              <a:solidFill>
                <a:srgbClr val="FFC000"/>
              </a:solidFill>
            </a:endParaRPr>
          </a:p>
        </p:txBody>
      </p:sp>
      <p:sp>
        <p:nvSpPr>
          <p:cNvPr id="16" name="TextBox 15"/>
          <p:cNvSpPr txBox="1"/>
          <p:nvPr/>
        </p:nvSpPr>
        <p:spPr>
          <a:xfrm rot="16200000">
            <a:off x="1285369" y="4810632"/>
            <a:ext cx="1760995" cy="369332"/>
          </a:xfrm>
          <a:prstGeom prst="rect">
            <a:avLst/>
          </a:prstGeom>
          <a:noFill/>
        </p:spPr>
        <p:txBody>
          <a:bodyPr wrap="none" rtlCol="0">
            <a:spAutoFit/>
          </a:bodyPr>
          <a:lstStyle/>
          <a:p>
            <a:pPr algn="ctr" eaLnBrk="0" hangingPunct="0">
              <a:spcBef>
                <a:spcPct val="50000"/>
              </a:spcBef>
            </a:pPr>
            <a:r>
              <a:rPr lang="en-US" sz="2000" dirty="0" smtClean="0">
                <a:solidFill>
                  <a:srgbClr val="FFC000"/>
                </a:solidFill>
              </a:rPr>
              <a:t>Bumps collapsed</a:t>
            </a:r>
            <a:endParaRPr lang="en-US" sz="2000" dirty="0">
              <a:solidFill>
                <a:srgbClr val="FFC000"/>
              </a:solidFill>
            </a:endParaRPr>
          </a:p>
        </p:txBody>
      </p:sp>
      <p:sp>
        <p:nvSpPr>
          <p:cNvPr id="17" name="TextBox 16"/>
          <p:cNvSpPr txBox="1"/>
          <p:nvPr/>
        </p:nvSpPr>
        <p:spPr>
          <a:xfrm rot="16200000">
            <a:off x="3163188" y="5078530"/>
            <a:ext cx="900952" cy="369332"/>
          </a:xfrm>
          <a:prstGeom prst="rect">
            <a:avLst/>
          </a:prstGeom>
          <a:noFill/>
        </p:spPr>
        <p:txBody>
          <a:bodyPr wrap="none" rtlCol="0">
            <a:spAutoFit/>
          </a:bodyPr>
          <a:lstStyle/>
          <a:p>
            <a:pPr algn="ctr" eaLnBrk="0" hangingPunct="0">
              <a:spcBef>
                <a:spcPct val="50000"/>
              </a:spcBef>
            </a:pPr>
            <a:r>
              <a:rPr lang="en-US" sz="2000" dirty="0" smtClean="0">
                <a:solidFill>
                  <a:srgbClr val="FFC000"/>
                </a:solidFill>
              </a:rPr>
              <a:t>VELO in</a:t>
            </a:r>
            <a:endParaRPr lang="en-US" sz="2000" dirty="0">
              <a:solidFill>
                <a:srgbClr val="FFC000"/>
              </a:solidFill>
            </a:endParaRPr>
          </a:p>
        </p:txBody>
      </p:sp>
      <p:sp>
        <p:nvSpPr>
          <p:cNvPr id="18" name="Rectangle 17"/>
          <p:cNvSpPr/>
          <p:nvPr/>
        </p:nvSpPr>
        <p:spPr>
          <a:xfrm>
            <a:off x="3810000" y="1447800"/>
            <a:ext cx="533400" cy="43434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endParaRPr lang="en-US" sz="2000">
              <a:solidFill>
                <a:srgbClr val="FFFFFF"/>
              </a:solidFill>
            </a:endParaRPr>
          </a:p>
        </p:txBody>
      </p:sp>
      <p:sp>
        <p:nvSpPr>
          <p:cNvPr id="19" name="TextBox 18"/>
          <p:cNvSpPr txBox="1"/>
          <p:nvPr/>
        </p:nvSpPr>
        <p:spPr>
          <a:xfrm rot="16200000">
            <a:off x="3258144" y="4819057"/>
            <a:ext cx="1625445" cy="369332"/>
          </a:xfrm>
          <a:prstGeom prst="rect">
            <a:avLst/>
          </a:prstGeom>
          <a:noFill/>
        </p:spPr>
        <p:txBody>
          <a:bodyPr wrap="none" rtlCol="0">
            <a:spAutoFit/>
          </a:bodyPr>
          <a:lstStyle/>
          <a:p>
            <a:pPr algn="ctr" eaLnBrk="0" hangingPunct="0">
              <a:spcBef>
                <a:spcPct val="50000"/>
              </a:spcBef>
            </a:pPr>
            <a:r>
              <a:rPr lang="en-US" sz="2000" dirty="0" err="1" smtClean="0">
                <a:solidFill>
                  <a:srgbClr val="0070C0"/>
                </a:solidFill>
              </a:rPr>
              <a:t>LHCb</a:t>
            </a:r>
            <a:r>
              <a:rPr lang="en-US" sz="2000" dirty="0" smtClean="0">
                <a:solidFill>
                  <a:srgbClr val="0070C0"/>
                </a:solidFill>
              </a:rPr>
              <a:t> </a:t>
            </a:r>
            <a:r>
              <a:rPr lang="en-US" sz="2000" dirty="0" err="1" smtClean="0">
                <a:solidFill>
                  <a:srgbClr val="0070C0"/>
                </a:solidFill>
              </a:rPr>
              <a:t>lumi</a:t>
            </a:r>
            <a:r>
              <a:rPr lang="en-US" sz="2000" dirty="0" smtClean="0">
                <a:solidFill>
                  <a:srgbClr val="0070C0"/>
                </a:solidFill>
              </a:rPr>
              <a:t>-scan</a:t>
            </a:r>
            <a:endParaRPr lang="en-US" sz="2000" dirty="0">
              <a:solidFill>
                <a:srgbClr val="0070C0"/>
              </a:solidFill>
            </a:endParaRPr>
          </a:p>
        </p:txBody>
      </p:sp>
      <p:sp>
        <p:nvSpPr>
          <p:cNvPr id="20" name="Rectangle 19"/>
          <p:cNvSpPr/>
          <p:nvPr/>
        </p:nvSpPr>
        <p:spPr>
          <a:xfrm>
            <a:off x="5029200" y="1447800"/>
            <a:ext cx="228600" cy="43434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endParaRPr lang="en-US" sz="2000">
              <a:solidFill>
                <a:srgbClr val="FFFFFF"/>
              </a:solidFill>
            </a:endParaRPr>
          </a:p>
        </p:txBody>
      </p:sp>
      <p:sp>
        <p:nvSpPr>
          <p:cNvPr id="21" name="TextBox 20"/>
          <p:cNvSpPr txBox="1"/>
          <p:nvPr/>
        </p:nvSpPr>
        <p:spPr>
          <a:xfrm rot="16200000">
            <a:off x="4355401" y="4864800"/>
            <a:ext cx="1564531" cy="369332"/>
          </a:xfrm>
          <a:prstGeom prst="rect">
            <a:avLst/>
          </a:prstGeom>
          <a:noFill/>
        </p:spPr>
        <p:txBody>
          <a:bodyPr wrap="none" rtlCol="0">
            <a:spAutoFit/>
          </a:bodyPr>
          <a:lstStyle/>
          <a:p>
            <a:pPr algn="ctr" eaLnBrk="0" hangingPunct="0">
              <a:spcBef>
                <a:spcPct val="50000"/>
              </a:spcBef>
            </a:pPr>
            <a:r>
              <a:rPr lang="en-US" sz="2000" dirty="0" smtClean="0">
                <a:solidFill>
                  <a:srgbClr val="0070C0"/>
                </a:solidFill>
              </a:rPr>
              <a:t>CMS </a:t>
            </a:r>
            <a:r>
              <a:rPr lang="en-US" sz="2000" dirty="0" err="1" smtClean="0">
                <a:solidFill>
                  <a:srgbClr val="0070C0"/>
                </a:solidFill>
              </a:rPr>
              <a:t>lumi</a:t>
            </a:r>
            <a:r>
              <a:rPr lang="en-US" sz="2000" dirty="0" smtClean="0">
                <a:solidFill>
                  <a:srgbClr val="0070C0"/>
                </a:solidFill>
              </a:rPr>
              <a:t>-scan</a:t>
            </a:r>
            <a:endParaRPr lang="en-US" sz="2000" dirty="0">
              <a:solidFill>
                <a:srgbClr val="0070C0"/>
              </a:solidFill>
            </a:endParaRPr>
          </a:p>
        </p:txBody>
      </p:sp>
      <p:sp>
        <p:nvSpPr>
          <p:cNvPr id="22" name="Rectangle 21"/>
          <p:cNvSpPr/>
          <p:nvPr/>
        </p:nvSpPr>
        <p:spPr>
          <a:xfrm>
            <a:off x="5562600" y="1447800"/>
            <a:ext cx="304800" cy="43434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endParaRPr lang="en-US" sz="2000">
              <a:solidFill>
                <a:srgbClr val="FFFFFF"/>
              </a:solidFill>
            </a:endParaRPr>
          </a:p>
        </p:txBody>
      </p:sp>
      <p:sp>
        <p:nvSpPr>
          <p:cNvPr id="23" name="TextBox 22"/>
          <p:cNvSpPr txBox="1"/>
          <p:nvPr/>
        </p:nvSpPr>
        <p:spPr>
          <a:xfrm rot="16200000">
            <a:off x="4863998" y="4781137"/>
            <a:ext cx="1702004" cy="369332"/>
          </a:xfrm>
          <a:prstGeom prst="rect">
            <a:avLst/>
          </a:prstGeom>
          <a:noFill/>
        </p:spPr>
        <p:txBody>
          <a:bodyPr wrap="square" rtlCol="0">
            <a:spAutoFit/>
          </a:bodyPr>
          <a:lstStyle/>
          <a:p>
            <a:pPr algn="ctr" eaLnBrk="0" hangingPunct="0">
              <a:spcBef>
                <a:spcPct val="50000"/>
              </a:spcBef>
            </a:pPr>
            <a:r>
              <a:rPr lang="en-US" sz="2000" dirty="0" smtClean="0">
                <a:solidFill>
                  <a:srgbClr val="0070C0"/>
                </a:solidFill>
              </a:rPr>
              <a:t>ATLAS </a:t>
            </a:r>
            <a:r>
              <a:rPr lang="en-US" sz="2000" dirty="0" err="1" smtClean="0">
                <a:solidFill>
                  <a:srgbClr val="0070C0"/>
                </a:solidFill>
              </a:rPr>
              <a:t>lumi</a:t>
            </a:r>
            <a:r>
              <a:rPr lang="en-US" sz="2000" dirty="0" smtClean="0">
                <a:solidFill>
                  <a:srgbClr val="0070C0"/>
                </a:solidFill>
              </a:rPr>
              <a:t>-scan</a:t>
            </a:r>
            <a:endParaRPr lang="en-US" sz="2000" dirty="0">
              <a:solidFill>
                <a:srgbClr val="0070C0"/>
              </a:solidFill>
            </a:endParaRPr>
          </a:p>
        </p:txBody>
      </p:sp>
      <p:sp>
        <p:nvSpPr>
          <p:cNvPr id="24" name="Rectangle 23"/>
          <p:cNvSpPr/>
          <p:nvPr/>
        </p:nvSpPr>
        <p:spPr>
          <a:xfrm>
            <a:off x="6019800" y="1447800"/>
            <a:ext cx="304800" cy="43434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endParaRPr lang="en-US" sz="2000">
              <a:solidFill>
                <a:srgbClr val="FFFFFF"/>
              </a:solidFill>
            </a:endParaRPr>
          </a:p>
        </p:txBody>
      </p:sp>
      <p:sp>
        <p:nvSpPr>
          <p:cNvPr id="25" name="TextBox 24"/>
          <p:cNvSpPr txBox="1"/>
          <p:nvPr/>
        </p:nvSpPr>
        <p:spPr>
          <a:xfrm rot="16200000">
            <a:off x="5163730" y="4575229"/>
            <a:ext cx="2052188" cy="369332"/>
          </a:xfrm>
          <a:prstGeom prst="rect">
            <a:avLst/>
          </a:prstGeom>
          <a:noFill/>
        </p:spPr>
        <p:txBody>
          <a:bodyPr wrap="square" rtlCol="0">
            <a:spAutoFit/>
          </a:bodyPr>
          <a:lstStyle/>
          <a:p>
            <a:pPr algn="ctr" eaLnBrk="0" hangingPunct="0">
              <a:spcBef>
                <a:spcPct val="50000"/>
              </a:spcBef>
            </a:pPr>
            <a:r>
              <a:rPr lang="en-US" sz="2000" dirty="0" err="1" smtClean="0">
                <a:solidFill>
                  <a:srgbClr val="0070C0"/>
                </a:solidFill>
              </a:rPr>
              <a:t>LHCb</a:t>
            </a:r>
            <a:r>
              <a:rPr lang="en-US" sz="2000" dirty="0" smtClean="0">
                <a:solidFill>
                  <a:srgbClr val="0070C0"/>
                </a:solidFill>
              </a:rPr>
              <a:t> 2</a:t>
            </a:r>
            <a:r>
              <a:rPr lang="en-US" sz="2000" baseline="30000" dirty="0" smtClean="0">
                <a:solidFill>
                  <a:srgbClr val="0070C0"/>
                </a:solidFill>
              </a:rPr>
              <a:t>nd</a:t>
            </a:r>
            <a:r>
              <a:rPr lang="en-US" sz="2000" dirty="0" smtClean="0">
                <a:solidFill>
                  <a:srgbClr val="0070C0"/>
                </a:solidFill>
              </a:rPr>
              <a:t>  </a:t>
            </a:r>
            <a:r>
              <a:rPr lang="en-US" sz="2000" dirty="0" err="1" smtClean="0">
                <a:solidFill>
                  <a:srgbClr val="0070C0"/>
                </a:solidFill>
              </a:rPr>
              <a:t>lumi</a:t>
            </a:r>
            <a:r>
              <a:rPr lang="en-US" sz="2000" dirty="0" smtClean="0">
                <a:solidFill>
                  <a:srgbClr val="0070C0"/>
                </a:solidFill>
              </a:rPr>
              <a:t>-scan</a:t>
            </a:r>
            <a:endParaRPr lang="en-US" sz="2000" dirty="0">
              <a:solidFill>
                <a:srgbClr val="0070C0"/>
              </a:solidFill>
            </a:endParaRPr>
          </a:p>
        </p:txBody>
      </p:sp>
      <p:sp>
        <p:nvSpPr>
          <p:cNvPr id="26" name="Title 25"/>
          <p:cNvSpPr>
            <a:spLocks noGrp="1"/>
          </p:cNvSpPr>
          <p:nvPr>
            <p:ph type="title"/>
          </p:nvPr>
        </p:nvSpPr>
        <p:spPr/>
        <p:txBody>
          <a:bodyPr/>
          <a:lstStyle/>
          <a:p>
            <a:r>
              <a:rPr lang="en-US" dirty="0" err="1" smtClean="0"/>
              <a:t>Emittance</a:t>
            </a:r>
            <a:r>
              <a:rPr lang="en-US" dirty="0" smtClean="0"/>
              <a:t> Growth: Still a Problem</a:t>
            </a:r>
            <a:endParaRPr lang="en-GB" dirty="0"/>
          </a:p>
        </p:txBody>
      </p:sp>
      <p:sp>
        <p:nvSpPr>
          <p:cNvPr id="27" name="TextBox 26"/>
          <p:cNvSpPr txBox="1"/>
          <p:nvPr/>
        </p:nvSpPr>
        <p:spPr>
          <a:xfrm>
            <a:off x="6286512" y="6357958"/>
            <a:ext cx="1500198"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Mirko Pojer</a:t>
            </a:r>
            <a:endParaRPr lang="en-GB" sz="2000" dirty="0">
              <a:solidFill>
                <a:srgbClr val="00007D"/>
              </a:solidFill>
            </a:endParaRPr>
          </a:p>
        </p:txBody>
      </p:sp>
      <p:sp>
        <p:nvSpPr>
          <p:cNvPr id="28" name="Date Placeholder 27"/>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cxnSp>
        <p:nvCxnSpPr>
          <p:cNvPr id="31" name="Straight Arrow Connector 30"/>
          <p:cNvCxnSpPr/>
          <p:nvPr/>
        </p:nvCxnSpPr>
        <p:spPr bwMode="auto">
          <a:xfrm rot="5400000" flipH="1" flipV="1">
            <a:off x="6744494" y="3848100"/>
            <a:ext cx="1904206" cy="794"/>
          </a:xfrm>
          <a:prstGeom prst="straightConnector1">
            <a:avLst/>
          </a:prstGeom>
          <a:solidFill>
            <a:schemeClr val="accent1"/>
          </a:solidFill>
          <a:ln w="57150" cap="sq" cmpd="sng" algn="ctr">
            <a:solidFill>
              <a:srgbClr val="FF0000"/>
            </a:solidFill>
            <a:prstDash val="solid"/>
            <a:round/>
            <a:headEnd type="none" w="med" len="med"/>
            <a:tailEnd type="arrow" w="med" len="med"/>
          </a:ln>
          <a:effectLst/>
        </p:spPr>
      </p:cxnSp>
      <p:sp>
        <p:nvSpPr>
          <p:cNvPr id="33" name="TextBox 32"/>
          <p:cNvSpPr txBox="1"/>
          <p:nvPr/>
        </p:nvSpPr>
        <p:spPr>
          <a:xfrm>
            <a:off x="6399751" y="3429000"/>
            <a:ext cx="1296449" cy="461665"/>
          </a:xfrm>
          <a:prstGeom prst="rect">
            <a:avLst/>
          </a:prstGeom>
          <a:noFill/>
        </p:spPr>
        <p:txBody>
          <a:bodyPr wrap="none" rtlCol="0">
            <a:spAutoFit/>
          </a:bodyPr>
          <a:lstStyle/>
          <a:p>
            <a:pPr algn="ctr" eaLnBrk="0" hangingPunct="0">
              <a:spcBef>
                <a:spcPct val="50000"/>
              </a:spcBef>
            </a:pPr>
            <a:r>
              <a:rPr lang="en-US" sz="2400" b="1" dirty="0" smtClean="0">
                <a:solidFill>
                  <a:srgbClr val="FF0000"/>
                </a:solidFill>
              </a:rPr>
              <a:t>factor 3</a:t>
            </a:r>
            <a:endParaRPr lang="en-US" sz="2400" b="1" dirty="0">
              <a:solidFill>
                <a:srgbClr val="FF0000"/>
              </a:solidFill>
            </a:endParaRPr>
          </a:p>
        </p:txBody>
      </p:sp>
      <p:sp>
        <p:nvSpPr>
          <p:cNvPr id="34" name="TextBox 33"/>
          <p:cNvSpPr txBox="1"/>
          <p:nvPr/>
        </p:nvSpPr>
        <p:spPr>
          <a:xfrm rot="16200000">
            <a:off x="-780581" y="3113339"/>
            <a:ext cx="2145940" cy="584776"/>
          </a:xfrm>
          <a:prstGeom prst="rect">
            <a:avLst/>
          </a:prstGeom>
          <a:noFill/>
        </p:spPr>
        <p:txBody>
          <a:bodyPr wrap="none" rtlCol="0">
            <a:spAutoFit/>
          </a:bodyPr>
          <a:lstStyle/>
          <a:p>
            <a:pPr algn="ctr" eaLnBrk="0" hangingPunct="0">
              <a:spcBef>
                <a:spcPct val="50000"/>
              </a:spcBef>
            </a:pPr>
            <a:r>
              <a:rPr lang="en-US" sz="3200" b="1" dirty="0" err="1" smtClean="0">
                <a:solidFill>
                  <a:srgbClr val="00007D"/>
                </a:solidFill>
              </a:rPr>
              <a:t>Emittance</a:t>
            </a:r>
            <a:endParaRPr lang="en-US" sz="3200" b="1" dirty="0">
              <a:solidFill>
                <a:srgbClr val="00007D"/>
              </a:solidFill>
            </a:endParaRPr>
          </a:p>
        </p:txBody>
      </p:sp>
      <p:sp>
        <p:nvSpPr>
          <p:cNvPr id="35" name="TextBox 34"/>
          <p:cNvSpPr txBox="1"/>
          <p:nvPr/>
        </p:nvSpPr>
        <p:spPr>
          <a:xfrm>
            <a:off x="3962400" y="6019800"/>
            <a:ext cx="1016249" cy="523220"/>
          </a:xfrm>
          <a:prstGeom prst="rect">
            <a:avLst/>
          </a:prstGeom>
          <a:noFill/>
        </p:spPr>
        <p:txBody>
          <a:bodyPr wrap="none" rtlCol="0">
            <a:spAutoFit/>
          </a:bodyPr>
          <a:lstStyle/>
          <a:p>
            <a:pPr algn="ctr" eaLnBrk="0" hangingPunct="0">
              <a:spcBef>
                <a:spcPct val="50000"/>
              </a:spcBef>
            </a:pPr>
            <a:r>
              <a:rPr lang="en-US" sz="2800" b="1" dirty="0" smtClean="0">
                <a:solidFill>
                  <a:srgbClr val="00007D"/>
                </a:solidFill>
              </a:rPr>
              <a:t>Time</a:t>
            </a:r>
            <a:endParaRPr lang="en-US" sz="2800" b="1" dirty="0">
              <a:solidFill>
                <a:srgbClr val="00007D"/>
              </a:solidFill>
            </a:endParaRPr>
          </a:p>
        </p:txBody>
      </p:sp>
      <p:sp>
        <p:nvSpPr>
          <p:cNvPr id="36" name="Slide Number Placeholder 35"/>
          <p:cNvSpPr>
            <a:spLocks noGrp="1"/>
          </p:cNvSpPr>
          <p:nvPr>
            <p:ph type="sldNum" sz="quarter" idx="11"/>
          </p:nvPr>
        </p:nvSpPr>
        <p:spPr/>
        <p:txBody>
          <a:bodyPr/>
          <a:lstStyle/>
          <a:p>
            <a:fld id="{20D66058-8582-419F-AA3B-A79C8D77E78A}" type="slidenum">
              <a:rPr lang="en-US" smtClean="0">
                <a:solidFill>
                  <a:srgbClr val="00007D"/>
                </a:solidFill>
              </a:rPr>
              <a:pPr/>
              <a:t>36</a:t>
            </a:fld>
            <a:endParaRPr lang="en-US">
              <a:solidFill>
                <a:srgbClr val="00007D"/>
              </a:solidFill>
            </a:endParaRPr>
          </a:p>
        </p:txBody>
      </p:sp>
      <p:sp>
        <p:nvSpPr>
          <p:cNvPr id="30"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Transv</a:t>
            </a:r>
            <a:r>
              <a:rPr lang="en-US" dirty="0" smtClean="0"/>
              <a:t>. Damper: Damping Beam Excitations</a:t>
            </a:r>
            <a:endParaRPr lang="en-US" dirty="0"/>
          </a:p>
        </p:txBody>
      </p:sp>
      <p:pic>
        <p:nvPicPr>
          <p:cNvPr id="4" name="Picture 3" descr="100percentQkick_damperOff.png"/>
          <p:cNvPicPr>
            <a:picLocks noChangeAspect="1"/>
          </p:cNvPicPr>
          <p:nvPr/>
        </p:nvPicPr>
        <p:blipFill>
          <a:blip r:embed="rId2" cstate="print"/>
          <a:stretch>
            <a:fillRect/>
          </a:stretch>
        </p:blipFill>
        <p:spPr>
          <a:xfrm>
            <a:off x="76200" y="990600"/>
            <a:ext cx="3962400" cy="2966503"/>
          </a:xfrm>
          <a:prstGeom prst="rect">
            <a:avLst/>
          </a:prstGeom>
        </p:spPr>
      </p:pic>
      <p:pic>
        <p:nvPicPr>
          <p:cNvPr id="5" name="Picture 4" descr="100percentQkick_damperOn.png"/>
          <p:cNvPicPr>
            <a:picLocks noChangeAspect="1"/>
          </p:cNvPicPr>
          <p:nvPr/>
        </p:nvPicPr>
        <p:blipFill>
          <a:blip r:embed="rId3" cstate="print"/>
          <a:stretch>
            <a:fillRect/>
          </a:stretch>
        </p:blipFill>
        <p:spPr>
          <a:xfrm>
            <a:off x="3724832" y="2629317"/>
            <a:ext cx="5342968" cy="4000083"/>
          </a:xfrm>
          <a:prstGeom prst="rect">
            <a:avLst/>
          </a:prstGeom>
        </p:spPr>
      </p:pic>
      <p:sp>
        <p:nvSpPr>
          <p:cNvPr id="6" name="TextBox 5"/>
          <p:cNvSpPr txBox="1"/>
          <p:nvPr/>
        </p:nvSpPr>
        <p:spPr>
          <a:xfrm>
            <a:off x="2362200" y="3124200"/>
            <a:ext cx="646218" cy="369332"/>
          </a:xfrm>
          <a:prstGeom prst="rect">
            <a:avLst/>
          </a:prstGeom>
          <a:noFill/>
        </p:spPr>
        <p:txBody>
          <a:bodyPr wrap="none" rtlCol="0">
            <a:spAutoFit/>
          </a:bodyPr>
          <a:lstStyle/>
          <a:p>
            <a:pPr algn="ctr" eaLnBrk="0" hangingPunct="0">
              <a:spcBef>
                <a:spcPct val="50000"/>
              </a:spcBef>
            </a:pPr>
            <a:r>
              <a:rPr lang="en-US" sz="2000" dirty="0" smtClean="0">
                <a:solidFill>
                  <a:srgbClr val="00007D"/>
                </a:solidFill>
              </a:rPr>
              <a:t>OFF</a:t>
            </a:r>
            <a:endParaRPr lang="en-US" sz="2000" dirty="0">
              <a:solidFill>
                <a:srgbClr val="00007D"/>
              </a:solidFill>
            </a:endParaRPr>
          </a:p>
        </p:txBody>
      </p:sp>
      <p:sp>
        <p:nvSpPr>
          <p:cNvPr id="7" name="TextBox 6"/>
          <p:cNvSpPr txBox="1"/>
          <p:nvPr/>
        </p:nvSpPr>
        <p:spPr>
          <a:xfrm>
            <a:off x="5867400" y="3200400"/>
            <a:ext cx="530915" cy="369332"/>
          </a:xfrm>
          <a:prstGeom prst="rect">
            <a:avLst/>
          </a:prstGeom>
          <a:noFill/>
        </p:spPr>
        <p:txBody>
          <a:bodyPr wrap="none" rtlCol="0">
            <a:spAutoFit/>
          </a:bodyPr>
          <a:lstStyle/>
          <a:p>
            <a:pPr algn="ctr" eaLnBrk="0" hangingPunct="0">
              <a:spcBef>
                <a:spcPct val="50000"/>
              </a:spcBef>
            </a:pPr>
            <a:r>
              <a:rPr lang="en-US" sz="2000" dirty="0" smtClean="0">
                <a:solidFill>
                  <a:srgbClr val="00007D"/>
                </a:solidFill>
              </a:rPr>
              <a:t>ON</a:t>
            </a:r>
            <a:endParaRPr lang="en-US" sz="2000" dirty="0">
              <a:solidFill>
                <a:srgbClr val="00007D"/>
              </a:solidFill>
            </a:endParaRPr>
          </a:p>
        </p:txBody>
      </p:sp>
      <p:sp>
        <p:nvSpPr>
          <p:cNvPr id="8" name="TextBox 7"/>
          <p:cNvSpPr txBox="1"/>
          <p:nvPr/>
        </p:nvSpPr>
        <p:spPr>
          <a:xfrm>
            <a:off x="533400" y="4495800"/>
            <a:ext cx="3048000" cy="1754326"/>
          </a:xfrm>
          <a:prstGeom prst="rect">
            <a:avLst/>
          </a:prstGeom>
          <a:noFill/>
        </p:spPr>
        <p:txBody>
          <a:bodyPr wrap="square" rtlCol="0">
            <a:spAutoFit/>
          </a:bodyPr>
          <a:lstStyle/>
          <a:p>
            <a:pPr algn="ctr" eaLnBrk="0" hangingPunct="0">
              <a:spcBef>
                <a:spcPct val="50000"/>
              </a:spcBef>
            </a:pPr>
            <a:r>
              <a:rPr lang="en-US" sz="2400" dirty="0" smtClean="0">
                <a:solidFill>
                  <a:srgbClr val="00007D"/>
                </a:solidFill>
              </a:rPr>
              <a:t>Crucial device to keep </a:t>
            </a:r>
            <a:r>
              <a:rPr lang="en-US" sz="2400" dirty="0" err="1" smtClean="0">
                <a:solidFill>
                  <a:srgbClr val="00007D"/>
                </a:solidFill>
              </a:rPr>
              <a:t>emittance</a:t>
            </a:r>
            <a:r>
              <a:rPr lang="en-US" sz="2400" dirty="0" smtClean="0">
                <a:solidFill>
                  <a:srgbClr val="00007D"/>
                </a:solidFill>
              </a:rPr>
              <a:t> growth under control!</a:t>
            </a:r>
          </a:p>
          <a:p>
            <a:pPr algn="ctr" eaLnBrk="0" hangingPunct="0">
              <a:spcBef>
                <a:spcPct val="50000"/>
              </a:spcBef>
            </a:pPr>
            <a:r>
              <a:rPr lang="en-US" sz="2400" dirty="0" smtClean="0">
                <a:solidFill>
                  <a:srgbClr val="00007D"/>
                </a:solidFill>
              </a:rPr>
              <a:t>Just Commissioned</a:t>
            </a:r>
            <a:endParaRPr lang="en-US" sz="2400" dirty="0">
              <a:solidFill>
                <a:srgbClr val="00007D"/>
              </a:solidFill>
            </a:endParaRPr>
          </a:p>
        </p:txBody>
      </p:sp>
      <p:sp>
        <p:nvSpPr>
          <p:cNvPr id="9" name="TextBox 8"/>
          <p:cNvSpPr txBox="1"/>
          <p:nvPr/>
        </p:nvSpPr>
        <p:spPr>
          <a:xfrm>
            <a:off x="6019800" y="2286000"/>
            <a:ext cx="2590800" cy="369332"/>
          </a:xfrm>
          <a:prstGeom prst="rect">
            <a:avLst/>
          </a:prstGeom>
          <a:noFill/>
        </p:spPr>
        <p:txBody>
          <a:bodyPr wrap="square" rtlCol="0">
            <a:spAutoFit/>
          </a:bodyPr>
          <a:lstStyle/>
          <a:p>
            <a:pPr eaLnBrk="0" hangingPunct="0">
              <a:spcBef>
                <a:spcPct val="50000"/>
              </a:spcBef>
            </a:pPr>
            <a:r>
              <a:rPr lang="en-US" i="1" dirty="0" smtClean="0">
                <a:solidFill>
                  <a:srgbClr val="00007D"/>
                </a:solidFill>
              </a:rPr>
              <a:t>Wolfgang </a:t>
            </a:r>
            <a:r>
              <a:rPr lang="en-US" i="1" dirty="0" err="1" smtClean="0">
                <a:solidFill>
                  <a:srgbClr val="00007D"/>
                </a:solidFill>
              </a:rPr>
              <a:t>Hoefle</a:t>
            </a:r>
            <a:r>
              <a:rPr lang="en-US" i="1" dirty="0" smtClean="0">
                <a:solidFill>
                  <a:srgbClr val="00007D"/>
                </a:solidFill>
              </a:rPr>
              <a:t> et al</a:t>
            </a:r>
            <a:endParaRPr lang="en-GB" i="1" dirty="0">
              <a:solidFill>
                <a:srgbClr val="00007D"/>
              </a:solidFill>
            </a:endParaRPr>
          </a:p>
        </p:txBody>
      </p:sp>
      <p:sp>
        <p:nvSpPr>
          <p:cNvPr id="10" name="Date Placeholder 9"/>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sp>
        <p:nvSpPr>
          <p:cNvPr id="12" name="Slide Number Placeholder 11"/>
          <p:cNvSpPr>
            <a:spLocks noGrp="1"/>
          </p:cNvSpPr>
          <p:nvPr>
            <p:ph type="sldNum" sz="quarter" idx="11"/>
          </p:nvPr>
        </p:nvSpPr>
        <p:spPr/>
        <p:txBody>
          <a:bodyPr/>
          <a:lstStyle/>
          <a:p>
            <a:fld id="{57C3E7D3-E8A8-4E1B-881E-DBC7929F1526}" type="slidenum">
              <a:rPr lang="en-US" smtClean="0">
                <a:solidFill>
                  <a:srgbClr val="00007D"/>
                </a:solidFill>
              </a:rPr>
              <a:pPr/>
              <a:t>37</a:t>
            </a:fld>
            <a:endParaRPr lang="en-US">
              <a:solidFill>
                <a:srgbClr val="00007D"/>
              </a:solidFill>
            </a:endParaRPr>
          </a:p>
        </p:txBody>
      </p:sp>
      <p:sp>
        <p:nvSpPr>
          <p:cNvPr id="13"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 II – Increasing Intensity at 450 GeV</a:t>
            </a:r>
            <a:endParaRPr lang="en-US" dirty="0"/>
          </a:p>
        </p:txBody>
      </p:sp>
      <p:sp>
        <p:nvSpPr>
          <p:cNvPr id="5" name="Date Placeholder 4"/>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sp>
        <p:nvSpPr>
          <p:cNvPr id="11" name="TextBox 10"/>
          <p:cNvSpPr txBox="1"/>
          <p:nvPr/>
        </p:nvSpPr>
        <p:spPr>
          <a:xfrm>
            <a:off x="1513730" y="2362200"/>
            <a:ext cx="6377166" cy="2123658"/>
          </a:xfrm>
          <a:prstGeom prst="rect">
            <a:avLst/>
          </a:prstGeom>
          <a:noFill/>
        </p:spPr>
        <p:txBody>
          <a:bodyPr wrap="none" rtlCol="0">
            <a:spAutoFit/>
          </a:bodyPr>
          <a:lstStyle/>
          <a:p>
            <a:pPr algn="ctr" eaLnBrk="0" hangingPunct="0">
              <a:spcBef>
                <a:spcPct val="50000"/>
              </a:spcBef>
            </a:pPr>
            <a:r>
              <a:rPr lang="en-US" sz="2400" dirty="0" smtClean="0">
                <a:solidFill>
                  <a:srgbClr val="00007D"/>
                </a:solidFill>
              </a:rPr>
              <a:t>… will be a long story but so far very happy…</a:t>
            </a:r>
          </a:p>
          <a:p>
            <a:pPr algn="ctr" eaLnBrk="0" hangingPunct="0">
              <a:spcBef>
                <a:spcPct val="50000"/>
              </a:spcBef>
            </a:pPr>
            <a:r>
              <a:rPr lang="en-US" sz="2400" dirty="0" smtClean="0">
                <a:solidFill>
                  <a:srgbClr val="00007D"/>
                </a:solidFill>
              </a:rPr>
              <a:t>This will be the challenge of LHC!</a:t>
            </a:r>
          </a:p>
          <a:p>
            <a:pPr algn="ctr" eaLnBrk="0" hangingPunct="0">
              <a:spcBef>
                <a:spcPct val="50000"/>
              </a:spcBef>
            </a:pPr>
            <a:endParaRPr lang="en-US" sz="2400" dirty="0" smtClean="0">
              <a:solidFill>
                <a:srgbClr val="00007D"/>
              </a:solidFill>
            </a:endParaRPr>
          </a:p>
          <a:p>
            <a:pPr algn="ctr" eaLnBrk="0" hangingPunct="0">
              <a:spcBef>
                <a:spcPct val="50000"/>
              </a:spcBef>
            </a:pPr>
            <a:r>
              <a:rPr lang="en-US" sz="2400" dirty="0" smtClean="0">
                <a:solidFill>
                  <a:srgbClr val="00007D"/>
                </a:solidFill>
              </a:rPr>
              <a:t>Goal: Factor 10 at injection.</a:t>
            </a:r>
            <a:endParaRPr lang="en-US" sz="2400" dirty="0">
              <a:solidFill>
                <a:srgbClr val="00007D"/>
              </a:solidFill>
            </a:endParaRPr>
          </a:p>
        </p:txBody>
      </p:sp>
      <p:sp>
        <p:nvSpPr>
          <p:cNvPr id="6" name="Slide Number Placeholder 5"/>
          <p:cNvSpPr>
            <a:spLocks noGrp="1"/>
          </p:cNvSpPr>
          <p:nvPr>
            <p:ph type="sldNum" sz="quarter" idx="11"/>
          </p:nvPr>
        </p:nvSpPr>
        <p:spPr/>
        <p:txBody>
          <a:bodyPr/>
          <a:lstStyle/>
          <a:p>
            <a:fld id="{57C3E7D3-E8A8-4E1B-881E-DBC7929F1526}" type="slidenum">
              <a:rPr lang="en-US" smtClean="0">
                <a:solidFill>
                  <a:srgbClr val="00007D"/>
                </a:solidFill>
              </a:rPr>
              <a:pPr/>
              <a:t>38</a:t>
            </a:fld>
            <a:endParaRPr lang="en-US">
              <a:solidFill>
                <a:srgbClr val="00007D"/>
              </a:solidFill>
            </a:endParaRPr>
          </a:p>
        </p:txBody>
      </p:sp>
      <p:sp>
        <p:nvSpPr>
          <p:cNvPr id="7"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Intensity: Number of Bunches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LPCC, R. Assmann</a:t>
            </a:r>
            <a:endParaRPr lang="en-US">
              <a:solidFill>
                <a:srgbClr val="FFFFFF"/>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253753" y="1219200"/>
            <a:ext cx="3594847" cy="5334000"/>
          </a:xfrm>
          <a:prstGeom prst="rect">
            <a:avLst/>
          </a:prstGeom>
          <a:noFill/>
          <a:ln w="9525">
            <a:noFill/>
            <a:miter lim="800000"/>
            <a:headEnd/>
            <a:tailEnd/>
          </a:ln>
        </p:spPr>
      </p:pic>
      <p:sp>
        <p:nvSpPr>
          <p:cNvPr id="7" name="TextBox 6"/>
          <p:cNvSpPr txBox="1"/>
          <p:nvPr/>
        </p:nvSpPr>
        <p:spPr>
          <a:xfrm>
            <a:off x="241801" y="1310178"/>
            <a:ext cx="3538198" cy="461665"/>
          </a:xfrm>
          <a:prstGeom prst="rect">
            <a:avLst/>
          </a:prstGeom>
          <a:noFill/>
        </p:spPr>
        <p:txBody>
          <a:bodyPr wrap="none" rtlCol="0">
            <a:spAutoFit/>
          </a:bodyPr>
          <a:lstStyle/>
          <a:p>
            <a:pPr algn="ctr" eaLnBrk="0" hangingPunct="0">
              <a:spcBef>
                <a:spcPct val="50000"/>
              </a:spcBef>
            </a:pPr>
            <a:r>
              <a:rPr lang="en-US" sz="2400" dirty="0" smtClean="0">
                <a:solidFill>
                  <a:srgbClr val="00007D"/>
                </a:solidFill>
              </a:rPr>
              <a:t>Dump of the 10 bunches</a:t>
            </a:r>
            <a:endParaRPr lang="en-US" sz="2400" dirty="0">
              <a:solidFill>
                <a:srgbClr val="00007D"/>
              </a:solidFill>
            </a:endParaRPr>
          </a:p>
        </p:txBody>
      </p:sp>
      <p:sp>
        <p:nvSpPr>
          <p:cNvPr id="8" name="TextBox 7"/>
          <p:cNvSpPr txBox="1"/>
          <p:nvPr/>
        </p:nvSpPr>
        <p:spPr>
          <a:xfrm>
            <a:off x="609600" y="3429000"/>
            <a:ext cx="45719"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T</a:t>
            </a:r>
            <a:endParaRPr lang="en-US" sz="2000" dirty="0">
              <a:solidFill>
                <a:srgbClr val="00007D"/>
              </a:solidFill>
            </a:endParaRPr>
          </a:p>
        </p:txBody>
      </p:sp>
      <p:sp>
        <p:nvSpPr>
          <p:cNvPr id="9" name="TextBox 8"/>
          <p:cNvSpPr txBox="1"/>
          <p:nvPr/>
        </p:nvSpPr>
        <p:spPr>
          <a:xfrm>
            <a:off x="877670" y="3124200"/>
            <a:ext cx="2322922" cy="707886"/>
          </a:xfrm>
          <a:prstGeom prst="rect">
            <a:avLst/>
          </a:prstGeom>
          <a:noFill/>
        </p:spPr>
        <p:txBody>
          <a:bodyPr wrap="none" rtlCol="0">
            <a:spAutoFit/>
          </a:bodyPr>
          <a:lstStyle/>
          <a:p>
            <a:pPr algn="ctr" eaLnBrk="0" hangingPunct="0">
              <a:spcBef>
                <a:spcPct val="50000"/>
              </a:spcBef>
            </a:pPr>
            <a:r>
              <a:rPr lang="en-US" sz="4000" b="1" dirty="0" smtClean="0">
                <a:solidFill>
                  <a:srgbClr val="FF0000"/>
                </a:solidFill>
              </a:rPr>
              <a:t>factor 10</a:t>
            </a:r>
            <a:endParaRPr lang="en-US" sz="4000" b="1" dirty="0">
              <a:solidFill>
                <a:srgbClr val="FF0000"/>
              </a:solidFill>
            </a:endParaRPr>
          </a:p>
        </p:txBody>
      </p:sp>
      <p:sp>
        <p:nvSpPr>
          <p:cNvPr id="10" name="TextBox 9"/>
          <p:cNvSpPr txBox="1"/>
          <p:nvPr/>
        </p:nvSpPr>
        <p:spPr>
          <a:xfrm>
            <a:off x="1524000" y="6019800"/>
            <a:ext cx="2590800" cy="369332"/>
          </a:xfrm>
          <a:prstGeom prst="rect">
            <a:avLst/>
          </a:prstGeom>
          <a:noFill/>
        </p:spPr>
        <p:txBody>
          <a:bodyPr wrap="square" rtlCol="0">
            <a:spAutoFit/>
          </a:bodyPr>
          <a:lstStyle/>
          <a:p>
            <a:pPr eaLnBrk="0" hangingPunct="0">
              <a:spcBef>
                <a:spcPct val="50000"/>
              </a:spcBef>
            </a:pPr>
            <a:r>
              <a:rPr lang="en-US" i="1" dirty="0" smtClean="0">
                <a:solidFill>
                  <a:srgbClr val="00007D"/>
                </a:solidFill>
              </a:rPr>
              <a:t>Brennan Goddard et al</a:t>
            </a:r>
            <a:endParaRPr lang="en-GB" i="1" dirty="0">
              <a:solidFill>
                <a:srgbClr val="00007D"/>
              </a:solidFill>
            </a:endParaRPr>
          </a:p>
        </p:txBody>
      </p:sp>
      <p:sp>
        <p:nvSpPr>
          <p:cNvPr id="11" name="Date Placeholder 10"/>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sp>
        <p:nvSpPr>
          <p:cNvPr id="12" name="Slide Number Placeholder 11"/>
          <p:cNvSpPr>
            <a:spLocks noGrp="1"/>
          </p:cNvSpPr>
          <p:nvPr>
            <p:ph type="sldNum" sz="quarter" idx="11"/>
          </p:nvPr>
        </p:nvSpPr>
        <p:spPr/>
        <p:txBody>
          <a:bodyPr/>
          <a:lstStyle/>
          <a:p>
            <a:fld id="{57C3E7D3-E8A8-4E1B-881E-DBC7929F1526}" type="slidenum">
              <a:rPr lang="en-US" smtClean="0">
                <a:solidFill>
                  <a:srgbClr val="00007D"/>
                </a:solidFill>
              </a:rPr>
              <a:pPr/>
              <a:t>39</a:t>
            </a:fld>
            <a:endParaRPr lang="en-US">
              <a:solidFill>
                <a:srgbClr val="00007D"/>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9" name="Straight Arrow Connector 18"/>
          <p:cNvCxnSpPr>
            <a:stCxn id="7" idx="2"/>
          </p:cNvCxnSpPr>
          <p:nvPr/>
        </p:nvCxnSpPr>
        <p:spPr bwMode="auto">
          <a:xfrm rot="5400000">
            <a:off x="1839496" y="3875489"/>
            <a:ext cx="5500728" cy="35719"/>
          </a:xfrm>
          <a:prstGeom prst="straightConnector1">
            <a:avLst/>
          </a:prstGeom>
          <a:solidFill>
            <a:schemeClr val="accent1"/>
          </a:solidFill>
          <a:ln w="82550" cap="sq" cmpd="sng" algn="ctr">
            <a:solidFill>
              <a:schemeClr val="bg2"/>
            </a:solidFill>
            <a:prstDash val="solid"/>
            <a:round/>
            <a:headEnd type="none" w="med" len="med"/>
            <a:tailEnd type="arrow"/>
          </a:ln>
          <a:effectLst/>
        </p:spPr>
      </p:cxnSp>
      <p:sp>
        <p:nvSpPr>
          <p:cNvPr id="6" name="Title 5"/>
          <p:cNvSpPr>
            <a:spLocks noGrp="1"/>
          </p:cNvSpPr>
          <p:nvPr>
            <p:ph type="title"/>
          </p:nvPr>
        </p:nvSpPr>
        <p:spPr/>
        <p:txBody>
          <a:bodyPr/>
          <a:lstStyle/>
          <a:p>
            <a:r>
              <a:rPr lang="en-US" dirty="0" smtClean="0"/>
              <a:t>Beam commissioning strategy 2010</a:t>
            </a:r>
            <a:endParaRPr lang="en-GB" dirty="0"/>
          </a:p>
        </p:txBody>
      </p:sp>
      <p:sp>
        <p:nvSpPr>
          <p:cNvPr id="5" name="Date Placeholder 4"/>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7" name="Rectangle 6"/>
          <p:cNvSpPr/>
          <p:nvPr/>
        </p:nvSpPr>
        <p:spPr bwMode="auto">
          <a:xfrm>
            <a:off x="3000364" y="714356"/>
            <a:ext cx="3214710" cy="428628"/>
          </a:xfrm>
          <a:prstGeom prst="rect">
            <a:avLst/>
          </a:prstGeom>
          <a:solidFill>
            <a:srgbClr val="FFFF99"/>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r>
              <a:rPr lang="en-US" sz="2000" dirty="0" smtClean="0">
                <a:solidFill>
                  <a:srgbClr val="00007D"/>
                </a:solidFill>
              </a:rPr>
              <a:t>Global machine checkout</a:t>
            </a:r>
            <a:endParaRPr lang="en-GB" sz="2000" dirty="0" smtClean="0">
              <a:solidFill>
                <a:srgbClr val="00007D"/>
              </a:solidFill>
            </a:endParaRPr>
          </a:p>
        </p:txBody>
      </p:sp>
      <p:sp>
        <p:nvSpPr>
          <p:cNvPr id="8" name="Rectangle 7"/>
          <p:cNvSpPr/>
          <p:nvPr/>
        </p:nvSpPr>
        <p:spPr bwMode="auto">
          <a:xfrm>
            <a:off x="2743200" y="1295400"/>
            <a:ext cx="3733800" cy="500066"/>
          </a:xfrm>
          <a:prstGeom prst="rect">
            <a:avLst/>
          </a:prstGeom>
          <a:solidFill>
            <a:schemeClr val="accent2">
              <a:lumMod val="40000"/>
              <a:lumOff val="60000"/>
            </a:schemeClr>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r>
              <a:rPr lang="en-US" sz="2000" dirty="0" smtClean="0">
                <a:solidFill>
                  <a:srgbClr val="00007D"/>
                </a:solidFill>
              </a:rPr>
              <a:t>450 GeV re-commissioning</a:t>
            </a:r>
            <a:endParaRPr lang="en-GB" sz="2000" dirty="0" smtClean="0">
              <a:solidFill>
                <a:srgbClr val="00007D"/>
              </a:solidFill>
            </a:endParaRPr>
          </a:p>
        </p:txBody>
      </p:sp>
      <p:sp>
        <p:nvSpPr>
          <p:cNvPr id="9" name="Rectangle 8"/>
          <p:cNvSpPr/>
          <p:nvPr/>
        </p:nvSpPr>
        <p:spPr bwMode="auto">
          <a:xfrm>
            <a:off x="2209800" y="4191000"/>
            <a:ext cx="4876800" cy="685800"/>
          </a:xfrm>
          <a:prstGeom prst="rect">
            <a:avLst/>
          </a:prstGeom>
          <a:solidFill>
            <a:srgbClr val="FF9999"/>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r>
              <a:rPr lang="en-US" sz="2000" dirty="0" smtClean="0">
                <a:solidFill>
                  <a:srgbClr val="00007D"/>
                </a:solidFill>
              </a:rPr>
              <a:t>System/beam commissioning continued</a:t>
            </a:r>
            <a:br>
              <a:rPr lang="en-US" sz="2000" dirty="0" smtClean="0">
                <a:solidFill>
                  <a:srgbClr val="00007D"/>
                </a:solidFill>
              </a:rPr>
            </a:br>
            <a:r>
              <a:rPr lang="en-US" sz="2000" dirty="0" smtClean="0">
                <a:solidFill>
                  <a:srgbClr val="00007D"/>
                </a:solidFill>
              </a:rPr>
              <a:t>Squeeze</a:t>
            </a:r>
            <a:endParaRPr lang="en-GB" sz="2000" dirty="0" smtClean="0">
              <a:solidFill>
                <a:srgbClr val="00007D"/>
              </a:solidFill>
            </a:endParaRPr>
          </a:p>
        </p:txBody>
      </p:sp>
      <p:sp>
        <p:nvSpPr>
          <p:cNvPr id="10" name="Rectangle 9"/>
          <p:cNvSpPr/>
          <p:nvPr/>
        </p:nvSpPr>
        <p:spPr bwMode="auto">
          <a:xfrm>
            <a:off x="2133600" y="2971800"/>
            <a:ext cx="4876800" cy="533400"/>
          </a:xfrm>
          <a:prstGeom prst="rect">
            <a:avLst/>
          </a:prstGeom>
          <a:solidFill>
            <a:schemeClr val="accent1"/>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r>
              <a:rPr lang="en-GB" sz="2000" dirty="0" smtClean="0">
                <a:solidFill>
                  <a:srgbClr val="00007D"/>
                </a:solidFill>
              </a:rPr>
              <a:t>Establish stable safe beams at 3.5 TeV</a:t>
            </a:r>
            <a:endParaRPr lang="en-US" sz="2000" dirty="0" smtClean="0">
              <a:solidFill>
                <a:srgbClr val="00007D"/>
              </a:solidFill>
            </a:endParaRPr>
          </a:p>
        </p:txBody>
      </p:sp>
      <p:sp>
        <p:nvSpPr>
          <p:cNvPr id="11" name="Rectangle 10"/>
          <p:cNvSpPr/>
          <p:nvPr/>
        </p:nvSpPr>
        <p:spPr bwMode="auto">
          <a:xfrm>
            <a:off x="2743200" y="3657600"/>
            <a:ext cx="3657600" cy="428628"/>
          </a:xfrm>
          <a:prstGeom prst="rect">
            <a:avLst/>
          </a:prstGeom>
          <a:solidFill>
            <a:srgbClr val="CCFFCC"/>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r>
              <a:rPr lang="en-US" sz="2000" dirty="0" smtClean="0">
                <a:solidFill>
                  <a:srgbClr val="00007D"/>
                </a:solidFill>
              </a:rPr>
              <a:t>Collisions at 3.5 TeV</a:t>
            </a:r>
            <a:endParaRPr lang="en-GB" sz="2000" dirty="0" smtClean="0">
              <a:solidFill>
                <a:srgbClr val="00007D"/>
              </a:solidFill>
            </a:endParaRPr>
          </a:p>
        </p:txBody>
      </p:sp>
      <p:sp>
        <p:nvSpPr>
          <p:cNvPr id="15" name="Rectangle 14"/>
          <p:cNvSpPr/>
          <p:nvPr/>
        </p:nvSpPr>
        <p:spPr bwMode="auto">
          <a:xfrm>
            <a:off x="2286000" y="5715000"/>
            <a:ext cx="4648200" cy="357190"/>
          </a:xfrm>
          <a:prstGeom prst="rect">
            <a:avLst/>
          </a:prstGeom>
          <a:solidFill>
            <a:srgbClr val="FF0000"/>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r>
              <a:rPr lang="en-US" sz="2000" b="1" dirty="0" smtClean="0">
                <a:solidFill>
                  <a:srgbClr val="000000"/>
                </a:solidFill>
              </a:rPr>
              <a:t>Full machine protection qualification</a:t>
            </a:r>
            <a:endParaRPr lang="en-GB" sz="2000" b="1" dirty="0" smtClean="0">
              <a:solidFill>
                <a:srgbClr val="000000"/>
              </a:solidFill>
            </a:endParaRPr>
          </a:p>
        </p:txBody>
      </p:sp>
      <p:sp>
        <p:nvSpPr>
          <p:cNvPr id="16" name="Rectangle 15"/>
          <p:cNvSpPr/>
          <p:nvPr/>
        </p:nvSpPr>
        <p:spPr bwMode="auto">
          <a:xfrm>
            <a:off x="2667000" y="5029200"/>
            <a:ext cx="3886200" cy="500066"/>
          </a:xfrm>
          <a:prstGeom prst="rect">
            <a:avLst/>
          </a:prstGeom>
          <a:solidFill>
            <a:srgbClr val="CCFFCC"/>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r>
              <a:rPr lang="en-US" sz="2000" dirty="0" smtClean="0">
                <a:solidFill>
                  <a:srgbClr val="00007D"/>
                </a:solidFill>
              </a:rPr>
              <a:t>Collisions at 3.5 TeV squeezed</a:t>
            </a:r>
            <a:endParaRPr lang="en-GB" sz="2000" dirty="0" smtClean="0">
              <a:solidFill>
                <a:srgbClr val="00007D"/>
              </a:solidFill>
            </a:endParaRPr>
          </a:p>
        </p:txBody>
      </p:sp>
      <p:sp>
        <p:nvSpPr>
          <p:cNvPr id="17" name="Rectangle 16"/>
          <p:cNvSpPr/>
          <p:nvPr/>
        </p:nvSpPr>
        <p:spPr bwMode="auto">
          <a:xfrm>
            <a:off x="2667000" y="2438400"/>
            <a:ext cx="3786214" cy="428628"/>
          </a:xfrm>
          <a:prstGeom prst="rect">
            <a:avLst/>
          </a:prstGeom>
          <a:solidFill>
            <a:schemeClr val="accent1"/>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r>
              <a:rPr lang="en-US" sz="2000" dirty="0" smtClean="0">
                <a:solidFill>
                  <a:srgbClr val="00007D"/>
                </a:solidFill>
              </a:rPr>
              <a:t>Ramp commissioning </a:t>
            </a:r>
            <a:endParaRPr lang="en-GB" sz="2000" dirty="0" smtClean="0">
              <a:solidFill>
                <a:srgbClr val="00007D"/>
              </a:solidFill>
            </a:endParaRPr>
          </a:p>
        </p:txBody>
      </p:sp>
      <p:sp>
        <p:nvSpPr>
          <p:cNvPr id="21" name="Footer Placeholder 20"/>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22" name="Rectangle 21"/>
          <p:cNvSpPr/>
          <p:nvPr/>
        </p:nvSpPr>
        <p:spPr bwMode="auto">
          <a:xfrm>
            <a:off x="2209800" y="1905000"/>
            <a:ext cx="4714908" cy="357190"/>
          </a:xfrm>
          <a:prstGeom prst="rect">
            <a:avLst/>
          </a:prstGeom>
          <a:solidFill>
            <a:schemeClr val="accent2">
              <a:lumMod val="40000"/>
              <a:lumOff val="60000"/>
            </a:schemeClr>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r>
              <a:rPr lang="en-US" sz="2000" dirty="0" smtClean="0">
                <a:solidFill>
                  <a:srgbClr val="00007D"/>
                </a:solidFill>
              </a:rPr>
              <a:t>Machine protection</a:t>
            </a:r>
            <a:r>
              <a:rPr lang="en-GB" sz="2000" dirty="0" smtClean="0">
                <a:solidFill>
                  <a:srgbClr val="00007D"/>
                </a:solidFill>
              </a:rPr>
              <a:t> commissioning </a:t>
            </a:r>
            <a:endParaRPr lang="en-US" sz="2000" dirty="0" smtClean="0">
              <a:solidFill>
                <a:srgbClr val="00007D"/>
              </a:solidFill>
            </a:endParaRPr>
          </a:p>
        </p:txBody>
      </p:sp>
      <p:sp>
        <p:nvSpPr>
          <p:cNvPr id="18" name="Slide Number Placeholder 17"/>
          <p:cNvSpPr>
            <a:spLocks noGrp="1"/>
          </p:cNvSpPr>
          <p:nvPr>
            <p:ph type="sldNum" sz="quarter" idx="11"/>
          </p:nvPr>
        </p:nvSpPr>
        <p:spPr/>
        <p:txBody>
          <a:bodyPr/>
          <a:lstStyle/>
          <a:p>
            <a:fld id="{20D66058-8582-419F-AA3B-A79C8D77E78A}" type="slidenum">
              <a:rPr lang="en-US" smtClean="0">
                <a:solidFill>
                  <a:srgbClr val="00007D"/>
                </a:solidFill>
              </a:rPr>
              <a:pPr/>
              <a:t>4</a:t>
            </a:fld>
            <a:endParaRPr lang="en-US">
              <a:solidFill>
                <a:srgbClr val="00007D"/>
              </a:solidFill>
            </a:endParaRPr>
          </a:p>
        </p:txBody>
      </p:sp>
      <p:sp>
        <p:nvSpPr>
          <p:cNvPr id="20" name="Left Arrow 19"/>
          <p:cNvSpPr/>
          <p:nvPr/>
        </p:nvSpPr>
        <p:spPr bwMode="auto">
          <a:xfrm rot="16200000">
            <a:off x="5334000" y="2971800"/>
            <a:ext cx="4953000" cy="381000"/>
          </a:xfrm>
          <a:prstGeom prst="leftArrow">
            <a:avLst/>
          </a:prstGeom>
          <a:solidFill>
            <a:schemeClr val="accent1"/>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US" sz="2000" smtClean="0">
              <a:solidFill>
                <a:srgbClr val="00007D"/>
              </a:solidFill>
            </a:endParaRPr>
          </a:p>
        </p:txBody>
      </p:sp>
      <p:cxnSp>
        <p:nvCxnSpPr>
          <p:cNvPr id="24" name="Straight Connector 23"/>
          <p:cNvCxnSpPr/>
          <p:nvPr/>
        </p:nvCxnSpPr>
        <p:spPr bwMode="auto">
          <a:xfrm>
            <a:off x="7391400" y="5637212"/>
            <a:ext cx="838200" cy="1588"/>
          </a:xfrm>
          <a:prstGeom prst="line">
            <a:avLst/>
          </a:prstGeom>
          <a:solidFill>
            <a:schemeClr val="accent1"/>
          </a:solidFill>
          <a:ln w="12700" cap="sq" cmpd="sng" algn="ctr">
            <a:solidFill>
              <a:schemeClr val="bg2"/>
            </a:solidFill>
            <a:prstDash val="solid"/>
            <a:round/>
            <a:headEnd type="none" w="med" len="med"/>
            <a:tailEnd type="none" w="med" len="med"/>
          </a:ln>
          <a:effectLst/>
        </p:spPr>
      </p:cxnSp>
      <p:sp>
        <p:nvSpPr>
          <p:cNvPr id="32" name="TextBox 31"/>
          <p:cNvSpPr txBox="1"/>
          <p:nvPr/>
        </p:nvSpPr>
        <p:spPr>
          <a:xfrm>
            <a:off x="8153400" y="5238690"/>
            <a:ext cx="914400"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today</a:t>
            </a:r>
            <a:endParaRPr lang="en-US" sz="2000" dirty="0">
              <a:solidFill>
                <a:srgbClr val="00007D"/>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0"/>
          <p:cNvGrpSpPr/>
          <p:nvPr/>
        </p:nvGrpSpPr>
        <p:grpSpPr>
          <a:xfrm>
            <a:off x="152400" y="1066800"/>
            <a:ext cx="8810748" cy="3810000"/>
            <a:chOff x="0" y="2057400"/>
            <a:chExt cx="3700514" cy="1600200"/>
          </a:xfrm>
        </p:grpSpPr>
        <p:pic>
          <p:nvPicPr>
            <p:cNvPr id="6" name="Picture 2"/>
            <p:cNvPicPr>
              <a:picLocks noChangeAspect="1" noChangeArrowheads="1"/>
            </p:cNvPicPr>
            <p:nvPr/>
          </p:nvPicPr>
          <p:blipFill>
            <a:blip r:embed="rId2" cstate="print"/>
            <a:srcRect t="38625" r="90680" b="32407"/>
            <a:stretch>
              <a:fillRect/>
            </a:stretch>
          </p:blipFill>
          <p:spPr bwMode="auto">
            <a:xfrm>
              <a:off x="0" y="2057400"/>
              <a:ext cx="685800" cy="1600200"/>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l="59029" t="38625" b="32407"/>
            <a:stretch>
              <a:fillRect/>
            </a:stretch>
          </p:blipFill>
          <p:spPr bwMode="auto">
            <a:xfrm>
              <a:off x="685800" y="2057400"/>
              <a:ext cx="3014714" cy="1600200"/>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Increasing bunch intensity</a:t>
            </a:r>
            <a:endParaRPr lang="en-US" dirty="0"/>
          </a:p>
        </p:txBody>
      </p:sp>
      <p:sp>
        <p:nvSpPr>
          <p:cNvPr id="5" name="Date Placeholder 4"/>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cxnSp>
        <p:nvCxnSpPr>
          <p:cNvPr id="8" name="Straight Arrow Connector 7"/>
          <p:cNvCxnSpPr/>
          <p:nvPr/>
        </p:nvCxnSpPr>
        <p:spPr bwMode="auto">
          <a:xfrm rot="5400000" flipH="1" flipV="1">
            <a:off x="5791200" y="2743200"/>
            <a:ext cx="1676400" cy="1066800"/>
          </a:xfrm>
          <a:prstGeom prst="straightConnector1">
            <a:avLst/>
          </a:prstGeom>
          <a:solidFill>
            <a:schemeClr val="accent1"/>
          </a:solidFill>
          <a:ln w="57150" cap="sq" cmpd="sng" algn="ctr">
            <a:solidFill>
              <a:schemeClr val="bg2"/>
            </a:solidFill>
            <a:prstDash val="solid"/>
            <a:round/>
            <a:headEnd type="none" w="med" len="med"/>
            <a:tailEnd type="arrow" w="med" len="med"/>
          </a:ln>
          <a:effectLst/>
        </p:spPr>
      </p:cxnSp>
      <p:sp>
        <p:nvSpPr>
          <p:cNvPr id="9" name="TextBox 8"/>
          <p:cNvSpPr txBox="1"/>
          <p:nvPr/>
        </p:nvSpPr>
        <p:spPr>
          <a:xfrm>
            <a:off x="4876800" y="2829580"/>
            <a:ext cx="1681445" cy="523220"/>
          </a:xfrm>
          <a:prstGeom prst="rect">
            <a:avLst/>
          </a:prstGeom>
          <a:noFill/>
        </p:spPr>
        <p:txBody>
          <a:bodyPr wrap="none" rtlCol="0">
            <a:spAutoFit/>
          </a:bodyPr>
          <a:lstStyle/>
          <a:p>
            <a:pPr algn="ctr" eaLnBrk="0" hangingPunct="0">
              <a:spcBef>
                <a:spcPct val="50000"/>
              </a:spcBef>
            </a:pPr>
            <a:r>
              <a:rPr lang="en-US" sz="2800" b="1" dirty="0" smtClean="0">
                <a:solidFill>
                  <a:srgbClr val="000090"/>
                </a:solidFill>
              </a:rPr>
              <a:t>factor 10</a:t>
            </a:r>
            <a:endParaRPr lang="en-US" sz="2800" b="1" dirty="0">
              <a:solidFill>
                <a:srgbClr val="000090"/>
              </a:solidFill>
            </a:endParaRPr>
          </a:p>
        </p:txBody>
      </p:sp>
      <p:sp>
        <p:nvSpPr>
          <p:cNvPr id="13" name="TextBox 12"/>
          <p:cNvSpPr txBox="1"/>
          <p:nvPr/>
        </p:nvSpPr>
        <p:spPr>
          <a:xfrm>
            <a:off x="76200" y="5155049"/>
            <a:ext cx="9023098" cy="1169551"/>
          </a:xfrm>
          <a:prstGeom prst="rect">
            <a:avLst/>
          </a:prstGeom>
          <a:noFill/>
        </p:spPr>
        <p:txBody>
          <a:bodyPr wrap="none" rtlCol="0">
            <a:spAutoFit/>
          </a:bodyPr>
          <a:lstStyle/>
          <a:p>
            <a:pPr eaLnBrk="0" hangingPunct="0">
              <a:spcBef>
                <a:spcPct val="50000"/>
              </a:spcBef>
            </a:pPr>
            <a:r>
              <a:rPr lang="en-US" sz="2000" dirty="0" smtClean="0">
                <a:solidFill>
                  <a:srgbClr val="00007D"/>
                </a:solidFill>
              </a:rPr>
              <a:t>Major success for LHC: 		</a:t>
            </a:r>
            <a:r>
              <a:rPr lang="en-US" sz="2000" b="1" dirty="0" smtClean="0">
                <a:solidFill>
                  <a:srgbClr val="FF0000"/>
                </a:solidFill>
              </a:rPr>
              <a:t>Nominal bunch charge at 450 </a:t>
            </a:r>
            <a:r>
              <a:rPr lang="en-US" sz="2000" b="1" dirty="0" err="1" smtClean="0">
                <a:solidFill>
                  <a:srgbClr val="FF0000"/>
                </a:solidFill>
              </a:rPr>
              <a:t>GeV</a:t>
            </a:r>
            <a:r>
              <a:rPr lang="en-US" sz="2000" b="1" dirty="0" smtClean="0">
                <a:solidFill>
                  <a:srgbClr val="FF0000"/>
                </a:solidFill>
              </a:rPr>
              <a:t>! </a:t>
            </a:r>
            <a:br>
              <a:rPr lang="en-US" sz="2000" b="1" dirty="0" smtClean="0">
                <a:solidFill>
                  <a:srgbClr val="FF0000"/>
                </a:solidFill>
              </a:rPr>
            </a:br>
            <a:r>
              <a:rPr lang="en-US" sz="2000" b="1" dirty="0" smtClean="0">
                <a:solidFill>
                  <a:srgbClr val="FF0000"/>
                </a:solidFill>
              </a:rPr>
              <a:t>				25 hours beam lifetime!</a:t>
            </a:r>
          </a:p>
          <a:p>
            <a:pPr eaLnBrk="0" hangingPunct="0">
              <a:spcBef>
                <a:spcPct val="50000"/>
              </a:spcBef>
            </a:pPr>
            <a:r>
              <a:rPr lang="en-US" sz="2000" dirty="0" smtClean="0">
                <a:solidFill>
                  <a:srgbClr val="00007D"/>
                </a:solidFill>
              </a:rPr>
              <a:t>Means: No single bunch show stoppers from dynamic aperture, instabilities, …</a:t>
            </a:r>
            <a:endParaRPr lang="en-US" sz="2000" dirty="0">
              <a:solidFill>
                <a:srgbClr val="00007D"/>
              </a:solidFill>
            </a:endParaRPr>
          </a:p>
        </p:txBody>
      </p:sp>
      <p:sp>
        <p:nvSpPr>
          <p:cNvPr id="14" name="Slide Number Placeholder 13"/>
          <p:cNvSpPr>
            <a:spLocks noGrp="1"/>
          </p:cNvSpPr>
          <p:nvPr>
            <p:ph type="sldNum" sz="quarter" idx="11"/>
          </p:nvPr>
        </p:nvSpPr>
        <p:spPr/>
        <p:txBody>
          <a:bodyPr/>
          <a:lstStyle/>
          <a:p>
            <a:fld id="{57C3E7D3-E8A8-4E1B-881E-DBC7929F1526}" type="slidenum">
              <a:rPr lang="en-US" smtClean="0">
                <a:solidFill>
                  <a:srgbClr val="00007D"/>
                </a:solidFill>
              </a:rPr>
              <a:pPr/>
              <a:t>40</a:t>
            </a:fld>
            <a:endParaRPr lang="en-US">
              <a:solidFill>
                <a:srgbClr val="00007D"/>
              </a:solidFill>
            </a:endParaRPr>
          </a:p>
        </p:txBody>
      </p:sp>
      <p:sp>
        <p:nvSpPr>
          <p:cNvPr id="12"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2 MJ</a:t>
            </a:r>
            <a:endParaRPr lang="en-US" dirty="0"/>
          </a:p>
        </p:txBody>
      </p:sp>
      <p:sp>
        <p:nvSpPr>
          <p:cNvPr id="3" name="Footer Placeholder 2"/>
          <p:cNvSpPr>
            <a:spLocks noGrp="1"/>
          </p:cNvSpPr>
          <p:nvPr>
            <p:ph type="ftr" sz="quarter" idx="10"/>
          </p:nvPr>
        </p:nvSpPr>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
        <p:nvSpPr>
          <p:cNvPr id="4" name="Date Placeholder 3"/>
          <p:cNvSpPr>
            <a:spLocks noGrp="1"/>
          </p:cNvSpPr>
          <p:nvPr>
            <p:ph type="dt" sz="half" idx="12"/>
          </p:nvPr>
        </p:nvSpPr>
        <p:spPr/>
        <p:txBody>
          <a:bodyPr/>
          <a:lstStyle/>
          <a:p>
            <a:r>
              <a:rPr lang="en-US" dirty="0" smtClean="0">
                <a:solidFill>
                  <a:srgbClr val="00007D"/>
                </a:solidFill>
              </a:rPr>
              <a:t>26-4-10</a:t>
            </a:r>
            <a:endParaRPr lang="en-US" dirty="0">
              <a:solidFill>
                <a:srgbClr val="00007D"/>
              </a:solidFill>
            </a:endParaRPr>
          </a:p>
        </p:txBody>
      </p:sp>
      <p:sp>
        <p:nvSpPr>
          <p:cNvPr id="6" name="TextBox 5"/>
          <p:cNvSpPr txBox="1"/>
          <p:nvPr/>
        </p:nvSpPr>
        <p:spPr>
          <a:xfrm>
            <a:off x="304800" y="762000"/>
            <a:ext cx="8610600" cy="400110"/>
          </a:xfrm>
          <a:prstGeom prst="rect">
            <a:avLst/>
          </a:prstGeom>
          <a:noFill/>
        </p:spPr>
        <p:txBody>
          <a:bodyPr wrap="square" rtlCol="0">
            <a:spAutoFit/>
          </a:bodyPr>
          <a:lstStyle/>
          <a:p>
            <a:pPr algn="ctr" eaLnBrk="0" hangingPunct="0">
              <a:spcBef>
                <a:spcPct val="50000"/>
              </a:spcBef>
            </a:pPr>
            <a:r>
              <a:rPr lang="en-US" sz="2000" dirty="0" smtClean="0">
                <a:solidFill>
                  <a:srgbClr val="FF0000"/>
                </a:solidFill>
              </a:rPr>
              <a:t>Main challenge will be learning to operate safely with destructive beams</a:t>
            </a:r>
            <a:endParaRPr lang="en-US" sz="2000" dirty="0">
              <a:solidFill>
                <a:srgbClr val="FF0000"/>
              </a:solidFill>
            </a:endParaRPr>
          </a:p>
        </p:txBody>
      </p:sp>
      <p:sp>
        <p:nvSpPr>
          <p:cNvPr id="7" name="TextBox 6"/>
          <p:cNvSpPr txBox="1"/>
          <p:nvPr/>
        </p:nvSpPr>
        <p:spPr>
          <a:xfrm>
            <a:off x="1981200" y="1295400"/>
            <a:ext cx="5257800" cy="584776"/>
          </a:xfrm>
          <a:prstGeom prst="rect">
            <a:avLst/>
          </a:prstGeom>
          <a:noFill/>
        </p:spPr>
        <p:txBody>
          <a:bodyPr wrap="square" rtlCol="0">
            <a:spAutoFit/>
          </a:bodyPr>
          <a:lstStyle/>
          <a:p>
            <a:pPr algn="ctr" eaLnBrk="0" hangingPunct="0">
              <a:spcBef>
                <a:spcPct val="50000"/>
              </a:spcBef>
            </a:pPr>
            <a:r>
              <a:rPr lang="en-US" sz="3200" dirty="0" smtClean="0">
                <a:solidFill>
                  <a:srgbClr val="008000"/>
                </a:solidFill>
              </a:rPr>
              <a:t>Approved steps to 2 MJ </a:t>
            </a:r>
            <a:endParaRPr lang="en-US" sz="3200" dirty="0">
              <a:solidFill>
                <a:srgbClr val="008000"/>
              </a:solidFill>
            </a:endParaRPr>
          </a:p>
        </p:txBody>
      </p:sp>
      <p:sp>
        <p:nvSpPr>
          <p:cNvPr id="8" name="Slide Number Placeholder 7"/>
          <p:cNvSpPr>
            <a:spLocks noGrp="1"/>
          </p:cNvSpPr>
          <p:nvPr>
            <p:ph type="sldNum" sz="quarter" idx="11"/>
          </p:nvPr>
        </p:nvSpPr>
        <p:spPr/>
        <p:txBody>
          <a:bodyPr/>
          <a:lstStyle/>
          <a:p>
            <a:fld id="{20D66058-8582-419F-AA3B-A79C8D77E78A}" type="slidenum">
              <a:rPr lang="en-US" smtClean="0">
                <a:solidFill>
                  <a:srgbClr val="00007D"/>
                </a:solidFill>
              </a:rPr>
              <a:pPr/>
              <a:t>41</a:t>
            </a:fld>
            <a:endParaRPr lang="en-US">
              <a:solidFill>
                <a:srgbClr val="00007D"/>
              </a:solidFill>
            </a:endParaRPr>
          </a:p>
        </p:txBody>
      </p:sp>
      <p:pic>
        <p:nvPicPr>
          <p:cNvPr id="9" name="Picture 8"/>
          <p:cNvPicPr>
            <a:picLocks noChangeAspect="1"/>
          </p:cNvPicPr>
          <p:nvPr/>
        </p:nvPicPr>
        <p:blipFill>
          <a:blip r:embed="rId2"/>
          <a:stretch>
            <a:fillRect/>
          </a:stretch>
        </p:blipFill>
        <p:spPr>
          <a:xfrm>
            <a:off x="0" y="2133600"/>
            <a:ext cx="9144000" cy="3124200"/>
          </a:xfrm>
          <a:prstGeom prst="rect">
            <a:avLst/>
          </a:prstGeom>
        </p:spPr>
      </p:pic>
      <p:sp>
        <p:nvSpPr>
          <p:cNvPr id="10" name="TextBox 9"/>
          <p:cNvSpPr txBox="1"/>
          <p:nvPr/>
        </p:nvSpPr>
        <p:spPr>
          <a:xfrm>
            <a:off x="6781800" y="6019800"/>
            <a:ext cx="2514600" cy="338554"/>
          </a:xfrm>
          <a:prstGeom prst="rect">
            <a:avLst/>
          </a:prstGeom>
          <a:noFill/>
        </p:spPr>
        <p:txBody>
          <a:bodyPr wrap="square" rtlCol="0">
            <a:spAutoFit/>
          </a:bodyPr>
          <a:lstStyle/>
          <a:p>
            <a:pPr algn="ctr" eaLnBrk="0" hangingPunct="0">
              <a:spcBef>
                <a:spcPct val="50000"/>
              </a:spcBef>
            </a:pPr>
            <a:r>
              <a:rPr lang="en-US" sz="1600" dirty="0" err="1" smtClean="0">
                <a:solidFill>
                  <a:srgbClr val="00007D"/>
                </a:solidFill>
              </a:rPr>
              <a:t>J</a:t>
            </a:r>
            <a:r>
              <a:rPr lang="en-US" sz="1600" dirty="0" err="1" smtClean="0">
                <a:solidFill>
                  <a:srgbClr val="00007D"/>
                </a:solidFill>
              </a:rPr>
              <a:t>ö</a:t>
            </a:r>
            <a:r>
              <a:rPr lang="en-US" sz="1600" dirty="0" err="1" smtClean="0">
                <a:solidFill>
                  <a:srgbClr val="00007D"/>
                </a:solidFill>
              </a:rPr>
              <a:t>rg</a:t>
            </a:r>
            <a:r>
              <a:rPr lang="en-US" sz="1600" dirty="0" smtClean="0">
                <a:solidFill>
                  <a:srgbClr val="00007D"/>
                </a:solidFill>
              </a:rPr>
              <a:t> Wenninger</a:t>
            </a:r>
            <a:endParaRPr lang="en-US" sz="1600" dirty="0">
              <a:solidFill>
                <a:srgbClr val="00007D"/>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2011 </a:t>
            </a:r>
            <a:endParaRPr lang="en-US" dirty="0"/>
          </a:p>
        </p:txBody>
      </p:sp>
      <p:sp>
        <p:nvSpPr>
          <p:cNvPr id="6" name="Footer Placeholder 5"/>
          <p:cNvSpPr>
            <a:spLocks noGrp="1"/>
          </p:cNvSpPr>
          <p:nvPr>
            <p:ph type="ftr" sz="quarter" idx="10"/>
          </p:nvPr>
        </p:nvSpPr>
        <p:spPr/>
        <p:txBody>
          <a:bodyPr/>
          <a:lstStyle/>
          <a:p>
            <a:pPr>
              <a:defRPr/>
            </a:pPr>
            <a:r>
              <a:rPr lang="en-US" smtClean="0">
                <a:solidFill>
                  <a:srgbClr val="00007D"/>
                </a:solidFill>
              </a:rPr>
              <a:t>LHC status</a:t>
            </a:r>
            <a:endParaRPr lang="en-US" dirty="0">
              <a:solidFill>
                <a:srgbClr val="00007D"/>
              </a:solidFill>
            </a:endParaRPr>
          </a:p>
        </p:txBody>
      </p:sp>
      <p:sp>
        <p:nvSpPr>
          <p:cNvPr id="4" name="Date Placeholder 3"/>
          <p:cNvSpPr>
            <a:spLocks noGrp="1"/>
          </p:cNvSpPr>
          <p:nvPr>
            <p:ph type="dt" sz="half" idx="12"/>
          </p:nvPr>
        </p:nvSpPr>
        <p:spPr/>
        <p:txBody>
          <a:bodyPr/>
          <a:lstStyle/>
          <a:p>
            <a:pPr>
              <a:defRPr/>
            </a:pPr>
            <a:r>
              <a:rPr lang="en-US" dirty="0" smtClean="0">
                <a:solidFill>
                  <a:srgbClr val="00007D"/>
                </a:solidFill>
              </a:rPr>
              <a:t>26/</a:t>
            </a:r>
            <a:r>
              <a:rPr lang="en-US" dirty="0" smtClean="0">
                <a:solidFill>
                  <a:srgbClr val="00007D"/>
                </a:solidFill>
              </a:rPr>
              <a:t>04/10</a:t>
            </a:r>
            <a:endParaRPr lang="en-US" dirty="0">
              <a:solidFill>
                <a:srgbClr val="00007D"/>
              </a:solidFill>
            </a:endParaRPr>
          </a:p>
        </p:txBody>
      </p:sp>
      <p:sp>
        <p:nvSpPr>
          <p:cNvPr id="10" name="TextBox 9"/>
          <p:cNvSpPr txBox="1"/>
          <p:nvPr/>
        </p:nvSpPr>
        <p:spPr>
          <a:xfrm>
            <a:off x="381000" y="1066800"/>
            <a:ext cx="8305800" cy="523220"/>
          </a:xfrm>
          <a:prstGeom prst="rect">
            <a:avLst/>
          </a:prstGeom>
          <a:noFill/>
        </p:spPr>
        <p:txBody>
          <a:bodyPr wrap="square" rtlCol="0">
            <a:spAutoFit/>
          </a:bodyPr>
          <a:lstStyle/>
          <a:p>
            <a:pPr algn="ctr" eaLnBrk="0" hangingPunct="0">
              <a:spcBef>
                <a:spcPct val="50000"/>
              </a:spcBef>
            </a:pPr>
            <a:r>
              <a:rPr lang="en-US" sz="2800" dirty="0" smtClean="0">
                <a:solidFill>
                  <a:srgbClr val="00007D"/>
                </a:solidFill>
              </a:rPr>
              <a:t>3.5 TeV: run flat out at ~100 pb</a:t>
            </a:r>
            <a:r>
              <a:rPr lang="en-US" sz="2800" baseline="30000" dirty="0" smtClean="0">
                <a:solidFill>
                  <a:srgbClr val="00007D"/>
                </a:solidFill>
              </a:rPr>
              <a:t>-1</a:t>
            </a:r>
            <a:r>
              <a:rPr lang="en-US" sz="2800" dirty="0" smtClean="0">
                <a:solidFill>
                  <a:srgbClr val="00007D"/>
                </a:solidFill>
              </a:rPr>
              <a:t> per month </a:t>
            </a:r>
          </a:p>
        </p:txBody>
      </p:sp>
      <p:sp>
        <p:nvSpPr>
          <p:cNvPr id="13" name="TextBox 12"/>
          <p:cNvSpPr txBox="1"/>
          <p:nvPr/>
        </p:nvSpPr>
        <p:spPr>
          <a:xfrm>
            <a:off x="3657600" y="5867400"/>
            <a:ext cx="5181600" cy="584776"/>
          </a:xfrm>
          <a:prstGeom prst="rect">
            <a:avLst/>
          </a:prstGeom>
          <a:noFill/>
        </p:spPr>
        <p:txBody>
          <a:bodyPr wrap="square" rtlCol="0">
            <a:spAutoFit/>
          </a:bodyPr>
          <a:lstStyle/>
          <a:p>
            <a:pPr eaLnBrk="0" hangingPunct="0">
              <a:spcBef>
                <a:spcPct val="50000"/>
              </a:spcBef>
            </a:pPr>
            <a:r>
              <a:rPr lang="en-US" sz="3200" dirty="0" smtClean="0">
                <a:solidFill>
                  <a:srgbClr val="00007D"/>
                </a:solidFill>
              </a:rPr>
              <a:t>Aim to deliver around 1 fb</a:t>
            </a:r>
            <a:r>
              <a:rPr lang="en-US" sz="3200" baseline="30000" dirty="0" smtClean="0">
                <a:solidFill>
                  <a:srgbClr val="00007D"/>
                </a:solidFill>
              </a:rPr>
              <a:t>-1</a:t>
            </a:r>
            <a:endParaRPr lang="en-US" sz="3200" baseline="30000" dirty="0">
              <a:solidFill>
                <a:srgbClr val="00007D"/>
              </a:solidFill>
            </a:endParaRPr>
          </a:p>
        </p:txBody>
      </p:sp>
      <p:sp>
        <p:nvSpPr>
          <p:cNvPr id="9" name="TextBox 8"/>
          <p:cNvSpPr txBox="1"/>
          <p:nvPr/>
        </p:nvSpPr>
        <p:spPr>
          <a:xfrm>
            <a:off x="2057400" y="4724400"/>
            <a:ext cx="3657600" cy="400110"/>
          </a:xfrm>
          <a:prstGeom prst="rect">
            <a:avLst/>
          </a:prstGeom>
          <a:noFill/>
        </p:spPr>
        <p:txBody>
          <a:bodyPr wrap="square" rtlCol="0">
            <a:spAutoFit/>
          </a:bodyPr>
          <a:lstStyle/>
          <a:p>
            <a:pPr algn="ctr" eaLnBrk="0" hangingPunct="0">
              <a:spcBef>
                <a:spcPct val="50000"/>
              </a:spcBef>
            </a:pPr>
            <a:r>
              <a:rPr lang="en-US" sz="2000" dirty="0" smtClean="0">
                <a:solidFill>
                  <a:srgbClr val="FF0000"/>
                </a:solidFill>
              </a:rPr>
              <a:t>16% nominal beam intensity</a:t>
            </a:r>
            <a:endParaRPr lang="en-US" sz="2000" dirty="0">
              <a:solidFill>
                <a:srgbClr val="FF0000"/>
              </a:solidFill>
            </a:endParaRPr>
          </a:p>
        </p:txBody>
      </p:sp>
      <p:cxnSp>
        <p:nvCxnSpPr>
          <p:cNvPr id="14" name="Straight Arrow Connector 13"/>
          <p:cNvCxnSpPr/>
          <p:nvPr/>
        </p:nvCxnSpPr>
        <p:spPr bwMode="auto">
          <a:xfrm rot="5400000" flipH="1" flipV="1">
            <a:off x="3466306" y="4229100"/>
            <a:ext cx="838994" cy="794"/>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12" name="Slide Number Placeholder 11"/>
          <p:cNvSpPr>
            <a:spLocks noGrp="1"/>
          </p:cNvSpPr>
          <p:nvPr>
            <p:ph type="sldNum" sz="quarter" idx="11"/>
          </p:nvPr>
        </p:nvSpPr>
        <p:spPr/>
        <p:txBody>
          <a:bodyPr/>
          <a:lstStyle/>
          <a:p>
            <a:fld id="{20D66058-8582-419F-AA3B-A79C8D77E78A}" type="slidenum">
              <a:rPr lang="en-US" smtClean="0">
                <a:solidFill>
                  <a:srgbClr val="00007D"/>
                </a:solidFill>
              </a:rPr>
              <a:pPr/>
              <a:t>42</a:t>
            </a:fld>
            <a:endParaRPr lang="en-US">
              <a:solidFill>
                <a:srgbClr val="00007D"/>
              </a:solidFill>
            </a:endParaRPr>
          </a:p>
        </p:txBody>
      </p:sp>
      <p:pic>
        <p:nvPicPr>
          <p:cNvPr id="15" name="Picture 14" descr="Screen shot 2010-04-23 at 7.49.26 AM.png"/>
          <p:cNvPicPr>
            <a:picLocks noChangeAspect="1"/>
          </p:cNvPicPr>
          <p:nvPr/>
        </p:nvPicPr>
        <p:blipFill>
          <a:blip r:embed="rId2"/>
          <a:stretch>
            <a:fillRect/>
          </a:stretch>
        </p:blipFill>
        <p:spPr>
          <a:xfrm>
            <a:off x="0" y="2488060"/>
            <a:ext cx="9144000" cy="188187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2819400"/>
          </a:xfrm>
        </p:spPr>
        <p:txBody>
          <a:bodyPr/>
          <a:lstStyle/>
          <a:p>
            <a:r>
              <a:rPr lang="en-US" dirty="0" smtClean="0">
                <a:solidFill>
                  <a:srgbClr val="FF0000"/>
                </a:solidFill>
              </a:rPr>
              <a:t>2012: splice consolidation</a:t>
            </a:r>
          </a:p>
          <a:p>
            <a:r>
              <a:rPr lang="en-US" dirty="0" smtClean="0"/>
              <a:t>2013: 6.5 TeV ~25% nominal intensity</a:t>
            </a:r>
          </a:p>
          <a:p>
            <a:r>
              <a:rPr lang="en-US" dirty="0" smtClean="0"/>
              <a:t>2014: 6.5 TeV ~40% nominal intensity</a:t>
            </a:r>
          </a:p>
          <a:p>
            <a:pPr lvl="1">
              <a:buNone/>
            </a:pPr>
            <a:endParaRPr lang="en-US" dirty="0" smtClean="0"/>
          </a:p>
          <a:p>
            <a:endParaRPr lang="en-US" dirty="0" smtClean="0"/>
          </a:p>
          <a:p>
            <a:pPr lvl="2"/>
            <a:endParaRPr lang="en-US" dirty="0" smtClean="0"/>
          </a:p>
        </p:txBody>
      </p:sp>
      <p:sp>
        <p:nvSpPr>
          <p:cNvPr id="3" name="Title 2"/>
          <p:cNvSpPr>
            <a:spLocks noGrp="1"/>
          </p:cNvSpPr>
          <p:nvPr>
            <p:ph type="title"/>
          </p:nvPr>
        </p:nvSpPr>
        <p:spPr/>
        <p:txBody>
          <a:bodyPr/>
          <a:lstStyle/>
          <a:p>
            <a:r>
              <a:rPr lang="en-US" dirty="0" smtClean="0"/>
              <a:t>To 2014 – optimistic </a:t>
            </a:r>
            <a:endParaRPr lang="en-US" dirty="0"/>
          </a:p>
        </p:txBody>
      </p:sp>
      <p:sp>
        <p:nvSpPr>
          <p:cNvPr id="4" name="Date Placeholder 3"/>
          <p:cNvSpPr>
            <a:spLocks noGrp="1"/>
          </p:cNvSpPr>
          <p:nvPr>
            <p:ph type="dt" sz="half" idx="10"/>
          </p:nvPr>
        </p:nvSpPr>
        <p:spPr/>
        <p:txBody>
          <a:bodyPr/>
          <a:lstStyle/>
          <a:p>
            <a:pPr>
              <a:defRPr/>
            </a:pPr>
            <a:r>
              <a:rPr lang="en-US" dirty="0" smtClean="0">
                <a:solidFill>
                  <a:srgbClr val="00007D"/>
                </a:solidFill>
              </a:rPr>
              <a:t>26/</a:t>
            </a:r>
            <a:r>
              <a:rPr lang="en-US" dirty="0" smtClean="0">
                <a:solidFill>
                  <a:srgbClr val="00007D"/>
                </a:solidFill>
              </a:rPr>
              <a:t>04/10</a:t>
            </a:r>
            <a:endParaRPr lang="en-US" dirty="0">
              <a:solidFill>
                <a:srgbClr val="00007D"/>
              </a:solidFill>
            </a:endParaRPr>
          </a:p>
        </p:txBody>
      </p:sp>
      <p:sp>
        <p:nvSpPr>
          <p:cNvPr id="6" name="Footer Placeholder 5"/>
          <p:cNvSpPr>
            <a:spLocks noGrp="1"/>
          </p:cNvSpPr>
          <p:nvPr>
            <p:ph type="ftr" sz="quarter" idx="12"/>
          </p:nvPr>
        </p:nvSpPr>
        <p:spPr/>
        <p:txBody>
          <a:bodyPr/>
          <a:lstStyle/>
          <a:p>
            <a:pPr>
              <a:defRPr/>
            </a:pPr>
            <a:r>
              <a:rPr lang="en-US" smtClean="0">
                <a:solidFill>
                  <a:srgbClr val="00007D"/>
                </a:solidFill>
              </a:rPr>
              <a:t>LHC status</a:t>
            </a:r>
            <a:endParaRPr lang="en-US" dirty="0">
              <a:solidFill>
                <a:srgbClr val="00007D"/>
              </a:solidFill>
            </a:endParaRPr>
          </a:p>
        </p:txBody>
      </p:sp>
      <p:pic>
        <p:nvPicPr>
          <p:cNvPr id="7" name="Picture 6"/>
          <p:cNvPicPr>
            <a:picLocks noChangeAspect="1"/>
          </p:cNvPicPr>
          <p:nvPr/>
        </p:nvPicPr>
        <p:blipFill>
          <a:blip r:embed="rId2"/>
          <a:stretch>
            <a:fillRect/>
          </a:stretch>
        </p:blipFill>
        <p:spPr>
          <a:xfrm>
            <a:off x="0" y="2438400"/>
            <a:ext cx="9144000" cy="3276600"/>
          </a:xfrm>
          <a:prstGeom prst="rect">
            <a:avLst/>
          </a:prstGeom>
        </p:spPr>
      </p:pic>
      <p:sp>
        <p:nvSpPr>
          <p:cNvPr id="8" name="Slide Number Placeholder 7"/>
          <p:cNvSpPr>
            <a:spLocks noGrp="1"/>
          </p:cNvSpPr>
          <p:nvPr>
            <p:ph type="sldNum" sz="quarter" idx="11"/>
          </p:nvPr>
        </p:nvSpPr>
        <p:spPr/>
        <p:txBody>
          <a:bodyPr/>
          <a:lstStyle/>
          <a:p>
            <a:fld id="{57C3E7D3-E8A8-4E1B-881E-DBC7929F1526}" type="slidenum">
              <a:rPr lang="en-US" smtClean="0">
                <a:solidFill>
                  <a:srgbClr val="00007D"/>
                </a:solidFill>
              </a:rPr>
              <a:pPr/>
              <a:t>43</a:t>
            </a:fld>
            <a:endParaRPr lang="en-US">
              <a:solidFill>
                <a:srgbClr val="00007D"/>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Increase Intensity: </a:t>
            </a:r>
            <a:r>
              <a:rPr lang="en-US" dirty="0" err="1" smtClean="0"/>
              <a:t>Emittance</a:t>
            </a:r>
            <a:endParaRPr lang="en-US" dirty="0" smtClean="0"/>
          </a:p>
        </p:txBody>
      </p:sp>
      <p:sp>
        <p:nvSpPr>
          <p:cNvPr id="33795" name="Content Placeholder 2"/>
          <p:cNvSpPr>
            <a:spLocks noGrp="1"/>
          </p:cNvSpPr>
          <p:nvPr>
            <p:ph idx="1"/>
          </p:nvPr>
        </p:nvSpPr>
        <p:spPr>
          <a:xfrm>
            <a:off x="188496" y="866280"/>
            <a:ext cx="8915400" cy="5334000"/>
          </a:xfrm>
        </p:spPr>
        <p:txBody>
          <a:bodyPr/>
          <a:lstStyle/>
          <a:p>
            <a:r>
              <a:rPr lang="en-US" dirty="0" err="1" smtClean="0"/>
              <a:t>Emittances</a:t>
            </a:r>
            <a:r>
              <a:rPr lang="en-US" dirty="0" smtClean="0"/>
              <a:t> versus bunch intensity:</a:t>
            </a:r>
          </a:p>
        </p:txBody>
      </p:sp>
      <p:pic>
        <p:nvPicPr>
          <p:cNvPr id="6" name="Picture 5" descr="20100416015935.png"/>
          <p:cNvPicPr>
            <a:picLocks noChangeAspect="1"/>
          </p:cNvPicPr>
          <p:nvPr/>
        </p:nvPicPr>
        <p:blipFill>
          <a:blip r:embed="rId3" cstate="print"/>
          <a:stretch>
            <a:fillRect/>
          </a:stretch>
        </p:blipFill>
        <p:spPr>
          <a:xfrm>
            <a:off x="1483895" y="1383319"/>
            <a:ext cx="7304504" cy="5258780"/>
          </a:xfrm>
          <a:prstGeom prst="rect">
            <a:avLst/>
          </a:prstGeom>
        </p:spPr>
      </p:pic>
      <p:sp>
        <p:nvSpPr>
          <p:cNvPr id="7" name="TextBox 6"/>
          <p:cNvSpPr txBox="1"/>
          <p:nvPr/>
        </p:nvSpPr>
        <p:spPr>
          <a:xfrm>
            <a:off x="4343400" y="4394537"/>
            <a:ext cx="2322922" cy="1015663"/>
          </a:xfrm>
          <a:prstGeom prst="rect">
            <a:avLst/>
          </a:prstGeom>
          <a:noFill/>
        </p:spPr>
        <p:txBody>
          <a:bodyPr wrap="none" rtlCol="0">
            <a:spAutoFit/>
          </a:bodyPr>
          <a:lstStyle/>
          <a:p>
            <a:pPr algn="ctr" eaLnBrk="0" hangingPunct="0">
              <a:spcBef>
                <a:spcPct val="50000"/>
              </a:spcBef>
            </a:pPr>
            <a:r>
              <a:rPr lang="en-US" sz="4000" b="1" dirty="0" smtClean="0">
                <a:solidFill>
                  <a:srgbClr val="FF0000"/>
                </a:solidFill>
              </a:rPr>
              <a:t>factor 10</a:t>
            </a:r>
            <a:br>
              <a:rPr lang="en-US" sz="4000" b="1" dirty="0" smtClean="0">
                <a:solidFill>
                  <a:srgbClr val="FF0000"/>
                </a:solidFill>
              </a:rPr>
            </a:br>
            <a:r>
              <a:rPr lang="en-US" i="1" dirty="0" smtClean="0">
                <a:solidFill>
                  <a:srgbClr val="FF0000"/>
                </a:solidFill>
              </a:rPr>
              <a:t>beyond 1e10 pilot</a:t>
            </a:r>
            <a:endParaRPr lang="en-US" sz="4000" i="1" dirty="0">
              <a:solidFill>
                <a:srgbClr val="FF0000"/>
              </a:solidFill>
            </a:endParaRPr>
          </a:p>
        </p:txBody>
      </p:sp>
      <p:cxnSp>
        <p:nvCxnSpPr>
          <p:cNvPr id="9" name="Straight Arrow Connector 8"/>
          <p:cNvCxnSpPr/>
          <p:nvPr/>
        </p:nvCxnSpPr>
        <p:spPr bwMode="auto">
          <a:xfrm>
            <a:off x="2895600" y="5410200"/>
            <a:ext cx="5181600" cy="1588"/>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12" name="TextBox 11"/>
          <p:cNvSpPr txBox="1"/>
          <p:nvPr/>
        </p:nvSpPr>
        <p:spPr>
          <a:xfrm>
            <a:off x="6934200" y="1219200"/>
            <a:ext cx="1828800" cy="369332"/>
          </a:xfrm>
          <a:prstGeom prst="rect">
            <a:avLst/>
          </a:prstGeom>
          <a:noFill/>
        </p:spPr>
        <p:txBody>
          <a:bodyPr wrap="square" rtlCol="0">
            <a:spAutoFit/>
          </a:bodyPr>
          <a:lstStyle/>
          <a:p>
            <a:pPr eaLnBrk="0" hangingPunct="0">
              <a:spcBef>
                <a:spcPct val="50000"/>
              </a:spcBef>
            </a:pPr>
            <a:r>
              <a:rPr lang="en-US" i="1" dirty="0" smtClean="0">
                <a:solidFill>
                  <a:srgbClr val="00007D"/>
                </a:solidFill>
              </a:rPr>
              <a:t>Injection team</a:t>
            </a:r>
            <a:endParaRPr lang="en-GB" i="1" dirty="0">
              <a:solidFill>
                <a:srgbClr val="00007D"/>
              </a:solidFill>
            </a:endParaRPr>
          </a:p>
        </p:txBody>
      </p:sp>
      <p:sp>
        <p:nvSpPr>
          <p:cNvPr id="10" name="Date Placeholder 9"/>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sp>
        <p:nvSpPr>
          <p:cNvPr id="13" name="Slide Number Placeholder 12"/>
          <p:cNvSpPr>
            <a:spLocks noGrp="1"/>
          </p:cNvSpPr>
          <p:nvPr>
            <p:ph type="sldNum" sz="quarter" idx="11"/>
          </p:nvPr>
        </p:nvSpPr>
        <p:spPr/>
        <p:txBody>
          <a:bodyPr/>
          <a:lstStyle/>
          <a:p>
            <a:fld id="{57C3E7D3-E8A8-4E1B-881E-DBC7929F1526}" type="slidenum">
              <a:rPr lang="en-US" smtClean="0">
                <a:solidFill>
                  <a:srgbClr val="00007D"/>
                </a:solidFill>
              </a:rPr>
              <a:pPr/>
              <a:t>44</a:t>
            </a:fld>
            <a:endParaRPr lang="en-US">
              <a:solidFill>
                <a:srgbClr val="00007D"/>
              </a:solidFill>
            </a:endParaRPr>
          </a:p>
        </p:txBody>
      </p:sp>
      <p:sp>
        <p:nvSpPr>
          <p:cNvPr id="14"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Intensity: Tune Shift Beam 1</a:t>
            </a:r>
            <a:endParaRPr lang="en-US" dirty="0"/>
          </a:p>
        </p:txBody>
      </p:sp>
      <p:sp>
        <p:nvSpPr>
          <p:cNvPr id="5" name="Date Placeholder 4"/>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pic>
        <p:nvPicPr>
          <p:cNvPr id="6" name="Picture 5"/>
          <p:cNvPicPr>
            <a:picLocks noChangeAspect="1"/>
          </p:cNvPicPr>
          <p:nvPr/>
        </p:nvPicPr>
        <p:blipFill>
          <a:blip r:embed="rId2" cstate="print"/>
          <a:stretch>
            <a:fillRect/>
          </a:stretch>
        </p:blipFill>
        <p:spPr>
          <a:xfrm>
            <a:off x="660400" y="762000"/>
            <a:ext cx="8178800" cy="5589441"/>
          </a:xfrm>
          <a:prstGeom prst="rect">
            <a:avLst/>
          </a:prstGeom>
        </p:spPr>
      </p:pic>
      <p:sp>
        <p:nvSpPr>
          <p:cNvPr id="7" name="TextBox 6"/>
          <p:cNvSpPr txBox="1"/>
          <p:nvPr/>
        </p:nvSpPr>
        <p:spPr>
          <a:xfrm>
            <a:off x="5943600" y="3810000"/>
            <a:ext cx="2326278" cy="523220"/>
          </a:xfrm>
          <a:prstGeom prst="rect">
            <a:avLst/>
          </a:prstGeom>
          <a:noFill/>
        </p:spPr>
        <p:txBody>
          <a:bodyPr wrap="none" rtlCol="0">
            <a:spAutoFit/>
          </a:bodyPr>
          <a:lstStyle/>
          <a:p>
            <a:pPr algn="ctr" eaLnBrk="0" hangingPunct="0">
              <a:spcBef>
                <a:spcPct val="50000"/>
              </a:spcBef>
            </a:pPr>
            <a:r>
              <a:rPr lang="en-US" sz="2800" b="1" dirty="0" err="1" smtClean="0">
                <a:solidFill>
                  <a:srgbClr val="FF0000"/>
                </a:solidFill>
                <a:latin typeface="Symbol" charset="2"/>
                <a:cs typeface="Symbol" charset="2"/>
              </a:rPr>
              <a:t>D</a:t>
            </a:r>
            <a:r>
              <a:rPr lang="en-US" sz="2800" b="1" dirty="0" err="1" smtClean="0">
                <a:solidFill>
                  <a:srgbClr val="FF0000"/>
                </a:solidFill>
              </a:rPr>
              <a:t>Q</a:t>
            </a:r>
            <a:r>
              <a:rPr lang="en-US" sz="2800" b="1" baseline="-25000" dirty="0" err="1" smtClean="0">
                <a:solidFill>
                  <a:srgbClr val="FF0000"/>
                </a:solidFill>
              </a:rPr>
              <a:t>v</a:t>
            </a:r>
            <a:r>
              <a:rPr lang="en-US" sz="2800" b="1" dirty="0" smtClean="0">
                <a:solidFill>
                  <a:srgbClr val="FF0000"/>
                </a:solidFill>
              </a:rPr>
              <a:t> = 0.0015</a:t>
            </a:r>
            <a:endParaRPr lang="en-US" sz="2800" b="1" dirty="0">
              <a:solidFill>
                <a:srgbClr val="FF0000"/>
              </a:solidFill>
            </a:endParaRPr>
          </a:p>
        </p:txBody>
      </p:sp>
      <p:sp>
        <p:nvSpPr>
          <p:cNvPr id="8" name="TextBox 7"/>
          <p:cNvSpPr txBox="1"/>
          <p:nvPr/>
        </p:nvSpPr>
        <p:spPr>
          <a:xfrm>
            <a:off x="4191000" y="1600200"/>
            <a:ext cx="2339102" cy="523220"/>
          </a:xfrm>
          <a:prstGeom prst="rect">
            <a:avLst/>
          </a:prstGeom>
          <a:noFill/>
        </p:spPr>
        <p:txBody>
          <a:bodyPr wrap="none" rtlCol="0">
            <a:spAutoFit/>
          </a:bodyPr>
          <a:lstStyle/>
          <a:p>
            <a:pPr algn="ctr" eaLnBrk="0" hangingPunct="0">
              <a:spcBef>
                <a:spcPct val="50000"/>
              </a:spcBef>
            </a:pPr>
            <a:r>
              <a:rPr lang="en-US" sz="2800" b="1" dirty="0" err="1" smtClean="0">
                <a:solidFill>
                  <a:srgbClr val="FF0000"/>
                </a:solidFill>
                <a:latin typeface="Symbol" charset="2"/>
                <a:cs typeface="Symbol" charset="2"/>
              </a:rPr>
              <a:t>D</a:t>
            </a:r>
            <a:r>
              <a:rPr lang="en-US" sz="2800" b="1" dirty="0" err="1" smtClean="0">
                <a:solidFill>
                  <a:srgbClr val="FF0000"/>
                </a:solidFill>
              </a:rPr>
              <a:t>Q</a:t>
            </a:r>
            <a:r>
              <a:rPr lang="en-US" sz="2800" b="1" baseline="-25000" dirty="0" err="1" smtClean="0">
                <a:solidFill>
                  <a:srgbClr val="FF0000"/>
                </a:solidFill>
              </a:rPr>
              <a:t>h</a:t>
            </a:r>
            <a:r>
              <a:rPr lang="en-US" sz="2800" b="1" dirty="0" smtClean="0">
                <a:solidFill>
                  <a:srgbClr val="FF0000"/>
                </a:solidFill>
              </a:rPr>
              <a:t> = 0.0005</a:t>
            </a:r>
            <a:endParaRPr lang="en-US" sz="2800" b="1" dirty="0">
              <a:solidFill>
                <a:srgbClr val="FF0000"/>
              </a:solidFill>
            </a:endParaRPr>
          </a:p>
        </p:txBody>
      </p:sp>
      <p:sp>
        <p:nvSpPr>
          <p:cNvPr id="10" name="TextBox 9"/>
          <p:cNvSpPr txBox="1"/>
          <p:nvPr/>
        </p:nvSpPr>
        <p:spPr>
          <a:xfrm>
            <a:off x="3352800" y="914400"/>
            <a:ext cx="3733800" cy="369332"/>
          </a:xfrm>
          <a:prstGeom prst="rect">
            <a:avLst/>
          </a:prstGeom>
          <a:solidFill>
            <a:schemeClr val="bg1"/>
          </a:solidFill>
        </p:spPr>
        <p:txBody>
          <a:bodyPr wrap="square" rtlCol="0">
            <a:spAutoFit/>
          </a:bodyPr>
          <a:lstStyle/>
          <a:p>
            <a:pPr eaLnBrk="0" hangingPunct="0">
              <a:spcBef>
                <a:spcPct val="50000"/>
              </a:spcBef>
            </a:pPr>
            <a:r>
              <a:rPr lang="en-US" i="1" dirty="0" smtClean="0">
                <a:solidFill>
                  <a:srgbClr val="00007D"/>
                </a:solidFill>
              </a:rPr>
              <a:t>Injection team</a:t>
            </a:r>
            <a:endParaRPr lang="en-GB" i="1" dirty="0">
              <a:solidFill>
                <a:srgbClr val="00007D"/>
              </a:solidFill>
            </a:endParaRPr>
          </a:p>
        </p:txBody>
      </p:sp>
      <p:sp>
        <p:nvSpPr>
          <p:cNvPr id="11" name="Slide Number Placeholder 10"/>
          <p:cNvSpPr>
            <a:spLocks noGrp="1"/>
          </p:cNvSpPr>
          <p:nvPr>
            <p:ph type="sldNum" sz="quarter" idx="11"/>
          </p:nvPr>
        </p:nvSpPr>
        <p:spPr/>
        <p:txBody>
          <a:bodyPr/>
          <a:lstStyle/>
          <a:p>
            <a:fld id="{57C3E7D3-E8A8-4E1B-881E-DBC7929F1526}" type="slidenum">
              <a:rPr lang="en-US" smtClean="0">
                <a:solidFill>
                  <a:srgbClr val="00007D"/>
                </a:solidFill>
              </a:rPr>
              <a:pPr/>
              <a:t>45</a:t>
            </a:fld>
            <a:endParaRPr lang="en-US">
              <a:solidFill>
                <a:srgbClr val="00007D"/>
              </a:solidFill>
            </a:endParaRPr>
          </a:p>
        </p:txBody>
      </p:sp>
      <p:sp>
        <p:nvSpPr>
          <p:cNvPr id="12"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 shift: Measured versus Expected</a:t>
            </a:r>
            <a:endParaRPr lang="en-US" dirty="0"/>
          </a:p>
        </p:txBody>
      </p:sp>
      <p:graphicFrame>
        <p:nvGraphicFramePr>
          <p:cNvPr id="6" name="Content Placeholder 5"/>
          <p:cNvGraphicFramePr>
            <a:graphicFrameLocks noGrp="1"/>
          </p:cNvGraphicFramePr>
          <p:nvPr>
            <p:ph idx="1"/>
          </p:nvPr>
        </p:nvGraphicFramePr>
        <p:xfrm>
          <a:off x="457200" y="914400"/>
          <a:ext cx="8229600" cy="1447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sz="2400" dirty="0"/>
                    </a:p>
                  </a:txBody>
                  <a:tcPr/>
                </a:tc>
                <a:tc>
                  <a:txBody>
                    <a:bodyPr/>
                    <a:lstStyle/>
                    <a:p>
                      <a:r>
                        <a:rPr lang="en-US" sz="2400" dirty="0" smtClean="0"/>
                        <a:t>B1 </a:t>
                      </a:r>
                      <a:r>
                        <a:rPr lang="en-US" sz="2400" dirty="0" err="1" smtClean="0"/>
                        <a:t>meas</a:t>
                      </a:r>
                      <a:endParaRPr lang="en-US" sz="2400" dirty="0"/>
                    </a:p>
                  </a:txBody>
                  <a:tcPr/>
                </a:tc>
                <a:tc>
                  <a:txBody>
                    <a:bodyPr/>
                    <a:lstStyle/>
                    <a:p>
                      <a:r>
                        <a:rPr lang="en-US" sz="2400" dirty="0" smtClean="0"/>
                        <a:t>B2</a:t>
                      </a:r>
                      <a:r>
                        <a:rPr lang="en-US" sz="2400" baseline="0" dirty="0" smtClean="0"/>
                        <a:t> </a:t>
                      </a:r>
                      <a:r>
                        <a:rPr lang="en-US" sz="2400" baseline="0" dirty="0" err="1" smtClean="0"/>
                        <a:t>meas</a:t>
                      </a:r>
                      <a:endParaRPr lang="en-US" sz="2400" dirty="0"/>
                    </a:p>
                  </a:txBody>
                  <a:tcPr/>
                </a:tc>
                <a:tc>
                  <a:txBody>
                    <a:bodyPr/>
                    <a:lstStyle/>
                    <a:p>
                      <a:r>
                        <a:rPr lang="en-US" sz="2400" dirty="0" smtClean="0"/>
                        <a:t>Expected</a:t>
                      </a:r>
                      <a:endParaRPr lang="en-US" sz="2400" dirty="0"/>
                    </a:p>
                  </a:txBody>
                  <a:tcPr/>
                </a:tc>
              </a:tr>
              <a:tr h="533400">
                <a:tc>
                  <a:txBody>
                    <a:bodyPr/>
                    <a:lstStyle/>
                    <a:p>
                      <a:r>
                        <a:rPr lang="en-US" sz="2400" dirty="0" err="1" smtClean="0"/>
                        <a:t>Q</a:t>
                      </a:r>
                      <a:r>
                        <a:rPr lang="en-US" sz="2400" baseline="-25000" dirty="0" err="1" smtClean="0"/>
                        <a:t>h</a:t>
                      </a:r>
                      <a:r>
                        <a:rPr lang="en-US" sz="2400" dirty="0" smtClean="0"/>
                        <a:t> tune</a:t>
                      </a:r>
                      <a:r>
                        <a:rPr lang="en-US" sz="2400" baseline="0" dirty="0" smtClean="0"/>
                        <a:t> shift</a:t>
                      </a:r>
                      <a:endParaRPr lang="en-US" sz="2400" dirty="0"/>
                    </a:p>
                  </a:txBody>
                  <a:tcPr/>
                </a:tc>
                <a:tc>
                  <a:txBody>
                    <a:bodyPr/>
                    <a:lstStyle/>
                    <a:p>
                      <a:pPr algn="ctr"/>
                      <a:r>
                        <a:rPr lang="en-US" sz="2400" dirty="0" smtClean="0"/>
                        <a:t>5e-4</a:t>
                      </a:r>
                      <a:endParaRPr lang="en-US" sz="2400" dirty="0"/>
                    </a:p>
                  </a:txBody>
                  <a:tcPr/>
                </a:tc>
                <a:tc>
                  <a:txBody>
                    <a:bodyPr/>
                    <a:lstStyle/>
                    <a:p>
                      <a:pPr algn="ctr"/>
                      <a:r>
                        <a:rPr lang="en-US" sz="2400" dirty="0" smtClean="0"/>
                        <a:t>1.5e-3</a:t>
                      </a:r>
                      <a:endParaRPr lang="en-US" sz="2400" dirty="0"/>
                    </a:p>
                  </a:txBody>
                  <a:tcPr/>
                </a:tc>
                <a:tc>
                  <a:txBody>
                    <a:bodyPr/>
                    <a:lstStyle/>
                    <a:p>
                      <a:pPr algn="ctr"/>
                      <a:endParaRPr lang="en-US" sz="2400" dirty="0"/>
                    </a:p>
                  </a:txBody>
                  <a:tcPr/>
                </a:tc>
              </a:tr>
              <a:tr h="370840">
                <a:tc>
                  <a:txBody>
                    <a:bodyPr/>
                    <a:lstStyle/>
                    <a:p>
                      <a:r>
                        <a:rPr lang="en-US" sz="2400" dirty="0" err="1" smtClean="0"/>
                        <a:t>Q</a:t>
                      </a:r>
                      <a:r>
                        <a:rPr lang="en-US" sz="2400" baseline="-25000" dirty="0" err="1" smtClean="0"/>
                        <a:t>v</a:t>
                      </a:r>
                      <a:r>
                        <a:rPr lang="en-US" sz="2400" dirty="0" smtClean="0"/>
                        <a:t> tune shift</a:t>
                      </a:r>
                      <a:endParaRPr lang="en-US" sz="2400" dirty="0"/>
                    </a:p>
                  </a:txBody>
                  <a:tcPr/>
                </a:tc>
                <a:tc>
                  <a:txBody>
                    <a:bodyPr/>
                    <a:lstStyle/>
                    <a:p>
                      <a:pPr algn="ctr"/>
                      <a:r>
                        <a:rPr lang="en-US" sz="2400" b="1" dirty="0" smtClean="0">
                          <a:solidFill>
                            <a:srgbClr val="FF0000"/>
                          </a:solidFill>
                        </a:rPr>
                        <a:t>1.5e-3</a:t>
                      </a:r>
                      <a:endParaRPr lang="en-US" sz="2400" b="1" dirty="0">
                        <a:solidFill>
                          <a:srgbClr val="FF0000"/>
                        </a:solidFill>
                      </a:endParaRPr>
                    </a:p>
                  </a:txBody>
                  <a:tcPr/>
                </a:tc>
                <a:tc>
                  <a:txBody>
                    <a:bodyPr/>
                    <a:lstStyle/>
                    <a:p>
                      <a:pPr algn="ctr"/>
                      <a:r>
                        <a:rPr lang="en-US" sz="2400" b="1" dirty="0" smtClean="0">
                          <a:solidFill>
                            <a:srgbClr val="FF0000"/>
                          </a:solidFill>
                        </a:rPr>
                        <a:t>2.0e-3</a:t>
                      </a:r>
                      <a:endParaRPr lang="en-US" sz="2400" b="1" dirty="0">
                        <a:solidFill>
                          <a:srgbClr val="FF0000"/>
                        </a:solidFill>
                      </a:endParaRPr>
                    </a:p>
                  </a:txBody>
                  <a:tcPr/>
                </a:tc>
                <a:tc>
                  <a:txBody>
                    <a:bodyPr/>
                    <a:lstStyle/>
                    <a:p>
                      <a:pPr algn="ctr"/>
                      <a:r>
                        <a:rPr lang="en-US" sz="2400" b="1" dirty="0" smtClean="0">
                          <a:solidFill>
                            <a:srgbClr val="FF0000"/>
                          </a:solidFill>
                        </a:rPr>
                        <a:t>4.5e-4</a:t>
                      </a:r>
                      <a:endParaRPr lang="en-US" sz="2400" b="1" dirty="0">
                        <a:solidFill>
                          <a:srgbClr val="FF0000"/>
                        </a:solidFill>
                      </a:endParaRPr>
                    </a:p>
                  </a:txBody>
                  <a:tcPr/>
                </a:tc>
              </a:tr>
            </a:tbl>
          </a:graphicData>
        </a:graphic>
      </p:graphicFrame>
      <p:sp>
        <p:nvSpPr>
          <p:cNvPr id="5" name="Date Placeholder 4"/>
          <p:cNvSpPr>
            <a:spLocks noGrp="1"/>
          </p:cNvSpPr>
          <p:nvPr>
            <p:ph type="dt" sz="half" idx="12"/>
          </p:nvPr>
        </p:nvSpPr>
        <p:spPr/>
        <p:txBody>
          <a:bodyPr/>
          <a:lstStyle/>
          <a:p>
            <a:r>
              <a:rPr lang="en-US" dirty="0" smtClean="0">
                <a:solidFill>
                  <a:srgbClr val="00007D"/>
                </a:solidFill>
              </a:rPr>
              <a:t>26.4.2010</a:t>
            </a:r>
            <a:endParaRPr lang="en-US" dirty="0">
              <a:solidFill>
                <a:srgbClr val="00007D"/>
              </a:solidFill>
            </a:endParaRPr>
          </a:p>
        </p:txBody>
      </p:sp>
      <p:pic>
        <p:nvPicPr>
          <p:cNvPr id="7" name="Picture 6"/>
          <p:cNvPicPr>
            <a:picLocks noChangeAspect="1"/>
          </p:cNvPicPr>
          <p:nvPr/>
        </p:nvPicPr>
        <p:blipFill>
          <a:blip r:embed="rId2" cstate="print"/>
          <a:stretch>
            <a:fillRect/>
          </a:stretch>
        </p:blipFill>
        <p:spPr>
          <a:xfrm>
            <a:off x="685800" y="2743200"/>
            <a:ext cx="5179684" cy="3886200"/>
          </a:xfrm>
          <a:prstGeom prst="rect">
            <a:avLst/>
          </a:prstGeom>
        </p:spPr>
      </p:pic>
      <p:sp>
        <p:nvSpPr>
          <p:cNvPr id="8" name="TextBox 7"/>
          <p:cNvSpPr txBox="1"/>
          <p:nvPr/>
        </p:nvSpPr>
        <p:spPr>
          <a:xfrm>
            <a:off x="6248400" y="2971800"/>
            <a:ext cx="2247656"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rPr>
              <a:t>for 1e10 to 1e11 </a:t>
            </a:r>
            <a:r>
              <a:rPr lang="en-US" sz="2000" dirty="0" err="1" smtClean="0">
                <a:solidFill>
                  <a:srgbClr val="00007D"/>
                </a:solidFill>
              </a:rPr>
              <a:t>p</a:t>
            </a:r>
            <a:endParaRPr lang="en-US" sz="2000" dirty="0">
              <a:solidFill>
                <a:srgbClr val="00007D"/>
              </a:solidFill>
            </a:endParaRPr>
          </a:p>
        </p:txBody>
      </p:sp>
      <p:sp>
        <p:nvSpPr>
          <p:cNvPr id="9" name="TextBox 8"/>
          <p:cNvSpPr txBox="1"/>
          <p:nvPr/>
        </p:nvSpPr>
        <p:spPr>
          <a:xfrm>
            <a:off x="5943600" y="6019800"/>
            <a:ext cx="2590800" cy="369332"/>
          </a:xfrm>
          <a:prstGeom prst="rect">
            <a:avLst/>
          </a:prstGeom>
          <a:noFill/>
        </p:spPr>
        <p:txBody>
          <a:bodyPr wrap="square" rtlCol="0">
            <a:spAutoFit/>
          </a:bodyPr>
          <a:lstStyle/>
          <a:p>
            <a:pPr eaLnBrk="0" hangingPunct="0">
              <a:spcBef>
                <a:spcPct val="50000"/>
              </a:spcBef>
            </a:pPr>
            <a:r>
              <a:rPr lang="en-US" i="1" dirty="0" smtClean="0">
                <a:solidFill>
                  <a:srgbClr val="00007D"/>
                </a:solidFill>
              </a:rPr>
              <a:t>Elias </a:t>
            </a:r>
            <a:r>
              <a:rPr lang="en-US" i="1" dirty="0" err="1" smtClean="0">
                <a:solidFill>
                  <a:srgbClr val="00007D"/>
                </a:solidFill>
              </a:rPr>
              <a:t>Metral</a:t>
            </a:r>
            <a:r>
              <a:rPr lang="en-US" i="1" dirty="0" smtClean="0">
                <a:solidFill>
                  <a:srgbClr val="00007D"/>
                </a:solidFill>
              </a:rPr>
              <a:t> et al</a:t>
            </a:r>
            <a:endParaRPr lang="en-GB" i="1" dirty="0">
              <a:solidFill>
                <a:srgbClr val="00007D"/>
              </a:solidFill>
            </a:endParaRPr>
          </a:p>
        </p:txBody>
      </p:sp>
      <p:sp>
        <p:nvSpPr>
          <p:cNvPr id="10" name="TextBox 9"/>
          <p:cNvSpPr txBox="1"/>
          <p:nvPr/>
        </p:nvSpPr>
        <p:spPr>
          <a:xfrm>
            <a:off x="6264616" y="3657600"/>
            <a:ext cx="2498384" cy="1938992"/>
          </a:xfrm>
          <a:prstGeom prst="rect">
            <a:avLst/>
          </a:prstGeom>
          <a:noFill/>
        </p:spPr>
        <p:txBody>
          <a:bodyPr wrap="square" rtlCol="0">
            <a:spAutoFit/>
          </a:bodyPr>
          <a:lstStyle/>
          <a:p>
            <a:pPr eaLnBrk="0" hangingPunct="0">
              <a:spcBef>
                <a:spcPct val="50000"/>
              </a:spcBef>
            </a:pPr>
            <a:r>
              <a:rPr lang="en-US" sz="2000" dirty="0" smtClean="0">
                <a:solidFill>
                  <a:srgbClr val="00007D"/>
                </a:solidFill>
              </a:rPr>
              <a:t>to be studied systematically:</a:t>
            </a:r>
          </a:p>
          <a:p>
            <a:pPr eaLnBrk="0" hangingPunct="0">
              <a:spcBef>
                <a:spcPct val="50000"/>
              </a:spcBef>
            </a:pPr>
            <a:r>
              <a:rPr lang="en-US" sz="2000" b="1" dirty="0" smtClean="0">
                <a:solidFill>
                  <a:srgbClr val="00007D"/>
                </a:solidFill>
              </a:rPr>
              <a:t>impedance vs. collimator settings</a:t>
            </a:r>
          </a:p>
          <a:p>
            <a:pPr eaLnBrk="0" hangingPunct="0">
              <a:spcBef>
                <a:spcPct val="50000"/>
              </a:spcBef>
            </a:pPr>
            <a:r>
              <a:rPr lang="en-US" sz="2000" b="1" dirty="0" smtClean="0">
                <a:solidFill>
                  <a:srgbClr val="00007D"/>
                </a:solidFill>
              </a:rPr>
              <a:t>other source?</a:t>
            </a:r>
            <a:endParaRPr lang="en-US" sz="2000" b="1" dirty="0">
              <a:solidFill>
                <a:srgbClr val="00007D"/>
              </a:solidFill>
            </a:endParaRPr>
          </a:p>
        </p:txBody>
      </p:sp>
      <p:sp>
        <p:nvSpPr>
          <p:cNvPr id="11" name="Slide Number Placeholder 10"/>
          <p:cNvSpPr>
            <a:spLocks noGrp="1"/>
          </p:cNvSpPr>
          <p:nvPr>
            <p:ph type="sldNum" sz="quarter" idx="11"/>
          </p:nvPr>
        </p:nvSpPr>
        <p:spPr/>
        <p:txBody>
          <a:bodyPr/>
          <a:lstStyle/>
          <a:p>
            <a:fld id="{57C3E7D3-E8A8-4E1B-881E-DBC7929F1526}" type="slidenum">
              <a:rPr lang="en-US" smtClean="0">
                <a:solidFill>
                  <a:srgbClr val="00007D"/>
                </a:solidFill>
              </a:rPr>
              <a:pPr/>
              <a:t>46</a:t>
            </a:fld>
            <a:endParaRPr lang="en-US">
              <a:solidFill>
                <a:srgbClr val="00007D"/>
              </a:solidFill>
            </a:endParaRPr>
          </a:p>
        </p:txBody>
      </p:sp>
      <p:sp>
        <p:nvSpPr>
          <p:cNvPr id="12" name="Footer Placeholder 3"/>
          <p:cNvSpPr>
            <a:spLocks noGrp="1"/>
          </p:cNvSpPr>
          <p:nvPr>
            <p:ph type="ftr" sz="quarter" idx="10"/>
          </p:nvPr>
        </p:nvSpPr>
        <p:spPr>
          <a:xfrm>
            <a:off x="3124200" y="6632575"/>
            <a:ext cx="2895600" cy="252413"/>
          </a:xfrm>
        </p:spPr>
        <p:txBody>
          <a:bodyPr/>
          <a:lstStyle/>
          <a:p>
            <a:r>
              <a:rPr lang="en-US" dirty="0" err="1" smtClean="0">
                <a:solidFill>
                  <a:srgbClr val="00007D"/>
                </a:solidFill>
              </a:rPr>
              <a:t>LHC</a:t>
            </a:r>
            <a:r>
              <a:rPr lang="en-US" dirty="0" smtClean="0">
                <a:solidFill>
                  <a:srgbClr val="00007D"/>
                </a:solidFill>
              </a:rPr>
              <a:t> report</a:t>
            </a:r>
            <a:endParaRPr lang="en-US" dirty="0">
              <a:solidFill>
                <a:srgbClr val="00007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milestones 2010</a:t>
            </a:r>
            <a:endParaRPr lang="en-US" dirty="0"/>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graphicFrame>
        <p:nvGraphicFramePr>
          <p:cNvPr id="5" name="Table 4"/>
          <p:cNvGraphicFramePr>
            <a:graphicFrameLocks noGrp="1"/>
          </p:cNvGraphicFramePr>
          <p:nvPr/>
        </p:nvGraphicFramePr>
        <p:xfrm>
          <a:off x="152400" y="762000"/>
          <a:ext cx="8991600" cy="5486400"/>
        </p:xfrm>
        <a:graphic>
          <a:graphicData uri="http://schemas.openxmlformats.org/drawingml/2006/table">
            <a:tbl>
              <a:tblPr bandRow="1">
                <a:tableStyleId>{5C22544A-7EE6-4342-B048-85BDC9FD1C3A}</a:tableStyleId>
              </a:tblPr>
              <a:tblGrid>
                <a:gridCol w="2438400"/>
                <a:gridCol w="6553200"/>
              </a:tblGrid>
              <a:tr h="370840">
                <a:tc>
                  <a:txBody>
                    <a:bodyPr/>
                    <a:lstStyle/>
                    <a:p>
                      <a:r>
                        <a:rPr lang="en-US" sz="2400" dirty="0" smtClean="0"/>
                        <a:t>27</a:t>
                      </a:r>
                      <a:r>
                        <a:rPr lang="en-US" sz="2400" baseline="30000" dirty="0" smtClean="0"/>
                        <a:t>th</a:t>
                      </a:r>
                      <a:r>
                        <a:rPr lang="en-US" sz="2400" dirty="0" smtClean="0"/>
                        <a:t> Feb</a:t>
                      </a:r>
                      <a:endParaRPr lang="en-GB" sz="2400" dirty="0"/>
                    </a:p>
                  </a:txBody>
                  <a:tcPr/>
                </a:tc>
                <a:tc>
                  <a:txBody>
                    <a:bodyPr/>
                    <a:lstStyle/>
                    <a:p>
                      <a:r>
                        <a:rPr lang="en-US" sz="2400" dirty="0" smtClean="0"/>
                        <a:t>First injection</a:t>
                      </a:r>
                      <a:endParaRPr lang="en-GB"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28</a:t>
                      </a:r>
                      <a:r>
                        <a:rPr lang="en-US" sz="2400" baseline="30000" dirty="0" smtClean="0"/>
                        <a:t>th</a:t>
                      </a:r>
                      <a:r>
                        <a:rPr lang="en-US" sz="2400" dirty="0" smtClean="0"/>
                        <a:t> Feb</a:t>
                      </a:r>
                      <a:endParaRPr lang="en-GB" sz="2400" dirty="0" smtClean="0"/>
                    </a:p>
                  </a:txBody>
                  <a:tcPr/>
                </a:tc>
                <a:tc>
                  <a:txBody>
                    <a:bodyPr/>
                    <a:lstStyle/>
                    <a:p>
                      <a:r>
                        <a:rPr lang="en-US" sz="2400" dirty="0" smtClean="0"/>
                        <a:t>Bot</a:t>
                      </a:r>
                      <a:r>
                        <a:rPr lang="en-US" sz="2400" baseline="0" dirty="0" smtClean="0"/>
                        <a:t>h beams </a:t>
                      </a:r>
                      <a:r>
                        <a:rPr lang="en-US" sz="2400" dirty="0" smtClean="0"/>
                        <a:t>circulating</a:t>
                      </a:r>
                      <a:endParaRPr lang="en-GB" sz="2400" dirty="0"/>
                    </a:p>
                  </a:txBody>
                  <a:tcPr/>
                </a:tc>
              </a:tr>
              <a:tr h="370840">
                <a:tc>
                  <a:txBody>
                    <a:bodyPr/>
                    <a:lstStyle/>
                    <a:p>
                      <a:r>
                        <a:rPr lang="en-GB" sz="2400" dirty="0" smtClean="0"/>
                        <a:t>5</a:t>
                      </a:r>
                      <a:r>
                        <a:rPr lang="en-GB" sz="2400" baseline="30000" dirty="0" smtClean="0"/>
                        <a:t>th</a:t>
                      </a:r>
                      <a:r>
                        <a:rPr lang="en-GB" sz="2400" dirty="0" smtClean="0"/>
                        <a:t> March</a:t>
                      </a:r>
                      <a:endParaRPr lang="en-GB" sz="2400" dirty="0"/>
                    </a:p>
                  </a:txBody>
                  <a:tcPr/>
                </a:tc>
                <a:tc>
                  <a:txBody>
                    <a:bodyPr/>
                    <a:lstStyle/>
                    <a:p>
                      <a:r>
                        <a:rPr lang="en-GB" sz="2400" dirty="0" smtClean="0"/>
                        <a:t>Canonical</a:t>
                      </a:r>
                      <a:r>
                        <a:rPr lang="en-GB" sz="2400" baseline="0" dirty="0" smtClean="0"/>
                        <a:t> t</a:t>
                      </a:r>
                      <a:r>
                        <a:rPr lang="en-GB" sz="2400" dirty="0" smtClean="0"/>
                        <a:t>wo</a:t>
                      </a:r>
                      <a:r>
                        <a:rPr lang="en-GB" sz="2400" baseline="0" dirty="0" smtClean="0"/>
                        <a:t> beam operation</a:t>
                      </a:r>
                      <a:endParaRPr lang="en-GB" sz="2400" dirty="0"/>
                    </a:p>
                  </a:txBody>
                  <a:tcPr/>
                </a:tc>
              </a:tr>
              <a:tr h="370840">
                <a:tc>
                  <a:txBody>
                    <a:bodyPr/>
                    <a:lstStyle/>
                    <a:p>
                      <a:r>
                        <a:rPr lang="en-GB" sz="2400" dirty="0" smtClean="0"/>
                        <a:t>8</a:t>
                      </a:r>
                      <a:r>
                        <a:rPr lang="en-GB" sz="2400" baseline="30000" dirty="0" smtClean="0"/>
                        <a:t>th</a:t>
                      </a:r>
                      <a:r>
                        <a:rPr lang="en-GB" sz="2400" dirty="0" smtClean="0"/>
                        <a:t> March </a:t>
                      </a:r>
                      <a:endParaRPr lang="en-GB" sz="2400" dirty="0"/>
                    </a:p>
                  </a:txBody>
                  <a:tcPr/>
                </a:tc>
                <a:tc>
                  <a:txBody>
                    <a:bodyPr/>
                    <a:lstStyle/>
                    <a:p>
                      <a:r>
                        <a:rPr lang="en-GB" sz="2400" dirty="0" smtClean="0"/>
                        <a:t>Collimation setup at 450 GeV</a:t>
                      </a:r>
                      <a:endParaRPr lang="en-GB" sz="2400" dirty="0"/>
                    </a:p>
                  </a:txBody>
                  <a:tcPr/>
                </a:tc>
              </a:tr>
              <a:tr h="370840">
                <a:tc>
                  <a:txBody>
                    <a:bodyPr/>
                    <a:lstStyle/>
                    <a:p>
                      <a:r>
                        <a:rPr lang="en-GB" sz="2400" dirty="0" smtClean="0"/>
                        <a:t>12</a:t>
                      </a:r>
                      <a:r>
                        <a:rPr lang="en-GB" sz="2400" baseline="30000" dirty="0" smtClean="0"/>
                        <a:t>th</a:t>
                      </a:r>
                      <a:r>
                        <a:rPr lang="en-GB" sz="2400" dirty="0" smtClean="0"/>
                        <a:t> March</a:t>
                      </a:r>
                      <a:endParaRPr lang="en-GB" sz="2400" dirty="0"/>
                    </a:p>
                  </a:txBody>
                  <a:tcPr/>
                </a:tc>
                <a:tc>
                  <a:txBody>
                    <a:bodyPr/>
                    <a:lstStyle/>
                    <a:p>
                      <a:r>
                        <a:rPr lang="en-GB" sz="2400" dirty="0" smtClean="0">
                          <a:solidFill>
                            <a:srgbClr val="FF0000"/>
                          </a:solidFill>
                        </a:rPr>
                        <a:t>Ramp to 1.18 TeV</a:t>
                      </a:r>
                      <a:endParaRPr lang="en-GB" sz="2400" dirty="0">
                        <a:solidFill>
                          <a:srgbClr val="FF0000"/>
                        </a:solidFill>
                      </a:endParaRPr>
                    </a:p>
                  </a:txBody>
                  <a:tcPr/>
                </a:tc>
              </a:tr>
              <a:tr h="370840">
                <a:tc>
                  <a:txBody>
                    <a:bodyPr/>
                    <a:lstStyle/>
                    <a:p>
                      <a:r>
                        <a:rPr lang="en-GB" sz="2400" dirty="0" smtClean="0"/>
                        <a:t>15</a:t>
                      </a:r>
                      <a:r>
                        <a:rPr lang="en-GB" sz="2400" baseline="30000" dirty="0" smtClean="0"/>
                        <a:t>th</a:t>
                      </a:r>
                      <a:r>
                        <a:rPr lang="en-GB" sz="2400" dirty="0" smtClean="0"/>
                        <a:t> - 18</a:t>
                      </a:r>
                      <a:r>
                        <a:rPr lang="en-GB" sz="2400" baseline="30000" dirty="0" smtClean="0"/>
                        <a:t>th</a:t>
                      </a:r>
                      <a:r>
                        <a:rPr lang="en-GB" sz="2400" baseline="0" dirty="0" smtClean="0"/>
                        <a:t> March</a:t>
                      </a:r>
                      <a:endParaRPr lang="en-GB" sz="2400" dirty="0"/>
                    </a:p>
                  </a:txBody>
                  <a:tcPr/>
                </a:tc>
                <a:tc>
                  <a:txBody>
                    <a:bodyPr/>
                    <a:lstStyle/>
                    <a:p>
                      <a:r>
                        <a:rPr lang="en-GB" sz="2400" dirty="0" smtClean="0">
                          <a:solidFill>
                            <a:schemeClr val="tx2"/>
                          </a:solidFill>
                        </a:rPr>
                        <a:t>Technical stop – bends</a:t>
                      </a:r>
                      <a:r>
                        <a:rPr lang="en-GB" sz="2400" baseline="0" dirty="0" smtClean="0">
                          <a:solidFill>
                            <a:schemeClr val="tx2"/>
                          </a:solidFill>
                        </a:rPr>
                        <a:t> good for 6 kA</a:t>
                      </a:r>
                      <a:endParaRPr lang="en-GB" sz="2400" dirty="0">
                        <a:solidFill>
                          <a:schemeClr val="tx2"/>
                        </a:solidFill>
                      </a:endParaRPr>
                    </a:p>
                  </a:txBody>
                  <a:tcPr/>
                </a:tc>
              </a:tr>
              <a:tr h="370840">
                <a:tc>
                  <a:txBody>
                    <a:bodyPr/>
                    <a:lstStyle/>
                    <a:p>
                      <a:r>
                        <a:rPr lang="en-US" sz="2400" dirty="0" smtClean="0"/>
                        <a:t>19</a:t>
                      </a:r>
                      <a:r>
                        <a:rPr lang="en-US" sz="2400" baseline="30000" dirty="0" smtClean="0"/>
                        <a:t>th</a:t>
                      </a:r>
                      <a:r>
                        <a:rPr lang="en-US" sz="2400" dirty="0" smtClean="0"/>
                        <a:t> March</a:t>
                      </a:r>
                      <a:endParaRPr lang="en-GB" sz="2400" dirty="0"/>
                    </a:p>
                  </a:txBody>
                  <a:tcPr/>
                </a:tc>
                <a:tc>
                  <a:txBody>
                    <a:bodyPr/>
                    <a:lstStyle/>
                    <a:p>
                      <a:r>
                        <a:rPr lang="en-US" sz="2400" dirty="0" smtClean="0">
                          <a:solidFill>
                            <a:srgbClr val="FF0000"/>
                          </a:solidFill>
                        </a:rPr>
                        <a:t>Ramp to</a:t>
                      </a:r>
                      <a:r>
                        <a:rPr lang="en-US" sz="2400" baseline="0" dirty="0" smtClean="0">
                          <a:solidFill>
                            <a:srgbClr val="FF0000"/>
                          </a:solidFill>
                        </a:rPr>
                        <a:t> 3.5 TeV</a:t>
                      </a:r>
                      <a:endParaRPr lang="en-GB" sz="2400" dirty="0">
                        <a:solidFill>
                          <a:srgbClr val="FF0000"/>
                        </a:solidFill>
                      </a:endParaRPr>
                    </a:p>
                  </a:txBody>
                  <a:tcPr/>
                </a:tc>
              </a:tr>
              <a:tr h="370840">
                <a:tc>
                  <a:txBody>
                    <a:bodyPr/>
                    <a:lstStyle/>
                    <a:p>
                      <a:r>
                        <a:rPr lang="en-GB" sz="2400" dirty="0" smtClean="0"/>
                        <a:t>26</a:t>
                      </a:r>
                      <a:r>
                        <a:rPr lang="en-GB" sz="2400" baseline="30000" dirty="0" smtClean="0"/>
                        <a:t>th</a:t>
                      </a:r>
                      <a:r>
                        <a:rPr lang="en-GB" sz="2400" dirty="0" smtClean="0"/>
                        <a:t> March</a:t>
                      </a:r>
                      <a:endParaRPr lang="en-GB" sz="2400" dirty="0"/>
                    </a:p>
                  </a:txBody>
                  <a:tcPr/>
                </a:tc>
                <a:tc>
                  <a:txBody>
                    <a:bodyPr/>
                    <a:lstStyle/>
                    <a:p>
                      <a:r>
                        <a:rPr lang="en-GB" sz="2400" dirty="0" smtClean="0">
                          <a:solidFill>
                            <a:schemeClr val="tx2"/>
                          </a:solidFill>
                        </a:rPr>
                        <a:t>Set-up </a:t>
                      </a:r>
                      <a:r>
                        <a:rPr lang="en-GB" sz="2400" dirty="0" smtClean="0">
                          <a:solidFill>
                            <a:schemeClr val="tx2"/>
                          </a:solidFill>
                        </a:rPr>
                        <a:t>for</a:t>
                      </a:r>
                      <a:r>
                        <a:rPr lang="en-GB" sz="2400" baseline="0" dirty="0" smtClean="0">
                          <a:solidFill>
                            <a:schemeClr val="tx2"/>
                          </a:solidFill>
                        </a:rPr>
                        <a:t> </a:t>
                      </a:r>
                      <a:r>
                        <a:rPr lang="en-GB" sz="2400" baseline="0" dirty="0" smtClean="0">
                          <a:solidFill>
                            <a:schemeClr val="tx2"/>
                          </a:solidFill>
                        </a:rPr>
                        <a:t>‘stable’ beam </a:t>
                      </a:r>
                      <a:r>
                        <a:rPr lang="en-GB" sz="2400" baseline="0" dirty="0" smtClean="0">
                          <a:solidFill>
                            <a:schemeClr val="tx2"/>
                          </a:solidFill>
                        </a:rPr>
                        <a:t>conditions @ 3.5 </a:t>
                      </a:r>
                      <a:r>
                        <a:rPr lang="en-GB" sz="2400" baseline="0" dirty="0" err="1" smtClean="0">
                          <a:solidFill>
                            <a:schemeClr val="tx2"/>
                          </a:solidFill>
                        </a:rPr>
                        <a:t>TeV</a:t>
                      </a:r>
                      <a:endParaRPr lang="en-GB" sz="2400" dirty="0">
                        <a:solidFill>
                          <a:schemeClr val="tx2"/>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30</a:t>
                      </a:r>
                      <a:r>
                        <a:rPr lang="en-GB" sz="2400" baseline="30000" dirty="0" smtClean="0"/>
                        <a:t>th</a:t>
                      </a:r>
                      <a:r>
                        <a:rPr lang="en-GB" sz="2400" dirty="0" smtClean="0"/>
                        <a:t> March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FF0000"/>
                          </a:solidFill>
                        </a:rPr>
                        <a:t>First Collisions @ 3.5 </a:t>
                      </a:r>
                      <a:r>
                        <a:rPr lang="en-US" sz="2400" baseline="0" dirty="0" err="1" smtClean="0">
                          <a:solidFill>
                            <a:srgbClr val="FF0000"/>
                          </a:solidFill>
                        </a:rPr>
                        <a:t>TeV</a:t>
                      </a:r>
                      <a:r>
                        <a:rPr lang="en-US" sz="2400" baseline="0" dirty="0" smtClean="0">
                          <a:solidFill>
                            <a:srgbClr val="FF0000"/>
                          </a:solidFill>
                        </a:rPr>
                        <a:t>; 2 on 2</a:t>
                      </a:r>
                      <a:endParaRPr lang="en-GB" sz="2400" dirty="0" smtClean="0">
                        <a:solidFill>
                          <a:srgbClr val="FF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18</a:t>
                      </a:r>
                      <a:r>
                        <a:rPr lang="en-GB" sz="2400" baseline="30000" dirty="0" smtClean="0"/>
                        <a:t>th</a:t>
                      </a:r>
                      <a:r>
                        <a:rPr lang="en-GB" sz="2400" dirty="0" smtClean="0"/>
                        <a:t> April</a:t>
                      </a:r>
                    </a:p>
                  </a:txBody>
                  <a:tcPr/>
                </a:tc>
                <a:tc>
                  <a:txBody>
                    <a:bodyPr/>
                    <a:lstStyle/>
                    <a:p>
                      <a:r>
                        <a:rPr lang="en-GB" sz="2400" dirty="0" smtClean="0">
                          <a:solidFill>
                            <a:schemeClr val="tx2"/>
                          </a:solidFill>
                        </a:rPr>
                        <a:t>All </a:t>
                      </a:r>
                      <a:r>
                        <a:rPr lang="en-GB" sz="2400" dirty="0" err="1" smtClean="0">
                          <a:solidFill>
                            <a:schemeClr val="tx2"/>
                          </a:solidFill>
                        </a:rPr>
                        <a:t>IPs</a:t>
                      </a:r>
                      <a:r>
                        <a:rPr lang="en-GB" sz="2400" dirty="0" smtClean="0">
                          <a:solidFill>
                            <a:schemeClr val="tx2"/>
                          </a:solidFill>
                        </a:rPr>
                        <a:t> squeezed to </a:t>
                      </a:r>
                      <a:r>
                        <a:rPr lang="en-GB" sz="2400" dirty="0" err="1" smtClean="0">
                          <a:solidFill>
                            <a:schemeClr val="tx2"/>
                          </a:solidFill>
                          <a:latin typeface="Symbol" charset="2"/>
                          <a:cs typeface="Symbol" charset="2"/>
                        </a:rPr>
                        <a:t>b</a:t>
                      </a:r>
                      <a:r>
                        <a:rPr lang="en-GB" sz="2400" baseline="30000" dirty="0" smtClean="0">
                          <a:solidFill>
                            <a:schemeClr val="tx2"/>
                          </a:solidFill>
                        </a:rPr>
                        <a:t>*</a:t>
                      </a:r>
                      <a:r>
                        <a:rPr lang="en-GB" sz="2400" dirty="0" smtClean="0">
                          <a:solidFill>
                            <a:schemeClr val="tx2"/>
                          </a:solidFill>
                        </a:rPr>
                        <a:t> = 2m</a:t>
                      </a:r>
                      <a:endParaRPr lang="en-GB" sz="2400" dirty="0">
                        <a:solidFill>
                          <a:schemeClr val="tx2"/>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19</a:t>
                      </a:r>
                      <a:r>
                        <a:rPr lang="en-GB" sz="2400" baseline="30000" dirty="0" smtClean="0"/>
                        <a:t>th</a:t>
                      </a:r>
                      <a:r>
                        <a:rPr lang="en-GB" sz="2400" dirty="0" smtClean="0"/>
                        <a:t> April</a:t>
                      </a:r>
                    </a:p>
                  </a:txBody>
                  <a:tcPr/>
                </a:tc>
                <a:tc>
                  <a:txBody>
                    <a:bodyPr/>
                    <a:lstStyle/>
                    <a:p>
                      <a:r>
                        <a:rPr lang="en-GB" sz="2400" dirty="0" smtClean="0">
                          <a:solidFill>
                            <a:schemeClr val="tx2"/>
                          </a:solidFill>
                        </a:rPr>
                        <a:t>Set-up for ‘stable’ beam conditions @ 3.5 </a:t>
                      </a:r>
                      <a:r>
                        <a:rPr lang="en-GB" sz="2400" dirty="0" err="1" smtClean="0">
                          <a:solidFill>
                            <a:schemeClr val="tx2"/>
                          </a:solidFill>
                        </a:rPr>
                        <a:t>TeV</a:t>
                      </a:r>
                      <a:endParaRPr lang="en-GB" sz="2400" dirty="0">
                        <a:solidFill>
                          <a:schemeClr val="tx2"/>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24</a:t>
                      </a:r>
                      <a:r>
                        <a:rPr lang="en-GB" sz="2400" baseline="30000" dirty="0" smtClean="0"/>
                        <a:t>th</a:t>
                      </a:r>
                      <a:r>
                        <a:rPr lang="en-GB" sz="2400" dirty="0" smtClean="0"/>
                        <a:t> </a:t>
                      </a:r>
                      <a:r>
                        <a:rPr lang="en-GB" sz="2400" dirty="0" smtClean="0"/>
                        <a:t>April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FF0000"/>
                          </a:solidFill>
                        </a:rPr>
                        <a:t>First Collisions @ 3.5 </a:t>
                      </a:r>
                      <a:r>
                        <a:rPr lang="en-US" sz="2400" baseline="0" dirty="0" err="1" smtClean="0">
                          <a:solidFill>
                            <a:srgbClr val="FF3300"/>
                          </a:solidFill>
                        </a:rPr>
                        <a:t>TeV</a:t>
                      </a:r>
                      <a:r>
                        <a:rPr lang="en-GB" sz="2400" baseline="0" dirty="0" smtClean="0">
                          <a:solidFill>
                            <a:srgbClr val="FF3300"/>
                          </a:solidFill>
                        </a:rPr>
                        <a:t> with </a:t>
                      </a:r>
                      <a:r>
                        <a:rPr lang="en-GB" sz="2400" dirty="0" err="1" smtClean="0">
                          <a:solidFill>
                            <a:srgbClr val="FF3300"/>
                          </a:solidFill>
                          <a:latin typeface="Symbol" charset="2"/>
                          <a:cs typeface="Symbol" charset="2"/>
                        </a:rPr>
                        <a:t>b</a:t>
                      </a:r>
                      <a:r>
                        <a:rPr lang="en-GB" sz="2400" baseline="30000" dirty="0" smtClean="0">
                          <a:solidFill>
                            <a:srgbClr val="FF3300"/>
                          </a:solidFill>
                        </a:rPr>
                        <a:t>*</a:t>
                      </a:r>
                      <a:r>
                        <a:rPr lang="en-GB" sz="2400" dirty="0" smtClean="0">
                          <a:solidFill>
                            <a:srgbClr val="FF3300"/>
                          </a:solidFill>
                        </a:rPr>
                        <a:t> = </a:t>
                      </a:r>
                      <a:r>
                        <a:rPr lang="en-GB" sz="2400" dirty="0" smtClean="0">
                          <a:solidFill>
                            <a:srgbClr val="FF3300"/>
                          </a:solidFill>
                        </a:rPr>
                        <a:t>2m; 3 on 3</a:t>
                      </a:r>
                      <a:endParaRPr lang="en-GB" sz="2400" dirty="0" smtClean="0">
                        <a:solidFill>
                          <a:srgbClr val="FF3300"/>
                        </a:solidFill>
                      </a:endParaRPr>
                    </a:p>
                  </a:txBody>
                  <a:tcPr/>
                </a:tc>
              </a:tr>
            </a:tbl>
          </a:graphicData>
        </a:graphic>
      </p:graphicFrame>
      <p:sp>
        <p:nvSpPr>
          <p:cNvPr id="6" name="Date Placeholder 5"/>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7" name="Slide Number Placeholder 6"/>
          <p:cNvSpPr>
            <a:spLocks noGrp="1"/>
          </p:cNvSpPr>
          <p:nvPr>
            <p:ph type="sldNum" sz="quarter" idx="11"/>
          </p:nvPr>
        </p:nvSpPr>
        <p:spPr/>
        <p:txBody>
          <a:bodyPr/>
          <a:lstStyle/>
          <a:p>
            <a:fld id="{20D66058-8582-419F-AA3B-A79C8D77E78A}" type="slidenum">
              <a:rPr lang="en-US" smtClean="0">
                <a:solidFill>
                  <a:srgbClr val="00007D"/>
                </a:solidFill>
              </a:rPr>
              <a:pPr/>
              <a:t>5</a:t>
            </a:fld>
            <a:endParaRPr lang="en-US">
              <a:solidFill>
                <a:srgbClr val="00007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 450 GeV</a:t>
            </a:r>
            <a:endParaRPr lang="en-US" dirty="0"/>
          </a:p>
        </p:txBody>
      </p:sp>
      <p:sp>
        <p:nvSpPr>
          <p:cNvPr id="3" name="Content Placeholder 2"/>
          <p:cNvSpPr>
            <a:spLocks noGrp="1"/>
          </p:cNvSpPr>
          <p:nvPr>
            <p:ph idx="1"/>
          </p:nvPr>
        </p:nvSpPr>
        <p:spPr>
          <a:xfrm>
            <a:off x="457200" y="914400"/>
            <a:ext cx="8229600" cy="5638800"/>
          </a:xfrm>
        </p:spPr>
        <p:txBody>
          <a:bodyPr/>
          <a:lstStyle/>
          <a:p>
            <a:r>
              <a:rPr lang="en-US" dirty="0" smtClean="0">
                <a:solidFill>
                  <a:srgbClr val="FF0000"/>
                </a:solidFill>
              </a:rPr>
              <a:t>Tunes &amp; chromaticity </a:t>
            </a:r>
            <a:r>
              <a:rPr lang="en-US" dirty="0" smtClean="0"/>
              <a:t>adjusted and controlled to nominal values routinely. Good </a:t>
            </a:r>
            <a:r>
              <a:rPr lang="en-US" dirty="0" smtClean="0">
                <a:solidFill>
                  <a:srgbClr val="FF0000"/>
                </a:solidFill>
              </a:rPr>
              <a:t>beam lifetimes. </a:t>
            </a:r>
            <a:r>
              <a:rPr lang="en-US" dirty="0" smtClean="0"/>
              <a:t>Lower than nominal </a:t>
            </a:r>
            <a:r>
              <a:rPr lang="en-US" dirty="0" smtClean="0">
                <a:solidFill>
                  <a:srgbClr val="FF0000"/>
                </a:solidFill>
              </a:rPr>
              <a:t>emittances.</a:t>
            </a:r>
            <a:endParaRPr lang="en-US" dirty="0" smtClean="0"/>
          </a:p>
          <a:p>
            <a:r>
              <a:rPr lang="en-US" dirty="0" smtClean="0"/>
              <a:t>Optics verified and corrected to a maximum </a:t>
            </a:r>
            <a:r>
              <a:rPr lang="en-US" dirty="0" smtClean="0">
                <a:solidFill>
                  <a:srgbClr val="FF0000"/>
                </a:solidFill>
              </a:rPr>
              <a:t>beta beat </a:t>
            </a:r>
            <a:r>
              <a:rPr lang="en-US" dirty="0" smtClean="0"/>
              <a:t>of 20-30%. Almost in specification.</a:t>
            </a:r>
          </a:p>
          <a:p>
            <a:r>
              <a:rPr lang="en-US" dirty="0" smtClean="0">
                <a:solidFill>
                  <a:srgbClr val="FF0000"/>
                </a:solidFill>
              </a:rPr>
              <a:t>Dispersion</a:t>
            </a:r>
            <a:r>
              <a:rPr lang="en-US" dirty="0" smtClean="0"/>
              <a:t> measured and verified (in vertical plane: 3 cm </a:t>
            </a:r>
            <a:r>
              <a:rPr lang="en-US" dirty="0" err="1" smtClean="0"/>
              <a:t>rms</a:t>
            </a:r>
            <a:r>
              <a:rPr lang="en-US" dirty="0" smtClean="0"/>
              <a:t>). </a:t>
            </a:r>
          </a:p>
          <a:p>
            <a:r>
              <a:rPr lang="en-US" dirty="0" smtClean="0">
                <a:solidFill>
                  <a:srgbClr val="FF0000"/>
                </a:solidFill>
              </a:rPr>
              <a:t>Closed orbit </a:t>
            </a:r>
            <a:r>
              <a:rPr lang="en-US" dirty="0" smtClean="0"/>
              <a:t>adjusted to an </a:t>
            </a:r>
            <a:r>
              <a:rPr lang="en-US" dirty="0" err="1" smtClean="0"/>
              <a:t>rms</a:t>
            </a:r>
            <a:r>
              <a:rPr lang="en-US" dirty="0" smtClean="0"/>
              <a:t> of ~0.45 mm (about +-2 mm peak to peak)</a:t>
            </a:r>
          </a:p>
          <a:p>
            <a:r>
              <a:rPr lang="en-US" dirty="0" smtClean="0">
                <a:solidFill>
                  <a:srgbClr val="FF0000"/>
                </a:solidFill>
              </a:rPr>
              <a:t>Golden reference orbit </a:t>
            </a:r>
            <a:r>
              <a:rPr lang="en-US" dirty="0" smtClean="0"/>
              <a:t>defined for collimation and machine protection. </a:t>
            </a:r>
          </a:p>
          <a:p>
            <a:r>
              <a:rPr lang="en-US" dirty="0" smtClean="0">
                <a:solidFill>
                  <a:srgbClr val="FF0000"/>
                </a:solidFill>
              </a:rPr>
              <a:t>Aperture </a:t>
            </a:r>
            <a:r>
              <a:rPr lang="en-US" dirty="0" smtClean="0"/>
              <a:t>Beam looks good. Some measured bottlenecks agree with model predictions</a:t>
            </a:r>
          </a:p>
          <a:p>
            <a:pPr lvl="1"/>
            <a:endParaRPr lang="en-US" dirty="0" smtClean="0"/>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5" name="Date Placeholder 4"/>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6" name="Slide Number Placeholder 5"/>
          <p:cNvSpPr>
            <a:spLocks noGrp="1"/>
          </p:cNvSpPr>
          <p:nvPr>
            <p:ph type="sldNum" sz="quarter" idx="11"/>
          </p:nvPr>
        </p:nvSpPr>
        <p:spPr/>
        <p:txBody>
          <a:bodyPr/>
          <a:lstStyle/>
          <a:p>
            <a:fld id="{57C3E7D3-E8A8-4E1B-881E-DBC7929F1526}" type="slidenum">
              <a:rPr lang="en-US" smtClean="0">
                <a:solidFill>
                  <a:srgbClr val="00007D"/>
                </a:solidFill>
              </a:rPr>
              <a:pPr/>
              <a:t>6</a:t>
            </a:fld>
            <a:endParaRPr lang="en-US">
              <a:solidFill>
                <a:srgbClr val="00007D"/>
              </a:solidFill>
            </a:endParaRPr>
          </a:p>
        </p:txBody>
      </p:sp>
      <p:sp>
        <p:nvSpPr>
          <p:cNvPr id="7" name="TextBox 6"/>
          <p:cNvSpPr txBox="1"/>
          <p:nvPr/>
        </p:nvSpPr>
        <p:spPr>
          <a:xfrm>
            <a:off x="1600200" y="6096000"/>
            <a:ext cx="6172200" cy="523220"/>
          </a:xfrm>
          <a:prstGeom prst="rect">
            <a:avLst/>
          </a:prstGeom>
          <a:noFill/>
        </p:spPr>
        <p:txBody>
          <a:bodyPr wrap="square" rtlCol="0">
            <a:spAutoFit/>
          </a:bodyPr>
          <a:lstStyle/>
          <a:p>
            <a:pPr algn="ctr" eaLnBrk="0" hangingPunct="0">
              <a:spcBef>
                <a:spcPct val="50000"/>
              </a:spcBef>
            </a:pPr>
            <a:r>
              <a:rPr lang="en-US" sz="2800" dirty="0" smtClean="0">
                <a:solidFill>
                  <a:srgbClr val="008000"/>
                </a:solidFill>
              </a:rPr>
              <a:t>Excellent reproducibility</a:t>
            </a:r>
            <a:endParaRPr lang="en-US" sz="2800" dirty="0">
              <a:solidFill>
                <a:srgbClr val="008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Lifetime Pilot Bunches at 450 </a:t>
            </a:r>
            <a:r>
              <a:rPr lang="en-US" dirty="0" err="1" smtClean="0"/>
              <a:t>GeV</a:t>
            </a:r>
            <a:endParaRPr lang="en-US" dirty="0"/>
          </a:p>
        </p:txBody>
      </p:sp>
      <p:sp>
        <p:nvSpPr>
          <p:cNvPr id="18" name="Content Placeholder 17"/>
          <p:cNvSpPr>
            <a:spLocks noGrp="1"/>
          </p:cNvSpPr>
          <p:nvPr>
            <p:ph idx="1"/>
          </p:nvPr>
        </p:nvSpPr>
        <p:spPr>
          <a:xfrm>
            <a:off x="5715000" y="2667000"/>
            <a:ext cx="3276600" cy="4038600"/>
          </a:xfrm>
        </p:spPr>
        <p:txBody>
          <a:bodyPr/>
          <a:lstStyle/>
          <a:p>
            <a:r>
              <a:rPr lang="en-US" sz="2000" dirty="0" smtClean="0"/>
              <a:t>Corrected to golden orbit with separation bumps ...</a:t>
            </a:r>
          </a:p>
          <a:p>
            <a:r>
              <a:rPr lang="en-US" sz="2000" dirty="0" smtClean="0"/>
              <a:t>All perturbations &amp; excitations switched off.</a:t>
            </a:r>
          </a:p>
          <a:p>
            <a:r>
              <a:rPr lang="en-US" sz="2000" dirty="0" smtClean="0"/>
              <a:t>Tunes to nominal.</a:t>
            </a:r>
          </a:p>
          <a:p>
            <a:r>
              <a:rPr lang="en-US" sz="2000" dirty="0" smtClean="0"/>
              <a:t>Chromaticity to +4.</a:t>
            </a:r>
          </a:p>
          <a:p>
            <a:r>
              <a:rPr lang="en-US" sz="2000" dirty="0" smtClean="0"/>
              <a:t>Collimators to nominal injection settings.</a:t>
            </a:r>
          </a:p>
          <a:p>
            <a:r>
              <a:rPr lang="en-US" sz="2000" dirty="0" smtClean="0"/>
              <a:t>No trims &amp; corrections.</a:t>
            </a:r>
          </a:p>
          <a:p>
            <a:r>
              <a:rPr lang="en-US" sz="2000" dirty="0" smtClean="0"/>
              <a:t>Emittance measured…</a:t>
            </a:r>
            <a:endParaRPr lang="en-US" sz="2000" dirty="0"/>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5" name="Date Placeholder 4"/>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pic>
        <p:nvPicPr>
          <p:cNvPr id="6" name="Picture 5"/>
          <p:cNvPicPr>
            <a:picLocks noChangeAspect="1"/>
          </p:cNvPicPr>
          <p:nvPr/>
        </p:nvPicPr>
        <p:blipFill>
          <a:blip r:embed="rId2" cstate="print"/>
          <a:srcRect b="87743"/>
          <a:stretch>
            <a:fillRect/>
          </a:stretch>
        </p:blipFill>
        <p:spPr>
          <a:xfrm>
            <a:off x="121920" y="762000"/>
            <a:ext cx="9022080" cy="762000"/>
          </a:xfrm>
          <a:prstGeom prst="rect">
            <a:avLst/>
          </a:prstGeom>
        </p:spPr>
      </p:pic>
      <p:grpSp>
        <p:nvGrpSpPr>
          <p:cNvPr id="3" name="Group 9"/>
          <p:cNvGrpSpPr/>
          <p:nvPr/>
        </p:nvGrpSpPr>
        <p:grpSpPr>
          <a:xfrm>
            <a:off x="152400" y="2133600"/>
            <a:ext cx="4572000" cy="4267200"/>
            <a:chOff x="914400" y="2133600"/>
            <a:chExt cx="4572000" cy="4267200"/>
          </a:xfrm>
        </p:grpSpPr>
        <p:pic>
          <p:nvPicPr>
            <p:cNvPr id="7" name="Picture 6"/>
            <p:cNvPicPr>
              <a:picLocks noChangeAspect="1"/>
            </p:cNvPicPr>
            <p:nvPr/>
          </p:nvPicPr>
          <p:blipFill>
            <a:blip r:embed="rId2" cstate="print"/>
            <a:srcRect l="74324" t="14475" r="509" b="44119"/>
            <a:stretch>
              <a:fillRect/>
            </a:stretch>
          </p:blipFill>
          <p:spPr>
            <a:xfrm>
              <a:off x="1722446" y="2133600"/>
              <a:ext cx="3763954" cy="4267200"/>
            </a:xfrm>
            <a:prstGeom prst="rect">
              <a:avLst/>
            </a:prstGeom>
          </p:spPr>
        </p:pic>
        <p:pic>
          <p:nvPicPr>
            <p:cNvPr id="8" name="Picture 7"/>
            <p:cNvPicPr>
              <a:picLocks noChangeAspect="1"/>
            </p:cNvPicPr>
            <p:nvPr/>
          </p:nvPicPr>
          <p:blipFill>
            <a:blip r:embed="rId2" cstate="print"/>
            <a:srcRect l="509" t="14475" r="94088" b="44119"/>
            <a:stretch>
              <a:fillRect/>
            </a:stretch>
          </p:blipFill>
          <p:spPr>
            <a:xfrm>
              <a:off x="914400" y="2133600"/>
              <a:ext cx="808046" cy="4267200"/>
            </a:xfrm>
            <a:prstGeom prst="rect">
              <a:avLst/>
            </a:prstGeom>
          </p:spPr>
        </p:pic>
      </p:grpSp>
      <p:sp>
        <p:nvSpPr>
          <p:cNvPr id="11" name="Down Arrow 10"/>
          <p:cNvSpPr/>
          <p:nvPr/>
        </p:nvSpPr>
        <p:spPr bwMode="auto">
          <a:xfrm rot="19093557">
            <a:off x="3644023" y="1499611"/>
            <a:ext cx="304800" cy="990600"/>
          </a:xfrm>
          <a:prstGeom prst="downArrow">
            <a:avLst/>
          </a:prstGeom>
          <a:solidFill>
            <a:schemeClr val="accent1"/>
          </a:solid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eaLnBrk="0" hangingPunct="0">
              <a:spcBef>
                <a:spcPct val="50000"/>
              </a:spcBef>
            </a:pPr>
            <a:endParaRPr lang="en-US" sz="2000" smtClean="0">
              <a:solidFill>
                <a:srgbClr val="00007D"/>
              </a:solidFill>
            </a:endParaRPr>
          </a:p>
        </p:txBody>
      </p:sp>
      <p:sp>
        <p:nvSpPr>
          <p:cNvPr id="16" name="Down Arrow 15"/>
          <p:cNvSpPr/>
          <p:nvPr/>
        </p:nvSpPr>
        <p:spPr bwMode="auto">
          <a:xfrm rot="1956306">
            <a:off x="5228624" y="1317910"/>
            <a:ext cx="304800" cy="3657600"/>
          </a:xfrm>
          <a:prstGeom prst="downArrow">
            <a:avLst/>
          </a:prstGeom>
          <a:solidFill>
            <a:srgbClr val="FF0000">
              <a:alpha val="54000"/>
            </a:srgbClr>
          </a:solidFill>
          <a:ln w="12700" cap="sq"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eaLnBrk="0" hangingPunct="0">
              <a:spcBef>
                <a:spcPct val="50000"/>
              </a:spcBef>
            </a:pPr>
            <a:endParaRPr lang="en-US" sz="2000" smtClean="0">
              <a:solidFill>
                <a:srgbClr val="00007D"/>
              </a:solidFill>
            </a:endParaRPr>
          </a:p>
        </p:txBody>
      </p:sp>
      <p:sp>
        <p:nvSpPr>
          <p:cNvPr id="12" name="Slide Number Placeholder 11"/>
          <p:cNvSpPr>
            <a:spLocks noGrp="1"/>
          </p:cNvSpPr>
          <p:nvPr>
            <p:ph type="sldNum" sz="quarter" idx="11"/>
          </p:nvPr>
        </p:nvSpPr>
        <p:spPr/>
        <p:txBody>
          <a:bodyPr/>
          <a:lstStyle/>
          <a:p>
            <a:fld id="{57C3E7D3-E8A8-4E1B-881E-DBC7929F1526}" type="slidenum">
              <a:rPr lang="en-US" smtClean="0">
                <a:solidFill>
                  <a:srgbClr val="00007D"/>
                </a:solidFill>
              </a:rPr>
              <a:pPr/>
              <a:t>7</a:t>
            </a:fld>
            <a:endParaRPr lang="en-US">
              <a:solidFill>
                <a:srgbClr val="00007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emittance versus time (2 fills)</a:t>
            </a:r>
            <a:endParaRPr lang="en-US" dirty="0"/>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pic>
        <p:nvPicPr>
          <p:cNvPr id="6" name="Picture 5" descr="bsrt_ws_b1_HOR_fast.png"/>
          <p:cNvPicPr>
            <a:picLocks noChangeAspect="1"/>
          </p:cNvPicPr>
          <p:nvPr/>
        </p:nvPicPr>
        <p:blipFill>
          <a:blip r:embed="rId2" cstate="print"/>
          <a:srcRect r="30281"/>
          <a:stretch>
            <a:fillRect/>
          </a:stretch>
        </p:blipFill>
        <p:spPr>
          <a:xfrm>
            <a:off x="142844" y="714356"/>
            <a:ext cx="3590956" cy="2713265"/>
          </a:xfrm>
          <a:prstGeom prst="rect">
            <a:avLst/>
          </a:prstGeom>
        </p:spPr>
      </p:pic>
      <p:pic>
        <p:nvPicPr>
          <p:cNvPr id="7" name="Picture 6" descr="bsrt_ws_b1_VER_fast.png"/>
          <p:cNvPicPr>
            <a:picLocks noChangeAspect="1"/>
          </p:cNvPicPr>
          <p:nvPr/>
        </p:nvPicPr>
        <p:blipFill>
          <a:blip r:embed="rId3" cstate="print"/>
          <a:srcRect r="31148"/>
          <a:stretch>
            <a:fillRect/>
          </a:stretch>
        </p:blipFill>
        <p:spPr>
          <a:xfrm>
            <a:off x="3962400" y="761999"/>
            <a:ext cx="3505200" cy="2681807"/>
          </a:xfrm>
          <a:prstGeom prst="rect">
            <a:avLst/>
          </a:prstGeom>
        </p:spPr>
      </p:pic>
      <p:pic>
        <p:nvPicPr>
          <p:cNvPr id="8" name="Picture 7" descr="bsrt_ws_b2_HOR_fast.png"/>
          <p:cNvPicPr>
            <a:picLocks noChangeAspect="1"/>
          </p:cNvPicPr>
          <p:nvPr/>
        </p:nvPicPr>
        <p:blipFill>
          <a:blip r:embed="rId4" cstate="print"/>
          <a:srcRect r="29394"/>
          <a:stretch>
            <a:fillRect/>
          </a:stretch>
        </p:blipFill>
        <p:spPr>
          <a:xfrm>
            <a:off x="159170" y="3657600"/>
            <a:ext cx="3574630" cy="2667000"/>
          </a:xfrm>
          <a:prstGeom prst="rect">
            <a:avLst/>
          </a:prstGeom>
        </p:spPr>
      </p:pic>
      <p:pic>
        <p:nvPicPr>
          <p:cNvPr id="9" name="Picture 8" descr="bsrt_ws_b2_VER_fast.png"/>
          <p:cNvPicPr>
            <a:picLocks noChangeAspect="1"/>
          </p:cNvPicPr>
          <p:nvPr/>
        </p:nvPicPr>
        <p:blipFill>
          <a:blip r:embed="rId5" cstate="print"/>
          <a:srcRect r="29422"/>
          <a:stretch>
            <a:fillRect/>
          </a:stretch>
        </p:blipFill>
        <p:spPr>
          <a:xfrm>
            <a:off x="3962400" y="3651487"/>
            <a:ext cx="3581400" cy="2673113"/>
          </a:xfrm>
          <a:prstGeom prst="rect">
            <a:avLst/>
          </a:prstGeom>
        </p:spPr>
      </p:pic>
      <p:sp>
        <p:nvSpPr>
          <p:cNvPr id="11" name="TextBox 10"/>
          <p:cNvSpPr txBox="1"/>
          <p:nvPr/>
        </p:nvSpPr>
        <p:spPr>
          <a:xfrm>
            <a:off x="7772400" y="838200"/>
            <a:ext cx="1068572"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rPr>
              <a:t>Beam 1</a:t>
            </a:r>
            <a:endParaRPr lang="en-US" sz="2000" dirty="0">
              <a:solidFill>
                <a:srgbClr val="00007D"/>
              </a:solidFill>
            </a:endParaRPr>
          </a:p>
        </p:txBody>
      </p:sp>
      <p:sp>
        <p:nvSpPr>
          <p:cNvPr id="12" name="TextBox 11"/>
          <p:cNvSpPr txBox="1"/>
          <p:nvPr/>
        </p:nvSpPr>
        <p:spPr>
          <a:xfrm>
            <a:off x="7772400" y="3733800"/>
            <a:ext cx="1068572"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rPr>
              <a:t>Beam 2</a:t>
            </a:r>
            <a:endParaRPr lang="en-US" sz="2000" dirty="0">
              <a:solidFill>
                <a:srgbClr val="00007D"/>
              </a:solidFill>
            </a:endParaRPr>
          </a:p>
        </p:txBody>
      </p:sp>
      <p:sp>
        <p:nvSpPr>
          <p:cNvPr id="13" name="TextBox 12"/>
          <p:cNvSpPr txBox="1"/>
          <p:nvPr/>
        </p:nvSpPr>
        <p:spPr>
          <a:xfrm>
            <a:off x="914400" y="1066800"/>
            <a:ext cx="369888"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rPr>
              <a:t>H</a:t>
            </a:r>
            <a:endParaRPr lang="en-US" sz="2000" dirty="0">
              <a:solidFill>
                <a:srgbClr val="00007D"/>
              </a:solidFill>
            </a:endParaRPr>
          </a:p>
        </p:txBody>
      </p:sp>
      <p:sp>
        <p:nvSpPr>
          <p:cNvPr id="14" name="TextBox 13"/>
          <p:cNvSpPr txBox="1"/>
          <p:nvPr/>
        </p:nvSpPr>
        <p:spPr>
          <a:xfrm>
            <a:off x="914400" y="4038600"/>
            <a:ext cx="369888"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rPr>
              <a:t>H</a:t>
            </a:r>
            <a:endParaRPr lang="en-US" sz="2000" dirty="0">
              <a:solidFill>
                <a:srgbClr val="00007D"/>
              </a:solidFill>
            </a:endParaRPr>
          </a:p>
        </p:txBody>
      </p:sp>
      <p:sp>
        <p:nvSpPr>
          <p:cNvPr id="15" name="TextBox 14"/>
          <p:cNvSpPr txBox="1"/>
          <p:nvPr/>
        </p:nvSpPr>
        <p:spPr>
          <a:xfrm>
            <a:off x="4724400" y="1066800"/>
            <a:ext cx="377026"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rPr>
              <a:t>V</a:t>
            </a:r>
            <a:endParaRPr lang="en-US" sz="2000" dirty="0">
              <a:solidFill>
                <a:srgbClr val="00007D"/>
              </a:solidFill>
            </a:endParaRPr>
          </a:p>
        </p:txBody>
      </p:sp>
      <p:sp>
        <p:nvSpPr>
          <p:cNvPr id="16" name="TextBox 15"/>
          <p:cNvSpPr txBox="1"/>
          <p:nvPr/>
        </p:nvSpPr>
        <p:spPr>
          <a:xfrm>
            <a:off x="4724400" y="4038600"/>
            <a:ext cx="377026"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rPr>
              <a:t>V</a:t>
            </a:r>
            <a:endParaRPr lang="en-US" sz="2000" dirty="0">
              <a:solidFill>
                <a:srgbClr val="00007D"/>
              </a:solidFill>
            </a:endParaRPr>
          </a:p>
        </p:txBody>
      </p:sp>
      <p:sp>
        <p:nvSpPr>
          <p:cNvPr id="17" name="TextBox 16"/>
          <p:cNvSpPr txBox="1"/>
          <p:nvPr/>
        </p:nvSpPr>
        <p:spPr>
          <a:xfrm>
            <a:off x="7213651" y="6474023"/>
            <a:ext cx="1451676" cy="276999"/>
          </a:xfrm>
          <a:prstGeom prst="rect">
            <a:avLst/>
          </a:prstGeom>
          <a:noFill/>
        </p:spPr>
        <p:txBody>
          <a:bodyPr wrap="none" rtlCol="0">
            <a:spAutoFit/>
          </a:bodyPr>
          <a:lstStyle/>
          <a:p>
            <a:pPr algn="ctr" eaLnBrk="0" hangingPunct="0">
              <a:spcBef>
                <a:spcPct val="50000"/>
              </a:spcBef>
            </a:pPr>
            <a:r>
              <a:rPr lang="en-US" sz="1200" i="1" dirty="0" smtClean="0">
                <a:solidFill>
                  <a:srgbClr val="00007D"/>
                </a:solidFill>
              </a:rPr>
              <a:t>F. </a:t>
            </a:r>
            <a:r>
              <a:rPr lang="en-US" sz="1200" i="1" dirty="0" err="1" smtClean="0">
                <a:solidFill>
                  <a:srgbClr val="00007D"/>
                </a:solidFill>
              </a:rPr>
              <a:t>Roncarolo</a:t>
            </a:r>
            <a:r>
              <a:rPr lang="en-US" sz="1200" i="1" dirty="0" smtClean="0">
                <a:solidFill>
                  <a:srgbClr val="00007D"/>
                </a:solidFill>
              </a:rPr>
              <a:t> </a:t>
            </a:r>
            <a:r>
              <a:rPr lang="en-US" sz="1200" i="1" dirty="0" smtClean="0">
                <a:solidFill>
                  <a:srgbClr val="00007D"/>
                </a:solidFill>
              </a:rPr>
              <a:t>et al</a:t>
            </a:r>
            <a:endParaRPr lang="en-US" sz="1200" i="1" dirty="0">
              <a:solidFill>
                <a:srgbClr val="00007D"/>
              </a:solidFill>
            </a:endParaRPr>
          </a:p>
        </p:txBody>
      </p:sp>
      <p:sp>
        <p:nvSpPr>
          <p:cNvPr id="18" name="Date Placeholder 17"/>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sp>
        <p:nvSpPr>
          <p:cNvPr id="19" name="TextBox 18"/>
          <p:cNvSpPr txBox="1"/>
          <p:nvPr/>
        </p:nvSpPr>
        <p:spPr>
          <a:xfrm>
            <a:off x="1600200" y="2785646"/>
            <a:ext cx="595235" cy="338554"/>
          </a:xfrm>
          <a:prstGeom prst="rect">
            <a:avLst/>
          </a:prstGeom>
          <a:noFill/>
          <a:effectLst>
            <a:outerShdw blurRad="50800" dist="38100" dir="2700000">
              <a:srgbClr val="000000">
                <a:alpha val="91000"/>
              </a:srgbClr>
            </a:outerShdw>
          </a:effectLst>
        </p:spPr>
        <p:txBody>
          <a:bodyPr wrap="none" rtlCol="0">
            <a:spAutoFit/>
          </a:bodyPr>
          <a:lstStyle/>
          <a:p>
            <a:pPr algn="ctr" eaLnBrk="0" hangingPunct="0">
              <a:spcBef>
                <a:spcPct val="50000"/>
              </a:spcBef>
            </a:pPr>
            <a:r>
              <a:rPr lang="en-US" sz="1600" b="1" dirty="0" smtClean="0">
                <a:solidFill>
                  <a:srgbClr val="99FF99"/>
                </a:solidFill>
              </a:rPr>
              <a:t>SPS</a:t>
            </a:r>
            <a:endParaRPr lang="en-US" sz="1600" b="1" dirty="0">
              <a:solidFill>
                <a:srgbClr val="99FF99"/>
              </a:solidFill>
            </a:endParaRPr>
          </a:p>
        </p:txBody>
      </p:sp>
      <p:sp>
        <p:nvSpPr>
          <p:cNvPr id="20" name="TextBox 19"/>
          <p:cNvSpPr txBox="1"/>
          <p:nvPr/>
        </p:nvSpPr>
        <p:spPr>
          <a:xfrm rot="19588987">
            <a:off x="6787447" y="1888159"/>
            <a:ext cx="1972916" cy="338554"/>
          </a:xfrm>
          <a:prstGeom prst="rect">
            <a:avLst/>
          </a:prstGeom>
          <a:noFill/>
          <a:effectLst/>
        </p:spPr>
        <p:txBody>
          <a:bodyPr wrap="none" rtlCol="0">
            <a:spAutoFit/>
          </a:bodyPr>
          <a:lstStyle/>
          <a:p>
            <a:pPr algn="ctr" eaLnBrk="0" hangingPunct="0">
              <a:spcBef>
                <a:spcPct val="50000"/>
              </a:spcBef>
            </a:pPr>
            <a:r>
              <a:rPr lang="en-US" sz="1600" b="1" dirty="0" smtClean="0">
                <a:solidFill>
                  <a:srgbClr val="00007D">
                    <a:lumMod val="60000"/>
                    <a:lumOff val="40000"/>
                  </a:srgbClr>
                </a:solidFill>
              </a:rPr>
              <a:t>LHC Wire Scanner</a:t>
            </a:r>
            <a:endParaRPr lang="en-US" sz="1600" b="1" dirty="0">
              <a:solidFill>
                <a:srgbClr val="00007D">
                  <a:lumMod val="60000"/>
                  <a:lumOff val="40000"/>
                </a:srgbClr>
              </a:solidFill>
            </a:endParaRPr>
          </a:p>
        </p:txBody>
      </p:sp>
      <p:sp>
        <p:nvSpPr>
          <p:cNvPr id="21" name="TextBox 20"/>
          <p:cNvSpPr txBox="1"/>
          <p:nvPr/>
        </p:nvSpPr>
        <p:spPr>
          <a:xfrm rot="19504595">
            <a:off x="881650" y="1431418"/>
            <a:ext cx="2441694" cy="338554"/>
          </a:xfrm>
          <a:prstGeom prst="rect">
            <a:avLst/>
          </a:prstGeom>
          <a:noFill/>
          <a:effectLst/>
        </p:spPr>
        <p:txBody>
          <a:bodyPr wrap="none" rtlCol="0">
            <a:spAutoFit/>
          </a:bodyPr>
          <a:lstStyle/>
          <a:p>
            <a:pPr algn="ctr" eaLnBrk="0" hangingPunct="0">
              <a:spcBef>
                <a:spcPct val="50000"/>
              </a:spcBef>
            </a:pPr>
            <a:r>
              <a:rPr lang="en-US" sz="1600" b="1" dirty="0" smtClean="0">
                <a:solidFill>
                  <a:srgbClr val="FF0000"/>
                </a:solidFill>
              </a:rPr>
              <a:t>LHC Synchrotron Light</a:t>
            </a:r>
            <a:endParaRPr lang="en-US" sz="1600" b="1" dirty="0">
              <a:solidFill>
                <a:srgbClr val="FF0000"/>
              </a:solidFill>
            </a:endParaRPr>
          </a:p>
        </p:txBody>
      </p:sp>
      <p:sp>
        <p:nvSpPr>
          <p:cNvPr id="22" name="Rectangle 21"/>
          <p:cNvSpPr/>
          <p:nvPr/>
        </p:nvSpPr>
        <p:spPr bwMode="auto">
          <a:xfrm>
            <a:off x="7391400" y="3581400"/>
            <a:ext cx="381000" cy="685800"/>
          </a:xfrm>
          <a:prstGeom prst="rect">
            <a:avLst/>
          </a:prstGeom>
          <a:solidFill>
            <a:schemeClr val="bg1"/>
          </a:solidFill>
          <a:ln w="12700" cap="sq"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eaLnBrk="0" hangingPunct="0">
              <a:spcBef>
                <a:spcPct val="50000"/>
              </a:spcBef>
            </a:pPr>
            <a:endParaRPr lang="en-US" sz="2000" smtClean="0">
              <a:solidFill>
                <a:srgbClr val="00007D"/>
              </a:solidFill>
            </a:endParaRPr>
          </a:p>
        </p:txBody>
      </p:sp>
      <p:sp>
        <p:nvSpPr>
          <p:cNvPr id="23" name="Rectangle 22"/>
          <p:cNvSpPr/>
          <p:nvPr/>
        </p:nvSpPr>
        <p:spPr bwMode="auto">
          <a:xfrm>
            <a:off x="3505200" y="3657600"/>
            <a:ext cx="381000" cy="685800"/>
          </a:xfrm>
          <a:prstGeom prst="rect">
            <a:avLst/>
          </a:prstGeom>
          <a:solidFill>
            <a:schemeClr val="bg1"/>
          </a:solidFill>
          <a:ln w="12700" cap="sq"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eaLnBrk="0" hangingPunct="0">
              <a:spcBef>
                <a:spcPct val="50000"/>
              </a:spcBef>
            </a:pPr>
            <a:endParaRPr lang="en-US" sz="2000" smtClean="0">
              <a:solidFill>
                <a:srgbClr val="00007D"/>
              </a:solidFill>
            </a:endParaRPr>
          </a:p>
        </p:txBody>
      </p:sp>
      <p:cxnSp>
        <p:nvCxnSpPr>
          <p:cNvPr id="25" name="Straight Connector 24"/>
          <p:cNvCxnSpPr/>
          <p:nvPr/>
        </p:nvCxnSpPr>
        <p:spPr bwMode="auto">
          <a:xfrm>
            <a:off x="661059" y="2201553"/>
            <a:ext cx="3072741" cy="1588"/>
          </a:xfrm>
          <a:prstGeom prst="line">
            <a:avLst/>
          </a:prstGeom>
          <a:solidFill>
            <a:schemeClr val="accent1"/>
          </a:solidFill>
          <a:ln w="12700" cap="sq" cmpd="sng" algn="ctr">
            <a:solidFill>
              <a:schemeClr val="bg2"/>
            </a:solidFill>
            <a:prstDash val="dot"/>
            <a:round/>
            <a:headEnd type="none" w="med" len="med"/>
            <a:tailEnd type="none" w="med" len="med"/>
          </a:ln>
          <a:effectLst/>
        </p:spPr>
      </p:cxnSp>
      <p:cxnSp>
        <p:nvCxnSpPr>
          <p:cNvPr id="27" name="Straight Connector 26"/>
          <p:cNvCxnSpPr/>
          <p:nvPr/>
        </p:nvCxnSpPr>
        <p:spPr bwMode="auto">
          <a:xfrm>
            <a:off x="4471059" y="2236518"/>
            <a:ext cx="3072741" cy="1588"/>
          </a:xfrm>
          <a:prstGeom prst="line">
            <a:avLst/>
          </a:prstGeom>
          <a:solidFill>
            <a:schemeClr val="accent1"/>
          </a:solidFill>
          <a:ln w="12700" cap="sq" cmpd="sng" algn="ctr">
            <a:solidFill>
              <a:schemeClr val="bg2"/>
            </a:solidFill>
            <a:prstDash val="dot"/>
            <a:round/>
            <a:headEnd type="none" w="med" len="med"/>
            <a:tailEnd type="none" w="med" len="med"/>
          </a:ln>
          <a:effectLst/>
        </p:spPr>
      </p:cxnSp>
      <p:cxnSp>
        <p:nvCxnSpPr>
          <p:cNvPr id="28" name="Straight Connector 27"/>
          <p:cNvCxnSpPr/>
          <p:nvPr/>
        </p:nvCxnSpPr>
        <p:spPr bwMode="auto">
          <a:xfrm>
            <a:off x="661059" y="5121894"/>
            <a:ext cx="3072741" cy="1588"/>
          </a:xfrm>
          <a:prstGeom prst="line">
            <a:avLst/>
          </a:prstGeom>
          <a:solidFill>
            <a:schemeClr val="accent1"/>
          </a:solidFill>
          <a:ln w="12700" cap="sq" cmpd="sng" algn="ctr">
            <a:solidFill>
              <a:schemeClr val="bg2"/>
            </a:solidFill>
            <a:prstDash val="dot"/>
            <a:round/>
            <a:headEnd type="none" w="med" len="med"/>
            <a:tailEnd type="none" w="med" len="med"/>
          </a:ln>
          <a:effectLst/>
        </p:spPr>
      </p:cxnSp>
      <p:cxnSp>
        <p:nvCxnSpPr>
          <p:cNvPr id="29" name="Straight Connector 28"/>
          <p:cNvCxnSpPr/>
          <p:nvPr/>
        </p:nvCxnSpPr>
        <p:spPr bwMode="auto">
          <a:xfrm>
            <a:off x="4471059" y="5121894"/>
            <a:ext cx="3072741" cy="1588"/>
          </a:xfrm>
          <a:prstGeom prst="line">
            <a:avLst/>
          </a:prstGeom>
          <a:solidFill>
            <a:schemeClr val="accent1"/>
          </a:solidFill>
          <a:ln w="12700" cap="sq" cmpd="sng" algn="ctr">
            <a:solidFill>
              <a:schemeClr val="bg2"/>
            </a:solidFill>
            <a:prstDash val="dot"/>
            <a:round/>
            <a:headEnd type="none" w="med" len="med"/>
            <a:tailEnd type="none" w="med" len="med"/>
          </a:ln>
          <a:effectLst/>
        </p:spPr>
      </p:cxnSp>
      <p:sp>
        <p:nvSpPr>
          <p:cNvPr id="30" name="TextBox 29"/>
          <p:cNvSpPr txBox="1"/>
          <p:nvPr/>
        </p:nvSpPr>
        <p:spPr>
          <a:xfrm>
            <a:off x="6477000" y="1981200"/>
            <a:ext cx="761659" cy="276999"/>
          </a:xfrm>
          <a:prstGeom prst="rect">
            <a:avLst/>
          </a:prstGeom>
          <a:noFill/>
        </p:spPr>
        <p:txBody>
          <a:bodyPr wrap="none" rtlCol="0">
            <a:spAutoFit/>
          </a:bodyPr>
          <a:lstStyle/>
          <a:p>
            <a:pPr algn="ctr" eaLnBrk="0" hangingPunct="0">
              <a:spcBef>
                <a:spcPct val="50000"/>
              </a:spcBef>
            </a:pPr>
            <a:r>
              <a:rPr lang="en-US" sz="1200" i="1" dirty="0" smtClean="0">
                <a:solidFill>
                  <a:srgbClr val="00007D"/>
                </a:solidFill>
              </a:rPr>
              <a:t>nominal</a:t>
            </a:r>
            <a:endParaRPr lang="en-US" sz="1200" i="1" dirty="0">
              <a:solidFill>
                <a:srgbClr val="00007D"/>
              </a:solidFill>
            </a:endParaRPr>
          </a:p>
        </p:txBody>
      </p:sp>
      <p:sp>
        <p:nvSpPr>
          <p:cNvPr id="31" name="TextBox 30"/>
          <p:cNvSpPr txBox="1"/>
          <p:nvPr/>
        </p:nvSpPr>
        <p:spPr>
          <a:xfrm>
            <a:off x="6477000" y="4876800"/>
            <a:ext cx="761659" cy="276999"/>
          </a:xfrm>
          <a:prstGeom prst="rect">
            <a:avLst/>
          </a:prstGeom>
          <a:noFill/>
        </p:spPr>
        <p:txBody>
          <a:bodyPr wrap="none" rtlCol="0">
            <a:spAutoFit/>
          </a:bodyPr>
          <a:lstStyle/>
          <a:p>
            <a:pPr algn="ctr" eaLnBrk="0" hangingPunct="0">
              <a:spcBef>
                <a:spcPct val="50000"/>
              </a:spcBef>
            </a:pPr>
            <a:r>
              <a:rPr lang="en-US" sz="1200" i="1" dirty="0" smtClean="0">
                <a:solidFill>
                  <a:srgbClr val="00007D"/>
                </a:solidFill>
              </a:rPr>
              <a:t>nominal</a:t>
            </a:r>
            <a:endParaRPr lang="en-US" sz="1200" i="1" dirty="0">
              <a:solidFill>
                <a:srgbClr val="00007D"/>
              </a:solidFill>
            </a:endParaRPr>
          </a:p>
        </p:txBody>
      </p:sp>
      <p:sp>
        <p:nvSpPr>
          <p:cNvPr id="32" name="TextBox 31"/>
          <p:cNvSpPr txBox="1"/>
          <p:nvPr/>
        </p:nvSpPr>
        <p:spPr>
          <a:xfrm>
            <a:off x="2667341" y="4876800"/>
            <a:ext cx="761659" cy="276999"/>
          </a:xfrm>
          <a:prstGeom prst="rect">
            <a:avLst/>
          </a:prstGeom>
          <a:noFill/>
        </p:spPr>
        <p:txBody>
          <a:bodyPr wrap="none" rtlCol="0">
            <a:spAutoFit/>
          </a:bodyPr>
          <a:lstStyle/>
          <a:p>
            <a:pPr algn="ctr" eaLnBrk="0" hangingPunct="0">
              <a:spcBef>
                <a:spcPct val="50000"/>
              </a:spcBef>
            </a:pPr>
            <a:r>
              <a:rPr lang="en-US" sz="1200" i="1" dirty="0" smtClean="0">
                <a:solidFill>
                  <a:srgbClr val="00007D"/>
                </a:solidFill>
              </a:rPr>
              <a:t>nominal</a:t>
            </a:r>
            <a:endParaRPr lang="en-US" sz="1200" i="1" dirty="0">
              <a:solidFill>
                <a:srgbClr val="00007D"/>
              </a:solidFill>
            </a:endParaRPr>
          </a:p>
        </p:txBody>
      </p:sp>
      <p:sp>
        <p:nvSpPr>
          <p:cNvPr id="33" name="TextBox 32"/>
          <p:cNvSpPr txBox="1"/>
          <p:nvPr/>
        </p:nvSpPr>
        <p:spPr>
          <a:xfrm>
            <a:off x="1828800" y="1932801"/>
            <a:ext cx="761659" cy="276999"/>
          </a:xfrm>
          <a:prstGeom prst="rect">
            <a:avLst/>
          </a:prstGeom>
          <a:noFill/>
        </p:spPr>
        <p:txBody>
          <a:bodyPr wrap="none" rtlCol="0">
            <a:spAutoFit/>
          </a:bodyPr>
          <a:lstStyle/>
          <a:p>
            <a:pPr algn="ctr" eaLnBrk="0" hangingPunct="0">
              <a:spcBef>
                <a:spcPct val="50000"/>
              </a:spcBef>
            </a:pPr>
            <a:r>
              <a:rPr lang="en-US" sz="1200" i="1" dirty="0" smtClean="0">
                <a:solidFill>
                  <a:srgbClr val="00007D"/>
                </a:solidFill>
              </a:rPr>
              <a:t>nominal</a:t>
            </a:r>
            <a:endParaRPr lang="en-US" sz="1200" i="1" dirty="0">
              <a:solidFill>
                <a:srgbClr val="00007D"/>
              </a:solidFill>
            </a:endParaRPr>
          </a:p>
        </p:txBody>
      </p:sp>
      <p:sp>
        <p:nvSpPr>
          <p:cNvPr id="34" name="TextBox 33"/>
          <p:cNvSpPr txBox="1"/>
          <p:nvPr/>
        </p:nvSpPr>
        <p:spPr>
          <a:xfrm>
            <a:off x="3048000" y="6172200"/>
            <a:ext cx="688929" cy="261610"/>
          </a:xfrm>
          <a:prstGeom prst="rect">
            <a:avLst/>
          </a:prstGeom>
          <a:noFill/>
        </p:spPr>
        <p:txBody>
          <a:bodyPr wrap="none" rtlCol="0">
            <a:spAutoFit/>
          </a:bodyPr>
          <a:lstStyle/>
          <a:p>
            <a:pPr algn="ctr" eaLnBrk="0" hangingPunct="0">
              <a:spcBef>
                <a:spcPct val="50000"/>
              </a:spcBef>
            </a:pPr>
            <a:r>
              <a:rPr lang="en-US" sz="1100" dirty="0" smtClean="0">
                <a:solidFill>
                  <a:srgbClr val="000000"/>
                </a:solidFill>
              </a:rPr>
              <a:t>Time [</a:t>
            </a:r>
            <a:r>
              <a:rPr lang="en-US" sz="1100" dirty="0" err="1" smtClean="0">
                <a:solidFill>
                  <a:srgbClr val="000000"/>
                </a:solidFill>
              </a:rPr>
              <a:t>h</a:t>
            </a:r>
            <a:r>
              <a:rPr lang="en-US" sz="1100" dirty="0" smtClean="0">
                <a:solidFill>
                  <a:srgbClr val="000000"/>
                </a:solidFill>
              </a:rPr>
              <a:t>]</a:t>
            </a:r>
            <a:endParaRPr lang="en-US" sz="1100" dirty="0">
              <a:solidFill>
                <a:srgbClr val="000000"/>
              </a:solidFill>
            </a:endParaRPr>
          </a:p>
        </p:txBody>
      </p:sp>
      <p:sp>
        <p:nvSpPr>
          <p:cNvPr id="35" name="TextBox 34"/>
          <p:cNvSpPr txBox="1"/>
          <p:nvPr/>
        </p:nvSpPr>
        <p:spPr>
          <a:xfrm>
            <a:off x="3048000" y="3241635"/>
            <a:ext cx="688929" cy="261610"/>
          </a:xfrm>
          <a:prstGeom prst="rect">
            <a:avLst/>
          </a:prstGeom>
          <a:noFill/>
        </p:spPr>
        <p:txBody>
          <a:bodyPr wrap="none" rtlCol="0">
            <a:spAutoFit/>
          </a:bodyPr>
          <a:lstStyle/>
          <a:p>
            <a:pPr algn="ctr" eaLnBrk="0" hangingPunct="0">
              <a:spcBef>
                <a:spcPct val="50000"/>
              </a:spcBef>
            </a:pPr>
            <a:r>
              <a:rPr lang="en-US" sz="1100" dirty="0" smtClean="0">
                <a:solidFill>
                  <a:srgbClr val="000000"/>
                </a:solidFill>
              </a:rPr>
              <a:t>Time [</a:t>
            </a:r>
            <a:r>
              <a:rPr lang="en-US" sz="1100" dirty="0" err="1" smtClean="0">
                <a:solidFill>
                  <a:srgbClr val="000000"/>
                </a:solidFill>
              </a:rPr>
              <a:t>h</a:t>
            </a:r>
            <a:r>
              <a:rPr lang="en-US" sz="1100" dirty="0" smtClean="0">
                <a:solidFill>
                  <a:srgbClr val="000000"/>
                </a:solidFill>
              </a:rPr>
              <a:t>]</a:t>
            </a:r>
            <a:endParaRPr lang="en-US" sz="1100" dirty="0">
              <a:solidFill>
                <a:srgbClr val="000000"/>
              </a:solidFill>
            </a:endParaRPr>
          </a:p>
        </p:txBody>
      </p:sp>
      <p:sp>
        <p:nvSpPr>
          <p:cNvPr id="36" name="TextBox 35"/>
          <p:cNvSpPr txBox="1"/>
          <p:nvPr/>
        </p:nvSpPr>
        <p:spPr>
          <a:xfrm>
            <a:off x="6854871" y="3241635"/>
            <a:ext cx="688929" cy="261610"/>
          </a:xfrm>
          <a:prstGeom prst="rect">
            <a:avLst/>
          </a:prstGeom>
          <a:noFill/>
        </p:spPr>
        <p:txBody>
          <a:bodyPr wrap="none" rtlCol="0">
            <a:spAutoFit/>
          </a:bodyPr>
          <a:lstStyle/>
          <a:p>
            <a:pPr algn="ctr" eaLnBrk="0" hangingPunct="0">
              <a:spcBef>
                <a:spcPct val="50000"/>
              </a:spcBef>
            </a:pPr>
            <a:r>
              <a:rPr lang="en-US" sz="1100" dirty="0" smtClean="0">
                <a:solidFill>
                  <a:srgbClr val="000000"/>
                </a:solidFill>
              </a:rPr>
              <a:t>Time [</a:t>
            </a:r>
            <a:r>
              <a:rPr lang="en-US" sz="1100" dirty="0" err="1" smtClean="0">
                <a:solidFill>
                  <a:srgbClr val="000000"/>
                </a:solidFill>
              </a:rPr>
              <a:t>h</a:t>
            </a:r>
            <a:r>
              <a:rPr lang="en-US" sz="1100" dirty="0" smtClean="0">
                <a:solidFill>
                  <a:srgbClr val="000000"/>
                </a:solidFill>
              </a:rPr>
              <a:t>]</a:t>
            </a:r>
            <a:endParaRPr lang="en-US" sz="1100" dirty="0">
              <a:solidFill>
                <a:srgbClr val="000000"/>
              </a:solidFill>
            </a:endParaRPr>
          </a:p>
        </p:txBody>
      </p:sp>
      <p:sp>
        <p:nvSpPr>
          <p:cNvPr id="37" name="TextBox 36"/>
          <p:cNvSpPr txBox="1"/>
          <p:nvPr/>
        </p:nvSpPr>
        <p:spPr>
          <a:xfrm>
            <a:off x="6858000" y="6139190"/>
            <a:ext cx="688929" cy="261610"/>
          </a:xfrm>
          <a:prstGeom prst="rect">
            <a:avLst/>
          </a:prstGeom>
          <a:noFill/>
        </p:spPr>
        <p:txBody>
          <a:bodyPr wrap="none" rtlCol="0">
            <a:spAutoFit/>
          </a:bodyPr>
          <a:lstStyle/>
          <a:p>
            <a:pPr algn="ctr" eaLnBrk="0" hangingPunct="0">
              <a:spcBef>
                <a:spcPct val="50000"/>
              </a:spcBef>
            </a:pPr>
            <a:r>
              <a:rPr lang="en-US" sz="1100" dirty="0" smtClean="0">
                <a:solidFill>
                  <a:srgbClr val="000000"/>
                </a:solidFill>
              </a:rPr>
              <a:t>Time [</a:t>
            </a:r>
            <a:r>
              <a:rPr lang="en-US" sz="1100" dirty="0" err="1" smtClean="0">
                <a:solidFill>
                  <a:srgbClr val="000000"/>
                </a:solidFill>
              </a:rPr>
              <a:t>h</a:t>
            </a:r>
            <a:r>
              <a:rPr lang="en-US" sz="1100" dirty="0" smtClean="0">
                <a:solidFill>
                  <a:srgbClr val="000000"/>
                </a:solidFill>
              </a:rPr>
              <a:t>]</a:t>
            </a:r>
            <a:endParaRPr lang="en-US" sz="1100" dirty="0">
              <a:solidFill>
                <a:srgbClr val="000000"/>
              </a:solidFill>
            </a:endParaRPr>
          </a:p>
        </p:txBody>
      </p:sp>
      <p:sp>
        <p:nvSpPr>
          <p:cNvPr id="38" name="Line 17"/>
          <p:cNvSpPr>
            <a:spLocks noChangeShapeType="1"/>
          </p:cNvSpPr>
          <p:nvPr/>
        </p:nvSpPr>
        <p:spPr bwMode="auto">
          <a:xfrm>
            <a:off x="76200" y="3564906"/>
            <a:ext cx="88900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pPr>
            <a:endParaRPr lang="en-US" sz="2000">
              <a:solidFill>
                <a:srgbClr val="00007D"/>
              </a:solidFill>
            </a:endParaRPr>
          </a:p>
        </p:txBody>
      </p:sp>
      <p:sp>
        <p:nvSpPr>
          <p:cNvPr id="39" name="Line 17"/>
          <p:cNvSpPr>
            <a:spLocks noChangeShapeType="1"/>
          </p:cNvSpPr>
          <p:nvPr/>
        </p:nvSpPr>
        <p:spPr bwMode="auto">
          <a:xfrm>
            <a:off x="76200" y="6477000"/>
            <a:ext cx="88900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pPr>
            <a:endParaRPr lang="en-US" sz="2000">
              <a:solidFill>
                <a:srgbClr val="00007D"/>
              </a:solidFill>
            </a:endParaRPr>
          </a:p>
        </p:txBody>
      </p:sp>
      <p:sp>
        <p:nvSpPr>
          <p:cNvPr id="40" name="Slide Number Placeholder 39"/>
          <p:cNvSpPr>
            <a:spLocks noGrp="1"/>
          </p:cNvSpPr>
          <p:nvPr>
            <p:ph type="sldNum" sz="quarter" idx="11"/>
          </p:nvPr>
        </p:nvSpPr>
        <p:spPr/>
        <p:txBody>
          <a:bodyPr/>
          <a:lstStyle/>
          <a:p>
            <a:fld id="{57C3E7D3-E8A8-4E1B-881E-DBC7929F1526}" type="slidenum">
              <a:rPr lang="en-US" smtClean="0">
                <a:solidFill>
                  <a:srgbClr val="00007D"/>
                </a:solidFill>
              </a:rPr>
              <a:pPr/>
              <a:t>8</a:t>
            </a:fld>
            <a:endParaRPr lang="en-US" dirty="0">
              <a:solidFill>
                <a:srgbClr val="00007D"/>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hump – a real mystery</a:t>
            </a:r>
            <a:endParaRPr lang="en-US" dirty="0"/>
          </a:p>
        </p:txBody>
      </p:sp>
      <p:sp>
        <p:nvSpPr>
          <p:cNvPr id="4" name="Footer Placeholder 3"/>
          <p:cNvSpPr>
            <a:spLocks noGrp="1"/>
          </p:cNvSpPr>
          <p:nvPr>
            <p:ph type="ftr" sz="quarter" idx="10"/>
          </p:nvPr>
        </p:nvSpPr>
        <p:spPr/>
        <p:txBody>
          <a:bodyPr/>
          <a:lstStyle/>
          <a:p>
            <a:r>
              <a:rPr lang="en-US" smtClean="0">
                <a:solidFill>
                  <a:srgbClr val="00007D"/>
                </a:solidFill>
              </a:rPr>
              <a:t>LHC report</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9</a:t>
            </a:fld>
            <a:endParaRPr lang="en-US">
              <a:solidFill>
                <a:srgbClr val="00007D"/>
              </a:solidFill>
            </a:endParaRPr>
          </a:p>
        </p:txBody>
      </p:sp>
      <p:sp>
        <p:nvSpPr>
          <p:cNvPr id="6" name="Date Placeholder 5"/>
          <p:cNvSpPr>
            <a:spLocks noGrp="1"/>
          </p:cNvSpPr>
          <p:nvPr>
            <p:ph type="dt" sz="half" idx="12"/>
          </p:nvPr>
        </p:nvSpPr>
        <p:spPr/>
        <p:txBody>
          <a:bodyPr/>
          <a:lstStyle/>
          <a:p>
            <a:r>
              <a:rPr lang="en-US" dirty="0" smtClean="0">
                <a:solidFill>
                  <a:srgbClr val="00007D"/>
                </a:solidFill>
              </a:rPr>
              <a:t>26</a:t>
            </a:r>
            <a:r>
              <a:rPr lang="en-US" dirty="0" smtClean="0">
                <a:solidFill>
                  <a:srgbClr val="00007D"/>
                </a:solidFill>
              </a:rPr>
              <a:t>-4-</a:t>
            </a:r>
            <a:r>
              <a:rPr lang="en-US" dirty="0" smtClean="0">
                <a:solidFill>
                  <a:srgbClr val="00007D"/>
                </a:solidFill>
              </a:rPr>
              <a:t>10</a:t>
            </a:r>
            <a:endParaRPr lang="en-US" dirty="0">
              <a:solidFill>
                <a:srgbClr val="00007D"/>
              </a:solidFill>
            </a:endParaRPr>
          </a:p>
        </p:txBody>
      </p:sp>
      <p:pic>
        <p:nvPicPr>
          <p:cNvPr id="8" name="Picture 7"/>
          <p:cNvPicPr>
            <a:picLocks noChangeAspect="1"/>
          </p:cNvPicPr>
          <p:nvPr/>
        </p:nvPicPr>
        <p:blipFill>
          <a:blip r:embed="rId2"/>
          <a:stretch>
            <a:fillRect/>
          </a:stretch>
        </p:blipFill>
        <p:spPr>
          <a:xfrm>
            <a:off x="0" y="685800"/>
            <a:ext cx="4419600" cy="2567403"/>
          </a:xfrm>
          <a:prstGeom prst="rect">
            <a:avLst/>
          </a:prstGeom>
        </p:spPr>
      </p:pic>
      <p:pic>
        <p:nvPicPr>
          <p:cNvPr id="10" name="Picture 9"/>
          <p:cNvPicPr>
            <a:picLocks noChangeAspect="1"/>
          </p:cNvPicPr>
          <p:nvPr/>
        </p:nvPicPr>
        <p:blipFill>
          <a:blip r:embed="rId3"/>
          <a:stretch>
            <a:fillRect/>
          </a:stretch>
        </p:blipFill>
        <p:spPr>
          <a:xfrm>
            <a:off x="4572000" y="685800"/>
            <a:ext cx="4572000" cy="2621530"/>
          </a:xfrm>
          <a:prstGeom prst="rect">
            <a:avLst/>
          </a:prstGeom>
        </p:spPr>
      </p:pic>
      <p:sp>
        <p:nvSpPr>
          <p:cNvPr id="12" name="TextBox 11"/>
          <p:cNvSpPr txBox="1"/>
          <p:nvPr/>
        </p:nvSpPr>
        <p:spPr>
          <a:xfrm>
            <a:off x="0" y="3276600"/>
            <a:ext cx="4495800" cy="2708434"/>
          </a:xfrm>
          <a:prstGeom prst="rect">
            <a:avLst/>
          </a:prstGeom>
          <a:solidFill>
            <a:schemeClr val="bg1"/>
          </a:solidFill>
        </p:spPr>
        <p:txBody>
          <a:bodyPr wrap="square" rtlCol="0">
            <a:spAutoFit/>
          </a:bodyPr>
          <a:lstStyle/>
          <a:p>
            <a:pPr eaLnBrk="0" hangingPunct="0">
              <a:spcBef>
                <a:spcPct val="50000"/>
              </a:spcBef>
            </a:pPr>
            <a:r>
              <a:rPr lang="en-US" sz="2000" dirty="0" smtClean="0">
                <a:solidFill>
                  <a:srgbClr val="00007D"/>
                </a:solidFill>
              </a:rPr>
              <a:t>Broad frequency “hump” driven beam excitation → emittance blow-up</a:t>
            </a:r>
          </a:p>
          <a:p>
            <a:pPr eaLnBrk="0" hangingPunct="0">
              <a:spcBef>
                <a:spcPct val="50000"/>
              </a:spcBef>
            </a:pPr>
            <a:r>
              <a:rPr lang="en-US" sz="2000" dirty="0" smtClean="0">
                <a:solidFill>
                  <a:srgbClr val="00007D"/>
                </a:solidFill>
              </a:rPr>
              <a:t>Vertical plane, worse for beam 2</a:t>
            </a:r>
          </a:p>
          <a:p>
            <a:pPr eaLnBrk="0" hangingPunct="0">
              <a:spcBef>
                <a:spcPct val="50000"/>
              </a:spcBef>
            </a:pPr>
            <a:r>
              <a:rPr lang="en-US" sz="2000" dirty="0" smtClean="0">
                <a:solidFill>
                  <a:srgbClr val="00007D"/>
                </a:solidFill>
              </a:rPr>
              <a:t>Actually a fast frequency shifting oscillation with the mean drifting slowly</a:t>
            </a:r>
          </a:p>
          <a:p>
            <a:pPr eaLnBrk="0" hangingPunct="0">
              <a:spcBef>
                <a:spcPct val="50000"/>
              </a:spcBef>
            </a:pPr>
            <a:r>
              <a:rPr lang="en-US" sz="2000" dirty="0" smtClean="0">
                <a:solidFill>
                  <a:srgbClr val="00007D"/>
                </a:solidFill>
              </a:rPr>
              <a:t>We are open to suggestions!</a:t>
            </a:r>
            <a:endParaRPr lang="en-US" sz="2000" dirty="0">
              <a:solidFill>
                <a:srgbClr val="00007D"/>
              </a:solidFill>
            </a:endParaRPr>
          </a:p>
        </p:txBody>
      </p:sp>
      <p:pic>
        <p:nvPicPr>
          <p:cNvPr id="11" name="Picture 10"/>
          <p:cNvPicPr>
            <a:picLocks noChangeAspect="1"/>
          </p:cNvPicPr>
          <p:nvPr/>
        </p:nvPicPr>
        <p:blipFill>
          <a:blip r:embed="rId4"/>
          <a:stretch>
            <a:fillRect/>
          </a:stretch>
        </p:blipFill>
        <p:spPr>
          <a:xfrm>
            <a:off x="4038600" y="4093390"/>
            <a:ext cx="5105400" cy="27646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adinessfor5TeV">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Readinessfor5TeV</Template>
  <TotalTime>15586</TotalTime>
  <Words>2470</Words>
  <Application>Microsoft Macintosh PowerPoint</Application>
  <PresentationFormat>On-screen Show (4:3)</PresentationFormat>
  <Paragraphs>472</Paragraphs>
  <Slides>46</Slides>
  <Notes>2</Notes>
  <HiddenSlides>0</HiddenSlides>
  <MMClips>0</MMClips>
  <ScaleCrop>false</ScaleCrop>
  <HeadingPairs>
    <vt:vector size="4" baseType="variant">
      <vt:variant>
        <vt:lpstr>Design Template</vt:lpstr>
      </vt:variant>
      <vt:variant>
        <vt:i4>4</vt:i4>
      </vt:variant>
      <vt:variant>
        <vt:lpstr>Slide Titles</vt:lpstr>
      </vt:variant>
      <vt:variant>
        <vt:i4>46</vt:i4>
      </vt:variant>
    </vt:vector>
  </HeadingPairs>
  <TitlesOfParts>
    <vt:vector size="50" baseType="lpstr">
      <vt:lpstr>Readinessfor5TeV</vt:lpstr>
      <vt:lpstr>Pixel</vt:lpstr>
      <vt:lpstr>1_Pixel</vt:lpstr>
      <vt:lpstr>2_Pixel</vt:lpstr>
      <vt:lpstr>LHC status and plans</vt:lpstr>
      <vt:lpstr>Outline</vt:lpstr>
      <vt:lpstr>Hardware Commissioning</vt:lpstr>
      <vt:lpstr>Beam commissioning strategy 2010</vt:lpstr>
      <vt:lpstr>Beam milestones 2010</vt:lpstr>
      <vt:lpstr>Status – 450 GeV</vt:lpstr>
      <vt:lpstr>Intensity Lifetime Pilot Bunches at 450 GeV</vt:lpstr>
      <vt:lpstr>Transverse emittance versus time (2 fills)</vt:lpstr>
      <vt:lpstr>The hump – a real mystery</vt:lpstr>
      <vt:lpstr>Lifetime Drops with “Quiet” Beam</vt:lpstr>
      <vt:lpstr>Status – 450 GeV</vt:lpstr>
      <vt:lpstr>Collimation</vt:lpstr>
      <vt:lpstr>Machine Protection System</vt:lpstr>
      <vt:lpstr>3.5 TeV</vt:lpstr>
      <vt:lpstr>Beam 2, 3.5 TeV beta-beating</vt:lpstr>
      <vt:lpstr>Dispersion</vt:lpstr>
      <vt:lpstr> Summary 3.5 TeV</vt:lpstr>
      <vt:lpstr>The way to stable beams @ 3.5 TeV</vt:lpstr>
      <vt:lpstr>The way to stable beams @ 3.5 TeV</vt:lpstr>
      <vt:lpstr>The way to stable beams @ 3.5 TeV</vt:lpstr>
      <vt:lpstr>First Collisions 30th March!!!</vt:lpstr>
      <vt:lpstr>Physics</vt:lpstr>
      <vt:lpstr>Squeeze</vt:lpstr>
      <vt:lpstr>Step 4: Squeezing and correcting all 4 IR’s</vt:lpstr>
      <vt:lpstr>Squeeze now starts working smoothly!</vt:lpstr>
      <vt:lpstr>Provoked vertical beam loss on beam 1</vt:lpstr>
      <vt:lpstr>Zoom (vertical loss beam 1)</vt:lpstr>
      <vt:lpstr>Provoked asynchronous beam dump</vt:lpstr>
      <vt:lpstr>Status Squeeze</vt:lpstr>
      <vt:lpstr>Beam Instrumentation</vt:lpstr>
      <vt:lpstr>Bunch length during ramp</vt:lpstr>
      <vt:lpstr>Orbit in ramp</vt:lpstr>
      <vt:lpstr>Orbit Feedback in Operation</vt:lpstr>
      <vt:lpstr>Tune Feedback in Operation</vt:lpstr>
      <vt:lpstr>Beam size in ramp</vt:lpstr>
      <vt:lpstr>Emittance Growth: Still a Problem</vt:lpstr>
      <vt:lpstr>Transv. Damper: Damping Beam Excitations</vt:lpstr>
      <vt:lpstr>PART II – Increasing Intensity at 450 GeV</vt:lpstr>
      <vt:lpstr>Increase Intensity: Number of Bunches</vt:lpstr>
      <vt:lpstr>Increasing bunch intensity</vt:lpstr>
      <vt:lpstr>To 2 MJ</vt:lpstr>
      <vt:lpstr>2011 </vt:lpstr>
      <vt:lpstr>To 2014 – optimistic </vt:lpstr>
      <vt:lpstr>Increase Intensity: Emittance</vt:lpstr>
      <vt:lpstr>Increase Intensity: Tune Shift Beam 1</vt:lpstr>
      <vt:lpstr>Tune shift: Measured versus Expected</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LHC Status</dc:title>
  <dc:creator>Gianluigi ARDUINI</dc:creator>
  <cp:lastModifiedBy>Oliver Bruning</cp:lastModifiedBy>
  <cp:revision>198</cp:revision>
  <dcterms:created xsi:type="dcterms:W3CDTF">2010-04-24T10:55:16Z</dcterms:created>
  <dcterms:modified xsi:type="dcterms:W3CDTF">2010-04-26T12:49:25Z</dcterms:modified>
</cp:coreProperties>
</file>