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slideLayouts/slideLayout17.xml" ContentType="application/vnd.openxmlformats-officedocument.presentationml.slideLayout+xml"/>
  <Default Extension="wmf" ContentType="image/x-wmf"/>
  <Override PartName="/ppt/embeddings/Microsoft_Equation25.bin" ContentType="application/vnd.openxmlformats-officedocument.oleObject"/>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embeddings/Microsoft_Equation27.bin" ContentType="application/vnd.openxmlformats-officedocument.oleObject"/>
  <Override PartName="/ppt/embeddings/Microsoft_Equation13.bin" ContentType="application/vnd.openxmlformats-officedocument.oleObject"/>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embeddings/Microsoft_Equation2.bin" ContentType="application/vnd.openxmlformats-officedocument.oleObject"/>
  <Override PartName="/ppt/slideLayouts/slideLayout14.xml" ContentType="application/vnd.openxmlformats-officedocument.presentationml.slideLayout+xml"/>
  <Override PartName="/ppt/embeddings/Microsoft_Equation17.bin" ContentType="application/vnd.openxmlformats-officedocument.oleObject"/>
  <Override PartName="/ppt/embeddings/Microsoft_Equation22.bin" ContentType="application/vnd.openxmlformats-officedocument.oleObject"/>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slideLayouts/slideLayout18.xml" ContentType="application/vnd.openxmlformats-officedocument.presentationml.slideLayout+xml"/>
  <Override PartName="/ppt/presProps.xml" ContentType="application/vnd.openxmlformats-officedocument.presentationml.presProps+xml"/>
  <Override PartName="/ppt/embeddings/Microsoft_Equation10.bin" ContentType="application/vnd.openxmlformats-officedocument.oleObject"/>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embeddings/Microsoft_Equation28.bin" ContentType="application/vnd.openxmlformats-officedocument.oleObject"/>
  <Override PartName="/ppt/handoutMasters/handoutMaster1.xml" ContentType="application/vnd.openxmlformats-officedocument.presentationml.handoutMaster+xml"/>
  <Override PartName="/ppt/embeddings/Microsoft_Equation14.bin" ContentType="application/vnd.openxmlformats-officedocument.oleObject"/>
  <Override PartName="/ppt/slideLayouts/slideLayout11.xml" ContentType="application/vnd.openxmlformats-officedocument.presentationml.slideLayout+xml"/>
  <Override PartName="/docProps/core.xml" ContentType="application/vnd.openxmlformats-package.core-properties+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embeddings/Microsoft_Equation3.bin" ContentType="application/vnd.openxmlformats-officedocument.oleObject"/>
  <Override PartName="/ppt/slideLayouts/slideLayout15.xml" ContentType="application/vnd.openxmlformats-officedocument.presentationml.slideLayout+xml"/>
  <Override PartName="/ppt/embeddings/Microsoft_Equation18.bin" ContentType="application/vnd.openxmlformats-officedocument.oleObject"/>
  <Default Extension="emf" ContentType="image/x-emf"/>
  <Override PartName="/ppt/embeddings/Microsoft_Equation23.bin" ContentType="application/vnd.openxmlformats-officedocument.oleObject"/>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embeddings/Microsoft_Equation30.bin" ContentType="application/vnd.openxmlformats-officedocument.oleObject"/>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embeddings/Microsoft_Equation29.bin" ContentType="application/vnd.openxmlformats-officedocument.oleObject"/>
  <Override PartName="/ppt/embeddings/Microsoft_Equation15.bin" ContentType="application/vnd.openxmlformats-officedocument.oleObject"/>
  <Override PartName="/ppt/slideLayouts/slideLayout12.xml" ContentType="application/vnd.openxmlformats-officedocument.presentationml.slideLayout+xml"/>
  <Override PartName="/ppt/embeddings/Microsoft_Equation20.bin" ContentType="application/vnd.openxmlformats-officedocument.oleObject"/>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embeddings/Microsoft_Equation4.bin" ContentType="application/vnd.openxmlformats-officedocument.oleObject"/>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embeddings/Microsoft_Equation19.bin" ContentType="application/vnd.openxmlformats-officedocument.oleObject"/>
  <Override PartName="/docProps/app.xml" ContentType="application/vnd.openxmlformats-officedocument.extended-properties+xml"/>
  <Override PartName="/ppt/notesMasters/notesMaster1.xml" ContentType="application/vnd.openxmlformats-officedocument.presentationml.notesMaster+xml"/>
  <Override PartName="/ppt/embeddings/Microsoft_Equation24.bin" ContentType="application/vnd.openxmlformats-officedocument.oleObject"/>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embeddings/Microsoft_Equation26.bin" ContentType="application/vnd.openxmlformats-officedocument.oleObject"/>
  <Override PartName="/ppt/embeddings/Microsoft_Equation12.bin" ContentType="application/vnd.openxmlformats-officedocument.oleObject"/>
  <Override PartName="/ppt/embeddings/Microsoft_Equation31.bin" ContentType="application/vnd.openxmlformats-officedocument.oleObject"/>
  <Override PartName="/ppt/notesSlides/notesSlide5.xml" ContentType="application/vnd.openxmlformats-officedocument.presentationml.notes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embeddings/Microsoft_Equation1.bin" ContentType="application/vnd.openxmlformats-officedocument.oleObject"/>
  <Default Extension="pdf" ContentType="application/pdf"/>
  <Override PartName="/ppt/embeddings/Microsoft_Equation16.bin" ContentType="application/vnd.openxmlformats-officedocument.oleObject"/>
  <Override PartName="/ppt/slideLayouts/slideLayout13.xml" ContentType="application/vnd.openxmlformats-officedocument.presentationml.slideLayout+xml"/>
  <Default Extension="png" ContentType="image/png"/>
  <Override PartName="/ppt/embeddings/Microsoft_Equation21.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713" r:id="rId1"/>
  </p:sldMasterIdLst>
  <p:notesMasterIdLst>
    <p:notesMasterId r:id="rId60"/>
  </p:notesMasterIdLst>
  <p:handoutMasterIdLst>
    <p:handoutMasterId r:id="rId61"/>
  </p:handoutMasterIdLst>
  <p:sldIdLst>
    <p:sldId id="256" r:id="rId2"/>
    <p:sldId id="371" r:id="rId3"/>
    <p:sldId id="372" r:id="rId4"/>
    <p:sldId id="373" r:id="rId5"/>
    <p:sldId id="382" r:id="rId6"/>
    <p:sldId id="295" r:id="rId7"/>
    <p:sldId id="297" r:id="rId8"/>
    <p:sldId id="296" r:id="rId9"/>
    <p:sldId id="298" r:id="rId10"/>
    <p:sldId id="300" r:id="rId11"/>
    <p:sldId id="302" r:id="rId12"/>
    <p:sldId id="310" r:id="rId13"/>
    <p:sldId id="319" r:id="rId14"/>
    <p:sldId id="376" r:id="rId15"/>
    <p:sldId id="375" r:id="rId16"/>
    <p:sldId id="377" r:id="rId17"/>
    <p:sldId id="378" r:id="rId18"/>
    <p:sldId id="379" r:id="rId19"/>
    <p:sldId id="326" r:id="rId20"/>
    <p:sldId id="327" r:id="rId21"/>
    <p:sldId id="336" r:id="rId22"/>
    <p:sldId id="337" r:id="rId23"/>
    <p:sldId id="338" r:id="rId24"/>
    <p:sldId id="381" r:id="rId25"/>
    <p:sldId id="301" r:id="rId26"/>
    <p:sldId id="315" r:id="rId27"/>
    <p:sldId id="343" r:id="rId28"/>
    <p:sldId id="374" r:id="rId29"/>
    <p:sldId id="342" r:id="rId30"/>
    <p:sldId id="355" r:id="rId31"/>
    <p:sldId id="357" r:id="rId32"/>
    <p:sldId id="356" r:id="rId33"/>
    <p:sldId id="303" r:id="rId34"/>
    <p:sldId id="316" r:id="rId35"/>
    <p:sldId id="345" r:id="rId36"/>
    <p:sldId id="383" r:id="rId37"/>
    <p:sldId id="347" r:id="rId38"/>
    <p:sldId id="348" r:id="rId39"/>
    <p:sldId id="346" r:id="rId40"/>
    <p:sldId id="349" r:id="rId41"/>
    <p:sldId id="353" r:id="rId42"/>
    <p:sldId id="350" r:id="rId43"/>
    <p:sldId id="358" r:id="rId44"/>
    <p:sldId id="359" r:id="rId45"/>
    <p:sldId id="320" r:id="rId46"/>
    <p:sldId id="384" r:id="rId47"/>
    <p:sldId id="369" r:id="rId48"/>
    <p:sldId id="370" r:id="rId49"/>
    <p:sldId id="364" r:id="rId50"/>
    <p:sldId id="334" r:id="rId51"/>
    <p:sldId id="306" r:id="rId52"/>
    <p:sldId id="361" r:id="rId53"/>
    <p:sldId id="365" r:id="rId54"/>
    <p:sldId id="366" r:id="rId55"/>
    <p:sldId id="367" r:id="rId56"/>
    <p:sldId id="344" r:id="rId57"/>
    <p:sldId id="368" r:id="rId58"/>
    <p:sldId id="335" r:id="rId59"/>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Verdana" pitchFamily="-106" charset="0"/>
        <a:ea typeface="宋体" pitchFamily="-106" charset="-122"/>
        <a:cs typeface="宋体" pitchFamily="-106" charset="-122"/>
      </a:defRPr>
    </a:lvl1pPr>
    <a:lvl2pPr marL="457200" algn="l" rtl="0" fontAlgn="base">
      <a:spcBef>
        <a:spcPct val="0"/>
      </a:spcBef>
      <a:spcAft>
        <a:spcPct val="0"/>
      </a:spcAft>
      <a:defRPr kern="1200">
        <a:solidFill>
          <a:schemeClr val="tx1"/>
        </a:solidFill>
        <a:latin typeface="Verdana" pitchFamily="-106" charset="0"/>
        <a:ea typeface="宋体" pitchFamily="-106" charset="-122"/>
        <a:cs typeface="宋体" pitchFamily="-106" charset="-122"/>
      </a:defRPr>
    </a:lvl2pPr>
    <a:lvl3pPr marL="914400" algn="l" rtl="0" fontAlgn="base">
      <a:spcBef>
        <a:spcPct val="0"/>
      </a:spcBef>
      <a:spcAft>
        <a:spcPct val="0"/>
      </a:spcAft>
      <a:defRPr kern="1200">
        <a:solidFill>
          <a:schemeClr val="tx1"/>
        </a:solidFill>
        <a:latin typeface="Verdana" pitchFamily="-106" charset="0"/>
        <a:ea typeface="宋体" pitchFamily="-106" charset="-122"/>
        <a:cs typeface="宋体" pitchFamily="-106" charset="-122"/>
      </a:defRPr>
    </a:lvl3pPr>
    <a:lvl4pPr marL="1371600" algn="l" rtl="0" fontAlgn="base">
      <a:spcBef>
        <a:spcPct val="0"/>
      </a:spcBef>
      <a:spcAft>
        <a:spcPct val="0"/>
      </a:spcAft>
      <a:defRPr kern="1200">
        <a:solidFill>
          <a:schemeClr val="tx1"/>
        </a:solidFill>
        <a:latin typeface="Verdana" pitchFamily="-106" charset="0"/>
        <a:ea typeface="宋体" pitchFamily="-106" charset="-122"/>
        <a:cs typeface="宋体" pitchFamily="-106" charset="-122"/>
      </a:defRPr>
    </a:lvl4pPr>
    <a:lvl5pPr marL="1828800" algn="l" rtl="0" fontAlgn="base">
      <a:spcBef>
        <a:spcPct val="0"/>
      </a:spcBef>
      <a:spcAft>
        <a:spcPct val="0"/>
      </a:spcAft>
      <a:defRPr kern="1200">
        <a:solidFill>
          <a:schemeClr val="tx1"/>
        </a:solidFill>
        <a:latin typeface="Verdana" pitchFamily="-106" charset="0"/>
        <a:ea typeface="宋体" pitchFamily="-106" charset="-122"/>
        <a:cs typeface="宋体" pitchFamily="-106" charset="-122"/>
      </a:defRPr>
    </a:lvl5pPr>
    <a:lvl6pPr marL="2286000" algn="l" defTabSz="457200" rtl="0" eaLnBrk="1" latinLnBrk="0" hangingPunct="1">
      <a:defRPr kern="1200">
        <a:solidFill>
          <a:schemeClr val="tx1"/>
        </a:solidFill>
        <a:latin typeface="Verdana" pitchFamily="-106" charset="0"/>
        <a:ea typeface="宋体" pitchFamily="-106" charset="-122"/>
        <a:cs typeface="宋体" pitchFamily="-106" charset="-122"/>
      </a:defRPr>
    </a:lvl6pPr>
    <a:lvl7pPr marL="2743200" algn="l" defTabSz="457200" rtl="0" eaLnBrk="1" latinLnBrk="0" hangingPunct="1">
      <a:defRPr kern="1200">
        <a:solidFill>
          <a:schemeClr val="tx1"/>
        </a:solidFill>
        <a:latin typeface="Verdana" pitchFamily="-106" charset="0"/>
        <a:ea typeface="宋体" pitchFamily="-106" charset="-122"/>
        <a:cs typeface="宋体" pitchFamily="-106" charset="-122"/>
      </a:defRPr>
    </a:lvl7pPr>
    <a:lvl8pPr marL="3200400" algn="l" defTabSz="457200" rtl="0" eaLnBrk="1" latinLnBrk="0" hangingPunct="1">
      <a:defRPr kern="1200">
        <a:solidFill>
          <a:schemeClr val="tx1"/>
        </a:solidFill>
        <a:latin typeface="Verdana" pitchFamily="-106" charset="0"/>
        <a:ea typeface="宋体" pitchFamily="-106" charset="-122"/>
        <a:cs typeface="宋体" pitchFamily="-106" charset="-122"/>
      </a:defRPr>
    </a:lvl8pPr>
    <a:lvl9pPr marL="3657600" algn="l" defTabSz="457200" rtl="0" eaLnBrk="1" latinLnBrk="0" hangingPunct="1">
      <a:defRPr kern="1200">
        <a:solidFill>
          <a:schemeClr val="tx1"/>
        </a:solidFill>
        <a:latin typeface="Verdana" pitchFamily="-106" charset="0"/>
        <a:ea typeface="宋体" pitchFamily="-106" charset="-122"/>
        <a:cs typeface="宋体" pitchFamily="-106" charset="-122"/>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8D0000"/>
    <a:srgbClr val="A04589"/>
    <a:srgbClr val="E8241C"/>
    <a:srgbClr val="FF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1128" y="-3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0.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pict"/><Relationship Id="rId2" Type="http://schemas.openxmlformats.org/officeDocument/2006/relationships/image" Target="../media/image78.pict"/><Relationship Id="rId3" Type="http://schemas.openxmlformats.org/officeDocument/2006/relationships/image" Target="../media/image79.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0.pict"/><Relationship Id="rId2" Type="http://schemas.openxmlformats.org/officeDocument/2006/relationships/image" Target="../media/image81.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ict"/><Relationship Id="rId2" Type="http://schemas.openxmlformats.org/officeDocument/2006/relationships/image" Target="../media/image1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ict"/><Relationship Id="rId2" Type="http://schemas.openxmlformats.org/officeDocument/2006/relationships/image" Target="../media/image14.pict"/><Relationship Id="rId3" Type="http://schemas.openxmlformats.org/officeDocument/2006/relationships/image" Target="../media/image1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ict"/></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pict"/><Relationship Id="rId4" Type="http://schemas.openxmlformats.org/officeDocument/2006/relationships/image" Target="../media/image29.pict"/><Relationship Id="rId1" Type="http://schemas.openxmlformats.org/officeDocument/2006/relationships/image" Target="../media/image26.pict"/><Relationship Id="rId2" Type="http://schemas.openxmlformats.org/officeDocument/2006/relationships/image" Target="../media/image27.pict"/></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pict"/><Relationship Id="rId4" Type="http://schemas.openxmlformats.org/officeDocument/2006/relationships/image" Target="../media/image33.pict"/><Relationship Id="rId1" Type="http://schemas.openxmlformats.org/officeDocument/2006/relationships/image" Target="../media/image30.pict"/><Relationship Id="rId2" Type="http://schemas.openxmlformats.org/officeDocument/2006/relationships/image" Target="../media/image31.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ict"/><Relationship Id="rId2" Type="http://schemas.openxmlformats.org/officeDocument/2006/relationships/image" Target="../media/image39.pict"/><Relationship Id="rId3" Type="http://schemas.openxmlformats.org/officeDocument/2006/relationships/image" Target="../media/image40.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EBB19C9-8BBC-104F-83CC-5FE32D4FD594}" type="datetime1">
              <a:rPr lang="en-US"/>
              <a:pPr/>
              <a:t>8/17/16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696E71D-43CE-9D47-A623-B59C163C22A1}"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defRPr>
            </a:lvl1pPr>
          </a:lstStyle>
          <a:p>
            <a:endParaRPr lang="en-US" altLang="zh-CN"/>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defRPr>
            </a:lvl1pPr>
          </a:lstStyle>
          <a:p>
            <a:endParaRPr lang="en-US" altLang="zh-CN"/>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en-US" altLang="zh-CN"/>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defRPr>
            </a:lvl1pPr>
          </a:lstStyle>
          <a:p>
            <a:endParaRPr lang="en-US" altLang="zh-CN"/>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6" charset="0"/>
              </a:defRPr>
            </a:lvl1pPr>
          </a:lstStyle>
          <a:p>
            <a:fld id="{F41FF9DD-FECD-0446-BAE6-AE559F1B12F3}" type="slidenum">
              <a:rPr lang="en-US" altLang="zh-CN"/>
              <a:pPr/>
              <a:t>‹#›</a:t>
            </a:fld>
            <a:endParaRPr lang="en-US" altLang="zh-CN"/>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宋体" charset="-122"/>
        <a:cs typeface="宋体" charset="-122"/>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宋体" charset="-122"/>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宋体" charset="-122"/>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宋体" charset="-122"/>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9D442FC-FFB8-7747-A449-6544D83EBB88}" type="slidenum">
              <a:rPr lang="en-US" altLang="zh-CN"/>
              <a:pPr/>
              <a:t>1</a:t>
            </a:fld>
            <a:endParaRPr lang="en-US" altLang="zh-CN"/>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6" charset="0"/>
              <a:ea typeface="宋体" pitchFamily="-106" charset="-122"/>
              <a:cs typeface="宋体" pitchFamily="-106"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940D831-C51D-E849-937F-73BF3049E4BC}" type="slidenum">
              <a:rPr lang="en-US" altLang="zh-CN"/>
              <a:pPr/>
              <a:t>2</a:t>
            </a:fld>
            <a:endParaRPr lang="en-US" altLang="zh-CN"/>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pitchFamily="-106" charset="0"/>
              <a:ea typeface="宋体" pitchFamily="-106" charset="-122"/>
              <a:cs typeface="宋体" pitchFamily="-106"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endParaRPr lang="en-US">
              <a:latin typeface="Arial" pitchFamily="-106" charset="0"/>
              <a:ea typeface="宋体" pitchFamily="-106" charset="-122"/>
              <a:cs typeface="宋体" pitchFamily="-106" charset="-122"/>
            </a:endParaRPr>
          </a:p>
        </p:txBody>
      </p:sp>
      <p:sp>
        <p:nvSpPr>
          <p:cNvPr id="30724" name="Slide Number Placeholder 3"/>
          <p:cNvSpPr>
            <a:spLocks noGrp="1"/>
          </p:cNvSpPr>
          <p:nvPr>
            <p:ph type="sldNum" sz="quarter" idx="5"/>
          </p:nvPr>
        </p:nvSpPr>
        <p:spPr>
          <a:noFill/>
        </p:spPr>
        <p:txBody>
          <a:bodyPr/>
          <a:lstStyle/>
          <a:p>
            <a:fld id="{A7A9091B-6C6D-9340-B378-8A9558772F14}" type="slidenum">
              <a:rPr lang="en-US" altLang="zh-CN" smtClean="0"/>
              <a:pPr/>
              <a:t>8</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endParaRPr lang="en-US">
              <a:latin typeface="Arial" pitchFamily="-106" charset="0"/>
              <a:ea typeface="宋体" pitchFamily="-106" charset="-122"/>
              <a:cs typeface="宋体" pitchFamily="-106" charset="-122"/>
            </a:endParaRPr>
          </a:p>
        </p:txBody>
      </p:sp>
      <p:sp>
        <p:nvSpPr>
          <p:cNvPr id="39940" name="Slide Number Placeholder 3"/>
          <p:cNvSpPr>
            <a:spLocks noGrp="1"/>
          </p:cNvSpPr>
          <p:nvPr>
            <p:ph type="sldNum" sz="quarter" idx="5"/>
          </p:nvPr>
        </p:nvSpPr>
        <p:spPr>
          <a:noFill/>
        </p:spPr>
        <p:txBody>
          <a:bodyPr/>
          <a:lstStyle/>
          <a:p>
            <a:fld id="{D0E06380-86B0-6142-B358-296F8DC3FD77}" type="slidenum">
              <a:rPr lang="en-US" altLang="zh-CN" smtClean="0"/>
              <a:pPr/>
              <a:t>20</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endParaRPr lang="en-US">
              <a:latin typeface="Arial" pitchFamily="-106" charset="0"/>
              <a:ea typeface="宋体" pitchFamily="-106" charset="-122"/>
              <a:cs typeface="宋体" pitchFamily="-106" charset="-122"/>
            </a:endParaRPr>
          </a:p>
        </p:txBody>
      </p:sp>
      <p:sp>
        <p:nvSpPr>
          <p:cNvPr id="47108" name="Slide Number Placeholder 3"/>
          <p:cNvSpPr>
            <a:spLocks noGrp="1"/>
          </p:cNvSpPr>
          <p:nvPr>
            <p:ph type="sldNum" sz="quarter" idx="5"/>
          </p:nvPr>
        </p:nvSpPr>
        <p:spPr>
          <a:noFill/>
        </p:spPr>
        <p:txBody>
          <a:bodyPr/>
          <a:lstStyle/>
          <a:p>
            <a:fld id="{39F544A7-15C8-E847-BD61-DA45E66A9DF4}" type="slidenum">
              <a:rPr lang="en-US" altLang="zh-CN" smtClean="0"/>
              <a:pPr/>
              <a:t>26</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p:spPr>
        <p:txBody>
          <a:bodyPr/>
          <a:lstStyle/>
          <a:p>
            <a:endParaRPr lang="en-US">
              <a:latin typeface="Arial" pitchFamily="-106" charset="0"/>
              <a:ea typeface="宋体" pitchFamily="-106" charset="-122"/>
              <a:cs typeface="宋体" pitchFamily="-106" charset="-122"/>
            </a:endParaRPr>
          </a:p>
        </p:txBody>
      </p:sp>
      <p:sp>
        <p:nvSpPr>
          <p:cNvPr id="66564" name="Slide Number Placeholder 3"/>
          <p:cNvSpPr>
            <a:spLocks noGrp="1"/>
          </p:cNvSpPr>
          <p:nvPr>
            <p:ph type="sldNum" sz="quarter" idx="5"/>
          </p:nvPr>
        </p:nvSpPr>
        <p:spPr>
          <a:noFill/>
        </p:spPr>
        <p:txBody>
          <a:bodyPr/>
          <a:lstStyle/>
          <a:p>
            <a:fld id="{AE4A5507-18A4-D94D-8B59-DDFBCF442474}" type="slidenum">
              <a:rPr lang="en-US" altLang="zh-CN" smtClean="0"/>
              <a:pPr/>
              <a:t>45</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2889250"/>
            <a:ext cx="86106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6" name="Rectangle 9"/>
            <p:cNvSpPr>
              <a:spLocks noChangeArrowheads="1"/>
            </p:cNvSpPr>
            <p:nvPr userDrawn="1"/>
          </p:nvSpPr>
          <p:spPr bwMode="auto">
            <a:xfrm>
              <a:off x="1952" y="1680"/>
              <a:ext cx="1808" cy="144"/>
            </a:xfrm>
            <a:prstGeom prst="rect">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7" name="Rectangle 10"/>
            <p:cNvSpPr>
              <a:spLocks noChangeArrowheads="1"/>
            </p:cNvSpPr>
            <p:nvPr userDrawn="1"/>
          </p:nvSpPr>
          <p:spPr bwMode="auto">
            <a:xfrm>
              <a:off x="3760" y="1680"/>
              <a:ext cx="1808" cy="144"/>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a:p>
          </p:txBody>
        </p:sp>
      </p:grpSp>
      <p:sp>
        <p:nvSpPr>
          <p:cNvPr id="70658" name="Rectangle 2"/>
          <p:cNvSpPr>
            <a:spLocks noGrp="1" noChangeArrowheads="1"/>
          </p:cNvSpPr>
          <p:nvPr>
            <p:ph type="ctrTitle"/>
          </p:nvPr>
        </p:nvSpPr>
        <p:spPr>
          <a:xfrm>
            <a:off x="685800" y="685800"/>
            <a:ext cx="7772400" cy="2127250"/>
          </a:xfrm>
        </p:spPr>
        <p:txBody>
          <a:bodyPr/>
          <a:lstStyle>
            <a:lvl1pPr algn="ctr">
              <a:defRPr sz="5800"/>
            </a:lvl1pPr>
          </a:lstStyle>
          <a:p>
            <a:r>
              <a:rPr lang="zh-CN" altLang="en-US"/>
              <a:t>单击此处编辑母版标题样式</a:t>
            </a:r>
            <a:endParaRPr lang="en-US" altLang="zh-CN"/>
          </a:p>
        </p:txBody>
      </p:sp>
      <p:sp>
        <p:nvSpPr>
          <p:cNvPr id="70659" name="Rectangle 3"/>
          <p:cNvSpPr>
            <a:spLocks noGrp="1" noChangeArrowheads="1"/>
          </p:cNvSpPr>
          <p:nvPr>
            <p:ph type="subTitle" idx="1"/>
          </p:nvPr>
        </p:nvSpPr>
        <p:spPr>
          <a:xfrm>
            <a:off x="1371600" y="3270250"/>
            <a:ext cx="6400800" cy="2209800"/>
          </a:xfrm>
        </p:spPr>
        <p:txBody>
          <a:bodyPr/>
          <a:lstStyle>
            <a:lvl1pPr marL="0" indent="0" algn="ctr">
              <a:buFont typeface="Wingdings" charset="2"/>
              <a:buNone/>
              <a:defRPr sz="3000"/>
            </a:lvl1pPr>
          </a:lstStyle>
          <a:p>
            <a:r>
              <a:rPr lang="zh-CN" altLang="en-US"/>
              <a:t>单击此处编辑母版副标题样式</a:t>
            </a:r>
            <a:endParaRPr lang="en-US" altLang="zh-CN"/>
          </a:p>
        </p:txBody>
      </p:sp>
      <p:sp>
        <p:nvSpPr>
          <p:cNvPr id="8" name="Rectangle 4"/>
          <p:cNvSpPr>
            <a:spLocks noGrp="1" noChangeArrowheads="1"/>
          </p:cNvSpPr>
          <p:nvPr>
            <p:ph type="dt" sz="half" idx="10"/>
          </p:nvPr>
        </p:nvSpPr>
        <p:spPr/>
        <p:txBody>
          <a:bodyPr/>
          <a:lstStyle>
            <a:lvl1pPr>
              <a:defRPr/>
            </a:lvl1pPr>
          </a:lstStyle>
          <a:p>
            <a:r>
              <a:rPr lang="en-US" altLang="zh-CN" smtClean="0"/>
              <a:t>8/17/16</a:t>
            </a:r>
            <a:endParaRPr lang="en-US" altLang="zh-CN"/>
          </a:p>
        </p:txBody>
      </p:sp>
      <p:sp>
        <p:nvSpPr>
          <p:cNvPr id="9" name="Rectangle 5"/>
          <p:cNvSpPr>
            <a:spLocks noGrp="1" noChangeArrowheads="1"/>
          </p:cNvSpPr>
          <p:nvPr>
            <p:ph type="ftr" sz="quarter" idx="11"/>
          </p:nvPr>
        </p:nvSpPr>
        <p:spPr/>
        <p:txBody>
          <a:bodyPr/>
          <a:lstStyle>
            <a:lvl1pPr>
              <a:defRPr/>
            </a:lvl1pPr>
          </a:lstStyle>
          <a:p>
            <a:r>
              <a:rPr lang="en-US" altLang="zh-CN" smtClean="0"/>
              <a:t>HCPSS 2016 Calorimetry Lecture 1</a:t>
            </a:r>
            <a:endParaRPr lang="en-US" altLang="zh-CN"/>
          </a:p>
        </p:txBody>
      </p:sp>
      <p:sp>
        <p:nvSpPr>
          <p:cNvPr id="10" name="Rectangle 6"/>
          <p:cNvSpPr>
            <a:spLocks noGrp="1" noChangeArrowheads="1"/>
          </p:cNvSpPr>
          <p:nvPr>
            <p:ph type="sldNum" sz="quarter" idx="12"/>
          </p:nvPr>
        </p:nvSpPr>
        <p:spPr/>
        <p:txBody>
          <a:bodyPr/>
          <a:lstStyle>
            <a:lvl1pPr>
              <a:defRPr/>
            </a:lvl1pPr>
          </a:lstStyle>
          <a:p>
            <a:fld id="{0CB77564-EDC8-304D-9B35-721961C13187}" type="slidenum">
              <a:rPr lang="en-US" altLang="zh-CN"/>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5"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B2C7C3E-7CC6-C64A-B8F9-49CA016A65A9}" type="slidenum">
              <a:rPr lang="en-US" altLang="zh-CN"/>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5"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F8C5387-1DAD-9E42-8F78-30B0D01A1AD8}"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91A582E-EFDF-CA4A-BFC8-D1860A694BCE}"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7"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8" name="Rectangle 6"/>
          <p:cNvSpPr>
            <a:spLocks noGrp="1" noChangeArrowheads="1"/>
          </p:cNvSpPr>
          <p:nvPr>
            <p:ph type="sldNum" sz="quarter" idx="12"/>
          </p:nvPr>
        </p:nvSpPr>
        <p:spPr>
          <a:ln/>
        </p:spPr>
        <p:txBody>
          <a:bodyPr/>
          <a:lstStyle>
            <a:lvl1pPr>
              <a:defRPr/>
            </a:lvl1pPr>
          </a:lstStyle>
          <a:p>
            <a:fld id="{4D0C5A0F-E119-464A-A18B-1C20E382BF91}" type="slidenum">
              <a:rPr lang="en-US" altLang="zh-CN"/>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059DD1C-B97A-E94C-9285-36F13D7EEC8E}"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90CB53D-518A-F848-A133-81286B83EA0C}" type="slidenum">
              <a:rPr lang="en-US" altLang="zh-CN"/>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D50A412-84F1-9242-9216-E2DB3315C78F}" type="slidenum">
              <a:rPr lang="en-US" altLang="zh-CN"/>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8"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27BFCB36-013F-F849-BBAC-1EB3385F6996}" type="slidenum">
              <a:rPr lang="en-US" altLang="zh-CN"/>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7"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8" name="Rectangle 6"/>
          <p:cNvSpPr>
            <a:spLocks noGrp="1" noChangeArrowheads="1"/>
          </p:cNvSpPr>
          <p:nvPr>
            <p:ph type="sldNum" sz="quarter" idx="12"/>
          </p:nvPr>
        </p:nvSpPr>
        <p:spPr>
          <a:ln/>
        </p:spPr>
        <p:txBody>
          <a:bodyPr/>
          <a:lstStyle>
            <a:lvl1pPr>
              <a:defRPr/>
            </a:lvl1pPr>
          </a:lstStyle>
          <a:p>
            <a:fld id="{590494B0-FCA2-7542-9618-B94810036F87}" type="slidenum">
              <a:rPr lang="en-US" altLang="zh-CN"/>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5"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DA50A25-8C77-3542-A6EA-CCF251C4F30B}" type="slidenum">
              <a:rPr lang="en-US" altLang="zh-CN"/>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5"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143F315-78AA-454C-8221-81EA45DE6BF2}" type="slidenum">
              <a:rPr lang="en-US" altLang="zh-CN"/>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8177A761-55E4-DD46-966A-B5DEB2034878}" type="slidenum">
              <a:rPr lang="en-US" altLang="zh-CN"/>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8"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34CDE73D-DDE8-5649-8A3B-B38E43C5EA97}" type="slidenum">
              <a:rPr lang="en-US" altLang="zh-CN"/>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4"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20B5676B-730E-7940-87C3-2757308CA547}" type="slidenum">
              <a:rPr lang="en-US" altLang="zh-CN"/>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3"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3DD8A00D-AD5E-1F4F-AEAA-38016836E8AD}" type="slidenum">
              <a:rPr lang="en-US" altLang="zh-CN"/>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077F621-3051-3C43-A33E-4A91A6F87183}" type="slidenum">
              <a:rPr lang="en-US" altLang="zh-CN"/>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ltLang="zh-CN" smtClean="0"/>
              <a:t>8/17/16</a:t>
            </a:r>
            <a:endParaRPr lang="en-US" altLang="zh-CN"/>
          </a:p>
        </p:txBody>
      </p:sp>
      <p:sp>
        <p:nvSpPr>
          <p:cNvPr id="6" name="Rectangle 5"/>
          <p:cNvSpPr>
            <a:spLocks noGrp="1" noChangeArrowheads="1"/>
          </p:cNvSpPr>
          <p:nvPr>
            <p:ph type="ftr" sz="quarter" idx="11"/>
          </p:nvPr>
        </p:nvSpPr>
        <p:spPr>
          <a:ln/>
        </p:spPr>
        <p:txBody>
          <a:bodyPr/>
          <a:lstStyle>
            <a:lvl1pPr>
              <a:defRPr/>
            </a:lvl1pPr>
          </a:lstStyle>
          <a:p>
            <a:r>
              <a:rPr lang="en-US" altLang="zh-CN" smtClean="0"/>
              <a:t>HCPSS 2016 Calorimetry Lecture 1</a:t>
            </a: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89C01197-DA9E-824E-8B40-CCD3B00B424B}"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712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a:t>单击此处编辑母版标题样式</a:t>
            </a:r>
            <a:endParaRPr lang="en-US" altLang="zh-CN"/>
          </a:p>
        </p:txBody>
      </p:sp>
      <p:sp>
        <p:nvSpPr>
          <p:cNvPr id="1027" name="Rectangle 3"/>
          <p:cNvSpPr>
            <a:spLocks noGrp="1" noChangeArrowheads="1"/>
          </p:cNvSpPr>
          <p:nvPr>
            <p:ph type="body" idx="1"/>
          </p:nvPr>
        </p:nvSpPr>
        <p:spPr bwMode="auto">
          <a:xfrm>
            <a:off x="457200" y="11430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en-US" altLang="zh-CN"/>
          </a:p>
        </p:txBody>
      </p:sp>
      <p:sp>
        <p:nvSpPr>
          <p:cNvPr id="69636"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r>
              <a:rPr lang="en-US" altLang="zh-CN" smtClean="0"/>
              <a:t>8/17/16</a:t>
            </a:r>
            <a:endParaRPr lang="en-US" altLang="zh-CN"/>
          </a:p>
        </p:txBody>
      </p:sp>
      <p:sp>
        <p:nvSpPr>
          <p:cNvPr id="69637" name="Rectangle 5"/>
          <p:cNvSpPr>
            <a:spLocks noGrp="1" noChangeArrowheads="1"/>
          </p:cNvSpPr>
          <p:nvPr>
            <p:ph type="ftr" sz="quarter" idx="3"/>
          </p:nvPr>
        </p:nvSpPr>
        <p:spPr bwMode="auto">
          <a:xfrm>
            <a:off x="228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r>
              <a:rPr lang="en-US" altLang="zh-CN" smtClean="0"/>
              <a:t>HCPSS 2016 Calorimetry Lecture 1</a:t>
            </a:r>
            <a:endParaRPr lang="en-US" altLang="zh-CN" dirty="0"/>
          </a:p>
        </p:txBody>
      </p:sp>
      <p:sp>
        <p:nvSpPr>
          <p:cNvPr id="69638"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D123D09-DE17-4741-8835-67EEE631D3DC}" type="slidenum">
              <a:rPr lang="en-US" altLang="zh-CN"/>
              <a:pPr/>
              <a:t>‹#›</a:t>
            </a:fld>
            <a:endParaRPr lang="en-US" altLang="zh-CN"/>
          </a:p>
        </p:txBody>
      </p:sp>
      <p:sp>
        <p:nvSpPr>
          <p:cNvPr id="69639" name="Rectangle 7"/>
          <p:cNvSpPr>
            <a:spLocks noChangeArrowheads="1"/>
          </p:cNvSpPr>
          <p:nvPr/>
        </p:nvSpPr>
        <p:spPr bwMode="auto">
          <a:xfrm>
            <a:off x="0" y="0"/>
            <a:ext cx="228600" cy="2286000"/>
          </a:xfrm>
          <a:prstGeom prst="rect">
            <a:avLst/>
          </a:prstGeom>
          <a:solidFill>
            <a:schemeClr val="bg2"/>
          </a:solidFill>
          <a:ln w="9525">
            <a:noFill/>
            <a:miter lim="800000"/>
            <a:headEnd/>
            <a:tailEnd/>
          </a:ln>
          <a:effectLst/>
        </p:spPr>
        <p:txBody>
          <a:bodyPr wrap="none" anchor="ctr">
            <a:prstTxWarp prst="textNoShape">
              <a:avLst/>
            </a:prstTxWarp>
          </a:bodyPr>
          <a:lstStyle/>
          <a:p>
            <a:pPr algn="ctr"/>
            <a:endParaRPr lang="en-US" sz="2400">
              <a:latin typeface="Times New Roman" pitchFamily="-106" charset="0"/>
            </a:endParaRPr>
          </a:p>
        </p:txBody>
      </p:sp>
      <p:sp>
        <p:nvSpPr>
          <p:cNvPr id="69640" name="Line 8"/>
          <p:cNvSpPr>
            <a:spLocks noChangeShapeType="1"/>
          </p:cNvSpPr>
          <p:nvPr/>
        </p:nvSpPr>
        <p:spPr bwMode="auto">
          <a:xfrm>
            <a:off x="457200" y="1066800"/>
            <a:ext cx="8077200" cy="0"/>
          </a:xfrm>
          <a:prstGeom prst="line">
            <a:avLst/>
          </a:prstGeom>
          <a:noFill/>
          <a:ln w="19050">
            <a:solidFill>
              <a:schemeClr val="tx2"/>
            </a:solidFill>
            <a:round/>
            <a:headEnd/>
            <a:tailEnd/>
          </a:ln>
          <a:effectLst/>
        </p:spPr>
        <p:txBody>
          <a:bodyPr>
            <a:prstTxWarp prst="textNoShape">
              <a:avLst/>
            </a:prstTxWarp>
          </a:bodyPr>
          <a:lstStyle/>
          <a:p>
            <a:pPr>
              <a:defRPr/>
            </a:pPr>
            <a:endParaRPr lang="en-US">
              <a:latin typeface="Verdana" charset="0"/>
              <a:ea typeface="宋体" charset="-122"/>
              <a:cs typeface="宋体" charset="-122"/>
            </a:endParaRPr>
          </a:p>
        </p:txBody>
      </p:sp>
      <p:sp>
        <p:nvSpPr>
          <p:cNvPr id="69641" name="Rectangle 9"/>
          <p:cNvSpPr>
            <a:spLocks noChangeArrowheads="1"/>
          </p:cNvSpPr>
          <p:nvPr/>
        </p:nvSpPr>
        <p:spPr bwMode="auto">
          <a:xfrm>
            <a:off x="0" y="2286000"/>
            <a:ext cx="228600" cy="2286000"/>
          </a:xfrm>
          <a:prstGeom prst="rect">
            <a:avLst/>
          </a:prstGeom>
          <a:solidFill>
            <a:schemeClr val="accent2"/>
          </a:solidFill>
          <a:ln w="9525">
            <a:noFill/>
            <a:miter lim="800000"/>
            <a:headEnd/>
            <a:tailEnd/>
          </a:ln>
          <a:effectLst/>
        </p:spPr>
        <p:txBody>
          <a:bodyPr wrap="none" anchor="ctr">
            <a:prstTxWarp prst="textNoShape">
              <a:avLst/>
            </a:prstTxWarp>
          </a:bodyPr>
          <a:lstStyle/>
          <a:p>
            <a:pPr algn="ctr"/>
            <a:endParaRPr lang="en-US" sz="2400">
              <a:latin typeface="Times New Roman" pitchFamily="-106" charset="0"/>
            </a:endParaRPr>
          </a:p>
        </p:txBody>
      </p:sp>
      <p:sp>
        <p:nvSpPr>
          <p:cNvPr id="69642"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a:effectLst/>
        </p:spPr>
        <p:txBody>
          <a:bodyPr wrap="none" anchor="ctr">
            <a:prstTxWarp prst="textNoShape">
              <a:avLst/>
            </a:prstTxWarp>
          </a:bodyPr>
          <a:lstStyle/>
          <a:p>
            <a:pPr algn="ctr"/>
            <a:endParaRPr lang="en-US" sz="2400">
              <a:latin typeface="Times New Roman" pitchFamily="-106" charset="0"/>
            </a:endParaRPr>
          </a:p>
        </p:txBody>
      </p:sp>
    </p:spTree>
  </p:cSld>
  <p:clrMap bg1="lt1" tx1="dk1" bg2="lt2" tx2="dk2" accent1="accent1" accent2="accent2" accent3="accent3" accent4="accent4" accent5="accent5" accent6="accent6" hlink="hlink" folHlink="folHlink"/>
  <p:sldLayoutIdLst>
    <p:sldLayoutId id="2147484453"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charset="0"/>
          <a:ea typeface="宋体" charset="-122"/>
          <a:cs typeface="宋体" charset="-122"/>
        </a:defRPr>
      </a:lvl2pPr>
      <a:lvl3pPr algn="ctr" rtl="0" eaLnBrk="0" fontAlgn="base" hangingPunct="0">
        <a:spcBef>
          <a:spcPct val="0"/>
        </a:spcBef>
        <a:spcAft>
          <a:spcPct val="0"/>
        </a:spcAft>
        <a:defRPr sz="4400">
          <a:solidFill>
            <a:schemeClr val="tx2"/>
          </a:solidFill>
          <a:latin typeface="Garamond" charset="0"/>
          <a:ea typeface="宋体" charset="-122"/>
          <a:cs typeface="宋体" charset="-122"/>
        </a:defRPr>
      </a:lvl3pPr>
      <a:lvl4pPr algn="ctr" rtl="0" eaLnBrk="0" fontAlgn="base" hangingPunct="0">
        <a:spcBef>
          <a:spcPct val="0"/>
        </a:spcBef>
        <a:spcAft>
          <a:spcPct val="0"/>
        </a:spcAft>
        <a:defRPr sz="4400">
          <a:solidFill>
            <a:schemeClr val="tx2"/>
          </a:solidFill>
          <a:latin typeface="Garamond" charset="0"/>
          <a:ea typeface="宋体" charset="-122"/>
          <a:cs typeface="宋体" charset="-122"/>
        </a:defRPr>
      </a:lvl4pPr>
      <a:lvl5pPr algn="ctr" rtl="0" eaLnBrk="0" fontAlgn="base" hangingPunct="0">
        <a:spcBef>
          <a:spcPct val="0"/>
        </a:spcBef>
        <a:spcAft>
          <a:spcPct val="0"/>
        </a:spcAft>
        <a:defRPr sz="4400">
          <a:solidFill>
            <a:schemeClr val="tx2"/>
          </a:solidFill>
          <a:latin typeface="Garamond" charset="0"/>
          <a:ea typeface="宋体" charset="-122"/>
          <a:cs typeface="宋体" charset="-122"/>
        </a:defRPr>
      </a:lvl5pPr>
      <a:lvl6pPr marL="457200" algn="l" rtl="0" fontAlgn="base">
        <a:spcBef>
          <a:spcPct val="0"/>
        </a:spcBef>
        <a:spcAft>
          <a:spcPct val="0"/>
        </a:spcAft>
        <a:defRPr sz="4400">
          <a:solidFill>
            <a:schemeClr val="tx2"/>
          </a:solidFill>
          <a:latin typeface="Garamond" charset="0"/>
          <a:ea typeface="宋体" charset="-122"/>
          <a:cs typeface="宋体" charset="-122"/>
        </a:defRPr>
      </a:lvl6pPr>
      <a:lvl7pPr marL="914400" algn="l" rtl="0" fontAlgn="base">
        <a:spcBef>
          <a:spcPct val="0"/>
        </a:spcBef>
        <a:spcAft>
          <a:spcPct val="0"/>
        </a:spcAft>
        <a:defRPr sz="4400">
          <a:solidFill>
            <a:schemeClr val="tx2"/>
          </a:solidFill>
          <a:latin typeface="Garamond" charset="0"/>
          <a:ea typeface="宋体" charset="-122"/>
          <a:cs typeface="宋体" charset="-122"/>
        </a:defRPr>
      </a:lvl7pPr>
      <a:lvl8pPr marL="1371600" algn="l" rtl="0" fontAlgn="base">
        <a:spcBef>
          <a:spcPct val="0"/>
        </a:spcBef>
        <a:spcAft>
          <a:spcPct val="0"/>
        </a:spcAft>
        <a:defRPr sz="4400">
          <a:solidFill>
            <a:schemeClr val="tx2"/>
          </a:solidFill>
          <a:latin typeface="Garamond" charset="0"/>
          <a:ea typeface="宋体" charset="-122"/>
          <a:cs typeface="宋体" charset="-122"/>
        </a:defRPr>
      </a:lvl8pPr>
      <a:lvl9pPr marL="1828800" algn="l" rtl="0" fontAlgn="base">
        <a:spcBef>
          <a:spcPct val="0"/>
        </a:spcBef>
        <a:spcAft>
          <a:spcPct val="0"/>
        </a:spcAft>
        <a:defRPr sz="4400">
          <a:solidFill>
            <a:schemeClr val="tx2"/>
          </a:solidFill>
          <a:latin typeface="Garamond" charset="0"/>
          <a:ea typeface="宋体" charset="-122"/>
          <a:cs typeface="宋体" charset="-122"/>
        </a:defRPr>
      </a:lvl9pPr>
    </p:titleStyle>
    <p:bodyStyle>
      <a:lvl1pPr marL="342900" indent="-342900" algn="l" rtl="0" eaLnBrk="0" fontAlgn="base" hangingPunct="0">
        <a:spcBef>
          <a:spcPct val="20000"/>
        </a:spcBef>
        <a:spcAft>
          <a:spcPct val="0"/>
        </a:spcAft>
        <a:buClr>
          <a:schemeClr val="bg2"/>
        </a:buClr>
        <a:buSzPct val="75000"/>
        <a:buFont typeface="Wingdings" pitchFamily="-106"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106" charset="2"/>
        <a:buChar char="n"/>
        <a:defRPr sz="24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itchFamily="-106" charset="2"/>
        <a:buChar char="p"/>
        <a:defRPr sz="20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Wingdings" pitchFamily="-106" charset="2"/>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itchFamily="-106" charset="2"/>
        <a:buChar char="§"/>
        <a:defRPr>
          <a:solidFill>
            <a:schemeClr val="tx1"/>
          </a:solidFill>
          <a:latin typeface="+mn-lt"/>
          <a:ea typeface="+mn-ea"/>
          <a:cs typeface="+mn-cs"/>
        </a:defRPr>
      </a:lvl5pPr>
      <a:lvl6pPr marL="2514600" indent="-228600" algn="l" rtl="0" fontAlgn="base">
        <a:spcBef>
          <a:spcPct val="20000"/>
        </a:spcBef>
        <a:spcAft>
          <a:spcPct val="0"/>
        </a:spcAft>
        <a:buClr>
          <a:schemeClr val="tx2"/>
        </a:buClr>
        <a:buSzPct val="80000"/>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chemeClr val="tx2"/>
        </a:buClr>
        <a:buSzPct val="80000"/>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chemeClr val="tx2"/>
        </a:buClr>
        <a:buSzPct val="80000"/>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chemeClr val="tx2"/>
        </a:buClr>
        <a:buSzPct val="80000"/>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dg.lbl.gov/2015/reviews/rpp2015-rev-atomic-nuclear-prop.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df"/><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df"/><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df"/><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df"/><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Equation8.bin"/><Relationship Id="rId4" Type="http://schemas.openxmlformats.org/officeDocument/2006/relationships/oleObject" Target="../embeddings/Microsoft_Equation9.bin"/><Relationship Id="rId5" Type="http://schemas.openxmlformats.org/officeDocument/2006/relationships/oleObject" Target="../embeddings/Microsoft_Equation10.bin"/><Relationship Id="rId6" Type="http://schemas.openxmlformats.org/officeDocument/2006/relationships/oleObject" Target="../embeddings/Microsoft_Equation11.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Equation12.bin"/><Relationship Id="rId4" Type="http://schemas.openxmlformats.org/officeDocument/2006/relationships/oleObject" Target="../embeddings/Microsoft_Equation13.bin"/><Relationship Id="rId5" Type="http://schemas.openxmlformats.org/officeDocument/2006/relationships/oleObject" Target="../embeddings/Microsoft_Equation14.bin"/><Relationship Id="rId6" Type="http://schemas.openxmlformats.org/officeDocument/2006/relationships/oleObject" Target="../embeddings/Microsoft_Equation15.bin"/><Relationship Id="rId7" Type="http://schemas.openxmlformats.org/officeDocument/2006/relationships/oleObject" Target="../embeddings/Microsoft_Equation16.bin"/><Relationship Id="rId8" Type="http://schemas.openxmlformats.org/officeDocument/2006/relationships/oleObject" Target="../embeddings/Microsoft_Equation17.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df"/><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oleObject" Target="../embeddings/Microsoft_Equation18.bin"/><Relationship Id="rId5" Type="http://schemas.openxmlformats.org/officeDocument/2006/relationships/oleObject" Target="../embeddings/Microsoft_Equation19.bin"/><Relationship Id="rId6" Type="http://schemas.openxmlformats.org/officeDocument/2006/relationships/oleObject" Target="../embeddings/Microsoft_Equation20.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Microsoft_Equation2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df"/><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oleObject" Target="Macintosh%20HD:Users:physics:Documents:HF%20Calorimeter%20Upgrades.doc!OLE_LINK3" TargetMode="External"/><Relationship Id="rId5" Type="http://schemas.openxmlformats.org/officeDocument/2006/relationships/image" Target="../media/image62.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oleObject" Target="../embeddings/Microsoft_Equation22.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df"/><Relationship Id="rId4" Type="http://schemas.openxmlformats.org/officeDocument/2006/relationships/image" Target="../media/image67.png"/><Relationship Id="rId5" Type="http://schemas.openxmlformats.org/officeDocument/2006/relationships/image" Target="../media/image68.pdf"/><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Microsoft_Equation23.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Microsoft_Equation24.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df"/><Relationship Id="rId5" Type="http://schemas.openxmlformats.org/officeDocument/2006/relationships/image" Target="../media/image6.png"/><Relationship Id="rId6" Type="http://schemas.openxmlformats.org/officeDocument/2006/relationships/image" Target="../media/image7.pdf"/><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df"/></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oleObject" Target="../embeddings/Microsoft_Equation25.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Microsoft_Equation26.bin"/><Relationship Id="rId4" Type="http://schemas.openxmlformats.org/officeDocument/2006/relationships/oleObject" Target="../embeddings/Microsoft_Equation27.bin"/><Relationship Id="rId5" Type="http://schemas.openxmlformats.org/officeDocument/2006/relationships/oleObject" Target="../embeddings/Microsoft_Equation28.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oleObject" Target="../embeddings/Microsoft_Equation29.bin"/><Relationship Id="rId5" Type="http://schemas.openxmlformats.org/officeDocument/2006/relationships/oleObject" Target="../embeddings/Microsoft_Equation30.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oleObject" Target="../embeddings/Microsoft_Equation31.bin"/><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Equation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12.png"/><Relationship Id="rId5"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6" Type="http://schemas.openxmlformats.org/officeDocument/2006/relationships/image" Target="../media/image16.jpeg"/><Relationship Id="rId7" Type="http://schemas.openxmlformats.org/officeDocument/2006/relationships/oleObject" Target="../embeddings/Microsoft_Equation6.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Microsoft_Equation7.bin"/></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r>
              <a:rPr lang="en-US" altLang="zh-CN" sz="4600" smtClean="0"/>
              <a:t>Calorimetry Lecture 1</a:t>
            </a:r>
          </a:p>
        </p:txBody>
      </p:sp>
      <p:sp>
        <p:nvSpPr>
          <p:cNvPr id="22531" name="Rectangle 3"/>
          <p:cNvSpPr>
            <a:spLocks noGrp="1" noChangeArrowheads="1"/>
          </p:cNvSpPr>
          <p:nvPr>
            <p:ph type="subTitle" idx="1"/>
          </p:nvPr>
        </p:nvSpPr>
        <p:spPr/>
        <p:txBody>
          <a:bodyPr/>
          <a:lstStyle/>
          <a:p>
            <a:pPr eaLnBrk="1" hangingPunct="1">
              <a:buFont typeface="Wingdings" pitchFamily="-106" charset="2"/>
              <a:buNone/>
            </a:pPr>
            <a:r>
              <a:rPr lang="en-US" altLang="zh-CN" sz="2400" dirty="0" smtClean="0">
                <a:latin typeface="Times New Roman" pitchFamily="-106" charset="0"/>
              </a:rPr>
              <a:t>Chris Tully</a:t>
            </a:r>
          </a:p>
          <a:p>
            <a:pPr eaLnBrk="1" hangingPunct="1">
              <a:buFont typeface="Wingdings" pitchFamily="-106" charset="2"/>
              <a:buNone/>
            </a:pPr>
            <a:r>
              <a:rPr lang="en-US" altLang="zh-CN" sz="2400" dirty="0" smtClean="0">
                <a:latin typeface="Times New Roman" pitchFamily="-106" charset="0"/>
              </a:rPr>
              <a:t>Princeton University</a:t>
            </a:r>
          </a:p>
          <a:p>
            <a:pPr eaLnBrk="1" hangingPunct="1">
              <a:buFont typeface="Wingdings" pitchFamily="-106" charset="2"/>
              <a:buNone/>
            </a:pPr>
            <a:endParaRPr lang="en-US" altLang="zh-CN" sz="2400" dirty="0" smtClean="0">
              <a:latin typeface="Times New Roman" pitchFamily="-106" charset="0"/>
            </a:endParaRPr>
          </a:p>
          <a:p>
            <a:pPr eaLnBrk="1" hangingPunct="1">
              <a:buFont typeface="Wingdings" pitchFamily="-106" charset="2"/>
              <a:buNone/>
            </a:pPr>
            <a:r>
              <a:rPr lang="en-US" altLang="zh-CN" sz="2400" dirty="0" err="1" smtClean="0">
                <a:latin typeface="Times New Roman" pitchFamily="-106" charset="0"/>
              </a:rPr>
              <a:t>Hadron</a:t>
            </a:r>
            <a:r>
              <a:rPr lang="en-US" altLang="zh-CN" sz="2400" dirty="0" smtClean="0">
                <a:latin typeface="Times New Roman" pitchFamily="-106" charset="0"/>
              </a:rPr>
              <a:t> Collider Physics Summer School</a:t>
            </a:r>
          </a:p>
          <a:p>
            <a:pPr eaLnBrk="1" hangingPunct="1">
              <a:buFont typeface="Wingdings" pitchFamily="-106" charset="2"/>
              <a:buNone/>
            </a:pPr>
            <a:r>
              <a:rPr lang="en-US" altLang="zh-CN" sz="2400" dirty="0" smtClean="0">
                <a:latin typeface="Times New Roman" pitchFamily="-106" charset="0"/>
              </a:rPr>
              <a:t>August 17,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What is the equivalent N</a:t>
            </a:r>
            <a:r>
              <a:rPr lang="en-US" smtClean="0">
                <a:latin typeface="Symbol" pitchFamily="-106" charset="2"/>
              </a:rPr>
              <a:t>l</a:t>
            </a:r>
            <a:r>
              <a:rPr lang="en-US" baseline="-25000" smtClean="0"/>
              <a:t>int</a:t>
            </a:r>
            <a:r>
              <a:rPr lang="en-US" smtClean="0"/>
              <a:t> picture?</a:t>
            </a:r>
          </a:p>
        </p:txBody>
      </p:sp>
      <p:sp>
        <p:nvSpPr>
          <p:cNvPr id="32771" name="Content Placeholder 2"/>
          <p:cNvSpPr>
            <a:spLocks noGrp="1"/>
          </p:cNvSpPr>
          <p:nvPr>
            <p:ph idx="1"/>
          </p:nvPr>
        </p:nvSpPr>
        <p:spPr>
          <a:xfrm>
            <a:off x="228600" y="1143000"/>
            <a:ext cx="4800600" cy="5181600"/>
          </a:xfrm>
        </p:spPr>
        <p:txBody>
          <a:bodyPr/>
          <a:lstStyle/>
          <a:p>
            <a:r>
              <a:rPr lang="en-US" dirty="0" smtClean="0"/>
              <a:t>Completely different!</a:t>
            </a:r>
          </a:p>
          <a:p>
            <a:pPr>
              <a:buNone/>
            </a:pPr>
            <a:endParaRPr lang="en-US" dirty="0" smtClean="0"/>
          </a:p>
          <a:p>
            <a:r>
              <a:rPr lang="en-US" sz="2400" dirty="0" smtClean="0"/>
              <a:t>Important features to remember:</a:t>
            </a:r>
          </a:p>
          <a:p>
            <a:pPr lvl="1"/>
            <a:r>
              <a:rPr lang="en-US" sz="2000" dirty="0" smtClean="0"/>
              <a:t>First interaction is often big and typically high multiplicity</a:t>
            </a:r>
          </a:p>
          <a:p>
            <a:pPr lvl="1"/>
            <a:r>
              <a:rPr lang="en-US" sz="2000" dirty="0" err="1" smtClean="0"/>
              <a:t>Pions</a:t>
            </a:r>
            <a:r>
              <a:rPr lang="en-US" sz="2000" dirty="0" smtClean="0"/>
              <a:t> come in charged and neutral </a:t>
            </a:r>
            <a:r>
              <a:rPr lang="en-US" sz="2000" dirty="0" err="1" smtClean="0">
                <a:sym typeface="Wingdings"/>
              </a:rPr>
              <a:t></a:t>
            </a:r>
            <a:r>
              <a:rPr lang="en-US" sz="2000" dirty="0" smtClean="0">
                <a:sym typeface="Wingdings"/>
              </a:rPr>
              <a:t> neutral </a:t>
            </a:r>
            <a:r>
              <a:rPr lang="en-US" sz="2000" dirty="0" err="1" smtClean="0">
                <a:sym typeface="Wingdings"/>
              </a:rPr>
              <a:t>pion</a:t>
            </a:r>
            <a:r>
              <a:rPr lang="en-US" sz="2000" dirty="0" smtClean="0">
                <a:sym typeface="Wingdings"/>
              </a:rPr>
              <a:t> decays promptly to photons</a:t>
            </a:r>
          </a:p>
          <a:p>
            <a:pPr lvl="1"/>
            <a:r>
              <a:rPr lang="en-US" sz="2000" dirty="0" smtClean="0"/>
              <a:t>Lots of neutrons</a:t>
            </a:r>
          </a:p>
          <a:p>
            <a:pPr>
              <a:buFont typeface="Wingdings" pitchFamily="-106" charset="2"/>
              <a:buNone/>
            </a:pPr>
            <a:r>
              <a:rPr lang="en-US" sz="2400" dirty="0" smtClean="0"/>
              <a:t>	</a:t>
            </a:r>
            <a:r>
              <a:rPr lang="en-US" sz="2400" dirty="0" smtClean="0">
                <a:solidFill>
                  <a:srgbClr val="0000FF"/>
                </a:solidFill>
              </a:rPr>
              <a:t>  </a:t>
            </a:r>
            <a:r>
              <a:rPr lang="en-US" sz="2000" dirty="0" smtClean="0">
                <a:solidFill>
                  <a:srgbClr val="0000FF"/>
                </a:solidFill>
              </a:rPr>
              <a:t>Neutron component propagates slowly and slows by nuclear binding energy (breakup) and nuclear recoil</a:t>
            </a:r>
            <a:endParaRPr lang="en-US" sz="2400" dirty="0" smtClean="0"/>
          </a:p>
        </p:txBody>
      </p:sp>
      <p:sp>
        <p:nvSpPr>
          <p:cNvPr id="32773" name="Slide Number Placeholder 4"/>
          <p:cNvSpPr>
            <a:spLocks noGrp="1"/>
          </p:cNvSpPr>
          <p:nvPr>
            <p:ph type="sldNum" sz="quarter" idx="12"/>
          </p:nvPr>
        </p:nvSpPr>
        <p:spPr>
          <a:noFill/>
        </p:spPr>
        <p:txBody>
          <a:bodyPr/>
          <a:lstStyle/>
          <a:p>
            <a:fld id="{E7BA6162-D18C-114D-8EAC-F51109FB39A0}" type="slidenum">
              <a:rPr lang="en-US" altLang="zh-CN" smtClean="0"/>
              <a:pPr/>
              <a:t>10</a:t>
            </a:fld>
            <a:endParaRPr lang="en-US" altLang="zh-CN" smtClean="0"/>
          </a:p>
        </p:txBody>
      </p:sp>
      <p:pic>
        <p:nvPicPr>
          <p:cNvPr id="32774" name="Picture 5" descr="HadronCollision.png"/>
          <p:cNvPicPr>
            <a:picLocks noChangeAspect="1"/>
          </p:cNvPicPr>
          <p:nvPr/>
        </p:nvPicPr>
        <p:blipFill>
          <a:blip r:embed="rId2"/>
          <a:srcRect/>
          <a:stretch>
            <a:fillRect/>
          </a:stretch>
        </p:blipFill>
        <p:spPr bwMode="auto">
          <a:xfrm>
            <a:off x="4968875" y="1143000"/>
            <a:ext cx="4175125" cy="5187950"/>
          </a:xfrm>
          <a:prstGeom prst="rect">
            <a:avLst/>
          </a:prstGeom>
          <a:noFill/>
          <a:ln w="9525">
            <a:noFill/>
            <a:miter lim="800000"/>
            <a:headEnd/>
            <a:tailEnd/>
          </a:ln>
        </p:spPr>
      </p:pic>
      <p:sp>
        <p:nvSpPr>
          <p:cNvPr id="32775" name="TextBox 6"/>
          <p:cNvSpPr txBox="1">
            <a:spLocks noChangeArrowheads="1"/>
          </p:cNvSpPr>
          <p:nvPr/>
        </p:nvSpPr>
        <p:spPr bwMode="auto">
          <a:xfrm>
            <a:off x="990600" y="1606550"/>
            <a:ext cx="3581400" cy="984250"/>
          </a:xfrm>
          <a:prstGeom prst="rect">
            <a:avLst/>
          </a:prstGeom>
          <a:noFill/>
          <a:ln w="9525">
            <a:noFill/>
            <a:miter lim="800000"/>
            <a:headEnd/>
            <a:tailEnd/>
          </a:ln>
        </p:spPr>
        <p:txBody>
          <a:bodyPr>
            <a:prstTxWarp prst="textNoShape">
              <a:avLst/>
            </a:prstTxWarp>
            <a:spAutoFit/>
          </a:bodyPr>
          <a:lstStyle/>
          <a:p>
            <a:pPr marL="0" lvl="1"/>
            <a:r>
              <a:rPr lang="en-US" sz="2000" dirty="0" err="1">
                <a:solidFill>
                  <a:srgbClr val="0000FF"/>
                </a:solidFill>
              </a:rPr>
              <a:t>Hadron</a:t>
            </a:r>
            <a:r>
              <a:rPr lang="en-US" sz="2000" dirty="0">
                <a:solidFill>
                  <a:srgbClr val="0000FF"/>
                </a:solidFill>
              </a:rPr>
              <a:t> </a:t>
            </a:r>
            <a:r>
              <a:rPr lang="en-US" sz="2000" dirty="0" err="1">
                <a:solidFill>
                  <a:srgbClr val="0000FF"/>
                </a:solidFill>
              </a:rPr>
              <a:t>calorimetry</a:t>
            </a:r>
            <a:r>
              <a:rPr lang="en-US" sz="2000" dirty="0">
                <a:solidFill>
                  <a:srgbClr val="0000FF"/>
                </a:solidFill>
              </a:rPr>
              <a:t> is not </a:t>
            </a:r>
          </a:p>
          <a:p>
            <a:pPr marL="0" lvl="1"/>
            <a:r>
              <a:rPr lang="en-US" sz="2000" dirty="0">
                <a:solidFill>
                  <a:srgbClr val="0000FF"/>
                </a:solidFill>
              </a:rPr>
              <a:t>for the weak at heart</a:t>
            </a:r>
          </a:p>
          <a:p>
            <a:endParaRPr lang="en-US" dirty="0"/>
          </a:p>
        </p:txBody>
      </p:sp>
      <p:sp>
        <p:nvSpPr>
          <p:cNvPr id="8" name="Date Placeholder 7"/>
          <p:cNvSpPr>
            <a:spLocks noGrp="1"/>
          </p:cNvSpPr>
          <p:nvPr>
            <p:ph type="dt" sz="half" idx="10"/>
          </p:nvPr>
        </p:nvSpPr>
        <p:spPr/>
        <p:txBody>
          <a:bodyPr/>
          <a:lstStyle/>
          <a:p>
            <a:r>
              <a:rPr lang="en-US" altLang="zh-CN" smtClean="0"/>
              <a:t>8/17/16</a:t>
            </a:r>
            <a:endParaRPr lang="en-US" altLang="zh-CN"/>
          </a:p>
        </p:txBody>
      </p:sp>
      <p:sp>
        <p:nvSpPr>
          <p:cNvPr id="9" name="Footer Placeholder 8"/>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In between hard knocks</a:t>
            </a:r>
          </a:p>
        </p:txBody>
      </p:sp>
      <p:sp>
        <p:nvSpPr>
          <p:cNvPr id="35843" name="Content Placeholder 2"/>
          <p:cNvSpPr>
            <a:spLocks noGrp="1"/>
          </p:cNvSpPr>
          <p:nvPr>
            <p:ph idx="1"/>
          </p:nvPr>
        </p:nvSpPr>
        <p:spPr>
          <a:xfrm>
            <a:off x="457200" y="990600"/>
            <a:ext cx="8229600" cy="5181600"/>
          </a:xfrm>
        </p:spPr>
        <p:txBody>
          <a:bodyPr/>
          <a:lstStyle/>
          <a:p>
            <a:r>
              <a:rPr lang="en-US" sz="2400" dirty="0" smtClean="0"/>
              <a:t>When particles are not showering, the charged ones are minimum ionizing</a:t>
            </a:r>
          </a:p>
        </p:txBody>
      </p:sp>
      <p:sp>
        <p:nvSpPr>
          <p:cNvPr id="35845" name="Slide Number Placeholder 4"/>
          <p:cNvSpPr>
            <a:spLocks noGrp="1"/>
          </p:cNvSpPr>
          <p:nvPr>
            <p:ph type="sldNum" sz="quarter" idx="12"/>
          </p:nvPr>
        </p:nvSpPr>
        <p:spPr>
          <a:xfrm>
            <a:off x="6553200" y="6477000"/>
            <a:ext cx="2133600" cy="457200"/>
          </a:xfrm>
          <a:noFill/>
        </p:spPr>
        <p:txBody>
          <a:bodyPr/>
          <a:lstStyle/>
          <a:p>
            <a:fld id="{0273948F-4DB2-334A-BFCB-8875FB213450}" type="slidenum">
              <a:rPr lang="en-US" altLang="zh-CN" smtClean="0"/>
              <a:pPr/>
              <a:t>11</a:t>
            </a:fld>
            <a:endParaRPr lang="en-US" altLang="zh-CN" smtClean="0"/>
          </a:p>
        </p:txBody>
      </p:sp>
      <p:pic>
        <p:nvPicPr>
          <p:cNvPr id="35846" name="Picture 5" descr="bethebloch.png"/>
          <p:cNvPicPr>
            <a:picLocks noChangeAspect="1"/>
          </p:cNvPicPr>
          <p:nvPr/>
        </p:nvPicPr>
        <p:blipFill>
          <a:blip r:embed="rId2"/>
          <a:srcRect r="1458"/>
          <a:stretch>
            <a:fillRect/>
          </a:stretch>
        </p:blipFill>
        <p:spPr bwMode="auto">
          <a:xfrm>
            <a:off x="2160703" y="1828800"/>
            <a:ext cx="6983297" cy="4395788"/>
          </a:xfrm>
          <a:prstGeom prst="rect">
            <a:avLst/>
          </a:prstGeom>
          <a:noFill/>
          <a:ln w="9525">
            <a:noFill/>
            <a:miter lim="800000"/>
            <a:headEnd/>
            <a:tailEnd/>
          </a:ln>
        </p:spPr>
      </p:pic>
      <p:sp>
        <p:nvSpPr>
          <p:cNvPr id="7" name="Date Placeholder 6"/>
          <p:cNvSpPr>
            <a:spLocks noGrp="1"/>
          </p:cNvSpPr>
          <p:nvPr>
            <p:ph type="dt" sz="half" idx="10"/>
          </p:nvPr>
        </p:nvSpPr>
        <p:spPr/>
        <p:txBody>
          <a:bodyPr/>
          <a:lstStyle/>
          <a:p>
            <a:r>
              <a:rPr lang="en-US" altLang="zh-CN" smtClean="0"/>
              <a:t>8/17/16</a:t>
            </a:r>
            <a:endParaRPr lang="en-US" altLang="zh-CN"/>
          </a:p>
        </p:txBody>
      </p:sp>
      <p:sp>
        <p:nvSpPr>
          <p:cNvPr id="8" name="Footer Placeholder 7"/>
          <p:cNvSpPr>
            <a:spLocks noGrp="1"/>
          </p:cNvSpPr>
          <p:nvPr>
            <p:ph type="ftr" sz="quarter" idx="11"/>
          </p:nvPr>
        </p:nvSpPr>
        <p:spPr/>
        <p:txBody>
          <a:bodyPr/>
          <a:lstStyle/>
          <a:p>
            <a:r>
              <a:rPr lang="en-US" altLang="zh-CN" smtClean="0"/>
              <a:t>HCPSS 2016 Calorimetry Lecture 1</a:t>
            </a:r>
            <a:endParaRPr lang="en-US" altLang="zh-CN"/>
          </a:p>
        </p:txBody>
      </p:sp>
      <p:sp>
        <p:nvSpPr>
          <p:cNvPr id="9" name="TextBox 8"/>
          <p:cNvSpPr txBox="1"/>
          <p:nvPr/>
        </p:nvSpPr>
        <p:spPr>
          <a:xfrm>
            <a:off x="76200" y="3267670"/>
            <a:ext cx="2209800" cy="923330"/>
          </a:xfrm>
          <a:prstGeom prst="rect">
            <a:avLst/>
          </a:prstGeom>
          <a:noFill/>
        </p:spPr>
        <p:txBody>
          <a:bodyPr wrap="square" rtlCol="0">
            <a:spAutoFit/>
          </a:bodyPr>
          <a:lstStyle/>
          <a:p>
            <a:pPr algn="ctr"/>
            <a:r>
              <a:rPr lang="en-US" dirty="0" smtClean="0">
                <a:solidFill>
                  <a:srgbClr val="0000FF"/>
                </a:solidFill>
              </a:rPr>
              <a:t>Multiply by material density in g/cm</a:t>
            </a:r>
            <a:r>
              <a:rPr lang="en-US" baseline="30000" dirty="0" smtClean="0">
                <a:solidFill>
                  <a:srgbClr val="0000FF"/>
                </a:solidFill>
              </a:rPr>
              <a:t>3</a:t>
            </a:r>
            <a:endParaRPr lang="en-US" dirty="0">
              <a:solidFill>
                <a:srgbClr val="0000FF"/>
              </a:solidFill>
            </a:endParaRPr>
          </a:p>
        </p:txBody>
      </p:sp>
      <p:cxnSp>
        <p:nvCxnSpPr>
          <p:cNvPr id="11" name="Straight Arrow Connector 10"/>
          <p:cNvCxnSpPr/>
          <p:nvPr/>
        </p:nvCxnSpPr>
        <p:spPr>
          <a:xfrm>
            <a:off x="1828800" y="3886200"/>
            <a:ext cx="2971800" cy="838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4191000"/>
            <a:ext cx="2514600" cy="646331"/>
          </a:xfrm>
          <a:prstGeom prst="rect">
            <a:avLst/>
          </a:prstGeom>
          <a:noFill/>
        </p:spPr>
        <p:txBody>
          <a:bodyPr wrap="square" rtlCol="0">
            <a:spAutoFit/>
          </a:bodyPr>
          <a:lstStyle/>
          <a:p>
            <a:pPr algn="ctr"/>
            <a:r>
              <a:rPr lang="en-US" dirty="0" err="1" smtClean="0">
                <a:solidFill>
                  <a:srgbClr val="0000FF"/>
                </a:solidFill>
                <a:sym typeface="Wingdings"/>
              </a:rPr>
              <a:t></a:t>
            </a:r>
            <a:r>
              <a:rPr lang="en-US" dirty="0" smtClean="0">
                <a:solidFill>
                  <a:srgbClr val="0000FF"/>
                </a:solidFill>
                <a:sym typeface="Wingdings"/>
              </a:rPr>
              <a:t> </a:t>
            </a:r>
          </a:p>
          <a:p>
            <a:pPr algn="ctr"/>
            <a:r>
              <a:rPr lang="en-US" dirty="0" smtClean="0">
                <a:solidFill>
                  <a:srgbClr val="0000FF"/>
                </a:solidFill>
                <a:sym typeface="Wingdings"/>
              </a:rPr>
              <a:t>~2-30 </a:t>
            </a:r>
            <a:r>
              <a:rPr lang="en-US" dirty="0" err="1" smtClean="0">
                <a:solidFill>
                  <a:srgbClr val="0000FF"/>
                </a:solidFill>
              </a:rPr>
              <a:t>MeV</a:t>
            </a:r>
            <a:r>
              <a:rPr lang="en-US" dirty="0" smtClean="0">
                <a:solidFill>
                  <a:srgbClr val="0000FF"/>
                </a:solidFill>
              </a:rPr>
              <a:t>/cm</a:t>
            </a:r>
            <a:endParaRPr lang="en-US" dirty="0">
              <a:solidFill>
                <a:srgbClr val="0000FF"/>
              </a:solidFill>
            </a:endParaRPr>
          </a:p>
        </p:txBody>
      </p:sp>
      <p:sp>
        <p:nvSpPr>
          <p:cNvPr id="15" name="TextBox 14"/>
          <p:cNvSpPr txBox="1"/>
          <p:nvPr/>
        </p:nvSpPr>
        <p:spPr>
          <a:xfrm>
            <a:off x="5234794" y="6172200"/>
            <a:ext cx="3962475" cy="369332"/>
          </a:xfrm>
          <a:prstGeom prst="rect">
            <a:avLst/>
          </a:prstGeom>
          <a:noFill/>
        </p:spPr>
        <p:txBody>
          <a:bodyPr wrap="none" rtlCol="0">
            <a:spAutoFit/>
          </a:bodyPr>
          <a:lstStyle/>
          <a:p>
            <a:r>
              <a:rPr lang="en-US" dirty="0" smtClean="0"/>
              <a:t>Typical </a:t>
            </a:r>
            <a:r>
              <a:rPr lang="en-US" dirty="0" err="1" smtClean="0"/>
              <a:t>Muon</a:t>
            </a:r>
            <a:r>
              <a:rPr lang="en-US" dirty="0" smtClean="0"/>
              <a:t> Beam ~150 </a:t>
            </a:r>
            <a:r>
              <a:rPr lang="en-US" dirty="0" err="1" smtClean="0"/>
              <a:t>GeV/</a:t>
            </a:r>
            <a:r>
              <a:rPr lang="en-US" i="1" dirty="0" err="1" smtClean="0"/>
              <a:t>c</a:t>
            </a:r>
            <a:endParaRPr lang="en-US" i="1" dirty="0"/>
          </a:p>
        </p:txBody>
      </p:sp>
      <p:cxnSp>
        <p:nvCxnSpPr>
          <p:cNvPr id="26" name="Straight Arrow Connector 25"/>
          <p:cNvCxnSpPr/>
          <p:nvPr/>
        </p:nvCxnSpPr>
        <p:spPr>
          <a:xfrm rot="5400000" flipH="1" flipV="1">
            <a:off x="6171405" y="5334000"/>
            <a:ext cx="16764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Radiative Rise from Cosmics at CMS</a:t>
            </a:r>
          </a:p>
        </p:txBody>
      </p:sp>
      <p:sp>
        <p:nvSpPr>
          <p:cNvPr id="36868" name="Slide Number Placeholder 4"/>
          <p:cNvSpPr>
            <a:spLocks noGrp="1"/>
          </p:cNvSpPr>
          <p:nvPr>
            <p:ph type="sldNum" sz="quarter" idx="12"/>
          </p:nvPr>
        </p:nvSpPr>
        <p:spPr>
          <a:noFill/>
        </p:spPr>
        <p:txBody>
          <a:bodyPr/>
          <a:lstStyle/>
          <a:p>
            <a:fld id="{77290508-C007-C643-B1FC-61E308BF0664}" type="slidenum">
              <a:rPr lang="en-US" altLang="zh-CN" smtClean="0"/>
              <a:pPr/>
              <a:t>12</a:t>
            </a:fld>
            <a:endParaRPr lang="en-US" altLang="zh-CN" smtClean="0"/>
          </a:p>
        </p:txBody>
      </p:sp>
      <p:grpSp>
        <p:nvGrpSpPr>
          <p:cNvPr id="36869" name="Group 5"/>
          <p:cNvGrpSpPr>
            <a:grpSpLocks/>
          </p:cNvGrpSpPr>
          <p:nvPr/>
        </p:nvGrpSpPr>
        <p:grpSpPr bwMode="auto">
          <a:xfrm>
            <a:off x="1066800" y="1295400"/>
            <a:ext cx="7086600" cy="5181600"/>
            <a:chOff x="3805773" y="2465388"/>
            <a:chExt cx="6294770" cy="3882702"/>
          </a:xfrm>
        </p:grpSpPr>
        <p:pic>
          <p:nvPicPr>
            <p:cNvPr id="36871" name="Picture 2"/>
            <p:cNvPicPr>
              <a:picLocks noChangeAspect="1"/>
            </p:cNvPicPr>
            <p:nvPr/>
          </p:nvPicPr>
          <p:blipFill>
            <a:blip r:embed="rId2"/>
            <a:srcRect r="7381" b="3214"/>
            <a:stretch>
              <a:fillRect/>
            </a:stretch>
          </p:blipFill>
          <p:spPr bwMode="auto">
            <a:xfrm>
              <a:off x="3805773" y="2465388"/>
              <a:ext cx="6024027" cy="3882702"/>
            </a:xfrm>
            <a:prstGeom prst="rect">
              <a:avLst/>
            </a:prstGeom>
            <a:noFill/>
            <a:ln w="25400">
              <a:noFill/>
              <a:miter lim="800000"/>
              <a:headEnd/>
              <a:tailEnd/>
            </a:ln>
          </p:spPr>
        </p:pic>
        <p:sp>
          <p:nvSpPr>
            <p:cNvPr id="36872" name="TextBox 7"/>
            <p:cNvSpPr txBox="1">
              <a:spLocks noChangeArrowheads="1"/>
            </p:cNvSpPr>
            <p:nvPr/>
          </p:nvSpPr>
          <p:spPr bwMode="auto">
            <a:xfrm>
              <a:off x="7054686" y="5039380"/>
              <a:ext cx="1409667" cy="230625"/>
            </a:xfrm>
            <a:prstGeom prst="rect">
              <a:avLst/>
            </a:prstGeom>
            <a:noFill/>
            <a:ln w="9525">
              <a:noFill/>
              <a:miter lim="800000"/>
              <a:headEnd/>
              <a:tailEnd/>
            </a:ln>
          </p:spPr>
          <p:txBody>
            <a:bodyPr wrap="square">
              <a:prstTxWarp prst="textNoShape">
                <a:avLst/>
              </a:prstTxWarp>
              <a:spAutoFit/>
            </a:bodyPr>
            <a:lstStyle/>
            <a:p>
              <a:r>
                <a:rPr lang="en-GB" sz="1400" dirty="0" err="1">
                  <a:solidFill>
                    <a:srgbClr val="FF0000"/>
                  </a:solidFill>
                  <a:latin typeface="Arial Bold" charset="0"/>
                  <a:ea typeface="Arial Bold" charset="0"/>
                  <a:cs typeface="Arial Bold" charset="0"/>
                </a:rPr>
                <a:t>Collisional</a:t>
              </a:r>
              <a:r>
                <a:rPr lang="en-GB" sz="1400" dirty="0">
                  <a:solidFill>
                    <a:srgbClr val="FF0000"/>
                  </a:solidFill>
                  <a:latin typeface="Arial Bold" charset="0"/>
                  <a:ea typeface="Arial Bold" charset="0"/>
                  <a:cs typeface="Arial Bold" charset="0"/>
                </a:rPr>
                <a:t> E loss</a:t>
              </a:r>
            </a:p>
          </p:txBody>
        </p:sp>
        <p:sp>
          <p:nvSpPr>
            <p:cNvPr id="36873" name="TextBox 8"/>
            <p:cNvSpPr txBox="1">
              <a:spLocks noChangeArrowheads="1"/>
            </p:cNvSpPr>
            <p:nvPr/>
          </p:nvSpPr>
          <p:spPr bwMode="auto">
            <a:xfrm>
              <a:off x="8709561" y="4141788"/>
              <a:ext cx="1390982" cy="230625"/>
            </a:xfrm>
            <a:prstGeom prst="rect">
              <a:avLst/>
            </a:prstGeom>
            <a:noFill/>
            <a:ln w="9525">
              <a:noFill/>
              <a:miter lim="800000"/>
              <a:headEnd/>
              <a:tailEnd/>
            </a:ln>
          </p:spPr>
          <p:txBody>
            <a:bodyPr wrap="square">
              <a:prstTxWarp prst="textNoShape">
                <a:avLst/>
              </a:prstTxWarp>
              <a:spAutoFit/>
            </a:bodyPr>
            <a:lstStyle/>
            <a:p>
              <a:r>
                <a:rPr lang="en-GB" sz="1400" dirty="0" err="1">
                  <a:solidFill>
                    <a:srgbClr val="0000FF"/>
                  </a:solidFill>
                  <a:latin typeface="Arial Bold" charset="0"/>
                  <a:ea typeface="Arial Bold" charset="0"/>
                  <a:cs typeface="Arial Bold" charset="0"/>
                </a:rPr>
                <a:t>Radiative</a:t>
              </a:r>
              <a:r>
                <a:rPr lang="en-GB" sz="1400" dirty="0">
                  <a:solidFill>
                    <a:srgbClr val="0000FF"/>
                  </a:solidFill>
                  <a:latin typeface="Arial Bold" charset="0"/>
                  <a:ea typeface="Arial Bold" charset="0"/>
                  <a:cs typeface="Arial Bold" charset="0"/>
                </a:rPr>
                <a:t> E loss</a:t>
              </a:r>
            </a:p>
          </p:txBody>
        </p:sp>
        <p:sp>
          <p:nvSpPr>
            <p:cNvPr id="10" name="TextBox 9"/>
            <p:cNvSpPr txBox="1"/>
            <p:nvPr/>
          </p:nvSpPr>
          <p:spPr>
            <a:xfrm>
              <a:off x="4747732" y="2856751"/>
              <a:ext cx="2591798" cy="450840"/>
            </a:xfrm>
            <a:prstGeom prst="rect">
              <a:avLst/>
            </a:prstGeom>
            <a:solidFill>
              <a:schemeClr val="accent2">
                <a:lumMod val="20000"/>
                <a:lumOff val="80000"/>
                <a:alpha val="40000"/>
              </a:schemeClr>
            </a:solidFill>
            <a:ln w="19050">
              <a:solidFill>
                <a:schemeClr val="accent2"/>
              </a:solidFill>
            </a:ln>
          </p:spPr>
          <p:txBody>
            <a:bodyPr>
              <a:prstTxWarp prst="textNoShape">
                <a:avLst/>
              </a:prstTxWarp>
              <a:spAutoFit/>
            </a:bodyPr>
            <a:lstStyle/>
            <a:p>
              <a:r>
                <a:rPr lang="en-GB" sz="1400">
                  <a:latin typeface="Arial Bold" charset="0"/>
                  <a:ea typeface="Arial Bold" charset="0"/>
                  <a:cs typeface="Arial Bold" charset="0"/>
                </a:rPr>
                <a:t>Black line is predicted dE/dx from literature, not a fit</a:t>
              </a:r>
            </a:p>
          </p:txBody>
        </p:sp>
      </p:grpSp>
      <p:sp>
        <p:nvSpPr>
          <p:cNvPr id="36870" name="TextBox 10"/>
          <p:cNvSpPr txBox="1">
            <a:spLocks noChangeArrowheads="1"/>
          </p:cNvSpPr>
          <p:nvPr/>
        </p:nvSpPr>
        <p:spPr bwMode="auto">
          <a:xfrm>
            <a:off x="4114800" y="1295400"/>
            <a:ext cx="3036888" cy="338138"/>
          </a:xfrm>
          <a:prstGeom prst="rect">
            <a:avLst/>
          </a:prstGeom>
          <a:noFill/>
          <a:ln w="9525">
            <a:noFill/>
            <a:miter lim="800000"/>
            <a:headEnd/>
            <a:tailEnd/>
          </a:ln>
        </p:spPr>
        <p:txBody>
          <a:bodyPr>
            <a:prstTxWarp prst="textNoShape">
              <a:avLst/>
            </a:prstTxWarp>
            <a:spAutoFit/>
          </a:bodyPr>
          <a:lstStyle/>
          <a:p>
            <a:pPr algn="r"/>
            <a:r>
              <a:rPr lang="en-GB" sz="1600" b="1">
                <a:solidFill>
                  <a:srgbClr val="000090"/>
                </a:solidFill>
              </a:rPr>
              <a:t>CMS preliminary 2008</a:t>
            </a:r>
          </a:p>
        </p:txBody>
      </p:sp>
      <p:sp>
        <p:nvSpPr>
          <p:cNvPr id="11" name="Date Placeholder 10"/>
          <p:cNvSpPr>
            <a:spLocks noGrp="1"/>
          </p:cNvSpPr>
          <p:nvPr>
            <p:ph type="dt" sz="half" idx="10"/>
          </p:nvPr>
        </p:nvSpPr>
        <p:spPr/>
        <p:txBody>
          <a:bodyPr/>
          <a:lstStyle/>
          <a:p>
            <a:r>
              <a:rPr lang="en-US" altLang="zh-CN" smtClean="0"/>
              <a:t>8/17/16</a:t>
            </a:r>
            <a:endParaRPr lang="en-US" altLang="zh-CN"/>
          </a:p>
        </p:txBody>
      </p:sp>
      <p:sp>
        <p:nvSpPr>
          <p:cNvPr id="12" name="Footer Placeholder 11"/>
          <p:cNvSpPr>
            <a:spLocks noGrp="1"/>
          </p:cNvSpPr>
          <p:nvPr>
            <p:ph type="ftr" sz="quarter" idx="11"/>
          </p:nvPr>
        </p:nvSpPr>
        <p:spPr/>
        <p:txBody>
          <a:bodyPr/>
          <a:lstStyle/>
          <a:p>
            <a:r>
              <a:rPr lang="en-US" altLang="zh-CN" smtClean="0"/>
              <a:t>HCPSS 2016 Calorimetry Lecture 1</a:t>
            </a:r>
            <a:endParaRPr lang="en-US" altLang="zh-CN"/>
          </a:p>
        </p:txBody>
      </p:sp>
      <p:cxnSp>
        <p:nvCxnSpPr>
          <p:cNvPr id="13" name="Straight Arrow Connector 12"/>
          <p:cNvCxnSpPr/>
          <p:nvPr/>
        </p:nvCxnSpPr>
        <p:spPr>
          <a:xfrm rot="5400000" flipH="1" flipV="1">
            <a:off x="5753894" y="4609306"/>
            <a:ext cx="16002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943600" y="5486400"/>
            <a:ext cx="1647613" cy="369332"/>
          </a:xfrm>
          <a:prstGeom prst="rect">
            <a:avLst/>
          </a:prstGeom>
          <a:noFill/>
        </p:spPr>
        <p:txBody>
          <a:bodyPr wrap="none" rtlCol="0">
            <a:spAutoFit/>
          </a:bodyPr>
          <a:lstStyle/>
          <a:p>
            <a:r>
              <a:rPr lang="en-US" dirty="0" smtClean="0"/>
              <a:t>~150 </a:t>
            </a:r>
            <a:r>
              <a:rPr lang="en-US" dirty="0" err="1" smtClean="0"/>
              <a:t>GeV/</a:t>
            </a:r>
            <a:r>
              <a:rPr lang="en-US" i="1" dirty="0" err="1" smtClean="0"/>
              <a:t>c</a:t>
            </a:r>
            <a:endParaRPr lang="en-US" i="1" dirty="0"/>
          </a:p>
        </p:txBody>
      </p:sp>
      <p:cxnSp>
        <p:nvCxnSpPr>
          <p:cNvPr id="16" name="Straight Arrow Connector 15"/>
          <p:cNvCxnSpPr/>
          <p:nvPr/>
        </p:nvCxnSpPr>
        <p:spPr>
          <a:xfrm>
            <a:off x="4038600" y="3657600"/>
            <a:ext cx="1906588"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962136" y="3440668"/>
            <a:ext cx="2228864" cy="369332"/>
          </a:xfrm>
          <a:prstGeom prst="rect">
            <a:avLst/>
          </a:prstGeom>
          <a:noFill/>
        </p:spPr>
        <p:txBody>
          <a:bodyPr wrap="none" rtlCol="0">
            <a:spAutoFit/>
          </a:bodyPr>
          <a:lstStyle/>
          <a:p>
            <a:r>
              <a:rPr lang="en-US" dirty="0" smtClean="0"/>
              <a:t>~3.5 </a:t>
            </a:r>
            <a:r>
              <a:rPr lang="en-US" dirty="0" err="1" smtClean="0"/>
              <a:t>MeV</a:t>
            </a:r>
            <a:r>
              <a:rPr lang="en-US" dirty="0" smtClean="0"/>
              <a:t> cm</a:t>
            </a:r>
            <a:r>
              <a:rPr lang="en-US" baseline="30000" dirty="0" smtClean="0"/>
              <a:t>2</a:t>
            </a:r>
            <a:r>
              <a:rPr lang="en-US" dirty="0" smtClean="0"/>
              <a:t>/g</a:t>
            </a:r>
            <a:endParaRPr lang="en-US"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277813"/>
            <a:ext cx="8839200" cy="712787"/>
          </a:xfrm>
        </p:spPr>
        <p:txBody>
          <a:bodyPr/>
          <a:lstStyle/>
          <a:p>
            <a:r>
              <a:rPr lang="en-US" sz="4000" dirty="0" smtClean="0"/>
              <a:t>Material Properties</a:t>
            </a:r>
          </a:p>
        </p:txBody>
      </p:sp>
      <p:graphicFrame>
        <p:nvGraphicFramePr>
          <p:cNvPr id="8" name="Content Placeholder 7"/>
          <p:cNvGraphicFramePr>
            <a:graphicFrameLocks noGrp="1"/>
          </p:cNvGraphicFramePr>
          <p:nvPr>
            <p:ph idx="1"/>
          </p:nvPr>
        </p:nvGraphicFramePr>
        <p:xfrm>
          <a:off x="457200" y="1219200"/>
          <a:ext cx="8458200" cy="4354830"/>
        </p:xfrm>
        <a:graphic>
          <a:graphicData uri="http://schemas.openxmlformats.org/drawingml/2006/table">
            <a:tbl>
              <a:tblPr/>
              <a:tblGrid>
                <a:gridCol w="1981200"/>
                <a:gridCol w="838200"/>
                <a:gridCol w="1409700"/>
                <a:gridCol w="1409700"/>
                <a:gridCol w="1295400"/>
                <a:gridCol w="1524000"/>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Material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Density [g/cm</a:t>
                      </a:r>
                      <a:r>
                        <a:rPr kumimoji="0" lang="en-US" sz="1800" b="1" i="0" u="none" strike="noStrike" cap="none" normalizeH="0" baseline="30000" smtClean="0">
                          <a:ln>
                            <a:noFill/>
                          </a:ln>
                          <a:solidFill>
                            <a:srgbClr val="FFFFFF"/>
                          </a:solidFill>
                          <a:effectLst/>
                          <a:latin typeface="Verdana" pitchFamily="-106" charset="0"/>
                          <a:ea typeface="宋体" pitchFamily="-106" charset="-122"/>
                          <a:cs typeface="宋体" pitchFamily="-106" charset="-122"/>
                        </a:rPr>
                        <a:t>3</a:t>
                      </a: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X</a:t>
                      </a:r>
                      <a:r>
                        <a:rPr kumimoji="0" lang="en-US" sz="1800" b="1" i="0" u="none" strike="noStrike" cap="none" normalizeH="0" baseline="-25000" smtClean="0">
                          <a:ln>
                            <a:noFill/>
                          </a:ln>
                          <a:solidFill>
                            <a:srgbClr val="FFFFFF"/>
                          </a:solidFill>
                          <a:effectLst/>
                          <a:latin typeface="Verdana" pitchFamily="-106" charset="0"/>
                          <a:ea typeface="宋体" pitchFamily="-106" charset="-122"/>
                          <a:cs typeface="宋体" pitchFamily="-106" charset="-122"/>
                        </a:rPr>
                        <a:t>0</a:t>
                      </a: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[cm]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Symbol" pitchFamily="-106" charset="2"/>
                          <a:ea typeface="宋体" pitchFamily="-106" charset="-122"/>
                          <a:cs typeface="宋体" pitchFamily="-106" charset="-122"/>
                        </a:rPr>
                        <a:t>l</a:t>
                      </a:r>
                      <a:r>
                        <a:rPr kumimoji="0" lang="en-US" sz="1800" b="1" i="0" u="none" strike="noStrike" cap="none" normalizeH="0" baseline="-25000" smtClean="0">
                          <a:ln>
                            <a:noFill/>
                          </a:ln>
                          <a:solidFill>
                            <a:srgbClr val="FFFFFF"/>
                          </a:solidFill>
                          <a:effectLst/>
                          <a:latin typeface="Verdana" pitchFamily="-106" charset="0"/>
                          <a:ea typeface="宋体" pitchFamily="-106" charset="-122"/>
                          <a:cs typeface="宋体" pitchFamily="-106" charset="-122"/>
                        </a:rPr>
                        <a:t>int</a:t>
                      </a: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[cm]</a:t>
                      </a:r>
                      <a:endParaRPr kumimoji="0" lang="en-US" sz="1800" b="1" i="0" u="none" strike="noStrike" cap="none" normalizeH="0" baseline="0" smtClean="0">
                        <a:ln>
                          <a:noFill/>
                        </a:ln>
                        <a:solidFill>
                          <a:srgbClr val="FFFFFF"/>
                        </a:solidFill>
                        <a:effectLst/>
                        <a:latin typeface="Symbol" pitchFamily="-106" charset="2"/>
                        <a:ea typeface="宋体" pitchFamily="-106" charset="-122"/>
                        <a:cs typeface="宋体" pitchFamily="-106"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dE/dx</a:t>
                      </a:r>
                      <a:r>
                        <a:rPr kumimoji="0" lang="en-US" sz="1800" b="1" i="0" u="none" strike="noStrike" cap="none" normalizeH="0" baseline="-25000" smtClean="0">
                          <a:ln>
                            <a:noFill/>
                          </a:ln>
                          <a:solidFill>
                            <a:srgbClr val="FFFFFF"/>
                          </a:solidFill>
                          <a:effectLst/>
                          <a:latin typeface="Verdana" pitchFamily="-106" charset="0"/>
                          <a:ea typeface="宋体" pitchFamily="-106" charset="-122"/>
                          <a:cs typeface="宋体" pitchFamily="-106" charset="-122"/>
                        </a:rPr>
                        <a:t>mip</a:t>
                      </a:r>
                      <a:endPar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Verdana" pitchFamily="-106" charset="0"/>
                          <a:ea typeface="宋体" pitchFamily="-106" charset="-122"/>
                          <a:cs typeface="宋体" pitchFamily="-106" charset="-122"/>
                        </a:rPr>
                        <a:t>[MeV/cm]</a:t>
                      </a:r>
                      <a:endParaRPr kumimoji="0" lang="en-US" sz="1800" b="1" i="0" u="none" strike="noStrike" cap="none" normalizeH="0" baseline="-25000" smtClean="0">
                        <a:ln>
                          <a:noFill/>
                        </a:ln>
                        <a:solidFill>
                          <a:srgbClr val="FFFFFF"/>
                        </a:solidFill>
                        <a:effectLst/>
                        <a:latin typeface="Verdana" pitchFamily="-106" charset="0"/>
                        <a:ea typeface="宋体" pitchFamily="-106" charset="-122"/>
                        <a:cs typeface="宋体" pitchFamily="-106"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Cu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Pb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Verdana" pitchFamily="-106" charset="0"/>
                          <a:ea typeface="宋体" pitchFamily="-106" charset="-122"/>
                          <a:cs typeface="宋体" pitchFamily="-106" charset="-122"/>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30000" smtClean="0">
                          <a:ln>
                            <a:noFill/>
                          </a:ln>
                          <a:solidFill>
                            <a:srgbClr val="000000"/>
                          </a:solidFill>
                          <a:effectLst/>
                          <a:latin typeface="Verdana" pitchFamily="-106" charset="0"/>
                          <a:ea typeface="宋体" pitchFamily="-106" charset="-122"/>
                          <a:cs typeface="宋体" pitchFamily="-106" charset="-122"/>
                        </a:rPr>
                        <a:t>238</a:t>
                      </a: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Verdana" pitchFamily="-106" charset="0"/>
                          <a:ea typeface="宋体" pitchFamily="-106" charset="-122"/>
                          <a:cs typeface="宋体" pitchFamily="-106" charset="-122"/>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Plastic Scint.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LAr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Quartz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Verdana" pitchFamily="-106" charset="0"/>
                          <a:ea typeface="宋体" pitchFamily="-106" charset="-122"/>
                          <a:cs typeface="宋体" pitchFamily="-106" charset="-122"/>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CB"/>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Verdana" pitchFamily="-106" charset="0"/>
                          <a:ea typeface="宋体" pitchFamily="-106" charset="-122"/>
                          <a:cs typeface="宋体" pitchFamily="-106" charset="-122"/>
                        </a:rPr>
                        <a:t>Si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Verdana" pitchFamily="-106" charset="0"/>
                          <a:ea typeface="宋体" pitchFamily="-106" charset="-122"/>
                          <a:cs typeface="宋体" pitchFamily="-106" charset="-122"/>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Verdana" pitchFamily="-106" charset="0"/>
                          <a:ea typeface="宋体" pitchFamily="-106" charset="-122"/>
                          <a:cs typeface="宋体" pitchFamily="-106" charset="-122"/>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Verdana" pitchFamily="-106" charset="0"/>
                          <a:ea typeface="宋体" pitchFamily="-106" charset="-122"/>
                          <a:cs typeface="宋体" pitchFamily="-106" charset="-122"/>
                        </a:rPr>
                        <a:t>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Verdana" pitchFamily="-106" charset="0"/>
                          <a:ea typeface="宋体" pitchFamily="-106" charset="-122"/>
                          <a:cs typeface="宋体" pitchFamily="-106" charset="-122"/>
                        </a:rPr>
                        <a:t>46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Verdana" pitchFamily="-106" charset="0"/>
                          <a:ea typeface="宋体" pitchFamily="-106" charset="-122"/>
                          <a:cs typeface="宋体" pitchFamily="-106" charset="-122"/>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8000"/>
                          </a:solidFill>
                          <a:effectLst/>
                          <a:latin typeface="Verdana" pitchFamily="-106" charset="0"/>
                          <a:ea typeface="宋体" pitchFamily="-106" charset="-122"/>
                          <a:cs typeface="宋体" pitchFamily="-106" charset="-122"/>
                        </a:rPr>
                        <a: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8000"/>
                          </a:solidFill>
                          <a:effectLst/>
                          <a:latin typeface="Verdana" pitchFamily="-106" charset="0"/>
                          <a:ea typeface="宋体" pitchFamily="-106" charset="-122"/>
                          <a:cs typeface="宋体" pitchFamily="-106" charset="-122"/>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8000"/>
                          </a:solidFill>
                          <a:effectLst/>
                          <a:latin typeface="Verdana" pitchFamily="-106" charset="0"/>
                          <a:ea typeface="宋体" pitchFamily="-106" charset="-122"/>
                          <a:cs typeface="宋体" pitchFamily="-106" charset="-122"/>
                        </a:rPr>
                        <a:t>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8000"/>
                          </a:solidFill>
                          <a:effectLst/>
                          <a:latin typeface="Verdana" pitchFamily="-106" charset="0"/>
                          <a:ea typeface="宋体" pitchFamily="-106" charset="-122"/>
                          <a:cs typeface="宋体" pitchFamily="-106" charset="-122"/>
                        </a:rPr>
                        <a:t>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8000"/>
                          </a:solidFill>
                          <a:effectLst/>
                          <a:latin typeface="Verdana" pitchFamily="-106" charset="0"/>
                          <a:ea typeface="宋体" pitchFamily="-106" charset="-122"/>
                          <a:cs typeface="宋体" pitchFamily="-106" charset="-122"/>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8000"/>
                          </a:solidFill>
                          <a:effectLst/>
                          <a:latin typeface="Verdana" pitchFamily="-106" charset="0"/>
                          <a:ea typeface="宋体" pitchFamily="-106" charset="-122"/>
                          <a:cs typeface="宋体" pitchFamily="-106" charset="-122"/>
                        </a:rPr>
                        <a:t>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E7"/>
                    </a:solidFill>
                  </a:tcPr>
                </a:tc>
              </a:tr>
            </a:tbl>
          </a:graphicData>
        </a:graphic>
      </p:graphicFrame>
      <p:sp>
        <p:nvSpPr>
          <p:cNvPr id="34906" name="Slide Number Placeholder 4"/>
          <p:cNvSpPr>
            <a:spLocks noGrp="1"/>
          </p:cNvSpPr>
          <p:nvPr>
            <p:ph type="sldNum" sz="quarter" idx="12"/>
          </p:nvPr>
        </p:nvSpPr>
        <p:spPr>
          <a:noFill/>
        </p:spPr>
        <p:txBody>
          <a:bodyPr/>
          <a:lstStyle/>
          <a:p>
            <a:fld id="{A3A1AD30-F42C-DB4D-92DC-44248E138E10}" type="slidenum">
              <a:rPr lang="en-US" altLang="zh-CN" smtClean="0"/>
              <a:pPr/>
              <a:t>13</a:t>
            </a:fld>
            <a:endParaRPr lang="en-US" altLang="zh-CN" smtClean="0"/>
          </a:p>
        </p:txBody>
      </p:sp>
      <p:sp>
        <p:nvSpPr>
          <p:cNvPr id="6" name="Date Placeholder 5"/>
          <p:cNvSpPr>
            <a:spLocks noGrp="1"/>
          </p:cNvSpPr>
          <p:nvPr>
            <p:ph type="dt" sz="half" idx="10"/>
          </p:nvPr>
        </p:nvSpPr>
        <p:spPr>
          <a:xfrm>
            <a:off x="251691" y="5860472"/>
            <a:ext cx="2133600" cy="457200"/>
          </a:xfrm>
        </p:spPr>
        <p:txBody>
          <a:bodyPr/>
          <a:lstStyle/>
          <a:p>
            <a:r>
              <a:rPr lang="en-US" altLang="zh-CN" dirty="0" smtClean="0"/>
              <a:t>8/17/16</a:t>
            </a:r>
            <a:endParaRPr lang="en-US" altLang="zh-CN" dirty="0"/>
          </a:p>
        </p:txBody>
      </p:sp>
      <p:sp>
        <p:nvSpPr>
          <p:cNvPr id="7" name="Footer Placeholder 6"/>
          <p:cNvSpPr>
            <a:spLocks noGrp="1"/>
          </p:cNvSpPr>
          <p:nvPr>
            <p:ph type="ftr" sz="quarter" idx="11"/>
          </p:nvPr>
        </p:nvSpPr>
        <p:spPr>
          <a:xfrm>
            <a:off x="228600" y="6019800"/>
            <a:ext cx="1600200" cy="457200"/>
          </a:xfrm>
        </p:spPr>
        <p:txBody>
          <a:bodyPr/>
          <a:lstStyle/>
          <a:p>
            <a:r>
              <a:rPr lang="en-US" altLang="zh-CN" dirty="0" smtClean="0"/>
              <a:t>HCPSS 2016 </a:t>
            </a:r>
            <a:r>
              <a:rPr lang="en-US" altLang="zh-CN" dirty="0" err="1" smtClean="0"/>
              <a:t>Calorimetry</a:t>
            </a:r>
            <a:r>
              <a:rPr lang="en-US" altLang="zh-CN" dirty="0" smtClean="0"/>
              <a:t> Lecture 1</a:t>
            </a:r>
            <a:endParaRPr lang="en-US" altLang="zh-CN" dirty="0"/>
          </a:p>
        </p:txBody>
      </p:sp>
      <p:sp>
        <p:nvSpPr>
          <p:cNvPr id="9" name="TextBox 8"/>
          <p:cNvSpPr txBox="1"/>
          <p:nvPr/>
        </p:nvSpPr>
        <p:spPr>
          <a:xfrm>
            <a:off x="436652" y="5486400"/>
            <a:ext cx="8402548" cy="646331"/>
          </a:xfrm>
          <a:prstGeom prst="rect">
            <a:avLst/>
          </a:prstGeom>
          <a:noFill/>
        </p:spPr>
        <p:txBody>
          <a:bodyPr wrap="none" rtlCol="0">
            <a:spAutoFit/>
          </a:bodyPr>
          <a:lstStyle/>
          <a:p>
            <a:r>
              <a:rPr lang="en-US" dirty="0" smtClean="0">
                <a:hlinkClick r:id="rId2"/>
              </a:rPr>
              <a:t>http://pdg.lbl.gov/2015/reviews/rpp2015-rev-atomic-nuclear-prop.pdf</a:t>
            </a:r>
            <a:endParaRPr lang="en-US" dirty="0" smtClean="0"/>
          </a:p>
          <a:p>
            <a:endParaRPr lang="en-US" dirty="0"/>
          </a:p>
        </p:txBody>
      </p:sp>
      <p:sp>
        <p:nvSpPr>
          <p:cNvPr id="10" name="TextBox 9"/>
          <p:cNvSpPr txBox="1"/>
          <p:nvPr/>
        </p:nvSpPr>
        <p:spPr>
          <a:xfrm>
            <a:off x="1037543" y="5867400"/>
            <a:ext cx="7793119" cy="923330"/>
          </a:xfrm>
          <a:prstGeom prst="rect">
            <a:avLst/>
          </a:prstGeom>
          <a:noFill/>
        </p:spPr>
        <p:txBody>
          <a:bodyPr wrap="none" rtlCol="0">
            <a:spAutoFit/>
          </a:bodyPr>
          <a:lstStyle/>
          <a:p>
            <a:pPr algn="ctr"/>
            <a:r>
              <a:rPr lang="en-US" dirty="0" smtClean="0"/>
              <a:t>~3-4 </a:t>
            </a:r>
            <a:r>
              <a:rPr lang="en-US" dirty="0" err="1" smtClean="0"/>
              <a:t>GeV</a:t>
            </a:r>
            <a:r>
              <a:rPr lang="en-US" dirty="0" smtClean="0"/>
              <a:t> of </a:t>
            </a:r>
            <a:r>
              <a:rPr lang="en-US" dirty="0" err="1" smtClean="0"/>
              <a:t>dE/dx</a:t>
            </a:r>
            <a:r>
              <a:rPr lang="en-US" dirty="0" smtClean="0"/>
              <a:t> sets the minimum </a:t>
            </a:r>
            <a:r>
              <a:rPr lang="en-US" dirty="0" err="1" smtClean="0"/>
              <a:t>muon</a:t>
            </a:r>
            <a:endParaRPr lang="en-US" dirty="0" smtClean="0"/>
          </a:p>
          <a:p>
            <a:pPr algn="ctr"/>
            <a:r>
              <a:rPr lang="en-US" dirty="0" smtClean="0"/>
              <a:t>momentum that makes it through the calorimeter</a:t>
            </a:r>
          </a:p>
          <a:p>
            <a:pPr algn="ctr"/>
            <a:r>
              <a:rPr lang="en-US" dirty="0" smtClean="0"/>
              <a:t>(energy loss rapid at low momentum </a:t>
            </a:r>
            <a:r>
              <a:rPr lang="en-US" dirty="0" err="1" smtClean="0">
                <a:sym typeface="Wingdings"/>
              </a:rPr>
              <a:t></a:t>
            </a:r>
            <a:r>
              <a:rPr lang="en-US" dirty="0" smtClean="0">
                <a:sym typeface="Wingdings"/>
              </a:rPr>
              <a:t> proton cancer treatment)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a MIP</a:t>
            </a:r>
            <a:endParaRPr lang="en-US" dirty="0"/>
          </a:p>
        </p:txBody>
      </p:sp>
      <p:sp>
        <p:nvSpPr>
          <p:cNvPr id="3" name="Content Placeholder 2"/>
          <p:cNvSpPr>
            <a:spLocks noGrp="1"/>
          </p:cNvSpPr>
          <p:nvPr>
            <p:ph idx="1"/>
          </p:nvPr>
        </p:nvSpPr>
        <p:spPr>
          <a:xfrm>
            <a:off x="381000" y="1143000"/>
            <a:ext cx="8610600" cy="5181600"/>
          </a:xfrm>
        </p:spPr>
        <p:txBody>
          <a:bodyPr/>
          <a:lstStyle/>
          <a:p>
            <a:r>
              <a:rPr lang="en-US" sz="2400" dirty="0" smtClean="0"/>
              <a:t>Most (not all!) calorimeters begin with the question:  </a:t>
            </a:r>
          </a:p>
          <a:p>
            <a:pPr lvl="1"/>
            <a:r>
              <a:rPr lang="en-US" dirty="0" smtClean="0"/>
              <a:t>What is the Signal-to-Noise for a MIP?</a:t>
            </a:r>
          </a:p>
          <a:p>
            <a:pPr lvl="1"/>
            <a:r>
              <a:rPr lang="en-US" dirty="0" smtClean="0"/>
              <a:t>Let’s look at this plot/answer and walk it back:</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14</a:t>
            </a:fld>
            <a:endParaRPr lang="en-US" altLang="zh-CN"/>
          </a:p>
        </p:txBody>
      </p:sp>
      <p:pic>
        <p:nvPicPr>
          <p:cNvPr id="7" name="Picture 6" descr="MIPwithSiPM.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438400" y="2514600"/>
            <a:ext cx="4038600" cy="3896061"/>
          </a:xfrm>
          <a:prstGeom prst="rect">
            <a:avLst/>
          </a:prstGeom>
        </p:spPr>
      </p:pic>
      <p:cxnSp>
        <p:nvCxnSpPr>
          <p:cNvPr id="9" name="Straight Arrow Connector 8"/>
          <p:cNvCxnSpPr/>
          <p:nvPr/>
        </p:nvCxnSpPr>
        <p:spPr>
          <a:xfrm rot="10800000" flipV="1">
            <a:off x="5105400" y="3505200"/>
            <a:ext cx="1752600" cy="76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34200" y="3276600"/>
            <a:ext cx="1659429" cy="646331"/>
          </a:xfrm>
          <a:prstGeom prst="rect">
            <a:avLst/>
          </a:prstGeom>
          <a:noFill/>
          <a:ln>
            <a:solidFill>
              <a:srgbClr val="0000FF"/>
            </a:solidFill>
          </a:ln>
        </p:spPr>
        <p:txBody>
          <a:bodyPr wrap="none" rtlCol="0">
            <a:spAutoFit/>
          </a:bodyPr>
          <a:lstStyle/>
          <a:p>
            <a:r>
              <a:rPr lang="en-US" dirty="0" smtClean="0">
                <a:solidFill>
                  <a:srgbClr val="0000FF"/>
                </a:solidFill>
              </a:rPr>
              <a:t>Landau Peak</a:t>
            </a:r>
          </a:p>
          <a:p>
            <a:r>
              <a:rPr lang="en-US" dirty="0" smtClean="0">
                <a:solidFill>
                  <a:srgbClr val="0000FF"/>
                </a:solidFill>
              </a:rPr>
              <a:t>at ~3000 </a:t>
            </a:r>
            <a:r>
              <a:rPr lang="en-US" dirty="0" err="1" smtClean="0">
                <a:solidFill>
                  <a:srgbClr val="0000FF"/>
                </a:solidFill>
              </a:rPr>
              <a:t>fC</a:t>
            </a:r>
            <a:endParaRPr lang="en-US" dirty="0">
              <a:solidFill>
                <a:srgbClr val="0000FF"/>
              </a:solidFill>
            </a:endParaRPr>
          </a:p>
        </p:txBody>
      </p:sp>
      <p:sp>
        <p:nvSpPr>
          <p:cNvPr id="12" name="TextBox 11"/>
          <p:cNvSpPr txBox="1"/>
          <p:nvPr/>
        </p:nvSpPr>
        <p:spPr>
          <a:xfrm>
            <a:off x="6705600" y="4267200"/>
            <a:ext cx="2000668" cy="369332"/>
          </a:xfrm>
          <a:prstGeom prst="rect">
            <a:avLst/>
          </a:prstGeom>
          <a:noFill/>
        </p:spPr>
        <p:txBody>
          <a:bodyPr wrap="none" rtlCol="0">
            <a:spAutoFit/>
          </a:bodyPr>
          <a:lstStyle/>
          <a:p>
            <a:r>
              <a:rPr lang="en-US" dirty="0" smtClean="0"/>
              <a:t>1 </a:t>
            </a:r>
            <a:r>
              <a:rPr lang="en-US" dirty="0" err="1" smtClean="0"/>
              <a:t>fC</a:t>
            </a:r>
            <a:r>
              <a:rPr lang="en-US" dirty="0" smtClean="0"/>
              <a:t> ~ 6250 </a:t>
            </a:r>
            <a:r>
              <a:rPr lang="en-US" dirty="0" err="1" smtClean="0"/>
              <a:t>e</a:t>
            </a:r>
            <a:r>
              <a:rPr lang="en-US" baseline="30000" dirty="0" smtClean="0"/>
              <a:t>−</a:t>
            </a:r>
            <a:endParaRPr lang="en-US" baseline="30000" dirty="0"/>
          </a:p>
        </p:txBody>
      </p:sp>
      <p:sp>
        <p:nvSpPr>
          <p:cNvPr id="11" name="TextBox 10"/>
          <p:cNvSpPr txBox="1"/>
          <p:nvPr/>
        </p:nvSpPr>
        <p:spPr>
          <a:xfrm>
            <a:off x="6629400" y="2362200"/>
            <a:ext cx="2667000" cy="923330"/>
          </a:xfrm>
          <a:prstGeom prst="rect">
            <a:avLst/>
          </a:prstGeom>
          <a:noFill/>
        </p:spPr>
        <p:txBody>
          <a:bodyPr wrap="square" rtlCol="0">
            <a:spAutoFit/>
          </a:bodyPr>
          <a:lstStyle/>
          <a:p>
            <a:pPr algn="ctr"/>
            <a:r>
              <a:rPr lang="en-US" dirty="0" smtClean="0">
                <a:solidFill>
                  <a:srgbClr val="0000FF"/>
                </a:solidFill>
              </a:rPr>
              <a:t>1.6cm of plastic</a:t>
            </a:r>
          </a:p>
          <a:p>
            <a:pPr algn="ctr"/>
            <a:r>
              <a:rPr lang="en-US" dirty="0" err="1" smtClean="0">
                <a:solidFill>
                  <a:srgbClr val="0000FF"/>
                </a:solidFill>
                <a:sym typeface="Wingdings"/>
              </a:rPr>
              <a:t></a:t>
            </a:r>
            <a:r>
              <a:rPr lang="en-US" dirty="0" smtClean="0">
                <a:solidFill>
                  <a:srgbClr val="0000FF"/>
                </a:solidFill>
                <a:sym typeface="Wingdings"/>
              </a:rPr>
              <a:t> ~10 </a:t>
            </a:r>
            <a:r>
              <a:rPr lang="en-US" dirty="0" err="1" smtClean="0">
                <a:solidFill>
                  <a:srgbClr val="0000FF"/>
                </a:solidFill>
                <a:sym typeface="Wingdings"/>
              </a:rPr>
              <a:t>MeV</a:t>
            </a:r>
            <a:r>
              <a:rPr lang="en-US" dirty="0" smtClean="0">
                <a:solidFill>
                  <a:srgbClr val="0000FF"/>
                </a:solidFill>
                <a:sym typeface="Wingdings"/>
              </a:rPr>
              <a:t> energy deposited</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a MIP</a:t>
            </a:r>
            <a:endParaRPr lang="en-US" dirty="0"/>
          </a:p>
        </p:txBody>
      </p:sp>
      <p:sp>
        <p:nvSpPr>
          <p:cNvPr id="3" name="Content Placeholder 2"/>
          <p:cNvSpPr>
            <a:spLocks noGrp="1"/>
          </p:cNvSpPr>
          <p:nvPr>
            <p:ph idx="1"/>
          </p:nvPr>
        </p:nvSpPr>
        <p:spPr>
          <a:xfrm>
            <a:off x="381000" y="1143000"/>
            <a:ext cx="8610600" cy="5181600"/>
          </a:xfrm>
        </p:spPr>
        <p:txBody>
          <a:bodyPr/>
          <a:lstStyle/>
          <a:p>
            <a:r>
              <a:rPr lang="en-US" sz="2400" dirty="0" smtClean="0"/>
              <a:t>Most (not all!) calorimeters begin with the question:  </a:t>
            </a:r>
          </a:p>
          <a:p>
            <a:pPr lvl="1"/>
            <a:r>
              <a:rPr lang="en-US" dirty="0" smtClean="0"/>
              <a:t>What is the Signal-to-Noise for a MIP?</a:t>
            </a:r>
          </a:p>
          <a:p>
            <a:pPr lvl="1"/>
            <a:r>
              <a:rPr lang="en-US" dirty="0" smtClean="0"/>
              <a:t>Let’s look at this answer and walk it back:</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15</a:t>
            </a:fld>
            <a:endParaRPr lang="en-US" altLang="zh-CN"/>
          </a:p>
        </p:txBody>
      </p:sp>
      <p:pic>
        <p:nvPicPr>
          <p:cNvPr id="7" name="Picture 6" descr="MIPwithSiPM.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438400" y="2514600"/>
            <a:ext cx="4038600" cy="3896061"/>
          </a:xfrm>
          <a:prstGeom prst="rect">
            <a:avLst/>
          </a:prstGeom>
        </p:spPr>
      </p:pic>
      <p:cxnSp>
        <p:nvCxnSpPr>
          <p:cNvPr id="9" name="Straight Arrow Connector 8"/>
          <p:cNvCxnSpPr/>
          <p:nvPr/>
        </p:nvCxnSpPr>
        <p:spPr>
          <a:xfrm flipV="1">
            <a:off x="1524000" y="3505200"/>
            <a:ext cx="2286000" cy="609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34200" y="3276600"/>
            <a:ext cx="1659429" cy="646331"/>
          </a:xfrm>
          <a:prstGeom prst="rect">
            <a:avLst/>
          </a:prstGeom>
          <a:noFill/>
          <a:ln>
            <a:solidFill>
              <a:srgbClr val="0000FF"/>
            </a:solidFill>
          </a:ln>
        </p:spPr>
        <p:txBody>
          <a:bodyPr wrap="none" rtlCol="0">
            <a:spAutoFit/>
          </a:bodyPr>
          <a:lstStyle/>
          <a:p>
            <a:r>
              <a:rPr lang="en-US" dirty="0" smtClean="0">
                <a:solidFill>
                  <a:srgbClr val="0000FF"/>
                </a:solidFill>
              </a:rPr>
              <a:t>Landau Peak</a:t>
            </a:r>
          </a:p>
          <a:p>
            <a:r>
              <a:rPr lang="en-US" dirty="0" smtClean="0">
                <a:solidFill>
                  <a:srgbClr val="0000FF"/>
                </a:solidFill>
              </a:rPr>
              <a:t>at ~3000 </a:t>
            </a:r>
            <a:r>
              <a:rPr lang="en-US" dirty="0" err="1" smtClean="0">
                <a:solidFill>
                  <a:srgbClr val="0000FF"/>
                </a:solidFill>
              </a:rPr>
              <a:t>fC</a:t>
            </a:r>
            <a:endParaRPr lang="en-US" dirty="0">
              <a:solidFill>
                <a:srgbClr val="0000FF"/>
              </a:solidFill>
            </a:endParaRPr>
          </a:p>
        </p:txBody>
      </p:sp>
      <p:sp>
        <p:nvSpPr>
          <p:cNvPr id="12" name="TextBox 11"/>
          <p:cNvSpPr txBox="1"/>
          <p:nvPr/>
        </p:nvSpPr>
        <p:spPr>
          <a:xfrm>
            <a:off x="6705600" y="4267200"/>
            <a:ext cx="2000668" cy="369332"/>
          </a:xfrm>
          <a:prstGeom prst="rect">
            <a:avLst/>
          </a:prstGeom>
          <a:noFill/>
        </p:spPr>
        <p:txBody>
          <a:bodyPr wrap="none" rtlCol="0">
            <a:spAutoFit/>
          </a:bodyPr>
          <a:lstStyle/>
          <a:p>
            <a:r>
              <a:rPr lang="en-US" dirty="0" smtClean="0"/>
              <a:t>1 </a:t>
            </a:r>
            <a:r>
              <a:rPr lang="en-US" dirty="0" err="1" smtClean="0"/>
              <a:t>fC</a:t>
            </a:r>
            <a:r>
              <a:rPr lang="en-US" dirty="0" smtClean="0"/>
              <a:t> ~ 6250 </a:t>
            </a:r>
            <a:r>
              <a:rPr lang="en-US" dirty="0" err="1" smtClean="0"/>
              <a:t>e</a:t>
            </a:r>
            <a:r>
              <a:rPr lang="en-US" baseline="30000" dirty="0" smtClean="0"/>
              <a:t>−</a:t>
            </a:r>
            <a:endParaRPr lang="en-US" baseline="30000" dirty="0"/>
          </a:p>
        </p:txBody>
      </p:sp>
      <p:cxnSp>
        <p:nvCxnSpPr>
          <p:cNvPr id="15" name="Straight Arrow Connector 14"/>
          <p:cNvCxnSpPr/>
          <p:nvPr/>
        </p:nvCxnSpPr>
        <p:spPr>
          <a:xfrm flipV="1">
            <a:off x="1524000" y="3581400"/>
            <a:ext cx="2514600" cy="533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524000" y="3657600"/>
            <a:ext cx="2667000" cy="457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524000" y="3810000"/>
            <a:ext cx="274320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0800000" flipV="1">
            <a:off x="5105400" y="3505200"/>
            <a:ext cx="1752600" cy="76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28600" y="3648670"/>
            <a:ext cx="1676400" cy="1200329"/>
          </a:xfrm>
          <a:prstGeom prst="rect">
            <a:avLst/>
          </a:prstGeom>
          <a:noFill/>
        </p:spPr>
        <p:txBody>
          <a:bodyPr wrap="square" rtlCol="0">
            <a:spAutoFit/>
          </a:bodyPr>
          <a:lstStyle/>
          <a:p>
            <a:pPr algn="ctr"/>
            <a:r>
              <a:rPr lang="en-US" dirty="0" smtClean="0">
                <a:solidFill>
                  <a:srgbClr val="0000FF"/>
                </a:solidFill>
              </a:rPr>
              <a:t>What are these peaks?</a:t>
            </a:r>
          </a:p>
          <a:p>
            <a:pPr algn="ctr"/>
            <a:r>
              <a:rPr lang="en-US" dirty="0" smtClean="0">
                <a:solidFill>
                  <a:srgbClr val="0000FF"/>
                </a:solidFill>
              </a:rPr>
              <a:t>~50 </a:t>
            </a:r>
            <a:r>
              <a:rPr lang="en-US" dirty="0" err="1" smtClean="0">
                <a:solidFill>
                  <a:srgbClr val="0000FF"/>
                </a:solidFill>
              </a:rPr>
              <a:t>fC</a:t>
            </a:r>
            <a:r>
              <a:rPr lang="en-US" dirty="0" smtClean="0">
                <a:solidFill>
                  <a:srgbClr val="0000FF"/>
                </a:solidFill>
              </a:rPr>
              <a:t> each</a:t>
            </a:r>
            <a:endParaRPr lang="en-US" dirty="0">
              <a:solidFill>
                <a:srgbClr val="0000FF"/>
              </a:solidFill>
            </a:endParaRPr>
          </a:p>
        </p:txBody>
      </p:sp>
      <p:sp>
        <p:nvSpPr>
          <p:cNvPr id="30" name="TextBox 29"/>
          <p:cNvSpPr txBox="1"/>
          <p:nvPr/>
        </p:nvSpPr>
        <p:spPr>
          <a:xfrm>
            <a:off x="6629400" y="2362200"/>
            <a:ext cx="2667000" cy="923330"/>
          </a:xfrm>
          <a:prstGeom prst="rect">
            <a:avLst/>
          </a:prstGeom>
          <a:noFill/>
        </p:spPr>
        <p:txBody>
          <a:bodyPr wrap="square" rtlCol="0">
            <a:spAutoFit/>
          </a:bodyPr>
          <a:lstStyle/>
          <a:p>
            <a:pPr algn="ctr"/>
            <a:r>
              <a:rPr lang="en-US" dirty="0" smtClean="0">
                <a:solidFill>
                  <a:srgbClr val="0000FF"/>
                </a:solidFill>
              </a:rPr>
              <a:t>1.6cm of plastic</a:t>
            </a:r>
          </a:p>
          <a:p>
            <a:pPr algn="ctr"/>
            <a:r>
              <a:rPr lang="en-US" dirty="0" err="1" smtClean="0">
                <a:solidFill>
                  <a:srgbClr val="0000FF"/>
                </a:solidFill>
                <a:sym typeface="Wingdings"/>
              </a:rPr>
              <a:t></a:t>
            </a:r>
            <a:r>
              <a:rPr lang="en-US" dirty="0" smtClean="0">
                <a:solidFill>
                  <a:srgbClr val="0000FF"/>
                </a:solidFill>
                <a:sym typeface="Wingdings"/>
              </a:rPr>
              <a:t> ~10 </a:t>
            </a:r>
            <a:r>
              <a:rPr lang="en-US" dirty="0" err="1" smtClean="0">
                <a:solidFill>
                  <a:srgbClr val="0000FF"/>
                </a:solidFill>
                <a:sym typeface="Wingdings"/>
              </a:rPr>
              <a:t>MeV</a:t>
            </a:r>
            <a:r>
              <a:rPr lang="en-US" dirty="0" smtClean="0">
                <a:solidFill>
                  <a:srgbClr val="0000FF"/>
                </a:solidFill>
                <a:sym typeface="Wingdings"/>
              </a:rPr>
              <a:t> energy deposited</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a MIP</a:t>
            </a:r>
            <a:endParaRPr lang="en-US" dirty="0"/>
          </a:p>
        </p:txBody>
      </p:sp>
      <p:sp>
        <p:nvSpPr>
          <p:cNvPr id="3" name="Content Placeholder 2"/>
          <p:cNvSpPr>
            <a:spLocks noGrp="1"/>
          </p:cNvSpPr>
          <p:nvPr>
            <p:ph idx="1"/>
          </p:nvPr>
        </p:nvSpPr>
        <p:spPr>
          <a:xfrm>
            <a:off x="381000" y="1143000"/>
            <a:ext cx="8610600" cy="5181600"/>
          </a:xfrm>
        </p:spPr>
        <p:txBody>
          <a:bodyPr/>
          <a:lstStyle/>
          <a:p>
            <a:r>
              <a:rPr lang="en-US" sz="2400" dirty="0" smtClean="0"/>
              <a:t>Most (not all!) calorimeters begin with the question:  </a:t>
            </a:r>
          </a:p>
          <a:p>
            <a:pPr lvl="1"/>
            <a:r>
              <a:rPr lang="en-US" dirty="0" smtClean="0"/>
              <a:t>What is the Signal-to-Noise for a MIP?</a:t>
            </a:r>
          </a:p>
          <a:p>
            <a:pPr lvl="1"/>
            <a:r>
              <a:rPr lang="en-US" dirty="0" smtClean="0"/>
              <a:t>Let’s look at this answer and walk it back:</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16</a:t>
            </a:fld>
            <a:endParaRPr lang="en-US" altLang="zh-CN"/>
          </a:p>
        </p:txBody>
      </p:sp>
      <p:pic>
        <p:nvPicPr>
          <p:cNvPr id="7" name="Picture 6" descr="MIPwithSiPM.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438400" y="2514600"/>
            <a:ext cx="4038600" cy="3896061"/>
          </a:xfrm>
          <a:prstGeom prst="rect">
            <a:avLst/>
          </a:prstGeom>
        </p:spPr>
      </p:pic>
      <p:cxnSp>
        <p:nvCxnSpPr>
          <p:cNvPr id="9" name="Straight Arrow Connector 8"/>
          <p:cNvCxnSpPr/>
          <p:nvPr/>
        </p:nvCxnSpPr>
        <p:spPr>
          <a:xfrm flipV="1">
            <a:off x="1524000" y="3505200"/>
            <a:ext cx="2286000" cy="609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34200" y="3276600"/>
            <a:ext cx="1659429" cy="646331"/>
          </a:xfrm>
          <a:prstGeom prst="rect">
            <a:avLst/>
          </a:prstGeom>
          <a:noFill/>
          <a:ln>
            <a:solidFill>
              <a:srgbClr val="0000FF"/>
            </a:solidFill>
          </a:ln>
        </p:spPr>
        <p:txBody>
          <a:bodyPr wrap="none" rtlCol="0">
            <a:spAutoFit/>
          </a:bodyPr>
          <a:lstStyle/>
          <a:p>
            <a:r>
              <a:rPr lang="en-US" dirty="0" smtClean="0">
                <a:solidFill>
                  <a:srgbClr val="0000FF"/>
                </a:solidFill>
              </a:rPr>
              <a:t>Landau Peak</a:t>
            </a:r>
          </a:p>
          <a:p>
            <a:r>
              <a:rPr lang="en-US" dirty="0" smtClean="0">
                <a:solidFill>
                  <a:srgbClr val="0000FF"/>
                </a:solidFill>
              </a:rPr>
              <a:t>at ~3000 </a:t>
            </a:r>
            <a:r>
              <a:rPr lang="en-US" dirty="0" err="1" smtClean="0">
                <a:solidFill>
                  <a:srgbClr val="0000FF"/>
                </a:solidFill>
              </a:rPr>
              <a:t>fC</a:t>
            </a:r>
            <a:endParaRPr lang="en-US" dirty="0">
              <a:solidFill>
                <a:srgbClr val="0000FF"/>
              </a:solidFill>
            </a:endParaRPr>
          </a:p>
        </p:txBody>
      </p:sp>
      <p:sp>
        <p:nvSpPr>
          <p:cNvPr id="12" name="TextBox 11"/>
          <p:cNvSpPr txBox="1"/>
          <p:nvPr/>
        </p:nvSpPr>
        <p:spPr>
          <a:xfrm>
            <a:off x="6705600" y="4267200"/>
            <a:ext cx="2000668" cy="369332"/>
          </a:xfrm>
          <a:prstGeom prst="rect">
            <a:avLst/>
          </a:prstGeom>
          <a:noFill/>
        </p:spPr>
        <p:txBody>
          <a:bodyPr wrap="none" rtlCol="0">
            <a:spAutoFit/>
          </a:bodyPr>
          <a:lstStyle/>
          <a:p>
            <a:r>
              <a:rPr lang="en-US" dirty="0" smtClean="0"/>
              <a:t>1 </a:t>
            </a:r>
            <a:r>
              <a:rPr lang="en-US" dirty="0" err="1" smtClean="0"/>
              <a:t>fC</a:t>
            </a:r>
            <a:r>
              <a:rPr lang="en-US" dirty="0" smtClean="0"/>
              <a:t> ~ 6250 </a:t>
            </a:r>
            <a:r>
              <a:rPr lang="en-US" dirty="0" err="1" smtClean="0"/>
              <a:t>e</a:t>
            </a:r>
            <a:r>
              <a:rPr lang="en-US" baseline="30000" dirty="0" smtClean="0"/>
              <a:t>−</a:t>
            </a:r>
            <a:endParaRPr lang="en-US" baseline="30000" dirty="0"/>
          </a:p>
        </p:txBody>
      </p:sp>
      <p:cxnSp>
        <p:nvCxnSpPr>
          <p:cNvPr id="28" name="Straight Arrow Connector 27"/>
          <p:cNvCxnSpPr/>
          <p:nvPr/>
        </p:nvCxnSpPr>
        <p:spPr>
          <a:xfrm rot="10800000" flipV="1">
            <a:off x="5105400" y="3505200"/>
            <a:ext cx="1752600" cy="76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04800" y="3505200"/>
            <a:ext cx="1676400" cy="1477328"/>
          </a:xfrm>
          <a:prstGeom prst="rect">
            <a:avLst/>
          </a:prstGeom>
          <a:noFill/>
        </p:spPr>
        <p:txBody>
          <a:bodyPr wrap="square" rtlCol="0">
            <a:spAutoFit/>
          </a:bodyPr>
          <a:lstStyle/>
          <a:p>
            <a:pPr algn="ctr"/>
            <a:r>
              <a:rPr lang="en-US" dirty="0" smtClean="0">
                <a:solidFill>
                  <a:srgbClr val="0000FF"/>
                </a:solidFill>
              </a:rPr>
              <a:t>Single “</a:t>
            </a:r>
            <a:r>
              <a:rPr lang="en-US" dirty="0" err="1" smtClean="0">
                <a:solidFill>
                  <a:srgbClr val="0000FF"/>
                </a:solidFill>
              </a:rPr>
              <a:t>pe</a:t>
            </a:r>
            <a:r>
              <a:rPr lang="en-US" dirty="0" smtClean="0">
                <a:solidFill>
                  <a:srgbClr val="0000FF"/>
                </a:solidFill>
              </a:rPr>
              <a:t>” peak    (single pixel gain)</a:t>
            </a:r>
          </a:p>
          <a:p>
            <a:pPr algn="ctr"/>
            <a:r>
              <a:rPr lang="en-US" dirty="0" smtClean="0">
                <a:solidFill>
                  <a:srgbClr val="0000FF"/>
                </a:solidFill>
              </a:rPr>
              <a:t>~50 </a:t>
            </a:r>
            <a:r>
              <a:rPr lang="en-US" dirty="0" err="1" smtClean="0">
                <a:solidFill>
                  <a:srgbClr val="0000FF"/>
                </a:solidFill>
              </a:rPr>
              <a:t>fC</a:t>
            </a:r>
            <a:r>
              <a:rPr lang="en-US" dirty="0" smtClean="0">
                <a:solidFill>
                  <a:srgbClr val="0000FF"/>
                </a:solidFill>
              </a:rPr>
              <a:t> each</a:t>
            </a:r>
            <a:endParaRPr lang="en-US" dirty="0">
              <a:solidFill>
                <a:srgbClr val="0000FF"/>
              </a:solidFill>
            </a:endParaRPr>
          </a:p>
        </p:txBody>
      </p:sp>
      <p:sp>
        <p:nvSpPr>
          <p:cNvPr id="16" name="TextBox 15"/>
          <p:cNvSpPr txBox="1"/>
          <p:nvPr/>
        </p:nvSpPr>
        <p:spPr>
          <a:xfrm>
            <a:off x="304800" y="4953000"/>
            <a:ext cx="2258250" cy="646331"/>
          </a:xfrm>
          <a:prstGeom prst="rect">
            <a:avLst/>
          </a:prstGeom>
          <a:noFill/>
        </p:spPr>
        <p:txBody>
          <a:bodyPr wrap="none" rtlCol="0">
            <a:spAutoFit/>
          </a:bodyPr>
          <a:lstStyle/>
          <a:p>
            <a:pPr algn="ctr"/>
            <a:r>
              <a:rPr lang="en-US" dirty="0" smtClean="0"/>
              <a:t>50 * 6250 / (</a:t>
            </a:r>
            <a:r>
              <a:rPr lang="en-US" dirty="0" err="1" smtClean="0"/>
              <a:t>p)e</a:t>
            </a:r>
            <a:r>
              <a:rPr lang="en-US" baseline="30000" dirty="0" smtClean="0"/>
              <a:t>−</a:t>
            </a:r>
          </a:p>
          <a:p>
            <a:pPr algn="ctr"/>
            <a:r>
              <a:rPr lang="en-US" dirty="0" err="1" smtClean="0">
                <a:sym typeface="Wingdings"/>
              </a:rPr>
              <a:t></a:t>
            </a:r>
            <a:r>
              <a:rPr lang="en-US" dirty="0" smtClean="0">
                <a:sym typeface="Wingdings"/>
              </a:rPr>
              <a:t> </a:t>
            </a:r>
            <a:r>
              <a:rPr lang="en-US" dirty="0" smtClean="0"/>
              <a:t>Gain=3*10</a:t>
            </a:r>
            <a:r>
              <a:rPr lang="en-US" baseline="30000" dirty="0" smtClean="0"/>
              <a:t>5</a:t>
            </a:r>
            <a:endParaRPr lang="en-US" dirty="0"/>
          </a:p>
        </p:txBody>
      </p:sp>
      <p:cxnSp>
        <p:nvCxnSpPr>
          <p:cNvPr id="18" name="Straight Arrow Connector 17"/>
          <p:cNvCxnSpPr/>
          <p:nvPr/>
        </p:nvCxnSpPr>
        <p:spPr>
          <a:xfrm rot="5400000">
            <a:off x="3048000" y="2743200"/>
            <a:ext cx="60960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352800" y="2362200"/>
            <a:ext cx="3276600" cy="369332"/>
          </a:xfrm>
          <a:prstGeom prst="rect">
            <a:avLst/>
          </a:prstGeom>
          <a:noFill/>
        </p:spPr>
        <p:txBody>
          <a:bodyPr wrap="square" rtlCol="0">
            <a:spAutoFit/>
          </a:bodyPr>
          <a:lstStyle/>
          <a:p>
            <a:pPr algn="ctr"/>
            <a:r>
              <a:rPr lang="en-US" dirty="0" smtClean="0">
                <a:solidFill>
                  <a:srgbClr val="0000FF"/>
                </a:solidFill>
              </a:rPr>
              <a:t>What is this? RMS ~3 </a:t>
            </a:r>
            <a:r>
              <a:rPr lang="en-US" dirty="0" err="1" smtClean="0">
                <a:solidFill>
                  <a:srgbClr val="0000FF"/>
                </a:solidFill>
              </a:rPr>
              <a:t>fC</a:t>
            </a:r>
            <a:endParaRPr lang="en-US" dirty="0">
              <a:solidFill>
                <a:srgbClr val="0000FF"/>
              </a:solidFill>
            </a:endParaRPr>
          </a:p>
        </p:txBody>
      </p:sp>
      <p:sp>
        <p:nvSpPr>
          <p:cNvPr id="27" name="TextBox 26"/>
          <p:cNvSpPr txBox="1"/>
          <p:nvPr/>
        </p:nvSpPr>
        <p:spPr>
          <a:xfrm>
            <a:off x="6629400" y="2362200"/>
            <a:ext cx="2667000" cy="923330"/>
          </a:xfrm>
          <a:prstGeom prst="rect">
            <a:avLst/>
          </a:prstGeom>
          <a:noFill/>
        </p:spPr>
        <p:txBody>
          <a:bodyPr wrap="square" rtlCol="0">
            <a:spAutoFit/>
          </a:bodyPr>
          <a:lstStyle/>
          <a:p>
            <a:pPr algn="ctr"/>
            <a:r>
              <a:rPr lang="en-US" dirty="0" smtClean="0">
                <a:solidFill>
                  <a:srgbClr val="0000FF"/>
                </a:solidFill>
              </a:rPr>
              <a:t>1.6cm of plastic</a:t>
            </a:r>
          </a:p>
          <a:p>
            <a:pPr algn="ctr"/>
            <a:r>
              <a:rPr lang="en-US" dirty="0" err="1" smtClean="0">
                <a:solidFill>
                  <a:srgbClr val="0000FF"/>
                </a:solidFill>
                <a:sym typeface="Wingdings"/>
              </a:rPr>
              <a:t></a:t>
            </a:r>
            <a:r>
              <a:rPr lang="en-US" dirty="0" smtClean="0">
                <a:solidFill>
                  <a:srgbClr val="0000FF"/>
                </a:solidFill>
                <a:sym typeface="Wingdings"/>
              </a:rPr>
              <a:t> ~10 </a:t>
            </a:r>
            <a:r>
              <a:rPr lang="en-US" dirty="0" err="1" smtClean="0">
                <a:solidFill>
                  <a:srgbClr val="0000FF"/>
                </a:solidFill>
                <a:sym typeface="Wingdings"/>
              </a:rPr>
              <a:t>MeV</a:t>
            </a:r>
            <a:r>
              <a:rPr lang="en-US" dirty="0" smtClean="0">
                <a:solidFill>
                  <a:srgbClr val="0000FF"/>
                </a:solidFill>
                <a:sym typeface="Wingdings"/>
              </a:rPr>
              <a:t> energy deposited</a:t>
            </a:r>
            <a:endParaRPr lang="en-US" dirty="0">
              <a:solidFill>
                <a:srgbClr val="0000FF"/>
              </a:solidFill>
            </a:endParaRPr>
          </a:p>
        </p:txBody>
      </p:sp>
      <p:sp>
        <p:nvSpPr>
          <p:cNvPr id="30" name="TextBox 29"/>
          <p:cNvSpPr txBox="1"/>
          <p:nvPr/>
        </p:nvSpPr>
        <p:spPr>
          <a:xfrm>
            <a:off x="-76200" y="5525869"/>
            <a:ext cx="2995907" cy="646331"/>
          </a:xfrm>
          <a:prstGeom prst="rect">
            <a:avLst/>
          </a:prstGeom>
          <a:noFill/>
        </p:spPr>
        <p:txBody>
          <a:bodyPr wrap="none" rtlCol="0">
            <a:spAutoFit/>
          </a:bodyPr>
          <a:lstStyle/>
          <a:p>
            <a:pPr algn="ctr"/>
            <a:r>
              <a:rPr lang="en-US" dirty="0" smtClean="0"/>
              <a:t>(3000 fC/50 fC)/10 </a:t>
            </a:r>
            <a:r>
              <a:rPr lang="en-US" dirty="0" err="1" smtClean="0"/>
              <a:t>MeV</a:t>
            </a:r>
            <a:endParaRPr lang="en-US" dirty="0" smtClean="0"/>
          </a:p>
          <a:p>
            <a:pPr algn="ctr"/>
            <a:r>
              <a:rPr lang="en-US" dirty="0" err="1" smtClean="0">
                <a:sym typeface="Wingdings"/>
              </a:rPr>
              <a:t></a:t>
            </a:r>
            <a:r>
              <a:rPr lang="en-US" dirty="0" smtClean="0">
                <a:sym typeface="Wingdings"/>
              </a:rPr>
              <a:t> 6pe/MeV</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a MIP</a:t>
            </a:r>
            <a:endParaRPr lang="en-US" dirty="0"/>
          </a:p>
        </p:txBody>
      </p:sp>
      <p:sp>
        <p:nvSpPr>
          <p:cNvPr id="3" name="Content Placeholder 2"/>
          <p:cNvSpPr>
            <a:spLocks noGrp="1"/>
          </p:cNvSpPr>
          <p:nvPr>
            <p:ph idx="1"/>
          </p:nvPr>
        </p:nvSpPr>
        <p:spPr>
          <a:xfrm>
            <a:off x="381000" y="1143000"/>
            <a:ext cx="8610600" cy="5181600"/>
          </a:xfrm>
        </p:spPr>
        <p:txBody>
          <a:bodyPr/>
          <a:lstStyle/>
          <a:p>
            <a:r>
              <a:rPr lang="en-US" sz="2400" dirty="0" smtClean="0"/>
              <a:t>Most (not all!) calorimeters begin with the question:  </a:t>
            </a:r>
          </a:p>
          <a:p>
            <a:pPr lvl="1"/>
            <a:r>
              <a:rPr lang="en-US" dirty="0" smtClean="0"/>
              <a:t>What is the Signal-to-Noise for a MIP?</a:t>
            </a:r>
          </a:p>
          <a:p>
            <a:pPr lvl="1"/>
            <a:r>
              <a:rPr lang="en-US" dirty="0" smtClean="0"/>
              <a:t>Let’s look at this answer and walk it back:</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17</a:t>
            </a:fld>
            <a:endParaRPr lang="en-US" altLang="zh-CN"/>
          </a:p>
        </p:txBody>
      </p:sp>
      <p:pic>
        <p:nvPicPr>
          <p:cNvPr id="7" name="Picture 6" descr="MIPwithSiPM.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438400" y="2514600"/>
            <a:ext cx="4038600" cy="3896061"/>
          </a:xfrm>
          <a:prstGeom prst="rect">
            <a:avLst/>
          </a:prstGeom>
        </p:spPr>
      </p:pic>
      <p:cxnSp>
        <p:nvCxnSpPr>
          <p:cNvPr id="9" name="Straight Arrow Connector 8"/>
          <p:cNvCxnSpPr/>
          <p:nvPr/>
        </p:nvCxnSpPr>
        <p:spPr>
          <a:xfrm flipV="1">
            <a:off x="1524000" y="3505200"/>
            <a:ext cx="2286000" cy="609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34200" y="3276600"/>
            <a:ext cx="1659429" cy="646331"/>
          </a:xfrm>
          <a:prstGeom prst="rect">
            <a:avLst/>
          </a:prstGeom>
          <a:noFill/>
        </p:spPr>
        <p:txBody>
          <a:bodyPr wrap="none" rtlCol="0">
            <a:spAutoFit/>
          </a:bodyPr>
          <a:lstStyle/>
          <a:p>
            <a:r>
              <a:rPr lang="en-US" dirty="0" smtClean="0">
                <a:solidFill>
                  <a:srgbClr val="0000FF"/>
                </a:solidFill>
              </a:rPr>
              <a:t>Landau Peak</a:t>
            </a:r>
          </a:p>
          <a:p>
            <a:r>
              <a:rPr lang="en-US" dirty="0" smtClean="0">
                <a:solidFill>
                  <a:srgbClr val="0000FF"/>
                </a:solidFill>
              </a:rPr>
              <a:t>at ~3000 </a:t>
            </a:r>
            <a:r>
              <a:rPr lang="en-US" dirty="0" err="1" smtClean="0">
                <a:solidFill>
                  <a:srgbClr val="0000FF"/>
                </a:solidFill>
              </a:rPr>
              <a:t>fC</a:t>
            </a:r>
            <a:endParaRPr lang="en-US" dirty="0">
              <a:solidFill>
                <a:srgbClr val="0000FF"/>
              </a:solidFill>
            </a:endParaRPr>
          </a:p>
        </p:txBody>
      </p:sp>
      <p:sp>
        <p:nvSpPr>
          <p:cNvPr id="12" name="TextBox 11"/>
          <p:cNvSpPr txBox="1"/>
          <p:nvPr/>
        </p:nvSpPr>
        <p:spPr>
          <a:xfrm>
            <a:off x="6705600" y="4267200"/>
            <a:ext cx="2000668" cy="369332"/>
          </a:xfrm>
          <a:prstGeom prst="rect">
            <a:avLst/>
          </a:prstGeom>
          <a:noFill/>
        </p:spPr>
        <p:txBody>
          <a:bodyPr wrap="none" rtlCol="0">
            <a:spAutoFit/>
          </a:bodyPr>
          <a:lstStyle/>
          <a:p>
            <a:r>
              <a:rPr lang="en-US" dirty="0" smtClean="0"/>
              <a:t>1 </a:t>
            </a:r>
            <a:r>
              <a:rPr lang="en-US" dirty="0" err="1" smtClean="0"/>
              <a:t>fC</a:t>
            </a:r>
            <a:r>
              <a:rPr lang="en-US" dirty="0" smtClean="0"/>
              <a:t> ~ 6250 </a:t>
            </a:r>
            <a:r>
              <a:rPr lang="en-US" dirty="0" err="1" smtClean="0"/>
              <a:t>e</a:t>
            </a:r>
            <a:r>
              <a:rPr lang="en-US" baseline="30000" dirty="0" smtClean="0"/>
              <a:t>−</a:t>
            </a:r>
            <a:endParaRPr lang="en-US" baseline="30000" dirty="0"/>
          </a:p>
        </p:txBody>
      </p:sp>
      <p:cxnSp>
        <p:nvCxnSpPr>
          <p:cNvPr id="28" name="Straight Arrow Connector 27"/>
          <p:cNvCxnSpPr/>
          <p:nvPr/>
        </p:nvCxnSpPr>
        <p:spPr>
          <a:xfrm rot="10800000" flipV="1">
            <a:off x="5105400" y="3505200"/>
            <a:ext cx="1752600" cy="76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04800" y="3505200"/>
            <a:ext cx="1676400" cy="1477328"/>
          </a:xfrm>
          <a:prstGeom prst="rect">
            <a:avLst/>
          </a:prstGeom>
          <a:noFill/>
        </p:spPr>
        <p:txBody>
          <a:bodyPr wrap="square" rtlCol="0">
            <a:spAutoFit/>
          </a:bodyPr>
          <a:lstStyle/>
          <a:p>
            <a:pPr algn="ctr"/>
            <a:r>
              <a:rPr lang="en-US" dirty="0" smtClean="0">
                <a:solidFill>
                  <a:srgbClr val="0000FF"/>
                </a:solidFill>
              </a:rPr>
              <a:t>Single “</a:t>
            </a:r>
            <a:r>
              <a:rPr lang="en-US" dirty="0" err="1" smtClean="0">
                <a:solidFill>
                  <a:srgbClr val="0000FF"/>
                </a:solidFill>
              </a:rPr>
              <a:t>pe</a:t>
            </a:r>
            <a:r>
              <a:rPr lang="en-US" dirty="0" smtClean="0">
                <a:solidFill>
                  <a:srgbClr val="0000FF"/>
                </a:solidFill>
              </a:rPr>
              <a:t>” peak    (single pixel gain)</a:t>
            </a:r>
          </a:p>
          <a:p>
            <a:pPr algn="ctr"/>
            <a:r>
              <a:rPr lang="en-US" dirty="0" smtClean="0">
                <a:solidFill>
                  <a:srgbClr val="0000FF"/>
                </a:solidFill>
              </a:rPr>
              <a:t>~50 </a:t>
            </a:r>
            <a:r>
              <a:rPr lang="en-US" dirty="0" err="1" smtClean="0">
                <a:solidFill>
                  <a:srgbClr val="0000FF"/>
                </a:solidFill>
              </a:rPr>
              <a:t>fC</a:t>
            </a:r>
            <a:r>
              <a:rPr lang="en-US" dirty="0" smtClean="0">
                <a:solidFill>
                  <a:srgbClr val="0000FF"/>
                </a:solidFill>
              </a:rPr>
              <a:t> each</a:t>
            </a:r>
            <a:endParaRPr lang="en-US" dirty="0">
              <a:solidFill>
                <a:srgbClr val="0000FF"/>
              </a:solidFill>
            </a:endParaRPr>
          </a:p>
        </p:txBody>
      </p:sp>
      <p:sp>
        <p:nvSpPr>
          <p:cNvPr id="16" name="TextBox 15"/>
          <p:cNvSpPr txBox="1"/>
          <p:nvPr/>
        </p:nvSpPr>
        <p:spPr>
          <a:xfrm>
            <a:off x="304800" y="4953000"/>
            <a:ext cx="2258250" cy="646331"/>
          </a:xfrm>
          <a:prstGeom prst="rect">
            <a:avLst/>
          </a:prstGeom>
          <a:noFill/>
        </p:spPr>
        <p:txBody>
          <a:bodyPr wrap="none" rtlCol="0">
            <a:spAutoFit/>
          </a:bodyPr>
          <a:lstStyle/>
          <a:p>
            <a:pPr algn="ctr"/>
            <a:r>
              <a:rPr lang="en-US" dirty="0" smtClean="0"/>
              <a:t>50 * 6250 / (</a:t>
            </a:r>
            <a:r>
              <a:rPr lang="en-US" dirty="0" err="1" smtClean="0"/>
              <a:t>p)e</a:t>
            </a:r>
            <a:r>
              <a:rPr lang="en-US" baseline="30000" dirty="0" smtClean="0"/>
              <a:t>−</a:t>
            </a:r>
          </a:p>
          <a:p>
            <a:pPr algn="ctr"/>
            <a:r>
              <a:rPr lang="en-US" dirty="0" err="1" smtClean="0">
                <a:sym typeface="Wingdings"/>
              </a:rPr>
              <a:t></a:t>
            </a:r>
            <a:r>
              <a:rPr lang="en-US" dirty="0" smtClean="0">
                <a:sym typeface="Wingdings"/>
              </a:rPr>
              <a:t> </a:t>
            </a:r>
            <a:r>
              <a:rPr lang="en-US" dirty="0" smtClean="0"/>
              <a:t>Gain=3*10</a:t>
            </a:r>
            <a:r>
              <a:rPr lang="en-US" baseline="30000" dirty="0" smtClean="0"/>
              <a:t>5</a:t>
            </a:r>
            <a:endParaRPr lang="en-US" dirty="0"/>
          </a:p>
        </p:txBody>
      </p:sp>
      <p:cxnSp>
        <p:nvCxnSpPr>
          <p:cNvPr id="18" name="Straight Arrow Connector 17"/>
          <p:cNvCxnSpPr/>
          <p:nvPr/>
        </p:nvCxnSpPr>
        <p:spPr>
          <a:xfrm rot="5400000">
            <a:off x="3086100" y="2705100"/>
            <a:ext cx="6096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05000" y="2286000"/>
            <a:ext cx="4800600" cy="369332"/>
          </a:xfrm>
          <a:prstGeom prst="rect">
            <a:avLst/>
          </a:prstGeom>
          <a:noFill/>
        </p:spPr>
        <p:txBody>
          <a:bodyPr wrap="square" rtlCol="0">
            <a:spAutoFit/>
          </a:bodyPr>
          <a:lstStyle/>
          <a:p>
            <a:pPr algn="ctr"/>
            <a:r>
              <a:rPr lang="en-US" dirty="0" smtClean="0">
                <a:solidFill>
                  <a:srgbClr val="0000FF"/>
                </a:solidFill>
              </a:rPr>
              <a:t>Pedestal </a:t>
            </a:r>
            <a:r>
              <a:rPr lang="en-US" dirty="0" err="1" smtClean="0">
                <a:solidFill>
                  <a:srgbClr val="0000FF"/>
                </a:solidFill>
                <a:sym typeface="Wingdings"/>
              </a:rPr>
              <a:t></a:t>
            </a:r>
            <a:r>
              <a:rPr lang="en-US" dirty="0" smtClean="0">
                <a:solidFill>
                  <a:srgbClr val="0000FF"/>
                </a:solidFill>
                <a:sym typeface="Wingdings"/>
              </a:rPr>
              <a:t> electronic noise </a:t>
            </a:r>
            <a:r>
              <a:rPr lang="en-US" dirty="0" smtClean="0">
                <a:solidFill>
                  <a:srgbClr val="0000FF"/>
                </a:solidFill>
              </a:rPr>
              <a:t>RMS ~3 </a:t>
            </a:r>
            <a:r>
              <a:rPr lang="en-US" dirty="0" err="1" smtClean="0">
                <a:solidFill>
                  <a:srgbClr val="0000FF"/>
                </a:solidFill>
              </a:rPr>
              <a:t>fC</a:t>
            </a:r>
            <a:endParaRPr lang="en-US" dirty="0">
              <a:solidFill>
                <a:srgbClr val="0000FF"/>
              </a:solidFill>
            </a:endParaRPr>
          </a:p>
        </p:txBody>
      </p:sp>
      <p:sp>
        <p:nvSpPr>
          <p:cNvPr id="20" name="TextBox 19"/>
          <p:cNvSpPr txBox="1"/>
          <p:nvPr/>
        </p:nvSpPr>
        <p:spPr>
          <a:xfrm>
            <a:off x="6643091" y="5117068"/>
            <a:ext cx="2196109" cy="369332"/>
          </a:xfrm>
          <a:prstGeom prst="rect">
            <a:avLst/>
          </a:prstGeom>
          <a:noFill/>
        </p:spPr>
        <p:txBody>
          <a:bodyPr wrap="none" rtlCol="0">
            <a:spAutoFit/>
          </a:bodyPr>
          <a:lstStyle/>
          <a:p>
            <a:r>
              <a:rPr lang="en-US" dirty="0" smtClean="0">
                <a:solidFill>
                  <a:srgbClr val="0000FF"/>
                </a:solidFill>
              </a:rPr>
              <a:t>MIP S/N ~ 1000?</a:t>
            </a:r>
            <a:endParaRPr lang="en-US" dirty="0">
              <a:solidFill>
                <a:srgbClr val="0000FF"/>
              </a:solidFill>
            </a:endParaRPr>
          </a:p>
        </p:txBody>
      </p:sp>
      <p:sp>
        <p:nvSpPr>
          <p:cNvPr id="21" name="TextBox 20"/>
          <p:cNvSpPr txBox="1"/>
          <p:nvPr/>
        </p:nvSpPr>
        <p:spPr>
          <a:xfrm>
            <a:off x="6400800" y="5410200"/>
            <a:ext cx="2743200" cy="923330"/>
          </a:xfrm>
          <a:prstGeom prst="rect">
            <a:avLst/>
          </a:prstGeom>
          <a:noFill/>
        </p:spPr>
        <p:txBody>
          <a:bodyPr wrap="square" rtlCol="0">
            <a:spAutoFit/>
          </a:bodyPr>
          <a:lstStyle/>
          <a:p>
            <a:pPr algn="ctr"/>
            <a:r>
              <a:rPr lang="en-US" dirty="0" smtClean="0"/>
              <a:t>Not really, single </a:t>
            </a:r>
            <a:r>
              <a:rPr lang="en-US" dirty="0" err="1" smtClean="0"/>
              <a:t>pe</a:t>
            </a:r>
            <a:r>
              <a:rPr lang="en-US" dirty="0" smtClean="0"/>
              <a:t> firing dominates instrument noise</a:t>
            </a:r>
            <a:endParaRPr lang="en-US" baseline="30000" dirty="0"/>
          </a:p>
        </p:txBody>
      </p:sp>
      <p:sp>
        <p:nvSpPr>
          <p:cNvPr id="22" name="TextBox 21"/>
          <p:cNvSpPr txBox="1"/>
          <p:nvPr/>
        </p:nvSpPr>
        <p:spPr>
          <a:xfrm>
            <a:off x="4876800" y="6248400"/>
            <a:ext cx="4352048" cy="646331"/>
          </a:xfrm>
          <a:prstGeom prst="rect">
            <a:avLst/>
          </a:prstGeom>
          <a:noFill/>
        </p:spPr>
        <p:txBody>
          <a:bodyPr wrap="none" rtlCol="0">
            <a:spAutoFit/>
          </a:bodyPr>
          <a:lstStyle/>
          <a:p>
            <a:pPr algn="ctr">
              <a:buFont typeface="Wingdings" pitchFamily="-104" charset="2"/>
              <a:buChar char="à"/>
            </a:pPr>
            <a:r>
              <a:rPr lang="en-US" dirty="0" smtClean="0">
                <a:solidFill>
                  <a:srgbClr val="0000FF"/>
                </a:solidFill>
              </a:rPr>
              <a:t> MIP S/N ~ 150</a:t>
            </a:r>
          </a:p>
          <a:p>
            <a:pPr algn="ctr"/>
            <a:r>
              <a:rPr lang="en-US" dirty="0" smtClean="0">
                <a:solidFill>
                  <a:srgbClr val="0000FF"/>
                </a:solidFill>
              </a:rPr>
              <a:t>(and decreases with radiation dose)</a:t>
            </a:r>
            <a:endParaRPr lang="en-US" dirty="0">
              <a:solidFill>
                <a:srgbClr val="0000FF"/>
              </a:solidFill>
            </a:endParaRPr>
          </a:p>
        </p:txBody>
      </p:sp>
      <p:sp>
        <p:nvSpPr>
          <p:cNvPr id="23" name="TextBox 22"/>
          <p:cNvSpPr txBox="1"/>
          <p:nvPr/>
        </p:nvSpPr>
        <p:spPr>
          <a:xfrm>
            <a:off x="6629400" y="2362200"/>
            <a:ext cx="2667000" cy="923330"/>
          </a:xfrm>
          <a:prstGeom prst="rect">
            <a:avLst/>
          </a:prstGeom>
          <a:noFill/>
        </p:spPr>
        <p:txBody>
          <a:bodyPr wrap="square" rtlCol="0">
            <a:spAutoFit/>
          </a:bodyPr>
          <a:lstStyle/>
          <a:p>
            <a:pPr algn="ctr"/>
            <a:r>
              <a:rPr lang="en-US" dirty="0" smtClean="0">
                <a:solidFill>
                  <a:srgbClr val="0000FF"/>
                </a:solidFill>
              </a:rPr>
              <a:t>1.6cm of plastic</a:t>
            </a:r>
          </a:p>
          <a:p>
            <a:pPr algn="ctr"/>
            <a:r>
              <a:rPr lang="en-US" dirty="0" err="1" smtClean="0">
                <a:solidFill>
                  <a:srgbClr val="0000FF"/>
                </a:solidFill>
                <a:sym typeface="Wingdings"/>
              </a:rPr>
              <a:t></a:t>
            </a:r>
            <a:r>
              <a:rPr lang="en-US" dirty="0" smtClean="0">
                <a:solidFill>
                  <a:srgbClr val="0000FF"/>
                </a:solidFill>
                <a:sym typeface="Wingdings"/>
              </a:rPr>
              <a:t> ~10 </a:t>
            </a:r>
            <a:r>
              <a:rPr lang="en-US" dirty="0" err="1" smtClean="0">
                <a:solidFill>
                  <a:srgbClr val="0000FF"/>
                </a:solidFill>
                <a:sym typeface="Wingdings"/>
              </a:rPr>
              <a:t>MeV</a:t>
            </a:r>
            <a:r>
              <a:rPr lang="en-US" dirty="0" smtClean="0">
                <a:solidFill>
                  <a:srgbClr val="0000FF"/>
                </a:solidFill>
                <a:sym typeface="Wingdings"/>
              </a:rPr>
              <a:t> energy deposited</a:t>
            </a:r>
            <a:endParaRPr lang="en-US" dirty="0">
              <a:solidFill>
                <a:srgbClr val="0000FF"/>
              </a:solidFill>
            </a:endParaRPr>
          </a:p>
        </p:txBody>
      </p:sp>
      <p:sp>
        <p:nvSpPr>
          <p:cNvPr id="24" name="TextBox 23"/>
          <p:cNvSpPr txBox="1"/>
          <p:nvPr/>
        </p:nvSpPr>
        <p:spPr>
          <a:xfrm>
            <a:off x="-76200" y="5525869"/>
            <a:ext cx="2995907" cy="646331"/>
          </a:xfrm>
          <a:prstGeom prst="rect">
            <a:avLst/>
          </a:prstGeom>
          <a:noFill/>
        </p:spPr>
        <p:txBody>
          <a:bodyPr wrap="none" rtlCol="0">
            <a:spAutoFit/>
          </a:bodyPr>
          <a:lstStyle/>
          <a:p>
            <a:pPr algn="ctr"/>
            <a:r>
              <a:rPr lang="en-US" dirty="0" smtClean="0"/>
              <a:t>(3000 fC/50 fC)/10 </a:t>
            </a:r>
            <a:r>
              <a:rPr lang="en-US" dirty="0" err="1" smtClean="0"/>
              <a:t>MeV</a:t>
            </a:r>
            <a:endParaRPr lang="en-US" dirty="0" smtClean="0"/>
          </a:p>
          <a:p>
            <a:pPr algn="ctr"/>
            <a:r>
              <a:rPr lang="en-US" dirty="0" err="1" smtClean="0">
                <a:sym typeface="Wingdings"/>
              </a:rPr>
              <a:t></a:t>
            </a:r>
            <a:r>
              <a:rPr lang="en-US" dirty="0" smtClean="0">
                <a:sym typeface="Wingdings"/>
              </a:rPr>
              <a:t> 6pe/MeV</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Statistics</a:t>
            </a:r>
            <a:endParaRPr lang="en-US" dirty="0"/>
          </a:p>
        </p:txBody>
      </p:sp>
      <p:sp>
        <p:nvSpPr>
          <p:cNvPr id="3" name="Content Placeholder 2"/>
          <p:cNvSpPr>
            <a:spLocks noGrp="1"/>
          </p:cNvSpPr>
          <p:nvPr>
            <p:ph idx="1"/>
          </p:nvPr>
        </p:nvSpPr>
        <p:spPr>
          <a:xfrm>
            <a:off x="457200" y="1143000"/>
            <a:ext cx="8686800" cy="5181600"/>
          </a:xfrm>
        </p:spPr>
        <p:txBody>
          <a:bodyPr/>
          <a:lstStyle/>
          <a:p>
            <a:r>
              <a:rPr lang="en-US" sz="2400" dirty="0" smtClean="0"/>
              <a:t>MIP peak was very clear even with only 60 quanta : 60 detected photons </a:t>
            </a:r>
            <a:r>
              <a:rPr lang="en-US" sz="2400" dirty="0" err="1" smtClean="0">
                <a:sym typeface="Wingdings"/>
              </a:rPr>
              <a:t></a:t>
            </a:r>
            <a:r>
              <a:rPr lang="en-US" sz="2400" dirty="0" smtClean="0">
                <a:sym typeface="Wingdings"/>
              </a:rPr>
              <a:t> 60 </a:t>
            </a:r>
            <a:r>
              <a:rPr lang="en-US" sz="2400" dirty="0" err="1" smtClean="0"/>
              <a:t>photoelectrons(pe</a:t>
            </a:r>
            <a:r>
              <a:rPr lang="en-US" sz="2400" dirty="0" smtClean="0"/>
              <a:t>)</a:t>
            </a:r>
          </a:p>
          <a:p>
            <a:pPr lvl="1"/>
            <a:r>
              <a:rPr lang="en-US" sz="2000" dirty="0" smtClean="0"/>
              <a:t>S/N high due to large </a:t>
            </a:r>
            <a:r>
              <a:rPr lang="en-US" sz="2000" dirty="0" err="1" smtClean="0"/>
              <a:t>photodetector</a:t>
            </a:r>
            <a:r>
              <a:rPr lang="en-US" sz="2000" dirty="0" smtClean="0"/>
              <a:t> gain (and low leakage current and low electronic noise)</a:t>
            </a:r>
          </a:p>
          <a:p>
            <a:pPr lvl="1"/>
            <a:r>
              <a:rPr lang="en-US" sz="2000" dirty="0" smtClean="0"/>
              <a:t>Width of deposited energy by MIP dominated by </a:t>
            </a:r>
            <a:r>
              <a:rPr lang="en-US" sz="2000" dirty="0" smtClean="0">
                <a:solidFill>
                  <a:srgbClr val="0000FF"/>
                </a:solidFill>
              </a:rPr>
              <a:t>“Landau fluctuations” </a:t>
            </a:r>
            <a:r>
              <a:rPr lang="en-US" sz="2000" dirty="0" err="1" smtClean="0">
                <a:sym typeface="Wingdings"/>
              </a:rPr>
              <a:t></a:t>
            </a:r>
            <a:r>
              <a:rPr lang="en-US" sz="2000" dirty="0" smtClean="0">
                <a:sym typeface="Wingdings"/>
              </a:rPr>
              <a:t> amount of energy deposited in thin layer</a:t>
            </a:r>
          </a:p>
          <a:p>
            <a:pPr lvl="2"/>
            <a:r>
              <a:rPr lang="en-US" sz="1600" dirty="0" smtClean="0">
                <a:sym typeface="Wingdings"/>
              </a:rPr>
              <a:t>150,000 </a:t>
            </a:r>
            <a:r>
              <a:rPr lang="en-US" sz="1600" dirty="0" err="1" smtClean="0">
                <a:sym typeface="Wingdings"/>
              </a:rPr>
              <a:t>MeV</a:t>
            </a:r>
            <a:r>
              <a:rPr lang="en-US" sz="1600" dirty="0" smtClean="0">
                <a:sym typeface="Wingdings"/>
              </a:rPr>
              <a:t> </a:t>
            </a:r>
            <a:r>
              <a:rPr lang="en-US" sz="1600" dirty="0" err="1" smtClean="0">
                <a:sym typeface="Wingdings"/>
              </a:rPr>
              <a:t>muon</a:t>
            </a:r>
            <a:r>
              <a:rPr lang="en-US" sz="1600" dirty="0" smtClean="0">
                <a:sym typeface="Wingdings"/>
              </a:rPr>
              <a:t> with 10 </a:t>
            </a:r>
            <a:r>
              <a:rPr lang="en-US" sz="1600" dirty="0" err="1" smtClean="0">
                <a:sym typeface="Wingdings"/>
              </a:rPr>
              <a:t>MeV</a:t>
            </a:r>
            <a:r>
              <a:rPr lang="en-US" sz="1600" dirty="0" smtClean="0">
                <a:sym typeface="Wingdings"/>
              </a:rPr>
              <a:t> of energy deposited (&lt;10</a:t>
            </a:r>
            <a:r>
              <a:rPr lang="en-US" sz="1600" baseline="30000" dirty="0" smtClean="0">
                <a:sym typeface="Wingdings"/>
              </a:rPr>
              <a:t>-4</a:t>
            </a:r>
            <a:r>
              <a:rPr lang="en-US" sz="1600" dirty="0" smtClean="0">
                <a:sym typeface="Wingdings"/>
              </a:rPr>
              <a:t>)</a:t>
            </a:r>
          </a:p>
          <a:p>
            <a:pPr lvl="1"/>
            <a:r>
              <a:rPr lang="en-US" sz="2000" dirty="0" smtClean="0">
                <a:sym typeface="Wingdings"/>
              </a:rPr>
              <a:t>Measurement resolution on deposited energy limited by counting statistics </a:t>
            </a:r>
            <a:r>
              <a:rPr lang="en-US" sz="2000" dirty="0" smtClean="0">
                <a:solidFill>
                  <a:srgbClr val="0000FF"/>
                </a:solidFill>
                <a:sym typeface="Wingdings"/>
              </a:rPr>
              <a:t>ΔE/E </a:t>
            </a:r>
            <a:r>
              <a:rPr lang="en-US" sz="2000" dirty="0" err="1" smtClean="0">
                <a:solidFill>
                  <a:srgbClr val="0000FF"/>
                </a:solidFill>
                <a:sym typeface="Wingdings"/>
              </a:rPr>
              <a:t></a:t>
            </a:r>
            <a:r>
              <a:rPr lang="en-US" sz="2000" dirty="0" smtClean="0">
                <a:solidFill>
                  <a:srgbClr val="0000FF"/>
                </a:solidFill>
                <a:sym typeface="Wingdings"/>
              </a:rPr>
              <a:t> 1/√N   </a:t>
            </a:r>
            <a:r>
              <a:rPr lang="en-US" sz="2000" dirty="0" smtClean="0">
                <a:sym typeface="Wingdings"/>
              </a:rPr>
              <a:t>(1/√60~13%)</a:t>
            </a:r>
          </a:p>
          <a:p>
            <a:pPr lvl="1"/>
            <a:r>
              <a:rPr lang="en-US" sz="2000" dirty="0" smtClean="0">
                <a:sym typeface="Wingdings"/>
              </a:rPr>
              <a:t>If “active detector” is interleaved with dead/absorber material, then estimate of total deposited energy in </a:t>
            </a:r>
            <a:r>
              <a:rPr lang="en-US" sz="2000" dirty="0" err="1" smtClean="0">
                <a:sym typeface="Wingdings"/>
              </a:rPr>
              <a:t>active+absorber</a:t>
            </a:r>
            <a:r>
              <a:rPr lang="en-US" sz="2000" dirty="0" smtClean="0">
                <a:sym typeface="Wingdings"/>
              </a:rPr>
              <a:t> is broadened by </a:t>
            </a:r>
            <a:r>
              <a:rPr lang="en-US" sz="2000" dirty="0" smtClean="0">
                <a:solidFill>
                  <a:srgbClr val="0000FF"/>
                </a:solidFill>
                <a:sym typeface="Wingdings"/>
              </a:rPr>
              <a:t>“sampling fluctuations”</a:t>
            </a:r>
            <a:endParaRPr lang="en-US" sz="1400" dirty="0" smtClean="0">
              <a:solidFill>
                <a:srgbClr val="0000FF"/>
              </a:solidFill>
              <a:sym typeface="Wingdings"/>
            </a:endParaRPr>
          </a:p>
          <a:p>
            <a:pPr lvl="2"/>
            <a:r>
              <a:rPr lang="en-US" sz="1600" dirty="0" err="1" smtClean="0">
                <a:sym typeface="Wingdings"/>
              </a:rPr>
              <a:t></a:t>
            </a:r>
            <a:r>
              <a:rPr lang="en-US" sz="1600" dirty="0" smtClean="0">
                <a:sym typeface="Wingdings"/>
              </a:rPr>
              <a:t> Why sample a fraction of a shower?  Nuclear interaction lengths are large and/or absorber material may be more cost effective if S/N is sufficient</a:t>
            </a:r>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18</a:t>
            </a:fld>
            <a:endParaRPr lang="en-US" altLang="zh-C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5" descr="PairBrem.png"/>
          <p:cNvPicPr>
            <a:picLocks noChangeAspect="1"/>
          </p:cNvPicPr>
          <p:nvPr/>
        </p:nvPicPr>
        <p:blipFill>
          <a:blip r:embed="rId2"/>
          <a:srcRect/>
          <a:stretch>
            <a:fillRect/>
          </a:stretch>
        </p:blipFill>
        <p:spPr bwMode="auto">
          <a:xfrm>
            <a:off x="1371600" y="2057400"/>
            <a:ext cx="6777038" cy="2438400"/>
          </a:xfrm>
          <a:prstGeom prst="rect">
            <a:avLst/>
          </a:prstGeom>
          <a:noFill/>
          <a:ln w="9525">
            <a:noFill/>
            <a:miter lim="800000"/>
            <a:headEnd/>
            <a:tailEnd/>
          </a:ln>
        </p:spPr>
      </p:pic>
      <p:sp>
        <p:nvSpPr>
          <p:cNvPr id="37891" name="Title 1"/>
          <p:cNvSpPr>
            <a:spLocks noGrp="1"/>
          </p:cNvSpPr>
          <p:nvPr>
            <p:ph type="title"/>
          </p:nvPr>
        </p:nvSpPr>
        <p:spPr>
          <a:xfrm>
            <a:off x="457200" y="277813"/>
            <a:ext cx="8458200" cy="712787"/>
          </a:xfrm>
        </p:spPr>
        <p:txBody>
          <a:bodyPr/>
          <a:lstStyle/>
          <a:p>
            <a:r>
              <a:rPr lang="en-US" smtClean="0"/>
              <a:t>EM Shower Profile and Containment</a:t>
            </a:r>
          </a:p>
        </p:txBody>
      </p:sp>
      <p:sp>
        <p:nvSpPr>
          <p:cNvPr id="37892" name="Content Placeholder 2"/>
          <p:cNvSpPr>
            <a:spLocks noGrp="1"/>
          </p:cNvSpPr>
          <p:nvPr>
            <p:ph idx="1"/>
          </p:nvPr>
        </p:nvSpPr>
        <p:spPr>
          <a:xfrm>
            <a:off x="457200" y="1143000"/>
            <a:ext cx="8382000" cy="5334000"/>
          </a:xfrm>
        </p:spPr>
        <p:txBody>
          <a:bodyPr/>
          <a:lstStyle/>
          <a:p>
            <a:r>
              <a:rPr lang="en-US" sz="2400" smtClean="0"/>
              <a:t>First Several Radiation Lengths of a High Energy Shower are in the particle “Amplification” stage: </a:t>
            </a:r>
          </a:p>
          <a:p>
            <a:pPr lvl="1"/>
            <a:r>
              <a:rPr lang="en-US" sz="2000" smtClean="0">
                <a:solidFill>
                  <a:srgbClr val="0000FF"/>
                </a:solidFill>
              </a:rPr>
              <a:t>1</a:t>
            </a:r>
            <a:r>
              <a:rPr lang="en-US" sz="2000" smtClean="0">
                <a:solidFill>
                  <a:srgbClr val="0000FF"/>
                </a:solidFill>
                <a:sym typeface="Wingdings" pitchFamily="-106" charset="2"/>
              </a:rPr>
              <a:t>2 Processes Dominate</a:t>
            </a:r>
          </a:p>
          <a:p>
            <a:pPr lvl="1"/>
            <a:endParaRPr lang="en-US" sz="2000" smtClean="0">
              <a:solidFill>
                <a:srgbClr val="0000FF"/>
              </a:solidFill>
              <a:sym typeface="Wingdings" pitchFamily="-106" charset="2"/>
            </a:endParaRPr>
          </a:p>
          <a:p>
            <a:pPr lvl="1"/>
            <a:endParaRPr lang="en-US" sz="2000" smtClean="0">
              <a:solidFill>
                <a:srgbClr val="0000FF"/>
              </a:solidFill>
              <a:sym typeface="Wingdings" pitchFamily="-106" charset="2"/>
            </a:endParaRPr>
          </a:p>
          <a:p>
            <a:pPr lvl="1"/>
            <a:endParaRPr lang="en-US" sz="2000" smtClean="0">
              <a:solidFill>
                <a:srgbClr val="0000FF"/>
              </a:solidFill>
              <a:sym typeface="Wingdings" pitchFamily="-106" charset="2"/>
            </a:endParaRPr>
          </a:p>
          <a:p>
            <a:pPr lvl="1"/>
            <a:endParaRPr lang="en-US" sz="2000" smtClean="0">
              <a:solidFill>
                <a:srgbClr val="0000FF"/>
              </a:solidFill>
              <a:sym typeface="Wingdings" pitchFamily="-106" charset="2"/>
            </a:endParaRPr>
          </a:p>
          <a:p>
            <a:pPr lvl="1"/>
            <a:endParaRPr lang="en-US" sz="2000" smtClean="0">
              <a:solidFill>
                <a:srgbClr val="0000FF"/>
              </a:solidFill>
              <a:sym typeface="Wingdings" pitchFamily="-106" charset="2"/>
            </a:endParaRPr>
          </a:p>
          <a:p>
            <a:pPr lvl="1">
              <a:buFont typeface="Wingdings" pitchFamily="-106" charset="2"/>
              <a:buNone/>
            </a:pPr>
            <a:endParaRPr lang="en-US" sz="2000" smtClean="0">
              <a:solidFill>
                <a:srgbClr val="0000FF"/>
              </a:solidFill>
              <a:sym typeface="Wingdings" pitchFamily="-106" charset="2"/>
            </a:endParaRPr>
          </a:p>
          <a:p>
            <a:r>
              <a:rPr lang="en-US" sz="2000" smtClean="0">
                <a:sym typeface="Wingdings" pitchFamily="-106" charset="2"/>
              </a:rPr>
              <a:t>As the average shower particle energy drops E</a:t>
            </a:r>
            <a:r>
              <a:rPr lang="en-US" sz="2000" baseline="-25000" smtClean="0">
                <a:sym typeface="Wingdings" pitchFamily="-106" charset="2"/>
              </a:rPr>
              <a:t>0</a:t>
            </a:r>
            <a:r>
              <a:rPr lang="en-US" sz="2000" smtClean="0">
                <a:sym typeface="Wingdings" pitchFamily="-106" charset="2"/>
              </a:rPr>
              <a:t>/2</a:t>
            </a:r>
            <a:r>
              <a:rPr lang="en-US" sz="2000" baseline="30000" smtClean="0">
                <a:sym typeface="Wingdings" pitchFamily="-106" charset="2"/>
              </a:rPr>
              <a:t>n</a:t>
            </a:r>
            <a:r>
              <a:rPr lang="en-US" sz="2000" smtClean="0">
                <a:sym typeface="Wingdings" pitchFamily="-106" charset="2"/>
              </a:rPr>
              <a:t>, a larger fraction of 11 processes will occur</a:t>
            </a:r>
          </a:p>
          <a:p>
            <a:pPr lvl="1"/>
            <a:r>
              <a:rPr lang="en-US" sz="2000" smtClean="0">
                <a:solidFill>
                  <a:srgbClr val="0000FF"/>
                </a:solidFill>
                <a:sym typeface="Wingdings" pitchFamily="-106" charset="2"/>
              </a:rPr>
              <a:t>Compton Scattering, Photoelectric, Ionization</a:t>
            </a:r>
          </a:p>
          <a:p>
            <a:pPr lvl="1"/>
            <a:r>
              <a:rPr lang="en-US" sz="2000" smtClean="0">
                <a:solidFill>
                  <a:srgbClr val="0000FF"/>
                </a:solidFill>
                <a:sym typeface="Wingdings" pitchFamily="-106" charset="2"/>
              </a:rPr>
              <a:t>Only about 25% of the energy deposition is from positrons.  There are two orders of magnitude more liberated atomic electrons in the shower than positrons</a:t>
            </a:r>
            <a:endParaRPr lang="en-US" sz="2000" smtClean="0">
              <a:solidFill>
                <a:srgbClr val="0000FF"/>
              </a:solidFill>
            </a:endParaRPr>
          </a:p>
          <a:p>
            <a:endParaRPr lang="en-US" smtClean="0"/>
          </a:p>
        </p:txBody>
      </p:sp>
      <p:sp>
        <p:nvSpPr>
          <p:cNvPr id="37894" name="Slide Number Placeholder 4"/>
          <p:cNvSpPr>
            <a:spLocks noGrp="1"/>
          </p:cNvSpPr>
          <p:nvPr>
            <p:ph type="sldNum" sz="quarter" idx="12"/>
          </p:nvPr>
        </p:nvSpPr>
        <p:spPr>
          <a:noFill/>
        </p:spPr>
        <p:txBody>
          <a:bodyPr/>
          <a:lstStyle/>
          <a:p>
            <a:fld id="{107B8818-24A7-ED4E-8C68-8A8F3F1786D5}" type="slidenum">
              <a:rPr lang="en-US" altLang="zh-CN" smtClean="0"/>
              <a:pPr/>
              <a:t>19</a:t>
            </a:fld>
            <a:endParaRPr lang="en-US" altLang="zh-CN" smtClean="0"/>
          </a:p>
        </p:txBody>
      </p:sp>
      <p:sp>
        <p:nvSpPr>
          <p:cNvPr id="7" name="Date Placeholder 6"/>
          <p:cNvSpPr>
            <a:spLocks noGrp="1"/>
          </p:cNvSpPr>
          <p:nvPr>
            <p:ph type="dt" sz="half" idx="10"/>
          </p:nvPr>
        </p:nvSpPr>
        <p:spPr>
          <a:xfrm>
            <a:off x="457200" y="6400800"/>
            <a:ext cx="2133600" cy="457200"/>
          </a:xfrm>
        </p:spPr>
        <p:txBody>
          <a:bodyPr/>
          <a:lstStyle/>
          <a:p>
            <a:r>
              <a:rPr lang="en-US" altLang="zh-CN" smtClean="0"/>
              <a:t>8/17/16</a:t>
            </a:r>
            <a:endParaRPr lang="en-US" altLang="zh-CN"/>
          </a:p>
        </p:txBody>
      </p:sp>
      <p:sp>
        <p:nvSpPr>
          <p:cNvPr id="8" name="Footer Placeholder 7"/>
          <p:cNvSpPr>
            <a:spLocks noGrp="1"/>
          </p:cNvSpPr>
          <p:nvPr>
            <p:ph type="ftr" sz="quarter" idx="11"/>
          </p:nvPr>
        </p:nvSpPr>
        <p:spPr>
          <a:xfrm>
            <a:off x="228600" y="6553200"/>
            <a:ext cx="2895600" cy="457200"/>
          </a:xfrm>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zh-CN" smtClean="0"/>
              <a:t>Outline of Lecture 1</a:t>
            </a:r>
          </a:p>
        </p:txBody>
      </p:sp>
      <p:sp>
        <p:nvSpPr>
          <p:cNvPr id="24580" name="Rectangle 3"/>
          <p:cNvSpPr>
            <a:spLocks noGrp="1" noChangeArrowheads="1"/>
          </p:cNvSpPr>
          <p:nvPr>
            <p:ph type="body" idx="1"/>
          </p:nvPr>
        </p:nvSpPr>
        <p:spPr>
          <a:xfrm>
            <a:off x="457200" y="1600200"/>
            <a:ext cx="8686800" cy="4530725"/>
          </a:xfrm>
        </p:spPr>
        <p:txBody>
          <a:bodyPr/>
          <a:lstStyle/>
          <a:p>
            <a:pPr eaLnBrk="1" hangingPunct="1"/>
            <a:r>
              <a:rPr lang="en-US" altLang="zh-CN" dirty="0" err="1" smtClean="0">
                <a:latin typeface="Times New Roman" pitchFamily="-106" charset="0"/>
              </a:rPr>
              <a:t>Calorimetry</a:t>
            </a:r>
            <a:r>
              <a:rPr lang="en-US" altLang="zh-CN" dirty="0" smtClean="0">
                <a:latin typeface="Times New Roman" pitchFamily="-106" charset="0"/>
              </a:rPr>
              <a:t> in a 4π Collider Detector</a:t>
            </a:r>
          </a:p>
          <a:p>
            <a:pPr lvl="1" eaLnBrk="1" hangingPunct="1"/>
            <a:r>
              <a:rPr lang="en-US" altLang="zh-CN" dirty="0" smtClean="0">
                <a:latin typeface="Times New Roman" pitchFamily="-106" charset="0"/>
              </a:rPr>
              <a:t>General Introduction</a:t>
            </a:r>
          </a:p>
          <a:p>
            <a:pPr eaLnBrk="1" hangingPunct="1"/>
            <a:r>
              <a:rPr lang="en-US" altLang="zh-CN" dirty="0" smtClean="0">
                <a:latin typeface="Times New Roman" pitchFamily="-106" charset="0"/>
              </a:rPr>
              <a:t>Principles of </a:t>
            </a:r>
            <a:r>
              <a:rPr lang="en-US" altLang="zh-CN" dirty="0" err="1" smtClean="0">
                <a:latin typeface="Times New Roman" pitchFamily="-106" charset="0"/>
              </a:rPr>
              <a:t>Calorimetry</a:t>
            </a:r>
            <a:endParaRPr lang="en-US" altLang="zh-CN" dirty="0" smtClean="0">
              <a:latin typeface="Times New Roman" pitchFamily="-106" charset="0"/>
            </a:endParaRPr>
          </a:p>
          <a:p>
            <a:pPr lvl="1" eaLnBrk="1" hangingPunct="1"/>
            <a:r>
              <a:rPr lang="en-US" altLang="zh-CN" dirty="0" smtClean="0">
                <a:latin typeface="Times New Roman" pitchFamily="-106" charset="0"/>
              </a:rPr>
              <a:t>Electromagnetic and </a:t>
            </a:r>
            <a:r>
              <a:rPr lang="en-US" altLang="zh-CN" dirty="0" err="1" smtClean="0">
                <a:latin typeface="Times New Roman" pitchFamily="-106" charset="0"/>
              </a:rPr>
              <a:t>Hadronic</a:t>
            </a:r>
            <a:r>
              <a:rPr lang="en-US" altLang="zh-CN" dirty="0" smtClean="0">
                <a:latin typeface="Times New Roman" pitchFamily="-106" charset="0"/>
              </a:rPr>
              <a:t> Showers</a:t>
            </a:r>
          </a:p>
          <a:p>
            <a:pPr lvl="1" eaLnBrk="1" hangingPunct="1"/>
            <a:r>
              <a:rPr lang="en-US" altLang="zh-CN" dirty="0" smtClean="0">
                <a:latin typeface="Times New Roman" pitchFamily="-106" charset="0"/>
              </a:rPr>
              <a:t>Shower Profiles and Containment</a:t>
            </a:r>
          </a:p>
          <a:p>
            <a:pPr eaLnBrk="1" hangingPunct="1"/>
            <a:r>
              <a:rPr lang="en-US" altLang="zh-CN" dirty="0" smtClean="0">
                <a:latin typeface="Times New Roman" pitchFamily="-106" charset="0"/>
              </a:rPr>
              <a:t>Types of Calorimeters</a:t>
            </a:r>
          </a:p>
          <a:p>
            <a:pPr lvl="1" eaLnBrk="1" hangingPunct="1"/>
            <a:r>
              <a:rPr lang="en-US" altLang="zh-CN" dirty="0" smtClean="0">
                <a:latin typeface="Times New Roman" pitchFamily="-106" charset="0"/>
              </a:rPr>
              <a:t>Total Absorption, Sampling</a:t>
            </a:r>
          </a:p>
          <a:p>
            <a:pPr lvl="1" eaLnBrk="1" hangingPunct="1"/>
            <a:r>
              <a:rPr lang="en-US" altLang="zh-CN" dirty="0" smtClean="0">
                <a:latin typeface="Times New Roman" pitchFamily="-106" charset="0"/>
              </a:rPr>
              <a:t>Scintillation, Ionization, Cherenkov</a:t>
            </a:r>
          </a:p>
          <a:p>
            <a:pPr lvl="1" eaLnBrk="1" hangingPunct="1"/>
            <a:r>
              <a:rPr lang="en-US" altLang="zh-CN" dirty="0" smtClean="0">
                <a:latin typeface="Times New Roman" pitchFamily="-106" charset="0"/>
              </a:rPr>
              <a:t>Signal Detection</a:t>
            </a:r>
          </a:p>
        </p:txBody>
      </p:sp>
      <p:sp>
        <p:nvSpPr>
          <p:cNvPr id="24581" name="Slide Number Placeholder 6"/>
          <p:cNvSpPr>
            <a:spLocks noGrp="1"/>
          </p:cNvSpPr>
          <p:nvPr>
            <p:ph type="sldNum" sz="quarter" idx="12"/>
          </p:nvPr>
        </p:nvSpPr>
        <p:spPr>
          <a:noFill/>
        </p:spPr>
        <p:txBody>
          <a:bodyPr/>
          <a:lstStyle/>
          <a:p>
            <a:fld id="{6433FEB7-192B-CF48-BAD7-B2708C352F01}" type="slidenum">
              <a:rPr lang="en-US" altLang="zh-CN" smtClean="0"/>
              <a:pPr/>
              <a:t>2</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7813"/>
            <a:ext cx="8458200" cy="712787"/>
          </a:xfrm>
        </p:spPr>
        <p:txBody>
          <a:bodyPr/>
          <a:lstStyle/>
          <a:p>
            <a:r>
              <a:rPr lang="en-US" smtClean="0"/>
              <a:t>EM Shower Profile and Containment</a:t>
            </a:r>
          </a:p>
        </p:txBody>
      </p:sp>
      <p:sp>
        <p:nvSpPr>
          <p:cNvPr id="38915" name="Content Placeholder 2"/>
          <p:cNvSpPr>
            <a:spLocks noGrp="1"/>
          </p:cNvSpPr>
          <p:nvPr>
            <p:ph idx="1"/>
          </p:nvPr>
        </p:nvSpPr>
        <p:spPr>
          <a:xfrm>
            <a:off x="457200" y="1143000"/>
            <a:ext cx="8534400" cy="5181600"/>
          </a:xfrm>
        </p:spPr>
        <p:txBody>
          <a:bodyPr/>
          <a:lstStyle/>
          <a:p>
            <a:r>
              <a:rPr lang="en-US" sz="2000" dirty="0" smtClean="0"/>
              <a:t>At the shower maximum, the average amplification rate in the shower goes to unity, and we have:</a:t>
            </a:r>
            <a:endParaRPr lang="en-US" sz="1800" dirty="0" smtClean="0"/>
          </a:p>
          <a:p>
            <a:pPr lvl="1"/>
            <a:r>
              <a:rPr lang="en-US" sz="2000" dirty="0" smtClean="0">
                <a:solidFill>
                  <a:srgbClr val="0000FF"/>
                </a:solidFill>
              </a:rPr>
              <a:t>Average Particle Energy at Shower Max: </a:t>
            </a:r>
          </a:p>
          <a:p>
            <a:pPr lvl="1">
              <a:buFont typeface="Wingdings" pitchFamily="-106" charset="2"/>
              <a:buNone/>
            </a:pPr>
            <a:r>
              <a:rPr lang="en-US" sz="2000" dirty="0" smtClean="0">
                <a:solidFill>
                  <a:srgbClr val="0000FF"/>
                </a:solidFill>
              </a:rPr>
              <a:t>			</a:t>
            </a:r>
            <a:r>
              <a:rPr lang="en-US" sz="2000" dirty="0" err="1" smtClean="0">
                <a:solidFill>
                  <a:srgbClr val="0000FF"/>
                </a:solidFill>
              </a:rPr>
              <a:t>E</a:t>
            </a:r>
            <a:r>
              <a:rPr lang="en-US" sz="2000" baseline="-25000" dirty="0" err="1" smtClean="0">
                <a:solidFill>
                  <a:srgbClr val="0000FF"/>
                </a:solidFill>
              </a:rPr>
              <a:t>c</a:t>
            </a:r>
            <a:r>
              <a:rPr lang="en-US" sz="2000" dirty="0" smtClean="0">
                <a:solidFill>
                  <a:srgbClr val="0000FF"/>
                </a:solidFill>
              </a:rPr>
              <a:t> (</a:t>
            </a:r>
            <a:r>
              <a:rPr lang="en-US" sz="2000" dirty="0" err="1" smtClean="0">
                <a:solidFill>
                  <a:srgbClr val="0000FF"/>
                </a:solidFill>
              </a:rPr>
              <a:t>Pb</a:t>
            </a:r>
            <a:r>
              <a:rPr lang="en-US" sz="2000" dirty="0" smtClean="0">
                <a:solidFill>
                  <a:srgbClr val="0000FF"/>
                </a:solidFill>
              </a:rPr>
              <a:t> = 7.4 </a:t>
            </a:r>
            <a:r>
              <a:rPr lang="en-US" sz="2000" dirty="0" err="1" smtClean="0">
                <a:solidFill>
                  <a:srgbClr val="0000FF"/>
                </a:solidFill>
              </a:rPr>
              <a:t>MeV</a:t>
            </a:r>
            <a:r>
              <a:rPr lang="en-US" sz="2000" dirty="0" smtClean="0">
                <a:solidFill>
                  <a:srgbClr val="0000FF"/>
                </a:solidFill>
              </a:rPr>
              <a:t>, Fe = 22 </a:t>
            </a:r>
            <a:r>
              <a:rPr lang="en-US" sz="2000" dirty="0" err="1" smtClean="0">
                <a:solidFill>
                  <a:srgbClr val="0000FF"/>
                </a:solidFill>
              </a:rPr>
              <a:t>MeV</a:t>
            </a:r>
            <a:r>
              <a:rPr lang="en-US" sz="2000" dirty="0" smtClean="0">
                <a:solidFill>
                  <a:srgbClr val="0000FF"/>
                </a:solidFill>
              </a:rPr>
              <a:t>)</a:t>
            </a:r>
          </a:p>
          <a:p>
            <a:pPr lvl="1"/>
            <a:r>
              <a:rPr lang="en-US" sz="2000" dirty="0" smtClean="0">
                <a:solidFill>
                  <a:srgbClr val="0000FF"/>
                </a:solidFill>
              </a:rPr>
              <a:t>Number of Particles at Shower Max: </a:t>
            </a:r>
          </a:p>
          <a:p>
            <a:pPr lvl="1">
              <a:buFont typeface="Wingdings" pitchFamily="-106" charset="2"/>
              <a:buNone/>
            </a:pPr>
            <a:r>
              <a:rPr lang="en-US" sz="2000" dirty="0" smtClean="0">
                <a:solidFill>
                  <a:srgbClr val="0000FF"/>
                </a:solidFill>
              </a:rPr>
              <a:t> 			</a:t>
            </a:r>
            <a:r>
              <a:rPr lang="en-US" sz="2000" dirty="0" err="1" smtClean="0">
                <a:solidFill>
                  <a:srgbClr val="0000FF"/>
                </a:solidFill>
              </a:rPr>
              <a:t>N</a:t>
            </a:r>
            <a:r>
              <a:rPr lang="en-US" sz="2000" baseline="-25000" dirty="0" err="1" smtClean="0">
                <a:solidFill>
                  <a:srgbClr val="0000FF"/>
                </a:solidFill>
              </a:rPr>
              <a:t>max</a:t>
            </a:r>
            <a:r>
              <a:rPr lang="en-US" sz="2000" dirty="0" smtClean="0">
                <a:solidFill>
                  <a:srgbClr val="0000FF"/>
                </a:solidFill>
              </a:rPr>
              <a:t> = E</a:t>
            </a:r>
            <a:r>
              <a:rPr lang="en-US" sz="2000" baseline="-25000" dirty="0" smtClean="0">
                <a:solidFill>
                  <a:srgbClr val="0000FF"/>
                </a:solidFill>
              </a:rPr>
              <a:t>0</a:t>
            </a:r>
            <a:r>
              <a:rPr lang="en-US" sz="2000" dirty="0" smtClean="0">
                <a:solidFill>
                  <a:srgbClr val="0000FF"/>
                </a:solidFill>
              </a:rPr>
              <a:t>/E</a:t>
            </a:r>
            <a:r>
              <a:rPr lang="en-US" sz="2000" baseline="-25000" dirty="0" smtClean="0">
                <a:solidFill>
                  <a:srgbClr val="0000FF"/>
                </a:solidFill>
              </a:rPr>
              <a:t>c</a:t>
            </a:r>
            <a:r>
              <a:rPr lang="en-US" sz="2000" dirty="0" smtClean="0">
                <a:solidFill>
                  <a:srgbClr val="0000FF"/>
                </a:solidFill>
              </a:rPr>
              <a:t> </a:t>
            </a:r>
            <a:r>
              <a:rPr lang="en-US" sz="2000" dirty="0" smtClean="0">
                <a:solidFill>
                  <a:srgbClr val="0000FF"/>
                </a:solidFill>
                <a:latin typeface="Symbol" pitchFamily="-106" charset="2"/>
              </a:rPr>
              <a:t>µ </a:t>
            </a:r>
            <a:r>
              <a:rPr lang="en-US" sz="2000" dirty="0" smtClean="0">
                <a:solidFill>
                  <a:srgbClr val="0000FF"/>
                </a:solidFill>
              </a:rPr>
              <a:t>E</a:t>
            </a:r>
            <a:r>
              <a:rPr lang="en-US" sz="2000" baseline="-25000" dirty="0" smtClean="0">
                <a:solidFill>
                  <a:srgbClr val="0000FF"/>
                </a:solidFill>
              </a:rPr>
              <a:t>0</a:t>
            </a:r>
            <a:endParaRPr lang="en-US" sz="2000" dirty="0" smtClean="0">
              <a:solidFill>
                <a:srgbClr val="0000FF"/>
              </a:solidFill>
            </a:endParaRPr>
          </a:p>
          <a:p>
            <a:pPr lvl="1"/>
            <a:r>
              <a:rPr lang="en-US" sz="2000" dirty="0" smtClean="0">
                <a:solidFill>
                  <a:srgbClr val="0000FF"/>
                </a:solidFill>
              </a:rPr>
              <a:t>Total “Path Length” of Shower Particles:</a:t>
            </a:r>
          </a:p>
          <a:p>
            <a:pPr lvl="1">
              <a:buFont typeface="Wingdings" pitchFamily="-106" charset="2"/>
              <a:buNone/>
            </a:pPr>
            <a:r>
              <a:rPr lang="en-US" sz="2000" dirty="0" smtClean="0">
                <a:solidFill>
                  <a:srgbClr val="0000FF"/>
                </a:solidFill>
              </a:rPr>
              <a:t>   			</a:t>
            </a:r>
            <a:r>
              <a:rPr lang="en-US" sz="2000" dirty="0" err="1" smtClean="0">
                <a:solidFill>
                  <a:srgbClr val="0000FF"/>
                </a:solidFill>
              </a:rPr>
              <a:t>L</a:t>
            </a:r>
            <a:r>
              <a:rPr lang="en-US" sz="2000" baseline="-25000" dirty="0" err="1" smtClean="0">
                <a:solidFill>
                  <a:srgbClr val="0000FF"/>
                </a:solidFill>
              </a:rPr>
              <a:t>tot</a:t>
            </a:r>
            <a:r>
              <a:rPr lang="en-US" sz="2000" dirty="0" smtClean="0">
                <a:solidFill>
                  <a:srgbClr val="0000FF"/>
                </a:solidFill>
              </a:rPr>
              <a:t> ~ N</a:t>
            </a:r>
            <a:r>
              <a:rPr lang="en-US" sz="2000" baseline="-25000" dirty="0" smtClean="0">
                <a:solidFill>
                  <a:srgbClr val="0000FF"/>
                </a:solidFill>
              </a:rPr>
              <a:t>max</a:t>
            </a:r>
            <a:r>
              <a:rPr lang="en-US" sz="2000" dirty="0" smtClean="0">
                <a:solidFill>
                  <a:srgbClr val="0000FF"/>
                </a:solidFill>
              </a:rPr>
              <a:t>X</a:t>
            </a:r>
            <a:r>
              <a:rPr lang="en-US" sz="2000" baseline="-25000" dirty="0" smtClean="0">
                <a:solidFill>
                  <a:srgbClr val="0000FF"/>
                </a:solidFill>
              </a:rPr>
              <a:t>0</a:t>
            </a:r>
            <a:r>
              <a:rPr lang="en-US" sz="2000" dirty="0" smtClean="0">
                <a:solidFill>
                  <a:srgbClr val="0000FF"/>
                </a:solidFill>
              </a:rPr>
              <a:t>/ln2 </a:t>
            </a:r>
            <a:r>
              <a:rPr lang="en-US" sz="2000" dirty="0" smtClean="0">
                <a:solidFill>
                  <a:srgbClr val="0000FF"/>
                </a:solidFill>
                <a:latin typeface="Symbol" pitchFamily="-106" charset="2"/>
              </a:rPr>
              <a:t>µ </a:t>
            </a:r>
            <a:r>
              <a:rPr lang="en-US" sz="2000" dirty="0" smtClean="0">
                <a:solidFill>
                  <a:srgbClr val="0000FF"/>
                </a:solidFill>
              </a:rPr>
              <a:t>E</a:t>
            </a:r>
            <a:r>
              <a:rPr lang="en-US" sz="2000" baseline="-25000" dirty="0" smtClean="0">
                <a:solidFill>
                  <a:srgbClr val="0000FF"/>
                </a:solidFill>
              </a:rPr>
              <a:t>0</a:t>
            </a:r>
          </a:p>
          <a:p>
            <a:pPr lvl="1"/>
            <a:r>
              <a:rPr lang="en-US" sz="2000" dirty="0" smtClean="0">
                <a:solidFill>
                  <a:srgbClr val="0000FF"/>
                </a:solidFill>
              </a:rPr>
              <a:t>Depth of Shower Max: </a:t>
            </a:r>
          </a:p>
          <a:p>
            <a:pPr lvl="1">
              <a:buFont typeface="Wingdings" pitchFamily="-106" charset="2"/>
              <a:buNone/>
            </a:pPr>
            <a:r>
              <a:rPr lang="en-US" sz="2000" dirty="0" smtClean="0">
                <a:solidFill>
                  <a:srgbClr val="0000FF"/>
                </a:solidFill>
              </a:rPr>
              <a:t>			</a:t>
            </a:r>
            <a:r>
              <a:rPr lang="en-US" sz="2000" dirty="0" err="1" smtClean="0">
                <a:solidFill>
                  <a:srgbClr val="0000FF"/>
                </a:solidFill>
              </a:rPr>
              <a:t>L</a:t>
            </a:r>
            <a:r>
              <a:rPr lang="en-US" sz="2000" baseline="-25000" dirty="0" err="1" smtClean="0">
                <a:solidFill>
                  <a:srgbClr val="0000FF"/>
                </a:solidFill>
              </a:rPr>
              <a:t>max</a:t>
            </a:r>
            <a:r>
              <a:rPr lang="en-US" sz="2000" dirty="0" smtClean="0">
                <a:solidFill>
                  <a:srgbClr val="0000FF"/>
                </a:solidFill>
              </a:rPr>
              <a:t> ~ ln(E</a:t>
            </a:r>
            <a:r>
              <a:rPr lang="en-US" sz="2000" baseline="-25000" dirty="0" smtClean="0">
                <a:solidFill>
                  <a:srgbClr val="0000FF"/>
                </a:solidFill>
              </a:rPr>
              <a:t>0</a:t>
            </a:r>
            <a:r>
              <a:rPr lang="en-US" sz="2000" dirty="0" smtClean="0">
                <a:solidFill>
                  <a:srgbClr val="0000FF"/>
                </a:solidFill>
              </a:rPr>
              <a:t>/E</a:t>
            </a:r>
            <a:r>
              <a:rPr lang="en-US" sz="2000" baseline="-25000" dirty="0" smtClean="0">
                <a:solidFill>
                  <a:srgbClr val="0000FF"/>
                </a:solidFill>
              </a:rPr>
              <a:t>c</a:t>
            </a:r>
            <a:r>
              <a:rPr lang="en-US" sz="2000" dirty="0" smtClean="0">
                <a:solidFill>
                  <a:srgbClr val="0000FF"/>
                </a:solidFill>
              </a:rPr>
              <a:t>) X</a:t>
            </a:r>
            <a:r>
              <a:rPr lang="en-US" sz="2000" baseline="-25000" dirty="0" smtClean="0">
                <a:solidFill>
                  <a:srgbClr val="0000FF"/>
                </a:solidFill>
              </a:rPr>
              <a:t>0</a:t>
            </a:r>
            <a:r>
              <a:rPr lang="en-US" sz="2000" dirty="0" smtClean="0">
                <a:solidFill>
                  <a:srgbClr val="0000FF"/>
                </a:solidFill>
              </a:rPr>
              <a:t> ~ 6-9 X</a:t>
            </a:r>
            <a:r>
              <a:rPr lang="en-US" sz="2000" baseline="-25000" dirty="0" smtClean="0">
                <a:solidFill>
                  <a:srgbClr val="0000FF"/>
                </a:solidFill>
              </a:rPr>
              <a:t>0</a:t>
            </a:r>
          </a:p>
          <a:p>
            <a:pPr lvl="1">
              <a:buFont typeface="Wingdings" pitchFamily="-106" charset="2"/>
              <a:buNone/>
            </a:pPr>
            <a:endParaRPr lang="en-US" sz="1600" dirty="0" smtClean="0"/>
          </a:p>
          <a:p>
            <a:r>
              <a:rPr lang="en-US" sz="2000" dirty="0" smtClean="0"/>
              <a:t>From the assumptions above, if one sampled the total path length or a known fraction of the total path length (every X</a:t>
            </a:r>
            <a:r>
              <a:rPr lang="en-US" sz="2000" baseline="-25000" dirty="0" smtClean="0"/>
              <a:t>0</a:t>
            </a:r>
            <a:r>
              <a:rPr lang="en-US" sz="2000" dirty="0" smtClean="0"/>
              <a:t>), then there is direct proportionality between the sampled energy and the incident particle energy E</a:t>
            </a:r>
            <a:r>
              <a:rPr lang="en-US" sz="2000" baseline="-25000" dirty="0" smtClean="0"/>
              <a:t>0</a:t>
            </a:r>
            <a:endParaRPr lang="en-US" sz="2000" dirty="0" smtClean="0"/>
          </a:p>
        </p:txBody>
      </p:sp>
      <p:sp>
        <p:nvSpPr>
          <p:cNvPr id="38917" name="Slide Number Placeholder 4"/>
          <p:cNvSpPr>
            <a:spLocks noGrp="1"/>
          </p:cNvSpPr>
          <p:nvPr>
            <p:ph type="sldNum" sz="quarter" idx="12"/>
          </p:nvPr>
        </p:nvSpPr>
        <p:spPr>
          <a:noFill/>
        </p:spPr>
        <p:txBody>
          <a:bodyPr/>
          <a:lstStyle/>
          <a:p>
            <a:fld id="{5744EC40-04E0-334F-B4D0-59566D24B1AE}" type="slidenum">
              <a:rPr lang="en-US" altLang="zh-CN" smtClean="0"/>
              <a:pPr/>
              <a:t>20</a:t>
            </a:fld>
            <a:endParaRPr lang="en-US" altLang="zh-CN" smtClean="0"/>
          </a:p>
        </p:txBody>
      </p:sp>
      <p:sp>
        <p:nvSpPr>
          <p:cNvPr id="6" name="Date Placeholder 5"/>
          <p:cNvSpPr>
            <a:spLocks noGrp="1"/>
          </p:cNvSpPr>
          <p:nvPr>
            <p:ph type="dt" sz="half" idx="10"/>
          </p:nvPr>
        </p:nvSpPr>
        <p:spPr>
          <a:xfrm>
            <a:off x="457200" y="6400800"/>
            <a:ext cx="2133600" cy="457200"/>
          </a:xfrm>
        </p:spPr>
        <p:txBody>
          <a:bodyPr/>
          <a:lstStyle/>
          <a:p>
            <a:r>
              <a:rPr lang="en-US" altLang="zh-CN" smtClean="0"/>
              <a:t>8/17/16</a:t>
            </a:r>
            <a:endParaRPr lang="en-US" altLang="zh-CN"/>
          </a:p>
        </p:txBody>
      </p:sp>
      <p:sp>
        <p:nvSpPr>
          <p:cNvPr id="7" name="Footer Placeholder 6"/>
          <p:cNvSpPr>
            <a:spLocks noGrp="1"/>
          </p:cNvSpPr>
          <p:nvPr>
            <p:ph type="ftr" sz="quarter" idx="11"/>
          </p:nvPr>
        </p:nvSpPr>
        <p:spPr>
          <a:xfrm>
            <a:off x="228600" y="6553200"/>
            <a:ext cx="2895600" cy="457200"/>
          </a:xfrm>
        </p:spPr>
        <p:txBody>
          <a:bodyPr/>
          <a:lstStyle/>
          <a:p>
            <a:r>
              <a:rPr lang="en-US" altLang="zh-CN" smtClean="0"/>
              <a:t>HCPSS 2016 Calorimetry Lecture 1</a:t>
            </a:r>
            <a:endParaRPr lang="en-US" altLang="zh-CN"/>
          </a:p>
        </p:txBody>
      </p:sp>
      <p:grpSp>
        <p:nvGrpSpPr>
          <p:cNvPr id="52" name="Group 51"/>
          <p:cNvGrpSpPr/>
          <p:nvPr/>
        </p:nvGrpSpPr>
        <p:grpSpPr>
          <a:xfrm>
            <a:off x="5943600" y="1752600"/>
            <a:ext cx="3276600" cy="3497997"/>
            <a:chOff x="2743201" y="1828800"/>
            <a:chExt cx="4009409" cy="3497997"/>
          </a:xfrm>
        </p:grpSpPr>
        <p:sp>
          <p:nvSpPr>
            <p:cNvPr id="53" name="Rectangle 157"/>
            <p:cNvSpPr>
              <a:spLocks/>
            </p:cNvSpPr>
            <p:nvPr/>
          </p:nvSpPr>
          <p:spPr bwMode="auto">
            <a:xfrm>
              <a:off x="2871878" y="2994656"/>
              <a:ext cx="430776"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54" name="Rectangle 158"/>
            <p:cNvSpPr>
              <a:spLocks/>
            </p:cNvSpPr>
            <p:nvPr/>
          </p:nvSpPr>
          <p:spPr bwMode="auto">
            <a:xfrm>
              <a:off x="3895734" y="2324929"/>
              <a:ext cx="432581"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55" name="Line 159"/>
            <p:cNvSpPr>
              <a:spLocks noChangeShapeType="1"/>
            </p:cNvSpPr>
            <p:nvPr/>
          </p:nvSpPr>
          <p:spPr bwMode="auto">
            <a:xfrm flipH="1">
              <a:off x="3263779" y="2873871"/>
              <a:ext cx="608509" cy="415230"/>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56" name="Rectangle 161"/>
            <p:cNvSpPr>
              <a:spLocks/>
            </p:cNvSpPr>
            <p:nvPr/>
          </p:nvSpPr>
          <p:spPr bwMode="auto">
            <a:xfrm>
              <a:off x="3236980" y="3512578"/>
              <a:ext cx="345398"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57" name="Rectangle 162"/>
            <p:cNvSpPr>
              <a:spLocks/>
            </p:cNvSpPr>
            <p:nvPr/>
          </p:nvSpPr>
          <p:spPr bwMode="auto">
            <a:xfrm>
              <a:off x="3897969" y="2896429"/>
              <a:ext cx="430348"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58" name="Rectangle 163"/>
            <p:cNvSpPr>
              <a:spLocks/>
            </p:cNvSpPr>
            <p:nvPr/>
          </p:nvSpPr>
          <p:spPr bwMode="auto">
            <a:xfrm>
              <a:off x="6296823" y="3352800"/>
              <a:ext cx="455787"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59" name="Line 165"/>
            <p:cNvSpPr>
              <a:spLocks noChangeShapeType="1"/>
            </p:cNvSpPr>
            <p:nvPr/>
          </p:nvSpPr>
          <p:spPr bwMode="auto">
            <a:xfrm flipH="1">
              <a:off x="4371377" y="2176239"/>
              <a:ext cx="289181" cy="390674"/>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60" name="Line 168"/>
            <p:cNvSpPr>
              <a:spLocks noChangeShapeType="1"/>
            </p:cNvSpPr>
            <p:nvPr/>
          </p:nvSpPr>
          <p:spPr bwMode="auto">
            <a:xfrm>
              <a:off x="4330065" y="2967633"/>
              <a:ext cx="205442" cy="302493"/>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61" name="Line 169"/>
            <p:cNvSpPr>
              <a:spLocks noChangeShapeType="1"/>
            </p:cNvSpPr>
            <p:nvPr/>
          </p:nvSpPr>
          <p:spPr bwMode="auto">
            <a:xfrm rot="10800000">
              <a:off x="3746120" y="3611686"/>
              <a:ext cx="998178" cy="584894"/>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62" name="Rectangle 170"/>
            <p:cNvSpPr>
              <a:spLocks/>
            </p:cNvSpPr>
            <p:nvPr/>
          </p:nvSpPr>
          <p:spPr bwMode="auto">
            <a:xfrm>
              <a:off x="3942629" y="3235757"/>
              <a:ext cx="385687"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63" name="Rectangle 174"/>
            <p:cNvSpPr>
              <a:spLocks/>
            </p:cNvSpPr>
            <p:nvPr/>
          </p:nvSpPr>
          <p:spPr bwMode="auto">
            <a:xfrm>
              <a:off x="4737598" y="2494593"/>
              <a:ext cx="336655"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64" name="Rectangle 176"/>
            <p:cNvSpPr>
              <a:spLocks/>
            </p:cNvSpPr>
            <p:nvPr/>
          </p:nvSpPr>
          <p:spPr bwMode="auto">
            <a:xfrm>
              <a:off x="5193143" y="2655328"/>
              <a:ext cx="440561"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65" name="Line 178"/>
            <p:cNvSpPr>
              <a:spLocks noChangeShapeType="1"/>
            </p:cNvSpPr>
            <p:nvPr/>
          </p:nvSpPr>
          <p:spPr bwMode="auto">
            <a:xfrm flipH="1">
              <a:off x="4880515" y="3207618"/>
              <a:ext cx="783804" cy="250031"/>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66" name="Rectangle 180"/>
            <p:cNvSpPr>
              <a:spLocks/>
            </p:cNvSpPr>
            <p:nvPr/>
          </p:nvSpPr>
          <p:spPr bwMode="auto">
            <a:xfrm>
              <a:off x="4981011" y="3581400"/>
              <a:ext cx="418021"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67" name="Rectangle 183"/>
            <p:cNvSpPr>
              <a:spLocks/>
            </p:cNvSpPr>
            <p:nvPr/>
          </p:nvSpPr>
          <p:spPr bwMode="auto">
            <a:xfrm>
              <a:off x="6099916" y="2514600"/>
              <a:ext cx="590863"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68" name="Rectangle 186"/>
            <p:cNvSpPr>
              <a:spLocks/>
            </p:cNvSpPr>
            <p:nvPr/>
          </p:nvSpPr>
          <p:spPr bwMode="auto">
            <a:xfrm>
              <a:off x="4550022" y="4387687"/>
              <a:ext cx="524231"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69" name="Rectangle 187"/>
            <p:cNvSpPr>
              <a:spLocks/>
            </p:cNvSpPr>
            <p:nvPr/>
          </p:nvSpPr>
          <p:spPr bwMode="auto">
            <a:xfrm>
              <a:off x="4916243" y="3905484"/>
              <a:ext cx="530977"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70" name="Line 188"/>
            <p:cNvSpPr>
              <a:spLocks noChangeShapeType="1"/>
            </p:cNvSpPr>
            <p:nvPr/>
          </p:nvSpPr>
          <p:spPr bwMode="auto">
            <a:xfrm flipH="1">
              <a:off x="5353924" y="3815953"/>
              <a:ext cx="289181" cy="389558"/>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71" name="Line 190"/>
            <p:cNvSpPr>
              <a:spLocks noChangeShapeType="1"/>
            </p:cNvSpPr>
            <p:nvPr/>
          </p:nvSpPr>
          <p:spPr bwMode="auto">
            <a:xfrm rot="10800000">
              <a:off x="5041296" y="4750221"/>
              <a:ext cx="419815" cy="43532"/>
            </a:xfrm>
            <a:prstGeom prst="line">
              <a:avLst/>
            </a:prstGeom>
            <a:noFill/>
            <a:ln w="50800">
              <a:solidFill>
                <a:srgbClr val="000000"/>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72" name="Rectangle 192"/>
            <p:cNvSpPr>
              <a:spLocks/>
            </p:cNvSpPr>
            <p:nvPr/>
          </p:nvSpPr>
          <p:spPr bwMode="auto">
            <a:xfrm>
              <a:off x="5098809" y="4921991"/>
              <a:ext cx="441654"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sp>
          <p:nvSpPr>
            <p:cNvPr id="73" name="Rectangle 193"/>
            <p:cNvSpPr>
              <a:spLocks/>
            </p:cNvSpPr>
            <p:nvPr/>
          </p:nvSpPr>
          <p:spPr bwMode="auto">
            <a:xfrm>
              <a:off x="5818400" y="4155515"/>
              <a:ext cx="374756" cy="2596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squar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687" dirty="0" err="1">
                  <a:solidFill>
                    <a:schemeClr val="tx1"/>
                  </a:solidFill>
                  <a:latin typeface="Chalkduster" charset="0"/>
                  <a:ea typeface="Chalkduster" charset="0"/>
                  <a:cs typeface="Chalkduster" charset="0"/>
                  <a:sym typeface="Chalkduster" charset="0"/>
                </a:rPr>
                <a:t>e</a:t>
              </a:r>
              <a:r>
                <a:rPr lang="en-US" altLang="en-US" sz="1687" dirty="0">
                  <a:solidFill>
                    <a:schemeClr val="tx1"/>
                  </a:solidFill>
                  <a:latin typeface="Chalkduster" charset="0"/>
                  <a:ea typeface="Chalkduster" charset="0"/>
                  <a:cs typeface="Chalkduster" charset="0"/>
                  <a:sym typeface="Chalkduster" charset="0"/>
                </a:rPr>
                <a:t>-</a:t>
              </a:r>
            </a:p>
          </p:txBody>
        </p:sp>
        <p:cxnSp>
          <p:nvCxnSpPr>
            <p:cNvPr id="74" name="Straight Connector 73"/>
            <p:cNvCxnSpPr>
              <a:stCxn id="55" idx="0"/>
              <a:endCxn id="59" idx="1"/>
            </p:cNvCxnSpPr>
            <p:nvPr/>
          </p:nvCxnSpPr>
          <p:spPr>
            <a:xfrm rot="5400000" flipH="1" flipV="1">
              <a:off x="3968353" y="2470847"/>
              <a:ext cx="306958" cy="4990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55" idx="0"/>
            </p:cNvCxnSpPr>
            <p:nvPr/>
          </p:nvCxnSpPr>
          <p:spPr>
            <a:xfrm rot="16200000" flipH="1">
              <a:off x="4047035" y="2699123"/>
              <a:ext cx="69205" cy="4186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55" idx="1"/>
            </p:cNvCxnSpPr>
            <p:nvPr/>
          </p:nvCxnSpPr>
          <p:spPr>
            <a:xfrm rot="16200000" flipV="1">
              <a:off x="2997240" y="3022561"/>
              <a:ext cx="12501" cy="5205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55" idx="1"/>
              <a:endCxn id="61" idx="1"/>
            </p:cNvCxnSpPr>
            <p:nvPr/>
          </p:nvCxnSpPr>
          <p:spPr>
            <a:xfrm rot="16200000" flipH="1">
              <a:off x="3343656" y="3209223"/>
              <a:ext cx="322585" cy="48234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61" idx="1"/>
            </p:cNvCxnSpPr>
            <p:nvPr/>
          </p:nvCxnSpPr>
          <p:spPr>
            <a:xfrm rot="5400000" flipH="1" flipV="1">
              <a:off x="4220119" y="2955003"/>
              <a:ext cx="182684" cy="113068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65" idx="1"/>
            </p:cNvCxnSpPr>
            <p:nvPr/>
          </p:nvCxnSpPr>
          <p:spPr>
            <a:xfrm rot="16200000" flipH="1">
              <a:off x="4969181" y="3368982"/>
              <a:ext cx="199951" cy="37728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4267200" y="2819400"/>
              <a:ext cx="838200" cy="152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59" idx="1"/>
            </p:cNvCxnSpPr>
            <p:nvPr/>
          </p:nvCxnSpPr>
          <p:spPr>
            <a:xfrm rot="16200000" flipH="1">
              <a:off x="4459744" y="2478545"/>
              <a:ext cx="100087" cy="27682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61" idx="0"/>
              <a:endCxn id="70" idx="1"/>
            </p:cNvCxnSpPr>
            <p:nvPr/>
          </p:nvCxnSpPr>
          <p:spPr>
            <a:xfrm rot="16200000" flipH="1">
              <a:off x="5044645" y="3896232"/>
              <a:ext cx="8931" cy="60962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endCxn id="71" idx="1"/>
            </p:cNvCxnSpPr>
            <p:nvPr/>
          </p:nvCxnSpPr>
          <p:spPr>
            <a:xfrm rot="16200000" flipH="1">
              <a:off x="4603238" y="4312162"/>
              <a:ext cx="559221" cy="31689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1" idx="1"/>
              <a:endCxn id="72" idx="0"/>
            </p:cNvCxnSpPr>
            <p:nvPr/>
          </p:nvCxnSpPr>
          <p:spPr>
            <a:xfrm rot="16200000" flipH="1">
              <a:off x="5094580" y="4696936"/>
              <a:ext cx="171770" cy="2783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0" idx="1"/>
              <a:endCxn id="73" idx="1"/>
            </p:cNvCxnSpPr>
            <p:nvPr/>
          </p:nvCxnSpPr>
          <p:spPr>
            <a:xfrm rot="16200000" flipH="1">
              <a:off x="5546256" y="4013177"/>
              <a:ext cx="79809" cy="4644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65" idx="0"/>
              <a:endCxn id="67" idx="1"/>
            </p:cNvCxnSpPr>
            <p:nvPr/>
          </p:nvCxnSpPr>
          <p:spPr>
            <a:xfrm rot="5400000" flipH="1" flipV="1">
              <a:off x="5600510" y="2708213"/>
              <a:ext cx="563213" cy="43559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638800" y="3200400"/>
              <a:ext cx="685800" cy="228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4648201" y="1828800"/>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sp>
          <p:nvSpPr>
            <p:cNvPr id="89" name="TextBox 88"/>
            <p:cNvSpPr txBox="1"/>
            <p:nvPr/>
          </p:nvSpPr>
          <p:spPr>
            <a:xfrm>
              <a:off x="3352800" y="2586335"/>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sp>
          <p:nvSpPr>
            <p:cNvPr id="90" name="TextBox 89"/>
            <p:cNvSpPr txBox="1"/>
            <p:nvPr/>
          </p:nvSpPr>
          <p:spPr>
            <a:xfrm>
              <a:off x="4495800" y="2971800"/>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sp>
          <p:nvSpPr>
            <p:cNvPr id="91" name="TextBox 90"/>
            <p:cNvSpPr txBox="1"/>
            <p:nvPr/>
          </p:nvSpPr>
          <p:spPr>
            <a:xfrm>
              <a:off x="5632397" y="3429000"/>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sp>
          <p:nvSpPr>
            <p:cNvPr id="92" name="TextBox 91"/>
            <p:cNvSpPr txBox="1"/>
            <p:nvPr/>
          </p:nvSpPr>
          <p:spPr>
            <a:xfrm>
              <a:off x="4032197" y="3805535"/>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sp>
          <p:nvSpPr>
            <p:cNvPr id="93" name="TextBox 92"/>
            <p:cNvSpPr txBox="1"/>
            <p:nvPr/>
          </p:nvSpPr>
          <p:spPr>
            <a:xfrm>
              <a:off x="5486400" y="4495800"/>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sp>
          <p:nvSpPr>
            <p:cNvPr id="94" name="TextBox 93"/>
            <p:cNvSpPr txBox="1"/>
            <p:nvPr/>
          </p:nvSpPr>
          <p:spPr>
            <a:xfrm>
              <a:off x="5257800" y="3195935"/>
              <a:ext cx="311203" cy="830997"/>
            </a:xfrm>
            <a:prstGeom prst="rect">
              <a:avLst/>
            </a:prstGeom>
            <a:noFill/>
          </p:spPr>
          <p:txBody>
            <a:bodyPr wrap="square" rtlCol="0">
              <a:spAutoFit/>
            </a:bodyPr>
            <a:lstStyle/>
            <a:p>
              <a:r>
                <a:rPr lang="en-US" sz="2400" b="1" dirty="0" err="1" smtClean="0">
                  <a:latin typeface="Symbol" charset="2"/>
                  <a:cs typeface="Symbol" charset="2"/>
                </a:rPr>
                <a:t>g</a:t>
              </a:r>
              <a:endParaRPr lang="en-US" sz="2400" b="1" dirty="0">
                <a:latin typeface="Symbol" charset="2"/>
                <a:cs typeface="Symbol" charset="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7813"/>
            <a:ext cx="8458200" cy="712787"/>
          </a:xfrm>
        </p:spPr>
        <p:txBody>
          <a:bodyPr/>
          <a:lstStyle/>
          <a:p>
            <a:r>
              <a:rPr lang="en-US" sz="4000" smtClean="0"/>
              <a:t>Longitudinal Profile of EM Shower in Cu</a:t>
            </a:r>
          </a:p>
        </p:txBody>
      </p:sp>
      <p:sp>
        <p:nvSpPr>
          <p:cNvPr id="40963" name="Content Placeholder 2"/>
          <p:cNvSpPr>
            <a:spLocks noGrp="1"/>
          </p:cNvSpPr>
          <p:nvPr>
            <p:ph idx="1"/>
          </p:nvPr>
        </p:nvSpPr>
        <p:spPr/>
        <p:txBody>
          <a:bodyPr/>
          <a:lstStyle/>
          <a:p>
            <a:endParaRPr lang="en-US"/>
          </a:p>
        </p:txBody>
      </p:sp>
      <p:sp>
        <p:nvSpPr>
          <p:cNvPr id="40965" name="Slide Number Placeholder 4"/>
          <p:cNvSpPr>
            <a:spLocks noGrp="1"/>
          </p:cNvSpPr>
          <p:nvPr>
            <p:ph type="sldNum" sz="quarter" idx="12"/>
          </p:nvPr>
        </p:nvSpPr>
        <p:spPr>
          <a:noFill/>
        </p:spPr>
        <p:txBody>
          <a:bodyPr/>
          <a:lstStyle/>
          <a:p>
            <a:fld id="{F0EE9405-67D7-8A48-A738-B8778B03F884}" type="slidenum">
              <a:rPr lang="en-US" altLang="zh-CN" smtClean="0"/>
              <a:pPr/>
              <a:t>21</a:t>
            </a:fld>
            <a:endParaRPr lang="en-US" altLang="zh-CN" smtClean="0"/>
          </a:p>
        </p:txBody>
      </p:sp>
      <p:pic>
        <p:nvPicPr>
          <p:cNvPr id="40966" name="Picture 5" descr="wigmans2_9.png"/>
          <p:cNvPicPr>
            <a:picLocks noChangeAspect="1"/>
          </p:cNvPicPr>
          <p:nvPr/>
        </p:nvPicPr>
        <p:blipFill>
          <a:blip r:embed="rId2"/>
          <a:srcRect/>
          <a:stretch>
            <a:fillRect/>
          </a:stretch>
        </p:blipFill>
        <p:spPr bwMode="auto">
          <a:xfrm>
            <a:off x="533400" y="1066800"/>
            <a:ext cx="7935913" cy="5181600"/>
          </a:xfrm>
          <a:prstGeom prst="rect">
            <a:avLst/>
          </a:prstGeom>
          <a:noFill/>
          <a:ln w="9525">
            <a:noFill/>
            <a:miter lim="800000"/>
            <a:headEnd/>
            <a:tailEnd/>
          </a:ln>
        </p:spPr>
      </p:pic>
      <p:sp>
        <p:nvSpPr>
          <p:cNvPr id="40967" name="TextBox 6"/>
          <p:cNvSpPr txBox="1">
            <a:spLocks noChangeArrowheads="1"/>
          </p:cNvSpPr>
          <p:nvPr/>
        </p:nvSpPr>
        <p:spPr bwMode="auto">
          <a:xfrm>
            <a:off x="5105400" y="6324600"/>
            <a:ext cx="3198813" cy="369888"/>
          </a:xfrm>
          <a:prstGeom prst="rect">
            <a:avLst/>
          </a:prstGeom>
          <a:noFill/>
          <a:ln w="9525">
            <a:noFill/>
            <a:miter lim="800000"/>
            <a:headEnd/>
            <a:tailEnd/>
          </a:ln>
        </p:spPr>
        <p:txBody>
          <a:bodyPr wrap="none">
            <a:prstTxWarp prst="textNoShape">
              <a:avLst/>
            </a:prstTxWarp>
            <a:spAutoFit/>
          </a:bodyPr>
          <a:lstStyle/>
          <a:p>
            <a:r>
              <a:rPr lang="en-US" dirty="0"/>
              <a:t>(Courtesy of R. </a:t>
            </a:r>
            <a:r>
              <a:rPr lang="en-US" dirty="0" err="1"/>
              <a:t>Wigmans</a:t>
            </a:r>
            <a:r>
              <a:rPr lang="en-US" dirty="0"/>
              <a:t>)</a:t>
            </a:r>
          </a:p>
        </p:txBody>
      </p:sp>
      <p:cxnSp>
        <p:nvCxnSpPr>
          <p:cNvPr id="9" name="Straight Connector 8"/>
          <p:cNvCxnSpPr/>
          <p:nvPr/>
        </p:nvCxnSpPr>
        <p:spPr>
          <a:xfrm rot="5400000">
            <a:off x="2515394" y="2361406"/>
            <a:ext cx="4572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3124994" y="2361406"/>
            <a:ext cx="4572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43200" y="2362200"/>
            <a:ext cx="609600" cy="1588"/>
          </a:xfrm>
          <a:prstGeom prst="line">
            <a:avLst/>
          </a:prstGeom>
          <a:ln w="57150" cap="flat" cmpd="sng" algn="ctr">
            <a:solidFill>
              <a:srgbClr val="0000FF"/>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971" name="TextBox 12"/>
          <p:cNvSpPr txBox="1">
            <a:spLocks noChangeArrowheads="1"/>
          </p:cNvSpPr>
          <p:nvPr/>
        </p:nvSpPr>
        <p:spPr bwMode="auto">
          <a:xfrm>
            <a:off x="3505200" y="2057400"/>
            <a:ext cx="1604963" cy="646113"/>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Shower Max</a:t>
            </a:r>
          </a:p>
          <a:p>
            <a:r>
              <a:rPr lang="en-US">
                <a:solidFill>
                  <a:srgbClr val="0000FF"/>
                </a:solidFill>
              </a:rPr>
              <a:t>~6-9 X</a:t>
            </a:r>
            <a:r>
              <a:rPr lang="en-US" baseline="-25000">
                <a:solidFill>
                  <a:srgbClr val="0000FF"/>
                </a:solidFill>
              </a:rPr>
              <a:t>0</a:t>
            </a:r>
            <a:endParaRPr lang="en-US">
              <a:solidFill>
                <a:srgbClr val="0000FF"/>
              </a:solidFill>
            </a:endParaRPr>
          </a:p>
        </p:txBody>
      </p:sp>
      <p:cxnSp>
        <p:nvCxnSpPr>
          <p:cNvPr id="15" name="Straight Connector 14"/>
          <p:cNvCxnSpPr/>
          <p:nvPr/>
        </p:nvCxnSpPr>
        <p:spPr>
          <a:xfrm rot="5400000">
            <a:off x="5715794" y="5028406"/>
            <a:ext cx="914400" cy="1588"/>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973" name="TextBox 15"/>
          <p:cNvSpPr txBox="1">
            <a:spLocks noChangeArrowheads="1"/>
          </p:cNvSpPr>
          <p:nvPr/>
        </p:nvSpPr>
        <p:spPr bwMode="auto">
          <a:xfrm>
            <a:off x="5334000" y="3886200"/>
            <a:ext cx="1671638"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25 X</a:t>
            </a:r>
            <a:r>
              <a:rPr lang="en-US" baseline="-25000">
                <a:solidFill>
                  <a:srgbClr val="0000FF"/>
                </a:solidFill>
              </a:rPr>
              <a:t>0</a:t>
            </a:r>
            <a:endParaRPr lang="en-US">
              <a:solidFill>
                <a:srgbClr val="0000FF"/>
              </a:solidFill>
            </a:endParaRPr>
          </a:p>
          <a:p>
            <a:pPr algn="ctr"/>
            <a:r>
              <a:rPr lang="en-US">
                <a:solidFill>
                  <a:srgbClr val="0000FF"/>
                </a:solidFill>
              </a:rPr>
              <a:t>Containment</a:t>
            </a:r>
          </a:p>
        </p:txBody>
      </p:sp>
      <p:sp>
        <p:nvSpPr>
          <p:cNvPr id="14" name="Date Placeholder 13"/>
          <p:cNvSpPr>
            <a:spLocks noGrp="1"/>
          </p:cNvSpPr>
          <p:nvPr>
            <p:ph type="dt" sz="half" idx="10"/>
          </p:nvPr>
        </p:nvSpPr>
        <p:spPr/>
        <p:txBody>
          <a:bodyPr/>
          <a:lstStyle/>
          <a:p>
            <a:r>
              <a:rPr lang="en-US" altLang="zh-CN" smtClean="0"/>
              <a:t>8/17/16</a:t>
            </a:r>
            <a:endParaRPr lang="en-US" altLang="zh-CN"/>
          </a:p>
        </p:txBody>
      </p:sp>
      <p:sp>
        <p:nvSpPr>
          <p:cNvPr id="16" name="Footer Placeholder 15"/>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EM Transverse Profile</a:t>
            </a:r>
          </a:p>
        </p:txBody>
      </p:sp>
      <p:sp>
        <p:nvSpPr>
          <p:cNvPr id="41987" name="Content Placeholder 2"/>
          <p:cNvSpPr>
            <a:spLocks noGrp="1"/>
          </p:cNvSpPr>
          <p:nvPr>
            <p:ph idx="1"/>
          </p:nvPr>
        </p:nvSpPr>
        <p:spPr/>
        <p:txBody>
          <a:bodyPr/>
          <a:lstStyle/>
          <a:p>
            <a:r>
              <a:rPr lang="en-US" smtClean="0"/>
              <a:t>The Characteristic Transverse Size of the EM Shower is given by the Moliere Radius</a:t>
            </a:r>
          </a:p>
          <a:p>
            <a:pPr lvl="1">
              <a:buFont typeface="Wingdings" pitchFamily="-106" charset="2"/>
              <a:buNone/>
            </a:pPr>
            <a:r>
              <a:rPr lang="en-US" smtClean="0"/>
              <a:t>     </a:t>
            </a:r>
            <a:r>
              <a:rPr lang="en-US" smtClean="0">
                <a:solidFill>
                  <a:srgbClr val="0000FF"/>
                </a:solidFill>
                <a:latin typeface="Symbol" pitchFamily="-106" charset="2"/>
              </a:rPr>
              <a:t>r</a:t>
            </a:r>
            <a:r>
              <a:rPr lang="en-US" baseline="-25000" smtClean="0">
                <a:solidFill>
                  <a:srgbClr val="0000FF"/>
                </a:solidFill>
              </a:rPr>
              <a:t>M</a:t>
            </a:r>
            <a:r>
              <a:rPr lang="en-US" smtClean="0">
                <a:solidFill>
                  <a:srgbClr val="0000FF"/>
                </a:solidFill>
              </a:rPr>
              <a:t> = (21 MeV/E</a:t>
            </a:r>
            <a:r>
              <a:rPr lang="en-US" baseline="-25000" smtClean="0">
                <a:solidFill>
                  <a:srgbClr val="0000FF"/>
                </a:solidFill>
              </a:rPr>
              <a:t>c</a:t>
            </a:r>
            <a:r>
              <a:rPr lang="en-US" smtClean="0">
                <a:solidFill>
                  <a:srgbClr val="0000FF"/>
                </a:solidFill>
              </a:rPr>
              <a:t>) X</a:t>
            </a:r>
            <a:r>
              <a:rPr lang="en-US" baseline="-25000" smtClean="0">
                <a:solidFill>
                  <a:srgbClr val="0000FF"/>
                </a:solidFill>
              </a:rPr>
              <a:t>0</a:t>
            </a:r>
            <a:r>
              <a:rPr lang="en-US" smtClean="0">
                <a:solidFill>
                  <a:srgbClr val="0000FF"/>
                </a:solidFill>
              </a:rPr>
              <a:t>   (99% of shower in 3</a:t>
            </a:r>
            <a:r>
              <a:rPr lang="en-US" smtClean="0">
                <a:solidFill>
                  <a:srgbClr val="0000FF"/>
                </a:solidFill>
                <a:latin typeface="Symbol" pitchFamily="-106" charset="2"/>
              </a:rPr>
              <a:t>r</a:t>
            </a:r>
            <a:r>
              <a:rPr lang="en-US" baseline="-25000" smtClean="0">
                <a:solidFill>
                  <a:srgbClr val="0000FF"/>
                </a:solidFill>
              </a:rPr>
              <a:t>M</a:t>
            </a:r>
            <a:r>
              <a:rPr lang="en-US" smtClean="0">
                <a:solidFill>
                  <a:srgbClr val="0000FF"/>
                </a:solidFill>
              </a:rPr>
              <a:t>)</a:t>
            </a:r>
          </a:p>
        </p:txBody>
      </p:sp>
      <p:sp>
        <p:nvSpPr>
          <p:cNvPr id="41989" name="Slide Number Placeholder 4"/>
          <p:cNvSpPr>
            <a:spLocks noGrp="1"/>
          </p:cNvSpPr>
          <p:nvPr>
            <p:ph type="sldNum" sz="quarter" idx="12"/>
          </p:nvPr>
        </p:nvSpPr>
        <p:spPr>
          <a:noFill/>
        </p:spPr>
        <p:txBody>
          <a:bodyPr/>
          <a:lstStyle/>
          <a:p>
            <a:fld id="{87504BD4-2198-DC49-B8BE-86D87EE89797}" type="slidenum">
              <a:rPr lang="en-US" altLang="zh-CN" smtClean="0"/>
              <a:pPr/>
              <a:t>22</a:t>
            </a:fld>
            <a:endParaRPr lang="en-US" altLang="zh-CN" smtClean="0"/>
          </a:p>
        </p:txBody>
      </p:sp>
      <p:pic>
        <p:nvPicPr>
          <p:cNvPr id="41990" name="Picture 5" descr="EMShape.png"/>
          <p:cNvPicPr>
            <a:picLocks noChangeAspect="1"/>
          </p:cNvPicPr>
          <p:nvPr/>
        </p:nvPicPr>
        <p:blipFill>
          <a:blip r:embed="rId2"/>
          <a:srcRect l="7898" r="49365"/>
          <a:stretch>
            <a:fillRect/>
          </a:stretch>
        </p:blipFill>
        <p:spPr bwMode="auto">
          <a:xfrm>
            <a:off x="1292225" y="3124200"/>
            <a:ext cx="3279775" cy="2819400"/>
          </a:xfrm>
          <a:prstGeom prst="rect">
            <a:avLst/>
          </a:prstGeom>
          <a:noFill/>
          <a:ln w="9525">
            <a:noFill/>
            <a:miter lim="800000"/>
            <a:headEnd/>
            <a:tailEnd/>
          </a:ln>
        </p:spPr>
      </p:pic>
      <p:sp>
        <p:nvSpPr>
          <p:cNvPr id="41991" name="TextBox 6"/>
          <p:cNvSpPr txBox="1">
            <a:spLocks noChangeArrowheads="1"/>
          </p:cNvSpPr>
          <p:nvPr/>
        </p:nvSpPr>
        <p:spPr bwMode="auto">
          <a:xfrm>
            <a:off x="2057400" y="3886200"/>
            <a:ext cx="431800" cy="584200"/>
          </a:xfrm>
          <a:prstGeom prst="rect">
            <a:avLst/>
          </a:prstGeom>
          <a:solidFill>
            <a:srgbClr val="FFFFFF"/>
          </a:solidFill>
          <a:ln w="9525">
            <a:noFill/>
            <a:miter lim="800000"/>
            <a:headEnd/>
            <a:tailEnd/>
          </a:ln>
        </p:spPr>
        <p:txBody>
          <a:bodyPr wrap="none">
            <a:prstTxWarp prst="textNoShape">
              <a:avLst/>
            </a:prstTxWarp>
            <a:spAutoFit/>
          </a:bodyPr>
          <a:lstStyle/>
          <a:p>
            <a:r>
              <a:rPr lang="en-US" sz="3200">
                <a:latin typeface="Symbol" pitchFamily="-106" charset="2"/>
              </a:rPr>
              <a:t>h</a:t>
            </a:r>
          </a:p>
        </p:txBody>
      </p:sp>
      <p:sp>
        <p:nvSpPr>
          <p:cNvPr id="9" name="TextBox 8"/>
          <p:cNvSpPr txBox="1"/>
          <p:nvPr/>
        </p:nvSpPr>
        <p:spPr>
          <a:xfrm rot="16200000">
            <a:off x="-301624" y="3976687"/>
            <a:ext cx="2559050" cy="708025"/>
          </a:xfrm>
          <a:prstGeom prst="rect">
            <a:avLst/>
          </a:prstGeom>
          <a:solidFill>
            <a:srgbClr val="FFFFFF"/>
          </a:solidFill>
        </p:spPr>
        <p:txBody>
          <a:bodyPr wrap="none">
            <a:prstTxWarp prst="textNoShape">
              <a:avLst/>
            </a:prstTxWarp>
            <a:spAutoFit/>
          </a:bodyPr>
          <a:lstStyle/>
          <a:p>
            <a:pPr algn="ctr"/>
            <a:r>
              <a:rPr lang="en-US" sz="2000"/>
              <a:t>Integrated</a:t>
            </a:r>
          </a:p>
          <a:p>
            <a:pPr algn="ctr"/>
            <a:r>
              <a:rPr lang="en-US" sz="2000"/>
              <a:t>Transverse Energy</a:t>
            </a:r>
            <a:endParaRPr lang="en-US" sz="2400"/>
          </a:p>
        </p:txBody>
      </p:sp>
      <p:sp>
        <p:nvSpPr>
          <p:cNvPr id="10" name="TextBox 9"/>
          <p:cNvSpPr txBox="1"/>
          <p:nvPr/>
        </p:nvSpPr>
        <p:spPr>
          <a:xfrm rot="16200000">
            <a:off x="3263107" y="3982244"/>
            <a:ext cx="3754437" cy="708025"/>
          </a:xfrm>
          <a:prstGeom prst="rect">
            <a:avLst/>
          </a:prstGeom>
          <a:solidFill>
            <a:srgbClr val="FFFFFF"/>
          </a:solidFill>
        </p:spPr>
        <p:txBody>
          <a:bodyPr wrap="none">
            <a:prstTxWarp prst="textNoShape">
              <a:avLst/>
            </a:prstTxWarp>
            <a:spAutoFit/>
          </a:bodyPr>
          <a:lstStyle/>
          <a:p>
            <a:pPr algn="ctr"/>
            <a:r>
              <a:rPr lang="en-US" sz="2000"/>
              <a:t>Integrated (Finite Cell Size)</a:t>
            </a:r>
          </a:p>
          <a:p>
            <a:pPr algn="ctr"/>
            <a:r>
              <a:rPr lang="en-US" sz="2000"/>
              <a:t>Transverse Energy</a:t>
            </a:r>
            <a:endParaRPr lang="en-US" sz="2400"/>
          </a:p>
        </p:txBody>
      </p:sp>
      <p:pic>
        <p:nvPicPr>
          <p:cNvPr id="41994" name="Picture 10" descr="EMShape.png"/>
          <p:cNvPicPr>
            <a:picLocks noChangeAspect="1"/>
          </p:cNvPicPr>
          <p:nvPr/>
        </p:nvPicPr>
        <p:blipFill>
          <a:blip r:embed="rId2"/>
          <a:srcRect l="55289" r="1974"/>
          <a:stretch>
            <a:fillRect/>
          </a:stretch>
        </p:blipFill>
        <p:spPr bwMode="auto">
          <a:xfrm>
            <a:off x="5486400" y="3124200"/>
            <a:ext cx="3279775" cy="2819400"/>
          </a:xfrm>
          <a:prstGeom prst="rect">
            <a:avLst/>
          </a:prstGeom>
          <a:noFill/>
          <a:ln w="9525">
            <a:noFill/>
            <a:miter lim="800000"/>
            <a:headEnd/>
            <a:tailEnd/>
          </a:ln>
        </p:spPr>
      </p:pic>
      <p:sp>
        <p:nvSpPr>
          <p:cNvPr id="12" name="Rectangle 11"/>
          <p:cNvSpPr/>
          <p:nvPr/>
        </p:nvSpPr>
        <p:spPr>
          <a:xfrm>
            <a:off x="4267200" y="3124200"/>
            <a:ext cx="381000" cy="1143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41996" name="TextBox 7"/>
          <p:cNvSpPr txBox="1">
            <a:spLocks noChangeArrowheads="1"/>
          </p:cNvSpPr>
          <p:nvPr/>
        </p:nvSpPr>
        <p:spPr bwMode="auto">
          <a:xfrm>
            <a:off x="6172200" y="3886200"/>
            <a:ext cx="431800" cy="584200"/>
          </a:xfrm>
          <a:prstGeom prst="rect">
            <a:avLst/>
          </a:prstGeom>
          <a:solidFill>
            <a:srgbClr val="FFFFFF"/>
          </a:solidFill>
          <a:ln w="9525">
            <a:noFill/>
            <a:miter lim="800000"/>
            <a:headEnd/>
            <a:tailEnd/>
          </a:ln>
        </p:spPr>
        <p:txBody>
          <a:bodyPr wrap="none">
            <a:prstTxWarp prst="textNoShape">
              <a:avLst/>
            </a:prstTxWarp>
            <a:spAutoFit/>
          </a:bodyPr>
          <a:lstStyle/>
          <a:p>
            <a:r>
              <a:rPr lang="en-US" sz="3200">
                <a:latin typeface="Symbol" pitchFamily="-106" charset="2"/>
              </a:rPr>
              <a:t>h</a:t>
            </a:r>
          </a:p>
        </p:txBody>
      </p:sp>
      <p:sp>
        <p:nvSpPr>
          <p:cNvPr id="41997" name="TextBox 12"/>
          <p:cNvSpPr txBox="1">
            <a:spLocks noChangeArrowheads="1"/>
          </p:cNvSpPr>
          <p:nvPr/>
        </p:nvSpPr>
        <p:spPr bwMode="auto">
          <a:xfrm>
            <a:off x="4953000" y="6096000"/>
            <a:ext cx="3983038" cy="646113"/>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Choose Cell Granularity a bit</a:t>
            </a:r>
          </a:p>
          <a:p>
            <a:r>
              <a:rPr lang="en-US">
                <a:solidFill>
                  <a:srgbClr val="0000FF"/>
                </a:solidFill>
              </a:rPr>
              <a:t>Smaller than One Moliere Radius</a:t>
            </a:r>
          </a:p>
        </p:txBody>
      </p:sp>
      <p:sp>
        <p:nvSpPr>
          <p:cNvPr id="14" name="Date Placeholder 13"/>
          <p:cNvSpPr>
            <a:spLocks noGrp="1"/>
          </p:cNvSpPr>
          <p:nvPr>
            <p:ph type="dt" sz="half" idx="10"/>
          </p:nvPr>
        </p:nvSpPr>
        <p:spPr/>
        <p:txBody>
          <a:bodyPr/>
          <a:lstStyle/>
          <a:p>
            <a:r>
              <a:rPr lang="en-US" altLang="zh-CN" smtClean="0"/>
              <a:t>8/17/16</a:t>
            </a:r>
            <a:endParaRPr lang="en-US" altLang="zh-CN"/>
          </a:p>
        </p:txBody>
      </p:sp>
      <p:sp>
        <p:nvSpPr>
          <p:cNvPr id="15" name="Footer Placeholder 14"/>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4" name="Title 1"/>
          <p:cNvSpPr>
            <a:spLocks noGrp="1"/>
          </p:cNvSpPr>
          <p:nvPr>
            <p:ph type="title"/>
          </p:nvPr>
        </p:nvSpPr>
        <p:spPr/>
        <p:txBody>
          <a:bodyPr/>
          <a:lstStyle/>
          <a:p>
            <a:r>
              <a:rPr lang="en-US" smtClean="0"/>
              <a:t>Position of EM Shower in 2D</a:t>
            </a:r>
          </a:p>
        </p:txBody>
      </p:sp>
      <p:sp>
        <p:nvSpPr>
          <p:cNvPr id="43015" name="Content Placeholder 2"/>
          <p:cNvSpPr>
            <a:spLocks noGrp="1"/>
          </p:cNvSpPr>
          <p:nvPr>
            <p:ph idx="1"/>
          </p:nvPr>
        </p:nvSpPr>
        <p:spPr>
          <a:xfrm>
            <a:off x="457200" y="1143000"/>
            <a:ext cx="8458200" cy="5181600"/>
          </a:xfrm>
        </p:spPr>
        <p:txBody>
          <a:bodyPr/>
          <a:lstStyle/>
          <a:p>
            <a:r>
              <a:rPr lang="en-US" sz="2400" smtClean="0"/>
              <a:t>Two common methods for computing the position of a shower within a fraction of the cell size</a:t>
            </a:r>
          </a:p>
          <a:p>
            <a:pPr lvl="1"/>
            <a:r>
              <a:rPr lang="en-US" smtClean="0">
                <a:solidFill>
                  <a:srgbClr val="0000FF"/>
                </a:solidFill>
              </a:rPr>
              <a:t>Correction to the center-of-gravity:</a:t>
            </a:r>
          </a:p>
          <a:p>
            <a:pPr lvl="1"/>
            <a:endParaRPr lang="en-US" smtClean="0">
              <a:solidFill>
                <a:srgbClr val="0000FF"/>
              </a:solidFill>
            </a:endParaRPr>
          </a:p>
          <a:p>
            <a:pPr lvl="1"/>
            <a:endParaRPr lang="en-US" smtClean="0">
              <a:solidFill>
                <a:srgbClr val="0000FF"/>
              </a:solidFill>
            </a:endParaRPr>
          </a:p>
          <a:p>
            <a:pPr lvl="1"/>
            <a:endParaRPr lang="en-US" smtClean="0">
              <a:solidFill>
                <a:srgbClr val="0000FF"/>
              </a:solidFill>
            </a:endParaRPr>
          </a:p>
          <a:p>
            <a:pPr lvl="1"/>
            <a:r>
              <a:rPr lang="en-US" smtClean="0">
                <a:solidFill>
                  <a:srgbClr val="0000FF"/>
                </a:solidFill>
              </a:rPr>
              <a:t>Logarithmic Weighting:</a:t>
            </a:r>
          </a:p>
          <a:p>
            <a:pPr lvl="1">
              <a:buFont typeface="Wingdings" pitchFamily="-106" charset="2"/>
              <a:buNone/>
            </a:pPr>
            <a:r>
              <a:rPr lang="en-US" smtClean="0">
                <a:solidFill>
                  <a:srgbClr val="0000FF"/>
                </a:solidFill>
              </a:rPr>
              <a:t>	</a:t>
            </a:r>
          </a:p>
          <a:p>
            <a:pPr lvl="1">
              <a:buFont typeface="Wingdings" pitchFamily="-106" charset="2"/>
              <a:buNone/>
            </a:pPr>
            <a:endParaRPr lang="en-US" smtClean="0">
              <a:solidFill>
                <a:srgbClr val="0000FF"/>
              </a:solidFill>
            </a:endParaRPr>
          </a:p>
          <a:p>
            <a:r>
              <a:rPr lang="en-US" sz="2400" smtClean="0"/>
              <a:t>At energies of ~45 GeV, an electron impacting on a 20mm crystal can have its impact point determined to better than 1mm in both coordinates</a:t>
            </a:r>
          </a:p>
        </p:txBody>
      </p:sp>
      <p:sp>
        <p:nvSpPr>
          <p:cNvPr id="43017" name="Slide Number Placeholder 4"/>
          <p:cNvSpPr>
            <a:spLocks noGrp="1"/>
          </p:cNvSpPr>
          <p:nvPr>
            <p:ph type="sldNum" sz="quarter" idx="12"/>
          </p:nvPr>
        </p:nvSpPr>
        <p:spPr>
          <a:noFill/>
        </p:spPr>
        <p:txBody>
          <a:bodyPr/>
          <a:lstStyle/>
          <a:p>
            <a:fld id="{CF8AD952-52D2-6547-87D4-5B19A1FDA1AC}" type="slidenum">
              <a:rPr lang="en-US" altLang="zh-CN" smtClean="0"/>
              <a:pPr/>
              <a:t>23</a:t>
            </a:fld>
            <a:endParaRPr lang="en-US" altLang="zh-CN" smtClean="0"/>
          </a:p>
        </p:txBody>
      </p:sp>
      <p:graphicFrame>
        <p:nvGraphicFramePr>
          <p:cNvPr id="43010" name="Object 2"/>
          <p:cNvGraphicFramePr>
            <a:graphicFrameLocks noChangeAspect="1"/>
          </p:cNvGraphicFramePr>
          <p:nvPr/>
        </p:nvGraphicFramePr>
        <p:xfrm>
          <a:off x="3124200" y="2438400"/>
          <a:ext cx="3238500" cy="647700"/>
        </p:xfrm>
        <a:graphic>
          <a:graphicData uri="http://schemas.openxmlformats.org/presentationml/2006/ole">
            <p:oleObj spid="_x0000_s43010" name="Equation" r:id="rId3" imgW="1333500" imgH="266700" progId="Equation.3">
              <p:embed/>
            </p:oleObj>
          </a:graphicData>
        </a:graphic>
      </p:graphicFrame>
      <p:graphicFrame>
        <p:nvGraphicFramePr>
          <p:cNvPr id="43011" name="Object 3"/>
          <p:cNvGraphicFramePr>
            <a:graphicFrameLocks noChangeAspect="1"/>
          </p:cNvGraphicFramePr>
          <p:nvPr/>
        </p:nvGraphicFramePr>
        <p:xfrm>
          <a:off x="3124200" y="3200400"/>
          <a:ext cx="2971800" cy="539750"/>
        </p:xfrm>
        <a:graphic>
          <a:graphicData uri="http://schemas.openxmlformats.org/presentationml/2006/ole">
            <p:oleObj spid="_x0000_s43011" name="Equation" r:id="rId4" imgW="1257300" imgH="228600" progId="Equation.3">
              <p:embed/>
            </p:oleObj>
          </a:graphicData>
        </a:graphic>
      </p:graphicFrame>
      <p:graphicFrame>
        <p:nvGraphicFramePr>
          <p:cNvPr id="43012" name="Object 4"/>
          <p:cNvGraphicFramePr>
            <a:graphicFrameLocks noChangeAspect="1"/>
          </p:cNvGraphicFramePr>
          <p:nvPr/>
        </p:nvGraphicFramePr>
        <p:xfrm>
          <a:off x="5638800" y="3886200"/>
          <a:ext cx="2693988" cy="1196975"/>
        </p:xfrm>
        <a:graphic>
          <a:graphicData uri="http://schemas.openxmlformats.org/presentationml/2006/ole">
            <p:oleObj spid="_x0000_s43012" name="Equation" r:id="rId5" imgW="1257300" imgH="558800" progId="Equation.3">
              <p:embed/>
            </p:oleObj>
          </a:graphicData>
        </a:graphic>
      </p:graphicFrame>
      <p:graphicFrame>
        <p:nvGraphicFramePr>
          <p:cNvPr id="43013" name="Object 5"/>
          <p:cNvGraphicFramePr>
            <a:graphicFrameLocks noChangeAspect="1"/>
          </p:cNvGraphicFramePr>
          <p:nvPr/>
        </p:nvGraphicFramePr>
        <p:xfrm>
          <a:off x="2362200" y="4191000"/>
          <a:ext cx="2667000" cy="601663"/>
        </p:xfrm>
        <a:graphic>
          <a:graphicData uri="http://schemas.openxmlformats.org/presentationml/2006/ole">
            <p:oleObj spid="_x0000_s43013" name="Equation" r:id="rId6" imgW="1181100" imgH="266700" progId="Equation.3">
              <p:embed/>
            </p:oleObj>
          </a:graphicData>
        </a:graphic>
      </p:graphicFrame>
      <p:sp>
        <p:nvSpPr>
          <p:cNvPr id="10" name="Date Placeholder 9"/>
          <p:cNvSpPr>
            <a:spLocks noGrp="1"/>
          </p:cNvSpPr>
          <p:nvPr>
            <p:ph type="dt" sz="half" idx="10"/>
          </p:nvPr>
        </p:nvSpPr>
        <p:spPr/>
        <p:txBody>
          <a:bodyPr/>
          <a:lstStyle/>
          <a:p>
            <a:r>
              <a:rPr lang="en-US" altLang="zh-CN" smtClean="0"/>
              <a:t>8/17/16</a:t>
            </a:r>
            <a:endParaRPr lang="en-US" altLang="zh-CN"/>
          </a:p>
        </p:txBody>
      </p:sp>
      <p:sp>
        <p:nvSpPr>
          <p:cNvPr id="11" name="Footer Placeholder 10"/>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Hadronic</a:t>
            </a:r>
            <a:r>
              <a:rPr lang="en-US" dirty="0" smtClean="0"/>
              <a:t> Showers</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dirty="0" smtClean="0"/>
              <a:t>HCPSS 2016 </a:t>
            </a:r>
            <a:r>
              <a:rPr lang="en-US" altLang="zh-CN" dirty="0" err="1" smtClean="0"/>
              <a:t>Calorimetry</a:t>
            </a:r>
            <a:r>
              <a:rPr lang="en-US" altLang="zh-CN" dirty="0" smtClean="0"/>
              <a:t> Lecture 1</a:t>
            </a:r>
            <a:endParaRPr lang="en-US" altLang="zh-CN" dirty="0"/>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24</a:t>
            </a:fld>
            <a:endParaRPr lang="en-US" altLang="zh-CN"/>
          </a:p>
        </p:txBody>
      </p:sp>
      <p:sp>
        <p:nvSpPr>
          <p:cNvPr id="789" name="TextBox 6"/>
          <p:cNvSpPr txBox="1">
            <a:spLocks noChangeArrowheads="1"/>
          </p:cNvSpPr>
          <p:nvPr/>
        </p:nvSpPr>
        <p:spPr bwMode="auto">
          <a:xfrm>
            <a:off x="5105400" y="6324600"/>
            <a:ext cx="2637260" cy="369332"/>
          </a:xfrm>
          <a:prstGeom prst="rect">
            <a:avLst/>
          </a:prstGeom>
          <a:noFill/>
          <a:ln w="9525">
            <a:noFill/>
            <a:miter lim="800000"/>
            <a:headEnd/>
            <a:tailEnd/>
          </a:ln>
        </p:spPr>
        <p:txBody>
          <a:bodyPr wrap="none">
            <a:prstTxWarp prst="textNoShape">
              <a:avLst/>
            </a:prstTxWarp>
            <a:spAutoFit/>
          </a:bodyPr>
          <a:lstStyle/>
          <a:p>
            <a:r>
              <a:rPr lang="en-US" dirty="0"/>
              <a:t>(Courtesy of</a:t>
            </a:r>
            <a:r>
              <a:rPr lang="en-US" dirty="0" smtClean="0"/>
              <a:t> A. Para)</a:t>
            </a:r>
            <a:endParaRPr lang="en-US" dirty="0"/>
          </a:p>
        </p:txBody>
      </p:sp>
      <p:sp>
        <p:nvSpPr>
          <p:cNvPr id="11" name="Rectangle 1"/>
          <p:cNvSpPr>
            <a:spLocks/>
          </p:cNvSpPr>
          <p:nvPr/>
        </p:nvSpPr>
        <p:spPr bwMode="auto">
          <a:xfrm>
            <a:off x="5264443" y="4437757"/>
            <a:ext cx="1303962"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endParaRPr lang="en-US" altLang="en-US" sz="1266" dirty="0">
              <a:solidFill>
                <a:schemeClr val="tx1"/>
              </a:solidFill>
              <a:latin typeface="Chalkduster" charset="0"/>
              <a:ea typeface="Chalkduster" charset="0"/>
              <a:cs typeface="Chalkduster" charset="0"/>
              <a:sym typeface="Chalkduster" charset="0"/>
            </a:endParaRPr>
          </a:p>
        </p:txBody>
      </p:sp>
      <p:sp>
        <p:nvSpPr>
          <p:cNvPr id="12" name="Rectangle 2"/>
          <p:cNvSpPr>
            <a:spLocks/>
          </p:cNvSpPr>
          <p:nvPr/>
        </p:nvSpPr>
        <p:spPr bwMode="auto">
          <a:xfrm>
            <a:off x="4966363" y="3790355"/>
            <a:ext cx="1884493"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endParaRPr lang="en-US" altLang="en-US" sz="1266" dirty="0">
              <a:solidFill>
                <a:schemeClr val="tx1"/>
              </a:solidFill>
              <a:latin typeface="Chalkduster" charset="0"/>
              <a:ea typeface="Chalkduster" charset="0"/>
              <a:cs typeface="Chalkduster" charset="0"/>
              <a:sym typeface="Chalkduster" charset="0"/>
            </a:endParaRPr>
          </a:p>
        </p:txBody>
      </p:sp>
      <p:sp>
        <p:nvSpPr>
          <p:cNvPr id="13" name="Rectangle 3"/>
          <p:cNvSpPr>
            <a:spLocks/>
          </p:cNvSpPr>
          <p:nvPr/>
        </p:nvSpPr>
        <p:spPr bwMode="auto">
          <a:xfrm>
            <a:off x="5225369" y="3013472"/>
            <a:ext cx="1303962"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endParaRPr lang="en-US" altLang="en-US" sz="1266" dirty="0">
              <a:solidFill>
                <a:schemeClr val="tx1"/>
              </a:solidFill>
              <a:latin typeface="Chalkduster" charset="0"/>
              <a:ea typeface="Chalkduster" charset="0"/>
              <a:cs typeface="Chalkduster" charset="0"/>
              <a:sym typeface="Chalkduster" charset="0"/>
            </a:endParaRPr>
          </a:p>
        </p:txBody>
      </p:sp>
      <p:sp>
        <p:nvSpPr>
          <p:cNvPr id="17" name="Rectangle 7"/>
          <p:cNvSpPr>
            <a:spLocks/>
          </p:cNvSpPr>
          <p:nvPr/>
        </p:nvSpPr>
        <p:spPr bwMode="auto">
          <a:xfrm>
            <a:off x="457200" y="2633960"/>
            <a:ext cx="946712" cy="8215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Incident primary particle</a:t>
            </a:r>
          </a:p>
        </p:txBody>
      </p:sp>
      <p:sp>
        <p:nvSpPr>
          <p:cNvPr id="28" name="Rectangle 18"/>
          <p:cNvSpPr>
            <a:spLocks/>
          </p:cNvSpPr>
          <p:nvPr/>
        </p:nvSpPr>
        <p:spPr bwMode="auto">
          <a:xfrm>
            <a:off x="2363338" y="2514600"/>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a:solidFill>
                  <a:schemeClr val="tx1"/>
                </a:solidFill>
                <a:latin typeface="Chalkduster" charset="0"/>
                <a:ea typeface="Chalkduster" charset="0"/>
                <a:cs typeface="Chalkduster" charset="0"/>
                <a:sym typeface="Chalkduster" charset="0"/>
              </a:rPr>
              <a:t>N</a:t>
            </a:r>
          </a:p>
        </p:txBody>
      </p:sp>
      <p:sp>
        <p:nvSpPr>
          <p:cNvPr id="29" name="Rectangle 19"/>
          <p:cNvSpPr>
            <a:spLocks/>
          </p:cNvSpPr>
          <p:nvPr/>
        </p:nvSpPr>
        <p:spPr bwMode="auto">
          <a:xfrm>
            <a:off x="2992558" y="2138363"/>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p</a:t>
            </a:r>
          </a:p>
        </p:txBody>
      </p:sp>
      <p:sp>
        <p:nvSpPr>
          <p:cNvPr id="31" name="Rectangle 21"/>
          <p:cNvSpPr>
            <a:spLocks/>
          </p:cNvSpPr>
          <p:nvPr/>
        </p:nvSpPr>
        <p:spPr bwMode="auto">
          <a:xfrm>
            <a:off x="3886200" y="2819400"/>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p</a:t>
            </a:r>
            <a:endParaRPr lang="en-US" altLang="en-US" sz="1266" dirty="0">
              <a:solidFill>
                <a:schemeClr val="tx1"/>
              </a:solidFill>
              <a:latin typeface="Chalkduster" charset="0"/>
              <a:ea typeface="Chalkduster" charset="0"/>
              <a:cs typeface="Chalkduster" charset="0"/>
              <a:sym typeface="Chalkduster" charset="0"/>
            </a:endParaRPr>
          </a:p>
        </p:txBody>
      </p:sp>
      <p:sp>
        <p:nvSpPr>
          <p:cNvPr id="32" name="Line 22"/>
          <p:cNvSpPr>
            <a:spLocks noChangeShapeType="1"/>
          </p:cNvSpPr>
          <p:nvPr/>
        </p:nvSpPr>
        <p:spPr bwMode="auto">
          <a:xfrm>
            <a:off x="1604865" y="3755752"/>
            <a:ext cx="4485718" cy="8930"/>
          </a:xfrm>
          <a:prstGeom prst="line">
            <a:avLst/>
          </a:prstGeom>
          <a:noFill/>
          <a:ln w="12700">
            <a:solidFill>
              <a:schemeClr val="tx1"/>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37" name="Rectangle 31"/>
          <p:cNvSpPr>
            <a:spLocks/>
          </p:cNvSpPr>
          <p:nvPr/>
        </p:nvSpPr>
        <p:spPr bwMode="auto">
          <a:xfrm>
            <a:off x="2819400" y="1905000"/>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n</a:t>
            </a:r>
            <a:endParaRPr lang="en-US" altLang="en-US" sz="1266" dirty="0">
              <a:solidFill>
                <a:schemeClr val="tx1"/>
              </a:solidFill>
              <a:latin typeface="Chalkduster" charset="0"/>
              <a:ea typeface="Chalkduster" charset="0"/>
              <a:cs typeface="Chalkduster" charset="0"/>
              <a:sym typeface="Chalkduster" charset="0"/>
            </a:endParaRPr>
          </a:p>
        </p:txBody>
      </p:sp>
      <p:sp>
        <p:nvSpPr>
          <p:cNvPr id="39" name="Rectangle 35"/>
          <p:cNvSpPr>
            <a:spLocks/>
          </p:cNvSpPr>
          <p:nvPr/>
        </p:nvSpPr>
        <p:spPr bwMode="auto">
          <a:xfrm>
            <a:off x="2894314" y="2629496"/>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a:solidFill>
                  <a:schemeClr val="tx1"/>
                </a:solidFill>
                <a:latin typeface="Chalkduster" charset="0"/>
                <a:ea typeface="Chalkduster" charset="0"/>
                <a:cs typeface="Chalkduster" charset="0"/>
                <a:sym typeface="Chalkduster" charset="0"/>
              </a:rPr>
              <a:t>P</a:t>
            </a:r>
          </a:p>
        </p:txBody>
      </p:sp>
      <p:sp>
        <p:nvSpPr>
          <p:cNvPr id="44" name="Rectangle 40"/>
          <p:cNvSpPr>
            <a:spLocks/>
          </p:cNvSpPr>
          <p:nvPr/>
        </p:nvSpPr>
        <p:spPr bwMode="auto">
          <a:xfrm>
            <a:off x="3201538" y="2004417"/>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n</a:t>
            </a:r>
            <a:endParaRPr lang="en-US" altLang="en-US" sz="1266" dirty="0">
              <a:solidFill>
                <a:schemeClr val="tx1"/>
              </a:solidFill>
              <a:latin typeface="Chalkduster" charset="0"/>
              <a:ea typeface="Chalkduster" charset="0"/>
              <a:cs typeface="Chalkduster" charset="0"/>
              <a:sym typeface="Chalkduster" charset="0"/>
            </a:endParaRPr>
          </a:p>
        </p:txBody>
      </p:sp>
      <p:sp>
        <p:nvSpPr>
          <p:cNvPr id="45" name="Rectangle 41"/>
          <p:cNvSpPr>
            <a:spLocks/>
          </p:cNvSpPr>
          <p:nvPr/>
        </p:nvSpPr>
        <p:spPr bwMode="auto">
          <a:xfrm>
            <a:off x="3028283" y="2888457"/>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46" name="Rectangle 42"/>
          <p:cNvSpPr>
            <a:spLocks/>
          </p:cNvSpPr>
          <p:nvPr/>
        </p:nvSpPr>
        <p:spPr bwMode="auto">
          <a:xfrm>
            <a:off x="3429000" y="215026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p</a:t>
            </a:r>
            <a:endParaRPr lang="en-US" altLang="en-US" sz="1266" dirty="0">
              <a:solidFill>
                <a:schemeClr val="tx1"/>
              </a:solidFill>
              <a:latin typeface="Chalkduster" charset="0"/>
              <a:ea typeface="Chalkduster" charset="0"/>
              <a:cs typeface="Chalkduster" charset="0"/>
              <a:sym typeface="Chalkduster" charset="0"/>
            </a:endParaRPr>
          </a:p>
        </p:txBody>
      </p:sp>
      <p:sp>
        <p:nvSpPr>
          <p:cNvPr id="48" name="Rectangle 44"/>
          <p:cNvSpPr>
            <a:spLocks/>
          </p:cNvSpPr>
          <p:nvPr/>
        </p:nvSpPr>
        <p:spPr bwMode="auto">
          <a:xfrm>
            <a:off x="3581400" y="2433042"/>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a:solidFill>
                  <a:schemeClr val="tx1"/>
                </a:solidFill>
                <a:latin typeface="Chalkduster" charset="0"/>
                <a:ea typeface="Chalkduster" charset="0"/>
                <a:cs typeface="Chalkduster" charset="0"/>
                <a:sym typeface="Chalkduster" charset="0"/>
              </a:rPr>
              <a:t>P</a:t>
            </a:r>
          </a:p>
        </p:txBody>
      </p:sp>
      <p:sp>
        <p:nvSpPr>
          <p:cNvPr id="51" name="Rectangle 49"/>
          <p:cNvSpPr>
            <a:spLocks/>
          </p:cNvSpPr>
          <p:nvPr/>
        </p:nvSpPr>
        <p:spPr bwMode="auto">
          <a:xfrm>
            <a:off x="3760645" y="225444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52" name="Rectangle 50"/>
          <p:cNvSpPr>
            <a:spLocks/>
          </p:cNvSpPr>
          <p:nvPr/>
        </p:nvSpPr>
        <p:spPr bwMode="auto">
          <a:xfrm>
            <a:off x="3992857" y="225444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53" name="Rectangle 51"/>
          <p:cNvSpPr>
            <a:spLocks/>
          </p:cNvSpPr>
          <p:nvPr/>
        </p:nvSpPr>
        <p:spPr bwMode="auto">
          <a:xfrm>
            <a:off x="4343400" y="2450902"/>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a:solidFill>
                  <a:schemeClr val="tx1"/>
                </a:solidFill>
                <a:latin typeface="Chalkduster" charset="0"/>
                <a:ea typeface="Chalkduster" charset="0"/>
                <a:cs typeface="Chalkduster" charset="0"/>
                <a:sym typeface="Chalkduster" charset="0"/>
              </a:rPr>
              <a:t>P</a:t>
            </a:r>
          </a:p>
        </p:txBody>
      </p:sp>
      <p:sp>
        <p:nvSpPr>
          <p:cNvPr id="57" name="Rectangle 57"/>
          <p:cNvSpPr>
            <a:spLocks/>
          </p:cNvSpPr>
          <p:nvPr/>
        </p:nvSpPr>
        <p:spPr bwMode="auto">
          <a:xfrm>
            <a:off x="4573388" y="2209800"/>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p</a:t>
            </a:r>
          </a:p>
        </p:txBody>
      </p:sp>
      <p:sp>
        <p:nvSpPr>
          <p:cNvPr id="58" name="Rectangle 58"/>
          <p:cNvSpPr>
            <a:spLocks/>
          </p:cNvSpPr>
          <p:nvPr/>
        </p:nvSpPr>
        <p:spPr bwMode="auto">
          <a:xfrm>
            <a:off x="4350107" y="225444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60" name="Rectangle 60"/>
          <p:cNvSpPr>
            <a:spLocks/>
          </p:cNvSpPr>
          <p:nvPr/>
        </p:nvSpPr>
        <p:spPr bwMode="auto">
          <a:xfrm>
            <a:off x="4546594" y="2879527"/>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64" name="Rectangle 68"/>
          <p:cNvSpPr>
            <a:spLocks/>
          </p:cNvSpPr>
          <p:nvPr/>
        </p:nvSpPr>
        <p:spPr bwMode="auto">
          <a:xfrm>
            <a:off x="2483477" y="309383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P</a:t>
            </a:r>
          </a:p>
        </p:txBody>
      </p:sp>
      <p:sp>
        <p:nvSpPr>
          <p:cNvPr id="67" name="Rectangle 71"/>
          <p:cNvSpPr>
            <a:spLocks/>
          </p:cNvSpPr>
          <p:nvPr/>
        </p:nvSpPr>
        <p:spPr bwMode="auto">
          <a:xfrm>
            <a:off x="3242632" y="3174207"/>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70" name="Rectangle 74"/>
          <p:cNvSpPr>
            <a:spLocks/>
          </p:cNvSpPr>
          <p:nvPr/>
        </p:nvSpPr>
        <p:spPr bwMode="auto">
          <a:xfrm>
            <a:off x="3680264" y="2727722"/>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p</a:t>
            </a:r>
          </a:p>
        </p:txBody>
      </p:sp>
      <p:sp>
        <p:nvSpPr>
          <p:cNvPr id="71" name="Rectangle 75"/>
          <p:cNvSpPr>
            <a:spLocks/>
          </p:cNvSpPr>
          <p:nvPr/>
        </p:nvSpPr>
        <p:spPr bwMode="auto">
          <a:xfrm>
            <a:off x="3456982" y="2772371"/>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72" name="Rectangle 76"/>
          <p:cNvSpPr>
            <a:spLocks/>
          </p:cNvSpPr>
          <p:nvPr/>
        </p:nvSpPr>
        <p:spPr bwMode="auto">
          <a:xfrm>
            <a:off x="3653470" y="339744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78" name="Rectangle 84"/>
          <p:cNvSpPr>
            <a:spLocks/>
          </p:cNvSpPr>
          <p:nvPr/>
        </p:nvSpPr>
        <p:spPr bwMode="auto">
          <a:xfrm>
            <a:off x="4296520" y="2799160"/>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p</a:t>
            </a:r>
          </a:p>
        </p:txBody>
      </p:sp>
      <p:sp>
        <p:nvSpPr>
          <p:cNvPr id="79" name="Rectangle 85"/>
          <p:cNvSpPr>
            <a:spLocks/>
          </p:cNvSpPr>
          <p:nvPr/>
        </p:nvSpPr>
        <p:spPr bwMode="auto">
          <a:xfrm>
            <a:off x="4073238" y="2843808"/>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80" name="Rectangle 86"/>
          <p:cNvSpPr>
            <a:spLocks/>
          </p:cNvSpPr>
          <p:nvPr/>
        </p:nvSpPr>
        <p:spPr bwMode="auto">
          <a:xfrm>
            <a:off x="4269726" y="3468886"/>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84" name="Rectangle 90"/>
          <p:cNvSpPr>
            <a:spLocks/>
          </p:cNvSpPr>
          <p:nvPr/>
        </p:nvSpPr>
        <p:spPr bwMode="auto">
          <a:xfrm>
            <a:off x="4649338" y="3415308"/>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p</a:t>
            </a:r>
            <a:endParaRPr lang="en-US" altLang="en-US" sz="1266" dirty="0">
              <a:solidFill>
                <a:schemeClr val="tx1"/>
              </a:solidFill>
              <a:latin typeface="Chalkduster" charset="0"/>
              <a:ea typeface="Chalkduster" charset="0"/>
              <a:cs typeface="Chalkduster" charset="0"/>
              <a:sym typeface="Chalkduster" charset="0"/>
            </a:endParaRPr>
          </a:p>
        </p:txBody>
      </p:sp>
      <p:sp>
        <p:nvSpPr>
          <p:cNvPr id="85" name="Rectangle 91"/>
          <p:cNvSpPr>
            <a:spLocks/>
          </p:cNvSpPr>
          <p:nvPr/>
        </p:nvSpPr>
        <p:spPr bwMode="auto">
          <a:xfrm>
            <a:off x="4028582" y="3433168"/>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88" name="Rectangle 96"/>
          <p:cNvSpPr>
            <a:spLocks/>
          </p:cNvSpPr>
          <p:nvPr/>
        </p:nvSpPr>
        <p:spPr bwMode="auto">
          <a:xfrm>
            <a:off x="4038600" y="3254574"/>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a:solidFill>
                  <a:schemeClr val="tx1"/>
                </a:solidFill>
                <a:latin typeface="Chalkduster" charset="0"/>
                <a:ea typeface="Chalkduster" charset="0"/>
                <a:cs typeface="Chalkduster" charset="0"/>
                <a:sym typeface="Chalkduster" charset="0"/>
              </a:rPr>
              <a:t>N</a:t>
            </a:r>
          </a:p>
        </p:txBody>
      </p:sp>
      <p:sp>
        <p:nvSpPr>
          <p:cNvPr id="89" name="Rectangle 97"/>
          <p:cNvSpPr>
            <a:spLocks/>
          </p:cNvSpPr>
          <p:nvPr/>
        </p:nvSpPr>
        <p:spPr bwMode="auto">
          <a:xfrm>
            <a:off x="4648200" y="306466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a:solidFill>
                  <a:schemeClr val="tx1"/>
                </a:solidFill>
                <a:latin typeface="Chalkduster" charset="0"/>
                <a:ea typeface="Chalkduster" charset="0"/>
                <a:cs typeface="Chalkduster" charset="0"/>
                <a:sym typeface="Chalkduster" charset="0"/>
              </a:rPr>
              <a:t>N</a:t>
            </a:r>
          </a:p>
        </p:txBody>
      </p:sp>
      <p:sp>
        <p:nvSpPr>
          <p:cNvPr id="91" name="Rectangle 99"/>
          <p:cNvSpPr>
            <a:spLocks/>
          </p:cNvSpPr>
          <p:nvPr/>
        </p:nvSpPr>
        <p:spPr bwMode="auto">
          <a:xfrm>
            <a:off x="5106538" y="2759869"/>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p</a:t>
            </a:r>
            <a:endParaRPr lang="en-US" altLang="en-US" sz="1266" dirty="0">
              <a:solidFill>
                <a:schemeClr val="tx1"/>
              </a:solidFill>
              <a:latin typeface="Chalkduster" charset="0"/>
              <a:ea typeface="Chalkduster" charset="0"/>
              <a:cs typeface="Chalkduster" charset="0"/>
              <a:sym typeface="Chalkduster" charset="0"/>
            </a:endParaRPr>
          </a:p>
        </p:txBody>
      </p:sp>
      <p:sp>
        <p:nvSpPr>
          <p:cNvPr id="92" name="Rectangle 100"/>
          <p:cNvSpPr>
            <a:spLocks/>
          </p:cNvSpPr>
          <p:nvPr/>
        </p:nvSpPr>
        <p:spPr bwMode="auto">
          <a:xfrm>
            <a:off x="5198575" y="3433168"/>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98" name="Rectangle 106"/>
          <p:cNvSpPr>
            <a:spLocks/>
          </p:cNvSpPr>
          <p:nvPr/>
        </p:nvSpPr>
        <p:spPr bwMode="auto">
          <a:xfrm>
            <a:off x="4850257" y="3459957"/>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n</a:t>
            </a:r>
          </a:p>
        </p:txBody>
      </p:sp>
      <p:sp>
        <p:nvSpPr>
          <p:cNvPr id="111" name="Rectangle 119"/>
          <p:cNvSpPr>
            <a:spLocks/>
          </p:cNvSpPr>
          <p:nvPr/>
        </p:nvSpPr>
        <p:spPr bwMode="auto">
          <a:xfrm>
            <a:off x="2572789" y="4638675"/>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a:solidFill>
                  <a:schemeClr val="tx1"/>
                </a:solidFill>
                <a:latin typeface="Chalkduster" charset="0"/>
                <a:ea typeface="Chalkduster" charset="0"/>
                <a:cs typeface="Chalkduster" charset="0"/>
                <a:sym typeface="Chalkduster" charset="0"/>
              </a:rPr>
              <a:t>e+</a:t>
            </a:r>
          </a:p>
        </p:txBody>
      </p:sp>
      <p:sp>
        <p:nvSpPr>
          <p:cNvPr id="112" name="Rectangle 120"/>
          <p:cNvSpPr>
            <a:spLocks/>
          </p:cNvSpPr>
          <p:nvPr/>
        </p:nvSpPr>
        <p:spPr bwMode="auto">
          <a:xfrm>
            <a:off x="2233402" y="4870847"/>
            <a:ext cx="303662" cy="321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dirty="0" err="1">
                <a:solidFill>
                  <a:schemeClr val="tx1"/>
                </a:solidFill>
                <a:latin typeface="Chalkduster" charset="0"/>
                <a:ea typeface="Chalkduster" charset="0"/>
                <a:cs typeface="Chalkduster" charset="0"/>
                <a:sym typeface="Chalkduster" charset="0"/>
              </a:rPr>
              <a:t>e</a:t>
            </a:r>
            <a:r>
              <a:rPr lang="en-US" altLang="en-US" sz="1266" dirty="0">
                <a:solidFill>
                  <a:schemeClr val="tx1"/>
                </a:solidFill>
                <a:latin typeface="Chalkduster" charset="0"/>
                <a:ea typeface="Chalkduster" charset="0"/>
                <a:cs typeface="Chalkduster" charset="0"/>
                <a:sym typeface="Chalkduster" charset="0"/>
              </a:rPr>
              <a:t>-</a:t>
            </a:r>
          </a:p>
        </p:txBody>
      </p:sp>
      <p:sp>
        <p:nvSpPr>
          <p:cNvPr id="113" name="Line 121"/>
          <p:cNvSpPr>
            <a:spLocks noChangeShapeType="1"/>
          </p:cNvSpPr>
          <p:nvPr/>
        </p:nvSpPr>
        <p:spPr bwMode="auto">
          <a:xfrm>
            <a:off x="1572489" y="4397574"/>
            <a:ext cx="4485718" cy="8930"/>
          </a:xfrm>
          <a:prstGeom prst="line">
            <a:avLst/>
          </a:prstGeom>
          <a:noFill/>
          <a:ln w="12700">
            <a:solidFill>
              <a:schemeClr val="tx1"/>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0" tIns="0" rIns="0" bIns="0"/>
          <a:lstStyle/>
          <a:p>
            <a:endParaRPr lang="en-US"/>
          </a:p>
        </p:txBody>
      </p:sp>
      <p:sp>
        <p:nvSpPr>
          <p:cNvPr id="114" name="Oval 122"/>
          <p:cNvSpPr>
            <a:spLocks/>
          </p:cNvSpPr>
          <p:nvPr/>
        </p:nvSpPr>
        <p:spPr bwMode="auto">
          <a:xfrm>
            <a:off x="2873102" y="2155106"/>
            <a:ext cx="2203785" cy="1545952"/>
          </a:xfrm>
          <a:prstGeom prst="ellipse">
            <a:avLst/>
          </a:prstGeom>
          <a:noFill/>
          <a:ln w="12700">
            <a:solidFill>
              <a:schemeClr val="tx1"/>
            </a:solidFill>
            <a:prstDash val="sysDot"/>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endParaRPr lang="en-US" altLang="en-US" sz="2953"/>
          </a:p>
        </p:txBody>
      </p:sp>
      <p:sp>
        <p:nvSpPr>
          <p:cNvPr id="137" name="Rectangle 142"/>
          <p:cNvSpPr>
            <a:spLocks/>
          </p:cNvSpPr>
          <p:nvPr/>
        </p:nvSpPr>
        <p:spPr bwMode="auto">
          <a:xfrm>
            <a:off x="7564487" y="3777953"/>
            <a:ext cx="1410890" cy="46434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algn="r" eaLnBrk="1" hangingPunct="1"/>
            <a:r>
              <a:rPr lang="en-US" altLang="en-US" sz="984">
                <a:solidFill>
                  <a:schemeClr val="tx1"/>
                </a:solidFill>
                <a:latin typeface="Chalkduster" charset="0"/>
                <a:ea typeface="Chalkduster" charset="0"/>
                <a:cs typeface="Chalkduster" charset="0"/>
                <a:sym typeface="Chalkduster" charset="0"/>
              </a:rPr>
              <a:t>=  nuclear disintegration</a:t>
            </a:r>
          </a:p>
        </p:txBody>
      </p:sp>
      <p:sp>
        <p:nvSpPr>
          <p:cNvPr id="138" name="Rectangle 143"/>
          <p:cNvSpPr>
            <a:spLocks/>
          </p:cNvSpPr>
          <p:nvPr/>
        </p:nvSpPr>
        <p:spPr bwMode="auto">
          <a:xfrm>
            <a:off x="7270998" y="2751039"/>
            <a:ext cx="919758" cy="2678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984" dirty="0">
                <a:solidFill>
                  <a:schemeClr val="tx1"/>
                </a:solidFill>
                <a:latin typeface="Chalkduster" charset="0"/>
                <a:ea typeface="Chalkduster" charset="0"/>
                <a:cs typeface="Chalkduster" charset="0"/>
                <a:sym typeface="Chalkduster" charset="0"/>
              </a:rPr>
              <a:t>N</a:t>
            </a:r>
            <a:r>
              <a:rPr lang="en-US" altLang="en-US" sz="984" dirty="0" smtClean="0">
                <a:solidFill>
                  <a:schemeClr val="tx1"/>
                </a:solidFill>
                <a:latin typeface="Chalkduster" charset="0"/>
                <a:ea typeface="Chalkduster" charset="0"/>
                <a:cs typeface="Chalkduster" charset="0"/>
                <a:sym typeface="Chalkduster" charset="0"/>
              </a:rPr>
              <a:t> , </a:t>
            </a:r>
            <a:r>
              <a:rPr lang="en-US" altLang="en-US" sz="984" dirty="0">
                <a:solidFill>
                  <a:schemeClr val="tx1"/>
                </a:solidFill>
                <a:latin typeface="Chalkduster" charset="0"/>
                <a:ea typeface="Chalkduster" charset="0"/>
                <a:cs typeface="Chalkduster" charset="0"/>
                <a:sym typeface="Chalkduster" charset="0"/>
              </a:rPr>
              <a:t>P </a:t>
            </a:r>
          </a:p>
        </p:txBody>
      </p:sp>
      <p:sp>
        <p:nvSpPr>
          <p:cNvPr id="139" name="Rectangle 144"/>
          <p:cNvSpPr>
            <a:spLocks/>
          </p:cNvSpPr>
          <p:nvPr/>
        </p:nvSpPr>
        <p:spPr bwMode="auto">
          <a:xfrm>
            <a:off x="7270998" y="3251101"/>
            <a:ext cx="919758" cy="2678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984" dirty="0" err="1" smtClean="0">
                <a:solidFill>
                  <a:schemeClr val="tx1"/>
                </a:solidFill>
                <a:latin typeface="Chalkduster" charset="0"/>
                <a:ea typeface="Chalkduster" charset="0"/>
                <a:cs typeface="Chalkduster" charset="0"/>
                <a:sym typeface="Chalkduster" charset="0"/>
              </a:rPr>
              <a:t>n</a:t>
            </a:r>
            <a:r>
              <a:rPr lang="en-US" altLang="en-US" sz="984" dirty="0" smtClean="0">
                <a:solidFill>
                  <a:schemeClr val="tx1"/>
                </a:solidFill>
                <a:latin typeface="Chalkduster" charset="0"/>
                <a:ea typeface="Chalkduster" charset="0"/>
                <a:cs typeface="Chalkduster" charset="0"/>
                <a:sym typeface="Chalkduster" charset="0"/>
              </a:rPr>
              <a:t> , </a:t>
            </a:r>
            <a:r>
              <a:rPr lang="en-US" altLang="en-US" sz="984" dirty="0" err="1" smtClean="0">
                <a:solidFill>
                  <a:schemeClr val="tx1"/>
                </a:solidFill>
                <a:latin typeface="Chalkduster" charset="0"/>
                <a:ea typeface="Chalkduster" charset="0"/>
                <a:cs typeface="Chalkduster" charset="0"/>
                <a:sym typeface="Chalkduster" charset="0"/>
              </a:rPr>
              <a:t>p</a:t>
            </a:r>
            <a:endParaRPr lang="en-US" altLang="en-US" sz="984" dirty="0">
              <a:solidFill>
                <a:schemeClr val="tx1"/>
              </a:solidFill>
              <a:latin typeface="Chalkduster" charset="0"/>
              <a:ea typeface="Chalkduster" charset="0"/>
              <a:cs typeface="Chalkduster" charset="0"/>
              <a:sym typeface="Chalkduster" charset="0"/>
            </a:endParaRPr>
          </a:p>
        </p:txBody>
      </p:sp>
      <p:sp>
        <p:nvSpPr>
          <p:cNvPr id="147" name="Oval 145"/>
          <p:cNvSpPr>
            <a:spLocks/>
          </p:cNvSpPr>
          <p:nvPr/>
        </p:nvSpPr>
        <p:spPr bwMode="auto">
          <a:xfrm>
            <a:off x="7728793" y="3899595"/>
            <a:ext cx="178594" cy="178594"/>
          </a:xfrm>
          <a:prstGeom prst="ellipse">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endParaRPr lang="en-US" altLang="en-US" sz="2953"/>
          </a:p>
        </p:txBody>
      </p:sp>
      <p:sp>
        <p:nvSpPr>
          <p:cNvPr id="145" name="Rectangle 148"/>
          <p:cNvSpPr>
            <a:spLocks/>
          </p:cNvSpPr>
          <p:nvPr/>
        </p:nvSpPr>
        <p:spPr bwMode="auto">
          <a:xfrm>
            <a:off x="7315646" y="2268836"/>
            <a:ext cx="723305" cy="39290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1266" u="sng">
                <a:solidFill>
                  <a:schemeClr val="tx1"/>
                </a:solidFill>
                <a:latin typeface="Chalkduster" charset="0"/>
                <a:ea typeface="Chalkduster" charset="0"/>
                <a:cs typeface="Chalkduster" charset="0"/>
                <a:sym typeface="Chalkduster" charset="0"/>
              </a:rPr>
              <a:t>Key:</a:t>
            </a:r>
          </a:p>
        </p:txBody>
      </p:sp>
      <p:sp>
        <p:nvSpPr>
          <p:cNvPr id="142" name="Rectangle 151"/>
          <p:cNvSpPr>
            <a:spLocks/>
          </p:cNvSpPr>
          <p:nvPr/>
        </p:nvSpPr>
        <p:spPr bwMode="auto">
          <a:xfrm>
            <a:off x="7564487" y="2724250"/>
            <a:ext cx="1410890" cy="46434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algn="r" eaLnBrk="1" hangingPunct="1"/>
            <a:r>
              <a:rPr lang="en-US" altLang="en-US" sz="984">
                <a:solidFill>
                  <a:schemeClr val="tx1"/>
                </a:solidFill>
                <a:latin typeface="Chalkduster" charset="0"/>
                <a:ea typeface="Chalkduster" charset="0"/>
                <a:cs typeface="Chalkduster" charset="0"/>
                <a:sym typeface="Chalkduster" charset="0"/>
              </a:rPr>
              <a:t> = high energy nucleons</a:t>
            </a:r>
          </a:p>
        </p:txBody>
      </p:sp>
      <p:sp>
        <p:nvSpPr>
          <p:cNvPr id="143" name="Rectangle 152"/>
          <p:cNvSpPr>
            <a:spLocks/>
          </p:cNvSpPr>
          <p:nvPr/>
        </p:nvSpPr>
        <p:spPr bwMode="auto">
          <a:xfrm>
            <a:off x="7564487" y="3251101"/>
            <a:ext cx="1410890" cy="46434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algn="r" eaLnBrk="1" hangingPunct="1"/>
            <a:r>
              <a:rPr lang="en-US" altLang="en-US" sz="984">
                <a:solidFill>
                  <a:schemeClr val="tx1"/>
                </a:solidFill>
                <a:latin typeface="Chalkduster" charset="0"/>
                <a:ea typeface="Chalkduster" charset="0"/>
                <a:cs typeface="Chalkduster" charset="0"/>
                <a:sym typeface="Chalkduster" charset="0"/>
              </a:rPr>
              <a:t>= disintegration-product nucleons</a:t>
            </a:r>
          </a:p>
        </p:txBody>
      </p:sp>
      <p:sp>
        <p:nvSpPr>
          <p:cNvPr id="144" name="Rectangle 153"/>
          <p:cNvSpPr>
            <a:spLocks/>
          </p:cNvSpPr>
          <p:nvPr/>
        </p:nvSpPr>
        <p:spPr bwMode="auto">
          <a:xfrm>
            <a:off x="7082284" y="2367062"/>
            <a:ext cx="1946672" cy="20716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0" bIns="0"/>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endParaRPr lang="en-US" altLang="en-US" sz="2953"/>
          </a:p>
        </p:txBody>
      </p:sp>
      <p:sp>
        <p:nvSpPr>
          <p:cNvPr id="149" name="Rectangle 201"/>
          <p:cNvSpPr>
            <a:spLocks/>
          </p:cNvSpPr>
          <p:nvPr/>
        </p:nvSpPr>
        <p:spPr bwMode="auto">
          <a:xfrm>
            <a:off x="609600" y="5274469"/>
            <a:ext cx="1590179" cy="1514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none" lIns="0" tIns="0" rIns="0" bIns="0" anchor="ctr">
            <a:spAutoFit/>
          </a:bodyPr>
          <a:lstStyle>
            <a:lvl1pPr eaLnBrk="0" hangingPunct="0">
              <a:defRPr sz="4200">
                <a:solidFill>
                  <a:srgbClr val="FFFFFF"/>
                </a:solidFill>
                <a:latin typeface="Chalkboard" charset="0"/>
                <a:ea typeface="ヒラギノ明朝 ProN W3" charset="0"/>
                <a:cs typeface="ヒラギノ明朝 ProN W3" charset="0"/>
                <a:sym typeface="Chalkboard" charset="0"/>
              </a:defRPr>
            </a:lvl1pPr>
            <a:lvl2pPr marL="742950" indent="-285750" eaLnBrk="0" hangingPunct="0">
              <a:defRPr sz="4200">
                <a:solidFill>
                  <a:srgbClr val="FFFFFF"/>
                </a:solidFill>
                <a:latin typeface="Chalkboard" charset="0"/>
                <a:ea typeface="ヒラギノ明朝 ProN W3" charset="0"/>
                <a:cs typeface="ヒラギノ明朝 ProN W3" charset="0"/>
                <a:sym typeface="Chalkboard" charset="0"/>
              </a:defRPr>
            </a:lvl2pPr>
            <a:lvl3pPr marL="1143000" indent="-228600" eaLnBrk="0" hangingPunct="0">
              <a:defRPr sz="4200">
                <a:solidFill>
                  <a:srgbClr val="FFFFFF"/>
                </a:solidFill>
                <a:latin typeface="Chalkboard" charset="0"/>
                <a:ea typeface="ヒラギノ明朝 ProN W3" charset="0"/>
                <a:cs typeface="ヒラギノ明朝 ProN W3" charset="0"/>
                <a:sym typeface="Chalkboard" charset="0"/>
              </a:defRPr>
            </a:lvl3pPr>
            <a:lvl4pPr marL="1600200" indent="-228600" eaLnBrk="0" hangingPunct="0">
              <a:defRPr sz="4200">
                <a:solidFill>
                  <a:srgbClr val="FFFFFF"/>
                </a:solidFill>
                <a:latin typeface="Chalkboard" charset="0"/>
                <a:ea typeface="ヒラギノ明朝 ProN W3" charset="0"/>
                <a:cs typeface="ヒラギノ明朝 ProN W3" charset="0"/>
                <a:sym typeface="Chalkboard" charset="0"/>
              </a:defRPr>
            </a:lvl4pPr>
            <a:lvl5pPr marL="2057400" indent="-228600" eaLnBrk="0" hangingPunct="0">
              <a:defRPr sz="4200">
                <a:solidFill>
                  <a:srgbClr val="FFFFFF"/>
                </a:solidFill>
                <a:latin typeface="Chalkboard" charset="0"/>
                <a:ea typeface="ヒラギノ明朝 ProN W3" charset="0"/>
                <a:cs typeface="ヒラギノ明朝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明朝 ProN W3" charset="0"/>
                <a:cs typeface="ヒラギノ明朝 ProN W3" charset="0"/>
                <a:sym typeface="Chalkboard" charset="0"/>
              </a:defRPr>
            </a:lvl9pPr>
          </a:lstStyle>
          <a:p>
            <a:pPr eaLnBrk="1" hangingPunct="1"/>
            <a:r>
              <a:rPr lang="en-US" altLang="en-US" sz="984" dirty="0">
                <a:solidFill>
                  <a:schemeClr val="tx1"/>
                </a:solidFill>
                <a:latin typeface="Chalkduster" charset="0"/>
                <a:ea typeface="Chalkduster" charset="0"/>
                <a:cs typeface="Chalkduster" charset="0"/>
                <a:sym typeface="Chalkduster" charset="0"/>
              </a:rPr>
              <a:t>*Nucleon: proton or neutron </a:t>
            </a:r>
          </a:p>
        </p:txBody>
      </p:sp>
      <p:cxnSp>
        <p:nvCxnSpPr>
          <p:cNvPr id="153" name="Straight Connector 152"/>
          <p:cNvCxnSpPr/>
          <p:nvPr/>
        </p:nvCxnSpPr>
        <p:spPr>
          <a:xfrm rot="5400000" flipH="1" flipV="1">
            <a:off x="2334595" y="2635074"/>
            <a:ext cx="357187" cy="454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182" idx="3"/>
          </p:cNvCxnSpPr>
          <p:nvPr/>
        </p:nvCxnSpPr>
        <p:spPr>
          <a:xfrm rot="5400000">
            <a:off x="1447799" y="3651952"/>
            <a:ext cx="1241520" cy="32711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H="1">
            <a:off x="2007704" y="3548373"/>
            <a:ext cx="1186160" cy="5896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2362201" y="3217069"/>
            <a:ext cx="990601" cy="83820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352802" y="4055271"/>
            <a:ext cx="1202724" cy="18603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2895600" y="4436269"/>
            <a:ext cx="990600" cy="152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5400000">
            <a:off x="3727260" y="4609215"/>
            <a:ext cx="179487" cy="13839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V="1">
            <a:off x="3886200" y="4283869"/>
            <a:ext cx="1371600" cy="3048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5400000" flipH="1" flipV="1">
            <a:off x="4629407" y="3720960"/>
            <a:ext cx="446484" cy="35310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3" name="Oval 172"/>
          <p:cNvSpPr/>
          <p:nvPr/>
        </p:nvSpPr>
        <p:spPr>
          <a:xfrm>
            <a:off x="7391400" y="3872806"/>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2743200" y="25312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3200400" y="26836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4114800" y="26836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4648200" y="26836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5029200" y="32932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4343400" y="32932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3733800" y="32170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2895600" y="31408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2209800" y="30646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4572000" y="4131469"/>
            <a:ext cx="152400" cy="152400"/>
          </a:xfrm>
          <a:prstGeom prst="ellipse">
            <a:avLst/>
          </a:prstGeom>
          <a:ln w="571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5" name="Straight Connector 184"/>
          <p:cNvCxnSpPr>
            <a:stCxn id="182" idx="6"/>
            <a:endCxn id="181" idx="2"/>
          </p:cNvCxnSpPr>
          <p:nvPr/>
        </p:nvCxnSpPr>
        <p:spPr>
          <a:xfrm>
            <a:off x="2362200" y="3140869"/>
            <a:ext cx="5334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81" idx="6"/>
            <a:endCxn id="180" idx="2"/>
          </p:cNvCxnSpPr>
          <p:nvPr/>
        </p:nvCxnSpPr>
        <p:spPr>
          <a:xfrm>
            <a:off x="3048000" y="3217069"/>
            <a:ext cx="6858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a:stCxn id="180" idx="6"/>
            <a:endCxn id="179" idx="2"/>
          </p:cNvCxnSpPr>
          <p:nvPr/>
        </p:nvCxnSpPr>
        <p:spPr>
          <a:xfrm>
            <a:off x="3886200" y="3293269"/>
            <a:ext cx="4572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a:stCxn id="179" idx="6"/>
            <a:endCxn id="178" idx="2"/>
          </p:cNvCxnSpPr>
          <p:nvPr/>
        </p:nvCxnSpPr>
        <p:spPr>
          <a:xfrm>
            <a:off x="4495800" y="3369469"/>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178" idx="5"/>
          </p:cNvCxnSpPr>
          <p:nvPr/>
        </p:nvCxnSpPr>
        <p:spPr>
          <a:xfrm rot="16200000" flipH="1">
            <a:off x="5159282" y="3423351"/>
            <a:ext cx="174718" cy="1747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a:stCxn id="178" idx="0"/>
          </p:cNvCxnSpPr>
          <p:nvPr/>
        </p:nvCxnSpPr>
        <p:spPr>
          <a:xfrm rot="5400000" flipH="1" flipV="1">
            <a:off x="5029200" y="3140869"/>
            <a:ext cx="2286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4" name="Straight Connector 753"/>
          <p:cNvCxnSpPr>
            <a:stCxn id="174" idx="0"/>
          </p:cNvCxnSpPr>
          <p:nvPr/>
        </p:nvCxnSpPr>
        <p:spPr>
          <a:xfrm rot="5400000" flipH="1" flipV="1">
            <a:off x="2705100" y="2340769"/>
            <a:ext cx="3048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6" name="Straight Connector 755"/>
          <p:cNvCxnSpPr>
            <a:stCxn id="174" idx="7"/>
          </p:cNvCxnSpPr>
          <p:nvPr/>
        </p:nvCxnSpPr>
        <p:spPr>
          <a:xfrm rot="5400000" flipH="1" flipV="1">
            <a:off x="2873282" y="2455069"/>
            <a:ext cx="98518" cy="985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rot="16200000" flipV="1">
            <a:off x="3096811" y="2482458"/>
            <a:ext cx="381002" cy="214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0" name="Straight Connector 759"/>
          <p:cNvCxnSpPr/>
          <p:nvPr/>
        </p:nvCxnSpPr>
        <p:spPr>
          <a:xfrm rot="5400000" flipH="1" flipV="1">
            <a:off x="3303541" y="2504328"/>
            <a:ext cx="250918" cy="152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6" name="Straight Connector 765"/>
          <p:cNvCxnSpPr>
            <a:stCxn id="175" idx="6"/>
            <a:endCxn id="176" idx="2"/>
          </p:cNvCxnSpPr>
          <p:nvPr/>
        </p:nvCxnSpPr>
        <p:spPr>
          <a:xfrm>
            <a:off x="3352800" y="2759869"/>
            <a:ext cx="762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8" name="Straight Connector 767"/>
          <p:cNvCxnSpPr>
            <a:stCxn id="176" idx="6"/>
            <a:endCxn id="177" idx="2"/>
          </p:cNvCxnSpPr>
          <p:nvPr/>
        </p:nvCxnSpPr>
        <p:spPr>
          <a:xfrm>
            <a:off x="4267200" y="2759869"/>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0" name="Straight Connector 769"/>
          <p:cNvCxnSpPr>
            <a:stCxn id="175" idx="4"/>
          </p:cNvCxnSpPr>
          <p:nvPr/>
        </p:nvCxnSpPr>
        <p:spPr>
          <a:xfrm rot="5400000">
            <a:off x="3124200" y="2912269"/>
            <a:ext cx="2286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2" name="Straight Connector 771"/>
          <p:cNvCxnSpPr>
            <a:stCxn id="174" idx="6"/>
            <a:endCxn id="175" idx="1"/>
          </p:cNvCxnSpPr>
          <p:nvPr/>
        </p:nvCxnSpPr>
        <p:spPr>
          <a:xfrm>
            <a:off x="2895600" y="2607469"/>
            <a:ext cx="327118" cy="985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4" name="Straight Connector 773"/>
          <p:cNvCxnSpPr>
            <a:stCxn id="181" idx="1"/>
          </p:cNvCxnSpPr>
          <p:nvPr/>
        </p:nvCxnSpPr>
        <p:spPr>
          <a:xfrm rot="16200000" flipV="1">
            <a:off x="2791064" y="3036333"/>
            <a:ext cx="105067" cy="1486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2" name="Straight Connector 781"/>
          <p:cNvCxnSpPr>
            <a:stCxn id="175" idx="5"/>
          </p:cNvCxnSpPr>
          <p:nvPr/>
        </p:nvCxnSpPr>
        <p:spPr>
          <a:xfrm rot="16200000" flipH="1">
            <a:off x="3254282" y="2889951"/>
            <a:ext cx="250918" cy="985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6" name="Straight Connector 785"/>
          <p:cNvCxnSpPr>
            <a:stCxn id="176" idx="1"/>
          </p:cNvCxnSpPr>
          <p:nvPr/>
        </p:nvCxnSpPr>
        <p:spPr>
          <a:xfrm rot="16200000" flipV="1">
            <a:off x="3924300" y="2493169"/>
            <a:ext cx="174718" cy="2509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8" name="Straight Connector 787"/>
          <p:cNvCxnSpPr>
            <a:stCxn id="176" idx="0"/>
          </p:cNvCxnSpPr>
          <p:nvPr/>
        </p:nvCxnSpPr>
        <p:spPr>
          <a:xfrm rot="16200000" flipV="1">
            <a:off x="4076700" y="2569369"/>
            <a:ext cx="1524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1" name="Straight Connector 790"/>
          <p:cNvCxnSpPr>
            <a:stCxn id="177" idx="1"/>
          </p:cNvCxnSpPr>
          <p:nvPr/>
        </p:nvCxnSpPr>
        <p:spPr>
          <a:xfrm rot="16200000" flipV="1">
            <a:off x="4495800" y="2531269"/>
            <a:ext cx="174718" cy="1747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3" name="Straight Connector 792"/>
          <p:cNvCxnSpPr>
            <a:stCxn id="177" idx="0"/>
          </p:cNvCxnSpPr>
          <p:nvPr/>
        </p:nvCxnSpPr>
        <p:spPr>
          <a:xfrm rot="5400000" flipH="1" flipV="1">
            <a:off x="4648200" y="2607469"/>
            <a:ext cx="152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5" name="Straight Connector 794"/>
          <p:cNvCxnSpPr>
            <a:stCxn id="177" idx="4"/>
          </p:cNvCxnSpPr>
          <p:nvPr/>
        </p:nvCxnSpPr>
        <p:spPr>
          <a:xfrm rot="5400000">
            <a:off x="4610100" y="2874169"/>
            <a:ext cx="1524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0" name="Straight Connector 799"/>
          <p:cNvCxnSpPr>
            <a:stCxn id="176" idx="3"/>
          </p:cNvCxnSpPr>
          <p:nvPr/>
        </p:nvCxnSpPr>
        <p:spPr>
          <a:xfrm rot="5400000">
            <a:off x="4000500" y="2775651"/>
            <a:ext cx="98518" cy="1747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2" name="Straight Connector 801"/>
          <p:cNvCxnSpPr>
            <a:stCxn id="180" idx="0"/>
          </p:cNvCxnSpPr>
          <p:nvPr/>
        </p:nvCxnSpPr>
        <p:spPr>
          <a:xfrm rot="5400000" flipH="1" flipV="1">
            <a:off x="3733800" y="3140869"/>
            <a:ext cx="152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5" name="Straight Connector 804"/>
          <p:cNvCxnSpPr>
            <a:stCxn id="180" idx="1"/>
            <a:endCxn id="71" idx="2"/>
          </p:cNvCxnSpPr>
          <p:nvPr/>
        </p:nvCxnSpPr>
        <p:spPr>
          <a:xfrm rot="16200000" flipV="1">
            <a:off x="3609693" y="3092961"/>
            <a:ext cx="145547" cy="14730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7" name="Straight Connector 806"/>
          <p:cNvCxnSpPr>
            <a:stCxn id="179" idx="1"/>
            <a:endCxn id="79" idx="2"/>
          </p:cNvCxnSpPr>
          <p:nvPr/>
        </p:nvCxnSpPr>
        <p:spPr>
          <a:xfrm rot="16200000" flipV="1">
            <a:off x="4220239" y="3170107"/>
            <a:ext cx="150310" cy="14064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9" name="Straight Connector 808"/>
          <p:cNvCxnSpPr>
            <a:stCxn id="179" idx="0"/>
          </p:cNvCxnSpPr>
          <p:nvPr/>
        </p:nvCxnSpPr>
        <p:spPr>
          <a:xfrm rot="5400000" flipH="1" flipV="1">
            <a:off x="4305300" y="3178969"/>
            <a:ext cx="2286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11" name="Straight Connector 810"/>
          <p:cNvCxnSpPr>
            <a:stCxn id="179" idx="3"/>
          </p:cNvCxnSpPr>
          <p:nvPr/>
        </p:nvCxnSpPr>
        <p:spPr>
          <a:xfrm rot="5400000">
            <a:off x="4229100" y="3385251"/>
            <a:ext cx="98518" cy="1747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15" name="Straight Connector 814"/>
          <p:cNvCxnSpPr>
            <a:stCxn id="179" idx="4"/>
          </p:cNvCxnSpPr>
          <p:nvPr/>
        </p:nvCxnSpPr>
        <p:spPr>
          <a:xfrm rot="5400000">
            <a:off x="4305300" y="3483769"/>
            <a:ext cx="152400" cy="76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17" name="Straight Connector 816"/>
          <p:cNvCxnSpPr>
            <a:stCxn id="179" idx="5"/>
            <a:endCxn id="84" idx="1"/>
          </p:cNvCxnSpPr>
          <p:nvPr/>
        </p:nvCxnSpPr>
        <p:spPr>
          <a:xfrm rot="16200000" flipH="1">
            <a:off x="4485064" y="3411769"/>
            <a:ext cx="152692" cy="17585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19" name="Straight Connector 818"/>
          <p:cNvCxnSpPr>
            <a:stCxn id="180" idx="3"/>
          </p:cNvCxnSpPr>
          <p:nvPr/>
        </p:nvCxnSpPr>
        <p:spPr>
          <a:xfrm rot="5400000">
            <a:off x="3657600" y="3423351"/>
            <a:ext cx="174718" cy="223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1" name="Straight Arrow Connector 820"/>
          <p:cNvCxnSpPr/>
          <p:nvPr/>
        </p:nvCxnSpPr>
        <p:spPr>
          <a:xfrm>
            <a:off x="1447800" y="3140869"/>
            <a:ext cx="533400" cy="1588"/>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5" name="Straight Arrow Connector 824"/>
          <p:cNvCxnSpPr/>
          <p:nvPr/>
        </p:nvCxnSpPr>
        <p:spPr>
          <a:xfrm flipV="1">
            <a:off x="4343400" y="1921669"/>
            <a:ext cx="533400" cy="228600"/>
          </a:xfrm>
          <a:prstGeom prst="straightConnector1">
            <a:avLst/>
          </a:prstGeom>
          <a:ln w="5715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6" name="Straight Connector 825"/>
          <p:cNvCxnSpPr>
            <a:stCxn id="182" idx="3"/>
          </p:cNvCxnSpPr>
          <p:nvPr/>
        </p:nvCxnSpPr>
        <p:spPr>
          <a:xfrm rot="5400000">
            <a:off x="1409699" y="3918652"/>
            <a:ext cx="1546320" cy="9851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830" name="TextBox 829"/>
          <p:cNvSpPr txBox="1"/>
          <p:nvPr/>
        </p:nvSpPr>
        <p:spPr>
          <a:xfrm>
            <a:off x="1676400" y="4283869"/>
            <a:ext cx="304800" cy="400110"/>
          </a:xfrm>
          <a:prstGeom prst="rect">
            <a:avLst/>
          </a:prstGeom>
          <a:noFill/>
        </p:spPr>
        <p:txBody>
          <a:bodyPr wrap="square" rtlCol="0">
            <a:spAutoFit/>
          </a:bodyPr>
          <a:lstStyle/>
          <a:p>
            <a:r>
              <a:rPr lang="en-US" sz="2000" b="1" dirty="0" err="1" smtClean="0">
                <a:latin typeface="Symbol" charset="2"/>
                <a:cs typeface="Symbol" charset="2"/>
              </a:rPr>
              <a:t>g</a:t>
            </a:r>
            <a:endParaRPr lang="en-US" sz="2000" b="1" dirty="0">
              <a:latin typeface="Symbol" charset="2"/>
              <a:cs typeface="Symbol" charset="2"/>
            </a:endParaRPr>
          </a:p>
        </p:txBody>
      </p:sp>
      <p:cxnSp>
        <p:nvCxnSpPr>
          <p:cNvPr id="833" name="Straight Connector 832"/>
          <p:cNvCxnSpPr/>
          <p:nvPr/>
        </p:nvCxnSpPr>
        <p:spPr>
          <a:xfrm rot="10800000">
            <a:off x="2133600" y="4712525"/>
            <a:ext cx="381000" cy="10474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5" name="Straight Connector 834"/>
          <p:cNvCxnSpPr>
            <a:stCxn id="112" idx="1"/>
          </p:cNvCxnSpPr>
          <p:nvPr/>
        </p:nvCxnSpPr>
        <p:spPr>
          <a:xfrm rot="10800000">
            <a:off x="2133600" y="4712524"/>
            <a:ext cx="99802" cy="3190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37" name="TextBox 836"/>
          <p:cNvSpPr txBox="1"/>
          <p:nvPr/>
        </p:nvSpPr>
        <p:spPr>
          <a:xfrm>
            <a:off x="1905000" y="4436269"/>
            <a:ext cx="304800" cy="400110"/>
          </a:xfrm>
          <a:prstGeom prst="rect">
            <a:avLst/>
          </a:prstGeom>
          <a:noFill/>
        </p:spPr>
        <p:txBody>
          <a:bodyPr wrap="square" rtlCol="0">
            <a:spAutoFit/>
          </a:bodyPr>
          <a:lstStyle/>
          <a:p>
            <a:r>
              <a:rPr lang="en-US" sz="2000" b="1" dirty="0" err="1" smtClean="0">
                <a:latin typeface="Symbol" charset="2"/>
                <a:cs typeface="Symbol" charset="2"/>
              </a:rPr>
              <a:t>g</a:t>
            </a:r>
            <a:endParaRPr lang="en-US" sz="2000" b="1" dirty="0">
              <a:latin typeface="Symbol" charset="2"/>
              <a:cs typeface="Symbol" charset="2"/>
            </a:endParaRPr>
          </a:p>
        </p:txBody>
      </p:sp>
      <p:sp>
        <p:nvSpPr>
          <p:cNvPr id="839" name="TextBox 838"/>
          <p:cNvSpPr txBox="1"/>
          <p:nvPr/>
        </p:nvSpPr>
        <p:spPr>
          <a:xfrm>
            <a:off x="5181600" y="3979069"/>
            <a:ext cx="609600" cy="400110"/>
          </a:xfrm>
          <a:prstGeom prst="rect">
            <a:avLst/>
          </a:prstGeom>
          <a:noFill/>
        </p:spPr>
        <p:txBody>
          <a:bodyPr wrap="square" rtlCol="0">
            <a:spAutoFit/>
          </a:bodyPr>
          <a:lstStyle/>
          <a:p>
            <a:r>
              <a:rPr lang="en-US" sz="2000" b="1" dirty="0" err="1" smtClean="0">
                <a:latin typeface="Symbol" charset="2"/>
                <a:cs typeface="Symbol" charset="2"/>
              </a:rPr>
              <a:t>n</a:t>
            </a:r>
            <a:endParaRPr lang="en-US" sz="2000" b="1" dirty="0">
              <a:latin typeface="Symbol" charset="2"/>
              <a:cs typeface="Symbol" charset="2"/>
            </a:endParaRPr>
          </a:p>
        </p:txBody>
      </p:sp>
      <p:sp>
        <p:nvSpPr>
          <p:cNvPr id="840" name="TextBox 839"/>
          <p:cNvSpPr txBox="1"/>
          <p:nvPr/>
        </p:nvSpPr>
        <p:spPr>
          <a:xfrm>
            <a:off x="2895600" y="4055269"/>
            <a:ext cx="609600" cy="400110"/>
          </a:xfrm>
          <a:prstGeom prst="rect">
            <a:avLst/>
          </a:prstGeom>
          <a:noFill/>
        </p:spPr>
        <p:txBody>
          <a:bodyPr wrap="square" rtlCol="0">
            <a:spAutoFit/>
          </a:bodyPr>
          <a:lstStyle/>
          <a:p>
            <a:r>
              <a:rPr lang="en-US" sz="2000" b="1" dirty="0" err="1" smtClean="0">
                <a:latin typeface="Symbol" charset="2"/>
                <a:cs typeface="Symbol" charset="2"/>
              </a:rPr>
              <a:t>m</a:t>
            </a:r>
            <a:r>
              <a:rPr lang="en-US" sz="2000" b="1" baseline="30000" dirty="0" smtClean="0">
                <a:latin typeface="Symbol" charset="2"/>
                <a:cs typeface="Symbol" charset="2"/>
              </a:rPr>
              <a:t>±</a:t>
            </a:r>
            <a:endParaRPr lang="en-US" sz="2000" b="1" baseline="30000" dirty="0">
              <a:latin typeface="Symbol" charset="2"/>
              <a:cs typeface="Symbol" charset="2"/>
            </a:endParaRPr>
          </a:p>
        </p:txBody>
      </p:sp>
      <p:sp>
        <p:nvSpPr>
          <p:cNvPr id="842" name="TextBox 841"/>
          <p:cNvSpPr txBox="1"/>
          <p:nvPr/>
        </p:nvSpPr>
        <p:spPr>
          <a:xfrm>
            <a:off x="3657600" y="3731359"/>
            <a:ext cx="609600" cy="400110"/>
          </a:xfrm>
          <a:prstGeom prst="rect">
            <a:avLst/>
          </a:prstGeom>
          <a:noFill/>
        </p:spPr>
        <p:txBody>
          <a:bodyPr wrap="square" rtlCol="0">
            <a:spAutoFit/>
          </a:bodyPr>
          <a:lstStyle/>
          <a:p>
            <a:r>
              <a:rPr lang="en-US" sz="2000" b="1" dirty="0" err="1" smtClean="0">
                <a:latin typeface="Symbol" charset="2"/>
                <a:cs typeface="Symbol" charset="2"/>
              </a:rPr>
              <a:t>m</a:t>
            </a:r>
            <a:r>
              <a:rPr lang="en-US" sz="2000" b="1" baseline="30000" dirty="0" smtClean="0">
                <a:latin typeface="Symbol" charset="2"/>
                <a:cs typeface="Symbol" charset="2"/>
              </a:rPr>
              <a:t>−</a:t>
            </a:r>
            <a:endParaRPr lang="en-US" sz="2000" b="1" baseline="30000" dirty="0">
              <a:latin typeface="Symbol" charset="2"/>
              <a:cs typeface="Symbol" charset="2"/>
            </a:endParaRPr>
          </a:p>
        </p:txBody>
      </p:sp>
      <p:sp>
        <p:nvSpPr>
          <p:cNvPr id="843" name="TextBox 842"/>
          <p:cNvSpPr txBox="1"/>
          <p:nvPr/>
        </p:nvSpPr>
        <p:spPr>
          <a:xfrm>
            <a:off x="2895600" y="3369469"/>
            <a:ext cx="609600" cy="400110"/>
          </a:xfrm>
          <a:prstGeom prst="rect">
            <a:avLst/>
          </a:prstGeom>
          <a:noFill/>
        </p:spPr>
        <p:txBody>
          <a:bodyPr wrap="square" rtlCol="0">
            <a:spAutoFit/>
          </a:bodyPr>
          <a:lstStyle/>
          <a:p>
            <a:r>
              <a:rPr lang="en-US" sz="2000" b="1" dirty="0" err="1" smtClean="0">
                <a:latin typeface="Symbol" charset="2"/>
                <a:cs typeface="Symbol" charset="2"/>
              </a:rPr>
              <a:t>p</a:t>
            </a:r>
            <a:r>
              <a:rPr lang="en-US" sz="2000" b="1" baseline="30000" dirty="0" smtClean="0">
                <a:latin typeface="Symbol" charset="2"/>
                <a:cs typeface="Symbol" charset="2"/>
              </a:rPr>
              <a:t>−</a:t>
            </a:r>
            <a:endParaRPr lang="en-US" sz="2000" b="1" baseline="30000" dirty="0">
              <a:latin typeface="Symbol" charset="2"/>
              <a:cs typeface="Symbol" charset="2"/>
            </a:endParaRPr>
          </a:p>
        </p:txBody>
      </p:sp>
      <p:sp>
        <p:nvSpPr>
          <p:cNvPr id="844" name="TextBox 843"/>
          <p:cNvSpPr txBox="1"/>
          <p:nvPr/>
        </p:nvSpPr>
        <p:spPr>
          <a:xfrm>
            <a:off x="2514600" y="2759869"/>
            <a:ext cx="609600" cy="400110"/>
          </a:xfrm>
          <a:prstGeom prst="rect">
            <a:avLst/>
          </a:prstGeom>
          <a:noFill/>
        </p:spPr>
        <p:txBody>
          <a:bodyPr wrap="square" rtlCol="0">
            <a:spAutoFit/>
          </a:bodyPr>
          <a:lstStyle/>
          <a:p>
            <a:r>
              <a:rPr lang="en-US" sz="2000" b="1" dirty="0" err="1" smtClean="0">
                <a:latin typeface="Symbol" charset="2"/>
                <a:cs typeface="Symbol" charset="2"/>
              </a:rPr>
              <a:t>p</a:t>
            </a:r>
            <a:r>
              <a:rPr lang="en-US" sz="2000" b="1" baseline="30000" dirty="0" smtClean="0">
                <a:latin typeface="Symbol" charset="2"/>
                <a:cs typeface="Symbol" charset="2"/>
              </a:rPr>
              <a:t>−</a:t>
            </a:r>
            <a:endParaRPr lang="en-US" sz="2000" b="1" baseline="30000" dirty="0">
              <a:latin typeface="Symbol" charset="2"/>
              <a:cs typeface="Symbol" charset="2"/>
            </a:endParaRPr>
          </a:p>
        </p:txBody>
      </p:sp>
      <p:sp>
        <p:nvSpPr>
          <p:cNvPr id="845" name="TextBox 844"/>
          <p:cNvSpPr txBox="1"/>
          <p:nvPr/>
        </p:nvSpPr>
        <p:spPr>
          <a:xfrm>
            <a:off x="3276600" y="2912269"/>
            <a:ext cx="609600" cy="400110"/>
          </a:xfrm>
          <a:prstGeom prst="rect">
            <a:avLst/>
          </a:prstGeom>
          <a:noFill/>
        </p:spPr>
        <p:txBody>
          <a:bodyPr wrap="square" rtlCol="0">
            <a:spAutoFit/>
          </a:bodyPr>
          <a:lstStyle/>
          <a:p>
            <a:r>
              <a:rPr lang="en-US" sz="2000" b="1" dirty="0" smtClean="0">
                <a:latin typeface="Symbol" charset="2"/>
                <a:cs typeface="Symbol" charset="2"/>
              </a:rPr>
              <a:t>a</a:t>
            </a:r>
            <a:endParaRPr lang="en-US" sz="2000" b="1" baseline="30000" dirty="0">
              <a:latin typeface="Symbol" charset="2"/>
              <a:cs typeface="Symbol" charset="2"/>
            </a:endParaRPr>
          </a:p>
        </p:txBody>
      </p:sp>
      <p:sp>
        <p:nvSpPr>
          <p:cNvPr id="846" name="TextBox 845"/>
          <p:cNvSpPr txBox="1"/>
          <p:nvPr/>
        </p:nvSpPr>
        <p:spPr>
          <a:xfrm>
            <a:off x="2286000" y="3731359"/>
            <a:ext cx="609600" cy="400110"/>
          </a:xfrm>
          <a:prstGeom prst="rect">
            <a:avLst/>
          </a:prstGeom>
          <a:noFill/>
        </p:spPr>
        <p:txBody>
          <a:bodyPr wrap="square" rtlCol="0">
            <a:spAutoFit/>
          </a:bodyPr>
          <a:lstStyle/>
          <a:p>
            <a:r>
              <a:rPr lang="en-US" sz="2000" b="1" dirty="0" err="1" smtClean="0">
                <a:latin typeface="Symbol" charset="2"/>
                <a:cs typeface="Symbol" charset="2"/>
              </a:rPr>
              <a:t>p</a:t>
            </a:r>
            <a:r>
              <a:rPr lang="en-US" sz="2000" b="1" baseline="30000" dirty="0" smtClean="0">
                <a:latin typeface="Symbol" charset="2"/>
                <a:cs typeface="Symbol" charset="2"/>
              </a:rPr>
              <a:t>±</a:t>
            </a:r>
            <a:endParaRPr lang="en-US" sz="2000" b="1" baseline="30000" dirty="0">
              <a:latin typeface="Symbol" charset="2"/>
              <a:cs typeface="Symbol" charset="2"/>
            </a:endParaRPr>
          </a:p>
        </p:txBody>
      </p:sp>
      <p:sp>
        <p:nvSpPr>
          <p:cNvPr id="847" name="TextBox 846"/>
          <p:cNvSpPr txBox="1"/>
          <p:nvPr/>
        </p:nvSpPr>
        <p:spPr>
          <a:xfrm>
            <a:off x="1828800" y="3197959"/>
            <a:ext cx="609600" cy="400110"/>
          </a:xfrm>
          <a:prstGeom prst="rect">
            <a:avLst/>
          </a:prstGeom>
          <a:noFill/>
        </p:spPr>
        <p:txBody>
          <a:bodyPr wrap="square" rtlCol="0">
            <a:spAutoFit/>
          </a:bodyPr>
          <a:lstStyle/>
          <a:p>
            <a:r>
              <a:rPr lang="en-US" sz="2000" b="1" dirty="0" smtClean="0">
                <a:latin typeface="Symbol" charset="2"/>
                <a:cs typeface="Symbol" charset="2"/>
              </a:rPr>
              <a:t>p</a:t>
            </a:r>
            <a:r>
              <a:rPr lang="en-US" sz="2000" b="1" baseline="30000" dirty="0" smtClean="0">
                <a:latin typeface="Symbol" charset="2"/>
                <a:cs typeface="Symbol" charset="2"/>
              </a:rPr>
              <a:t>0</a:t>
            </a:r>
            <a:endParaRPr lang="en-US" sz="2000" b="1" baseline="30000" dirty="0">
              <a:latin typeface="Symbol" charset="2"/>
              <a:cs typeface="Symbol" charset="2"/>
            </a:endParaRPr>
          </a:p>
        </p:txBody>
      </p:sp>
      <p:sp>
        <p:nvSpPr>
          <p:cNvPr id="848" name="TextBox 847"/>
          <p:cNvSpPr txBox="1"/>
          <p:nvPr/>
        </p:nvSpPr>
        <p:spPr>
          <a:xfrm>
            <a:off x="3581400" y="4664869"/>
            <a:ext cx="838200" cy="307777"/>
          </a:xfrm>
          <a:prstGeom prst="rect">
            <a:avLst/>
          </a:prstGeom>
          <a:noFill/>
        </p:spPr>
        <p:txBody>
          <a:bodyPr wrap="square" rtlCol="0">
            <a:spAutoFit/>
          </a:bodyPr>
          <a:lstStyle/>
          <a:p>
            <a:r>
              <a:rPr lang="en-US" sz="1400" i="1" dirty="0" err="1" smtClean="0"/>
              <a:t>e</a:t>
            </a:r>
            <a:r>
              <a:rPr lang="en-US" sz="1400" i="1" baseline="30000" dirty="0" smtClean="0"/>
              <a:t>±</a:t>
            </a:r>
            <a:endParaRPr lang="en-US" sz="1400" i="1" baseline="30000" dirty="0"/>
          </a:p>
        </p:txBody>
      </p:sp>
      <p:sp>
        <p:nvSpPr>
          <p:cNvPr id="850" name="TextBox 849"/>
          <p:cNvSpPr txBox="1"/>
          <p:nvPr/>
        </p:nvSpPr>
        <p:spPr>
          <a:xfrm>
            <a:off x="5257800" y="4419600"/>
            <a:ext cx="2046429" cy="369332"/>
          </a:xfrm>
          <a:prstGeom prst="rect">
            <a:avLst/>
          </a:prstGeom>
          <a:noFill/>
        </p:spPr>
        <p:txBody>
          <a:bodyPr wrap="none" rtlCol="0">
            <a:spAutoFit/>
          </a:bodyPr>
          <a:lstStyle/>
          <a:p>
            <a:r>
              <a:rPr lang="en-US" dirty="0" smtClean="0"/>
              <a:t>Electromagnetic</a:t>
            </a:r>
            <a:endParaRPr lang="en-US" dirty="0"/>
          </a:p>
        </p:txBody>
      </p:sp>
      <p:sp>
        <p:nvSpPr>
          <p:cNvPr id="851" name="TextBox 850"/>
          <p:cNvSpPr txBox="1"/>
          <p:nvPr/>
        </p:nvSpPr>
        <p:spPr>
          <a:xfrm>
            <a:off x="5183329" y="3733800"/>
            <a:ext cx="2055671" cy="369332"/>
          </a:xfrm>
          <a:prstGeom prst="rect">
            <a:avLst/>
          </a:prstGeom>
          <a:noFill/>
        </p:spPr>
        <p:txBody>
          <a:bodyPr wrap="none" rtlCol="0">
            <a:spAutoFit/>
          </a:bodyPr>
          <a:lstStyle/>
          <a:p>
            <a:r>
              <a:rPr lang="en-US" dirty="0" smtClean="0"/>
              <a:t>MIP + neutrinos</a:t>
            </a:r>
            <a:endParaRPr lang="en-US" dirty="0"/>
          </a:p>
        </p:txBody>
      </p:sp>
      <p:sp>
        <p:nvSpPr>
          <p:cNvPr id="852" name="TextBox 851"/>
          <p:cNvSpPr txBox="1"/>
          <p:nvPr/>
        </p:nvSpPr>
        <p:spPr>
          <a:xfrm>
            <a:off x="4648200" y="1600200"/>
            <a:ext cx="1916135" cy="369332"/>
          </a:xfrm>
          <a:prstGeom prst="rect">
            <a:avLst/>
          </a:prstGeom>
          <a:noFill/>
        </p:spPr>
        <p:txBody>
          <a:bodyPr wrap="none" rtlCol="0">
            <a:spAutoFit/>
          </a:bodyPr>
          <a:lstStyle/>
          <a:p>
            <a:r>
              <a:rPr lang="en-US" dirty="0" smtClean="0"/>
              <a:t>binding energy</a:t>
            </a:r>
            <a:endParaRPr lang="en-US" dirty="0"/>
          </a:p>
        </p:txBody>
      </p:sp>
      <p:sp>
        <p:nvSpPr>
          <p:cNvPr id="853" name="TextBox 852"/>
          <p:cNvSpPr txBox="1"/>
          <p:nvPr/>
        </p:nvSpPr>
        <p:spPr>
          <a:xfrm>
            <a:off x="5275181" y="2667000"/>
            <a:ext cx="1887619" cy="646331"/>
          </a:xfrm>
          <a:prstGeom prst="rect">
            <a:avLst/>
          </a:prstGeom>
          <a:noFill/>
        </p:spPr>
        <p:txBody>
          <a:bodyPr wrap="none" rtlCol="0">
            <a:spAutoFit/>
          </a:bodyPr>
          <a:lstStyle/>
          <a:p>
            <a:pPr algn="ctr"/>
            <a:r>
              <a:rPr lang="en-US" dirty="0" smtClean="0"/>
              <a:t>Nuclear</a:t>
            </a:r>
          </a:p>
          <a:p>
            <a:pPr algn="ctr"/>
            <a:r>
              <a:rPr lang="en-US" dirty="0" smtClean="0"/>
              <a:t>disintegrations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00" name="Title 1"/>
          <p:cNvSpPr>
            <a:spLocks noGrp="1"/>
          </p:cNvSpPr>
          <p:nvPr>
            <p:ph type="title"/>
          </p:nvPr>
        </p:nvSpPr>
        <p:spPr/>
        <p:txBody>
          <a:bodyPr/>
          <a:lstStyle/>
          <a:p>
            <a:r>
              <a:rPr lang="en-US" dirty="0" err="1" smtClean="0"/>
              <a:t>Pion</a:t>
            </a:r>
            <a:r>
              <a:rPr lang="en-US" dirty="0" smtClean="0"/>
              <a:t> Component</a:t>
            </a:r>
          </a:p>
        </p:txBody>
      </p:sp>
      <p:sp>
        <p:nvSpPr>
          <p:cNvPr id="33801" name="Content Placeholder 2"/>
          <p:cNvSpPr>
            <a:spLocks noGrp="1"/>
          </p:cNvSpPr>
          <p:nvPr>
            <p:ph idx="1"/>
          </p:nvPr>
        </p:nvSpPr>
        <p:spPr>
          <a:xfrm>
            <a:off x="457200" y="1143000"/>
            <a:ext cx="8458200" cy="5181600"/>
          </a:xfrm>
        </p:spPr>
        <p:txBody>
          <a:bodyPr/>
          <a:lstStyle/>
          <a:p>
            <a:r>
              <a:rPr lang="en-US" sz="2400" dirty="0" err="1" smtClean="0"/>
              <a:t>Pions</a:t>
            </a:r>
            <a:r>
              <a:rPr lang="en-US" sz="2400" dirty="0" smtClean="0"/>
              <a:t> are in a (nuclear) </a:t>
            </a:r>
            <a:r>
              <a:rPr lang="en-US" sz="2400" dirty="0" err="1" smtClean="0"/>
              <a:t>isospin</a:t>
            </a:r>
            <a:r>
              <a:rPr lang="en-US" sz="2400" dirty="0" smtClean="0"/>
              <a:t> triplet and therefore “tumble in </a:t>
            </a:r>
            <a:r>
              <a:rPr lang="en-US" sz="2400" dirty="0" err="1" smtClean="0"/>
              <a:t>isospin</a:t>
            </a:r>
            <a:r>
              <a:rPr lang="en-US" sz="2400" dirty="0" smtClean="0"/>
              <a:t>” or are emitted in every direction of </a:t>
            </a:r>
            <a:r>
              <a:rPr lang="en-US" sz="2400" dirty="0" err="1" smtClean="0"/>
              <a:t>isospin</a:t>
            </a:r>
            <a:r>
              <a:rPr lang="en-US" sz="2400" dirty="0" smtClean="0"/>
              <a:t> – once a charged </a:t>
            </a:r>
            <a:r>
              <a:rPr lang="en-US" sz="2400" dirty="0" err="1" smtClean="0"/>
              <a:t>pion</a:t>
            </a:r>
            <a:r>
              <a:rPr lang="en-US" sz="2400" dirty="0" smtClean="0"/>
              <a:t> tumbles into a neutral </a:t>
            </a:r>
            <a:r>
              <a:rPr lang="en-US" sz="2400" dirty="0" err="1" smtClean="0"/>
              <a:t>pion</a:t>
            </a:r>
            <a:r>
              <a:rPr lang="en-US" sz="2400" dirty="0" smtClean="0"/>
              <a:t> or a neutral </a:t>
            </a:r>
            <a:r>
              <a:rPr lang="en-US" sz="2400" dirty="0" err="1" smtClean="0"/>
              <a:t>pion</a:t>
            </a:r>
            <a:r>
              <a:rPr lang="en-US" sz="2400" dirty="0" smtClean="0"/>
              <a:t> is produced from a nuclear scatter, the neutron </a:t>
            </a:r>
            <a:r>
              <a:rPr lang="en-US" sz="2400" dirty="0" err="1" smtClean="0"/>
              <a:t>pion</a:t>
            </a:r>
            <a:r>
              <a:rPr lang="en-US" sz="2400" dirty="0" smtClean="0"/>
              <a:t> rapidly decays to two photons and initiates an electromagnetic shower</a:t>
            </a:r>
          </a:p>
        </p:txBody>
      </p:sp>
      <p:sp>
        <p:nvSpPr>
          <p:cNvPr id="33803" name="Slide Number Placeholder 4"/>
          <p:cNvSpPr>
            <a:spLocks noGrp="1"/>
          </p:cNvSpPr>
          <p:nvPr>
            <p:ph type="sldNum" sz="quarter" idx="12"/>
          </p:nvPr>
        </p:nvSpPr>
        <p:spPr>
          <a:noFill/>
        </p:spPr>
        <p:txBody>
          <a:bodyPr/>
          <a:lstStyle/>
          <a:p>
            <a:fld id="{E6FB3872-3480-3B4E-840B-B955A34C7B1C}" type="slidenum">
              <a:rPr lang="en-US" altLang="zh-CN" smtClean="0"/>
              <a:pPr/>
              <a:t>25</a:t>
            </a:fld>
            <a:endParaRPr lang="en-US" altLang="zh-CN" smtClean="0"/>
          </a:p>
        </p:txBody>
      </p:sp>
      <p:cxnSp>
        <p:nvCxnSpPr>
          <p:cNvPr id="14" name="Straight Connector 13"/>
          <p:cNvCxnSpPr/>
          <p:nvPr/>
        </p:nvCxnSpPr>
        <p:spPr>
          <a:xfrm>
            <a:off x="2819400" y="4267200"/>
            <a:ext cx="685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276601" y="4495800"/>
            <a:ext cx="4572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05200" y="4724400"/>
            <a:ext cx="533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3771901" y="4991100"/>
            <a:ext cx="5334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038600" y="5257800"/>
            <a:ext cx="685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4457701" y="5524500"/>
            <a:ext cx="5334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724400" y="5791200"/>
            <a:ext cx="60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3071813" y="3895725"/>
            <a:ext cx="738187" cy="814388"/>
          </a:xfrm>
          <a:custGeom>
            <a:avLst/>
            <a:gdLst>
              <a:gd name="connsiteX0" fmla="*/ 0 w 738141"/>
              <a:gd name="connsiteY0" fmla="*/ 358234 h 814167"/>
              <a:gd name="connsiteX1" fmla="*/ 542751 w 738141"/>
              <a:gd name="connsiteY1" fmla="*/ 75989 h 814167"/>
              <a:gd name="connsiteX2" fmla="*/ 738141 w 738141"/>
              <a:gd name="connsiteY2" fmla="*/ 814167 h 814167"/>
            </a:gdLst>
            <a:ahLst/>
            <a:cxnLst>
              <a:cxn ang="0">
                <a:pos x="connsiteX0" y="connsiteY0"/>
              </a:cxn>
              <a:cxn ang="0">
                <a:pos x="connsiteX1" y="connsiteY1"/>
              </a:cxn>
              <a:cxn ang="0">
                <a:pos x="connsiteX2" y="connsiteY2"/>
              </a:cxn>
            </a:cxnLst>
            <a:rect l="l" t="t" r="r" b="b"/>
            <a:pathLst>
              <a:path w="738141" h="814167">
                <a:moveTo>
                  <a:pt x="0" y="358234"/>
                </a:moveTo>
                <a:cubicBezTo>
                  <a:pt x="209863" y="179117"/>
                  <a:pt x="419727" y="0"/>
                  <a:pt x="542751" y="75989"/>
                </a:cubicBezTo>
                <a:cubicBezTo>
                  <a:pt x="665775" y="151978"/>
                  <a:pt x="738141" y="814167"/>
                  <a:pt x="738141" y="814167"/>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28" name="Freeform 27"/>
          <p:cNvSpPr/>
          <p:nvPr/>
        </p:nvSpPr>
        <p:spPr>
          <a:xfrm>
            <a:off x="3124200" y="3962400"/>
            <a:ext cx="685800" cy="762000"/>
          </a:xfrm>
          <a:custGeom>
            <a:avLst/>
            <a:gdLst>
              <a:gd name="connsiteX0" fmla="*/ 0 w 564461"/>
              <a:gd name="connsiteY0" fmla="*/ 307574 h 850352"/>
              <a:gd name="connsiteX1" fmla="*/ 347361 w 564461"/>
              <a:gd name="connsiteY1" fmla="*/ 90463 h 850352"/>
              <a:gd name="connsiteX2" fmla="*/ 564461 w 564461"/>
              <a:gd name="connsiteY2" fmla="*/ 850352 h 850352"/>
              <a:gd name="connsiteX3" fmla="*/ 564461 w 564461"/>
              <a:gd name="connsiteY3" fmla="*/ 850352 h 850352"/>
            </a:gdLst>
            <a:ahLst/>
            <a:cxnLst>
              <a:cxn ang="0">
                <a:pos x="connsiteX0" y="connsiteY0"/>
              </a:cxn>
              <a:cxn ang="0">
                <a:pos x="connsiteX1" y="connsiteY1"/>
              </a:cxn>
              <a:cxn ang="0">
                <a:pos x="connsiteX2" y="connsiteY2"/>
              </a:cxn>
              <a:cxn ang="0">
                <a:pos x="connsiteX3" y="connsiteY3"/>
              </a:cxn>
            </a:cxnLst>
            <a:rect l="l" t="t" r="r" b="b"/>
            <a:pathLst>
              <a:path w="564461" h="850352">
                <a:moveTo>
                  <a:pt x="0" y="307574"/>
                </a:moveTo>
                <a:cubicBezTo>
                  <a:pt x="126642" y="153787"/>
                  <a:pt x="253284" y="0"/>
                  <a:pt x="347361" y="90463"/>
                </a:cubicBezTo>
                <a:cubicBezTo>
                  <a:pt x="441438" y="180926"/>
                  <a:pt x="564461" y="850352"/>
                  <a:pt x="564461" y="850352"/>
                </a:cubicBezTo>
                <a:lnTo>
                  <a:pt x="564461" y="850352"/>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29" name="Freeform 28"/>
          <p:cNvSpPr/>
          <p:nvPr/>
        </p:nvSpPr>
        <p:spPr>
          <a:xfrm>
            <a:off x="3821113" y="4554538"/>
            <a:ext cx="704850" cy="676275"/>
          </a:xfrm>
          <a:custGeom>
            <a:avLst/>
            <a:gdLst>
              <a:gd name="connsiteX0" fmla="*/ 0 w 705577"/>
              <a:gd name="connsiteY0" fmla="*/ 133885 h 676663"/>
              <a:gd name="connsiteX1" fmla="*/ 336506 w 705577"/>
              <a:gd name="connsiteY1" fmla="*/ 90463 h 676663"/>
              <a:gd name="connsiteX2" fmla="*/ 705577 w 705577"/>
              <a:gd name="connsiteY2" fmla="*/ 676663 h 676663"/>
            </a:gdLst>
            <a:ahLst/>
            <a:cxnLst>
              <a:cxn ang="0">
                <a:pos x="connsiteX0" y="connsiteY0"/>
              </a:cxn>
              <a:cxn ang="0">
                <a:pos x="connsiteX1" y="connsiteY1"/>
              </a:cxn>
              <a:cxn ang="0">
                <a:pos x="connsiteX2" y="connsiteY2"/>
              </a:cxn>
            </a:cxnLst>
            <a:rect l="l" t="t" r="r" b="b"/>
            <a:pathLst>
              <a:path w="705577" h="676663">
                <a:moveTo>
                  <a:pt x="0" y="133885"/>
                </a:moveTo>
                <a:cubicBezTo>
                  <a:pt x="109455" y="66942"/>
                  <a:pt x="218910" y="0"/>
                  <a:pt x="336506" y="90463"/>
                </a:cubicBezTo>
                <a:cubicBezTo>
                  <a:pt x="454102" y="180926"/>
                  <a:pt x="705577" y="676663"/>
                  <a:pt x="705577" y="676663"/>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31" name="Freeform 30"/>
          <p:cNvSpPr/>
          <p:nvPr/>
        </p:nvSpPr>
        <p:spPr>
          <a:xfrm>
            <a:off x="3821113" y="4579938"/>
            <a:ext cx="803275" cy="661987"/>
          </a:xfrm>
          <a:custGeom>
            <a:avLst/>
            <a:gdLst>
              <a:gd name="connsiteX0" fmla="*/ 0 w 803272"/>
              <a:gd name="connsiteY0" fmla="*/ 141122 h 662189"/>
              <a:gd name="connsiteX1" fmla="*/ 586171 w 803272"/>
              <a:gd name="connsiteY1" fmla="*/ 86844 h 662189"/>
              <a:gd name="connsiteX2" fmla="*/ 803272 w 803272"/>
              <a:gd name="connsiteY2" fmla="*/ 662189 h 662189"/>
            </a:gdLst>
            <a:ahLst/>
            <a:cxnLst>
              <a:cxn ang="0">
                <a:pos x="connsiteX0" y="connsiteY0"/>
              </a:cxn>
              <a:cxn ang="0">
                <a:pos x="connsiteX1" y="connsiteY1"/>
              </a:cxn>
              <a:cxn ang="0">
                <a:pos x="connsiteX2" y="connsiteY2"/>
              </a:cxn>
            </a:cxnLst>
            <a:rect l="l" t="t" r="r" b="b"/>
            <a:pathLst>
              <a:path w="803272" h="662189">
                <a:moveTo>
                  <a:pt x="0" y="141122"/>
                </a:moveTo>
                <a:cubicBezTo>
                  <a:pt x="226146" y="70561"/>
                  <a:pt x="452293" y="0"/>
                  <a:pt x="586171" y="86844"/>
                </a:cubicBezTo>
                <a:cubicBezTo>
                  <a:pt x="720049" y="173688"/>
                  <a:pt x="803272" y="662189"/>
                  <a:pt x="803272" y="662189"/>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40" name="Freeform 39"/>
          <p:cNvSpPr/>
          <p:nvPr/>
        </p:nvSpPr>
        <p:spPr>
          <a:xfrm>
            <a:off x="4495800" y="4965700"/>
            <a:ext cx="725488" cy="819150"/>
          </a:xfrm>
          <a:custGeom>
            <a:avLst/>
            <a:gdLst>
              <a:gd name="connsiteX0" fmla="*/ 0 w 857547"/>
              <a:gd name="connsiteY0" fmla="*/ 265961 h 819595"/>
              <a:gd name="connsiteX1" fmla="*/ 477621 w 857547"/>
              <a:gd name="connsiteY1" fmla="*/ 92272 h 819595"/>
              <a:gd name="connsiteX2" fmla="*/ 857547 w 857547"/>
              <a:gd name="connsiteY2" fmla="*/ 819595 h 819595"/>
            </a:gdLst>
            <a:ahLst/>
            <a:cxnLst>
              <a:cxn ang="0">
                <a:pos x="connsiteX0" y="connsiteY0"/>
              </a:cxn>
              <a:cxn ang="0">
                <a:pos x="connsiteX1" y="connsiteY1"/>
              </a:cxn>
              <a:cxn ang="0">
                <a:pos x="connsiteX2" y="connsiteY2"/>
              </a:cxn>
            </a:cxnLst>
            <a:rect l="l" t="t" r="r" b="b"/>
            <a:pathLst>
              <a:path w="857547" h="819595">
                <a:moveTo>
                  <a:pt x="0" y="265961"/>
                </a:moveTo>
                <a:cubicBezTo>
                  <a:pt x="167348" y="132980"/>
                  <a:pt x="334697" y="0"/>
                  <a:pt x="477621" y="92272"/>
                </a:cubicBezTo>
                <a:cubicBezTo>
                  <a:pt x="620545" y="184544"/>
                  <a:pt x="857547" y="819595"/>
                  <a:pt x="857547" y="81959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41" name="Freeform 40"/>
          <p:cNvSpPr/>
          <p:nvPr/>
        </p:nvSpPr>
        <p:spPr>
          <a:xfrm>
            <a:off x="4635500" y="5091113"/>
            <a:ext cx="368300" cy="704850"/>
          </a:xfrm>
          <a:custGeom>
            <a:avLst/>
            <a:gdLst>
              <a:gd name="connsiteX0" fmla="*/ 0 w 369071"/>
              <a:gd name="connsiteY0" fmla="*/ 128458 h 703802"/>
              <a:gd name="connsiteX1" fmla="*/ 195390 w 369071"/>
              <a:gd name="connsiteY1" fmla="*/ 95891 h 703802"/>
              <a:gd name="connsiteX2" fmla="*/ 369071 w 369071"/>
              <a:gd name="connsiteY2" fmla="*/ 703802 h 703802"/>
              <a:gd name="connsiteX3" fmla="*/ 369071 w 369071"/>
              <a:gd name="connsiteY3" fmla="*/ 703802 h 703802"/>
            </a:gdLst>
            <a:ahLst/>
            <a:cxnLst>
              <a:cxn ang="0">
                <a:pos x="connsiteX0" y="connsiteY0"/>
              </a:cxn>
              <a:cxn ang="0">
                <a:pos x="connsiteX1" y="connsiteY1"/>
              </a:cxn>
              <a:cxn ang="0">
                <a:pos x="connsiteX2" y="connsiteY2"/>
              </a:cxn>
              <a:cxn ang="0">
                <a:pos x="connsiteX3" y="connsiteY3"/>
              </a:cxn>
            </a:cxnLst>
            <a:rect l="l" t="t" r="r" b="b"/>
            <a:pathLst>
              <a:path w="369071" h="703802">
                <a:moveTo>
                  <a:pt x="0" y="128458"/>
                </a:moveTo>
                <a:cubicBezTo>
                  <a:pt x="66939" y="64229"/>
                  <a:pt x="133878" y="0"/>
                  <a:pt x="195390" y="95891"/>
                </a:cubicBezTo>
                <a:cubicBezTo>
                  <a:pt x="256902" y="191782"/>
                  <a:pt x="369071" y="703802"/>
                  <a:pt x="369071" y="703802"/>
                </a:cubicBezTo>
                <a:lnTo>
                  <a:pt x="369071" y="703802"/>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42" name="Freeform 41"/>
          <p:cNvSpPr/>
          <p:nvPr/>
        </p:nvSpPr>
        <p:spPr>
          <a:xfrm>
            <a:off x="4624388" y="4821238"/>
            <a:ext cx="498475" cy="974725"/>
          </a:xfrm>
          <a:custGeom>
            <a:avLst/>
            <a:gdLst>
              <a:gd name="connsiteX0" fmla="*/ 0 w 499331"/>
              <a:gd name="connsiteY0" fmla="*/ 408892 h 973381"/>
              <a:gd name="connsiteX1" fmla="*/ 325651 w 499331"/>
              <a:gd name="connsiteY1" fmla="*/ 94081 h 973381"/>
              <a:gd name="connsiteX2" fmla="*/ 499331 w 499331"/>
              <a:gd name="connsiteY2" fmla="*/ 973381 h 973381"/>
            </a:gdLst>
            <a:ahLst/>
            <a:cxnLst>
              <a:cxn ang="0">
                <a:pos x="connsiteX0" y="connsiteY0"/>
              </a:cxn>
              <a:cxn ang="0">
                <a:pos x="connsiteX1" y="connsiteY1"/>
              </a:cxn>
              <a:cxn ang="0">
                <a:pos x="connsiteX2" y="connsiteY2"/>
              </a:cxn>
            </a:cxnLst>
            <a:rect l="l" t="t" r="r" b="b"/>
            <a:pathLst>
              <a:path w="499331" h="973381">
                <a:moveTo>
                  <a:pt x="0" y="408892"/>
                </a:moveTo>
                <a:cubicBezTo>
                  <a:pt x="121214" y="204446"/>
                  <a:pt x="242429" y="0"/>
                  <a:pt x="325651" y="94081"/>
                </a:cubicBezTo>
                <a:cubicBezTo>
                  <a:pt x="408873" y="188162"/>
                  <a:pt x="499331" y="973381"/>
                  <a:pt x="499331" y="973381"/>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sp>
        <p:nvSpPr>
          <p:cNvPr id="43" name="Freeform 42"/>
          <p:cNvSpPr/>
          <p:nvPr/>
        </p:nvSpPr>
        <p:spPr>
          <a:xfrm>
            <a:off x="4635500" y="4922838"/>
            <a:ext cx="498475" cy="862012"/>
          </a:xfrm>
          <a:custGeom>
            <a:avLst/>
            <a:gdLst>
              <a:gd name="connsiteX0" fmla="*/ 0 w 499331"/>
              <a:gd name="connsiteY0" fmla="*/ 318430 h 861208"/>
              <a:gd name="connsiteX1" fmla="*/ 282231 w 499331"/>
              <a:gd name="connsiteY1" fmla="*/ 90463 h 861208"/>
              <a:gd name="connsiteX2" fmla="*/ 499331 w 499331"/>
              <a:gd name="connsiteY2" fmla="*/ 861208 h 861208"/>
            </a:gdLst>
            <a:ahLst/>
            <a:cxnLst>
              <a:cxn ang="0">
                <a:pos x="connsiteX0" y="connsiteY0"/>
              </a:cxn>
              <a:cxn ang="0">
                <a:pos x="connsiteX1" y="connsiteY1"/>
              </a:cxn>
              <a:cxn ang="0">
                <a:pos x="connsiteX2" y="connsiteY2"/>
              </a:cxn>
            </a:cxnLst>
            <a:rect l="l" t="t" r="r" b="b"/>
            <a:pathLst>
              <a:path w="499331" h="861208">
                <a:moveTo>
                  <a:pt x="0" y="318430"/>
                </a:moveTo>
                <a:cubicBezTo>
                  <a:pt x="99504" y="159215"/>
                  <a:pt x="199009" y="0"/>
                  <a:pt x="282231" y="90463"/>
                </a:cubicBezTo>
                <a:cubicBezTo>
                  <a:pt x="365453" y="180926"/>
                  <a:pt x="432392" y="521067"/>
                  <a:pt x="499331" y="86120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cxnSp>
        <p:nvCxnSpPr>
          <p:cNvPr id="47" name="Straight Connector 46"/>
          <p:cNvCxnSpPr>
            <a:stCxn id="43" idx="2"/>
          </p:cNvCxnSpPr>
          <p:nvPr/>
        </p:nvCxnSpPr>
        <p:spPr>
          <a:xfrm flipV="1">
            <a:off x="5133975" y="5334000"/>
            <a:ext cx="200025" cy="4508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3" idx="2"/>
          </p:cNvCxnSpPr>
          <p:nvPr/>
        </p:nvCxnSpPr>
        <p:spPr>
          <a:xfrm flipV="1">
            <a:off x="5133975" y="5486400"/>
            <a:ext cx="352425" cy="2984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aphicFrame>
        <p:nvGraphicFramePr>
          <p:cNvPr id="33794" name="Object 2"/>
          <p:cNvGraphicFramePr>
            <a:graphicFrameLocks noChangeAspect="1"/>
          </p:cNvGraphicFramePr>
          <p:nvPr/>
        </p:nvGraphicFramePr>
        <p:xfrm>
          <a:off x="838200" y="3733800"/>
          <a:ext cx="2339975" cy="468313"/>
        </p:xfrm>
        <a:graphic>
          <a:graphicData uri="http://schemas.openxmlformats.org/presentationml/2006/ole">
            <p:oleObj spid="_x0000_s33794" name="Equation" r:id="rId3" imgW="1016000" imgH="203200" progId="Equation.3">
              <p:embed/>
            </p:oleObj>
          </a:graphicData>
        </a:graphic>
      </p:graphicFrame>
      <p:graphicFrame>
        <p:nvGraphicFramePr>
          <p:cNvPr id="33795" name="Object 3"/>
          <p:cNvGraphicFramePr>
            <a:graphicFrameLocks noChangeAspect="1"/>
          </p:cNvGraphicFramePr>
          <p:nvPr/>
        </p:nvGraphicFramePr>
        <p:xfrm>
          <a:off x="4438650" y="4219575"/>
          <a:ext cx="585788" cy="381000"/>
        </p:xfrm>
        <a:graphic>
          <a:graphicData uri="http://schemas.openxmlformats.org/presentationml/2006/ole">
            <p:oleObj spid="_x0000_s33795" name="Equation" r:id="rId4" imgW="254000" imgH="165100" progId="Equation.3">
              <p:embed/>
            </p:oleObj>
          </a:graphicData>
        </a:graphic>
      </p:graphicFrame>
      <p:graphicFrame>
        <p:nvGraphicFramePr>
          <p:cNvPr id="33796" name="Object 4"/>
          <p:cNvGraphicFramePr>
            <a:graphicFrameLocks noChangeAspect="1"/>
          </p:cNvGraphicFramePr>
          <p:nvPr/>
        </p:nvGraphicFramePr>
        <p:xfrm>
          <a:off x="5414963" y="4876800"/>
          <a:ext cx="1697037" cy="469900"/>
        </p:xfrm>
        <a:graphic>
          <a:graphicData uri="http://schemas.openxmlformats.org/presentationml/2006/ole">
            <p:oleObj spid="_x0000_s33796" name="Equation" r:id="rId5" imgW="736600" imgH="203200" progId="Equation.3">
              <p:embed/>
            </p:oleObj>
          </a:graphicData>
        </a:graphic>
      </p:graphicFrame>
      <p:cxnSp>
        <p:nvCxnSpPr>
          <p:cNvPr id="56" name="Straight Connector 55"/>
          <p:cNvCxnSpPr/>
          <p:nvPr/>
        </p:nvCxnSpPr>
        <p:spPr>
          <a:xfrm rot="5400000" flipH="1" flipV="1">
            <a:off x="3061493" y="3872707"/>
            <a:ext cx="430214" cy="3048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aphicFrame>
        <p:nvGraphicFramePr>
          <p:cNvPr id="33797" name="Object 5"/>
          <p:cNvGraphicFramePr>
            <a:graphicFrameLocks noChangeAspect="1"/>
          </p:cNvGraphicFramePr>
          <p:nvPr/>
        </p:nvGraphicFramePr>
        <p:xfrm>
          <a:off x="3124200" y="6019800"/>
          <a:ext cx="506413" cy="393700"/>
        </p:xfrm>
        <a:graphic>
          <a:graphicData uri="http://schemas.openxmlformats.org/presentationml/2006/ole">
            <p:oleObj spid="_x0000_s33797" name="Equation" r:id="rId6" imgW="228600" imgH="177800" progId="Equation.3">
              <p:embed/>
            </p:oleObj>
          </a:graphicData>
        </a:graphic>
      </p:graphicFrame>
      <p:graphicFrame>
        <p:nvGraphicFramePr>
          <p:cNvPr id="33798" name="Object 6"/>
          <p:cNvGraphicFramePr>
            <a:graphicFrameLocks noChangeAspect="1"/>
          </p:cNvGraphicFramePr>
          <p:nvPr/>
        </p:nvGraphicFramePr>
        <p:xfrm>
          <a:off x="3810000" y="6019800"/>
          <a:ext cx="506413" cy="393700"/>
        </p:xfrm>
        <a:graphic>
          <a:graphicData uri="http://schemas.openxmlformats.org/presentationml/2006/ole">
            <p:oleObj spid="_x0000_s33798" name="Equation" r:id="rId7" imgW="228600" imgH="177800" progId="Equation.3">
              <p:embed/>
            </p:oleObj>
          </a:graphicData>
        </a:graphic>
      </p:graphicFrame>
      <p:graphicFrame>
        <p:nvGraphicFramePr>
          <p:cNvPr id="33799" name="Object 7"/>
          <p:cNvGraphicFramePr>
            <a:graphicFrameLocks noChangeAspect="1"/>
          </p:cNvGraphicFramePr>
          <p:nvPr/>
        </p:nvGraphicFramePr>
        <p:xfrm>
          <a:off x="4495800" y="6019800"/>
          <a:ext cx="506413" cy="393700"/>
        </p:xfrm>
        <a:graphic>
          <a:graphicData uri="http://schemas.openxmlformats.org/presentationml/2006/ole">
            <p:oleObj spid="_x0000_s33799" name="Equation" r:id="rId8" imgW="228600" imgH="177800" progId="Equation.3">
              <p:embed/>
            </p:oleObj>
          </a:graphicData>
        </a:graphic>
      </p:graphicFrame>
      <p:cxnSp>
        <p:nvCxnSpPr>
          <p:cNvPr id="63" name="Straight Connector 62"/>
          <p:cNvCxnSpPr/>
          <p:nvPr/>
        </p:nvCxnSpPr>
        <p:spPr>
          <a:xfrm rot="5400000">
            <a:off x="2513013" y="5867400"/>
            <a:ext cx="915988" cy="1587"/>
          </a:xfrm>
          <a:prstGeom prst="line">
            <a:avLst/>
          </a:prstGeom>
          <a:ln w="2540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3276600" y="5867400"/>
            <a:ext cx="915988" cy="1588"/>
          </a:xfrm>
          <a:prstGeom prst="line">
            <a:avLst/>
          </a:prstGeom>
          <a:ln w="2540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3962400" y="5867400"/>
            <a:ext cx="915988" cy="1588"/>
          </a:xfrm>
          <a:prstGeom prst="line">
            <a:avLst/>
          </a:prstGeom>
          <a:ln w="2540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971800" y="5867400"/>
            <a:ext cx="762000" cy="1588"/>
          </a:xfrm>
          <a:prstGeom prst="line">
            <a:avLst/>
          </a:prstGeom>
          <a:ln w="38100" cap="flat" cmpd="sng" algn="ctr">
            <a:solidFill>
              <a:srgbClr val="000000"/>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733800" y="5867400"/>
            <a:ext cx="685800" cy="1588"/>
          </a:xfrm>
          <a:prstGeom prst="line">
            <a:avLst/>
          </a:prstGeom>
          <a:ln w="38100" cap="flat" cmpd="sng" algn="ctr">
            <a:solidFill>
              <a:srgbClr val="000000"/>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419600" y="5867400"/>
            <a:ext cx="685800" cy="1588"/>
          </a:xfrm>
          <a:prstGeom prst="line">
            <a:avLst/>
          </a:prstGeom>
          <a:ln w="38100" cap="flat" cmpd="sng" algn="ctr">
            <a:solidFill>
              <a:srgbClr val="000000"/>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3832" name="TextBox 73"/>
          <p:cNvSpPr txBox="1">
            <a:spLocks noChangeArrowheads="1"/>
          </p:cNvSpPr>
          <p:nvPr/>
        </p:nvSpPr>
        <p:spPr bwMode="auto">
          <a:xfrm>
            <a:off x="5257800" y="4038600"/>
            <a:ext cx="3322638" cy="369888"/>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(Only the </a:t>
            </a:r>
            <a:r>
              <a:rPr lang="en-US" dirty="0" err="1">
                <a:solidFill>
                  <a:srgbClr val="0000FF"/>
                </a:solidFill>
              </a:rPr>
              <a:t>pion</a:t>
            </a:r>
            <a:r>
              <a:rPr lang="en-US" dirty="0">
                <a:solidFill>
                  <a:srgbClr val="0000FF"/>
                </a:solidFill>
              </a:rPr>
              <a:t> component)</a:t>
            </a:r>
          </a:p>
        </p:txBody>
      </p:sp>
      <p:sp>
        <p:nvSpPr>
          <p:cNvPr id="33833" name="TextBox 74"/>
          <p:cNvSpPr txBox="1">
            <a:spLocks noChangeArrowheads="1"/>
          </p:cNvSpPr>
          <p:nvPr/>
        </p:nvSpPr>
        <p:spPr bwMode="auto">
          <a:xfrm>
            <a:off x="5867400" y="5410200"/>
            <a:ext cx="2828857" cy="923330"/>
          </a:xfrm>
          <a:prstGeom prst="rect">
            <a:avLst/>
          </a:prstGeom>
          <a:noFill/>
          <a:ln w="9525">
            <a:noFill/>
            <a:miter lim="800000"/>
            <a:headEnd/>
            <a:tailEnd/>
          </a:ln>
        </p:spPr>
        <p:txBody>
          <a:bodyPr wrap="none">
            <a:prstTxWarp prst="textNoShape">
              <a:avLst/>
            </a:prstTxWarp>
            <a:spAutoFit/>
          </a:bodyPr>
          <a:lstStyle/>
          <a:p>
            <a:pPr algn="ctr"/>
            <a:r>
              <a:rPr lang="en-US" dirty="0" smtClean="0">
                <a:solidFill>
                  <a:srgbClr val="0000FF"/>
                </a:solidFill>
              </a:rPr>
              <a:t>Some calorimeters</a:t>
            </a:r>
          </a:p>
          <a:p>
            <a:pPr algn="ctr"/>
            <a:r>
              <a:rPr lang="en-US" dirty="0" smtClean="0">
                <a:solidFill>
                  <a:srgbClr val="0000FF"/>
                </a:solidFill>
              </a:rPr>
              <a:t>(Cherenkov)</a:t>
            </a:r>
          </a:p>
          <a:p>
            <a:pPr algn="ctr"/>
            <a:r>
              <a:rPr lang="en-US" dirty="0">
                <a:solidFill>
                  <a:srgbClr val="0000FF"/>
                </a:solidFill>
              </a:rPr>
              <a:t>will only see the </a:t>
            </a:r>
            <a:r>
              <a:rPr lang="en-US" dirty="0">
                <a:solidFill>
                  <a:srgbClr val="0000FF"/>
                </a:solidFill>
                <a:latin typeface="Symbol" pitchFamily="-106" charset="2"/>
              </a:rPr>
              <a:t>p</a:t>
            </a:r>
            <a:r>
              <a:rPr lang="en-US" baseline="30000" dirty="0">
                <a:solidFill>
                  <a:srgbClr val="0000FF"/>
                </a:solidFill>
                <a:latin typeface="Symbol" pitchFamily="-106" charset="2"/>
              </a:rPr>
              <a:t>0</a:t>
            </a:r>
            <a:r>
              <a:rPr lang="en-US" dirty="0">
                <a:solidFill>
                  <a:srgbClr val="0000FF"/>
                </a:solidFill>
                <a:latin typeface="Symbol" pitchFamily="-106" charset="2"/>
              </a:rPr>
              <a:t> </a:t>
            </a:r>
            <a:r>
              <a:rPr lang="en-US" sz="1400" dirty="0" err="1">
                <a:solidFill>
                  <a:srgbClr val="0000FF"/>
                </a:solidFill>
                <a:sym typeface="Wingdings" pitchFamily="-106" charset="2"/>
              </a:rPr>
              <a:t></a:t>
            </a:r>
            <a:r>
              <a:rPr lang="en-US" dirty="0">
                <a:solidFill>
                  <a:srgbClr val="0000FF"/>
                </a:solidFill>
                <a:latin typeface="Symbol" pitchFamily="-106" charset="2"/>
              </a:rPr>
              <a:t> </a:t>
            </a:r>
            <a:r>
              <a:rPr lang="en-US" dirty="0" err="1">
                <a:solidFill>
                  <a:srgbClr val="0000FF"/>
                </a:solidFill>
                <a:latin typeface="Symbol" pitchFamily="-106" charset="2"/>
                <a:sym typeface="Wingdings" pitchFamily="-106" charset="2"/>
              </a:rPr>
              <a:t>gg</a:t>
            </a:r>
            <a:endParaRPr lang="en-US" dirty="0">
              <a:solidFill>
                <a:srgbClr val="0000FF"/>
              </a:solidFill>
            </a:endParaRPr>
          </a:p>
        </p:txBody>
      </p:sp>
      <p:sp>
        <p:nvSpPr>
          <p:cNvPr id="33834" name="TextBox 43"/>
          <p:cNvSpPr txBox="1">
            <a:spLocks noChangeArrowheads="1"/>
          </p:cNvSpPr>
          <p:nvPr/>
        </p:nvSpPr>
        <p:spPr bwMode="auto">
          <a:xfrm>
            <a:off x="609600" y="4572000"/>
            <a:ext cx="2004951" cy="1292662"/>
          </a:xfrm>
          <a:prstGeom prst="rect">
            <a:avLst/>
          </a:prstGeom>
          <a:noFill/>
          <a:ln w="9525">
            <a:noFill/>
            <a:miter lim="800000"/>
            <a:headEnd/>
            <a:tailEnd/>
          </a:ln>
        </p:spPr>
        <p:txBody>
          <a:bodyPr wrap="none">
            <a:prstTxWarp prst="textNoShape">
              <a:avLst/>
            </a:prstTxWarp>
            <a:spAutoFit/>
          </a:bodyPr>
          <a:lstStyle/>
          <a:p>
            <a:r>
              <a:rPr lang="en-US" sz="2400" dirty="0" err="1" smtClean="0">
                <a:solidFill>
                  <a:srgbClr val="0000FF"/>
                </a:solidFill>
                <a:latin typeface="Symbol" pitchFamily="-106" charset="2"/>
              </a:rPr>
              <a:t>p</a:t>
            </a:r>
            <a:r>
              <a:rPr lang="en-US" sz="2400" baseline="30000" dirty="0">
                <a:solidFill>
                  <a:srgbClr val="0000FF"/>
                </a:solidFill>
                <a:latin typeface="Symbol" pitchFamily="-106" charset="2"/>
              </a:rPr>
              <a:t>+</a:t>
            </a:r>
            <a:r>
              <a:rPr lang="en-US" sz="2400" dirty="0">
                <a:solidFill>
                  <a:srgbClr val="0000FF"/>
                </a:solidFill>
                <a:latin typeface="Symbol" pitchFamily="-106" charset="2"/>
              </a:rPr>
              <a:t> / p</a:t>
            </a:r>
            <a:r>
              <a:rPr lang="en-US" sz="2400" baseline="30000" dirty="0">
                <a:solidFill>
                  <a:srgbClr val="0000FF"/>
                </a:solidFill>
                <a:latin typeface="Symbol" pitchFamily="-106" charset="2"/>
              </a:rPr>
              <a:t>0</a:t>
            </a:r>
            <a:r>
              <a:rPr lang="en-US" sz="2400" dirty="0">
                <a:solidFill>
                  <a:srgbClr val="0000FF"/>
                </a:solidFill>
                <a:latin typeface="Symbol" pitchFamily="-106" charset="2"/>
              </a:rPr>
              <a:t> / </a:t>
            </a:r>
            <a:r>
              <a:rPr lang="en-US" sz="2400" dirty="0" err="1">
                <a:solidFill>
                  <a:srgbClr val="0000FF"/>
                </a:solidFill>
                <a:latin typeface="Symbol" pitchFamily="-106" charset="2"/>
              </a:rPr>
              <a:t>p</a:t>
            </a:r>
            <a:r>
              <a:rPr lang="en-US" sz="2400" dirty="0">
                <a:solidFill>
                  <a:srgbClr val="0000FF"/>
                </a:solidFill>
                <a:latin typeface="Symbol" pitchFamily="-106" charset="2"/>
              </a:rPr>
              <a:t>-</a:t>
            </a:r>
          </a:p>
          <a:p>
            <a:r>
              <a:rPr lang="en-US" dirty="0">
                <a:solidFill>
                  <a:srgbClr val="0000FF"/>
                </a:solidFill>
              </a:rPr>
              <a:t>are produced in</a:t>
            </a:r>
          </a:p>
          <a:p>
            <a:r>
              <a:rPr lang="en-US" dirty="0">
                <a:solidFill>
                  <a:srgbClr val="0000FF"/>
                </a:solidFill>
              </a:rPr>
              <a:t>equal amounts</a:t>
            </a:r>
          </a:p>
          <a:p>
            <a:r>
              <a:rPr lang="en-US" dirty="0">
                <a:solidFill>
                  <a:srgbClr val="0000FF"/>
                </a:solidFill>
              </a:rPr>
              <a:t>on average</a:t>
            </a:r>
          </a:p>
        </p:txBody>
      </p:sp>
      <p:sp>
        <p:nvSpPr>
          <p:cNvPr id="33835" name="TextBox 44"/>
          <p:cNvSpPr txBox="1">
            <a:spLocks noChangeArrowheads="1"/>
          </p:cNvSpPr>
          <p:nvPr/>
        </p:nvSpPr>
        <p:spPr bwMode="auto">
          <a:xfrm>
            <a:off x="4648200" y="3352800"/>
            <a:ext cx="2800767"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0000FF"/>
                </a:solidFill>
              </a:rPr>
              <a:t>“one-way street”</a:t>
            </a:r>
            <a:endParaRPr lang="en-US" sz="2400" dirty="0">
              <a:solidFill>
                <a:srgbClr val="0000FF"/>
              </a:solidFill>
            </a:endParaRPr>
          </a:p>
        </p:txBody>
      </p:sp>
      <p:sp>
        <p:nvSpPr>
          <p:cNvPr id="44" name="Date Placeholder 43"/>
          <p:cNvSpPr>
            <a:spLocks noGrp="1"/>
          </p:cNvSpPr>
          <p:nvPr>
            <p:ph type="dt" sz="half" idx="10"/>
          </p:nvPr>
        </p:nvSpPr>
        <p:spPr/>
        <p:txBody>
          <a:bodyPr/>
          <a:lstStyle/>
          <a:p>
            <a:r>
              <a:rPr lang="en-US" altLang="zh-CN" smtClean="0"/>
              <a:t>8/17/16</a:t>
            </a:r>
            <a:endParaRPr lang="en-US" altLang="zh-CN"/>
          </a:p>
        </p:txBody>
      </p:sp>
      <p:sp>
        <p:nvSpPr>
          <p:cNvPr id="45" name="Footer Placeholder 44"/>
          <p:cNvSpPr>
            <a:spLocks noGrp="1"/>
          </p:cNvSpPr>
          <p:nvPr>
            <p:ph type="ftr" sz="quarter" idx="11"/>
          </p:nvPr>
        </p:nvSpPr>
        <p:spPr/>
        <p:txBody>
          <a:bodyPr/>
          <a:lstStyle/>
          <a:p>
            <a:r>
              <a:rPr lang="en-US" altLang="zh-CN" smtClean="0"/>
              <a:t>HCPSS 2016 Calorimetry Lecture 1</a:t>
            </a:r>
            <a:endParaRPr lang="en-US" altLang="zh-CN"/>
          </a:p>
        </p:txBody>
      </p:sp>
      <p:cxnSp>
        <p:nvCxnSpPr>
          <p:cNvPr id="46" name="Straight Connector 45"/>
          <p:cNvCxnSpPr/>
          <p:nvPr/>
        </p:nvCxnSpPr>
        <p:spPr>
          <a:xfrm flipV="1">
            <a:off x="3078163" y="3810000"/>
            <a:ext cx="655637" cy="43021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2" name="Freeform 51"/>
          <p:cNvSpPr/>
          <p:nvPr/>
        </p:nvSpPr>
        <p:spPr>
          <a:xfrm>
            <a:off x="3124200" y="4114801"/>
            <a:ext cx="685800" cy="533400"/>
          </a:xfrm>
          <a:custGeom>
            <a:avLst/>
            <a:gdLst>
              <a:gd name="connsiteX0" fmla="*/ 0 w 705577"/>
              <a:gd name="connsiteY0" fmla="*/ 133885 h 676663"/>
              <a:gd name="connsiteX1" fmla="*/ 336506 w 705577"/>
              <a:gd name="connsiteY1" fmla="*/ 90463 h 676663"/>
              <a:gd name="connsiteX2" fmla="*/ 705577 w 705577"/>
              <a:gd name="connsiteY2" fmla="*/ 676663 h 676663"/>
            </a:gdLst>
            <a:ahLst/>
            <a:cxnLst>
              <a:cxn ang="0">
                <a:pos x="connsiteX0" y="connsiteY0"/>
              </a:cxn>
              <a:cxn ang="0">
                <a:pos x="connsiteX1" y="connsiteY1"/>
              </a:cxn>
              <a:cxn ang="0">
                <a:pos x="connsiteX2" y="connsiteY2"/>
              </a:cxn>
            </a:cxnLst>
            <a:rect l="l" t="t" r="r" b="b"/>
            <a:pathLst>
              <a:path w="705577" h="676663">
                <a:moveTo>
                  <a:pt x="0" y="133885"/>
                </a:moveTo>
                <a:cubicBezTo>
                  <a:pt x="109455" y="66942"/>
                  <a:pt x="218910" y="0"/>
                  <a:pt x="336506" y="90463"/>
                </a:cubicBezTo>
                <a:cubicBezTo>
                  <a:pt x="454102" y="180926"/>
                  <a:pt x="705577" y="676663"/>
                  <a:pt x="705577" y="676663"/>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cxnSp>
        <p:nvCxnSpPr>
          <p:cNvPr id="50" name="Straight Arrow Connector 49"/>
          <p:cNvCxnSpPr/>
          <p:nvPr/>
        </p:nvCxnSpPr>
        <p:spPr>
          <a:xfrm rot="10800000" flipV="1">
            <a:off x="6553200" y="4648200"/>
            <a:ext cx="685800" cy="304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315200" y="4419600"/>
            <a:ext cx="1600200" cy="646331"/>
          </a:xfrm>
          <a:prstGeom prst="rect">
            <a:avLst/>
          </a:prstGeom>
          <a:noFill/>
          <a:ln>
            <a:solidFill>
              <a:srgbClr val="000000"/>
            </a:solidFill>
          </a:ln>
        </p:spPr>
        <p:txBody>
          <a:bodyPr wrap="square" rtlCol="0">
            <a:spAutoFit/>
          </a:bodyPr>
          <a:lstStyle/>
          <a:p>
            <a:r>
              <a:rPr lang="en-US" dirty="0" smtClean="0"/>
              <a:t>Very late EM shower!</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77813"/>
            <a:ext cx="8686800" cy="712787"/>
          </a:xfrm>
        </p:spPr>
        <p:txBody>
          <a:bodyPr/>
          <a:lstStyle/>
          <a:p>
            <a:r>
              <a:rPr lang="en-US" sz="4000" smtClean="0"/>
              <a:t>Hadronic Shower Profile and Containment</a:t>
            </a:r>
          </a:p>
        </p:txBody>
      </p:sp>
      <p:sp>
        <p:nvSpPr>
          <p:cNvPr id="46083" name="Content Placeholder 2"/>
          <p:cNvSpPr>
            <a:spLocks noGrp="1"/>
          </p:cNvSpPr>
          <p:nvPr>
            <p:ph idx="1"/>
          </p:nvPr>
        </p:nvSpPr>
        <p:spPr/>
        <p:txBody>
          <a:bodyPr/>
          <a:lstStyle/>
          <a:p>
            <a:r>
              <a:rPr lang="en-US" dirty="0" smtClean="0"/>
              <a:t>300 </a:t>
            </a:r>
            <a:r>
              <a:rPr lang="en-US" dirty="0" err="1" smtClean="0"/>
              <a:t>GeV</a:t>
            </a:r>
            <a:r>
              <a:rPr lang="en-US" dirty="0" smtClean="0"/>
              <a:t> </a:t>
            </a:r>
            <a:r>
              <a:rPr lang="en-US" dirty="0" err="1" smtClean="0">
                <a:latin typeface="Symbol" pitchFamily="-106" charset="2"/>
              </a:rPr>
              <a:t>p</a:t>
            </a:r>
            <a:r>
              <a:rPr lang="en-US" baseline="30000" dirty="0" smtClean="0">
                <a:latin typeface="Symbol" pitchFamily="-106" charset="2"/>
              </a:rPr>
              <a:t>-</a:t>
            </a:r>
            <a:r>
              <a:rPr lang="en-US" dirty="0" smtClean="0"/>
              <a:t> in Uranium</a:t>
            </a:r>
          </a:p>
        </p:txBody>
      </p:sp>
      <p:sp>
        <p:nvSpPr>
          <p:cNvPr id="46085" name="Slide Number Placeholder 4"/>
          <p:cNvSpPr>
            <a:spLocks noGrp="1"/>
          </p:cNvSpPr>
          <p:nvPr>
            <p:ph type="sldNum" sz="quarter" idx="12"/>
          </p:nvPr>
        </p:nvSpPr>
        <p:spPr>
          <a:noFill/>
        </p:spPr>
        <p:txBody>
          <a:bodyPr/>
          <a:lstStyle/>
          <a:p>
            <a:fld id="{DCDCD36B-F3AE-8140-98B1-652ACB13F0DB}" type="slidenum">
              <a:rPr lang="en-US" altLang="zh-CN" smtClean="0"/>
              <a:pPr/>
              <a:t>26</a:t>
            </a:fld>
            <a:endParaRPr lang="en-US" altLang="zh-CN" smtClean="0"/>
          </a:p>
        </p:txBody>
      </p:sp>
      <p:pic>
        <p:nvPicPr>
          <p:cNvPr id="46086" name="Picture 5" descr="wigmanshlong.png"/>
          <p:cNvPicPr>
            <a:picLocks noChangeAspect="1"/>
          </p:cNvPicPr>
          <p:nvPr/>
        </p:nvPicPr>
        <p:blipFill>
          <a:blip r:embed="rId3"/>
          <a:srcRect/>
          <a:stretch>
            <a:fillRect/>
          </a:stretch>
        </p:blipFill>
        <p:spPr bwMode="auto">
          <a:xfrm>
            <a:off x="609600" y="1828800"/>
            <a:ext cx="6858000" cy="4683125"/>
          </a:xfrm>
          <a:prstGeom prst="rect">
            <a:avLst/>
          </a:prstGeom>
          <a:noFill/>
          <a:ln w="9525">
            <a:noFill/>
            <a:miter lim="800000"/>
            <a:headEnd/>
            <a:tailEnd/>
          </a:ln>
        </p:spPr>
      </p:pic>
      <p:sp>
        <p:nvSpPr>
          <p:cNvPr id="46087" name="TextBox 6"/>
          <p:cNvSpPr txBox="1">
            <a:spLocks noChangeArrowheads="1"/>
          </p:cNvSpPr>
          <p:nvPr/>
        </p:nvSpPr>
        <p:spPr bwMode="auto">
          <a:xfrm>
            <a:off x="5105400" y="6324600"/>
            <a:ext cx="3198813" cy="369888"/>
          </a:xfrm>
          <a:prstGeom prst="rect">
            <a:avLst/>
          </a:prstGeom>
          <a:noFill/>
          <a:ln w="9525">
            <a:noFill/>
            <a:miter lim="800000"/>
            <a:headEnd/>
            <a:tailEnd/>
          </a:ln>
        </p:spPr>
        <p:txBody>
          <a:bodyPr wrap="none">
            <a:prstTxWarp prst="textNoShape">
              <a:avLst/>
            </a:prstTxWarp>
            <a:spAutoFit/>
          </a:bodyPr>
          <a:lstStyle/>
          <a:p>
            <a:r>
              <a:rPr lang="en-US" dirty="0"/>
              <a:t>(Courtesy of R. </a:t>
            </a:r>
            <a:r>
              <a:rPr lang="en-US" dirty="0" err="1"/>
              <a:t>Wigmans</a:t>
            </a:r>
            <a:r>
              <a:rPr lang="en-US" dirty="0"/>
              <a:t>)</a:t>
            </a:r>
          </a:p>
        </p:txBody>
      </p:sp>
      <p:sp>
        <p:nvSpPr>
          <p:cNvPr id="46088" name="TextBox 7"/>
          <p:cNvSpPr txBox="1">
            <a:spLocks noChangeArrowheads="1"/>
          </p:cNvSpPr>
          <p:nvPr/>
        </p:nvSpPr>
        <p:spPr bwMode="auto">
          <a:xfrm>
            <a:off x="7315200" y="4191000"/>
            <a:ext cx="1671638"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~10 </a:t>
            </a:r>
            <a:r>
              <a:rPr lang="en-US">
                <a:solidFill>
                  <a:srgbClr val="0000FF"/>
                </a:solidFill>
                <a:latin typeface="Symbol" pitchFamily="-106" charset="2"/>
              </a:rPr>
              <a:t>l</a:t>
            </a:r>
            <a:r>
              <a:rPr lang="en-US" baseline="-25000">
                <a:solidFill>
                  <a:srgbClr val="0000FF"/>
                </a:solidFill>
              </a:rPr>
              <a:t>int</a:t>
            </a:r>
            <a:endParaRPr lang="en-US">
              <a:solidFill>
                <a:srgbClr val="0000FF"/>
              </a:solidFill>
            </a:endParaRPr>
          </a:p>
          <a:p>
            <a:pPr algn="ctr"/>
            <a:r>
              <a:rPr lang="en-US">
                <a:solidFill>
                  <a:srgbClr val="0000FF"/>
                </a:solidFill>
              </a:rPr>
              <a:t>Containment</a:t>
            </a:r>
          </a:p>
        </p:txBody>
      </p:sp>
      <p:cxnSp>
        <p:nvCxnSpPr>
          <p:cNvPr id="9" name="Straight Connector 8"/>
          <p:cNvCxnSpPr/>
          <p:nvPr/>
        </p:nvCxnSpPr>
        <p:spPr>
          <a:xfrm rot="5400000">
            <a:off x="8001794" y="5333206"/>
            <a:ext cx="914400" cy="1588"/>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086600" y="5791200"/>
            <a:ext cx="1371600" cy="1588"/>
          </a:xfrm>
          <a:prstGeom prst="line">
            <a:avLst/>
          </a:prstGeom>
          <a:ln w="28575"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6091" name="TextBox 13"/>
          <p:cNvSpPr txBox="1">
            <a:spLocks noChangeArrowheads="1"/>
          </p:cNvSpPr>
          <p:nvPr/>
        </p:nvSpPr>
        <p:spPr bwMode="auto">
          <a:xfrm>
            <a:off x="4191000" y="2209800"/>
            <a:ext cx="3294063" cy="923925"/>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a:t>Measured from</a:t>
            </a:r>
          </a:p>
          <a:p>
            <a:pPr algn="ctr"/>
            <a:r>
              <a:rPr lang="en-US"/>
              <a:t>Induced </a:t>
            </a:r>
            <a:r>
              <a:rPr lang="en-US" baseline="30000"/>
              <a:t>99</a:t>
            </a:r>
            <a:r>
              <a:rPr lang="en-US"/>
              <a:t>Mo Radioactivity</a:t>
            </a:r>
          </a:p>
          <a:p>
            <a:pPr algn="ctr"/>
            <a:r>
              <a:rPr lang="en-US"/>
              <a:t>from 10</a:t>
            </a:r>
            <a:r>
              <a:rPr lang="en-US" baseline="30000"/>
              <a:t>11</a:t>
            </a:r>
            <a:r>
              <a:rPr lang="en-US"/>
              <a:t> </a:t>
            </a:r>
            <a:r>
              <a:rPr lang="en-US">
                <a:latin typeface="Symbol" pitchFamily="-106" charset="2"/>
              </a:rPr>
              <a:t>p</a:t>
            </a:r>
            <a:r>
              <a:rPr lang="en-US"/>
              <a:t>‘s</a:t>
            </a:r>
          </a:p>
        </p:txBody>
      </p:sp>
      <p:sp>
        <p:nvSpPr>
          <p:cNvPr id="46092" name="TextBox 14"/>
          <p:cNvSpPr txBox="1">
            <a:spLocks noChangeArrowheads="1"/>
          </p:cNvSpPr>
          <p:nvPr/>
        </p:nvSpPr>
        <p:spPr bwMode="auto">
          <a:xfrm>
            <a:off x="7620000" y="5791200"/>
            <a:ext cx="331788" cy="369888"/>
          </a:xfrm>
          <a:prstGeom prst="rect">
            <a:avLst/>
          </a:prstGeom>
          <a:noFill/>
          <a:ln w="9525">
            <a:noFill/>
            <a:miter lim="800000"/>
            <a:headEnd/>
            <a:tailEnd/>
          </a:ln>
        </p:spPr>
        <p:txBody>
          <a:bodyPr wrap="none">
            <a:prstTxWarp prst="textNoShape">
              <a:avLst/>
            </a:prstTxWarp>
            <a:spAutoFit/>
          </a:bodyPr>
          <a:lstStyle/>
          <a:p>
            <a:r>
              <a:rPr lang="en-US"/>
              <a:t>9</a:t>
            </a:r>
          </a:p>
        </p:txBody>
      </p:sp>
      <p:sp>
        <p:nvSpPr>
          <p:cNvPr id="46093" name="TextBox 15"/>
          <p:cNvSpPr txBox="1">
            <a:spLocks noChangeArrowheads="1"/>
          </p:cNvSpPr>
          <p:nvPr/>
        </p:nvSpPr>
        <p:spPr bwMode="auto">
          <a:xfrm>
            <a:off x="8153400" y="5791200"/>
            <a:ext cx="477838" cy="369888"/>
          </a:xfrm>
          <a:prstGeom prst="rect">
            <a:avLst/>
          </a:prstGeom>
          <a:noFill/>
          <a:ln w="9525">
            <a:noFill/>
            <a:miter lim="800000"/>
            <a:headEnd/>
            <a:tailEnd/>
          </a:ln>
        </p:spPr>
        <p:txBody>
          <a:bodyPr>
            <a:prstTxWarp prst="textNoShape">
              <a:avLst/>
            </a:prstTxWarp>
            <a:spAutoFit/>
          </a:bodyPr>
          <a:lstStyle/>
          <a:p>
            <a:r>
              <a:rPr lang="en-US"/>
              <a:t>10</a:t>
            </a:r>
          </a:p>
        </p:txBody>
      </p:sp>
      <p:cxnSp>
        <p:nvCxnSpPr>
          <p:cNvPr id="21" name="Straight Connector 20"/>
          <p:cNvCxnSpPr/>
          <p:nvPr/>
        </p:nvCxnSpPr>
        <p:spPr>
          <a:xfrm>
            <a:off x="-838200" y="1905000"/>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477000" y="4114800"/>
            <a:ext cx="1752600" cy="533400"/>
          </a:xfrm>
          <a:prstGeom prst="line">
            <a:avLst/>
          </a:prstGeom>
          <a:ln w="381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6096" name="TextBox 28"/>
          <p:cNvSpPr txBox="1">
            <a:spLocks noChangeArrowheads="1"/>
          </p:cNvSpPr>
          <p:nvPr/>
        </p:nvSpPr>
        <p:spPr bwMode="auto">
          <a:xfrm>
            <a:off x="7620000" y="3048000"/>
            <a:ext cx="1108075" cy="646113"/>
          </a:xfrm>
          <a:prstGeom prst="rect">
            <a:avLst/>
          </a:prstGeom>
          <a:noFill/>
          <a:ln w="9525">
            <a:noFill/>
            <a:miter lim="800000"/>
            <a:headEnd/>
            <a:tailEnd/>
          </a:ln>
        </p:spPr>
        <p:txBody>
          <a:bodyPr wrap="none">
            <a:prstTxWarp prst="textNoShape">
              <a:avLst/>
            </a:prstTxWarp>
            <a:spAutoFit/>
          </a:bodyPr>
          <a:lstStyle/>
          <a:p>
            <a:r>
              <a:rPr lang="en-US" dirty="0"/>
              <a:t>95% on</a:t>
            </a:r>
          </a:p>
          <a:p>
            <a:r>
              <a:rPr lang="en-US" dirty="0"/>
              <a:t>average</a:t>
            </a:r>
          </a:p>
        </p:txBody>
      </p:sp>
      <p:sp>
        <p:nvSpPr>
          <p:cNvPr id="17" name="Date Placeholder 16"/>
          <p:cNvSpPr>
            <a:spLocks noGrp="1"/>
          </p:cNvSpPr>
          <p:nvPr>
            <p:ph type="dt" sz="half" idx="10"/>
          </p:nvPr>
        </p:nvSpPr>
        <p:spPr/>
        <p:txBody>
          <a:bodyPr/>
          <a:lstStyle/>
          <a:p>
            <a:r>
              <a:rPr lang="en-US" altLang="zh-CN" smtClean="0"/>
              <a:t>8/17/16</a:t>
            </a:r>
            <a:endParaRPr lang="en-US" altLang="zh-CN"/>
          </a:p>
        </p:txBody>
      </p:sp>
      <p:sp>
        <p:nvSpPr>
          <p:cNvPr id="18" name="Footer Placeholder 17"/>
          <p:cNvSpPr>
            <a:spLocks noGrp="1"/>
          </p:cNvSpPr>
          <p:nvPr>
            <p:ph type="ftr" sz="quarter" idx="11"/>
          </p:nvPr>
        </p:nvSpPr>
        <p:spPr/>
        <p:txBody>
          <a:bodyPr/>
          <a:lstStyle/>
          <a:p>
            <a:r>
              <a:rPr lang="en-US" altLang="zh-CN" smtClean="0"/>
              <a:t>HCPSS 2016 Calorimetry Lecture 1</a:t>
            </a:r>
            <a:endParaRPr lang="en-US" altLang="zh-CN"/>
          </a:p>
        </p:txBody>
      </p:sp>
      <p:cxnSp>
        <p:nvCxnSpPr>
          <p:cNvPr id="19" name="Straight Connector 18"/>
          <p:cNvCxnSpPr/>
          <p:nvPr/>
        </p:nvCxnSpPr>
        <p:spPr>
          <a:xfrm rot="5400000">
            <a:off x="7162800" y="2057400"/>
            <a:ext cx="533400" cy="381000"/>
          </a:xfrm>
          <a:prstGeom prst="line">
            <a:avLst/>
          </a:prstGeom>
          <a:ln w="381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8"/>
          <p:cNvSpPr txBox="1">
            <a:spLocks noChangeArrowheads="1"/>
          </p:cNvSpPr>
          <p:nvPr/>
        </p:nvSpPr>
        <p:spPr bwMode="auto">
          <a:xfrm>
            <a:off x="7010400" y="1295400"/>
            <a:ext cx="1524000" cy="646331"/>
          </a:xfrm>
          <a:prstGeom prst="rect">
            <a:avLst/>
          </a:prstGeom>
          <a:noFill/>
          <a:ln w="9525">
            <a:noFill/>
            <a:miter lim="800000"/>
            <a:headEnd/>
            <a:tailEnd/>
          </a:ln>
        </p:spPr>
        <p:txBody>
          <a:bodyPr wrap="square">
            <a:prstTxWarp prst="textNoShape">
              <a:avLst/>
            </a:prstTxWarp>
            <a:spAutoFit/>
          </a:bodyPr>
          <a:lstStyle/>
          <a:p>
            <a:pPr algn="ctr"/>
            <a:r>
              <a:rPr lang="en-US" dirty="0" smtClean="0"/>
              <a:t>Think about that!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a:xfrm>
            <a:off x="381000" y="277813"/>
            <a:ext cx="8686800" cy="712787"/>
          </a:xfrm>
        </p:spPr>
        <p:txBody>
          <a:bodyPr/>
          <a:lstStyle/>
          <a:p>
            <a:r>
              <a:rPr lang="en-US" sz="4000" dirty="0" err="1" smtClean="0"/>
              <a:t>Hadronic</a:t>
            </a:r>
            <a:r>
              <a:rPr lang="en-US" sz="4000" dirty="0" smtClean="0"/>
              <a:t> Shower Profile and Containment</a:t>
            </a:r>
          </a:p>
        </p:txBody>
      </p:sp>
      <p:sp>
        <p:nvSpPr>
          <p:cNvPr id="48131" name="Content Placeholder 2"/>
          <p:cNvSpPr>
            <a:spLocks noGrp="1"/>
          </p:cNvSpPr>
          <p:nvPr>
            <p:ph idx="1"/>
          </p:nvPr>
        </p:nvSpPr>
        <p:spPr>
          <a:xfrm>
            <a:off x="457200" y="1143000"/>
            <a:ext cx="8458200" cy="5181600"/>
          </a:xfrm>
        </p:spPr>
        <p:txBody>
          <a:bodyPr/>
          <a:lstStyle/>
          <a:p>
            <a:r>
              <a:rPr lang="en-US" sz="2000" dirty="0" smtClean="0"/>
              <a:t>What do we notice about </a:t>
            </a:r>
            <a:r>
              <a:rPr lang="en-US" sz="2000" dirty="0" err="1" smtClean="0"/>
              <a:t>hadronic</a:t>
            </a:r>
            <a:r>
              <a:rPr lang="en-US" sz="2000" dirty="0" smtClean="0"/>
              <a:t> showers besides the order of magnitude difference between X</a:t>
            </a:r>
            <a:r>
              <a:rPr lang="en-US" sz="2000" baseline="-25000" dirty="0" smtClean="0"/>
              <a:t>0</a:t>
            </a:r>
            <a:r>
              <a:rPr lang="en-US" sz="2000" dirty="0" smtClean="0"/>
              <a:t> and </a:t>
            </a:r>
            <a:r>
              <a:rPr lang="en-US" sz="2000" dirty="0" smtClean="0">
                <a:latin typeface="Symbol" pitchFamily="-106" charset="2"/>
              </a:rPr>
              <a:t>l</a:t>
            </a:r>
            <a:r>
              <a:rPr lang="en-US" sz="2000" baseline="-25000" dirty="0" smtClean="0"/>
              <a:t>int</a:t>
            </a:r>
            <a:r>
              <a:rPr lang="en-US" sz="2000" dirty="0" smtClean="0"/>
              <a:t> ?</a:t>
            </a:r>
          </a:p>
          <a:p>
            <a:pPr lvl="1"/>
            <a:r>
              <a:rPr lang="en-US" sz="2000" dirty="0" smtClean="0">
                <a:solidFill>
                  <a:srgbClr val="0000FF"/>
                </a:solidFill>
              </a:rPr>
              <a:t>300 </a:t>
            </a:r>
            <a:r>
              <a:rPr lang="en-US" sz="2000" dirty="0" err="1" smtClean="0">
                <a:solidFill>
                  <a:srgbClr val="0000FF"/>
                </a:solidFill>
              </a:rPr>
              <a:t>GeV</a:t>
            </a:r>
            <a:r>
              <a:rPr lang="en-US" sz="2000" dirty="0" smtClean="0">
                <a:solidFill>
                  <a:srgbClr val="0000FF"/>
                </a:solidFill>
              </a:rPr>
              <a:t> </a:t>
            </a:r>
            <a:r>
              <a:rPr lang="en-US" sz="2000" dirty="0" err="1" smtClean="0">
                <a:solidFill>
                  <a:srgbClr val="0000FF"/>
                </a:solidFill>
                <a:latin typeface="Symbol" pitchFamily="-106" charset="2"/>
              </a:rPr>
              <a:t>p</a:t>
            </a:r>
            <a:r>
              <a:rPr lang="en-US" sz="2000" baseline="30000" dirty="0" smtClean="0">
                <a:solidFill>
                  <a:srgbClr val="0000FF"/>
                </a:solidFill>
                <a:latin typeface="Symbol" pitchFamily="-106" charset="2"/>
              </a:rPr>
              <a:t>-</a:t>
            </a:r>
            <a:r>
              <a:rPr lang="en-US" sz="2000" dirty="0" smtClean="0">
                <a:solidFill>
                  <a:srgbClr val="0000FF"/>
                </a:solidFill>
              </a:rPr>
              <a:t> shower looks like an equiv. ~1 </a:t>
            </a:r>
            <a:r>
              <a:rPr lang="en-US" sz="2000" dirty="0" err="1" smtClean="0">
                <a:solidFill>
                  <a:srgbClr val="0000FF"/>
                </a:solidFill>
              </a:rPr>
              <a:t>GeV</a:t>
            </a:r>
            <a:r>
              <a:rPr lang="en-US" sz="2000" dirty="0" smtClean="0">
                <a:solidFill>
                  <a:srgbClr val="0000FF"/>
                </a:solidFill>
              </a:rPr>
              <a:t> electron shower in longitudinal profile with shower max at 2-3 </a:t>
            </a:r>
            <a:r>
              <a:rPr lang="en-US" sz="2000" dirty="0" smtClean="0">
                <a:solidFill>
                  <a:srgbClr val="0000FF"/>
                </a:solidFill>
                <a:latin typeface="Symbol" pitchFamily="-106" charset="2"/>
              </a:rPr>
              <a:t>l</a:t>
            </a:r>
            <a:r>
              <a:rPr lang="en-US" sz="2000" baseline="-25000" dirty="0" smtClean="0">
                <a:solidFill>
                  <a:srgbClr val="0000FF"/>
                </a:solidFill>
              </a:rPr>
              <a:t>int</a:t>
            </a:r>
            <a:endParaRPr lang="en-US" sz="2000" dirty="0" smtClean="0">
              <a:solidFill>
                <a:srgbClr val="0000FF"/>
              </a:solidFill>
            </a:endParaRPr>
          </a:p>
          <a:p>
            <a:pPr lvl="1"/>
            <a:r>
              <a:rPr lang="en-US" sz="2000" dirty="0" smtClean="0">
                <a:solidFill>
                  <a:srgbClr val="0000FF"/>
                </a:solidFill>
              </a:rPr>
              <a:t>Multiplicity of interaction </a:t>
            </a:r>
            <a:r>
              <a:rPr lang="en-US" sz="2000" dirty="0" smtClean="0">
                <a:solidFill>
                  <a:srgbClr val="0000FF"/>
                </a:solidFill>
                <a:latin typeface="Symbol" pitchFamily="-106" charset="2"/>
              </a:rPr>
              <a:t>µ</a:t>
            </a:r>
            <a:r>
              <a:rPr lang="en-US" sz="2000" dirty="0" smtClean="0">
                <a:solidFill>
                  <a:srgbClr val="0000FF"/>
                </a:solidFill>
              </a:rPr>
              <a:t> </a:t>
            </a:r>
            <a:r>
              <a:rPr lang="en-US" sz="2000" dirty="0" err="1" smtClean="0">
                <a:solidFill>
                  <a:srgbClr val="0000FF"/>
                </a:solidFill>
              </a:rPr>
              <a:t>ln</a:t>
            </a:r>
            <a:r>
              <a:rPr lang="en-US" sz="2000" dirty="0" smtClean="0">
                <a:solidFill>
                  <a:srgbClr val="0000FF"/>
                </a:solidFill>
              </a:rPr>
              <a:t> </a:t>
            </a:r>
            <a:r>
              <a:rPr lang="en-US" sz="2000" dirty="0" err="1" smtClean="0">
                <a:solidFill>
                  <a:srgbClr val="0000FF"/>
                </a:solidFill>
              </a:rPr>
              <a:t>s</a:t>
            </a:r>
            <a:r>
              <a:rPr lang="en-US" sz="2000" dirty="0" smtClean="0">
                <a:solidFill>
                  <a:srgbClr val="0000FF"/>
                </a:solidFill>
              </a:rPr>
              <a:t> , so for example,</a:t>
            </a:r>
          </a:p>
          <a:p>
            <a:pPr lvl="1">
              <a:buFont typeface="Wingdings" pitchFamily="-106" charset="2"/>
              <a:buNone/>
            </a:pPr>
            <a:r>
              <a:rPr lang="en-US" sz="2000" dirty="0" smtClean="0">
                <a:solidFill>
                  <a:srgbClr val="0000FF"/>
                </a:solidFill>
              </a:rPr>
              <a:t>		1 </a:t>
            </a:r>
            <a:r>
              <a:rPr lang="en-US" sz="2000" dirty="0" err="1" smtClean="0">
                <a:solidFill>
                  <a:srgbClr val="0000FF"/>
                </a:solidFill>
                <a:sym typeface="Wingdings" pitchFamily="-106" charset="2"/>
              </a:rPr>
              <a:t></a:t>
            </a:r>
            <a:r>
              <a:rPr lang="en-US" sz="2000" dirty="0" smtClean="0">
                <a:solidFill>
                  <a:srgbClr val="0000FF"/>
                </a:solidFill>
                <a:sym typeface="Wingdings" pitchFamily="-106" charset="2"/>
              </a:rPr>
              <a:t> </a:t>
            </a:r>
            <a:r>
              <a:rPr lang="en-US" sz="2000" dirty="0" smtClean="0">
                <a:solidFill>
                  <a:srgbClr val="0000FF"/>
                </a:solidFill>
              </a:rPr>
              <a:t>N ~ 9 processes in the first </a:t>
            </a:r>
            <a:r>
              <a:rPr lang="en-US" sz="2000" dirty="0" smtClean="0">
                <a:solidFill>
                  <a:srgbClr val="0000FF"/>
                </a:solidFill>
                <a:latin typeface="Symbol" pitchFamily="-106" charset="2"/>
              </a:rPr>
              <a:t>l</a:t>
            </a:r>
            <a:r>
              <a:rPr lang="en-US" sz="2000" baseline="-25000" dirty="0" smtClean="0">
                <a:solidFill>
                  <a:srgbClr val="0000FF"/>
                </a:solidFill>
              </a:rPr>
              <a:t>int</a:t>
            </a:r>
            <a:r>
              <a:rPr lang="en-US" sz="2000" dirty="0" smtClean="0">
                <a:solidFill>
                  <a:srgbClr val="0000FF"/>
                </a:solidFill>
              </a:rPr>
              <a:t>, </a:t>
            </a:r>
          </a:p>
          <a:p>
            <a:pPr lvl="1">
              <a:buFont typeface="Wingdings" pitchFamily="-106" charset="2"/>
              <a:buNone/>
            </a:pPr>
            <a:r>
              <a:rPr lang="en-US" sz="2000" dirty="0" smtClean="0">
                <a:solidFill>
                  <a:srgbClr val="0000FF"/>
                </a:solidFill>
              </a:rPr>
              <a:t>		dropping with </a:t>
            </a:r>
            <a:r>
              <a:rPr lang="en-US" sz="2000" dirty="0" err="1" smtClean="0">
                <a:solidFill>
                  <a:srgbClr val="0000FF"/>
                </a:solidFill>
              </a:rPr>
              <a:t>ln</a:t>
            </a:r>
            <a:r>
              <a:rPr lang="en-US" sz="2000" dirty="0" smtClean="0">
                <a:solidFill>
                  <a:srgbClr val="0000FF"/>
                </a:solidFill>
              </a:rPr>
              <a:t> </a:t>
            </a:r>
            <a:r>
              <a:rPr lang="en-US" sz="2000" dirty="0" err="1" smtClean="0">
                <a:solidFill>
                  <a:srgbClr val="0000FF"/>
                </a:solidFill>
              </a:rPr>
              <a:t>s</a:t>
            </a:r>
            <a:r>
              <a:rPr lang="en-US" sz="2000" dirty="0" smtClean="0">
                <a:solidFill>
                  <a:srgbClr val="0000FF"/>
                </a:solidFill>
              </a:rPr>
              <a:t> to 1 </a:t>
            </a:r>
            <a:r>
              <a:rPr lang="en-US" sz="2000" dirty="0" err="1" smtClean="0">
                <a:solidFill>
                  <a:srgbClr val="0000FF"/>
                </a:solidFill>
                <a:sym typeface="Wingdings" pitchFamily="-106" charset="2"/>
              </a:rPr>
              <a:t></a:t>
            </a:r>
            <a:r>
              <a:rPr lang="en-US" sz="2000" dirty="0" smtClean="0">
                <a:solidFill>
                  <a:srgbClr val="0000FF"/>
                </a:solidFill>
                <a:sym typeface="Wingdings" pitchFamily="-106" charset="2"/>
              </a:rPr>
              <a:t> 6 in the second step,</a:t>
            </a:r>
          </a:p>
          <a:p>
            <a:pPr lvl="1">
              <a:buFont typeface="Wingdings" pitchFamily="-106" charset="2"/>
              <a:buNone/>
            </a:pPr>
            <a:r>
              <a:rPr lang="en-US" sz="2000" dirty="0" smtClean="0">
                <a:solidFill>
                  <a:srgbClr val="0000FF"/>
                </a:solidFill>
                <a:sym typeface="Wingdings" pitchFamily="-106" charset="2"/>
              </a:rPr>
              <a:t>		1 </a:t>
            </a:r>
            <a:r>
              <a:rPr lang="en-US" sz="2000" dirty="0" err="1" smtClean="0">
                <a:solidFill>
                  <a:srgbClr val="0000FF"/>
                </a:solidFill>
                <a:sym typeface="Wingdings" pitchFamily="-106" charset="2"/>
              </a:rPr>
              <a:t></a:t>
            </a:r>
            <a:r>
              <a:rPr lang="en-US" sz="2000" dirty="0" smtClean="0">
                <a:solidFill>
                  <a:srgbClr val="0000FF"/>
                </a:solidFill>
                <a:sym typeface="Wingdings" pitchFamily="-106" charset="2"/>
              </a:rPr>
              <a:t> 3 in the 3</a:t>
            </a:r>
            <a:r>
              <a:rPr lang="en-US" sz="2000" baseline="30000" dirty="0" smtClean="0">
                <a:solidFill>
                  <a:srgbClr val="0000FF"/>
                </a:solidFill>
                <a:sym typeface="Wingdings" pitchFamily="-106" charset="2"/>
              </a:rPr>
              <a:t>rd</a:t>
            </a:r>
            <a:r>
              <a:rPr lang="en-US" sz="2000" dirty="0" smtClean="0">
                <a:solidFill>
                  <a:srgbClr val="0000FF"/>
                </a:solidFill>
                <a:sym typeface="Wingdings" pitchFamily="-106" charset="2"/>
              </a:rPr>
              <a:t> step, and </a:t>
            </a:r>
          </a:p>
          <a:p>
            <a:pPr lvl="1">
              <a:buFont typeface="Wingdings" pitchFamily="-106" charset="2"/>
              <a:buNone/>
            </a:pPr>
            <a:r>
              <a:rPr lang="en-US" sz="2000" dirty="0" smtClean="0">
                <a:solidFill>
                  <a:srgbClr val="0000FF"/>
                </a:solidFill>
                <a:sym typeface="Wingdings" pitchFamily="-106" charset="2"/>
              </a:rPr>
              <a:t>		then mainly 1 </a:t>
            </a:r>
            <a:r>
              <a:rPr lang="en-US" sz="2000" dirty="0" err="1" smtClean="0">
                <a:solidFill>
                  <a:srgbClr val="0000FF"/>
                </a:solidFill>
                <a:sym typeface="Wingdings" pitchFamily="-106" charset="2"/>
              </a:rPr>
              <a:t></a:t>
            </a:r>
            <a:r>
              <a:rPr lang="en-US" sz="2000" dirty="0" smtClean="0">
                <a:solidFill>
                  <a:srgbClr val="0000FF"/>
                </a:solidFill>
                <a:sym typeface="Wingdings" pitchFamily="-106" charset="2"/>
              </a:rPr>
              <a:t> 1 processes after that (shower max)</a:t>
            </a:r>
            <a:endParaRPr lang="en-US" sz="2000" dirty="0" smtClean="0">
              <a:solidFill>
                <a:srgbClr val="0000FF"/>
              </a:solidFill>
            </a:endParaRPr>
          </a:p>
          <a:p>
            <a:pPr lvl="1"/>
            <a:r>
              <a:rPr lang="en-US" sz="2000" dirty="0" smtClean="0">
                <a:solidFill>
                  <a:srgbClr val="0000FF"/>
                </a:solidFill>
                <a:latin typeface="Symbol" pitchFamily="-106" charset="2"/>
              </a:rPr>
              <a:t>p</a:t>
            </a:r>
            <a:r>
              <a:rPr lang="en-US" sz="2000" baseline="30000" dirty="0" smtClean="0">
                <a:solidFill>
                  <a:srgbClr val="0000FF"/>
                </a:solidFill>
                <a:latin typeface="Symbol" pitchFamily="-106" charset="2"/>
              </a:rPr>
              <a:t>0</a:t>
            </a:r>
            <a:r>
              <a:rPr lang="en-US" sz="2000" dirty="0" smtClean="0">
                <a:solidFill>
                  <a:srgbClr val="0000FF"/>
                </a:solidFill>
              </a:rPr>
              <a:t>‘s are falling out of the shower all along the shower until they are no longer produced (make up EM fraction)</a:t>
            </a:r>
          </a:p>
          <a:p>
            <a:r>
              <a:rPr lang="en-US" sz="2000" dirty="0" smtClean="0">
                <a:sym typeface="Wingdings" pitchFamily="-106" charset="2"/>
              </a:rPr>
              <a:t>Another important feature of the </a:t>
            </a:r>
            <a:r>
              <a:rPr lang="en-US" sz="2000" dirty="0" err="1" smtClean="0">
                <a:sym typeface="Wingdings" pitchFamily="-106" charset="2"/>
              </a:rPr>
              <a:t>pion</a:t>
            </a:r>
            <a:r>
              <a:rPr lang="en-US" sz="2000" dirty="0" smtClean="0">
                <a:sym typeface="Wingdings" pitchFamily="-106" charset="2"/>
              </a:rPr>
              <a:t> is that it can remain a MIP for many </a:t>
            </a:r>
            <a:r>
              <a:rPr lang="en-US" sz="2000" dirty="0" smtClean="0">
                <a:latin typeface="Symbol" pitchFamily="-106" charset="2"/>
              </a:rPr>
              <a:t>l</a:t>
            </a:r>
            <a:r>
              <a:rPr lang="en-US" sz="2000" baseline="-25000" dirty="0" smtClean="0"/>
              <a:t>int</a:t>
            </a:r>
            <a:endParaRPr lang="en-US" sz="2000" dirty="0" smtClean="0"/>
          </a:p>
          <a:p>
            <a:pPr lvl="1"/>
            <a:r>
              <a:rPr lang="en-US" sz="2000" dirty="0" smtClean="0">
                <a:solidFill>
                  <a:srgbClr val="0000FF"/>
                </a:solidFill>
                <a:sym typeface="Wingdings" pitchFamily="-106" charset="2"/>
              </a:rPr>
              <a:t>Although the probability drops off exponentially, there are many </a:t>
            </a:r>
            <a:r>
              <a:rPr lang="en-US" sz="2000" dirty="0" err="1" smtClean="0">
                <a:solidFill>
                  <a:srgbClr val="0000FF"/>
                </a:solidFill>
                <a:sym typeface="Wingdings" pitchFamily="-106" charset="2"/>
              </a:rPr>
              <a:t>pions</a:t>
            </a:r>
            <a:r>
              <a:rPr lang="en-US" sz="2000" dirty="0" smtClean="0">
                <a:solidFill>
                  <a:srgbClr val="0000FF"/>
                </a:solidFill>
                <a:sym typeface="Wingdings" pitchFamily="-106" charset="2"/>
              </a:rPr>
              <a:t> per event and some </a:t>
            </a:r>
            <a:r>
              <a:rPr lang="en-US" sz="2000" dirty="0" err="1" smtClean="0">
                <a:solidFill>
                  <a:srgbClr val="0000FF"/>
                </a:solidFill>
                <a:sym typeface="Wingdings" pitchFamily="-106" charset="2"/>
              </a:rPr>
              <a:t>pions</a:t>
            </a:r>
            <a:r>
              <a:rPr lang="en-US" sz="2000" dirty="0" smtClean="0">
                <a:solidFill>
                  <a:srgbClr val="0000FF"/>
                </a:solidFill>
                <a:sym typeface="Wingdings" pitchFamily="-106" charset="2"/>
              </a:rPr>
              <a:t> “punch through”</a:t>
            </a:r>
            <a:endParaRPr lang="en-US" sz="2000" dirty="0" smtClean="0">
              <a:solidFill>
                <a:srgbClr val="0000FF"/>
              </a:solidFill>
            </a:endParaRPr>
          </a:p>
        </p:txBody>
      </p:sp>
      <p:sp>
        <p:nvSpPr>
          <p:cNvPr id="48133" name="Slide Number Placeholder 4"/>
          <p:cNvSpPr>
            <a:spLocks noGrp="1"/>
          </p:cNvSpPr>
          <p:nvPr>
            <p:ph type="sldNum" sz="quarter" idx="12"/>
          </p:nvPr>
        </p:nvSpPr>
        <p:spPr>
          <a:noFill/>
        </p:spPr>
        <p:txBody>
          <a:bodyPr/>
          <a:lstStyle/>
          <a:p>
            <a:fld id="{D1317943-E0E1-674E-8BAB-6632EAFF8332}" type="slidenum">
              <a:rPr lang="en-US" altLang="zh-CN" smtClean="0"/>
              <a:pPr/>
              <a:t>27</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Heavily Ionizing Particle (HIP)</a:t>
            </a:r>
            <a:endParaRPr lang="en-US" dirty="0"/>
          </a:p>
        </p:txBody>
      </p:sp>
      <p:sp>
        <p:nvSpPr>
          <p:cNvPr id="3" name="Content Placeholder 2"/>
          <p:cNvSpPr>
            <a:spLocks noGrp="1"/>
          </p:cNvSpPr>
          <p:nvPr>
            <p:ph idx="1"/>
          </p:nvPr>
        </p:nvSpPr>
        <p:spPr/>
        <p:txBody>
          <a:bodyPr/>
          <a:lstStyle/>
          <a:p>
            <a:r>
              <a:rPr lang="en-US" dirty="0" smtClean="0"/>
              <a:t>As opposed to Minimum Ionizing Particle (MIP), a HIP is more of a “barn” term:</a:t>
            </a:r>
          </a:p>
          <a:p>
            <a:pPr lvl="1"/>
            <a:r>
              <a:rPr lang="en-US" dirty="0" smtClean="0"/>
              <a:t>“I have a HIP problem” – sounds more secretive than “My analysis has lost efficiency because of </a:t>
            </a:r>
            <a:r>
              <a:rPr lang="en-US" dirty="0" err="1" smtClean="0"/>
              <a:t>hadronic</a:t>
            </a:r>
            <a:r>
              <a:rPr lang="en-US" dirty="0" smtClean="0"/>
              <a:t> interactions in the silicon tracker that produce huge pulses that saturate the analog front-end causing the readout channel to go unresponsive/high impedance for several bunch crossings…”</a:t>
            </a:r>
          </a:p>
          <a:p>
            <a:pPr lvl="1"/>
            <a:r>
              <a:rPr lang="en-US" dirty="0" smtClean="0"/>
              <a:t>The </a:t>
            </a:r>
            <a:r>
              <a:rPr lang="en-US" dirty="0" err="1" smtClean="0"/>
              <a:t>energetics</a:t>
            </a:r>
            <a:r>
              <a:rPr lang="en-US" dirty="0" smtClean="0"/>
              <a:t> of the 1</a:t>
            </a:r>
            <a:r>
              <a:rPr lang="en-US" baseline="30000" dirty="0" smtClean="0"/>
              <a:t>st</a:t>
            </a:r>
            <a:r>
              <a:rPr lang="en-US" dirty="0" smtClean="0"/>
              <a:t> hit or early hits are a serious design concern for </a:t>
            </a:r>
            <a:r>
              <a:rPr lang="en-US" dirty="0" err="1" smtClean="0"/>
              <a:t>hadron</a:t>
            </a:r>
            <a:r>
              <a:rPr lang="en-US" dirty="0" smtClean="0"/>
              <a:t> calorimeters (and trackers) whose readout channels have limited dynamic range (&lt;100-200 </a:t>
            </a:r>
            <a:r>
              <a:rPr lang="en-US" dirty="0" err="1" smtClean="0"/>
              <a:t>MIPs</a:t>
            </a:r>
            <a:r>
              <a:rPr lang="en-US" dirty="0" smtClean="0"/>
              <a:t>)</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28</a:t>
            </a:fld>
            <a:endParaRPr lang="en-US" altLang="zh-CN"/>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7813"/>
            <a:ext cx="8686800" cy="712787"/>
          </a:xfrm>
        </p:spPr>
        <p:txBody>
          <a:bodyPr/>
          <a:lstStyle/>
          <a:p>
            <a:r>
              <a:rPr lang="en-US" sz="4000" smtClean="0"/>
              <a:t>Hadronic Shower Profile and Containment</a:t>
            </a:r>
          </a:p>
        </p:txBody>
      </p:sp>
      <p:sp>
        <p:nvSpPr>
          <p:cNvPr id="50179" name="Content Placeholder 2"/>
          <p:cNvSpPr>
            <a:spLocks noGrp="1"/>
          </p:cNvSpPr>
          <p:nvPr>
            <p:ph idx="1"/>
          </p:nvPr>
        </p:nvSpPr>
        <p:spPr/>
        <p:txBody>
          <a:bodyPr/>
          <a:lstStyle/>
          <a:p>
            <a:r>
              <a:rPr lang="en-US" smtClean="0"/>
              <a:t>Transverse Profile is Shower Particle Species Dependent and Depth Dependent</a:t>
            </a:r>
          </a:p>
          <a:p>
            <a:pPr lvl="1"/>
            <a:r>
              <a:rPr lang="en-US" smtClean="0">
                <a:solidFill>
                  <a:srgbClr val="0000FF"/>
                </a:solidFill>
              </a:rPr>
              <a:t>Narrow EM core in the first few </a:t>
            </a:r>
            <a:r>
              <a:rPr lang="en-US" smtClean="0">
                <a:solidFill>
                  <a:srgbClr val="0000FF"/>
                </a:solidFill>
                <a:latin typeface="Symbol" pitchFamily="-106" charset="2"/>
              </a:rPr>
              <a:t>l</a:t>
            </a:r>
            <a:r>
              <a:rPr lang="en-US" baseline="-25000" smtClean="0">
                <a:solidFill>
                  <a:srgbClr val="0000FF"/>
                </a:solidFill>
              </a:rPr>
              <a:t>int</a:t>
            </a:r>
          </a:p>
          <a:p>
            <a:pPr lvl="1"/>
            <a:r>
              <a:rPr lang="en-US" smtClean="0">
                <a:solidFill>
                  <a:srgbClr val="0000FF"/>
                </a:solidFill>
              </a:rPr>
              <a:t>Broad linear drop off after several </a:t>
            </a:r>
            <a:r>
              <a:rPr lang="en-US" smtClean="0">
                <a:solidFill>
                  <a:srgbClr val="0000FF"/>
                </a:solidFill>
                <a:latin typeface="Symbol" pitchFamily="-106" charset="2"/>
              </a:rPr>
              <a:t>l</a:t>
            </a:r>
            <a:r>
              <a:rPr lang="en-US" baseline="-25000" smtClean="0">
                <a:solidFill>
                  <a:srgbClr val="0000FF"/>
                </a:solidFill>
              </a:rPr>
              <a:t>int</a:t>
            </a:r>
            <a:endParaRPr lang="en-US" smtClean="0">
              <a:solidFill>
                <a:srgbClr val="0000FF"/>
              </a:solidFill>
            </a:endParaRPr>
          </a:p>
        </p:txBody>
      </p:sp>
      <p:sp>
        <p:nvSpPr>
          <p:cNvPr id="50181" name="Slide Number Placeholder 4"/>
          <p:cNvSpPr>
            <a:spLocks noGrp="1"/>
          </p:cNvSpPr>
          <p:nvPr>
            <p:ph type="sldNum" sz="quarter" idx="12"/>
          </p:nvPr>
        </p:nvSpPr>
        <p:spPr>
          <a:noFill/>
        </p:spPr>
        <p:txBody>
          <a:bodyPr/>
          <a:lstStyle/>
          <a:p>
            <a:fld id="{2D907B3C-9015-4841-A23B-EEE8AE08E0D6}" type="slidenum">
              <a:rPr lang="en-US" altLang="zh-CN" smtClean="0"/>
              <a:pPr/>
              <a:t>29</a:t>
            </a:fld>
            <a:endParaRPr lang="en-US" altLang="zh-CN" smtClean="0"/>
          </a:p>
        </p:txBody>
      </p:sp>
      <p:pic>
        <p:nvPicPr>
          <p:cNvPr id="50182" name="Picture 6" descr="wigmanshlat.png"/>
          <p:cNvPicPr>
            <a:picLocks noChangeAspect="1"/>
          </p:cNvPicPr>
          <p:nvPr/>
        </p:nvPicPr>
        <p:blipFill>
          <a:blip r:embed="rId2"/>
          <a:srcRect t="5948"/>
          <a:stretch>
            <a:fillRect/>
          </a:stretch>
        </p:blipFill>
        <p:spPr bwMode="auto">
          <a:xfrm>
            <a:off x="2971800" y="2971800"/>
            <a:ext cx="4503738" cy="3644900"/>
          </a:xfrm>
          <a:prstGeom prst="rect">
            <a:avLst/>
          </a:prstGeom>
          <a:noFill/>
          <a:ln w="9525">
            <a:noFill/>
            <a:miter lim="800000"/>
            <a:headEnd/>
            <a:tailEnd/>
          </a:ln>
        </p:spPr>
      </p:pic>
      <p:sp>
        <p:nvSpPr>
          <p:cNvPr id="50183" name="TextBox 7"/>
          <p:cNvSpPr txBox="1">
            <a:spLocks noChangeArrowheads="1"/>
          </p:cNvSpPr>
          <p:nvPr/>
        </p:nvSpPr>
        <p:spPr bwMode="auto">
          <a:xfrm>
            <a:off x="7162800" y="5410200"/>
            <a:ext cx="1679575" cy="646113"/>
          </a:xfrm>
          <a:prstGeom prst="rect">
            <a:avLst/>
          </a:prstGeom>
          <a:noFill/>
          <a:ln w="9525">
            <a:noFill/>
            <a:miter lim="800000"/>
            <a:headEnd/>
            <a:tailEnd/>
          </a:ln>
        </p:spPr>
        <p:txBody>
          <a:bodyPr wrap="none">
            <a:prstTxWarp prst="textNoShape">
              <a:avLst/>
            </a:prstTxWarp>
            <a:spAutoFit/>
          </a:bodyPr>
          <a:lstStyle/>
          <a:p>
            <a:r>
              <a:rPr lang="en-US"/>
              <a:t>(Courtesy of </a:t>
            </a:r>
          </a:p>
          <a:p>
            <a:r>
              <a:rPr lang="en-US"/>
              <a:t>R. Wigmans)</a:t>
            </a:r>
          </a:p>
        </p:txBody>
      </p:sp>
      <p:sp>
        <p:nvSpPr>
          <p:cNvPr id="50184" name="TextBox 13"/>
          <p:cNvSpPr txBox="1">
            <a:spLocks noChangeArrowheads="1"/>
          </p:cNvSpPr>
          <p:nvPr/>
        </p:nvSpPr>
        <p:spPr bwMode="auto">
          <a:xfrm>
            <a:off x="6019800" y="4038600"/>
            <a:ext cx="2681288" cy="923925"/>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a:t>Measured from</a:t>
            </a:r>
          </a:p>
          <a:p>
            <a:pPr algn="ctr"/>
            <a:r>
              <a:rPr lang="en-US"/>
              <a:t>Induced Radioactivity</a:t>
            </a:r>
          </a:p>
          <a:p>
            <a:pPr algn="ctr"/>
            <a:r>
              <a:rPr lang="en-US"/>
              <a:t>from 10</a:t>
            </a:r>
            <a:r>
              <a:rPr lang="en-US" baseline="30000"/>
              <a:t>11</a:t>
            </a:r>
            <a:r>
              <a:rPr lang="en-US"/>
              <a:t> </a:t>
            </a:r>
            <a:r>
              <a:rPr lang="en-US">
                <a:latin typeface="Symbol" pitchFamily="-106" charset="2"/>
              </a:rPr>
              <a:t>p</a:t>
            </a:r>
            <a:r>
              <a:rPr lang="en-US"/>
              <a:t>‘s</a:t>
            </a:r>
          </a:p>
        </p:txBody>
      </p:sp>
      <p:sp>
        <p:nvSpPr>
          <p:cNvPr id="50185" name="TextBox 8"/>
          <p:cNvSpPr txBox="1">
            <a:spLocks noChangeArrowheads="1"/>
          </p:cNvSpPr>
          <p:nvPr/>
        </p:nvSpPr>
        <p:spPr bwMode="auto">
          <a:xfrm>
            <a:off x="533400" y="3581400"/>
            <a:ext cx="2620963" cy="1754188"/>
          </a:xfrm>
          <a:prstGeom prst="rect">
            <a:avLst/>
          </a:prstGeom>
          <a:noFill/>
          <a:ln w="9525">
            <a:noFill/>
            <a:miter lim="800000"/>
            <a:headEnd/>
            <a:tailEnd/>
          </a:ln>
        </p:spPr>
        <p:txBody>
          <a:bodyPr wrap="none">
            <a:prstTxWarp prst="textNoShape">
              <a:avLst/>
            </a:prstTxWarp>
            <a:spAutoFit/>
          </a:bodyPr>
          <a:lstStyle/>
          <a:p>
            <a:pPr>
              <a:buFont typeface="Wingdings" pitchFamily="-106" charset="2"/>
              <a:buChar char="§"/>
            </a:pPr>
            <a:r>
              <a:rPr lang="en-US">
                <a:solidFill>
                  <a:srgbClr val="0000FF"/>
                </a:solidFill>
              </a:rPr>
              <a:t> More </a:t>
            </a:r>
            <a:r>
              <a:rPr lang="en-US">
                <a:solidFill>
                  <a:srgbClr val="0000FF"/>
                </a:solidFill>
                <a:latin typeface="Symbol" pitchFamily="-106" charset="2"/>
              </a:rPr>
              <a:t>p</a:t>
            </a:r>
            <a:r>
              <a:rPr lang="en-US" baseline="30000">
                <a:solidFill>
                  <a:srgbClr val="0000FF"/>
                </a:solidFill>
                <a:latin typeface="Symbol" pitchFamily="-106" charset="2"/>
              </a:rPr>
              <a:t>0</a:t>
            </a:r>
            <a:r>
              <a:rPr lang="en-US">
                <a:solidFill>
                  <a:srgbClr val="0000FF"/>
                </a:solidFill>
              </a:rPr>
              <a:t>‘s </a:t>
            </a:r>
            <a:r>
              <a:rPr lang="en-US">
                <a:solidFill>
                  <a:srgbClr val="0000FF"/>
                </a:solidFill>
                <a:latin typeface="Symbol" pitchFamily="-106" charset="2"/>
              </a:rPr>
              <a:t>g</a:t>
            </a:r>
            <a:r>
              <a:rPr lang="en-US">
                <a:solidFill>
                  <a:srgbClr val="0000FF"/>
                </a:solidFill>
              </a:rPr>
              <a:t>’s in core</a:t>
            </a:r>
          </a:p>
          <a:p>
            <a:pPr>
              <a:buFont typeface="Wingdings" pitchFamily="-106" charset="2"/>
              <a:buChar char="§"/>
            </a:pPr>
            <a:r>
              <a:rPr lang="en-US">
                <a:solidFill>
                  <a:srgbClr val="0000FF"/>
                </a:solidFill>
              </a:rPr>
              <a:t> Energetic neutrons </a:t>
            </a:r>
          </a:p>
          <a:p>
            <a:r>
              <a:rPr lang="en-US">
                <a:solidFill>
                  <a:srgbClr val="0000FF"/>
                </a:solidFill>
              </a:rPr>
              <a:t>  and charged pions</a:t>
            </a:r>
          </a:p>
          <a:p>
            <a:r>
              <a:rPr lang="en-US">
                <a:solidFill>
                  <a:srgbClr val="0000FF"/>
                </a:solidFill>
              </a:rPr>
              <a:t>  form a wider core</a:t>
            </a:r>
          </a:p>
          <a:p>
            <a:pPr>
              <a:buFont typeface="Wingdings" pitchFamily="-106" charset="2"/>
              <a:buChar char="§"/>
            </a:pPr>
            <a:r>
              <a:rPr lang="en-US">
                <a:solidFill>
                  <a:srgbClr val="0000FF"/>
                </a:solidFill>
              </a:rPr>
              <a:t> Thermal neutrons</a:t>
            </a:r>
          </a:p>
          <a:p>
            <a:r>
              <a:rPr lang="en-US">
                <a:solidFill>
                  <a:srgbClr val="0000FF"/>
                </a:solidFill>
              </a:rPr>
              <a:t>  generate broad tail</a:t>
            </a:r>
          </a:p>
        </p:txBody>
      </p:sp>
      <p:sp>
        <p:nvSpPr>
          <p:cNvPr id="10" name="Date Placeholder 9"/>
          <p:cNvSpPr>
            <a:spLocks noGrp="1"/>
          </p:cNvSpPr>
          <p:nvPr>
            <p:ph type="dt" sz="half" idx="10"/>
          </p:nvPr>
        </p:nvSpPr>
        <p:spPr/>
        <p:txBody>
          <a:bodyPr/>
          <a:lstStyle/>
          <a:p>
            <a:r>
              <a:rPr lang="en-US" altLang="zh-CN" smtClean="0"/>
              <a:t>8/17/16</a:t>
            </a:r>
            <a:endParaRPr lang="en-US" altLang="zh-CN"/>
          </a:p>
        </p:txBody>
      </p:sp>
      <p:sp>
        <p:nvSpPr>
          <p:cNvPr id="11" name="Footer Placeholder 10"/>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Calorimetry</a:t>
            </a:r>
            <a:r>
              <a:rPr lang="en-US" dirty="0" smtClean="0"/>
              <a:t>?</a:t>
            </a:r>
            <a:endParaRPr lang="en-US" dirty="0"/>
          </a:p>
        </p:txBody>
      </p:sp>
      <p:sp>
        <p:nvSpPr>
          <p:cNvPr id="3" name="Content Placeholder 2"/>
          <p:cNvSpPr>
            <a:spLocks noGrp="1"/>
          </p:cNvSpPr>
          <p:nvPr>
            <p:ph idx="1"/>
          </p:nvPr>
        </p:nvSpPr>
        <p:spPr/>
        <p:txBody>
          <a:bodyPr/>
          <a:lstStyle/>
          <a:p>
            <a:r>
              <a:rPr lang="en-US" sz="2400" dirty="0" smtClean="0"/>
              <a:t>Calorimeters capture an important part of what happens when particle beams collide</a:t>
            </a:r>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3</a:t>
            </a:fld>
            <a:endParaRPr lang="en-US" altLang="zh-CN"/>
          </a:p>
        </p:txBody>
      </p:sp>
      <p:pic>
        <p:nvPicPr>
          <p:cNvPr id="7" name="Picture 6" descr="CMSslice.pdf"/>
          <p:cNvPicPr>
            <a:picLocks noChangeAspect="1"/>
          </p:cNvPicPr>
          <p:nvPr/>
        </p:nvPicPr>
        <mc:AlternateContent>
          <mc:Choice xmlns:ma="http://schemas.microsoft.com/office/mac/drawingml/2008/main" Requires="ma">
            <p:blipFill>
              <a:blip r:embed="rId2"/>
              <a:srcRect l="16927" t="20523" r="18136" b="27363"/>
              <a:stretch>
                <a:fillRect/>
              </a:stretch>
            </p:blipFill>
          </mc:Choice>
          <mc:Fallback>
            <p:blipFill>
              <a:blip r:embed="rId3"/>
              <a:srcRect l="16927" t="20523" r="18136" b="27363"/>
              <a:stretch>
                <a:fillRect/>
              </a:stretch>
            </p:blipFill>
          </mc:Fallback>
        </mc:AlternateContent>
        <p:spPr>
          <a:xfrm>
            <a:off x="762000" y="1828800"/>
            <a:ext cx="7696200" cy="4366276"/>
          </a:xfrm>
          <a:prstGeom prst="rect">
            <a:avLst/>
          </a:prstGeom>
        </p:spPr>
      </p:pic>
      <p:sp>
        <p:nvSpPr>
          <p:cNvPr id="8" name="TextBox 7"/>
          <p:cNvSpPr txBox="1"/>
          <p:nvPr/>
        </p:nvSpPr>
        <p:spPr>
          <a:xfrm rot="18599854">
            <a:off x="3552864" y="4661685"/>
            <a:ext cx="966130" cy="1569660"/>
          </a:xfrm>
          <a:prstGeom prst="rect">
            <a:avLst/>
          </a:prstGeom>
          <a:noFill/>
        </p:spPr>
        <p:txBody>
          <a:bodyPr wrap="none" rtlCol="0">
            <a:spAutoFit/>
          </a:bodyPr>
          <a:lstStyle/>
          <a:p>
            <a:r>
              <a:rPr lang="en-US" sz="9600" dirty="0" smtClean="0">
                <a:solidFill>
                  <a:srgbClr val="0000FF"/>
                </a:solidFill>
              </a:rPr>
              <a:t>{</a:t>
            </a:r>
            <a:endParaRPr lang="en-US" sz="9600" dirty="0">
              <a:solidFill>
                <a:srgbClr val="0000FF"/>
              </a:solidFill>
            </a:endParaRPr>
          </a:p>
        </p:txBody>
      </p:sp>
      <p:sp>
        <p:nvSpPr>
          <p:cNvPr id="9" name="TextBox 8"/>
          <p:cNvSpPr txBox="1"/>
          <p:nvPr/>
        </p:nvSpPr>
        <p:spPr>
          <a:xfrm>
            <a:off x="3048000" y="5867400"/>
            <a:ext cx="2150499" cy="461665"/>
          </a:xfrm>
          <a:prstGeom prst="rect">
            <a:avLst/>
          </a:prstGeom>
          <a:noFill/>
        </p:spPr>
        <p:txBody>
          <a:bodyPr wrap="none" rtlCol="0">
            <a:spAutoFit/>
          </a:bodyPr>
          <a:lstStyle/>
          <a:p>
            <a:r>
              <a:rPr lang="en-US" sz="2400" dirty="0" smtClean="0">
                <a:solidFill>
                  <a:srgbClr val="0000FF"/>
                </a:solidFill>
              </a:rPr>
              <a:t>Calorimeters</a:t>
            </a: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z="4000" smtClean="0"/>
              <a:t>EM Fraction of Charged Pion Showers</a:t>
            </a:r>
          </a:p>
        </p:txBody>
      </p:sp>
      <p:sp>
        <p:nvSpPr>
          <p:cNvPr id="51203" name="Content Placeholder 2"/>
          <p:cNvSpPr>
            <a:spLocks noGrp="1"/>
          </p:cNvSpPr>
          <p:nvPr>
            <p:ph idx="1"/>
          </p:nvPr>
        </p:nvSpPr>
        <p:spPr/>
        <p:txBody>
          <a:bodyPr/>
          <a:lstStyle/>
          <a:p>
            <a:r>
              <a:rPr lang="en-US" smtClean="0"/>
              <a:t>Growth of EM Fraction with Energy</a:t>
            </a:r>
          </a:p>
          <a:p>
            <a:pPr lvl="1"/>
            <a:r>
              <a:rPr lang="en-US" smtClean="0">
                <a:solidFill>
                  <a:srgbClr val="0000FF"/>
                </a:solidFill>
              </a:rPr>
              <a:t>Non-trivial fluctuations of EM fraction</a:t>
            </a:r>
          </a:p>
        </p:txBody>
      </p:sp>
      <p:sp>
        <p:nvSpPr>
          <p:cNvPr id="51205" name="Slide Number Placeholder 4"/>
          <p:cNvSpPr>
            <a:spLocks noGrp="1"/>
          </p:cNvSpPr>
          <p:nvPr>
            <p:ph type="sldNum" sz="quarter" idx="12"/>
          </p:nvPr>
        </p:nvSpPr>
        <p:spPr>
          <a:noFill/>
        </p:spPr>
        <p:txBody>
          <a:bodyPr/>
          <a:lstStyle/>
          <a:p>
            <a:fld id="{1E5147EC-5CB6-2F42-AF9D-63564F8421B8}" type="slidenum">
              <a:rPr lang="en-US" altLang="zh-CN" smtClean="0"/>
              <a:pPr/>
              <a:t>30</a:t>
            </a:fld>
            <a:endParaRPr lang="en-US" altLang="zh-CN" smtClean="0"/>
          </a:p>
        </p:txBody>
      </p:sp>
      <p:pic>
        <p:nvPicPr>
          <p:cNvPr id="51206" name="Picture 5" descr="EMFraction.png"/>
          <p:cNvPicPr>
            <a:picLocks noChangeAspect="1"/>
          </p:cNvPicPr>
          <p:nvPr/>
        </p:nvPicPr>
        <p:blipFill>
          <a:blip r:embed="rId2"/>
          <a:srcRect/>
          <a:stretch>
            <a:fillRect/>
          </a:stretch>
        </p:blipFill>
        <p:spPr bwMode="auto">
          <a:xfrm>
            <a:off x="381000" y="2133600"/>
            <a:ext cx="4699000" cy="3816350"/>
          </a:xfrm>
          <a:prstGeom prst="rect">
            <a:avLst/>
          </a:prstGeom>
          <a:noFill/>
          <a:ln w="9525">
            <a:noFill/>
            <a:miter lim="800000"/>
            <a:headEnd/>
            <a:tailEnd/>
          </a:ln>
        </p:spPr>
      </p:pic>
      <p:pic>
        <p:nvPicPr>
          <p:cNvPr id="51207" name="Picture 6" descr="EMfraction2.png"/>
          <p:cNvPicPr>
            <a:picLocks noChangeAspect="1"/>
          </p:cNvPicPr>
          <p:nvPr/>
        </p:nvPicPr>
        <p:blipFill>
          <a:blip r:embed="rId3"/>
          <a:srcRect/>
          <a:stretch>
            <a:fillRect/>
          </a:stretch>
        </p:blipFill>
        <p:spPr bwMode="auto">
          <a:xfrm>
            <a:off x="5105400" y="2133600"/>
            <a:ext cx="3663950" cy="3644900"/>
          </a:xfrm>
          <a:prstGeom prst="rect">
            <a:avLst/>
          </a:prstGeom>
          <a:noFill/>
          <a:ln w="9525">
            <a:noFill/>
            <a:miter lim="800000"/>
            <a:headEnd/>
            <a:tailEnd/>
          </a:ln>
        </p:spPr>
      </p:pic>
      <p:sp>
        <p:nvSpPr>
          <p:cNvPr id="51208" name="TextBox 6"/>
          <p:cNvSpPr txBox="1">
            <a:spLocks noChangeArrowheads="1"/>
          </p:cNvSpPr>
          <p:nvPr/>
        </p:nvSpPr>
        <p:spPr bwMode="auto">
          <a:xfrm>
            <a:off x="5105400" y="6324600"/>
            <a:ext cx="3198813" cy="369888"/>
          </a:xfrm>
          <a:prstGeom prst="rect">
            <a:avLst/>
          </a:prstGeom>
          <a:noFill/>
          <a:ln w="9525">
            <a:noFill/>
            <a:miter lim="800000"/>
            <a:headEnd/>
            <a:tailEnd/>
          </a:ln>
        </p:spPr>
        <p:txBody>
          <a:bodyPr wrap="none">
            <a:prstTxWarp prst="textNoShape">
              <a:avLst/>
            </a:prstTxWarp>
            <a:spAutoFit/>
          </a:bodyPr>
          <a:lstStyle/>
          <a:p>
            <a:r>
              <a:rPr lang="en-US" dirty="0"/>
              <a:t>(Courtesy of R. </a:t>
            </a:r>
            <a:r>
              <a:rPr lang="en-US" dirty="0" err="1"/>
              <a:t>Wigmans</a:t>
            </a:r>
            <a:r>
              <a:rPr lang="en-US" dirty="0"/>
              <a:t>)</a:t>
            </a:r>
          </a:p>
        </p:txBody>
      </p:sp>
      <p:sp>
        <p:nvSpPr>
          <p:cNvPr id="9" name="Date Placeholder 8"/>
          <p:cNvSpPr>
            <a:spLocks noGrp="1"/>
          </p:cNvSpPr>
          <p:nvPr>
            <p:ph type="dt" sz="half" idx="10"/>
          </p:nvPr>
        </p:nvSpPr>
        <p:spPr/>
        <p:txBody>
          <a:bodyPr/>
          <a:lstStyle/>
          <a:p>
            <a:r>
              <a:rPr lang="en-US" altLang="zh-CN" smtClean="0"/>
              <a:t>8/17/16</a:t>
            </a:r>
            <a:endParaRPr lang="en-US" altLang="zh-CN"/>
          </a:p>
        </p:txBody>
      </p:sp>
      <p:sp>
        <p:nvSpPr>
          <p:cNvPr id="10" name="Footer Placeholder 9"/>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9" name="Picture 5" descr="epi.png"/>
          <p:cNvPicPr>
            <a:picLocks noChangeAspect="1"/>
          </p:cNvPicPr>
          <p:nvPr/>
        </p:nvPicPr>
        <p:blipFill>
          <a:blip r:embed="rId3"/>
          <a:srcRect/>
          <a:stretch>
            <a:fillRect/>
          </a:stretch>
        </p:blipFill>
        <p:spPr bwMode="auto">
          <a:xfrm>
            <a:off x="457200" y="1066800"/>
            <a:ext cx="5791200" cy="5318125"/>
          </a:xfrm>
          <a:prstGeom prst="rect">
            <a:avLst/>
          </a:prstGeom>
          <a:noFill/>
          <a:ln w="9525">
            <a:noFill/>
            <a:miter lim="800000"/>
            <a:headEnd/>
            <a:tailEnd/>
          </a:ln>
        </p:spPr>
      </p:pic>
      <p:sp>
        <p:nvSpPr>
          <p:cNvPr id="8" name="Rectangle 7"/>
          <p:cNvSpPr/>
          <p:nvPr/>
        </p:nvSpPr>
        <p:spPr>
          <a:xfrm>
            <a:off x="4724400" y="3276600"/>
            <a:ext cx="4038600" cy="1219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2231" name="Title 1"/>
          <p:cNvSpPr>
            <a:spLocks noGrp="1"/>
          </p:cNvSpPr>
          <p:nvPr>
            <p:ph type="title"/>
          </p:nvPr>
        </p:nvSpPr>
        <p:spPr>
          <a:xfrm>
            <a:off x="457200" y="277813"/>
            <a:ext cx="8458200" cy="712787"/>
          </a:xfrm>
        </p:spPr>
        <p:txBody>
          <a:bodyPr/>
          <a:lstStyle/>
          <a:p>
            <a:r>
              <a:rPr lang="en-US" sz="4000" dirty="0" smtClean="0"/>
              <a:t>Response of Charged </a:t>
            </a:r>
            <a:r>
              <a:rPr lang="en-US" sz="4000" dirty="0" err="1" smtClean="0"/>
              <a:t>Pions</a:t>
            </a:r>
            <a:r>
              <a:rPr lang="en-US" sz="4000" dirty="0" smtClean="0"/>
              <a:t>/Electrons</a:t>
            </a:r>
          </a:p>
        </p:txBody>
      </p:sp>
      <p:sp>
        <p:nvSpPr>
          <p:cNvPr id="52233" name="Slide Number Placeholder 4"/>
          <p:cNvSpPr>
            <a:spLocks noGrp="1"/>
          </p:cNvSpPr>
          <p:nvPr>
            <p:ph type="sldNum" sz="quarter" idx="12"/>
          </p:nvPr>
        </p:nvSpPr>
        <p:spPr>
          <a:noFill/>
        </p:spPr>
        <p:txBody>
          <a:bodyPr/>
          <a:lstStyle/>
          <a:p>
            <a:fld id="{0E3F8305-C872-FD4E-A0F1-5FCBD5E00750}" type="slidenum">
              <a:rPr lang="en-US" altLang="zh-CN" smtClean="0"/>
              <a:pPr/>
              <a:t>31</a:t>
            </a:fld>
            <a:endParaRPr lang="en-US" altLang="zh-CN" smtClean="0"/>
          </a:p>
        </p:txBody>
      </p:sp>
      <p:graphicFrame>
        <p:nvGraphicFramePr>
          <p:cNvPr id="52226" name="Object 2"/>
          <p:cNvGraphicFramePr>
            <a:graphicFrameLocks noChangeAspect="1"/>
          </p:cNvGraphicFramePr>
          <p:nvPr/>
        </p:nvGraphicFramePr>
        <p:xfrm>
          <a:off x="4943762" y="3352800"/>
          <a:ext cx="3362038" cy="1219200"/>
        </p:xfrm>
        <a:graphic>
          <a:graphicData uri="http://schemas.openxmlformats.org/presentationml/2006/ole">
            <p:oleObj spid="_x0000_s52226" name="Equation" r:id="rId4" imgW="1600200" imgH="469900" progId="Equation.3">
              <p:embed/>
            </p:oleObj>
          </a:graphicData>
        </a:graphic>
      </p:graphicFrame>
      <p:graphicFrame>
        <p:nvGraphicFramePr>
          <p:cNvPr id="52227" name="Object 3"/>
          <p:cNvGraphicFramePr>
            <a:graphicFrameLocks noChangeAspect="1"/>
          </p:cNvGraphicFramePr>
          <p:nvPr/>
        </p:nvGraphicFramePr>
        <p:xfrm>
          <a:off x="6553200" y="1295400"/>
          <a:ext cx="1990725" cy="558800"/>
        </p:xfrm>
        <a:graphic>
          <a:graphicData uri="http://schemas.openxmlformats.org/presentationml/2006/ole">
            <p:oleObj spid="_x0000_s52227" name="Equation" r:id="rId5" imgW="723900" imgH="203200" progId="Equation.3">
              <p:embed/>
            </p:oleObj>
          </a:graphicData>
        </a:graphic>
      </p:graphicFrame>
      <p:graphicFrame>
        <p:nvGraphicFramePr>
          <p:cNvPr id="52228" name="Object 4"/>
          <p:cNvGraphicFramePr>
            <a:graphicFrameLocks noChangeAspect="1"/>
          </p:cNvGraphicFramePr>
          <p:nvPr/>
        </p:nvGraphicFramePr>
        <p:xfrm>
          <a:off x="6553200" y="1752600"/>
          <a:ext cx="2025650" cy="558800"/>
        </p:xfrm>
        <a:graphic>
          <a:graphicData uri="http://schemas.openxmlformats.org/presentationml/2006/ole">
            <p:oleObj spid="_x0000_s52228" name="Equation" r:id="rId6" imgW="736600" imgH="203200" progId="Equation.3">
              <p:embed/>
            </p:oleObj>
          </a:graphicData>
        </a:graphic>
      </p:graphicFrame>
      <p:sp>
        <p:nvSpPr>
          <p:cNvPr id="52234" name="TextBox 10"/>
          <p:cNvSpPr txBox="1">
            <a:spLocks noChangeArrowheads="1"/>
          </p:cNvSpPr>
          <p:nvPr/>
        </p:nvSpPr>
        <p:spPr bwMode="auto">
          <a:xfrm>
            <a:off x="6248400" y="990600"/>
            <a:ext cx="1462088" cy="400050"/>
          </a:xfrm>
          <a:prstGeom prst="rect">
            <a:avLst/>
          </a:prstGeom>
          <a:noFill/>
          <a:ln w="9525">
            <a:noFill/>
            <a:miter lim="800000"/>
            <a:headEnd/>
            <a:tailEnd/>
          </a:ln>
        </p:spPr>
        <p:txBody>
          <a:bodyPr wrap="none">
            <a:prstTxWarp prst="textNoShape">
              <a:avLst/>
            </a:prstTxWarp>
            <a:spAutoFit/>
          </a:bodyPr>
          <a:lstStyle/>
          <a:p>
            <a:r>
              <a:rPr lang="en-US" sz="2000" dirty="0">
                <a:solidFill>
                  <a:srgbClr val="0000FF"/>
                </a:solidFill>
              </a:rPr>
              <a:t>Compare:</a:t>
            </a:r>
          </a:p>
        </p:txBody>
      </p:sp>
      <p:sp>
        <p:nvSpPr>
          <p:cNvPr id="52235" name="TextBox 11"/>
          <p:cNvSpPr txBox="1">
            <a:spLocks noChangeArrowheads="1"/>
          </p:cNvSpPr>
          <p:nvPr/>
        </p:nvSpPr>
        <p:spPr bwMode="auto">
          <a:xfrm>
            <a:off x="6705600" y="2286000"/>
            <a:ext cx="1927225" cy="923925"/>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More neutrons</a:t>
            </a:r>
          </a:p>
          <a:p>
            <a:r>
              <a:rPr lang="en-US">
                <a:solidFill>
                  <a:srgbClr val="0000FF"/>
                </a:solidFill>
              </a:rPr>
              <a:t>than protons</a:t>
            </a:r>
          </a:p>
          <a:p>
            <a:r>
              <a:rPr lang="en-US">
                <a:solidFill>
                  <a:srgbClr val="0000FF"/>
                </a:solidFill>
              </a:rPr>
              <a:t>in heavy nuclei</a:t>
            </a:r>
          </a:p>
        </p:txBody>
      </p:sp>
      <p:sp>
        <p:nvSpPr>
          <p:cNvPr id="52236" name="TextBox 12"/>
          <p:cNvSpPr txBox="1">
            <a:spLocks noChangeArrowheads="1"/>
          </p:cNvSpPr>
          <p:nvPr/>
        </p:nvSpPr>
        <p:spPr bwMode="auto">
          <a:xfrm>
            <a:off x="5486400" y="4724400"/>
            <a:ext cx="3440113" cy="1200150"/>
          </a:xfrm>
          <a:prstGeom prst="rect">
            <a:avLst/>
          </a:prstGeom>
          <a:solidFill>
            <a:srgbClr val="FFFFFF"/>
          </a:solidFill>
          <a:ln w="9525">
            <a:solidFill>
              <a:srgbClr val="FFFFFF"/>
            </a:solidFill>
            <a:miter lim="800000"/>
            <a:headEnd/>
            <a:tailEnd/>
          </a:ln>
        </p:spPr>
        <p:txBody>
          <a:bodyPr wrap="none">
            <a:prstTxWarp prst="textNoShape">
              <a:avLst/>
            </a:prstTxWarp>
            <a:spAutoFit/>
          </a:bodyPr>
          <a:lstStyle/>
          <a:p>
            <a:pPr algn="ctr"/>
            <a:r>
              <a:rPr lang="en-US">
                <a:solidFill>
                  <a:srgbClr val="0000FF"/>
                </a:solidFill>
              </a:rPr>
              <a:t>Shower deposition of</a:t>
            </a:r>
          </a:p>
          <a:p>
            <a:pPr algn="ctr"/>
            <a:r>
              <a:rPr lang="en-US">
                <a:solidFill>
                  <a:srgbClr val="0000FF"/>
                </a:solidFill>
              </a:rPr>
              <a:t>a high momentum</a:t>
            </a:r>
          </a:p>
          <a:p>
            <a:pPr algn="ctr"/>
            <a:r>
              <a:rPr lang="en-US">
                <a:solidFill>
                  <a:srgbClr val="0000FF"/>
                </a:solidFill>
              </a:rPr>
              <a:t>charged pion asymptotically</a:t>
            </a:r>
          </a:p>
          <a:p>
            <a:pPr algn="ctr"/>
            <a:r>
              <a:rPr lang="en-US">
                <a:solidFill>
                  <a:srgbClr val="0000FF"/>
                </a:solidFill>
              </a:rPr>
              <a:t>approaches purely EM</a:t>
            </a:r>
          </a:p>
        </p:txBody>
      </p:sp>
      <p:cxnSp>
        <p:nvCxnSpPr>
          <p:cNvPr id="15" name="Straight Connector 14"/>
          <p:cNvCxnSpPr/>
          <p:nvPr/>
        </p:nvCxnSpPr>
        <p:spPr>
          <a:xfrm rot="10800000" flipV="1">
            <a:off x="2514600" y="1143000"/>
            <a:ext cx="3581400" cy="609600"/>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04800" y="2209800"/>
            <a:ext cx="533400" cy="2362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2239" name="TextBox 16"/>
          <p:cNvSpPr txBox="1">
            <a:spLocks noChangeArrowheads="1"/>
          </p:cNvSpPr>
          <p:nvPr/>
        </p:nvSpPr>
        <p:spPr bwMode="auto">
          <a:xfrm rot="-5400000">
            <a:off x="-1251771" y="3080692"/>
            <a:ext cx="3727503" cy="461665"/>
          </a:xfrm>
          <a:prstGeom prst="rect">
            <a:avLst/>
          </a:prstGeom>
          <a:noFill/>
          <a:ln w="9525">
            <a:noFill/>
            <a:miter lim="800000"/>
            <a:headEnd/>
            <a:tailEnd/>
          </a:ln>
        </p:spPr>
        <p:txBody>
          <a:bodyPr wrap="none">
            <a:prstTxWarp prst="textNoShape">
              <a:avLst/>
            </a:prstTxWarp>
            <a:spAutoFit/>
          </a:bodyPr>
          <a:lstStyle/>
          <a:p>
            <a:r>
              <a:rPr lang="en-US" sz="2400" dirty="0" err="1"/>
              <a:t>Energy</a:t>
            </a:r>
            <a:r>
              <a:rPr lang="en-US" sz="2400" dirty="0" err="1" smtClean="0"/>
              <a:t>(</a:t>
            </a:r>
            <a:r>
              <a:rPr lang="en-US" sz="2400" dirty="0" err="1" smtClean="0">
                <a:latin typeface="Symbol" pitchFamily="-106" charset="2"/>
              </a:rPr>
              <a:t>p</a:t>
            </a:r>
            <a:r>
              <a:rPr lang="en-US" sz="2400" baseline="30000" dirty="0" err="1" smtClean="0"/>
              <a:t>±</a:t>
            </a:r>
            <a:r>
              <a:rPr lang="en-US" sz="2400" dirty="0" err="1" smtClean="0"/>
              <a:t>)</a:t>
            </a:r>
            <a:r>
              <a:rPr lang="en-US" sz="2400" dirty="0" err="1"/>
              <a:t>/Energy</a:t>
            </a:r>
            <a:r>
              <a:rPr lang="en-US" sz="2400" dirty="0" err="1" smtClean="0"/>
              <a:t>(e</a:t>
            </a:r>
            <a:r>
              <a:rPr lang="en-US" sz="2400" baseline="30000" dirty="0" smtClean="0"/>
              <a:t>±</a:t>
            </a:r>
            <a:r>
              <a:rPr lang="en-US" sz="2400" dirty="0" smtClean="0"/>
              <a:t>)</a:t>
            </a:r>
            <a:endParaRPr lang="en-US" sz="2400" dirty="0"/>
          </a:p>
        </p:txBody>
      </p:sp>
      <p:sp>
        <p:nvSpPr>
          <p:cNvPr id="17" name="Date Placeholder 16"/>
          <p:cNvSpPr>
            <a:spLocks noGrp="1"/>
          </p:cNvSpPr>
          <p:nvPr>
            <p:ph type="dt" sz="half" idx="10"/>
          </p:nvPr>
        </p:nvSpPr>
        <p:spPr/>
        <p:txBody>
          <a:bodyPr/>
          <a:lstStyle/>
          <a:p>
            <a:r>
              <a:rPr lang="en-US" altLang="zh-CN" smtClean="0"/>
              <a:t>8/17/16</a:t>
            </a:r>
            <a:endParaRPr lang="en-US" altLang="zh-CN"/>
          </a:p>
        </p:txBody>
      </p:sp>
      <p:sp>
        <p:nvSpPr>
          <p:cNvPr id="18" name="Footer Placeholder 17"/>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Compensation</a:t>
            </a:r>
          </a:p>
        </p:txBody>
      </p:sp>
      <p:sp>
        <p:nvSpPr>
          <p:cNvPr id="53251" name="Content Placeholder 2"/>
          <p:cNvSpPr>
            <a:spLocks noGrp="1"/>
          </p:cNvSpPr>
          <p:nvPr>
            <p:ph idx="1"/>
          </p:nvPr>
        </p:nvSpPr>
        <p:spPr>
          <a:xfrm>
            <a:off x="457200" y="1143000"/>
            <a:ext cx="8534400" cy="5486400"/>
          </a:xfrm>
        </p:spPr>
        <p:txBody>
          <a:bodyPr/>
          <a:lstStyle/>
          <a:p>
            <a:r>
              <a:rPr lang="en-US" sz="2000" dirty="0" smtClean="0"/>
              <a:t>Calorimeters can have greatly different efficiency for detecting electromagnetic (</a:t>
            </a:r>
            <a:r>
              <a:rPr lang="en-US" sz="2000" dirty="0" err="1" smtClean="0"/>
              <a:t>e</a:t>
            </a:r>
            <a:r>
              <a:rPr lang="en-US" sz="2000" dirty="0" smtClean="0"/>
              <a:t>) as opposed to </a:t>
            </a:r>
            <a:r>
              <a:rPr lang="en-US" sz="2000" dirty="0" err="1" smtClean="0"/>
              <a:t>hadronic</a:t>
            </a:r>
            <a:r>
              <a:rPr lang="en-US" sz="2000" dirty="0" smtClean="0"/>
              <a:t> (</a:t>
            </a:r>
            <a:r>
              <a:rPr lang="en-US" sz="2000" dirty="0" err="1" smtClean="0"/>
              <a:t>h</a:t>
            </a:r>
            <a:r>
              <a:rPr lang="en-US" sz="2000" dirty="0" smtClean="0"/>
              <a:t>) energy depositions</a:t>
            </a:r>
          </a:p>
          <a:p>
            <a:pPr lvl="1"/>
            <a:r>
              <a:rPr lang="en-US" sz="2000" dirty="0" smtClean="0">
                <a:solidFill>
                  <a:srgbClr val="0000FF"/>
                </a:solidFill>
              </a:rPr>
              <a:t>The ratio of the efficiencies is known as </a:t>
            </a:r>
            <a:r>
              <a:rPr lang="en-US" sz="2000" dirty="0" err="1" smtClean="0">
                <a:solidFill>
                  <a:srgbClr val="0000FF"/>
                </a:solidFill>
              </a:rPr>
              <a:t>e/h</a:t>
            </a:r>
            <a:endParaRPr lang="en-US" sz="2000" dirty="0" smtClean="0">
              <a:solidFill>
                <a:srgbClr val="0000FF"/>
              </a:solidFill>
            </a:endParaRPr>
          </a:p>
          <a:p>
            <a:pPr lvl="1"/>
            <a:r>
              <a:rPr lang="en-US" sz="2000" dirty="0" smtClean="0">
                <a:solidFill>
                  <a:srgbClr val="0000FF"/>
                </a:solidFill>
              </a:rPr>
              <a:t>The “</a:t>
            </a:r>
            <a:r>
              <a:rPr lang="en-US" sz="2000" dirty="0" err="1" smtClean="0">
                <a:solidFill>
                  <a:srgbClr val="0000FF"/>
                </a:solidFill>
              </a:rPr>
              <a:t>h</a:t>
            </a:r>
            <a:r>
              <a:rPr lang="en-US" sz="2000" dirty="0" smtClean="0">
                <a:solidFill>
                  <a:srgbClr val="0000FF"/>
                </a:solidFill>
              </a:rPr>
              <a:t>” means the </a:t>
            </a:r>
            <a:r>
              <a:rPr lang="en-US" sz="2000" dirty="0" err="1" smtClean="0">
                <a:solidFill>
                  <a:srgbClr val="0000FF"/>
                </a:solidFill>
              </a:rPr>
              <a:t>hadronic</a:t>
            </a:r>
            <a:r>
              <a:rPr lang="en-US" sz="2000" dirty="0" smtClean="0">
                <a:solidFill>
                  <a:srgbClr val="0000FF"/>
                </a:solidFill>
              </a:rPr>
              <a:t> energy in a shower (non-</a:t>
            </a:r>
            <a:r>
              <a:rPr lang="en-US" sz="2000" dirty="0" smtClean="0">
                <a:solidFill>
                  <a:srgbClr val="0000FF"/>
                </a:solidFill>
                <a:latin typeface="Symbol" charset="2"/>
                <a:cs typeface="Symbol" charset="2"/>
              </a:rPr>
              <a:t>p</a:t>
            </a:r>
            <a:r>
              <a:rPr lang="en-US" sz="2000" baseline="30000" dirty="0" smtClean="0">
                <a:solidFill>
                  <a:srgbClr val="0000FF"/>
                </a:solidFill>
                <a:latin typeface="Symbol" charset="2"/>
                <a:cs typeface="Symbol" charset="2"/>
              </a:rPr>
              <a:t>0</a:t>
            </a:r>
            <a:r>
              <a:rPr lang="en-US" sz="2000" dirty="0" smtClean="0">
                <a:solidFill>
                  <a:srgbClr val="0000FF"/>
                </a:solidFill>
              </a:rPr>
              <a:t> part), not the energy from the shower of a </a:t>
            </a:r>
            <a:r>
              <a:rPr lang="en-US" sz="2000" dirty="0" err="1" smtClean="0">
                <a:solidFill>
                  <a:srgbClr val="0000FF"/>
                </a:solidFill>
              </a:rPr>
              <a:t>hadron</a:t>
            </a:r>
            <a:r>
              <a:rPr lang="en-US" sz="2000" dirty="0" smtClean="0">
                <a:solidFill>
                  <a:srgbClr val="0000FF"/>
                </a:solidFill>
              </a:rPr>
              <a:t>!</a:t>
            </a:r>
          </a:p>
          <a:p>
            <a:pPr lvl="1"/>
            <a:r>
              <a:rPr lang="en-US" sz="2000" dirty="0" smtClean="0">
                <a:solidFill>
                  <a:srgbClr val="0000FF"/>
                </a:solidFill>
              </a:rPr>
              <a:t>An incident charged </a:t>
            </a:r>
            <a:r>
              <a:rPr lang="en-US" sz="2000" dirty="0" err="1" smtClean="0">
                <a:solidFill>
                  <a:srgbClr val="0000FF"/>
                </a:solidFill>
              </a:rPr>
              <a:t>pion</a:t>
            </a:r>
            <a:r>
              <a:rPr lang="en-US" sz="2000" dirty="0" smtClean="0">
                <a:solidFill>
                  <a:srgbClr val="0000FF"/>
                </a:solidFill>
              </a:rPr>
              <a:t> will generate both electromagnetic and </a:t>
            </a:r>
            <a:r>
              <a:rPr lang="en-US" sz="2000" dirty="0" err="1" smtClean="0">
                <a:solidFill>
                  <a:srgbClr val="0000FF"/>
                </a:solidFill>
              </a:rPr>
              <a:t>hadronic</a:t>
            </a:r>
            <a:r>
              <a:rPr lang="en-US" sz="2000" dirty="0" smtClean="0">
                <a:solidFill>
                  <a:srgbClr val="0000FF"/>
                </a:solidFill>
              </a:rPr>
              <a:t> energy depositions in the calorimeter (EM fraction is energy dependent and fluctuates from shower-to-shower)</a:t>
            </a:r>
          </a:p>
          <a:p>
            <a:r>
              <a:rPr lang="en-US" sz="2000" dirty="0" smtClean="0"/>
              <a:t>Compensation means to design a calorimeter that has equal efficiency for both types of deposition </a:t>
            </a:r>
            <a:r>
              <a:rPr lang="en-US" sz="2000" dirty="0" err="1" smtClean="0"/>
              <a:t>e/h</a:t>
            </a:r>
            <a:r>
              <a:rPr lang="en-US" sz="2000" dirty="0" smtClean="0"/>
              <a:t>=1</a:t>
            </a:r>
          </a:p>
          <a:p>
            <a:pPr lvl="1"/>
            <a:r>
              <a:rPr lang="en-US" sz="2000" dirty="0" smtClean="0">
                <a:solidFill>
                  <a:srgbClr val="0000FF"/>
                </a:solidFill>
              </a:rPr>
              <a:t>Bunch crossings are too frequent to “wait” for all neutrons</a:t>
            </a:r>
          </a:p>
          <a:p>
            <a:pPr lvl="1"/>
            <a:r>
              <a:rPr lang="en-US" sz="2000" dirty="0" smtClean="0">
                <a:solidFill>
                  <a:srgbClr val="0000FF"/>
                </a:solidFill>
              </a:rPr>
              <a:t>Can the EM and </a:t>
            </a:r>
            <a:r>
              <a:rPr lang="en-US" sz="2000" dirty="0" err="1" smtClean="0">
                <a:solidFill>
                  <a:srgbClr val="0000FF"/>
                </a:solidFill>
              </a:rPr>
              <a:t>hadronic</a:t>
            </a:r>
            <a:r>
              <a:rPr lang="en-US" sz="2000" dirty="0" smtClean="0">
                <a:solidFill>
                  <a:srgbClr val="0000FF"/>
                </a:solidFill>
              </a:rPr>
              <a:t> energies be measured separately for each shower or a </a:t>
            </a:r>
            <a:r>
              <a:rPr lang="en-US" sz="2000" dirty="0" err="1" smtClean="0">
                <a:solidFill>
                  <a:srgbClr val="0000FF"/>
                </a:solidFill>
              </a:rPr>
              <a:t>correlator</a:t>
            </a:r>
            <a:r>
              <a:rPr lang="en-US" sz="2000" dirty="0" smtClean="0">
                <a:solidFill>
                  <a:srgbClr val="0000FF"/>
                </a:solidFill>
              </a:rPr>
              <a:t>? ( a DREAM? )</a:t>
            </a:r>
          </a:p>
        </p:txBody>
      </p:sp>
      <p:sp>
        <p:nvSpPr>
          <p:cNvPr id="53253" name="Slide Number Placeholder 4"/>
          <p:cNvSpPr>
            <a:spLocks noGrp="1"/>
          </p:cNvSpPr>
          <p:nvPr>
            <p:ph type="sldNum" sz="quarter" idx="12"/>
          </p:nvPr>
        </p:nvSpPr>
        <p:spPr>
          <a:noFill/>
        </p:spPr>
        <p:txBody>
          <a:bodyPr/>
          <a:lstStyle/>
          <a:p>
            <a:fld id="{AD9BA3CD-017C-7349-9B47-2EA16D6A6FEC}" type="slidenum">
              <a:rPr lang="en-US" altLang="zh-CN" smtClean="0"/>
              <a:pPr/>
              <a:t>32</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Seeing the particle showers</a:t>
            </a:r>
          </a:p>
        </p:txBody>
      </p:sp>
      <p:sp>
        <p:nvSpPr>
          <p:cNvPr id="54275" name="Content Placeholder 2"/>
          <p:cNvSpPr>
            <a:spLocks noGrp="1"/>
          </p:cNvSpPr>
          <p:nvPr>
            <p:ph idx="1"/>
          </p:nvPr>
        </p:nvSpPr>
        <p:spPr>
          <a:xfrm>
            <a:off x="304800" y="1143000"/>
            <a:ext cx="8839200" cy="5181600"/>
          </a:xfrm>
        </p:spPr>
        <p:txBody>
          <a:bodyPr/>
          <a:lstStyle/>
          <a:p>
            <a:r>
              <a:rPr lang="en-US" sz="2400" smtClean="0"/>
              <a:t>The days of optical spark chambers are gone, but fondly enshrined in display cases (some still working)  </a:t>
            </a:r>
          </a:p>
        </p:txBody>
      </p:sp>
      <p:sp>
        <p:nvSpPr>
          <p:cNvPr id="54277" name="Slide Number Placeholder 4"/>
          <p:cNvSpPr>
            <a:spLocks noGrp="1"/>
          </p:cNvSpPr>
          <p:nvPr>
            <p:ph type="sldNum" sz="quarter" idx="12"/>
          </p:nvPr>
        </p:nvSpPr>
        <p:spPr>
          <a:noFill/>
        </p:spPr>
        <p:txBody>
          <a:bodyPr/>
          <a:lstStyle/>
          <a:p>
            <a:fld id="{2A357D0C-3DA7-7746-A1F5-9711BDFF4FFF}" type="slidenum">
              <a:rPr lang="en-US" altLang="zh-CN" smtClean="0"/>
              <a:pPr/>
              <a:t>33</a:t>
            </a:fld>
            <a:endParaRPr lang="en-US" altLang="zh-CN" smtClean="0"/>
          </a:p>
        </p:txBody>
      </p:sp>
      <p:pic>
        <p:nvPicPr>
          <p:cNvPr id="54278" name="Picture 5" descr="OpticalChamber.png"/>
          <p:cNvPicPr>
            <a:picLocks noChangeAspect="1"/>
          </p:cNvPicPr>
          <p:nvPr/>
        </p:nvPicPr>
        <p:blipFill>
          <a:blip r:embed="rId2"/>
          <a:srcRect l="10303" r="12364"/>
          <a:stretch>
            <a:fillRect/>
          </a:stretch>
        </p:blipFill>
        <p:spPr bwMode="auto">
          <a:xfrm>
            <a:off x="1676400" y="2133600"/>
            <a:ext cx="3432175" cy="3130550"/>
          </a:xfrm>
          <a:prstGeom prst="rect">
            <a:avLst/>
          </a:prstGeom>
          <a:noFill/>
          <a:ln w="9525">
            <a:noFill/>
            <a:miter lim="800000"/>
            <a:headEnd/>
            <a:tailEnd/>
          </a:ln>
        </p:spPr>
      </p:pic>
      <p:pic>
        <p:nvPicPr>
          <p:cNvPr id="54279" name="Picture 6" descr="OpticalLongitudinal.png"/>
          <p:cNvPicPr>
            <a:picLocks noChangeAspect="1"/>
          </p:cNvPicPr>
          <p:nvPr/>
        </p:nvPicPr>
        <p:blipFill>
          <a:blip r:embed="rId3"/>
          <a:srcRect/>
          <a:stretch>
            <a:fillRect/>
          </a:stretch>
        </p:blipFill>
        <p:spPr bwMode="auto">
          <a:xfrm>
            <a:off x="5410200" y="2286000"/>
            <a:ext cx="3305175" cy="1793875"/>
          </a:xfrm>
          <a:prstGeom prst="rect">
            <a:avLst/>
          </a:prstGeom>
          <a:noFill/>
          <a:ln w="9525">
            <a:noFill/>
            <a:miter lim="800000"/>
            <a:headEnd/>
            <a:tailEnd/>
          </a:ln>
        </p:spPr>
      </p:pic>
      <p:pic>
        <p:nvPicPr>
          <p:cNvPr id="54280" name="Picture 7" descr="OpticalProfile.png"/>
          <p:cNvPicPr>
            <a:picLocks noChangeAspect="1"/>
          </p:cNvPicPr>
          <p:nvPr/>
        </p:nvPicPr>
        <p:blipFill>
          <a:blip r:embed="rId4"/>
          <a:srcRect/>
          <a:stretch>
            <a:fillRect/>
          </a:stretch>
        </p:blipFill>
        <p:spPr bwMode="auto">
          <a:xfrm>
            <a:off x="5867400" y="4495800"/>
            <a:ext cx="2305050" cy="2044700"/>
          </a:xfrm>
          <a:prstGeom prst="rect">
            <a:avLst/>
          </a:prstGeom>
          <a:noFill/>
          <a:ln w="9525">
            <a:noFill/>
            <a:miter lim="800000"/>
            <a:headEnd/>
            <a:tailEnd/>
          </a:ln>
        </p:spPr>
      </p:pic>
      <p:sp>
        <p:nvSpPr>
          <p:cNvPr id="54281" name="TextBox 8"/>
          <p:cNvSpPr txBox="1">
            <a:spLocks noChangeArrowheads="1"/>
          </p:cNvSpPr>
          <p:nvPr/>
        </p:nvSpPr>
        <p:spPr bwMode="auto">
          <a:xfrm>
            <a:off x="5867400" y="1905000"/>
            <a:ext cx="2403475" cy="369888"/>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Longitudinal Profile</a:t>
            </a:r>
          </a:p>
        </p:txBody>
      </p:sp>
      <p:sp>
        <p:nvSpPr>
          <p:cNvPr id="54282" name="TextBox 9"/>
          <p:cNvSpPr txBox="1">
            <a:spLocks noChangeArrowheads="1"/>
          </p:cNvSpPr>
          <p:nvPr/>
        </p:nvSpPr>
        <p:spPr bwMode="auto">
          <a:xfrm>
            <a:off x="5943600" y="4114800"/>
            <a:ext cx="2236788" cy="369888"/>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Transverse Profile</a:t>
            </a:r>
          </a:p>
        </p:txBody>
      </p:sp>
      <p:sp>
        <p:nvSpPr>
          <p:cNvPr id="54283" name="TextBox 10"/>
          <p:cNvSpPr txBox="1">
            <a:spLocks noChangeArrowheads="1"/>
          </p:cNvSpPr>
          <p:nvPr/>
        </p:nvSpPr>
        <p:spPr bwMode="auto">
          <a:xfrm>
            <a:off x="1143000" y="5410200"/>
            <a:ext cx="4475163" cy="923925"/>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Optical Spark Chamber/Hodoscope</a:t>
            </a:r>
          </a:p>
          <a:p>
            <a:r>
              <a:rPr lang="en-US">
                <a:solidFill>
                  <a:srgbClr val="0000FF"/>
                </a:solidFill>
              </a:rPr>
              <a:t>Partially Filled with Neon Flash Tubes</a:t>
            </a:r>
          </a:p>
          <a:p>
            <a:r>
              <a:rPr lang="en-US">
                <a:solidFill>
                  <a:srgbClr val="0000FF"/>
                </a:solidFill>
              </a:rPr>
              <a:t>Circa. 1955</a:t>
            </a:r>
          </a:p>
        </p:txBody>
      </p:sp>
      <p:sp>
        <p:nvSpPr>
          <p:cNvPr id="54284" name="TextBox 12"/>
          <p:cNvSpPr txBox="1">
            <a:spLocks noChangeArrowheads="1"/>
          </p:cNvSpPr>
          <p:nvPr/>
        </p:nvSpPr>
        <p:spPr bwMode="auto">
          <a:xfrm>
            <a:off x="457200" y="2590800"/>
            <a:ext cx="852488" cy="923925"/>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Neon</a:t>
            </a:r>
          </a:p>
          <a:p>
            <a:r>
              <a:rPr lang="en-US">
                <a:solidFill>
                  <a:srgbClr val="0000FF"/>
                </a:solidFill>
              </a:rPr>
              <a:t>Flash</a:t>
            </a:r>
          </a:p>
          <a:p>
            <a:r>
              <a:rPr lang="en-US">
                <a:solidFill>
                  <a:srgbClr val="0000FF"/>
                </a:solidFill>
              </a:rPr>
              <a:t>Tubes</a:t>
            </a:r>
          </a:p>
        </p:txBody>
      </p:sp>
      <p:cxnSp>
        <p:nvCxnSpPr>
          <p:cNvPr id="15" name="Straight Connector 14"/>
          <p:cNvCxnSpPr/>
          <p:nvPr/>
        </p:nvCxnSpPr>
        <p:spPr>
          <a:xfrm flipV="1">
            <a:off x="1219200" y="2667000"/>
            <a:ext cx="1981200" cy="228600"/>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219200" y="2895600"/>
            <a:ext cx="1905000" cy="381000"/>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287" name="TextBox 18"/>
          <p:cNvSpPr txBox="1">
            <a:spLocks noChangeArrowheads="1"/>
          </p:cNvSpPr>
          <p:nvPr/>
        </p:nvSpPr>
        <p:spPr bwMode="auto">
          <a:xfrm>
            <a:off x="533400" y="4191000"/>
            <a:ext cx="874713" cy="646113"/>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Metal</a:t>
            </a:r>
          </a:p>
          <a:p>
            <a:r>
              <a:rPr lang="en-US">
                <a:solidFill>
                  <a:srgbClr val="0000FF"/>
                </a:solidFill>
              </a:rPr>
              <a:t>Plates</a:t>
            </a:r>
          </a:p>
        </p:txBody>
      </p:sp>
      <p:cxnSp>
        <p:nvCxnSpPr>
          <p:cNvPr id="21" name="Straight Connector 20"/>
          <p:cNvCxnSpPr>
            <a:stCxn id="54287" idx="3"/>
          </p:cNvCxnSpPr>
          <p:nvPr/>
        </p:nvCxnSpPr>
        <p:spPr>
          <a:xfrm flipV="1">
            <a:off x="1408113" y="4114800"/>
            <a:ext cx="801687" cy="400050"/>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54287" idx="3"/>
          </p:cNvCxnSpPr>
          <p:nvPr/>
        </p:nvCxnSpPr>
        <p:spPr>
          <a:xfrm flipV="1">
            <a:off x="1408113" y="4495800"/>
            <a:ext cx="801687" cy="19050"/>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 name="Date Placeholder 17"/>
          <p:cNvSpPr>
            <a:spLocks noGrp="1"/>
          </p:cNvSpPr>
          <p:nvPr>
            <p:ph type="dt" sz="half" idx="10"/>
          </p:nvPr>
        </p:nvSpPr>
        <p:spPr/>
        <p:txBody>
          <a:bodyPr/>
          <a:lstStyle/>
          <a:p>
            <a:r>
              <a:rPr lang="en-US" altLang="zh-CN" smtClean="0"/>
              <a:t>8/17/16</a:t>
            </a:r>
            <a:endParaRPr lang="en-US" altLang="zh-CN"/>
          </a:p>
        </p:txBody>
      </p:sp>
      <p:sp>
        <p:nvSpPr>
          <p:cNvPr id="19" name="Footer Placeholder 18"/>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Types of Calorimeters</a:t>
            </a:r>
          </a:p>
        </p:txBody>
      </p:sp>
      <p:sp>
        <p:nvSpPr>
          <p:cNvPr id="55299" name="Content Placeholder 2"/>
          <p:cNvSpPr>
            <a:spLocks noGrp="1"/>
          </p:cNvSpPr>
          <p:nvPr>
            <p:ph idx="1"/>
          </p:nvPr>
        </p:nvSpPr>
        <p:spPr>
          <a:xfrm>
            <a:off x="457200" y="1066800"/>
            <a:ext cx="8534400" cy="5562600"/>
          </a:xfrm>
        </p:spPr>
        <p:txBody>
          <a:bodyPr/>
          <a:lstStyle/>
          <a:p>
            <a:r>
              <a:rPr lang="en-US" sz="2400" dirty="0" smtClean="0"/>
              <a:t>Particle showers are measured with (modern) fast, low-power instrumentation, but the adage is still true, what you see is what you get</a:t>
            </a:r>
          </a:p>
          <a:p>
            <a:pPr lvl="1"/>
            <a:r>
              <a:rPr lang="en-US" dirty="0" smtClean="0">
                <a:solidFill>
                  <a:srgbClr val="0000FF"/>
                </a:solidFill>
              </a:rPr>
              <a:t>One quickly finds that there are two major movements in the calorimeter world:  </a:t>
            </a:r>
            <a:r>
              <a:rPr lang="en-US" b="1" dirty="0" smtClean="0">
                <a:solidFill>
                  <a:srgbClr val="0000FF"/>
                </a:solidFill>
              </a:rPr>
              <a:t>homogeneous</a:t>
            </a:r>
            <a:r>
              <a:rPr lang="en-US" dirty="0" smtClean="0">
                <a:solidFill>
                  <a:srgbClr val="0000FF"/>
                </a:solidFill>
              </a:rPr>
              <a:t> and </a:t>
            </a:r>
            <a:r>
              <a:rPr lang="en-US" b="1" dirty="0" smtClean="0">
                <a:solidFill>
                  <a:srgbClr val="0000FF"/>
                </a:solidFill>
              </a:rPr>
              <a:t>sampling</a:t>
            </a:r>
          </a:p>
          <a:p>
            <a:pPr lvl="1"/>
            <a:r>
              <a:rPr lang="en-US" dirty="0" smtClean="0">
                <a:solidFill>
                  <a:srgbClr val="0000FF"/>
                </a:solidFill>
              </a:rPr>
              <a:t>Within sampling there is new growth in silicon</a:t>
            </a:r>
          </a:p>
          <a:p>
            <a:r>
              <a:rPr lang="en-US" sz="2400" dirty="0" smtClean="0"/>
              <a:t>A </a:t>
            </a:r>
            <a:r>
              <a:rPr lang="en-US" sz="2400" b="1" dirty="0" smtClean="0"/>
              <a:t>homogeneous total absorption calorimeter </a:t>
            </a:r>
            <a:r>
              <a:rPr lang="en-US" sz="2400" dirty="0" smtClean="0"/>
              <a:t>is built from one active material large enough to fully absorb the entire energy of incident particles within its volume</a:t>
            </a:r>
          </a:p>
          <a:p>
            <a:r>
              <a:rPr lang="en-US" sz="2400" dirty="0" smtClean="0"/>
              <a:t>A </a:t>
            </a:r>
            <a:r>
              <a:rPr lang="en-US" sz="2400" b="1" dirty="0" smtClean="0"/>
              <a:t>sampling calorimeter </a:t>
            </a:r>
            <a:r>
              <a:rPr lang="en-US" sz="2400" dirty="0" smtClean="0"/>
              <a:t>in an interleaving of absorber/dead material and active layers used to periodically sample the energy of the shower </a:t>
            </a:r>
          </a:p>
        </p:txBody>
      </p:sp>
      <p:sp>
        <p:nvSpPr>
          <p:cNvPr id="55301" name="Slide Number Placeholder 4"/>
          <p:cNvSpPr>
            <a:spLocks noGrp="1"/>
          </p:cNvSpPr>
          <p:nvPr>
            <p:ph type="sldNum" sz="quarter" idx="12"/>
          </p:nvPr>
        </p:nvSpPr>
        <p:spPr>
          <a:xfrm>
            <a:off x="6553200" y="6477000"/>
            <a:ext cx="2133600" cy="457200"/>
          </a:xfrm>
          <a:noFill/>
        </p:spPr>
        <p:txBody>
          <a:bodyPr/>
          <a:lstStyle/>
          <a:p>
            <a:fld id="{6A885975-3629-7741-B8B6-0D9E899836F9}" type="slidenum">
              <a:rPr lang="en-US" altLang="zh-CN" smtClean="0"/>
              <a:pPr/>
              <a:t>34</a:t>
            </a:fld>
            <a:endParaRPr lang="en-US" altLang="zh-CN" smtClean="0"/>
          </a:p>
        </p:txBody>
      </p:sp>
      <p:sp>
        <p:nvSpPr>
          <p:cNvPr id="6" name="Date Placeholder 5"/>
          <p:cNvSpPr>
            <a:spLocks noGrp="1"/>
          </p:cNvSpPr>
          <p:nvPr>
            <p:ph type="dt" sz="half" idx="10"/>
          </p:nvPr>
        </p:nvSpPr>
        <p:spPr>
          <a:xfrm>
            <a:off x="457200" y="6477000"/>
            <a:ext cx="2133600" cy="457200"/>
          </a:xfrm>
        </p:spPr>
        <p:txBody>
          <a:bodyPr/>
          <a:lstStyle/>
          <a:p>
            <a:r>
              <a:rPr lang="en-US" altLang="zh-CN" smtClean="0"/>
              <a:t>8/17/16</a:t>
            </a:r>
            <a:endParaRPr lang="en-US" altLang="zh-CN"/>
          </a:p>
        </p:txBody>
      </p:sp>
      <p:sp>
        <p:nvSpPr>
          <p:cNvPr id="7" name="Footer Placeholder 6"/>
          <p:cNvSpPr>
            <a:spLocks noGrp="1"/>
          </p:cNvSpPr>
          <p:nvPr>
            <p:ph type="ftr" sz="quarter" idx="11"/>
          </p:nvPr>
        </p:nvSpPr>
        <p:spPr>
          <a:xfrm>
            <a:off x="228600" y="6629400"/>
            <a:ext cx="2895600" cy="457200"/>
          </a:xfrm>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3" name="Title 1"/>
          <p:cNvSpPr>
            <a:spLocks noGrp="1"/>
          </p:cNvSpPr>
          <p:nvPr>
            <p:ph type="title"/>
          </p:nvPr>
        </p:nvSpPr>
        <p:spPr/>
        <p:txBody>
          <a:bodyPr/>
          <a:lstStyle/>
          <a:p>
            <a:r>
              <a:rPr lang="en-US" smtClean="0"/>
              <a:t>Total Absorption Calorimeters</a:t>
            </a:r>
          </a:p>
        </p:txBody>
      </p:sp>
      <p:sp>
        <p:nvSpPr>
          <p:cNvPr id="56324" name="Content Placeholder 2"/>
          <p:cNvSpPr>
            <a:spLocks noGrp="1"/>
          </p:cNvSpPr>
          <p:nvPr>
            <p:ph idx="1"/>
          </p:nvPr>
        </p:nvSpPr>
        <p:spPr>
          <a:xfrm>
            <a:off x="76200" y="1143000"/>
            <a:ext cx="9144000" cy="5181600"/>
          </a:xfrm>
        </p:spPr>
        <p:txBody>
          <a:bodyPr/>
          <a:lstStyle/>
          <a:p>
            <a:r>
              <a:rPr lang="en-US" sz="2400" dirty="0" smtClean="0"/>
              <a:t>The resolution of an energy measurement will depend on counting statistics of the quanta released by the active material and collected by a counting device</a:t>
            </a:r>
          </a:p>
          <a:p>
            <a:pPr lvl="1"/>
            <a:r>
              <a:rPr lang="en-US" sz="2000" dirty="0" smtClean="0">
                <a:solidFill>
                  <a:srgbClr val="0000FF"/>
                </a:solidFill>
              </a:rPr>
              <a:t>In a depleted solid-state detector (Si, </a:t>
            </a:r>
            <a:r>
              <a:rPr lang="en-US" sz="2000" dirty="0" err="1" smtClean="0">
                <a:solidFill>
                  <a:srgbClr val="0000FF"/>
                </a:solidFill>
              </a:rPr>
              <a:t>Ge(Li</a:t>
            </a:r>
            <a:r>
              <a:rPr lang="en-US" sz="2000" dirty="0" smtClean="0">
                <a:solidFill>
                  <a:srgbClr val="0000FF"/>
                </a:solidFill>
              </a:rPr>
              <a:t>)), an electron-hole pair can be liberated with ~3.8 </a:t>
            </a:r>
            <a:r>
              <a:rPr lang="en-US" sz="2000" dirty="0" err="1" smtClean="0">
                <a:solidFill>
                  <a:srgbClr val="0000FF"/>
                </a:solidFill>
              </a:rPr>
              <a:t>eV</a:t>
            </a:r>
            <a:r>
              <a:rPr lang="en-US" sz="2000" dirty="0" smtClean="0">
                <a:solidFill>
                  <a:srgbClr val="0000FF"/>
                </a:solidFill>
              </a:rPr>
              <a:t> on average (band gap of Si is 1.1 </a:t>
            </a:r>
            <a:r>
              <a:rPr lang="en-US" sz="2000" dirty="0" err="1" smtClean="0">
                <a:solidFill>
                  <a:srgbClr val="0000FF"/>
                </a:solidFill>
              </a:rPr>
              <a:t>eV</a:t>
            </a:r>
            <a:r>
              <a:rPr lang="en-US" sz="2000" dirty="0" smtClean="0">
                <a:solidFill>
                  <a:srgbClr val="0000FF"/>
                </a:solidFill>
              </a:rPr>
              <a:t>) with most of the deposited energy going into electron-hole pair creation </a:t>
            </a:r>
          </a:p>
          <a:p>
            <a:pPr lvl="1"/>
            <a:r>
              <a:rPr lang="en-US" sz="2000" dirty="0" smtClean="0">
                <a:solidFill>
                  <a:srgbClr val="0000FF"/>
                </a:solidFill>
              </a:rPr>
              <a:t>In a </a:t>
            </a:r>
            <a:r>
              <a:rPr lang="en-US" sz="2000" dirty="0" err="1" smtClean="0">
                <a:solidFill>
                  <a:srgbClr val="0000FF"/>
                </a:solidFill>
              </a:rPr>
              <a:t>scintillator</a:t>
            </a:r>
            <a:r>
              <a:rPr lang="en-US" sz="2000" dirty="0" smtClean="0">
                <a:solidFill>
                  <a:srgbClr val="0000FF"/>
                </a:solidFill>
              </a:rPr>
              <a:t>, visible light with energies 2-3 </a:t>
            </a:r>
            <a:r>
              <a:rPr lang="en-US" sz="2000" dirty="0" err="1" smtClean="0">
                <a:solidFill>
                  <a:srgbClr val="0000FF"/>
                </a:solidFill>
              </a:rPr>
              <a:t>eV</a:t>
            </a:r>
            <a:r>
              <a:rPr lang="en-US" sz="2000" dirty="0" smtClean="0">
                <a:solidFill>
                  <a:srgbClr val="0000FF"/>
                </a:solidFill>
              </a:rPr>
              <a:t> can be emitted for a given amount of energy deposition in the crystal ~30-100 </a:t>
            </a:r>
            <a:r>
              <a:rPr lang="en-US" sz="2000" dirty="0" err="1" smtClean="0">
                <a:solidFill>
                  <a:srgbClr val="0000FF"/>
                </a:solidFill>
              </a:rPr>
              <a:t>eV</a:t>
            </a:r>
            <a:r>
              <a:rPr lang="en-US" sz="2000" dirty="0" smtClean="0">
                <a:solidFill>
                  <a:srgbClr val="0000FF"/>
                </a:solidFill>
              </a:rPr>
              <a:t> per photon (not all energy goes into light)</a:t>
            </a:r>
          </a:p>
          <a:p>
            <a:pPr lvl="1"/>
            <a:endParaRPr lang="en-US" sz="2000" dirty="0" smtClean="0">
              <a:solidFill>
                <a:srgbClr val="0000FF"/>
              </a:solidFill>
            </a:endParaRPr>
          </a:p>
          <a:p>
            <a:pPr lvl="1"/>
            <a:endParaRPr lang="en-US" sz="2000" dirty="0" smtClean="0">
              <a:solidFill>
                <a:srgbClr val="0000FF"/>
              </a:solidFill>
            </a:endParaRPr>
          </a:p>
          <a:p>
            <a:pPr lvl="1"/>
            <a:r>
              <a:rPr lang="en-US" sz="2000" dirty="0" smtClean="0">
                <a:solidFill>
                  <a:srgbClr val="0000FF"/>
                </a:solidFill>
              </a:rPr>
              <a:t>A Cherenkov radiator, such as Lead-Glass or Quartz, will emit in the UV (~3-6 </a:t>
            </a:r>
            <a:r>
              <a:rPr lang="en-US" sz="2000" dirty="0" err="1" smtClean="0">
                <a:solidFill>
                  <a:srgbClr val="0000FF"/>
                </a:solidFill>
              </a:rPr>
              <a:t>eV</a:t>
            </a:r>
            <a:r>
              <a:rPr lang="en-US" sz="2000" dirty="0" smtClean="0">
                <a:solidFill>
                  <a:srgbClr val="0000FF"/>
                </a:solidFill>
              </a:rPr>
              <a:t>) for relativistic charged particles and in general emit a broad spectrum </a:t>
            </a:r>
            <a:r>
              <a:rPr lang="en-US" sz="2000" dirty="0" smtClean="0">
                <a:solidFill>
                  <a:srgbClr val="0000FF"/>
                </a:solidFill>
              </a:rPr>
              <a:t>(~flat </a:t>
            </a:r>
            <a:r>
              <a:rPr lang="en-US" sz="2000" dirty="0" smtClean="0">
                <a:solidFill>
                  <a:srgbClr val="0000FF"/>
                </a:solidFill>
              </a:rPr>
              <a:t>in wavelength) into the IR</a:t>
            </a:r>
          </a:p>
        </p:txBody>
      </p:sp>
      <p:sp>
        <p:nvSpPr>
          <p:cNvPr id="56326" name="Slide Number Placeholder 4"/>
          <p:cNvSpPr>
            <a:spLocks noGrp="1"/>
          </p:cNvSpPr>
          <p:nvPr>
            <p:ph type="sldNum" sz="quarter" idx="12"/>
          </p:nvPr>
        </p:nvSpPr>
        <p:spPr>
          <a:noFill/>
        </p:spPr>
        <p:txBody>
          <a:bodyPr/>
          <a:lstStyle/>
          <a:p>
            <a:fld id="{CE67EB0C-1A09-FD45-8730-84883C15146E}" type="slidenum">
              <a:rPr lang="en-US" altLang="zh-CN" smtClean="0"/>
              <a:pPr/>
              <a:t>35</a:t>
            </a:fld>
            <a:endParaRPr lang="en-US" altLang="zh-CN" smtClean="0"/>
          </a:p>
        </p:txBody>
      </p:sp>
      <p:graphicFrame>
        <p:nvGraphicFramePr>
          <p:cNvPr id="56322" name="Object 2"/>
          <p:cNvGraphicFramePr>
            <a:graphicFrameLocks noChangeAspect="1"/>
          </p:cNvGraphicFramePr>
          <p:nvPr/>
        </p:nvGraphicFramePr>
        <p:xfrm>
          <a:off x="3505200" y="4541837"/>
          <a:ext cx="1968500" cy="792163"/>
        </p:xfrm>
        <a:graphic>
          <a:graphicData uri="http://schemas.openxmlformats.org/presentationml/2006/ole">
            <p:oleObj spid="_x0000_s56322" name="Equation" r:id="rId3" imgW="977900" imgH="393700" progId="Equation.3">
              <p:embed/>
            </p:oleObj>
          </a:graphicData>
        </a:graphic>
      </p:graphicFrame>
      <p:sp>
        <p:nvSpPr>
          <p:cNvPr id="7" name="Date Placeholder 6"/>
          <p:cNvSpPr>
            <a:spLocks noGrp="1"/>
          </p:cNvSpPr>
          <p:nvPr>
            <p:ph type="dt" sz="half" idx="10"/>
          </p:nvPr>
        </p:nvSpPr>
        <p:spPr/>
        <p:txBody>
          <a:bodyPr/>
          <a:lstStyle/>
          <a:p>
            <a:r>
              <a:rPr lang="en-US" altLang="zh-CN" smtClean="0"/>
              <a:t>8/17/16</a:t>
            </a:r>
            <a:endParaRPr lang="en-US" altLang="zh-CN"/>
          </a:p>
        </p:txBody>
      </p:sp>
      <p:sp>
        <p:nvSpPr>
          <p:cNvPr id="8" name="Footer Placeholder 7"/>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Emission in a (LSO) Crystal</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36</a:t>
            </a:fld>
            <a:endParaRPr lang="en-US" altLang="zh-CN"/>
          </a:p>
        </p:txBody>
      </p:sp>
      <p:pic>
        <p:nvPicPr>
          <p:cNvPr id="7" name="Picture 6" descr="LSOsc.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00200" y="1157130"/>
            <a:ext cx="6019800" cy="570087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5" descr="CrystalViews.png"/>
          <p:cNvPicPr>
            <a:picLocks noChangeAspect="1"/>
          </p:cNvPicPr>
          <p:nvPr/>
        </p:nvPicPr>
        <p:blipFill>
          <a:blip r:embed="rId2"/>
          <a:srcRect/>
          <a:stretch>
            <a:fillRect/>
          </a:stretch>
        </p:blipFill>
        <p:spPr bwMode="auto">
          <a:xfrm>
            <a:off x="304800" y="914400"/>
            <a:ext cx="8613775" cy="5803900"/>
          </a:xfrm>
          <a:prstGeom prst="rect">
            <a:avLst/>
          </a:prstGeom>
          <a:noFill/>
          <a:ln w="9525">
            <a:noFill/>
            <a:miter lim="800000"/>
            <a:headEnd/>
            <a:tailEnd/>
          </a:ln>
        </p:spPr>
      </p:pic>
      <p:sp>
        <p:nvSpPr>
          <p:cNvPr id="57347" name="Title 1"/>
          <p:cNvSpPr>
            <a:spLocks noGrp="1"/>
          </p:cNvSpPr>
          <p:nvPr>
            <p:ph type="title"/>
          </p:nvPr>
        </p:nvSpPr>
        <p:spPr>
          <a:xfrm>
            <a:off x="457200" y="152400"/>
            <a:ext cx="8229600" cy="712788"/>
          </a:xfrm>
        </p:spPr>
        <p:txBody>
          <a:bodyPr/>
          <a:lstStyle/>
          <a:p>
            <a:r>
              <a:rPr lang="en-US" smtClean="0"/>
              <a:t>Inorganic Scintillating Crystals</a:t>
            </a:r>
          </a:p>
        </p:txBody>
      </p:sp>
      <p:sp>
        <p:nvSpPr>
          <p:cNvPr id="57349" name="Slide Number Placeholder 4"/>
          <p:cNvSpPr>
            <a:spLocks noGrp="1"/>
          </p:cNvSpPr>
          <p:nvPr>
            <p:ph type="sldNum" sz="quarter" idx="12"/>
          </p:nvPr>
        </p:nvSpPr>
        <p:spPr>
          <a:xfrm>
            <a:off x="6553200" y="6400800"/>
            <a:ext cx="2133600" cy="457200"/>
          </a:xfrm>
          <a:noFill/>
        </p:spPr>
        <p:txBody>
          <a:bodyPr/>
          <a:lstStyle/>
          <a:p>
            <a:fld id="{48146493-D13E-F443-B897-F948BEEE1902}" type="slidenum">
              <a:rPr lang="en-US" altLang="zh-CN" smtClean="0"/>
              <a:pPr/>
              <a:t>37</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
        <p:nvSpPr>
          <p:cNvPr id="8" name="TextBox 6"/>
          <p:cNvSpPr txBox="1">
            <a:spLocks noChangeArrowheads="1"/>
          </p:cNvSpPr>
          <p:nvPr/>
        </p:nvSpPr>
        <p:spPr bwMode="auto">
          <a:xfrm>
            <a:off x="5797038" y="6324600"/>
            <a:ext cx="2584962" cy="369332"/>
          </a:xfrm>
          <a:prstGeom prst="rect">
            <a:avLst/>
          </a:prstGeom>
          <a:noFill/>
          <a:ln w="9525">
            <a:noFill/>
            <a:miter lim="800000"/>
            <a:headEnd/>
            <a:tailEnd/>
          </a:ln>
        </p:spPr>
        <p:txBody>
          <a:bodyPr wrap="none">
            <a:prstTxWarp prst="textNoShape">
              <a:avLst/>
            </a:prstTxWarp>
            <a:spAutoFit/>
          </a:bodyPr>
          <a:lstStyle/>
          <a:p>
            <a:r>
              <a:rPr lang="en-US" dirty="0"/>
              <a:t>(Courtesy of R.</a:t>
            </a:r>
            <a:r>
              <a:rPr lang="en-US" dirty="0" smtClean="0"/>
              <a:t> Zhu)</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Decay Time Constant for Crystals</a:t>
            </a:r>
          </a:p>
        </p:txBody>
      </p:sp>
      <p:sp>
        <p:nvSpPr>
          <p:cNvPr id="58372" name="Slide Number Placeholder 4"/>
          <p:cNvSpPr>
            <a:spLocks noGrp="1"/>
          </p:cNvSpPr>
          <p:nvPr>
            <p:ph type="sldNum" sz="quarter" idx="12"/>
          </p:nvPr>
        </p:nvSpPr>
        <p:spPr>
          <a:noFill/>
        </p:spPr>
        <p:txBody>
          <a:bodyPr/>
          <a:lstStyle/>
          <a:p>
            <a:fld id="{6FE847CF-5365-C949-B5AB-70B6F457CBED}" type="slidenum">
              <a:rPr lang="en-US" altLang="zh-CN" smtClean="0"/>
              <a:pPr/>
              <a:t>38</a:t>
            </a:fld>
            <a:endParaRPr lang="en-US" altLang="zh-CN" smtClean="0"/>
          </a:p>
        </p:txBody>
      </p:sp>
      <p:pic>
        <p:nvPicPr>
          <p:cNvPr id="58373" name="Picture 5" descr="CrystalPulses.png"/>
          <p:cNvPicPr>
            <a:picLocks noChangeAspect="1"/>
          </p:cNvPicPr>
          <p:nvPr/>
        </p:nvPicPr>
        <p:blipFill>
          <a:blip r:embed="rId2"/>
          <a:srcRect t="9566"/>
          <a:stretch>
            <a:fillRect/>
          </a:stretch>
        </p:blipFill>
        <p:spPr bwMode="auto">
          <a:xfrm>
            <a:off x="457200" y="1295400"/>
            <a:ext cx="8326438" cy="4724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
        <p:nvSpPr>
          <p:cNvPr id="8" name="TextBox 7"/>
          <p:cNvSpPr txBox="1"/>
          <p:nvPr/>
        </p:nvSpPr>
        <p:spPr>
          <a:xfrm>
            <a:off x="2971800" y="6019800"/>
            <a:ext cx="3962969" cy="646331"/>
          </a:xfrm>
          <a:prstGeom prst="rect">
            <a:avLst/>
          </a:prstGeom>
          <a:noFill/>
        </p:spPr>
        <p:txBody>
          <a:bodyPr wrap="none" rtlCol="0">
            <a:spAutoFit/>
          </a:bodyPr>
          <a:lstStyle/>
          <a:p>
            <a:r>
              <a:rPr lang="en-US" dirty="0" smtClean="0">
                <a:solidFill>
                  <a:srgbClr val="0000FF"/>
                </a:solidFill>
              </a:rPr>
              <a:t>Co-doping can speed up crystals</a:t>
            </a:r>
          </a:p>
          <a:p>
            <a:r>
              <a:rPr lang="en-US" dirty="0" err="1" smtClean="0">
                <a:solidFill>
                  <a:srgbClr val="0000FF"/>
                </a:solidFill>
              </a:rPr>
              <a:t>LSO:Ce,Ca</a:t>
            </a:r>
            <a:r>
              <a:rPr lang="en-US" dirty="0" smtClean="0">
                <a:solidFill>
                  <a:srgbClr val="0000FF"/>
                </a:solidFill>
              </a:rPr>
              <a:t> </a:t>
            </a:r>
            <a:r>
              <a:rPr lang="en-US" dirty="0" err="1" smtClean="0">
                <a:solidFill>
                  <a:srgbClr val="0000FF"/>
                </a:solidFill>
                <a:sym typeface="Wingdings"/>
              </a:rPr>
              <a:t></a:t>
            </a:r>
            <a:r>
              <a:rPr lang="en-US" dirty="0" smtClean="0">
                <a:solidFill>
                  <a:srgbClr val="0000FF"/>
                </a:solidFill>
                <a:sym typeface="Wingdings"/>
              </a:rPr>
              <a:t> 20ns</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152400"/>
            <a:ext cx="8229600" cy="712788"/>
          </a:xfrm>
        </p:spPr>
        <p:txBody>
          <a:bodyPr/>
          <a:lstStyle/>
          <a:p>
            <a:r>
              <a:rPr lang="en-US" smtClean="0"/>
              <a:t>Properties of Crystals</a:t>
            </a:r>
          </a:p>
        </p:txBody>
      </p:sp>
      <p:sp>
        <p:nvSpPr>
          <p:cNvPr id="59395" name="Content Placeholder 2"/>
          <p:cNvSpPr>
            <a:spLocks noGrp="1"/>
          </p:cNvSpPr>
          <p:nvPr>
            <p:ph idx="1"/>
          </p:nvPr>
        </p:nvSpPr>
        <p:spPr/>
        <p:txBody>
          <a:bodyPr/>
          <a:lstStyle/>
          <a:p>
            <a:endParaRPr lang="en-US"/>
          </a:p>
        </p:txBody>
      </p:sp>
      <p:sp>
        <p:nvSpPr>
          <p:cNvPr id="59397" name="Slide Number Placeholder 4"/>
          <p:cNvSpPr>
            <a:spLocks noGrp="1"/>
          </p:cNvSpPr>
          <p:nvPr>
            <p:ph type="sldNum" sz="quarter" idx="12"/>
          </p:nvPr>
        </p:nvSpPr>
        <p:spPr>
          <a:noFill/>
        </p:spPr>
        <p:txBody>
          <a:bodyPr/>
          <a:lstStyle/>
          <a:p>
            <a:fld id="{0E7EA8EE-8D86-6D41-9FA3-45405AA6377B}" type="slidenum">
              <a:rPr lang="en-US" altLang="zh-CN" smtClean="0"/>
              <a:pPr/>
              <a:t>39</a:t>
            </a:fld>
            <a:endParaRPr lang="en-US" altLang="zh-CN" smtClean="0"/>
          </a:p>
        </p:txBody>
      </p:sp>
      <p:pic>
        <p:nvPicPr>
          <p:cNvPr id="59398" name="Picture 5" descr="Crystals.png"/>
          <p:cNvPicPr>
            <a:picLocks noChangeAspect="1"/>
          </p:cNvPicPr>
          <p:nvPr/>
        </p:nvPicPr>
        <p:blipFill>
          <a:blip r:embed="rId2"/>
          <a:srcRect/>
          <a:stretch>
            <a:fillRect/>
          </a:stretch>
        </p:blipFill>
        <p:spPr bwMode="auto">
          <a:xfrm>
            <a:off x="381000" y="838200"/>
            <a:ext cx="8540750" cy="5448300"/>
          </a:xfrm>
          <a:prstGeom prst="rect">
            <a:avLst/>
          </a:prstGeom>
          <a:noFill/>
          <a:ln w="9525">
            <a:noFill/>
            <a:miter lim="800000"/>
            <a:headEnd/>
            <a:tailEnd/>
          </a:ln>
        </p:spPr>
      </p:pic>
      <p:sp>
        <p:nvSpPr>
          <p:cNvPr id="59399" name="TextBox 6"/>
          <p:cNvSpPr txBox="1">
            <a:spLocks noChangeArrowheads="1"/>
          </p:cNvSpPr>
          <p:nvPr/>
        </p:nvSpPr>
        <p:spPr bwMode="auto">
          <a:xfrm>
            <a:off x="2819400" y="6324600"/>
            <a:ext cx="6132513" cy="369888"/>
          </a:xfrm>
          <a:prstGeom prst="rect">
            <a:avLst/>
          </a:prstGeom>
          <a:noFill/>
          <a:ln w="9525">
            <a:noFill/>
            <a:miter lim="800000"/>
            <a:headEnd/>
            <a:tailEnd/>
          </a:ln>
        </p:spPr>
        <p:txBody>
          <a:bodyPr wrap="none">
            <a:prstTxWarp prst="textNoShape">
              <a:avLst/>
            </a:prstTxWarp>
            <a:spAutoFit/>
          </a:bodyPr>
          <a:lstStyle/>
          <a:p>
            <a:r>
              <a:rPr lang="en-US"/>
              <a:t>37,700 photons/MeV for NaI(Tl) </a:t>
            </a:r>
            <a:r>
              <a:rPr lang="en-US">
                <a:solidFill>
                  <a:srgbClr val="0000FF"/>
                </a:solidFill>
              </a:rPr>
              <a:t>(0.1 MeV of light!)</a:t>
            </a:r>
          </a:p>
        </p:txBody>
      </p:sp>
      <p:sp>
        <p:nvSpPr>
          <p:cNvPr id="8" name="Date Placeholder 7"/>
          <p:cNvSpPr>
            <a:spLocks noGrp="1"/>
          </p:cNvSpPr>
          <p:nvPr>
            <p:ph type="dt" sz="half" idx="10"/>
          </p:nvPr>
        </p:nvSpPr>
        <p:spPr/>
        <p:txBody>
          <a:bodyPr/>
          <a:lstStyle/>
          <a:p>
            <a:r>
              <a:rPr lang="en-US" altLang="zh-CN" smtClean="0"/>
              <a:t>8/17/16</a:t>
            </a:r>
            <a:endParaRPr lang="en-US" altLang="zh-CN"/>
          </a:p>
        </p:txBody>
      </p:sp>
      <p:sp>
        <p:nvSpPr>
          <p:cNvPr id="9" name="Footer Placeholder 8"/>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Principles of </a:t>
            </a:r>
            <a:r>
              <a:rPr lang="en-US" dirty="0" err="1" smtClean="0"/>
              <a:t>Calorimetry</a:t>
            </a:r>
            <a:endParaRPr lang="en-US" dirty="0"/>
          </a:p>
        </p:txBody>
      </p:sp>
      <p:sp>
        <p:nvSpPr>
          <p:cNvPr id="3" name="Content Placeholder 2"/>
          <p:cNvSpPr>
            <a:spLocks noGrp="1"/>
          </p:cNvSpPr>
          <p:nvPr>
            <p:ph idx="1"/>
          </p:nvPr>
        </p:nvSpPr>
        <p:spPr>
          <a:xfrm>
            <a:off x="457200" y="1143000"/>
            <a:ext cx="8534400" cy="5181600"/>
          </a:xfrm>
        </p:spPr>
        <p:txBody>
          <a:bodyPr/>
          <a:lstStyle/>
          <a:p>
            <a:r>
              <a:rPr lang="en-US" sz="2400" dirty="0" smtClean="0"/>
              <a:t>Standards of Performance</a:t>
            </a:r>
          </a:p>
          <a:p>
            <a:pPr lvl="1"/>
            <a:r>
              <a:rPr lang="en-US" sz="2000" dirty="0" err="1" smtClean="0"/>
              <a:t>Hermeticity</a:t>
            </a:r>
            <a:endParaRPr lang="en-US" sz="2000" dirty="0" smtClean="0"/>
          </a:p>
          <a:p>
            <a:pPr lvl="2"/>
            <a:r>
              <a:rPr lang="en-US" sz="1800" dirty="0" smtClean="0"/>
              <a:t>Principle that led to the W Boson discovery</a:t>
            </a:r>
          </a:p>
          <a:p>
            <a:pPr lvl="1"/>
            <a:r>
              <a:rPr lang="en-US" sz="2000" dirty="0" smtClean="0"/>
              <a:t>Energy Resolution and Linearity</a:t>
            </a:r>
          </a:p>
          <a:p>
            <a:pPr lvl="2"/>
            <a:r>
              <a:rPr lang="en-US" sz="1800" dirty="0" smtClean="0"/>
              <a:t>Higgs Boson discovery, W and Top quark mass measurements </a:t>
            </a:r>
          </a:p>
          <a:p>
            <a:pPr lvl="1"/>
            <a:r>
              <a:rPr lang="en-US" sz="2000" dirty="0" smtClean="0"/>
              <a:t>Angular Resolution</a:t>
            </a:r>
          </a:p>
          <a:p>
            <a:pPr lvl="2"/>
            <a:r>
              <a:rPr lang="en-US" sz="1800" dirty="0" smtClean="0"/>
              <a:t>Ditto for mass reconstruction</a:t>
            </a:r>
          </a:p>
          <a:p>
            <a:pPr lvl="1"/>
            <a:r>
              <a:rPr lang="en-US" sz="2000" dirty="0" smtClean="0"/>
              <a:t>Particle Separation and Identification</a:t>
            </a:r>
          </a:p>
          <a:p>
            <a:pPr lvl="2"/>
            <a:r>
              <a:rPr lang="en-US" sz="1800" dirty="0" smtClean="0"/>
              <a:t>Ditto for EM particle ID and jet reconstruction</a:t>
            </a:r>
          </a:p>
          <a:p>
            <a:pPr lvl="1"/>
            <a:r>
              <a:rPr lang="en-US" sz="2000" dirty="0" smtClean="0"/>
              <a:t>Increasingly more important at high luminosity:</a:t>
            </a:r>
          </a:p>
          <a:p>
            <a:pPr lvl="2"/>
            <a:r>
              <a:rPr lang="en-US" sz="1800" dirty="0" smtClean="0"/>
              <a:t>Spatial Granularity and Timing Resolution (</a:t>
            </a:r>
            <a:r>
              <a:rPr lang="en-US" sz="1800" dirty="0" err="1" smtClean="0">
                <a:sym typeface="Wingdings"/>
              </a:rPr>
              <a:t></a:t>
            </a:r>
            <a:r>
              <a:rPr lang="en-US" sz="1800" dirty="0" err="1" smtClean="0"/>
              <a:t>Hermetic</a:t>
            </a:r>
            <a:r>
              <a:rPr lang="en-US" sz="1800" dirty="0" smtClean="0"/>
              <a:t> Timing)</a:t>
            </a:r>
          </a:p>
          <a:p>
            <a:pPr lvl="2"/>
            <a:r>
              <a:rPr lang="en-US" sz="1800" dirty="0" smtClean="0"/>
              <a:t>Response Time/Pulse Length</a:t>
            </a:r>
          </a:p>
          <a:p>
            <a:pPr lvl="2"/>
            <a:r>
              <a:rPr lang="en-US" sz="1800" dirty="0" smtClean="0"/>
              <a:t>Radiation Hardness</a:t>
            </a:r>
          </a:p>
          <a:p>
            <a:pPr lvl="2"/>
            <a:r>
              <a:rPr lang="en-US" sz="1800" dirty="0" smtClean="0"/>
              <a:t>Engineering Issues (Cooling, Power, Accessibility,…)</a:t>
            </a:r>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4</a:t>
            </a:fld>
            <a:endParaRPr lang="en-US" altLang="zh-C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77813"/>
            <a:ext cx="8686800" cy="712787"/>
          </a:xfrm>
        </p:spPr>
        <p:txBody>
          <a:bodyPr/>
          <a:lstStyle/>
          <a:p>
            <a:r>
              <a:rPr lang="en-US" sz="3600" smtClean="0"/>
              <a:t>Photodetectors that Operate in Magnetic Field</a:t>
            </a:r>
          </a:p>
        </p:txBody>
      </p:sp>
      <p:sp>
        <p:nvSpPr>
          <p:cNvPr id="60420" name="Slide Number Placeholder 4"/>
          <p:cNvSpPr>
            <a:spLocks noGrp="1"/>
          </p:cNvSpPr>
          <p:nvPr>
            <p:ph type="sldNum" sz="quarter" idx="12"/>
          </p:nvPr>
        </p:nvSpPr>
        <p:spPr>
          <a:noFill/>
        </p:spPr>
        <p:txBody>
          <a:bodyPr/>
          <a:lstStyle/>
          <a:p>
            <a:fld id="{E6F63770-6118-FA41-A1FD-7BA9DD8A96E0}" type="slidenum">
              <a:rPr lang="en-US" altLang="zh-CN" smtClean="0"/>
              <a:pPr/>
              <a:t>40</a:t>
            </a:fld>
            <a:endParaRPr lang="en-US" altLang="zh-CN" smtClean="0"/>
          </a:p>
        </p:txBody>
      </p:sp>
      <p:pic>
        <p:nvPicPr>
          <p:cNvPr id="60421" name="Picture 5" descr="cimg0766.jpg"/>
          <p:cNvPicPr>
            <a:picLocks noChangeAspect="1"/>
          </p:cNvPicPr>
          <p:nvPr/>
        </p:nvPicPr>
        <p:blipFill>
          <a:blip r:embed="rId2"/>
          <a:srcRect/>
          <a:stretch>
            <a:fillRect/>
          </a:stretch>
        </p:blipFill>
        <p:spPr bwMode="auto">
          <a:xfrm>
            <a:off x="457200" y="2819400"/>
            <a:ext cx="2743200" cy="2057400"/>
          </a:xfrm>
          <a:prstGeom prst="rect">
            <a:avLst/>
          </a:prstGeom>
          <a:noFill/>
          <a:ln w="9525">
            <a:noFill/>
            <a:miter lim="800000"/>
            <a:headEnd/>
            <a:tailEnd/>
          </a:ln>
        </p:spPr>
      </p:pic>
      <p:pic>
        <p:nvPicPr>
          <p:cNvPr id="60422" name="Picture 6" descr="APD.png"/>
          <p:cNvPicPr>
            <a:picLocks noChangeAspect="1"/>
          </p:cNvPicPr>
          <p:nvPr/>
        </p:nvPicPr>
        <p:blipFill>
          <a:blip r:embed="rId3"/>
          <a:srcRect/>
          <a:stretch>
            <a:fillRect/>
          </a:stretch>
        </p:blipFill>
        <p:spPr bwMode="auto">
          <a:xfrm>
            <a:off x="6186488" y="2667000"/>
            <a:ext cx="2514600" cy="3465513"/>
          </a:xfrm>
          <a:prstGeom prst="rect">
            <a:avLst/>
          </a:prstGeom>
          <a:noFill/>
          <a:ln w="9525">
            <a:noFill/>
            <a:miter lim="800000"/>
            <a:headEnd/>
            <a:tailEnd/>
          </a:ln>
        </p:spPr>
      </p:pic>
      <p:pic>
        <p:nvPicPr>
          <p:cNvPr id="60423" name="Picture 7" descr="APD2.png"/>
          <p:cNvPicPr>
            <a:picLocks noChangeAspect="1"/>
          </p:cNvPicPr>
          <p:nvPr/>
        </p:nvPicPr>
        <p:blipFill>
          <a:blip r:embed="rId4"/>
          <a:srcRect/>
          <a:stretch>
            <a:fillRect/>
          </a:stretch>
        </p:blipFill>
        <p:spPr bwMode="auto">
          <a:xfrm>
            <a:off x="3352800" y="2133600"/>
            <a:ext cx="2193925" cy="1644650"/>
          </a:xfrm>
          <a:prstGeom prst="rect">
            <a:avLst/>
          </a:prstGeom>
          <a:noFill/>
          <a:ln w="9525">
            <a:noFill/>
            <a:miter lim="800000"/>
            <a:headEnd/>
            <a:tailEnd/>
          </a:ln>
        </p:spPr>
      </p:pic>
      <p:pic>
        <p:nvPicPr>
          <p:cNvPr id="60424" name="Picture 8" descr="APD1.png"/>
          <p:cNvPicPr>
            <a:picLocks noChangeAspect="1"/>
          </p:cNvPicPr>
          <p:nvPr/>
        </p:nvPicPr>
        <p:blipFill>
          <a:blip r:embed="rId5"/>
          <a:srcRect/>
          <a:stretch>
            <a:fillRect/>
          </a:stretch>
        </p:blipFill>
        <p:spPr bwMode="auto">
          <a:xfrm>
            <a:off x="3200400" y="3886200"/>
            <a:ext cx="2670175" cy="2092325"/>
          </a:xfrm>
          <a:prstGeom prst="rect">
            <a:avLst/>
          </a:prstGeom>
          <a:noFill/>
          <a:ln w="9525">
            <a:noFill/>
            <a:miter lim="800000"/>
            <a:headEnd/>
            <a:tailEnd/>
          </a:ln>
        </p:spPr>
      </p:pic>
      <p:sp>
        <p:nvSpPr>
          <p:cNvPr id="60425" name="TextBox 10"/>
          <p:cNvSpPr txBox="1">
            <a:spLocks noChangeArrowheads="1"/>
          </p:cNvSpPr>
          <p:nvPr/>
        </p:nvSpPr>
        <p:spPr bwMode="auto">
          <a:xfrm>
            <a:off x="990600" y="2057400"/>
            <a:ext cx="1457325"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PIN Diodes</a:t>
            </a:r>
          </a:p>
          <a:p>
            <a:pPr algn="ctr"/>
            <a:r>
              <a:rPr lang="en-US">
                <a:solidFill>
                  <a:srgbClr val="0000FF"/>
                </a:solidFill>
              </a:rPr>
              <a:t>Unity Gain</a:t>
            </a:r>
          </a:p>
        </p:txBody>
      </p:sp>
      <p:sp>
        <p:nvSpPr>
          <p:cNvPr id="60426" name="TextBox 11"/>
          <p:cNvSpPr txBox="1">
            <a:spLocks noChangeArrowheads="1"/>
          </p:cNvSpPr>
          <p:nvPr/>
        </p:nvSpPr>
        <p:spPr bwMode="auto">
          <a:xfrm>
            <a:off x="2819400" y="1295400"/>
            <a:ext cx="3359150"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Vacuum PhotoTriode (VPT)</a:t>
            </a:r>
          </a:p>
          <a:p>
            <a:pPr algn="ctr"/>
            <a:r>
              <a:rPr lang="en-US">
                <a:solidFill>
                  <a:srgbClr val="0000FF"/>
                </a:solidFill>
              </a:rPr>
              <a:t>Gain ~x10</a:t>
            </a:r>
          </a:p>
        </p:txBody>
      </p:sp>
      <p:sp>
        <p:nvSpPr>
          <p:cNvPr id="60427" name="TextBox 12"/>
          <p:cNvSpPr txBox="1">
            <a:spLocks noChangeArrowheads="1"/>
          </p:cNvSpPr>
          <p:nvPr/>
        </p:nvSpPr>
        <p:spPr bwMode="auto">
          <a:xfrm>
            <a:off x="5618163" y="1905000"/>
            <a:ext cx="3525837"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Avalanche PhotoDiode (APD)</a:t>
            </a:r>
          </a:p>
          <a:p>
            <a:pPr algn="ctr"/>
            <a:r>
              <a:rPr lang="en-US">
                <a:solidFill>
                  <a:srgbClr val="0000FF"/>
                </a:solidFill>
              </a:rPr>
              <a:t>Gain ~x50</a:t>
            </a:r>
          </a:p>
        </p:txBody>
      </p:sp>
      <p:sp>
        <p:nvSpPr>
          <p:cNvPr id="12" name="Date Placeholder 11"/>
          <p:cNvSpPr>
            <a:spLocks noGrp="1"/>
          </p:cNvSpPr>
          <p:nvPr>
            <p:ph type="dt" sz="half" idx="10"/>
          </p:nvPr>
        </p:nvSpPr>
        <p:spPr/>
        <p:txBody>
          <a:bodyPr/>
          <a:lstStyle/>
          <a:p>
            <a:r>
              <a:rPr lang="en-US" altLang="zh-CN" smtClean="0"/>
              <a:t>8/17/16</a:t>
            </a:r>
            <a:endParaRPr lang="en-US" altLang="zh-CN"/>
          </a:p>
        </p:txBody>
      </p:sp>
      <p:sp>
        <p:nvSpPr>
          <p:cNvPr id="13" name="Footer Placeholder 12"/>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11" descr="hpd_half2.jpg"/>
          <p:cNvPicPr>
            <a:picLocks noChangeAspect="1"/>
          </p:cNvPicPr>
          <p:nvPr/>
        </p:nvPicPr>
        <p:blipFill>
          <a:blip r:embed="rId2"/>
          <a:srcRect/>
          <a:stretch>
            <a:fillRect/>
          </a:stretch>
        </p:blipFill>
        <p:spPr bwMode="auto">
          <a:xfrm>
            <a:off x="1447800" y="3886200"/>
            <a:ext cx="2514600" cy="1055688"/>
          </a:xfrm>
          <a:prstGeom prst="rect">
            <a:avLst/>
          </a:prstGeom>
          <a:noFill/>
          <a:ln w="9525">
            <a:noFill/>
            <a:miter lim="800000"/>
            <a:headEnd/>
            <a:tailEnd/>
          </a:ln>
        </p:spPr>
      </p:pic>
      <p:sp>
        <p:nvSpPr>
          <p:cNvPr id="61443" name="Title 1"/>
          <p:cNvSpPr>
            <a:spLocks noGrp="1"/>
          </p:cNvSpPr>
          <p:nvPr>
            <p:ph type="title"/>
          </p:nvPr>
        </p:nvSpPr>
        <p:spPr>
          <a:xfrm>
            <a:off x="457200" y="277813"/>
            <a:ext cx="8686800" cy="712787"/>
          </a:xfrm>
        </p:spPr>
        <p:txBody>
          <a:bodyPr/>
          <a:lstStyle/>
          <a:p>
            <a:r>
              <a:rPr lang="en-US" sz="3600" smtClean="0"/>
              <a:t>Photodetectors that Operate in Magnetic Field</a:t>
            </a:r>
          </a:p>
        </p:txBody>
      </p:sp>
      <p:sp>
        <p:nvSpPr>
          <p:cNvPr id="61445" name="Slide Number Placeholder 4"/>
          <p:cNvSpPr>
            <a:spLocks noGrp="1"/>
          </p:cNvSpPr>
          <p:nvPr>
            <p:ph type="sldNum" sz="quarter" idx="12"/>
          </p:nvPr>
        </p:nvSpPr>
        <p:spPr>
          <a:xfrm>
            <a:off x="6934200" y="6553200"/>
            <a:ext cx="2133600" cy="457200"/>
          </a:xfrm>
          <a:noFill/>
        </p:spPr>
        <p:txBody>
          <a:bodyPr/>
          <a:lstStyle/>
          <a:p>
            <a:fld id="{805FEFA7-8721-D942-824B-31198974B352}" type="slidenum">
              <a:rPr lang="en-US" altLang="zh-CN" smtClean="0"/>
              <a:pPr/>
              <a:t>41</a:t>
            </a:fld>
            <a:endParaRPr lang="en-US" altLang="zh-CN" smtClean="0"/>
          </a:p>
        </p:txBody>
      </p:sp>
      <p:pic>
        <p:nvPicPr>
          <p:cNvPr id="61446" name="Picture 10" descr="hpd2.jpg"/>
          <p:cNvPicPr>
            <a:picLocks noChangeAspect="1"/>
          </p:cNvPicPr>
          <p:nvPr/>
        </p:nvPicPr>
        <p:blipFill>
          <a:blip r:embed="rId3"/>
          <a:srcRect/>
          <a:stretch>
            <a:fillRect/>
          </a:stretch>
        </p:blipFill>
        <p:spPr bwMode="auto">
          <a:xfrm>
            <a:off x="533400" y="1981200"/>
            <a:ext cx="2743200" cy="1828800"/>
          </a:xfrm>
          <a:prstGeom prst="rect">
            <a:avLst/>
          </a:prstGeom>
          <a:noFill/>
          <a:ln w="9525">
            <a:noFill/>
            <a:miter lim="800000"/>
            <a:headEnd/>
            <a:tailEnd/>
          </a:ln>
        </p:spPr>
      </p:pic>
      <p:pic>
        <p:nvPicPr>
          <p:cNvPr id="61447" name="Picture 12" descr="HPDcartoon.jpg"/>
          <p:cNvPicPr>
            <a:picLocks noChangeAspect="1"/>
          </p:cNvPicPr>
          <p:nvPr/>
        </p:nvPicPr>
        <p:blipFill>
          <a:blip r:embed="rId4"/>
          <a:srcRect l="1340" t="2055" r="1340" b="4111"/>
          <a:stretch>
            <a:fillRect/>
          </a:stretch>
        </p:blipFill>
        <p:spPr bwMode="auto">
          <a:xfrm>
            <a:off x="436138" y="4989675"/>
            <a:ext cx="4004524" cy="1258725"/>
          </a:xfrm>
          <a:prstGeom prst="rect">
            <a:avLst/>
          </a:prstGeom>
          <a:noFill/>
          <a:ln w="9525">
            <a:noFill/>
            <a:miter lim="800000"/>
            <a:headEnd/>
            <a:tailEnd/>
          </a:ln>
        </p:spPr>
      </p:pic>
      <p:sp>
        <p:nvSpPr>
          <p:cNvPr id="61448" name="TextBox 13"/>
          <p:cNvSpPr txBox="1">
            <a:spLocks noChangeArrowheads="1"/>
          </p:cNvSpPr>
          <p:nvPr/>
        </p:nvSpPr>
        <p:spPr bwMode="auto">
          <a:xfrm>
            <a:off x="533400" y="1295400"/>
            <a:ext cx="3125788"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Hybrid PhotoDiode (HPD)</a:t>
            </a:r>
          </a:p>
          <a:p>
            <a:pPr algn="ctr"/>
            <a:r>
              <a:rPr lang="en-US">
                <a:solidFill>
                  <a:srgbClr val="0000FF"/>
                </a:solidFill>
              </a:rPr>
              <a:t>Gain ~x2000</a:t>
            </a:r>
          </a:p>
        </p:txBody>
      </p:sp>
      <p:sp>
        <p:nvSpPr>
          <p:cNvPr id="61450" name="TextBox 15"/>
          <p:cNvSpPr txBox="1">
            <a:spLocks noChangeArrowheads="1"/>
          </p:cNvSpPr>
          <p:nvPr/>
        </p:nvSpPr>
        <p:spPr bwMode="auto">
          <a:xfrm>
            <a:off x="3806825" y="1295400"/>
            <a:ext cx="5184775" cy="1200150"/>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Silicon PhotoMultipliers (SiPM)</a:t>
            </a:r>
          </a:p>
          <a:p>
            <a:pPr algn="ctr"/>
            <a:r>
              <a:rPr lang="en-US">
                <a:solidFill>
                  <a:srgbClr val="0000FF"/>
                </a:solidFill>
              </a:rPr>
              <a:t>Micro-pixel Avalanche PhotoDiodes (MAPD)</a:t>
            </a:r>
          </a:p>
          <a:p>
            <a:pPr algn="ctr"/>
            <a:r>
              <a:rPr lang="en-US">
                <a:solidFill>
                  <a:srgbClr val="0000FF"/>
                </a:solidFill>
              </a:rPr>
              <a:t>Multi-Pixel Photon Counters (MPPC) </a:t>
            </a:r>
          </a:p>
          <a:p>
            <a:pPr algn="ctr"/>
            <a:r>
              <a:rPr lang="en-US">
                <a:solidFill>
                  <a:srgbClr val="0000FF"/>
                </a:solidFill>
              </a:rPr>
              <a:t>Gain ~x60,000-1,000,000</a:t>
            </a:r>
          </a:p>
        </p:txBody>
      </p:sp>
      <p:sp>
        <p:nvSpPr>
          <p:cNvPr id="11" name="Date Placeholder 10"/>
          <p:cNvSpPr>
            <a:spLocks noGrp="1"/>
          </p:cNvSpPr>
          <p:nvPr>
            <p:ph type="dt" sz="half" idx="10"/>
          </p:nvPr>
        </p:nvSpPr>
        <p:spPr/>
        <p:txBody>
          <a:bodyPr/>
          <a:lstStyle/>
          <a:p>
            <a:r>
              <a:rPr lang="en-US" altLang="zh-CN" smtClean="0"/>
              <a:t>8/17/16</a:t>
            </a:r>
            <a:endParaRPr lang="en-US" altLang="zh-CN"/>
          </a:p>
        </p:txBody>
      </p:sp>
      <p:sp>
        <p:nvSpPr>
          <p:cNvPr id="12" name="Footer Placeholder 11"/>
          <p:cNvSpPr>
            <a:spLocks noGrp="1"/>
          </p:cNvSpPr>
          <p:nvPr>
            <p:ph type="ftr" sz="quarter" idx="11"/>
          </p:nvPr>
        </p:nvSpPr>
        <p:spPr/>
        <p:txBody>
          <a:bodyPr/>
          <a:lstStyle/>
          <a:p>
            <a:r>
              <a:rPr lang="en-US" altLang="zh-CN" smtClean="0"/>
              <a:t>HCPSS 2016 Calorimetry Lecture 1</a:t>
            </a:r>
            <a:endParaRPr lang="en-US" altLang="zh-CN"/>
          </a:p>
        </p:txBody>
      </p:sp>
      <p:pic>
        <p:nvPicPr>
          <p:cNvPr id="13" name="Picture 5"/>
          <p:cNvPicPr>
            <a:picLocks noChangeAspect="1" noChangeArrowheads="1"/>
          </p:cNvPicPr>
          <p:nvPr/>
        </p:nvPicPr>
        <p:blipFill>
          <a:blip r:embed="rId5"/>
          <a:srcRect l="1666" t="27962" r="2916" b="35925"/>
          <a:stretch>
            <a:fillRect/>
          </a:stretch>
        </p:blipFill>
        <p:spPr bwMode="auto">
          <a:xfrm>
            <a:off x="4191000" y="2514600"/>
            <a:ext cx="4800600" cy="1362075"/>
          </a:xfrm>
          <a:prstGeom prst="rect">
            <a:avLst/>
          </a:prstGeom>
          <a:noFill/>
          <a:ln w="9525">
            <a:noFill/>
            <a:round/>
            <a:headEnd/>
            <a:tailEnd/>
          </a:ln>
        </p:spPr>
      </p:pic>
      <p:pic>
        <p:nvPicPr>
          <p:cNvPr id="14" name="Picture 2"/>
          <p:cNvPicPr>
            <a:picLocks noChangeAspect="1" noChangeArrowheads="1"/>
          </p:cNvPicPr>
          <p:nvPr/>
        </p:nvPicPr>
        <p:blipFill>
          <a:blip r:embed="rId6"/>
          <a:srcRect/>
          <a:stretch>
            <a:fillRect/>
          </a:stretch>
        </p:blipFill>
        <p:spPr bwMode="auto">
          <a:xfrm>
            <a:off x="4484688" y="3886200"/>
            <a:ext cx="4278312" cy="2924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srcRect l="4375" t="15646" r="75676" b="36552"/>
          <a:stretch>
            <a:fillRect/>
          </a:stretch>
        </p:blipFill>
        <p:spPr bwMode="auto">
          <a:xfrm>
            <a:off x="762000" y="1143000"/>
            <a:ext cx="3200400" cy="2720975"/>
          </a:xfrm>
          <a:prstGeom prst="rect">
            <a:avLst/>
          </a:prstGeom>
          <a:noFill/>
          <a:ln w="9525">
            <a:noFill/>
            <a:miter lim="800000"/>
            <a:headEnd/>
            <a:tailEnd/>
          </a:ln>
        </p:spPr>
      </p:pic>
      <p:sp>
        <p:nvSpPr>
          <p:cNvPr id="62468" name="Title 1"/>
          <p:cNvSpPr>
            <a:spLocks noGrp="1"/>
          </p:cNvSpPr>
          <p:nvPr>
            <p:ph type="title"/>
          </p:nvPr>
        </p:nvSpPr>
        <p:spPr/>
        <p:txBody>
          <a:bodyPr/>
          <a:lstStyle/>
          <a:p>
            <a:r>
              <a:rPr lang="en-US" smtClean="0"/>
              <a:t>Multi-Anode High-QE PMTs</a:t>
            </a:r>
          </a:p>
        </p:txBody>
      </p:sp>
      <p:sp>
        <p:nvSpPr>
          <p:cNvPr id="62470" name="Slide Number Placeholder 4"/>
          <p:cNvSpPr>
            <a:spLocks noGrp="1"/>
          </p:cNvSpPr>
          <p:nvPr>
            <p:ph type="sldNum" sz="quarter" idx="12"/>
          </p:nvPr>
        </p:nvSpPr>
        <p:spPr>
          <a:noFill/>
        </p:spPr>
        <p:txBody>
          <a:bodyPr/>
          <a:lstStyle/>
          <a:p>
            <a:fld id="{A969BCB3-6296-F245-95EA-EABDCAA7F60C}" type="slidenum">
              <a:rPr lang="en-US" altLang="zh-CN" smtClean="0"/>
              <a:pPr/>
              <a:t>42</a:t>
            </a:fld>
            <a:endParaRPr lang="en-US" altLang="zh-CN" smtClean="0"/>
          </a:p>
        </p:txBody>
      </p:sp>
      <p:graphicFrame>
        <p:nvGraphicFramePr>
          <p:cNvPr id="62466" name="Object 2"/>
          <p:cNvGraphicFramePr>
            <a:graphicFrameLocks noChangeAspect="1"/>
          </p:cNvGraphicFramePr>
          <p:nvPr/>
        </p:nvGraphicFramePr>
        <p:xfrm>
          <a:off x="762000" y="4191000"/>
          <a:ext cx="2895600" cy="2058988"/>
        </p:xfrm>
        <a:graphic>
          <a:graphicData uri="http://schemas.openxmlformats.org/presentationml/2006/ole">
            <p:oleObj spid="_x0000_s62466" name="Document" r:id="rId4" imgW="2552700" imgH="1816100" progId="Word.Document.12">
              <p:link updateAutomatic="1"/>
            </p:oleObj>
          </a:graphicData>
        </a:graphic>
      </p:graphicFrame>
      <p:sp>
        <p:nvSpPr>
          <p:cNvPr id="62471" name="Text Box 7"/>
          <p:cNvSpPr txBox="1">
            <a:spLocks noChangeArrowheads="1"/>
          </p:cNvSpPr>
          <p:nvPr/>
        </p:nvSpPr>
        <p:spPr bwMode="auto">
          <a:xfrm>
            <a:off x="2819400" y="3962400"/>
            <a:ext cx="25908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a:t>1mm window</a:t>
            </a:r>
          </a:p>
        </p:txBody>
      </p:sp>
      <p:sp>
        <p:nvSpPr>
          <p:cNvPr id="62472" name="Line 8"/>
          <p:cNvSpPr>
            <a:spLocks noChangeShapeType="1"/>
          </p:cNvSpPr>
          <p:nvPr/>
        </p:nvSpPr>
        <p:spPr bwMode="auto">
          <a:xfrm flipH="1" flipV="1">
            <a:off x="2819400" y="2590800"/>
            <a:ext cx="762000" cy="1447800"/>
          </a:xfrm>
          <a:prstGeom prst="line">
            <a:avLst/>
          </a:prstGeom>
          <a:noFill/>
          <a:ln w="38100">
            <a:solidFill>
              <a:srgbClr val="CC0000"/>
            </a:solidFill>
            <a:round/>
            <a:headEnd/>
            <a:tailEnd type="triangle" w="med" len="med"/>
          </a:ln>
        </p:spPr>
        <p:txBody>
          <a:bodyPr>
            <a:prstTxWarp prst="textNoShape">
              <a:avLst/>
            </a:prstTxWarp>
          </a:bodyPr>
          <a:lstStyle/>
          <a:p>
            <a:endParaRPr lang="en-US"/>
          </a:p>
        </p:txBody>
      </p:sp>
      <p:pic>
        <p:nvPicPr>
          <p:cNvPr id="62473" name="Picture 9" descr="Untitled.png"/>
          <p:cNvPicPr>
            <a:picLocks noChangeAspect="1"/>
          </p:cNvPicPr>
          <p:nvPr/>
        </p:nvPicPr>
        <p:blipFill>
          <a:blip r:embed="rId5"/>
          <a:srcRect l="13577" t="13097" r="70245" b="32297"/>
          <a:stretch>
            <a:fillRect/>
          </a:stretch>
        </p:blipFill>
        <p:spPr bwMode="auto">
          <a:xfrm>
            <a:off x="4495800" y="1752600"/>
            <a:ext cx="3886200" cy="4652963"/>
          </a:xfrm>
          <a:prstGeom prst="rect">
            <a:avLst/>
          </a:prstGeom>
          <a:noFill/>
          <a:ln w="9525">
            <a:noFill/>
            <a:miter lim="800000"/>
            <a:headEnd/>
            <a:tailEnd/>
          </a:ln>
        </p:spPr>
      </p:pic>
      <p:sp>
        <p:nvSpPr>
          <p:cNvPr id="62474" name="TextBox 13"/>
          <p:cNvSpPr txBox="1">
            <a:spLocks noChangeArrowheads="1"/>
          </p:cNvSpPr>
          <p:nvPr/>
        </p:nvSpPr>
        <p:spPr bwMode="auto">
          <a:xfrm>
            <a:off x="4953000" y="1143000"/>
            <a:ext cx="3300413"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PhotoMultiplier Tube (PMT)</a:t>
            </a:r>
          </a:p>
          <a:p>
            <a:pPr algn="ctr"/>
            <a:r>
              <a:rPr lang="en-US">
                <a:solidFill>
                  <a:srgbClr val="0000FF"/>
                </a:solidFill>
              </a:rPr>
              <a:t>Gain ~few x1,000,000</a:t>
            </a:r>
          </a:p>
        </p:txBody>
      </p:sp>
      <p:sp>
        <p:nvSpPr>
          <p:cNvPr id="11" name="Date Placeholder 10"/>
          <p:cNvSpPr>
            <a:spLocks noGrp="1"/>
          </p:cNvSpPr>
          <p:nvPr>
            <p:ph type="dt" sz="half" idx="10"/>
          </p:nvPr>
        </p:nvSpPr>
        <p:spPr/>
        <p:txBody>
          <a:bodyPr/>
          <a:lstStyle/>
          <a:p>
            <a:r>
              <a:rPr lang="en-US" altLang="zh-CN" smtClean="0"/>
              <a:t>8/17/16</a:t>
            </a:r>
            <a:endParaRPr lang="en-US" altLang="zh-CN"/>
          </a:p>
        </p:txBody>
      </p:sp>
      <p:sp>
        <p:nvSpPr>
          <p:cNvPr id="12" name="Footer Placeholder 11"/>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1" name="Title 1"/>
          <p:cNvSpPr>
            <a:spLocks noGrp="1"/>
          </p:cNvSpPr>
          <p:nvPr>
            <p:ph type="title"/>
          </p:nvPr>
        </p:nvSpPr>
        <p:spPr/>
        <p:txBody>
          <a:bodyPr/>
          <a:lstStyle/>
          <a:p>
            <a:r>
              <a:rPr lang="en-US" smtClean="0"/>
              <a:t>Light-Gathering Power</a:t>
            </a:r>
          </a:p>
        </p:txBody>
      </p:sp>
      <p:sp>
        <p:nvSpPr>
          <p:cNvPr id="63492" name="Content Placeholder 2"/>
          <p:cNvSpPr>
            <a:spLocks noGrp="1"/>
          </p:cNvSpPr>
          <p:nvPr>
            <p:ph idx="1"/>
          </p:nvPr>
        </p:nvSpPr>
        <p:spPr/>
        <p:txBody>
          <a:bodyPr/>
          <a:lstStyle/>
          <a:p>
            <a:r>
              <a:rPr lang="en-US" sz="2400" smtClean="0"/>
              <a:t>There are limits as to how much direct light can be guided into a given photodetection area</a:t>
            </a:r>
          </a:p>
          <a:p>
            <a:pPr lvl="1"/>
            <a:r>
              <a:rPr lang="en-US" sz="2000" smtClean="0">
                <a:solidFill>
                  <a:srgbClr val="0000FF"/>
                </a:solidFill>
              </a:rPr>
              <a:t>Optical Invariant/Lagrange Invariant limits the Geometrical/Optical Extent of the light collection aperature</a:t>
            </a:r>
          </a:p>
          <a:p>
            <a:pPr lvl="1"/>
            <a:endParaRPr lang="en-US" sz="2000" smtClean="0">
              <a:solidFill>
                <a:srgbClr val="0000FF"/>
              </a:solidFill>
            </a:endParaRPr>
          </a:p>
          <a:p>
            <a:pPr lvl="1"/>
            <a:r>
              <a:rPr lang="en-US" sz="2000" smtClean="0">
                <a:solidFill>
                  <a:srgbClr val="0000FF"/>
                </a:solidFill>
              </a:rPr>
              <a:t>The art of maximizing the optical extent between the source (scintillator) and image (photomultiplier) is known as the light guide:</a:t>
            </a:r>
          </a:p>
        </p:txBody>
      </p:sp>
      <p:sp>
        <p:nvSpPr>
          <p:cNvPr id="63494" name="Slide Number Placeholder 4"/>
          <p:cNvSpPr>
            <a:spLocks noGrp="1"/>
          </p:cNvSpPr>
          <p:nvPr>
            <p:ph type="sldNum" sz="quarter" idx="12"/>
          </p:nvPr>
        </p:nvSpPr>
        <p:spPr>
          <a:noFill/>
        </p:spPr>
        <p:txBody>
          <a:bodyPr/>
          <a:lstStyle/>
          <a:p>
            <a:fld id="{F46306CA-0D2A-D441-A547-2065E19562D8}" type="slidenum">
              <a:rPr lang="en-US" altLang="zh-CN" smtClean="0"/>
              <a:pPr/>
              <a:t>43</a:t>
            </a:fld>
            <a:endParaRPr lang="en-US" altLang="zh-CN" smtClean="0"/>
          </a:p>
        </p:txBody>
      </p:sp>
      <p:pic>
        <p:nvPicPr>
          <p:cNvPr id="63495" name="Picture 5" descr="LightGuide.png"/>
          <p:cNvPicPr>
            <a:picLocks noChangeAspect="1"/>
          </p:cNvPicPr>
          <p:nvPr/>
        </p:nvPicPr>
        <p:blipFill>
          <a:blip r:embed="rId3"/>
          <a:srcRect/>
          <a:stretch>
            <a:fillRect/>
          </a:stretch>
        </p:blipFill>
        <p:spPr bwMode="auto">
          <a:xfrm>
            <a:off x="1447800" y="4267200"/>
            <a:ext cx="6248400" cy="2163763"/>
          </a:xfrm>
          <a:prstGeom prst="rect">
            <a:avLst/>
          </a:prstGeom>
          <a:noFill/>
          <a:ln w="9525">
            <a:noFill/>
            <a:miter lim="800000"/>
            <a:headEnd/>
            <a:tailEnd/>
          </a:ln>
        </p:spPr>
      </p:pic>
      <p:graphicFrame>
        <p:nvGraphicFramePr>
          <p:cNvPr id="63490" name="Object 2"/>
          <p:cNvGraphicFramePr>
            <a:graphicFrameLocks noChangeAspect="1"/>
          </p:cNvGraphicFramePr>
          <p:nvPr/>
        </p:nvGraphicFramePr>
        <p:xfrm>
          <a:off x="3124200" y="2667000"/>
          <a:ext cx="2181225" cy="469900"/>
        </p:xfrm>
        <a:graphic>
          <a:graphicData uri="http://schemas.openxmlformats.org/presentationml/2006/ole">
            <p:oleObj spid="_x0000_s63490" name="Equation" r:id="rId4" imgW="825500" imgH="177800" progId="Equation.3">
              <p:embed/>
            </p:oleObj>
          </a:graphicData>
        </a:graphic>
      </p:graphicFrame>
      <p:sp>
        <p:nvSpPr>
          <p:cNvPr id="8" name="Date Placeholder 7"/>
          <p:cNvSpPr>
            <a:spLocks noGrp="1"/>
          </p:cNvSpPr>
          <p:nvPr>
            <p:ph type="dt" sz="half" idx="10"/>
          </p:nvPr>
        </p:nvSpPr>
        <p:spPr/>
        <p:txBody>
          <a:bodyPr/>
          <a:lstStyle/>
          <a:p>
            <a:r>
              <a:rPr lang="en-US" altLang="zh-CN" smtClean="0"/>
              <a:t>8/17/16</a:t>
            </a:r>
            <a:endParaRPr lang="en-US" altLang="zh-CN"/>
          </a:p>
        </p:txBody>
      </p:sp>
      <p:sp>
        <p:nvSpPr>
          <p:cNvPr id="9" name="Footer Placeholder 8"/>
          <p:cNvSpPr>
            <a:spLocks noGrp="1"/>
          </p:cNvSpPr>
          <p:nvPr>
            <p:ph type="ftr" sz="quarter" idx="11"/>
          </p:nvPr>
        </p:nvSpPr>
        <p:spPr/>
        <p:txBody>
          <a:bodyPr/>
          <a:lstStyle/>
          <a:p>
            <a:r>
              <a:rPr lang="en-US" altLang="zh-CN" smtClean="0"/>
              <a:t>HCPSS 2016 Calorimetry Lecture 1</a:t>
            </a:r>
            <a:endParaRPr lang="en-US" altLang="zh-CN"/>
          </a:p>
        </p:txBody>
      </p:sp>
      <p:sp>
        <p:nvSpPr>
          <p:cNvPr id="10" name="TextBox 9"/>
          <p:cNvSpPr txBox="1"/>
          <p:nvPr/>
        </p:nvSpPr>
        <p:spPr>
          <a:xfrm>
            <a:off x="5410200" y="2667000"/>
            <a:ext cx="3583784" cy="400110"/>
          </a:xfrm>
          <a:prstGeom prst="rect">
            <a:avLst/>
          </a:prstGeom>
          <a:noFill/>
        </p:spPr>
        <p:txBody>
          <a:bodyPr wrap="none" rtlCol="0">
            <a:spAutoFit/>
          </a:bodyPr>
          <a:lstStyle/>
          <a:p>
            <a:r>
              <a:rPr lang="en-US" sz="2000" dirty="0" smtClean="0"/>
              <a:t>(from </a:t>
            </a:r>
            <a:r>
              <a:rPr lang="en-US" sz="2000" dirty="0" err="1" smtClean="0"/>
              <a:t>Liouville’s</a:t>
            </a:r>
            <a:r>
              <a:rPr lang="en-US" sz="2000" dirty="0" smtClean="0"/>
              <a:t> Theorem)</a:t>
            </a:r>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Light-Gathering Power</a:t>
            </a:r>
          </a:p>
        </p:txBody>
      </p:sp>
      <p:sp>
        <p:nvSpPr>
          <p:cNvPr id="64515" name="Content Placeholder 2"/>
          <p:cNvSpPr>
            <a:spLocks noGrp="1"/>
          </p:cNvSpPr>
          <p:nvPr>
            <p:ph idx="1"/>
          </p:nvPr>
        </p:nvSpPr>
        <p:spPr>
          <a:xfrm>
            <a:off x="228600" y="1143000"/>
            <a:ext cx="7086600" cy="5181600"/>
          </a:xfrm>
        </p:spPr>
        <p:txBody>
          <a:bodyPr/>
          <a:lstStyle/>
          <a:p>
            <a:r>
              <a:rPr lang="en-US" sz="2000" dirty="0" smtClean="0"/>
              <a:t>Not everyone plays by the rules:</a:t>
            </a:r>
            <a:endParaRPr lang="en-US" sz="1800" dirty="0" smtClean="0">
              <a:solidFill>
                <a:srgbClr val="0000FF"/>
              </a:solidFill>
            </a:endParaRPr>
          </a:p>
          <a:p>
            <a:pPr lvl="1"/>
            <a:r>
              <a:rPr lang="en-US" sz="1800" dirty="0" smtClean="0">
                <a:solidFill>
                  <a:srgbClr val="0000FF"/>
                </a:solidFill>
              </a:rPr>
              <a:t>If there is plenty of light, but difficulty in collecting the light uniformly over the volume of the </a:t>
            </a:r>
            <a:r>
              <a:rPr lang="en-US" sz="1800" dirty="0" err="1" smtClean="0">
                <a:solidFill>
                  <a:srgbClr val="0000FF"/>
                </a:solidFill>
              </a:rPr>
              <a:t>scintillator</a:t>
            </a:r>
            <a:r>
              <a:rPr lang="en-US" sz="1800" dirty="0" smtClean="0">
                <a:solidFill>
                  <a:srgbClr val="0000FF"/>
                </a:solidFill>
              </a:rPr>
              <a:t>, the </a:t>
            </a:r>
            <a:r>
              <a:rPr lang="en-US" sz="1800" dirty="0" err="1" smtClean="0">
                <a:solidFill>
                  <a:srgbClr val="0000FF"/>
                </a:solidFill>
              </a:rPr>
              <a:t>scintillator</a:t>
            </a:r>
            <a:r>
              <a:rPr lang="en-US" sz="1800" dirty="0" smtClean="0">
                <a:solidFill>
                  <a:srgbClr val="0000FF"/>
                </a:solidFill>
              </a:rPr>
              <a:t> can be optically coupled into the </a:t>
            </a:r>
            <a:r>
              <a:rPr lang="en-US" sz="1800" dirty="0" err="1" smtClean="0">
                <a:solidFill>
                  <a:srgbClr val="0000FF"/>
                </a:solidFill>
              </a:rPr>
              <a:t>scintillator</a:t>
            </a:r>
            <a:r>
              <a:rPr lang="en-US" sz="1800" dirty="0" smtClean="0">
                <a:solidFill>
                  <a:srgbClr val="0000FF"/>
                </a:solidFill>
              </a:rPr>
              <a:t> called a wavelength shifter</a:t>
            </a:r>
          </a:p>
          <a:p>
            <a:pPr lvl="1"/>
            <a:r>
              <a:rPr lang="en-US" sz="1800" dirty="0" smtClean="0">
                <a:solidFill>
                  <a:srgbClr val="0000FF"/>
                </a:solidFill>
              </a:rPr>
              <a:t>The </a:t>
            </a:r>
            <a:r>
              <a:rPr lang="en-US" sz="1800" dirty="0" err="1" smtClean="0">
                <a:solidFill>
                  <a:srgbClr val="0000FF"/>
                </a:solidFill>
              </a:rPr>
              <a:t>scintillator</a:t>
            </a:r>
            <a:r>
              <a:rPr lang="en-US" sz="1800" dirty="0" smtClean="0">
                <a:solidFill>
                  <a:srgbClr val="0000FF"/>
                </a:solidFill>
              </a:rPr>
              <a:t> light is absorbed (the Lagrange invariant collapses) and re-emitted into a new optically constrained geometry (a fiber with internal reflection), then the effective </a:t>
            </a:r>
            <a:r>
              <a:rPr lang="en-US" sz="1800" dirty="0" err="1" smtClean="0">
                <a:solidFill>
                  <a:srgbClr val="0000FF"/>
                </a:solidFill>
              </a:rPr>
              <a:t>photodetector</a:t>
            </a:r>
            <a:r>
              <a:rPr lang="en-US" sz="1800" dirty="0" smtClean="0">
                <a:solidFill>
                  <a:srgbClr val="0000FF"/>
                </a:solidFill>
              </a:rPr>
              <a:t> area can be dramatically reduced (there is no extra light, but we have uniformly sampled the whole volume and mapped it into a small area) </a:t>
            </a:r>
            <a:endParaRPr lang="en-US" sz="1800" dirty="0" smtClean="0"/>
          </a:p>
        </p:txBody>
      </p:sp>
      <p:sp>
        <p:nvSpPr>
          <p:cNvPr id="64517" name="Slide Number Placeholder 4"/>
          <p:cNvSpPr>
            <a:spLocks noGrp="1"/>
          </p:cNvSpPr>
          <p:nvPr>
            <p:ph type="sldNum" sz="quarter" idx="12"/>
          </p:nvPr>
        </p:nvSpPr>
        <p:spPr>
          <a:noFill/>
        </p:spPr>
        <p:txBody>
          <a:bodyPr/>
          <a:lstStyle/>
          <a:p>
            <a:fld id="{A440BC30-063A-3E4D-AD6C-9156CEC68DBE}" type="slidenum">
              <a:rPr lang="en-US" altLang="zh-CN" smtClean="0"/>
              <a:pPr/>
              <a:t>44</a:t>
            </a:fld>
            <a:endParaRPr lang="en-US" altLang="zh-CN" smtClean="0"/>
          </a:p>
        </p:txBody>
      </p:sp>
      <p:pic>
        <p:nvPicPr>
          <p:cNvPr id="64518" name="Picture 7" descr="WLSgeometry.png"/>
          <p:cNvPicPr>
            <a:picLocks noChangeAspect="1"/>
          </p:cNvPicPr>
          <p:nvPr/>
        </p:nvPicPr>
        <p:blipFill>
          <a:blip r:embed="rId2"/>
          <a:srcRect t="6689"/>
          <a:stretch>
            <a:fillRect/>
          </a:stretch>
        </p:blipFill>
        <p:spPr bwMode="auto">
          <a:xfrm>
            <a:off x="304800" y="4648200"/>
            <a:ext cx="6249988" cy="2133600"/>
          </a:xfrm>
          <a:prstGeom prst="rect">
            <a:avLst/>
          </a:prstGeom>
          <a:noFill/>
          <a:ln w="9525">
            <a:noFill/>
            <a:miter lim="800000"/>
            <a:headEnd/>
            <a:tailEnd/>
          </a:ln>
        </p:spPr>
      </p:pic>
      <p:sp>
        <p:nvSpPr>
          <p:cNvPr id="7" name="Date Placeholder 6"/>
          <p:cNvSpPr>
            <a:spLocks noGrp="1"/>
          </p:cNvSpPr>
          <p:nvPr>
            <p:ph type="dt" sz="half" idx="10"/>
          </p:nvPr>
        </p:nvSpPr>
        <p:spPr>
          <a:xfrm>
            <a:off x="76200" y="6477000"/>
            <a:ext cx="2133600" cy="457200"/>
          </a:xfrm>
        </p:spPr>
        <p:txBody>
          <a:bodyPr/>
          <a:lstStyle/>
          <a:p>
            <a:r>
              <a:rPr lang="en-US" altLang="zh-CN" smtClean="0"/>
              <a:t>8/17/16</a:t>
            </a:r>
            <a:endParaRPr lang="en-US" altLang="zh-CN"/>
          </a:p>
        </p:txBody>
      </p:sp>
      <p:sp>
        <p:nvSpPr>
          <p:cNvPr id="8" name="Footer Placeholder 7"/>
          <p:cNvSpPr>
            <a:spLocks noGrp="1"/>
          </p:cNvSpPr>
          <p:nvPr>
            <p:ph type="ftr" sz="quarter" idx="11"/>
          </p:nvPr>
        </p:nvSpPr>
        <p:spPr>
          <a:xfrm>
            <a:off x="-152400" y="6629400"/>
            <a:ext cx="2895600" cy="457200"/>
          </a:xfrm>
        </p:spPr>
        <p:txBody>
          <a:bodyPr/>
          <a:lstStyle/>
          <a:p>
            <a:r>
              <a:rPr lang="en-US" altLang="zh-CN" smtClean="0"/>
              <a:t>HCPSS 2016 Calorimetry Lecture 1</a:t>
            </a:r>
            <a:endParaRPr lang="en-US" altLang="zh-CN"/>
          </a:p>
        </p:txBody>
      </p:sp>
      <p:pic>
        <p:nvPicPr>
          <p:cNvPr id="9" name="Picture 8" descr="Shashlik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a:off x="5707590" y="1897593"/>
            <a:ext cx="5105402" cy="1767417"/>
          </a:xfrm>
          <a:prstGeom prst="rect">
            <a:avLst/>
          </a:prstGeom>
        </p:spPr>
      </p:pic>
      <p:pic>
        <p:nvPicPr>
          <p:cNvPr id="10" name="Picture 9" descr="Shashlik2.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432550" y="5440905"/>
            <a:ext cx="2711450" cy="141709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9" name="Title 1"/>
          <p:cNvSpPr>
            <a:spLocks noGrp="1"/>
          </p:cNvSpPr>
          <p:nvPr>
            <p:ph type="title"/>
          </p:nvPr>
        </p:nvSpPr>
        <p:spPr/>
        <p:txBody>
          <a:bodyPr/>
          <a:lstStyle/>
          <a:p>
            <a:r>
              <a:rPr lang="en-US" smtClean="0"/>
              <a:t>Light Emission Effects</a:t>
            </a:r>
          </a:p>
        </p:txBody>
      </p:sp>
      <p:sp>
        <p:nvSpPr>
          <p:cNvPr id="65540" name="Content Placeholder 2"/>
          <p:cNvSpPr>
            <a:spLocks noGrp="1"/>
          </p:cNvSpPr>
          <p:nvPr>
            <p:ph idx="1"/>
          </p:nvPr>
        </p:nvSpPr>
        <p:spPr>
          <a:xfrm>
            <a:off x="457200" y="1143000"/>
            <a:ext cx="8458200" cy="5181600"/>
          </a:xfrm>
        </p:spPr>
        <p:txBody>
          <a:bodyPr/>
          <a:lstStyle/>
          <a:p>
            <a:r>
              <a:rPr lang="en-US" sz="2000" dirty="0" err="1" smtClean="0"/>
              <a:t>Birk’s</a:t>
            </a:r>
            <a:r>
              <a:rPr lang="en-US" sz="2000" dirty="0" smtClean="0"/>
              <a:t> Law</a:t>
            </a:r>
          </a:p>
          <a:p>
            <a:pPr lvl="1"/>
            <a:r>
              <a:rPr lang="en-US" sz="2000" dirty="0" smtClean="0">
                <a:solidFill>
                  <a:srgbClr val="0000FF"/>
                </a:solidFill>
              </a:rPr>
              <a:t>At very high ionization densities, the light yield from a crystal is diminished from local saturation of excited levels.  This means that heavily ionizing nuclei and slow protons will generate less light per </a:t>
            </a:r>
            <a:r>
              <a:rPr lang="en-US" sz="2000" dirty="0" err="1" smtClean="0">
                <a:solidFill>
                  <a:srgbClr val="0000FF"/>
                </a:solidFill>
              </a:rPr>
              <a:t>MeV</a:t>
            </a:r>
            <a:r>
              <a:rPr lang="en-US" sz="2000" dirty="0" smtClean="0">
                <a:solidFill>
                  <a:srgbClr val="0000FF"/>
                </a:solidFill>
              </a:rPr>
              <a:t> of deposited energy</a:t>
            </a:r>
          </a:p>
          <a:p>
            <a:pPr lvl="1">
              <a:buFont typeface="Wingdings" pitchFamily="-106" charset="2"/>
              <a:buNone/>
            </a:pPr>
            <a:endParaRPr lang="en-US" sz="2000" dirty="0" smtClean="0">
              <a:solidFill>
                <a:srgbClr val="0000FF"/>
              </a:solidFill>
            </a:endParaRPr>
          </a:p>
          <a:p>
            <a:r>
              <a:rPr lang="en-US" sz="2000" dirty="0" smtClean="0"/>
              <a:t>Cherenkov light fraction</a:t>
            </a:r>
          </a:p>
          <a:p>
            <a:pPr lvl="1"/>
            <a:r>
              <a:rPr lang="en-US" sz="2000" dirty="0" smtClean="0">
                <a:solidFill>
                  <a:srgbClr val="0000FF"/>
                </a:solidFill>
              </a:rPr>
              <a:t>Ultra-relativistic charged particles (electrons and positrons) will radiate a spectrum of photons peaked in the UV known as Cherenkov radiation</a:t>
            </a:r>
          </a:p>
          <a:p>
            <a:pPr lvl="1"/>
            <a:r>
              <a:rPr lang="en-US" sz="2000" dirty="0" smtClean="0">
                <a:solidFill>
                  <a:srgbClr val="0000FF"/>
                </a:solidFill>
              </a:rPr>
              <a:t>For very low light yield crystals (~100 photons/</a:t>
            </a:r>
            <a:r>
              <a:rPr lang="en-US" sz="2000" dirty="0" err="1" smtClean="0">
                <a:solidFill>
                  <a:srgbClr val="0000FF"/>
                </a:solidFill>
              </a:rPr>
              <a:t>MeV</a:t>
            </a:r>
            <a:r>
              <a:rPr lang="en-US" sz="2000" dirty="0" smtClean="0">
                <a:solidFill>
                  <a:srgbClr val="0000FF"/>
                </a:solidFill>
              </a:rPr>
              <a:t>), the contribution of Cherenkov light to the total light collected can be of order a few percent or more</a:t>
            </a:r>
          </a:p>
          <a:p>
            <a:pPr lvl="1"/>
            <a:r>
              <a:rPr lang="en-US" sz="2000" dirty="0" smtClean="0">
                <a:solidFill>
                  <a:srgbClr val="0000FF"/>
                </a:solidFill>
              </a:rPr>
              <a:t>Therefore, EM showers will have a slightly higher relative light yield than MIP depositions</a:t>
            </a:r>
          </a:p>
        </p:txBody>
      </p:sp>
      <p:sp>
        <p:nvSpPr>
          <p:cNvPr id="65542" name="Slide Number Placeholder 4"/>
          <p:cNvSpPr>
            <a:spLocks noGrp="1"/>
          </p:cNvSpPr>
          <p:nvPr>
            <p:ph type="sldNum" sz="quarter" idx="12"/>
          </p:nvPr>
        </p:nvSpPr>
        <p:spPr>
          <a:noFill/>
        </p:spPr>
        <p:txBody>
          <a:bodyPr/>
          <a:lstStyle/>
          <a:p>
            <a:fld id="{128FFD2D-70B1-7E4E-A29F-C10BAD473095}" type="slidenum">
              <a:rPr lang="en-US" altLang="zh-CN" smtClean="0"/>
              <a:pPr/>
              <a:t>45</a:t>
            </a:fld>
            <a:endParaRPr lang="en-US" altLang="zh-CN" smtClean="0"/>
          </a:p>
        </p:txBody>
      </p:sp>
      <p:graphicFrame>
        <p:nvGraphicFramePr>
          <p:cNvPr id="65538" name="Object 2"/>
          <p:cNvGraphicFramePr>
            <a:graphicFrameLocks noChangeAspect="1"/>
          </p:cNvGraphicFramePr>
          <p:nvPr/>
        </p:nvGraphicFramePr>
        <p:xfrm>
          <a:off x="2362200" y="2743200"/>
          <a:ext cx="5691188" cy="762000"/>
        </p:xfrm>
        <a:graphic>
          <a:graphicData uri="http://schemas.openxmlformats.org/presentationml/2006/ole">
            <p:oleObj spid="_x0000_s65538" name="Equation" r:id="rId4" imgW="3035300" imgH="406400" progId="Equation.3">
              <p:embed/>
            </p:oleObj>
          </a:graphicData>
        </a:graphic>
      </p:graphicFrame>
      <p:sp>
        <p:nvSpPr>
          <p:cNvPr id="7" name="Date Placeholder 6"/>
          <p:cNvSpPr>
            <a:spLocks noGrp="1"/>
          </p:cNvSpPr>
          <p:nvPr>
            <p:ph type="dt" sz="half" idx="10"/>
          </p:nvPr>
        </p:nvSpPr>
        <p:spPr/>
        <p:txBody>
          <a:bodyPr/>
          <a:lstStyle/>
          <a:p>
            <a:r>
              <a:rPr lang="en-US" altLang="zh-CN" smtClean="0"/>
              <a:t>8/17/16</a:t>
            </a:r>
            <a:endParaRPr lang="en-US" altLang="zh-CN"/>
          </a:p>
        </p:txBody>
      </p:sp>
      <p:sp>
        <p:nvSpPr>
          <p:cNvPr id="8" name="Footer Placeholder 7"/>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58200" cy="712787"/>
          </a:xfrm>
        </p:spPr>
        <p:txBody>
          <a:bodyPr/>
          <a:lstStyle/>
          <a:p>
            <a:r>
              <a:rPr lang="en-US" dirty="0" smtClean="0"/>
              <a:t>Best Understanding of Non-Linearity</a:t>
            </a:r>
            <a:endParaRPr lang="en-US" dirty="0"/>
          </a:p>
        </p:txBody>
      </p:sp>
      <p:sp>
        <p:nvSpPr>
          <p:cNvPr id="4" name="Date Placeholder 3"/>
          <p:cNvSpPr>
            <a:spLocks noGrp="1"/>
          </p:cNvSpPr>
          <p:nvPr>
            <p:ph type="dt" sz="half" idx="10"/>
          </p:nvPr>
        </p:nvSpPr>
        <p:spPr/>
        <p:txBody>
          <a:bodyPr/>
          <a:lstStyle/>
          <a:p>
            <a:r>
              <a:rPr lang="en-US" altLang="zh-CN" smtClean="0"/>
              <a:t>8/17/16</a:t>
            </a:r>
            <a:endParaRPr lang="en-US" altLang="zh-CN"/>
          </a:p>
        </p:txBody>
      </p:sp>
      <p:sp>
        <p:nvSpPr>
          <p:cNvPr id="5" name="Footer Placeholder 4"/>
          <p:cNvSpPr>
            <a:spLocks noGrp="1"/>
          </p:cNvSpPr>
          <p:nvPr>
            <p:ph type="ftr" sz="quarter" idx="11"/>
          </p:nvPr>
        </p:nvSpPr>
        <p:spPr/>
        <p:txBody>
          <a:bodyPr/>
          <a:lstStyle/>
          <a:p>
            <a:r>
              <a:rPr lang="en-US" altLang="zh-CN" smtClean="0"/>
              <a:t>HCPSS 2016 Calorimetry Lecture 1</a:t>
            </a:r>
            <a:endParaRPr lang="en-US" altLang="zh-CN"/>
          </a:p>
        </p:txBody>
      </p:sp>
      <p:sp>
        <p:nvSpPr>
          <p:cNvPr id="6" name="Slide Number Placeholder 5"/>
          <p:cNvSpPr>
            <a:spLocks noGrp="1"/>
          </p:cNvSpPr>
          <p:nvPr>
            <p:ph type="sldNum" sz="quarter" idx="12"/>
          </p:nvPr>
        </p:nvSpPr>
        <p:spPr/>
        <p:txBody>
          <a:bodyPr/>
          <a:lstStyle/>
          <a:p>
            <a:fld id="{8DA50A25-8C77-3542-A6EA-CCF251C4F30B}" type="slidenum">
              <a:rPr lang="en-US" altLang="zh-CN" smtClean="0"/>
              <a:pPr/>
              <a:t>46</a:t>
            </a:fld>
            <a:endParaRPr lang="en-US" altLang="zh-CN"/>
          </a:p>
        </p:txBody>
      </p:sp>
      <p:pic>
        <p:nvPicPr>
          <p:cNvPr id="7" name="Content Placeholder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65"/>
          <a:stretch>
            <a:fillRect/>
          </a:stretch>
        </p:blipFill>
        <p:spPr>
          <a:xfrm>
            <a:off x="371340" y="1219200"/>
            <a:ext cx="4962660" cy="4419600"/>
          </a:xfrm>
          <a:prstGeom prst="rect">
            <a:avLst/>
          </a:prstGeom>
        </p:spPr>
      </p:pic>
      <p:sp>
        <p:nvSpPr>
          <p:cNvPr id="8" name="TextBox 7"/>
          <p:cNvSpPr txBox="1"/>
          <p:nvPr/>
        </p:nvSpPr>
        <p:spPr>
          <a:xfrm>
            <a:off x="5943600" y="1905000"/>
            <a:ext cx="3200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Non-linearity of (BGO) crystal response to slow charged particles is independent of the particle type</a:t>
            </a:r>
          </a:p>
          <a:p>
            <a:pPr marL="285750" indent="-285750">
              <a:buFont typeface="Arial" panose="020B0604020202020204" pitchFamily="34" charset="0"/>
              <a:buChar char="•"/>
            </a:pPr>
            <a:r>
              <a:rPr lang="en-US" dirty="0" smtClean="0"/>
              <a:t>Different charged ions with different nuclear charges, Z, follow the same (non-linear) response curve as a function of velocity/Z</a:t>
            </a:r>
          </a:p>
          <a:p>
            <a:endParaRPr lang="en-US" dirty="0"/>
          </a:p>
        </p:txBody>
      </p:sp>
      <p:sp>
        <p:nvSpPr>
          <p:cNvPr id="10" name="TextBox 9"/>
          <p:cNvSpPr txBox="1"/>
          <p:nvPr/>
        </p:nvSpPr>
        <p:spPr>
          <a:xfrm>
            <a:off x="2057400" y="5410200"/>
            <a:ext cx="1981200" cy="707886"/>
          </a:xfrm>
          <a:prstGeom prst="rect">
            <a:avLst/>
          </a:prstGeom>
          <a:solidFill>
            <a:srgbClr val="FFFFFF"/>
          </a:solidFill>
        </p:spPr>
        <p:txBody>
          <a:bodyPr wrap="square" rtlCol="0">
            <a:spAutoFit/>
          </a:bodyPr>
          <a:lstStyle/>
          <a:p>
            <a:r>
              <a:rPr lang="en-US" sz="4000" dirty="0" err="1" smtClean="0">
                <a:latin typeface="Symbol" charset="2"/>
                <a:cs typeface="Symbol" charset="2"/>
              </a:rPr>
              <a:t>b</a:t>
            </a:r>
            <a:r>
              <a:rPr lang="en-US" sz="4000" dirty="0" smtClean="0">
                <a:latin typeface="Symbol" charset="2"/>
                <a:cs typeface="Symbol" charset="2"/>
              </a:rPr>
              <a:t>/Z</a:t>
            </a:r>
            <a:endParaRPr lang="en-US" sz="4000" dirty="0"/>
          </a:p>
        </p:txBody>
      </p:sp>
      <p:sp>
        <p:nvSpPr>
          <p:cNvPr id="11" name="TextBox 6"/>
          <p:cNvSpPr txBox="1">
            <a:spLocks noChangeArrowheads="1"/>
          </p:cNvSpPr>
          <p:nvPr/>
        </p:nvSpPr>
        <p:spPr bwMode="auto">
          <a:xfrm>
            <a:off x="5105400" y="6324600"/>
            <a:ext cx="2637260" cy="369332"/>
          </a:xfrm>
          <a:prstGeom prst="rect">
            <a:avLst/>
          </a:prstGeom>
          <a:noFill/>
          <a:ln w="9525">
            <a:noFill/>
            <a:miter lim="800000"/>
            <a:headEnd/>
            <a:tailEnd/>
          </a:ln>
        </p:spPr>
        <p:txBody>
          <a:bodyPr wrap="none">
            <a:prstTxWarp prst="textNoShape">
              <a:avLst/>
            </a:prstTxWarp>
            <a:spAutoFit/>
          </a:bodyPr>
          <a:lstStyle/>
          <a:p>
            <a:r>
              <a:rPr lang="en-US" dirty="0"/>
              <a:t>(Courtesy of</a:t>
            </a:r>
            <a:r>
              <a:rPr lang="en-US" dirty="0" smtClean="0"/>
              <a:t> A. Para)</a:t>
            </a:r>
            <a:endParaRPr lang="en-US" dirty="0"/>
          </a:p>
        </p:txBody>
      </p:sp>
      <p:sp>
        <p:nvSpPr>
          <p:cNvPr id="12" name="TextBox 11"/>
          <p:cNvSpPr txBox="1"/>
          <p:nvPr/>
        </p:nvSpPr>
        <p:spPr>
          <a:xfrm rot="16200000">
            <a:off x="-1499405" y="3113348"/>
            <a:ext cx="3825349" cy="369332"/>
          </a:xfrm>
          <a:prstGeom prst="rect">
            <a:avLst/>
          </a:prstGeom>
          <a:noFill/>
        </p:spPr>
        <p:txBody>
          <a:bodyPr wrap="none" rtlCol="0">
            <a:spAutoFit/>
          </a:bodyPr>
          <a:lstStyle/>
          <a:p>
            <a:r>
              <a:rPr lang="en-US" dirty="0" smtClean="0"/>
              <a:t>Observed Energy/Beam Energy</a:t>
            </a:r>
            <a:endParaRPr lang="en-US" dirty="0"/>
          </a:p>
        </p:txBody>
      </p:sp>
      <p:sp>
        <p:nvSpPr>
          <p:cNvPr id="13" name="TextBox 12"/>
          <p:cNvSpPr txBox="1"/>
          <p:nvPr/>
        </p:nvSpPr>
        <p:spPr>
          <a:xfrm>
            <a:off x="5181600" y="1611868"/>
            <a:ext cx="678453" cy="369332"/>
          </a:xfrm>
          <a:prstGeom prst="rect">
            <a:avLst/>
          </a:prstGeom>
          <a:noFill/>
        </p:spPr>
        <p:txBody>
          <a:bodyPr wrap="none" rtlCol="0">
            <a:spAutoFit/>
          </a:bodyPr>
          <a:lstStyle/>
          <a:p>
            <a:r>
              <a:rPr lang="en-US" dirty="0" smtClean="0"/>
              <a:t>Z=1</a:t>
            </a:r>
            <a:endParaRPr lang="en-US" dirty="0"/>
          </a:p>
        </p:txBody>
      </p:sp>
      <p:sp>
        <p:nvSpPr>
          <p:cNvPr id="14" name="TextBox 13"/>
          <p:cNvSpPr txBox="1"/>
          <p:nvPr/>
        </p:nvSpPr>
        <p:spPr>
          <a:xfrm>
            <a:off x="5181600" y="2209800"/>
            <a:ext cx="678453" cy="369332"/>
          </a:xfrm>
          <a:prstGeom prst="rect">
            <a:avLst/>
          </a:prstGeom>
          <a:noFill/>
        </p:spPr>
        <p:txBody>
          <a:bodyPr wrap="none" rtlCol="0">
            <a:spAutoFit/>
          </a:bodyPr>
          <a:lstStyle/>
          <a:p>
            <a:r>
              <a:rPr lang="en-US" dirty="0" smtClean="0"/>
              <a:t>Z=2</a:t>
            </a:r>
            <a:endParaRPr lang="en-US" dirty="0"/>
          </a:p>
        </p:txBody>
      </p:sp>
      <p:sp>
        <p:nvSpPr>
          <p:cNvPr id="15" name="TextBox 14"/>
          <p:cNvSpPr txBox="1"/>
          <p:nvPr/>
        </p:nvSpPr>
        <p:spPr>
          <a:xfrm>
            <a:off x="5181600" y="2819400"/>
            <a:ext cx="678453" cy="369332"/>
          </a:xfrm>
          <a:prstGeom prst="rect">
            <a:avLst/>
          </a:prstGeom>
          <a:noFill/>
        </p:spPr>
        <p:txBody>
          <a:bodyPr wrap="none" rtlCol="0">
            <a:spAutoFit/>
          </a:bodyPr>
          <a:lstStyle/>
          <a:p>
            <a:r>
              <a:rPr lang="en-US" dirty="0" smtClean="0"/>
              <a:t>Z=3</a:t>
            </a:r>
            <a:endParaRPr lang="en-US" dirty="0"/>
          </a:p>
        </p:txBody>
      </p:sp>
      <p:sp>
        <p:nvSpPr>
          <p:cNvPr id="16" name="TextBox 15"/>
          <p:cNvSpPr txBox="1"/>
          <p:nvPr/>
        </p:nvSpPr>
        <p:spPr>
          <a:xfrm>
            <a:off x="5181600" y="4495800"/>
            <a:ext cx="678453" cy="369332"/>
          </a:xfrm>
          <a:prstGeom prst="rect">
            <a:avLst/>
          </a:prstGeom>
          <a:noFill/>
        </p:spPr>
        <p:txBody>
          <a:bodyPr wrap="none" rtlCol="0">
            <a:spAutoFit/>
          </a:bodyPr>
          <a:lstStyle/>
          <a:p>
            <a:r>
              <a:rPr lang="en-US" dirty="0" smtClean="0"/>
              <a:t>Z=4</a:t>
            </a:r>
            <a:endParaRPr lang="en-US" dirty="0"/>
          </a:p>
        </p:txBody>
      </p:sp>
      <p:sp>
        <p:nvSpPr>
          <p:cNvPr id="17" name="TextBox 16"/>
          <p:cNvSpPr txBox="1"/>
          <p:nvPr/>
        </p:nvSpPr>
        <p:spPr>
          <a:xfrm>
            <a:off x="4038600" y="1600200"/>
            <a:ext cx="503263" cy="400110"/>
          </a:xfrm>
          <a:prstGeom prst="rect">
            <a:avLst/>
          </a:prstGeom>
          <a:noFill/>
        </p:spPr>
        <p:txBody>
          <a:bodyPr wrap="none" rtlCol="0">
            <a:spAutoFit/>
          </a:bodyPr>
          <a:lstStyle/>
          <a:p>
            <a:r>
              <a:rPr lang="en-US" sz="2000" b="1" dirty="0" err="1" smtClean="0"/>
              <a:t>e</a:t>
            </a:r>
            <a:r>
              <a:rPr lang="en-US" sz="2000" b="1" baseline="30000" dirty="0" smtClean="0"/>
              <a:t>−</a:t>
            </a:r>
            <a:endParaRPr lang="en-US" sz="2000" b="1" baseline="30000" dirty="0"/>
          </a:p>
        </p:txBody>
      </p:sp>
      <p:cxnSp>
        <p:nvCxnSpPr>
          <p:cNvPr id="19" name="Straight Connector 18"/>
          <p:cNvCxnSpPr/>
          <p:nvPr/>
        </p:nvCxnSpPr>
        <p:spPr>
          <a:xfrm rot="10800000">
            <a:off x="762000" y="2133600"/>
            <a:ext cx="3657600" cy="158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a:off x="1752600" y="4572000"/>
            <a:ext cx="2514600" cy="152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V="1">
            <a:off x="2667000" y="3124200"/>
            <a:ext cx="17526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flipV="1">
            <a:off x="3048000" y="2667000"/>
            <a:ext cx="137160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3733800" y="2286000"/>
            <a:ext cx="685800" cy="152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1" name="Title 1"/>
          <p:cNvSpPr>
            <a:spLocks noGrp="1"/>
          </p:cNvSpPr>
          <p:nvPr>
            <p:ph type="title"/>
          </p:nvPr>
        </p:nvSpPr>
        <p:spPr/>
        <p:txBody>
          <a:bodyPr/>
          <a:lstStyle/>
          <a:p>
            <a:r>
              <a:rPr lang="en-US" smtClean="0"/>
              <a:t>Energy Resolution</a:t>
            </a:r>
          </a:p>
        </p:txBody>
      </p:sp>
      <p:sp>
        <p:nvSpPr>
          <p:cNvPr id="68612" name="Content Placeholder 2"/>
          <p:cNvSpPr>
            <a:spLocks noGrp="1"/>
          </p:cNvSpPr>
          <p:nvPr>
            <p:ph idx="1"/>
          </p:nvPr>
        </p:nvSpPr>
        <p:spPr>
          <a:xfrm>
            <a:off x="457200" y="1143000"/>
            <a:ext cx="8458200" cy="5181600"/>
          </a:xfrm>
        </p:spPr>
        <p:txBody>
          <a:bodyPr/>
          <a:lstStyle/>
          <a:p>
            <a:r>
              <a:rPr lang="en-US" sz="2000" smtClean="0"/>
              <a:t>The energy resolution for a calorimeter can be written in the general form:</a:t>
            </a:r>
          </a:p>
          <a:p>
            <a:pPr>
              <a:buFont typeface="Wingdings" pitchFamily="-106" charset="2"/>
              <a:buNone/>
            </a:pPr>
            <a:endParaRPr lang="en-US" smtClean="0"/>
          </a:p>
          <a:p>
            <a:pPr lvl="1"/>
            <a:r>
              <a:rPr lang="en-US" sz="2000" smtClean="0">
                <a:solidFill>
                  <a:srgbClr val="0000FF"/>
                </a:solidFill>
              </a:rPr>
              <a:t>“N” is the electronic noise term and is set by the square root of the number of detector cells being summed (for incoherent noise) and the RMS electronic noise per channel </a:t>
            </a:r>
            <a:r>
              <a:rPr lang="en-US" sz="2000" b="1" smtClean="0">
                <a:solidFill>
                  <a:srgbClr val="0000FF"/>
                </a:solidFill>
              </a:rPr>
              <a:t>in units of energy</a:t>
            </a:r>
            <a:r>
              <a:rPr lang="en-US" sz="2000" smtClean="0">
                <a:solidFill>
                  <a:srgbClr val="0000FF"/>
                </a:solidFill>
              </a:rPr>
              <a:t>, i.e. ~6000e</a:t>
            </a:r>
            <a:r>
              <a:rPr lang="en-US" sz="2800" baseline="30000" smtClean="0">
                <a:solidFill>
                  <a:srgbClr val="0000FF"/>
                </a:solidFill>
              </a:rPr>
              <a:t>-</a:t>
            </a:r>
            <a:r>
              <a:rPr lang="en-US" sz="2000" smtClean="0">
                <a:solidFill>
                  <a:srgbClr val="0000FF"/>
                </a:solidFill>
              </a:rPr>
              <a:t> of preamp electronic noise is to be compared with the number of photoelectrons times the photodetector gain collected per MeV of deposited energy</a:t>
            </a:r>
          </a:p>
          <a:p>
            <a:pPr lvl="1"/>
            <a:r>
              <a:rPr lang="en-US" sz="2000" smtClean="0">
                <a:solidFill>
                  <a:srgbClr val="0000FF"/>
                </a:solidFill>
              </a:rPr>
              <a:t>“S” is the stochastic term and is a form of 1/√N counting statistics (signal quanta counting within a fixed volume)</a:t>
            </a:r>
          </a:p>
          <a:p>
            <a:pPr lvl="1"/>
            <a:r>
              <a:rPr lang="en-US" sz="2000" smtClean="0">
                <a:solidFill>
                  <a:srgbClr val="0000FF"/>
                </a:solidFill>
              </a:rPr>
              <a:t>“C” is the constant term and comes from intrinsic non-uniformities in how one computes the incident particle energy, i.e. variations in the mean response that depend on parameters that are not tracked (temperature, etc.)</a:t>
            </a:r>
          </a:p>
        </p:txBody>
      </p:sp>
      <p:sp>
        <p:nvSpPr>
          <p:cNvPr id="68614" name="Slide Number Placeholder 4"/>
          <p:cNvSpPr>
            <a:spLocks noGrp="1"/>
          </p:cNvSpPr>
          <p:nvPr>
            <p:ph type="sldNum" sz="quarter" idx="12"/>
          </p:nvPr>
        </p:nvSpPr>
        <p:spPr>
          <a:noFill/>
        </p:spPr>
        <p:txBody>
          <a:bodyPr/>
          <a:lstStyle/>
          <a:p>
            <a:fld id="{30A7E7C1-F9F5-3F43-9006-7CA91C4D81DB}" type="slidenum">
              <a:rPr lang="en-US" altLang="zh-CN" smtClean="0"/>
              <a:pPr/>
              <a:t>47</a:t>
            </a:fld>
            <a:endParaRPr lang="en-US" altLang="zh-CN" smtClean="0"/>
          </a:p>
        </p:txBody>
      </p:sp>
      <p:graphicFrame>
        <p:nvGraphicFramePr>
          <p:cNvPr id="68610" name="Object 2"/>
          <p:cNvGraphicFramePr>
            <a:graphicFrameLocks noChangeAspect="1"/>
          </p:cNvGraphicFramePr>
          <p:nvPr/>
        </p:nvGraphicFramePr>
        <p:xfrm>
          <a:off x="3352800" y="1600200"/>
          <a:ext cx="2640013" cy="800100"/>
        </p:xfrm>
        <a:graphic>
          <a:graphicData uri="http://schemas.openxmlformats.org/presentationml/2006/ole">
            <p:oleObj spid="_x0000_s68610" name="Equation" r:id="rId3" imgW="1257300" imgH="381000" progId="Equation.3">
              <p:embed/>
            </p:oleObj>
          </a:graphicData>
        </a:graphic>
      </p:graphicFrame>
      <p:sp>
        <p:nvSpPr>
          <p:cNvPr id="7" name="Date Placeholder 6"/>
          <p:cNvSpPr>
            <a:spLocks noGrp="1"/>
          </p:cNvSpPr>
          <p:nvPr>
            <p:ph type="dt" sz="half" idx="10"/>
          </p:nvPr>
        </p:nvSpPr>
        <p:spPr/>
        <p:txBody>
          <a:bodyPr/>
          <a:lstStyle/>
          <a:p>
            <a:r>
              <a:rPr lang="en-US" altLang="zh-CN" smtClean="0"/>
              <a:t>8/17/16</a:t>
            </a:r>
            <a:endParaRPr lang="en-US" altLang="zh-CN"/>
          </a:p>
        </p:txBody>
      </p:sp>
      <p:sp>
        <p:nvSpPr>
          <p:cNvPr id="8" name="Footer Placeholder 7"/>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Total Absorption Calorimeter</a:t>
            </a:r>
          </a:p>
        </p:txBody>
      </p:sp>
      <p:sp>
        <p:nvSpPr>
          <p:cNvPr id="69635" name="Content Placeholder 2"/>
          <p:cNvSpPr>
            <a:spLocks noGrp="1"/>
          </p:cNvSpPr>
          <p:nvPr>
            <p:ph idx="1"/>
          </p:nvPr>
        </p:nvSpPr>
        <p:spPr/>
        <p:txBody>
          <a:bodyPr/>
          <a:lstStyle/>
          <a:p>
            <a:r>
              <a:rPr lang="en-US" sz="2400" dirty="0" smtClean="0"/>
              <a:t>For a total absorption calorimeter, the stochastic term of the energy resolution is largely due to the counting statistics of light collection, but it’s a little more involved:</a:t>
            </a:r>
          </a:p>
          <a:p>
            <a:pPr lvl="1"/>
            <a:r>
              <a:rPr lang="en-US" sz="2000" dirty="0" smtClean="0">
                <a:solidFill>
                  <a:srgbClr val="0000FF"/>
                </a:solidFill>
              </a:rPr>
              <a:t>Take PbW0</a:t>
            </a:r>
            <a:r>
              <a:rPr lang="en-US" sz="2000" baseline="-25000" dirty="0" smtClean="0">
                <a:solidFill>
                  <a:srgbClr val="0000FF"/>
                </a:solidFill>
              </a:rPr>
              <a:t>4</a:t>
            </a:r>
            <a:r>
              <a:rPr lang="en-US" sz="2000" dirty="0" smtClean="0">
                <a:solidFill>
                  <a:srgbClr val="0000FF"/>
                </a:solidFill>
              </a:rPr>
              <a:t> with ~100,000 photons/</a:t>
            </a:r>
            <a:r>
              <a:rPr lang="en-US" sz="2000" dirty="0" err="1" smtClean="0">
                <a:solidFill>
                  <a:srgbClr val="0000FF"/>
                </a:solidFill>
              </a:rPr>
              <a:t>GeV</a:t>
            </a:r>
            <a:r>
              <a:rPr lang="en-US" sz="2000" dirty="0" smtClean="0">
                <a:solidFill>
                  <a:srgbClr val="0000FF"/>
                </a:solidFill>
              </a:rPr>
              <a:t>, gives </a:t>
            </a:r>
            <a:r>
              <a:rPr lang="en-US" sz="2000" b="1" dirty="0" smtClean="0">
                <a:solidFill>
                  <a:srgbClr val="0000FF"/>
                </a:solidFill>
              </a:rPr>
              <a:t>0.3%</a:t>
            </a:r>
          </a:p>
          <a:p>
            <a:pPr lvl="1"/>
            <a:r>
              <a:rPr lang="en-US" sz="2000" dirty="0" smtClean="0">
                <a:solidFill>
                  <a:srgbClr val="0000FF"/>
                </a:solidFill>
              </a:rPr>
              <a:t>Apply the </a:t>
            </a:r>
            <a:r>
              <a:rPr lang="en-US" sz="2000" dirty="0" err="1" smtClean="0">
                <a:solidFill>
                  <a:srgbClr val="0000FF"/>
                </a:solidFill>
              </a:rPr>
              <a:t>photodetection</a:t>
            </a:r>
            <a:r>
              <a:rPr lang="en-US" sz="2000" dirty="0" smtClean="0">
                <a:solidFill>
                  <a:srgbClr val="0000FF"/>
                </a:solidFill>
              </a:rPr>
              <a:t> area and quantum efficiency of </a:t>
            </a:r>
            <a:r>
              <a:rPr lang="en-US" sz="2000" dirty="0" err="1" smtClean="0">
                <a:solidFill>
                  <a:srgbClr val="0000FF"/>
                </a:solidFill>
              </a:rPr>
              <a:t>photodetector</a:t>
            </a:r>
            <a:r>
              <a:rPr lang="en-US" sz="2000" dirty="0" smtClean="0">
                <a:solidFill>
                  <a:srgbClr val="0000FF"/>
                </a:solidFill>
              </a:rPr>
              <a:t>, now one has 4000 photoelectrons/</a:t>
            </a:r>
            <a:r>
              <a:rPr lang="en-US" sz="2000" dirty="0" err="1" smtClean="0">
                <a:solidFill>
                  <a:srgbClr val="0000FF"/>
                </a:solidFill>
              </a:rPr>
              <a:t>GeV</a:t>
            </a:r>
            <a:r>
              <a:rPr lang="en-US" sz="2000" dirty="0" smtClean="0">
                <a:solidFill>
                  <a:srgbClr val="0000FF"/>
                </a:solidFill>
              </a:rPr>
              <a:t> and 1.6%</a:t>
            </a:r>
          </a:p>
          <a:p>
            <a:pPr lvl="1"/>
            <a:r>
              <a:rPr lang="en-US" sz="2000" dirty="0" smtClean="0">
                <a:solidFill>
                  <a:srgbClr val="0000FF"/>
                </a:solidFill>
              </a:rPr>
              <a:t>Include the excess noise factor F=2 for amplification shot noise from the APD, 1.6%*√2=2.2%</a:t>
            </a:r>
          </a:p>
          <a:p>
            <a:pPr lvl="1"/>
            <a:r>
              <a:rPr lang="en-US" sz="2000" dirty="0" smtClean="0">
                <a:solidFill>
                  <a:srgbClr val="0000FF"/>
                </a:solidFill>
              </a:rPr>
              <a:t>Now limit the lateral sum to keep the number of channels contributing to the electronic noise to 25, the containment fluctuations add 1.5% in </a:t>
            </a:r>
            <a:r>
              <a:rPr lang="en-US" sz="2000" dirty="0" err="1" smtClean="0">
                <a:solidFill>
                  <a:srgbClr val="0000FF"/>
                </a:solidFill>
              </a:rPr>
              <a:t>quadrature</a:t>
            </a:r>
            <a:r>
              <a:rPr lang="en-US" sz="2000" dirty="0" smtClean="0">
                <a:solidFill>
                  <a:srgbClr val="0000FF"/>
                </a:solidFill>
              </a:rPr>
              <a:t>, giving a total stochastic term of S=</a:t>
            </a:r>
            <a:r>
              <a:rPr lang="en-US" sz="2000" b="1" dirty="0" smtClean="0">
                <a:solidFill>
                  <a:srgbClr val="0000FF"/>
                </a:solidFill>
              </a:rPr>
              <a:t>2.7%</a:t>
            </a:r>
          </a:p>
        </p:txBody>
      </p:sp>
      <p:sp>
        <p:nvSpPr>
          <p:cNvPr id="69637" name="Slide Number Placeholder 4"/>
          <p:cNvSpPr>
            <a:spLocks noGrp="1"/>
          </p:cNvSpPr>
          <p:nvPr>
            <p:ph type="sldNum" sz="quarter" idx="12"/>
          </p:nvPr>
        </p:nvSpPr>
        <p:spPr>
          <a:noFill/>
        </p:spPr>
        <p:txBody>
          <a:bodyPr/>
          <a:lstStyle/>
          <a:p>
            <a:fld id="{24E6BEA2-2C1A-9849-A727-7BABEA78647E}" type="slidenum">
              <a:rPr lang="en-US" altLang="zh-CN" smtClean="0"/>
              <a:pPr/>
              <a:t>48</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Sampling Calorimeters</a:t>
            </a:r>
          </a:p>
        </p:txBody>
      </p:sp>
      <p:sp>
        <p:nvSpPr>
          <p:cNvPr id="70659" name="Content Placeholder 2"/>
          <p:cNvSpPr>
            <a:spLocks noGrp="1"/>
          </p:cNvSpPr>
          <p:nvPr>
            <p:ph idx="1"/>
          </p:nvPr>
        </p:nvSpPr>
        <p:spPr/>
        <p:txBody>
          <a:bodyPr/>
          <a:lstStyle/>
          <a:p>
            <a:r>
              <a:rPr lang="en-US" sz="2400" smtClean="0"/>
              <a:t>There are no known total absorption detectors that can stop hadronic showers (10</a:t>
            </a:r>
            <a:r>
              <a:rPr lang="en-US" sz="2400" smtClean="0">
                <a:latin typeface="Symbol" pitchFamily="-106" charset="2"/>
              </a:rPr>
              <a:t>l</a:t>
            </a:r>
            <a:r>
              <a:rPr lang="en-US" sz="2400" baseline="-25000" smtClean="0"/>
              <a:t>int</a:t>
            </a:r>
            <a:r>
              <a:rPr lang="en-US" sz="2400" smtClean="0"/>
              <a:t>) in a finite thickness (~few meters or less) and for finite cost</a:t>
            </a:r>
          </a:p>
          <a:p>
            <a:pPr lvl="1"/>
            <a:r>
              <a:rPr lang="en-US" sz="2000" smtClean="0">
                <a:solidFill>
                  <a:srgbClr val="0000FF"/>
                </a:solidFill>
              </a:rPr>
              <a:t>There are materials (Fe, Cu, Pb, W,</a:t>
            </a:r>
            <a:r>
              <a:rPr lang="en-US" sz="2000" baseline="30000" smtClean="0">
                <a:solidFill>
                  <a:srgbClr val="0000FF"/>
                </a:solidFill>
              </a:rPr>
              <a:t>238</a:t>
            </a:r>
            <a:r>
              <a:rPr lang="en-US" sz="2000" smtClean="0">
                <a:solidFill>
                  <a:srgbClr val="0000FF"/>
                </a:solidFill>
              </a:rPr>
              <a:t>U) than can do this in 1-2 meters, but they are passive materials</a:t>
            </a:r>
          </a:p>
          <a:p>
            <a:pPr lvl="1"/>
            <a:r>
              <a:rPr lang="en-US" sz="2000" smtClean="0">
                <a:solidFill>
                  <a:srgbClr val="0000FF"/>
                </a:solidFill>
              </a:rPr>
              <a:t>One can therefore consider interleaving active and passive (absorber) materials to form a “sampling” calorimeter</a:t>
            </a:r>
          </a:p>
        </p:txBody>
      </p:sp>
      <p:sp>
        <p:nvSpPr>
          <p:cNvPr id="70661" name="Slide Number Placeholder 4"/>
          <p:cNvSpPr>
            <a:spLocks noGrp="1"/>
          </p:cNvSpPr>
          <p:nvPr>
            <p:ph type="sldNum" sz="quarter" idx="12"/>
          </p:nvPr>
        </p:nvSpPr>
        <p:spPr>
          <a:noFill/>
        </p:spPr>
        <p:txBody>
          <a:bodyPr/>
          <a:lstStyle/>
          <a:p>
            <a:fld id="{946E7AAC-E1D2-0546-874E-69A7926DD9EE}" type="slidenum">
              <a:rPr lang="en-US" altLang="zh-CN" smtClean="0"/>
              <a:pPr/>
              <a:t>49</a:t>
            </a:fld>
            <a:endParaRPr lang="en-US" altLang="zh-CN" smtClean="0"/>
          </a:p>
        </p:txBody>
      </p:sp>
      <p:sp>
        <p:nvSpPr>
          <p:cNvPr id="6" name="Rectangle 5"/>
          <p:cNvSpPr/>
          <p:nvPr/>
        </p:nvSpPr>
        <p:spPr>
          <a:xfrm>
            <a:off x="23622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7" name="Rectangle 6"/>
          <p:cNvSpPr/>
          <p:nvPr/>
        </p:nvSpPr>
        <p:spPr>
          <a:xfrm>
            <a:off x="28194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8" name="Rectangle 7"/>
          <p:cNvSpPr/>
          <p:nvPr/>
        </p:nvSpPr>
        <p:spPr>
          <a:xfrm>
            <a:off x="32766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9" name="Rectangle 8"/>
          <p:cNvSpPr/>
          <p:nvPr/>
        </p:nvSpPr>
        <p:spPr>
          <a:xfrm>
            <a:off x="78486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0" name="Rectangle 9"/>
          <p:cNvSpPr/>
          <p:nvPr/>
        </p:nvSpPr>
        <p:spPr>
          <a:xfrm>
            <a:off x="37338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1" name="Rectangle 10"/>
          <p:cNvSpPr/>
          <p:nvPr/>
        </p:nvSpPr>
        <p:spPr>
          <a:xfrm>
            <a:off x="41910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2" name="Rectangle 11"/>
          <p:cNvSpPr/>
          <p:nvPr/>
        </p:nvSpPr>
        <p:spPr>
          <a:xfrm>
            <a:off x="73914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3" name="Rectangle 12"/>
          <p:cNvSpPr/>
          <p:nvPr/>
        </p:nvSpPr>
        <p:spPr>
          <a:xfrm>
            <a:off x="46482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4" name="Rectangle 13"/>
          <p:cNvSpPr/>
          <p:nvPr/>
        </p:nvSpPr>
        <p:spPr>
          <a:xfrm>
            <a:off x="51054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5" name="Rectangle 14"/>
          <p:cNvSpPr/>
          <p:nvPr/>
        </p:nvSpPr>
        <p:spPr>
          <a:xfrm>
            <a:off x="69342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6" name="Rectangle 15"/>
          <p:cNvSpPr/>
          <p:nvPr/>
        </p:nvSpPr>
        <p:spPr>
          <a:xfrm>
            <a:off x="55626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 name="Rectangle 16"/>
          <p:cNvSpPr/>
          <p:nvPr/>
        </p:nvSpPr>
        <p:spPr>
          <a:xfrm>
            <a:off x="60198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 name="Rectangle 17"/>
          <p:cNvSpPr/>
          <p:nvPr/>
        </p:nvSpPr>
        <p:spPr>
          <a:xfrm>
            <a:off x="6477000" y="4114800"/>
            <a:ext cx="381000" cy="2286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9" name="Rectangle 18"/>
          <p:cNvSpPr/>
          <p:nvPr/>
        </p:nvSpPr>
        <p:spPr>
          <a:xfrm>
            <a:off x="27432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0" name="Rectangle 19"/>
          <p:cNvSpPr/>
          <p:nvPr/>
        </p:nvSpPr>
        <p:spPr>
          <a:xfrm>
            <a:off x="32004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1" name="Rectangle 20"/>
          <p:cNvSpPr/>
          <p:nvPr/>
        </p:nvSpPr>
        <p:spPr>
          <a:xfrm>
            <a:off x="36576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2" name="Rectangle 21"/>
          <p:cNvSpPr/>
          <p:nvPr/>
        </p:nvSpPr>
        <p:spPr>
          <a:xfrm>
            <a:off x="41148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3" name="Rectangle 22"/>
          <p:cNvSpPr/>
          <p:nvPr/>
        </p:nvSpPr>
        <p:spPr>
          <a:xfrm>
            <a:off x="45720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4" name="Rectangle 23"/>
          <p:cNvSpPr/>
          <p:nvPr/>
        </p:nvSpPr>
        <p:spPr>
          <a:xfrm>
            <a:off x="50292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5" name="Rectangle 24"/>
          <p:cNvSpPr/>
          <p:nvPr/>
        </p:nvSpPr>
        <p:spPr>
          <a:xfrm>
            <a:off x="54864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6" name="Rectangle 25"/>
          <p:cNvSpPr/>
          <p:nvPr/>
        </p:nvSpPr>
        <p:spPr>
          <a:xfrm>
            <a:off x="59436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7" name="Rectangle 26"/>
          <p:cNvSpPr/>
          <p:nvPr/>
        </p:nvSpPr>
        <p:spPr>
          <a:xfrm>
            <a:off x="64008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8" name="Rectangle 27"/>
          <p:cNvSpPr/>
          <p:nvPr/>
        </p:nvSpPr>
        <p:spPr>
          <a:xfrm>
            <a:off x="68580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9" name="Rectangle 28"/>
          <p:cNvSpPr/>
          <p:nvPr/>
        </p:nvSpPr>
        <p:spPr>
          <a:xfrm>
            <a:off x="73152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30" name="Rectangle 29"/>
          <p:cNvSpPr/>
          <p:nvPr/>
        </p:nvSpPr>
        <p:spPr>
          <a:xfrm>
            <a:off x="7772400" y="4114800"/>
            <a:ext cx="762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31" name="Rectangle 30"/>
          <p:cNvSpPr/>
          <p:nvPr/>
        </p:nvSpPr>
        <p:spPr>
          <a:xfrm flipH="1">
            <a:off x="8229600" y="4114800"/>
            <a:ext cx="152400" cy="2286000"/>
          </a:xfrm>
          <a:prstGeom prst="rect">
            <a:avLst/>
          </a:prstGeom>
          <a:solidFill>
            <a:srgbClr val="FF3300"/>
          </a:solid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33" name="Straight Connector 32"/>
          <p:cNvCxnSpPr/>
          <p:nvPr/>
        </p:nvCxnSpPr>
        <p:spPr>
          <a:xfrm>
            <a:off x="1371600" y="5181600"/>
            <a:ext cx="121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flipH="1" flipV="1">
            <a:off x="2514600" y="4724400"/>
            <a:ext cx="5334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590800" y="4953000"/>
            <a:ext cx="3810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590800" y="51816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2514600" y="5257800"/>
            <a:ext cx="6096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2438400" y="5334000"/>
            <a:ext cx="7620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2590800" y="4800600"/>
            <a:ext cx="3810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590800" y="5181600"/>
            <a:ext cx="381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590800" y="51054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nvGrpSpPr>
          <p:cNvPr id="70697" name="Group 60"/>
          <p:cNvGrpSpPr>
            <a:grpSpLocks/>
          </p:cNvGrpSpPr>
          <p:nvPr/>
        </p:nvGrpSpPr>
        <p:grpSpPr bwMode="auto">
          <a:xfrm>
            <a:off x="2971800" y="4343400"/>
            <a:ext cx="533400" cy="457200"/>
            <a:chOff x="2971800" y="4343400"/>
            <a:chExt cx="533400" cy="457200"/>
          </a:xfrm>
        </p:grpSpPr>
        <p:cxnSp>
          <p:nvCxnSpPr>
            <p:cNvPr id="51" name="Straight Connector 50"/>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698" name="Group 61"/>
          <p:cNvGrpSpPr>
            <a:grpSpLocks/>
          </p:cNvGrpSpPr>
          <p:nvPr/>
        </p:nvGrpSpPr>
        <p:grpSpPr bwMode="auto">
          <a:xfrm>
            <a:off x="2971800" y="4495800"/>
            <a:ext cx="533400" cy="457200"/>
            <a:chOff x="2971800" y="4343400"/>
            <a:chExt cx="533400" cy="457200"/>
          </a:xfrm>
        </p:grpSpPr>
        <p:cxnSp>
          <p:nvCxnSpPr>
            <p:cNvPr id="63" name="Straight Connector 62"/>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699" name="Group 67"/>
          <p:cNvGrpSpPr>
            <a:grpSpLocks/>
          </p:cNvGrpSpPr>
          <p:nvPr/>
        </p:nvGrpSpPr>
        <p:grpSpPr bwMode="auto">
          <a:xfrm>
            <a:off x="3048000" y="5638800"/>
            <a:ext cx="533400" cy="457200"/>
            <a:chOff x="2971800" y="4343400"/>
            <a:chExt cx="533400" cy="457200"/>
          </a:xfrm>
        </p:grpSpPr>
        <p:cxnSp>
          <p:nvCxnSpPr>
            <p:cNvPr id="69" name="Straight Connector 68"/>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0" name="Group 73"/>
          <p:cNvGrpSpPr>
            <a:grpSpLocks/>
          </p:cNvGrpSpPr>
          <p:nvPr/>
        </p:nvGrpSpPr>
        <p:grpSpPr bwMode="auto">
          <a:xfrm>
            <a:off x="3048000" y="5486400"/>
            <a:ext cx="533400" cy="457200"/>
            <a:chOff x="2971800" y="4343400"/>
            <a:chExt cx="533400" cy="457200"/>
          </a:xfrm>
        </p:grpSpPr>
        <p:cxnSp>
          <p:nvCxnSpPr>
            <p:cNvPr id="75" name="Straight Connector 74"/>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1" name="Group 79"/>
          <p:cNvGrpSpPr>
            <a:grpSpLocks/>
          </p:cNvGrpSpPr>
          <p:nvPr/>
        </p:nvGrpSpPr>
        <p:grpSpPr bwMode="auto">
          <a:xfrm>
            <a:off x="3124200" y="5181600"/>
            <a:ext cx="533400" cy="457200"/>
            <a:chOff x="2971800" y="4343400"/>
            <a:chExt cx="533400" cy="457200"/>
          </a:xfrm>
        </p:grpSpPr>
        <p:cxnSp>
          <p:nvCxnSpPr>
            <p:cNvPr id="81" name="Straight Connector 80"/>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2" name="Group 85"/>
          <p:cNvGrpSpPr>
            <a:grpSpLocks/>
          </p:cNvGrpSpPr>
          <p:nvPr/>
        </p:nvGrpSpPr>
        <p:grpSpPr bwMode="auto">
          <a:xfrm>
            <a:off x="2971800" y="4876800"/>
            <a:ext cx="533400" cy="457200"/>
            <a:chOff x="2971800" y="4343400"/>
            <a:chExt cx="533400" cy="457200"/>
          </a:xfrm>
        </p:grpSpPr>
        <p:cxnSp>
          <p:nvCxnSpPr>
            <p:cNvPr id="87" name="Straight Connector 86"/>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3" name="Group 91"/>
          <p:cNvGrpSpPr>
            <a:grpSpLocks/>
          </p:cNvGrpSpPr>
          <p:nvPr/>
        </p:nvGrpSpPr>
        <p:grpSpPr bwMode="auto">
          <a:xfrm>
            <a:off x="3048000" y="4800600"/>
            <a:ext cx="533400" cy="457200"/>
            <a:chOff x="2971800" y="4343400"/>
            <a:chExt cx="533400" cy="457200"/>
          </a:xfrm>
        </p:grpSpPr>
        <p:cxnSp>
          <p:nvCxnSpPr>
            <p:cNvPr id="93" name="Straight Connector 92"/>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4" name="Group 97"/>
          <p:cNvGrpSpPr>
            <a:grpSpLocks/>
          </p:cNvGrpSpPr>
          <p:nvPr/>
        </p:nvGrpSpPr>
        <p:grpSpPr bwMode="auto">
          <a:xfrm>
            <a:off x="2971800" y="4648200"/>
            <a:ext cx="533400" cy="457200"/>
            <a:chOff x="2971800" y="4343400"/>
            <a:chExt cx="533400" cy="457200"/>
          </a:xfrm>
        </p:grpSpPr>
        <p:cxnSp>
          <p:nvCxnSpPr>
            <p:cNvPr id="99" name="Straight Connector 98"/>
            <p:cNvCxnSpPr/>
            <p:nvPr/>
          </p:nvCxnSpPr>
          <p:spPr>
            <a:xfrm flipV="1">
              <a:off x="2971800" y="4343400"/>
              <a:ext cx="533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2971800" y="4572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9718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2971800" y="44958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29718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5" name="Group 110"/>
          <p:cNvGrpSpPr>
            <a:grpSpLocks/>
          </p:cNvGrpSpPr>
          <p:nvPr/>
        </p:nvGrpSpPr>
        <p:grpSpPr bwMode="auto">
          <a:xfrm>
            <a:off x="3505200" y="4267200"/>
            <a:ext cx="457200" cy="152400"/>
            <a:chOff x="3505200" y="4267200"/>
            <a:chExt cx="381000" cy="152400"/>
          </a:xfrm>
        </p:grpSpPr>
        <p:cxnSp>
          <p:nvCxnSpPr>
            <p:cNvPr id="105" name="Straight Connector 104"/>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6" name="Group 111"/>
          <p:cNvGrpSpPr>
            <a:grpSpLocks/>
          </p:cNvGrpSpPr>
          <p:nvPr/>
        </p:nvGrpSpPr>
        <p:grpSpPr bwMode="auto">
          <a:xfrm>
            <a:off x="3429000" y="4419600"/>
            <a:ext cx="381000" cy="152400"/>
            <a:chOff x="3505200" y="4267200"/>
            <a:chExt cx="381000" cy="152400"/>
          </a:xfrm>
        </p:grpSpPr>
        <p:cxnSp>
          <p:nvCxnSpPr>
            <p:cNvPr id="113" name="Straight Connector 112"/>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7" name="Group 115"/>
          <p:cNvGrpSpPr>
            <a:grpSpLocks/>
          </p:cNvGrpSpPr>
          <p:nvPr/>
        </p:nvGrpSpPr>
        <p:grpSpPr bwMode="auto">
          <a:xfrm>
            <a:off x="3429000" y="4572000"/>
            <a:ext cx="381000" cy="152400"/>
            <a:chOff x="3505200" y="4267200"/>
            <a:chExt cx="381000" cy="152400"/>
          </a:xfrm>
        </p:grpSpPr>
        <p:cxnSp>
          <p:nvCxnSpPr>
            <p:cNvPr id="117" name="Straight Connector 116"/>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8" name="Group 119"/>
          <p:cNvGrpSpPr>
            <a:grpSpLocks/>
          </p:cNvGrpSpPr>
          <p:nvPr/>
        </p:nvGrpSpPr>
        <p:grpSpPr bwMode="auto">
          <a:xfrm>
            <a:off x="3429000" y="4648200"/>
            <a:ext cx="381000" cy="152400"/>
            <a:chOff x="3505200" y="4267200"/>
            <a:chExt cx="381000" cy="152400"/>
          </a:xfrm>
        </p:grpSpPr>
        <p:cxnSp>
          <p:nvCxnSpPr>
            <p:cNvPr id="121" name="Straight Connector 120"/>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09" name="Group 123"/>
          <p:cNvGrpSpPr>
            <a:grpSpLocks/>
          </p:cNvGrpSpPr>
          <p:nvPr/>
        </p:nvGrpSpPr>
        <p:grpSpPr bwMode="auto">
          <a:xfrm>
            <a:off x="3505200" y="5105400"/>
            <a:ext cx="381000" cy="152400"/>
            <a:chOff x="3505200" y="4267200"/>
            <a:chExt cx="381000" cy="152400"/>
          </a:xfrm>
        </p:grpSpPr>
        <p:cxnSp>
          <p:nvCxnSpPr>
            <p:cNvPr id="125" name="Straight Connector 124"/>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0" name="Group 127"/>
          <p:cNvGrpSpPr>
            <a:grpSpLocks/>
          </p:cNvGrpSpPr>
          <p:nvPr/>
        </p:nvGrpSpPr>
        <p:grpSpPr bwMode="auto">
          <a:xfrm>
            <a:off x="3505200" y="6019800"/>
            <a:ext cx="381000" cy="152400"/>
            <a:chOff x="3505200" y="4267200"/>
            <a:chExt cx="381000" cy="152400"/>
          </a:xfrm>
        </p:grpSpPr>
        <p:cxnSp>
          <p:nvCxnSpPr>
            <p:cNvPr id="129" name="Straight Connector 128"/>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1" name="Group 131"/>
          <p:cNvGrpSpPr>
            <a:grpSpLocks/>
          </p:cNvGrpSpPr>
          <p:nvPr/>
        </p:nvGrpSpPr>
        <p:grpSpPr bwMode="auto">
          <a:xfrm>
            <a:off x="3505200" y="5943600"/>
            <a:ext cx="533400" cy="228600"/>
            <a:chOff x="3505200" y="4267200"/>
            <a:chExt cx="381000" cy="152400"/>
          </a:xfrm>
        </p:grpSpPr>
        <p:cxnSp>
          <p:nvCxnSpPr>
            <p:cNvPr id="133" name="Straight Connector 132"/>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505200" y="4343400"/>
              <a:ext cx="381000" cy="211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2" name="Group 135"/>
          <p:cNvGrpSpPr>
            <a:grpSpLocks/>
          </p:cNvGrpSpPr>
          <p:nvPr/>
        </p:nvGrpSpPr>
        <p:grpSpPr bwMode="auto">
          <a:xfrm>
            <a:off x="3505200" y="5867400"/>
            <a:ext cx="381000" cy="152400"/>
            <a:chOff x="3505200" y="4267200"/>
            <a:chExt cx="381000" cy="152400"/>
          </a:xfrm>
        </p:grpSpPr>
        <p:cxnSp>
          <p:nvCxnSpPr>
            <p:cNvPr id="137" name="Straight Connector 136"/>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3" name="Group 139"/>
          <p:cNvGrpSpPr>
            <a:grpSpLocks/>
          </p:cNvGrpSpPr>
          <p:nvPr/>
        </p:nvGrpSpPr>
        <p:grpSpPr bwMode="auto">
          <a:xfrm flipV="1">
            <a:off x="3429000" y="5486400"/>
            <a:ext cx="533400" cy="152400"/>
            <a:chOff x="3505200" y="4267200"/>
            <a:chExt cx="381000" cy="152400"/>
          </a:xfrm>
        </p:grpSpPr>
        <p:cxnSp>
          <p:nvCxnSpPr>
            <p:cNvPr id="141" name="Straight Connector 140"/>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3505200" y="4343400"/>
              <a:ext cx="381000" cy="158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4" name="Group 143"/>
          <p:cNvGrpSpPr>
            <a:grpSpLocks/>
          </p:cNvGrpSpPr>
          <p:nvPr/>
        </p:nvGrpSpPr>
        <p:grpSpPr bwMode="auto">
          <a:xfrm>
            <a:off x="3505200" y="5791200"/>
            <a:ext cx="381000" cy="152400"/>
            <a:chOff x="3505200" y="4267200"/>
            <a:chExt cx="381000" cy="152400"/>
          </a:xfrm>
        </p:grpSpPr>
        <p:cxnSp>
          <p:nvCxnSpPr>
            <p:cNvPr id="145" name="Straight Connector 144"/>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5" name="Group 147"/>
          <p:cNvGrpSpPr>
            <a:grpSpLocks/>
          </p:cNvGrpSpPr>
          <p:nvPr/>
        </p:nvGrpSpPr>
        <p:grpSpPr bwMode="auto">
          <a:xfrm>
            <a:off x="3505200" y="5715000"/>
            <a:ext cx="381000" cy="152400"/>
            <a:chOff x="3505200" y="4267200"/>
            <a:chExt cx="381000" cy="152400"/>
          </a:xfrm>
        </p:grpSpPr>
        <p:cxnSp>
          <p:nvCxnSpPr>
            <p:cNvPr id="149" name="Straight Connector 148"/>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6" name="Group 151"/>
          <p:cNvGrpSpPr>
            <a:grpSpLocks/>
          </p:cNvGrpSpPr>
          <p:nvPr/>
        </p:nvGrpSpPr>
        <p:grpSpPr bwMode="auto">
          <a:xfrm>
            <a:off x="3429000" y="5638800"/>
            <a:ext cx="381000" cy="152400"/>
            <a:chOff x="3505200" y="4267200"/>
            <a:chExt cx="381000" cy="152400"/>
          </a:xfrm>
        </p:grpSpPr>
        <p:cxnSp>
          <p:nvCxnSpPr>
            <p:cNvPr id="153" name="Straight Connector 152"/>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7" name="Group 155"/>
          <p:cNvGrpSpPr>
            <a:grpSpLocks/>
          </p:cNvGrpSpPr>
          <p:nvPr/>
        </p:nvGrpSpPr>
        <p:grpSpPr bwMode="auto">
          <a:xfrm>
            <a:off x="3429000" y="5638800"/>
            <a:ext cx="381000" cy="152400"/>
            <a:chOff x="3505200" y="4267200"/>
            <a:chExt cx="381000" cy="152400"/>
          </a:xfrm>
        </p:grpSpPr>
        <p:cxnSp>
          <p:nvCxnSpPr>
            <p:cNvPr id="157" name="Straight Connector 156"/>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8" name="Group 159"/>
          <p:cNvGrpSpPr>
            <a:grpSpLocks/>
          </p:cNvGrpSpPr>
          <p:nvPr/>
        </p:nvGrpSpPr>
        <p:grpSpPr bwMode="auto">
          <a:xfrm>
            <a:off x="3505200" y="4800600"/>
            <a:ext cx="381000" cy="152400"/>
            <a:chOff x="3505200" y="4267200"/>
            <a:chExt cx="381000" cy="152400"/>
          </a:xfrm>
        </p:grpSpPr>
        <p:cxnSp>
          <p:nvCxnSpPr>
            <p:cNvPr id="161" name="Straight Connector 160"/>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19" name="Group 163"/>
          <p:cNvGrpSpPr>
            <a:grpSpLocks/>
          </p:cNvGrpSpPr>
          <p:nvPr/>
        </p:nvGrpSpPr>
        <p:grpSpPr bwMode="auto">
          <a:xfrm>
            <a:off x="3581400" y="5334000"/>
            <a:ext cx="381000" cy="152400"/>
            <a:chOff x="3505200" y="4267200"/>
            <a:chExt cx="381000" cy="152400"/>
          </a:xfrm>
        </p:grpSpPr>
        <p:cxnSp>
          <p:nvCxnSpPr>
            <p:cNvPr id="165" name="Straight Connector 164"/>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720" name="Group 167"/>
          <p:cNvGrpSpPr>
            <a:grpSpLocks/>
          </p:cNvGrpSpPr>
          <p:nvPr/>
        </p:nvGrpSpPr>
        <p:grpSpPr bwMode="auto">
          <a:xfrm>
            <a:off x="3581400" y="5257800"/>
            <a:ext cx="381000" cy="152400"/>
            <a:chOff x="3505200" y="4267200"/>
            <a:chExt cx="381000" cy="152400"/>
          </a:xfrm>
        </p:grpSpPr>
        <p:cxnSp>
          <p:nvCxnSpPr>
            <p:cNvPr id="169" name="Straight Connector 168"/>
            <p:cNvCxnSpPr/>
            <p:nvPr/>
          </p:nvCxnSpPr>
          <p:spPr>
            <a:xfrm flipV="1">
              <a:off x="3505200" y="4267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505200" y="4343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505200" y="4343400"/>
              <a:ext cx="3810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172" name="Teardrop 171"/>
          <p:cNvSpPr/>
          <p:nvPr/>
        </p:nvSpPr>
        <p:spPr>
          <a:xfrm rot="13909482">
            <a:off x="3363336" y="4876603"/>
            <a:ext cx="770483" cy="788861"/>
          </a:xfrm>
          <a:prstGeom prst="teardrop">
            <a:avLst>
              <a:gd name="adj" fmla="val 196518"/>
            </a:avLst>
          </a:prstGeom>
          <a:solidFill>
            <a:schemeClr val="accent1">
              <a:lumMod val="75000"/>
              <a:alpha val="54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3" name="Teardrop 172"/>
          <p:cNvSpPr/>
          <p:nvPr/>
        </p:nvSpPr>
        <p:spPr>
          <a:xfrm rot="13909482">
            <a:off x="4506335" y="4495603"/>
            <a:ext cx="770483" cy="788861"/>
          </a:xfrm>
          <a:prstGeom prst="teardrop">
            <a:avLst>
              <a:gd name="adj" fmla="val 196518"/>
            </a:avLst>
          </a:prstGeom>
          <a:solidFill>
            <a:schemeClr val="accent1">
              <a:lumMod val="75000"/>
              <a:alpha val="54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4" name="Teardrop 173"/>
          <p:cNvSpPr/>
          <p:nvPr/>
        </p:nvSpPr>
        <p:spPr>
          <a:xfrm rot="13909482">
            <a:off x="5801736" y="4800403"/>
            <a:ext cx="770483" cy="788861"/>
          </a:xfrm>
          <a:prstGeom prst="teardrop">
            <a:avLst>
              <a:gd name="adj" fmla="val 196518"/>
            </a:avLst>
          </a:prstGeom>
          <a:solidFill>
            <a:schemeClr val="accent1">
              <a:lumMod val="75000"/>
              <a:alpha val="54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76" name="Straight Connector 175"/>
          <p:cNvCxnSpPr/>
          <p:nvPr/>
        </p:nvCxnSpPr>
        <p:spPr>
          <a:xfrm>
            <a:off x="3962400" y="42672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962400" y="4267200"/>
            <a:ext cx="533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3962400" y="4343400"/>
            <a:ext cx="4572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4419600" y="44958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4876800" y="44958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038600" y="60960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V="1">
            <a:off x="4419600" y="6019800"/>
            <a:ext cx="914400" cy="152400"/>
          </a:xfrm>
          <a:prstGeom prst="line">
            <a:avLst/>
          </a:prstGeom>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5334000" y="60198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V="1">
            <a:off x="5791200" y="58674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4038600" y="60198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3962400" y="5257800"/>
            <a:ext cx="4572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V="1">
            <a:off x="4419600" y="54102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4876800" y="54102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5334000" y="54864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4876800" y="53340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3810000" y="51054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V="1">
            <a:off x="3886200" y="5105400"/>
            <a:ext cx="5334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3886200" y="53340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V="1">
            <a:off x="3962400" y="5562600"/>
            <a:ext cx="3048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flipV="1">
            <a:off x="3886200" y="5562600"/>
            <a:ext cx="53340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V="1">
            <a:off x="3962400" y="5867400"/>
            <a:ext cx="838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3733800" y="4724400"/>
            <a:ext cx="10668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3886200" y="4953000"/>
            <a:ext cx="5334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886200" y="4953000"/>
            <a:ext cx="914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3810000" y="4572000"/>
            <a:ext cx="5334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a:endCxn id="0" idx="2"/>
          </p:cNvCxnSpPr>
          <p:nvPr/>
        </p:nvCxnSpPr>
        <p:spPr>
          <a:xfrm flipV="1">
            <a:off x="3505200" y="5027613"/>
            <a:ext cx="554038" cy="777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0" idx="2"/>
          </p:cNvCxnSpPr>
          <p:nvPr/>
        </p:nvCxnSpPr>
        <p:spPr>
          <a:xfrm>
            <a:off x="4059238" y="5027613"/>
            <a:ext cx="436562" cy="1539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4800600" y="46482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5257800" y="4724400"/>
            <a:ext cx="533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flipV="1">
            <a:off x="5791200" y="46482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6172200" y="4648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4800600" y="4800600"/>
            <a:ext cx="533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flipV="1">
            <a:off x="5334000" y="47244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flipV="1">
            <a:off x="5791200" y="4572000"/>
            <a:ext cx="533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6324600" y="4572000"/>
            <a:ext cx="381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6705600" y="45720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419600" y="5105400"/>
            <a:ext cx="762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4800600" y="4953000"/>
            <a:ext cx="1524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4800600" y="49530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4419600" y="5562600"/>
            <a:ext cx="457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886200" y="5562600"/>
            <a:ext cx="9906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4876800" y="5791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flipV="1">
            <a:off x="5334000" y="5791200"/>
            <a:ext cx="4572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5334000" y="5334000"/>
            <a:ext cx="83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flipV="1">
            <a:off x="4343400" y="5181600"/>
            <a:ext cx="13716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715000" y="5181600"/>
            <a:ext cx="9906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a:endCxn id="0" idx="6"/>
          </p:cNvCxnSpPr>
          <p:nvPr/>
        </p:nvCxnSpPr>
        <p:spPr>
          <a:xfrm flipV="1">
            <a:off x="3124200" y="5514975"/>
            <a:ext cx="314325" cy="47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flipV="1">
            <a:off x="3886200" y="4648200"/>
            <a:ext cx="9144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8" name="Straight Connector 277"/>
          <p:cNvCxnSpPr>
            <a:stCxn id="0" idx="2"/>
          </p:cNvCxnSpPr>
          <p:nvPr/>
        </p:nvCxnSpPr>
        <p:spPr>
          <a:xfrm flipV="1">
            <a:off x="4059238" y="4953000"/>
            <a:ext cx="588962" cy="746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4953000" y="4419600"/>
            <a:ext cx="3810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flipV="1">
            <a:off x="4800600" y="4648200"/>
            <a:ext cx="914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6096000" y="5334000"/>
            <a:ext cx="4572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V="1">
            <a:off x="6553200" y="5486400"/>
            <a:ext cx="6096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7162800" y="5486400"/>
            <a:ext cx="457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3810000" y="5791200"/>
            <a:ext cx="533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3810000" y="5867400"/>
            <a:ext cx="5334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4343400" y="5943600"/>
            <a:ext cx="533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flipV="1">
            <a:off x="4876800" y="5715000"/>
            <a:ext cx="4572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334000" y="5715000"/>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0789" name="TextBox 300"/>
          <p:cNvSpPr txBox="1">
            <a:spLocks noChangeArrowheads="1"/>
          </p:cNvSpPr>
          <p:nvPr/>
        </p:nvSpPr>
        <p:spPr bwMode="auto">
          <a:xfrm>
            <a:off x="457200" y="4800600"/>
            <a:ext cx="1133475" cy="646113"/>
          </a:xfrm>
          <a:prstGeom prst="rect">
            <a:avLst/>
          </a:prstGeom>
          <a:noFill/>
          <a:ln w="9525">
            <a:noFill/>
            <a:miter lim="800000"/>
            <a:headEnd/>
            <a:tailEnd/>
          </a:ln>
        </p:spPr>
        <p:txBody>
          <a:bodyPr wrap="none">
            <a:prstTxWarp prst="textNoShape">
              <a:avLst/>
            </a:prstTxWarp>
            <a:spAutoFit/>
          </a:bodyPr>
          <a:lstStyle/>
          <a:p>
            <a:r>
              <a:rPr lang="en-US"/>
              <a:t>Incident</a:t>
            </a:r>
          </a:p>
          <a:p>
            <a:r>
              <a:rPr lang="en-US"/>
              <a:t>Particle</a:t>
            </a:r>
          </a:p>
        </p:txBody>
      </p:sp>
      <p:sp>
        <p:nvSpPr>
          <p:cNvPr id="70790" name="TextBox 301"/>
          <p:cNvSpPr txBox="1">
            <a:spLocks noChangeArrowheads="1"/>
          </p:cNvSpPr>
          <p:nvPr/>
        </p:nvSpPr>
        <p:spPr bwMode="auto">
          <a:xfrm>
            <a:off x="4343400" y="3581400"/>
            <a:ext cx="1344613" cy="369888"/>
          </a:xfrm>
          <a:prstGeom prst="rect">
            <a:avLst/>
          </a:prstGeom>
          <a:noFill/>
          <a:ln w="9525">
            <a:noFill/>
            <a:miter lim="800000"/>
            <a:headEnd/>
            <a:tailEnd/>
          </a:ln>
        </p:spPr>
        <p:txBody>
          <a:bodyPr wrap="none">
            <a:prstTxWarp prst="textNoShape">
              <a:avLst/>
            </a:prstTxWarp>
            <a:spAutoFit/>
          </a:bodyPr>
          <a:lstStyle/>
          <a:p>
            <a:r>
              <a:rPr lang="en-US"/>
              <a:t>Absorbers</a:t>
            </a:r>
          </a:p>
        </p:txBody>
      </p:sp>
      <p:cxnSp>
        <p:nvCxnSpPr>
          <p:cNvPr id="304" name="Straight Arrow Connector 303"/>
          <p:cNvCxnSpPr>
            <a:endCxn id="10" idx="0"/>
          </p:cNvCxnSpPr>
          <p:nvPr/>
        </p:nvCxnSpPr>
        <p:spPr>
          <a:xfrm rot="10800000" flipV="1">
            <a:off x="3924300" y="3886200"/>
            <a:ext cx="6477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6" name="Straight Arrow Connector 305"/>
          <p:cNvCxnSpPr>
            <a:endCxn id="11" idx="0"/>
          </p:cNvCxnSpPr>
          <p:nvPr/>
        </p:nvCxnSpPr>
        <p:spPr>
          <a:xfrm rot="10800000" flipV="1">
            <a:off x="4381500" y="3886200"/>
            <a:ext cx="2667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08" name="Straight Arrow Connector 307"/>
          <p:cNvCxnSpPr>
            <a:endCxn id="13" idx="0"/>
          </p:cNvCxnSpPr>
          <p:nvPr/>
        </p:nvCxnSpPr>
        <p:spPr>
          <a:xfrm rot="16200000" flipH="1">
            <a:off x="4705350" y="3981450"/>
            <a:ext cx="228600" cy="38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0" name="Straight Arrow Connector 309"/>
          <p:cNvCxnSpPr>
            <a:endCxn id="14" idx="0"/>
          </p:cNvCxnSpPr>
          <p:nvPr/>
        </p:nvCxnSpPr>
        <p:spPr>
          <a:xfrm>
            <a:off x="5029200" y="3886200"/>
            <a:ext cx="2667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a:endCxn id="16" idx="0"/>
          </p:cNvCxnSpPr>
          <p:nvPr/>
        </p:nvCxnSpPr>
        <p:spPr>
          <a:xfrm>
            <a:off x="5334000" y="3886200"/>
            <a:ext cx="4191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a:endCxn id="17" idx="0"/>
          </p:cNvCxnSpPr>
          <p:nvPr/>
        </p:nvCxnSpPr>
        <p:spPr>
          <a:xfrm>
            <a:off x="5562600" y="3886200"/>
            <a:ext cx="6477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21" name="TextBox 320"/>
          <p:cNvSpPr txBox="1"/>
          <p:nvPr/>
        </p:nvSpPr>
        <p:spPr>
          <a:xfrm>
            <a:off x="7010400" y="3657600"/>
            <a:ext cx="1726442" cy="369332"/>
          </a:xfrm>
          <a:prstGeom prst="rect">
            <a:avLst/>
          </a:prstGeom>
          <a:noFill/>
        </p:spPr>
        <p:txBody>
          <a:bodyPr wrap="none">
            <a:spAutoFit/>
          </a:bodyPr>
          <a:lstStyle/>
          <a:p>
            <a:pPr>
              <a:defRPr/>
            </a:pPr>
            <a:r>
              <a:rPr lang="en-US" dirty="0">
                <a:ln>
                  <a:solidFill>
                    <a:srgbClr val="FF3300"/>
                  </a:solidFill>
                </a:ln>
                <a:solidFill>
                  <a:srgbClr val="FF0000"/>
                </a:solidFill>
                <a:latin typeface="Verdana" charset="0"/>
                <a:ea typeface="宋体" charset="-122"/>
                <a:cs typeface="宋体" charset="-122"/>
              </a:rPr>
              <a:t>Active Layers</a:t>
            </a:r>
          </a:p>
        </p:txBody>
      </p:sp>
      <p:cxnSp>
        <p:nvCxnSpPr>
          <p:cNvPr id="323" name="Straight Arrow Connector 322"/>
          <p:cNvCxnSpPr/>
          <p:nvPr/>
        </p:nvCxnSpPr>
        <p:spPr>
          <a:xfrm rot="10800000" flipV="1">
            <a:off x="5943600" y="3962400"/>
            <a:ext cx="1066800" cy="4572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rot="10800000" flipV="1">
            <a:off x="6400800" y="3962400"/>
            <a:ext cx="762000" cy="4572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rot="10800000" flipV="1">
            <a:off x="6858000" y="3962400"/>
            <a:ext cx="533400" cy="3810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330" name="Straight Arrow Connector 329"/>
          <p:cNvCxnSpPr/>
          <p:nvPr/>
        </p:nvCxnSpPr>
        <p:spPr>
          <a:xfrm rot="10800000" flipV="1">
            <a:off x="5486400" y="3886200"/>
            <a:ext cx="1524000" cy="5334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p:nvPr/>
        </p:nvCxnSpPr>
        <p:spPr>
          <a:xfrm rot="5400000">
            <a:off x="7277100" y="4000500"/>
            <a:ext cx="304800" cy="2286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rot="16200000" flipH="1">
            <a:off x="7581900" y="4000500"/>
            <a:ext cx="304800" cy="2286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341" name="Straight Arrow Connector 340"/>
          <p:cNvCxnSpPr/>
          <p:nvPr/>
        </p:nvCxnSpPr>
        <p:spPr>
          <a:xfrm>
            <a:off x="7772400" y="3962400"/>
            <a:ext cx="533400" cy="304800"/>
          </a:xfrm>
          <a:prstGeom prst="straightConnector1">
            <a:avLst/>
          </a:prstGeom>
          <a:ln>
            <a:solidFill>
              <a:srgbClr val="FF3300"/>
            </a:solidFill>
            <a:tailEnd type="arrow"/>
          </a:ln>
        </p:spPr>
        <p:style>
          <a:lnRef idx="2">
            <a:schemeClr val="accent1"/>
          </a:lnRef>
          <a:fillRef idx="0">
            <a:schemeClr val="accent1"/>
          </a:fillRef>
          <a:effectRef idx="1">
            <a:schemeClr val="accent1"/>
          </a:effectRef>
          <a:fontRef idx="minor">
            <a:schemeClr val="tx1"/>
          </a:fontRef>
        </p:style>
      </p:cxnSp>
      <p:sp>
        <p:nvSpPr>
          <p:cNvPr id="232" name="Date Placeholder 231"/>
          <p:cNvSpPr>
            <a:spLocks noGrp="1"/>
          </p:cNvSpPr>
          <p:nvPr>
            <p:ph type="dt" sz="half" idx="10"/>
          </p:nvPr>
        </p:nvSpPr>
        <p:spPr/>
        <p:txBody>
          <a:bodyPr/>
          <a:lstStyle/>
          <a:p>
            <a:r>
              <a:rPr lang="en-US" altLang="zh-CN" smtClean="0"/>
              <a:t>8/17/16</a:t>
            </a:r>
            <a:endParaRPr lang="en-US" altLang="zh-CN"/>
          </a:p>
        </p:txBody>
      </p:sp>
      <p:sp>
        <p:nvSpPr>
          <p:cNvPr id="234" name="Footer Placeholder 233"/>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AtlasHZZ.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0" y="3581400"/>
            <a:ext cx="3567746" cy="3276600"/>
          </a:xfrm>
          <a:prstGeom prst="rect">
            <a:avLst/>
          </a:prstGeom>
        </p:spPr>
      </p:pic>
      <p:sp>
        <p:nvSpPr>
          <p:cNvPr id="6" name="Slide Number Placeholder 5"/>
          <p:cNvSpPr>
            <a:spLocks noGrp="1"/>
          </p:cNvSpPr>
          <p:nvPr>
            <p:ph type="sldNum" sz="quarter" idx="12"/>
          </p:nvPr>
        </p:nvSpPr>
        <p:spPr/>
        <p:txBody>
          <a:bodyPr/>
          <a:lstStyle/>
          <a:p>
            <a:fld id="{8DA50A25-8C77-3542-A6EA-CCF251C4F30B}" type="slidenum">
              <a:rPr lang="en-US" altLang="zh-CN" smtClean="0"/>
              <a:pPr/>
              <a:t>5</a:t>
            </a:fld>
            <a:endParaRPr lang="en-US" altLang="zh-CN"/>
          </a:p>
        </p:txBody>
      </p:sp>
      <p:pic>
        <p:nvPicPr>
          <p:cNvPr id="7" name="Picture 6" descr="Higgs_at_ICHEP16.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19200" y="0"/>
            <a:ext cx="6946364" cy="3657600"/>
          </a:xfrm>
          <a:prstGeom prst="rect">
            <a:avLst/>
          </a:prstGeom>
        </p:spPr>
      </p:pic>
      <p:pic>
        <p:nvPicPr>
          <p:cNvPr id="9" name="Picture 8" descr="AtlasHgg.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371600" y="3581400"/>
            <a:ext cx="3276600" cy="3276600"/>
          </a:xfrm>
          <a:prstGeom prst="rect">
            <a:avLst/>
          </a:prstGeom>
        </p:spPr>
      </p:pic>
      <p:sp>
        <p:nvSpPr>
          <p:cNvPr id="10" name="TextBox 9"/>
          <p:cNvSpPr txBox="1"/>
          <p:nvPr/>
        </p:nvSpPr>
        <p:spPr>
          <a:xfrm rot="20181363">
            <a:off x="233607" y="624541"/>
            <a:ext cx="3262682" cy="707886"/>
          </a:xfrm>
          <a:prstGeom prst="rect">
            <a:avLst/>
          </a:prstGeom>
          <a:noFill/>
        </p:spPr>
        <p:txBody>
          <a:bodyPr wrap="none" rtlCol="0">
            <a:spAutoFit/>
          </a:bodyPr>
          <a:lstStyle/>
          <a:p>
            <a:r>
              <a:rPr lang="en-US" sz="4000" dirty="0" smtClean="0">
                <a:solidFill>
                  <a:srgbClr val="0000FF"/>
                </a:solidFill>
              </a:rPr>
              <a:t>ICHEP 2016</a:t>
            </a:r>
            <a:endParaRPr lang="en-US" sz="4000" dirty="0">
              <a:solidFill>
                <a:srgbClr val="0000FF"/>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Title 1"/>
          <p:cNvSpPr>
            <a:spLocks noGrp="1"/>
          </p:cNvSpPr>
          <p:nvPr>
            <p:ph type="title"/>
          </p:nvPr>
        </p:nvSpPr>
        <p:spPr/>
        <p:txBody>
          <a:bodyPr/>
          <a:lstStyle/>
          <a:p>
            <a:r>
              <a:rPr lang="en-US" smtClean="0"/>
              <a:t>Extreme Pion Showers</a:t>
            </a:r>
          </a:p>
        </p:txBody>
      </p:sp>
      <p:sp>
        <p:nvSpPr>
          <p:cNvPr id="49156" name="Content Placeholder 2"/>
          <p:cNvSpPr>
            <a:spLocks noGrp="1"/>
          </p:cNvSpPr>
          <p:nvPr>
            <p:ph idx="1"/>
          </p:nvPr>
        </p:nvSpPr>
        <p:spPr>
          <a:xfrm>
            <a:off x="457200" y="1143000"/>
            <a:ext cx="8686800" cy="5181600"/>
          </a:xfrm>
        </p:spPr>
        <p:txBody>
          <a:bodyPr/>
          <a:lstStyle/>
          <a:p>
            <a:r>
              <a:rPr lang="en-US" sz="2400" smtClean="0"/>
              <a:t>500 GeV </a:t>
            </a:r>
            <a:r>
              <a:rPr lang="en-US" sz="2400" smtClean="0">
                <a:latin typeface="Symbol" pitchFamily="-106" charset="2"/>
              </a:rPr>
              <a:t>p</a:t>
            </a:r>
            <a:r>
              <a:rPr lang="en-US" sz="2400" baseline="30000" smtClean="0">
                <a:latin typeface="Symbol" pitchFamily="-106" charset="2"/>
              </a:rPr>
              <a:t>-</a:t>
            </a:r>
            <a:r>
              <a:rPr lang="en-US" sz="2400" smtClean="0"/>
              <a:t> in Brass (protons won’t do this!)</a:t>
            </a:r>
          </a:p>
          <a:p>
            <a:pPr lvl="1"/>
            <a:r>
              <a:rPr lang="en-US" sz="2000" smtClean="0">
                <a:solidFill>
                  <a:srgbClr val="0000FF"/>
                </a:solidFill>
              </a:rPr>
              <a:t>If you wait long enough, you’ll get charged pions that MIP for the full detector and then go through charge exchange   </a:t>
            </a:r>
          </a:p>
        </p:txBody>
      </p:sp>
      <p:sp>
        <p:nvSpPr>
          <p:cNvPr id="49158" name="Slide Number Placeholder 4"/>
          <p:cNvSpPr>
            <a:spLocks noGrp="1"/>
          </p:cNvSpPr>
          <p:nvPr>
            <p:ph type="sldNum" sz="quarter" idx="12"/>
          </p:nvPr>
        </p:nvSpPr>
        <p:spPr>
          <a:noFill/>
        </p:spPr>
        <p:txBody>
          <a:bodyPr/>
          <a:lstStyle/>
          <a:p>
            <a:fld id="{0F5C3098-7AD8-574F-AE4E-5DE90FC224F5}" type="slidenum">
              <a:rPr lang="en-US" altLang="zh-CN" smtClean="0"/>
              <a:pPr/>
              <a:t>50</a:t>
            </a:fld>
            <a:endParaRPr lang="en-US" altLang="zh-CN" smtClean="0"/>
          </a:p>
        </p:txBody>
      </p:sp>
      <p:pic>
        <p:nvPicPr>
          <p:cNvPr id="49159" name="Picture 5" descr="WorstCasePEperLayer.png"/>
          <p:cNvPicPr>
            <a:picLocks noChangeAspect="1"/>
          </p:cNvPicPr>
          <p:nvPr/>
        </p:nvPicPr>
        <p:blipFill>
          <a:blip r:embed="rId3"/>
          <a:srcRect t="7628" b="4578"/>
          <a:stretch>
            <a:fillRect/>
          </a:stretch>
        </p:blipFill>
        <p:spPr bwMode="auto">
          <a:xfrm>
            <a:off x="1447800" y="2286000"/>
            <a:ext cx="6954838" cy="4140200"/>
          </a:xfrm>
          <a:prstGeom prst="rect">
            <a:avLst/>
          </a:prstGeom>
          <a:noFill/>
          <a:ln w="9525">
            <a:noFill/>
            <a:miter lim="800000"/>
            <a:headEnd/>
            <a:tailEnd/>
          </a:ln>
        </p:spPr>
      </p:pic>
      <p:sp>
        <p:nvSpPr>
          <p:cNvPr id="49160" name="TextBox 6"/>
          <p:cNvSpPr txBox="1">
            <a:spLocks noChangeArrowheads="1"/>
          </p:cNvSpPr>
          <p:nvPr/>
        </p:nvSpPr>
        <p:spPr bwMode="auto">
          <a:xfrm>
            <a:off x="3048000" y="3352800"/>
            <a:ext cx="3249613" cy="708025"/>
          </a:xfrm>
          <a:prstGeom prst="rect">
            <a:avLst/>
          </a:prstGeom>
          <a:noFill/>
          <a:ln w="9525">
            <a:noFill/>
            <a:miter lim="800000"/>
            <a:headEnd/>
            <a:tailEnd/>
          </a:ln>
        </p:spPr>
        <p:txBody>
          <a:bodyPr wrap="none">
            <a:prstTxWarp prst="textNoShape">
              <a:avLst/>
            </a:prstTxWarp>
            <a:spAutoFit/>
          </a:bodyPr>
          <a:lstStyle/>
          <a:p>
            <a:r>
              <a:rPr lang="en-US" sz="2000">
                <a:solidFill>
                  <a:srgbClr val="0000FF"/>
                </a:solidFill>
              </a:rPr>
              <a:t>~3.5 cosh(</a:t>
            </a:r>
            <a:r>
              <a:rPr lang="en-US" sz="2000">
                <a:solidFill>
                  <a:srgbClr val="0000FF"/>
                </a:solidFill>
                <a:latin typeface="Symbol" pitchFamily="-106" charset="2"/>
              </a:rPr>
              <a:t>h</a:t>
            </a:r>
            <a:r>
              <a:rPr lang="en-US" sz="2000">
                <a:solidFill>
                  <a:srgbClr val="0000FF"/>
                </a:solidFill>
              </a:rPr>
              <a:t>) X</a:t>
            </a:r>
            <a:r>
              <a:rPr lang="en-US" sz="2000" baseline="-25000">
                <a:solidFill>
                  <a:srgbClr val="0000FF"/>
                </a:solidFill>
              </a:rPr>
              <a:t>0</a:t>
            </a:r>
            <a:r>
              <a:rPr lang="en-US" sz="2000">
                <a:solidFill>
                  <a:srgbClr val="0000FF"/>
                </a:solidFill>
              </a:rPr>
              <a:t>/layer </a:t>
            </a:r>
          </a:p>
          <a:p>
            <a:r>
              <a:rPr lang="en-US" sz="2000">
                <a:solidFill>
                  <a:srgbClr val="0000FF"/>
                </a:solidFill>
              </a:rPr>
              <a:t>~0.33 cosh(</a:t>
            </a:r>
            <a:r>
              <a:rPr lang="en-US" sz="2000">
                <a:solidFill>
                  <a:srgbClr val="0000FF"/>
                </a:solidFill>
                <a:latin typeface="Symbol" pitchFamily="-106" charset="2"/>
              </a:rPr>
              <a:t>h</a:t>
            </a:r>
            <a:r>
              <a:rPr lang="en-US" sz="2000">
                <a:solidFill>
                  <a:srgbClr val="0000FF"/>
                </a:solidFill>
              </a:rPr>
              <a:t>) </a:t>
            </a:r>
            <a:r>
              <a:rPr lang="en-US" sz="2000">
                <a:solidFill>
                  <a:srgbClr val="0000FF"/>
                </a:solidFill>
                <a:latin typeface="Symbol" pitchFamily="-106" charset="2"/>
              </a:rPr>
              <a:t>l</a:t>
            </a:r>
            <a:r>
              <a:rPr lang="en-US" sz="2000" baseline="-25000">
                <a:solidFill>
                  <a:srgbClr val="0000FF"/>
                </a:solidFill>
              </a:rPr>
              <a:t>int</a:t>
            </a:r>
            <a:r>
              <a:rPr lang="en-US" sz="2000">
                <a:solidFill>
                  <a:srgbClr val="0000FF"/>
                </a:solidFill>
              </a:rPr>
              <a:t>/layer</a:t>
            </a:r>
          </a:p>
        </p:txBody>
      </p:sp>
      <p:sp>
        <p:nvSpPr>
          <p:cNvPr id="49161" name="TextBox 7"/>
          <p:cNvSpPr txBox="1">
            <a:spLocks noChangeArrowheads="1"/>
          </p:cNvSpPr>
          <p:nvPr/>
        </p:nvSpPr>
        <p:spPr bwMode="auto">
          <a:xfrm>
            <a:off x="4038600" y="6324600"/>
            <a:ext cx="1825625" cy="369888"/>
          </a:xfrm>
          <a:prstGeom prst="rect">
            <a:avLst/>
          </a:prstGeom>
          <a:noFill/>
          <a:ln w="9525">
            <a:noFill/>
            <a:miter lim="800000"/>
            <a:headEnd/>
            <a:tailEnd/>
          </a:ln>
        </p:spPr>
        <p:txBody>
          <a:bodyPr wrap="none">
            <a:prstTxWarp prst="textNoShape">
              <a:avLst/>
            </a:prstTxWarp>
            <a:spAutoFit/>
          </a:bodyPr>
          <a:lstStyle/>
          <a:p>
            <a:r>
              <a:rPr lang="en-US"/>
              <a:t>Layer Number</a:t>
            </a:r>
          </a:p>
        </p:txBody>
      </p:sp>
      <p:sp>
        <p:nvSpPr>
          <p:cNvPr id="9" name="Rectangle 8"/>
          <p:cNvSpPr/>
          <p:nvPr/>
        </p:nvSpPr>
        <p:spPr>
          <a:xfrm>
            <a:off x="1524000" y="2514600"/>
            <a:ext cx="609600" cy="3124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1" name="Straight Connector 10"/>
          <p:cNvCxnSpPr/>
          <p:nvPr/>
        </p:nvCxnSpPr>
        <p:spPr>
          <a:xfrm>
            <a:off x="2209800" y="4267200"/>
            <a:ext cx="5410200" cy="1588"/>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9164" name="TextBox 11"/>
          <p:cNvSpPr txBox="1">
            <a:spLocks noChangeArrowheads="1"/>
          </p:cNvSpPr>
          <p:nvPr/>
        </p:nvSpPr>
        <p:spPr bwMode="auto">
          <a:xfrm>
            <a:off x="533400" y="4038600"/>
            <a:ext cx="1592263" cy="461963"/>
          </a:xfrm>
          <a:prstGeom prst="rect">
            <a:avLst/>
          </a:prstGeom>
          <a:noFill/>
          <a:ln w="9525">
            <a:noFill/>
            <a:miter lim="800000"/>
            <a:headEnd/>
            <a:tailEnd/>
          </a:ln>
        </p:spPr>
        <p:txBody>
          <a:bodyPr wrap="none">
            <a:prstTxWarp prst="textNoShape">
              <a:avLst/>
            </a:prstTxWarp>
            <a:spAutoFit/>
          </a:bodyPr>
          <a:lstStyle/>
          <a:p>
            <a:r>
              <a:rPr lang="en-US" sz="2400"/>
              <a:t>~40% E</a:t>
            </a:r>
            <a:r>
              <a:rPr lang="en-US" sz="2400" baseline="-25000"/>
              <a:t>0</a:t>
            </a:r>
            <a:endParaRPr lang="en-US" sz="2400"/>
          </a:p>
        </p:txBody>
      </p:sp>
      <p:sp>
        <p:nvSpPr>
          <p:cNvPr id="49165" name="TextBox 12"/>
          <p:cNvSpPr txBox="1">
            <a:spLocks noChangeArrowheads="1"/>
          </p:cNvSpPr>
          <p:nvPr/>
        </p:nvSpPr>
        <p:spPr bwMode="auto">
          <a:xfrm>
            <a:off x="7924800" y="2895600"/>
            <a:ext cx="889000" cy="923925"/>
          </a:xfrm>
          <a:prstGeom prst="rect">
            <a:avLst/>
          </a:prstGeom>
          <a:noFill/>
          <a:ln w="9525">
            <a:noFill/>
            <a:miter lim="800000"/>
            <a:headEnd/>
            <a:tailEnd/>
          </a:ln>
        </p:spPr>
        <p:txBody>
          <a:bodyPr wrap="none">
            <a:prstTxWarp prst="textNoShape">
              <a:avLst/>
            </a:prstTxWarp>
            <a:spAutoFit/>
          </a:bodyPr>
          <a:lstStyle/>
          <a:p>
            <a:r>
              <a:rPr lang="en-US"/>
              <a:t>Thick</a:t>
            </a:r>
          </a:p>
          <a:p>
            <a:r>
              <a:rPr lang="en-US"/>
              <a:t>Active</a:t>
            </a:r>
          </a:p>
          <a:p>
            <a:r>
              <a:rPr lang="en-US"/>
              <a:t>Layer</a:t>
            </a:r>
          </a:p>
        </p:txBody>
      </p:sp>
      <p:cxnSp>
        <p:nvCxnSpPr>
          <p:cNvPr id="15" name="Straight Connector 14"/>
          <p:cNvCxnSpPr/>
          <p:nvPr/>
        </p:nvCxnSpPr>
        <p:spPr>
          <a:xfrm rot="10800000">
            <a:off x="7010400" y="2743200"/>
            <a:ext cx="914400" cy="609600"/>
          </a:xfrm>
          <a:prstGeom prst="line">
            <a:avLst/>
          </a:prstGeom>
          <a:ln w="5715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9167" name="TextBox 15"/>
          <p:cNvSpPr txBox="1">
            <a:spLocks noChangeArrowheads="1"/>
          </p:cNvSpPr>
          <p:nvPr/>
        </p:nvSpPr>
        <p:spPr bwMode="auto">
          <a:xfrm>
            <a:off x="990600" y="2819400"/>
            <a:ext cx="889000" cy="923925"/>
          </a:xfrm>
          <a:prstGeom prst="rect">
            <a:avLst/>
          </a:prstGeom>
          <a:noFill/>
          <a:ln w="9525">
            <a:noFill/>
            <a:miter lim="800000"/>
            <a:headEnd/>
            <a:tailEnd/>
          </a:ln>
        </p:spPr>
        <p:txBody>
          <a:bodyPr wrap="none">
            <a:prstTxWarp prst="textNoShape">
              <a:avLst/>
            </a:prstTxWarp>
            <a:spAutoFit/>
          </a:bodyPr>
          <a:lstStyle/>
          <a:p>
            <a:r>
              <a:rPr lang="en-US"/>
              <a:t>Thick</a:t>
            </a:r>
          </a:p>
          <a:p>
            <a:r>
              <a:rPr lang="en-US"/>
              <a:t>Active</a:t>
            </a:r>
          </a:p>
          <a:p>
            <a:r>
              <a:rPr lang="en-US"/>
              <a:t>Layer</a:t>
            </a:r>
          </a:p>
        </p:txBody>
      </p:sp>
      <p:cxnSp>
        <p:nvCxnSpPr>
          <p:cNvPr id="17" name="Straight Connector 16"/>
          <p:cNvCxnSpPr>
            <a:stCxn id="49167" idx="3"/>
          </p:cNvCxnSpPr>
          <p:nvPr/>
        </p:nvCxnSpPr>
        <p:spPr>
          <a:xfrm flipV="1">
            <a:off x="1879600" y="3048000"/>
            <a:ext cx="406400" cy="233363"/>
          </a:xfrm>
          <a:prstGeom prst="line">
            <a:avLst/>
          </a:prstGeom>
          <a:ln w="5715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49154" name="Object 2"/>
          <p:cNvGraphicFramePr>
            <a:graphicFrameLocks noChangeAspect="1"/>
          </p:cNvGraphicFramePr>
          <p:nvPr/>
        </p:nvGraphicFramePr>
        <p:xfrm>
          <a:off x="3581400" y="2590800"/>
          <a:ext cx="1990725" cy="558800"/>
        </p:xfrm>
        <a:graphic>
          <a:graphicData uri="http://schemas.openxmlformats.org/presentationml/2006/ole">
            <p:oleObj spid="_x0000_s49154" name="Equation" r:id="rId4" imgW="723900" imgH="203200" progId="Equation.3">
              <p:embed/>
            </p:oleObj>
          </a:graphicData>
        </a:graphic>
      </p:graphicFrame>
      <p:sp>
        <p:nvSpPr>
          <p:cNvPr id="18" name="Date Placeholder 17"/>
          <p:cNvSpPr>
            <a:spLocks noGrp="1"/>
          </p:cNvSpPr>
          <p:nvPr>
            <p:ph type="dt" sz="half" idx="10"/>
          </p:nvPr>
        </p:nvSpPr>
        <p:spPr/>
        <p:txBody>
          <a:bodyPr/>
          <a:lstStyle/>
          <a:p>
            <a:r>
              <a:rPr lang="en-US" altLang="zh-CN" smtClean="0"/>
              <a:t>8/17/16</a:t>
            </a:r>
            <a:endParaRPr lang="en-US" altLang="zh-CN"/>
          </a:p>
        </p:txBody>
      </p:sp>
      <p:sp>
        <p:nvSpPr>
          <p:cNvPr id="19" name="Footer Placeholder 18"/>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t>Ionization</a:t>
            </a:r>
          </a:p>
        </p:txBody>
      </p:sp>
      <p:sp>
        <p:nvSpPr>
          <p:cNvPr id="71683" name="Content Placeholder 2"/>
          <p:cNvSpPr>
            <a:spLocks noGrp="1"/>
          </p:cNvSpPr>
          <p:nvPr>
            <p:ph idx="1"/>
          </p:nvPr>
        </p:nvSpPr>
        <p:spPr/>
        <p:txBody>
          <a:bodyPr/>
          <a:lstStyle/>
          <a:p>
            <a:r>
              <a:rPr lang="en-US" sz="2000" smtClean="0"/>
              <a:t>There are examples of sampling calorimeters with gas active layers (such as the L3 Experiment uranium/gas hadron calorimeter)</a:t>
            </a:r>
          </a:p>
          <a:p>
            <a:pPr lvl="1"/>
            <a:r>
              <a:rPr lang="en-US" sz="1800" smtClean="0">
                <a:solidFill>
                  <a:srgbClr val="0000FF"/>
                </a:solidFill>
              </a:rPr>
              <a:t>Center-wire anode proportional tubes, however, are slow as they require the ions (not the electrons) to climb out of the potential to generate the electrical signal</a:t>
            </a:r>
          </a:p>
          <a:p>
            <a:r>
              <a:rPr lang="en-US" sz="2000" smtClean="0"/>
              <a:t>A cryogenic noble liquid with a planar gap geometry can generate an electric signal from the collection of electrons (and not the slower ions)</a:t>
            </a:r>
          </a:p>
          <a:p>
            <a:pPr lvl="1"/>
            <a:r>
              <a:rPr lang="en-US" sz="1800" smtClean="0">
                <a:solidFill>
                  <a:srgbClr val="0000FF"/>
                </a:solidFill>
              </a:rPr>
              <a:t>The higher density of the liquid provides enough ionization that no “gas” amplification is needed (not possible anyhow due to the lower mean free path in the liquid)</a:t>
            </a:r>
          </a:p>
          <a:p>
            <a:pPr lvl="1"/>
            <a:r>
              <a:rPr lang="en-US" sz="1800" smtClean="0">
                <a:solidFill>
                  <a:srgbClr val="0000FF"/>
                </a:solidFill>
              </a:rPr>
              <a:t>However, the electron drift is still not that fast (hundreds of nanoseconds).  Also, the drift velocity saturates at very high E field, so there are intrinsic limits to the charge collection time</a:t>
            </a:r>
          </a:p>
        </p:txBody>
      </p:sp>
      <p:sp>
        <p:nvSpPr>
          <p:cNvPr id="71685" name="Slide Number Placeholder 4"/>
          <p:cNvSpPr>
            <a:spLocks noGrp="1"/>
          </p:cNvSpPr>
          <p:nvPr>
            <p:ph type="sldNum" sz="quarter" idx="12"/>
          </p:nvPr>
        </p:nvSpPr>
        <p:spPr>
          <a:noFill/>
        </p:spPr>
        <p:txBody>
          <a:bodyPr/>
          <a:lstStyle/>
          <a:p>
            <a:fld id="{23AB0DE0-4D20-DA48-8488-81A61BABD7BF}" type="slidenum">
              <a:rPr lang="en-US" altLang="zh-CN" smtClean="0"/>
              <a:pPr/>
              <a:t>51</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Ionization</a:t>
            </a:r>
          </a:p>
        </p:txBody>
      </p:sp>
      <p:sp>
        <p:nvSpPr>
          <p:cNvPr id="72708" name="Slide Number Placeholder 4"/>
          <p:cNvSpPr>
            <a:spLocks noGrp="1"/>
          </p:cNvSpPr>
          <p:nvPr>
            <p:ph type="sldNum" sz="quarter" idx="12"/>
          </p:nvPr>
        </p:nvSpPr>
        <p:spPr>
          <a:noFill/>
        </p:spPr>
        <p:txBody>
          <a:bodyPr/>
          <a:lstStyle/>
          <a:p>
            <a:fld id="{BF495A1C-6009-A44E-A703-A6B38C563BDB}" type="slidenum">
              <a:rPr lang="en-US" altLang="zh-CN" smtClean="0"/>
              <a:pPr/>
              <a:t>52</a:t>
            </a:fld>
            <a:endParaRPr lang="en-US" altLang="zh-CN" smtClean="0"/>
          </a:p>
        </p:txBody>
      </p:sp>
      <p:pic>
        <p:nvPicPr>
          <p:cNvPr id="72709" name="Picture 5" descr="LArPulseShape.png"/>
          <p:cNvPicPr>
            <a:picLocks noChangeAspect="1"/>
          </p:cNvPicPr>
          <p:nvPr/>
        </p:nvPicPr>
        <p:blipFill>
          <a:blip r:embed="rId2"/>
          <a:srcRect/>
          <a:stretch>
            <a:fillRect/>
          </a:stretch>
        </p:blipFill>
        <p:spPr bwMode="auto">
          <a:xfrm>
            <a:off x="4419600" y="1219200"/>
            <a:ext cx="4314825" cy="4219575"/>
          </a:xfrm>
          <a:prstGeom prst="rect">
            <a:avLst/>
          </a:prstGeom>
          <a:noFill/>
          <a:ln w="9525">
            <a:noFill/>
            <a:miter lim="800000"/>
            <a:headEnd/>
            <a:tailEnd/>
          </a:ln>
        </p:spPr>
      </p:pic>
      <p:sp>
        <p:nvSpPr>
          <p:cNvPr id="72710" name="TextBox 6"/>
          <p:cNvSpPr txBox="1">
            <a:spLocks noChangeArrowheads="1"/>
          </p:cNvSpPr>
          <p:nvPr/>
        </p:nvSpPr>
        <p:spPr bwMode="auto">
          <a:xfrm>
            <a:off x="6019800" y="6324600"/>
            <a:ext cx="2060575" cy="369888"/>
          </a:xfrm>
          <a:prstGeom prst="rect">
            <a:avLst/>
          </a:prstGeom>
          <a:noFill/>
          <a:ln w="9525">
            <a:noFill/>
            <a:miter lim="800000"/>
            <a:headEnd/>
            <a:tailEnd/>
          </a:ln>
        </p:spPr>
        <p:txBody>
          <a:bodyPr wrap="none">
            <a:prstTxWarp prst="textNoShape">
              <a:avLst/>
            </a:prstTxWarp>
            <a:spAutoFit/>
          </a:bodyPr>
          <a:lstStyle/>
          <a:p>
            <a:r>
              <a:rPr lang="en-US"/>
              <a:t>(Ref. V. Radeka)</a:t>
            </a:r>
          </a:p>
        </p:txBody>
      </p:sp>
      <p:pic>
        <p:nvPicPr>
          <p:cNvPr id="72711" name="Picture 7" descr="radeka1.png"/>
          <p:cNvPicPr>
            <a:picLocks noChangeAspect="1"/>
          </p:cNvPicPr>
          <p:nvPr/>
        </p:nvPicPr>
        <p:blipFill>
          <a:blip r:embed="rId3"/>
          <a:srcRect/>
          <a:stretch>
            <a:fillRect/>
          </a:stretch>
        </p:blipFill>
        <p:spPr bwMode="auto">
          <a:xfrm>
            <a:off x="1295400" y="1066800"/>
            <a:ext cx="2933700" cy="1612900"/>
          </a:xfrm>
          <a:prstGeom prst="rect">
            <a:avLst/>
          </a:prstGeom>
          <a:noFill/>
          <a:ln w="9525">
            <a:noFill/>
            <a:miter lim="800000"/>
            <a:headEnd/>
            <a:tailEnd/>
          </a:ln>
        </p:spPr>
      </p:pic>
      <p:pic>
        <p:nvPicPr>
          <p:cNvPr id="72712" name="Picture 8" descr="radeka2.png"/>
          <p:cNvPicPr>
            <a:picLocks noChangeAspect="1"/>
          </p:cNvPicPr>
          <p:nvPr/>
        </p:nvPicPr>
        <p:blipFill>
          <a:blip r:embed="rId4"/>
          <a:srcRect/>
          <a:stretch>
            <a:fillRect/>
          </a:stretch>
        </p:blipFill>
        <p:spPr bwMode="auto">
          <a:xfrm>
            <a:off x="914400" y="2573338"/>
            <a:ext cx="3352800" cy="3865562"/>
          </a:xfrm>
          <a:prstGeom prst="rect">
            <a:avLst/>
          </a:prstGeom>
          <a:noFill/>
          <a:ln w="9525">
            <a:noFill/>
            <a:miter lim="800000"/>
            <a:headEnd/>
            <a:tailEnd/>
          </a:ln>
        </p:spPr>
      </p:pic>
      <p:cxnSp>
        <p:nvCxnSpPr>
          <p:cNvPr id="11" name="Straight Connector 10"/>
          <p:cNvCxnSpPr/>
          <p:nvPr/>
        </p:nvCxnSpPr>
        <p:spPr>
          <a:xfrm rot="5400000">
            <a:off x="1524794" y="5714206"/>
            <a:ext cx="609600" cy="1588"/>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2714" name="TextBox 11"/>
          <p:cNvSpPr txBox="1">
            <a:spLocks noChangeArrowheads="1"/>
          </p:cNvSpPr>
          <p:nvPr/>
        </p:nvSpPr>
        <p:spPr bwMode="auto">
          <a:xfrm>
            <a:off x="1676400" y="5105400"/>
            <a:ext cx="1325563" cy="646113"/>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Operating</a:t>
            </a:r>
          </a:p>
          <a:p>
            <a:r>
              <a:rPr lang="en-US">
                <a:solidFill>
                  <a:srgbClr val="0000FF"/>
                </a:solidFill>
              </a:rPr>
              <a:t>    here</a:t>
            </a:r>
          </a:p>
        </p:txBody>
      </p:sp>
      <p:sp>
        <p:nvSpPr>
          <p:cNvPr id="72715" name="TextBox 12"/>
          <p:cNvSpPr txBox="1">
            <a:spLocks noChangeArrowheads="1"/>
          </p:cNvSpPr>
          <p:nvPr/>
        </p:nvSpPr>
        <p:spPr bwMode="auto">
          <a:xfrm>
            <a:off x="4343400" y="5562600"/>
            <a:ext cx="4567238" cy="646113"/>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This isn’t an accident – it’s the genius</a:t>
            </a:r>
          </a:p>
          <a:p>
            <a:pPr algn="ctr"/>
            <a:r>
              <a:rPr lang="en-US">
                <a:solidFill>
                  <a:srgbClr val="0000FF"/>
                </a:solidFill>
              </a:rPr>
              <a:t>that allows LAr to be used at the LHC</a:t>
            </a:r>
          </a:p>
        </p:txBody>
      </p:sp>
      <p:sp>
        <p:nvSpPr>
          <p:cNvPr id="12" name="Date Placeholder 11"/>
          <p:cNvSpPr>
            <a:spLocks noGrp="1"/>
          </p:cNvSpPr>
          <p:nvPr>
            <p:ph type="dt" sz="half" idx="10"/>
          </p:nvPr>
        </p:nvSpPr>
        <p:spPr/>
        <p:txBody>
          <a:bodyPr/>
          <a:lstStyle/>
          <a:p>
            <a:r>
              <a:rPr lang="en-US" altLang="zh-CN" smtClean="0"/>
              <a:t>8/17/16</a:t>
            </a:r>
            <a:endParaRPr lang="en-US" altLang="zh-CN"/>
          </a:p>
        </p:txBody>
      </p:sp>
      <p:sp>
        <p:nvSpPr>
          <p:cNvPr id="13" name="Footer Placeholder 12"/>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Light-Emitting Active Layers</a:t>
            </a:r>
          </a:p>
        </p:txBody>
      </p:sp>
      <p:sp>
        <p:nvSpPr>
          <p:cNvPr id="73731" name="Content Placeholder 2"/>
          <p:cNvSpPr>
            <a:spLocks noGrp="1"/>
          </p:cNvSpPr>
          <p:nvPr>
            <p:ph idx="1"/>
          </p:nvPr>
        </p:nvSpPr>
        <p:spPr/>
        <p:txBody>
          <a:bodyPr/>
          <a:lstStyle/>
          <a:p>
            <a:r>
              <a:rPr lang="en-US" sz="2400" smtClean="0"/>
              <a:t>Plastic Scintillator is a common active layer</a:t>
            </a:r>
          </a:p>
          <a:p>
            <a:pPr lvl="1"/>
            <a:r>
              <a:rPr lang="en-US" sz="2000" smtClean="0">
                <a:solidFill>
                  <a:srgbClr val="0000FF"/>
                </a:solidFill>
              </a:rPr>
              <a:t>Light signals can be brought out for photodetector readout using wavelength shifting (WLS) fibers</a:t>
            </a:r>
          </a:p>
          <a:p>
            <a:pPr lvl="1"/>
            <a:r>
              <a:rPr lang="en-US" sz="2000" smtClean="0">
                <a:solidFill>
                  <a:srgbClr val="0000FF"/>
                </a:solidFill>
              </a:rPr>
              <a:t>Absorbers can be oriented “orthogonal” or “parallel” or “zig-zag” to the beam axis (we will see explicit examples of several orientation options in LHC detectors)</a:t>
            </a:r>
          </a:p>
          <a:p>
            <a:r>
              <a:rPr lang="en-US" sz="2400" smtClean="0"/>
              <a:t>Longitudinal densely packed fibers (scintillating or cherenkov radiators) can also be used as the active elements of the sampling calorimeter (we will see examples of these in lecture 2 as well as mix and match combos of fibers and layers)</a:t>
            </a:r>
          </a:p>
        </p:txBody>
      </p:sp>
      <p:sp>
        <p:nvSpPr>
          <p:cNvPr id="73733" name="Slide Number Placeholder 4"/>
          <p:cNvSpPr>
            <a:spLocks noGrp="1"/>
          </p:cNvSpPr>
          <p:nvPr>
            <p:ph type="sldNum" sz="quarter" idx="12"/>
          </p:nvPr>
        </p:nvSpPr>
        <p:spPr>
          <a:noFill/>
        </p:spPr>
        <p:txBody>
          <a:bodyPr/>
          <a:lstStyle/>
          <a:p>
            <a:fld id="{2B0CF122-3EB4-6341-BC6B-970D91B8DC75}" type="slidenum">
              <a:rPr lang="en-US" altLang="zh-CN" smtClean="0"/>
              <a:pPr/>
              <a:t>53</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7" name="Title 1"/>
          <p:cNvSpPr>
            <a:spLocks noGrp="1"/>
          </p:cNvSpPr>
          <p:nvPr>
            <p:ph type="title"/>
          </p:nvPr>
        </p:nvSpPr>
        <p:spPr/>
        <p:txBody>
          <a:bodyPr/>
          <a:lstStyle/>
          <a:p>
            <a:r>
              <a:rPr lang="en-US" smtClean="0"/>
              <a:t>Sampling Calorimeters</a:t>
            </a:r>
          </a:p>
        </p:txBody>
      </p:sp>
      <p:sp>
        <p:nvSpPr>
          <p:cNvPr id="74758" name="Content Placeholder 2"/>
          <p:cNvSpPr>
            <a:spLocks noGrp="1"/>
          </p:cNvSpPr>
          <p:nvPr>
            <p:ph idx="1"/>
          </p:nvPr>
        </p:nvSpPr>
        <p:spPr/>
        <p:txBody>
          <a:bodyPr/>
          <a:lstStyle/>
          <a:p>
            <a:r>
              <a:rPr lang="en-US" sz="2000" smtClean="0"/>
              <a:t>There are two leading parameters in the performance of a sampling calorimeter:</a:t>
            </a:r>
          </a:p>
          <a:p>
            <a:pPr lvl="1"/>
            <a:r>
              <a:rPr lang="en-US" sz="2000" i="1" smtClean="0">
                <a:solidFill>
                  <a:srgbClr val="0000FF"/>
                </a:solidFill>
              </a:rPr>
              <a:t>Sampling fraction per layer</a:t>
            </a:r>
            <a:r>
              <a:rPr lang="en-US" sz="2000" smtClean="0">
                <a:solidFill>
                  <a:srgbClr val="0000FF"/>
                </a:solidFill>
              </a:rPr>
              <a:t> – is the fraction of the MIP energy deposition in an active layer compared to sum of the corresponding MIP energy deposition in the absorber preceding the active layer and the active layer</a:t>
            </a:r>
          </a:p>
          <a:p>
            <a:pPr lvl="1"/>
            <a:endParaRPr lang="en-US" sz="2000" i="1" smtClean="0">
              <a:solidFill>
                <a:srgbClr val="0000FF"/>
              </a:solidFill>
            </a:endParaRPr>
          </a:p>
          <a:p>
            <a:pPr lvl="1">
              <a:buFont typeface="Wingdings" pitchFamily="-106" charset="2"/>
              <a:buNone/>
            </a:pPr>
            <a:endParaRPr lang="en-US" sz="2000" i="1" smtClean="0">
              <a:solidFill>
                <a:srgbClr val="0000FF"/>
              </a:solidFill>
            </a:endParaRPr>
          </a:p>
          <a:p>
            <a:pPr lvl="1"/>
            <a:r>
              <a:rPr lang="en-US" sz="2000" i="1" smtClean="0">
                <a:solidFill>
                  <a:srgbClr val="0000FF"/>
                </a:solidFill>
              </a:rPr>
              <a:t>Sampling frequency per unit length </a:t>
            </a:r>
            <a:r>
              <a:rPr lang="en-US" sz="2000" smtClean="0">
                <a:solidFill>
                  <a:srgbClr val="0000FF"/>
                </a:solidFill>
              </a:rPr>
              <a:t>– for a fixed sampling fraction, the number density of active layers is inversely proportional to a linear dimension of the active layer (thickness of plate, diameter of fiber, etc.)</a:t>
            </a:r>
          </a:p>
          <a:p>
            <a:pPr lvl="1">
              <a:buFont typeface="Wingdings" pitchFamily="-106" charset="2"/>
              <a:buNone/>
            </a:pPr>
            <a:endParaRPr lang="en-US" sz="2000" smtClean="0">
              <a:solidFill>
                <a:srgbClr val="0000FF"/>
              </a:solidFill>
            </a:endParaRPr>
          </a:p>
          <a:p>
            <a:r>
              <a:rPr lang="en-US" sz="2000" smtClean="0"/>
              <a:t>The stochastic part of the energy resolution of a sampling fluctuations can be parameterized by:</a:t>
            </a:r>
          </a:p>
        </p:txBody>
      </p:sp>
      <p:sp>
        <p:nvSpPr>
          <p:cNvPr id="74760" name="Slide Number Placeholder 4"/>
          <p:cNvSpPr>
            <a:spLocks noGrp="1"/>
          </p:cNvSpPr>
          <p:nvPr>
            <p:ph type="sldNum" sz="quarter" idx="12"/>
          </p:nvPr>
        </p:nvSpPr>
        <p:spPr>
          <a:noFill/>
        </p:spPr>
        <p:txBody>
          <a:bodyPr/>
          <a:lstStyle/>
          <a:p>
            <a:fld id="{06580003-571A-AA4F-81E7-60169A11AF8C}" type="slidenum">
              <a:rPr lang="en-US" altLang="zh-CN" smtClean="0"/>
              <a:pPr/>
              <a:t>54</a:t>
            </a:fld>
            <a:endParaRPr lang="en-US" altLang="zh-CN" smtClean="0"/>
          </a:p>
        </p:txBody>
      </p:sp>
      <p:graphicFrame>
        <p:nvGraphicFramePr>
          <p:cNvPr id="74754" name="Object 2"/>
          <p:cNvGraphicFramePr>
            <a:graphicFrameLocks noChangeAspect="1"/>
          </p:cNvGraphicFramePr>
          <p:nvPr/>
        </p:nvGraphicFramePr>
        <p:xfrm>
          <a:off x="2362200" y="3124200"/>
          <a:ext cx="4695825" cy="609600"/>
        </p:xfrm>
        <a:graphic>
          <a:graphicData uri="http://schemas.openxmlformats.org/presentationml/2006/ole">
            <p:oleObj spid="_x0000_s74754" name="Equation" r:id="rId3" imgW="2641600" imgH="342900" progId="Equation.3">
              <p:embed/>
            </p:oleObj>
          </a:graphicData>
        </a:graphic>
      </p:graphicFrame>
      <p:graphicFrame>
        <p:nvGraphicFramePr>
          <p:cNvPr id="74755" name="Object 3"/>
          <p:cNvGraphicFramePr>
            <a:graphicFrameLocks noChangeAspect="1"/>
          </p:cNvGraphicFramePr>
          <p:nvPr/>
        </p:nvGraphicFramePr>
        <p:xfrm>
          <a:off x="3886200" y="5105400"/>
          <a:ext cx="1603375" cy="361950"/>
        </p:xfrm>
        <a:graphic>
          <a:graphicData uri="http://schemas.openxmlformats.org/presentationml/2006/ole">
            <p:oleObj spid="_x0000_s74755" name="Equation" r:id="rId4" imgW="901700" imgH="203200" progId="Equation.3">
              <p:embed/>
            </p:oleObj>
          </a:graphicData>
        </a:graphic>
      </p:graphicFrame>
      <p:graphicFrame>
        <p:nvGraphicFramePr>
          <p:cNvPr id="74756" name="Object 4"/>
          <p:cNvGraphicFramePr>
            <a:graphicFrameLocks noChangeAspect="1"/>
          </p:cNvGraphicFramePr>
          <p:nvPr/>
        </p:nvGraphicFramePr>
        <p:xfrm>
          <a:off x="2909888" y="6172200"/>
          <a:ext cx="3500437" cy="474663"/>
        </p:xfrm>
        <a:graphic>
          <a:graphicData uri="http://schemas.openxmlformats.org/presentationml/2006/ole">
            <p:oleObj spid="_x0000_s74756" name="Equation" r:id="rId5" imgW="1968500" imgH="266700" progId="Equation.3">
              <p:embed/>
            </p:oleObj>
          </a:graphicData>
        </a:graphic>
      </p:graphicFrame>
      <p:sp>
        <p:nvSpPr>
          <p:cNvPr id="9" name="Date Placeholder 8"/>
          <p:cNvSpPr>
            <a:spLocks noGrp="1"/>
          </p:cNvSpPr>
          <p:nvPr>
            <p:ph type="dt" sz="half" idx="10"/>
          </p:nvPr>
        </p:nvSpPr>
        <p:spPr/>
        <p:txBody>
          <a:bodyPr/>
          <a:lstStyle/>
          <a:p>
            <a:r>
              <a:rPr lang="en-US" altLang="zh-CN" smtClean="0"/>
              <a:t>8/17/16</a:t>
            </a:r>
            <a:endParaRPr lang="en-US" altLang="zh-CN"/>
          </a:p>
        </p:txBody>
      </p:sp>
      <p:sp>
        <p:nvSpPr>
          <p:cNvPr id="10" name="Footer Placeholder 9"/>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80" name="Picture 6" descr="sampres.png"/>
          <p:cNvPicPr>
            <a:picLocks noChangeAspect="1"/>
          </p:cNvPicPr>
          <p:nvPr/>
        </p:nvPicPr>
        <p:blipFill>
          <a:blip r:embed="rId3"/>
          <a:srcRect l="1196" b="10332"/>
          <a:stretch>
            <a:fillRect/>
          </a:stretch>
        </p:blipFill>
        <p:spPr bwMode="auto">
          <a:xfrm>
            <a:off x="2209800" y="2971800"/>
            <a:ext cx="5205413" cy="3279775"/>
          </a:xfrm>
          <a:prstGeom prst="rect">
            <a:avLst/>
          </a:prstGeom>
          <a:noFill/>
          <a:ln w="9525">
            <a:noFill/>
            <a:miter lim="800000"/>
            <a:headEnd/>
            <a:tailEnd/>
          </a:ln>
        </p:spPr>
      </p:pic>
      <p:sp>
        <p:nvSpPr>
          <p:cNvPr id="75781" name="Title 1"/>
          <p:cNvSpPr>
            <a:spLocks noGrp="1"/>
          </p:cNvSpPr>
          <p:nvPr>
            <p:ph type="title"/>
          </p:nvPr>
        </p:nvSpPr>
        <p:spPr/>
        <p:txBody>
          <a:bodyPr/>
          <a:lstStyle/>
          <a:p>
            <a:r>
              <a:rPr lang="en-US" smtClean="0"/>
              <a:t>Sampling Calorimeters</a:t>
            </a:r>
          </a:p>
        </p:txBody>
      </p:sp>
      <p:sp>
        <p:nvSpPr>
          <p:cNvPr id="75782" name="Content Placeholder 2"/>
          <p:cNvSpPr>
            <a:spLocks noGrp="1"/>
          </p:cNvSpPr>
          <p:nvPr>
            <p:ph idx="1"/>
          </p:nvPr>
        </p:nvSpPr>
        <p:spPr>
          <a:xfrm>
            <a:off x="457200" y="1143000"/>
            <a:ext cx="8229600" cy="2057400"/>
          </a:xfrm>
        </p:spPr>
        <p:txBody>
          <a:bodyPr/>
          <a:lstStyle/>
          <a:p>
            <a:r>
              <a:rPr lang="en-US" sz="2400" smtClean="0">
                <a:solidFill>
                  <a:srgbClr val="0000FF"/>
                </a:solidFill>
              </a:rPr>
              <a:t>For EM showers in a sampling calorimeter, the energy resolution is dominated by the sampling fluctuations:</a:t>
            </a:r>
          </a:p>
        </p:txBody>
      </p:sp>
      <p:sp>
        <p:nvSpPr>
          <p:cNvPr id="75784" name="Slide Number Placeholder 4"/>
          <p:cNvSpPr>
            <a:spLocks noGrp="1"/>
          </p:cNvSpPr>
          <p:nvPr>
            <p:ph type="sldNum" sz="quarter" idx="12"/>
          </p:nvPr>
        </p:nvSpPr>
        <p:spPr>
          <a:noFill/>
        </p:spPr>
        <p:txBody>
          <a:bodyPr/>
          <a:lstStyle/>
          <a:p>
            <a:fld id="{AA3AAF31-5A73-C24C-9FE7-F35EC38186FE}" type="slidenum">
              <a:rPr lang="en-US" altLang="zh-CN" smtClean="0"/>
              <a:pPr/>
              <a:t>55</a:t>
            </a:fld>
            <a:endParaRPr lang="en-US" altLang="zh-CN" smtClean="0"/>
          </a:p>
        </p:txBody>
      </p:sp>
      <p:graphicFrame>
        <p:nvGraphicFramePr>
          <p:cNvPr id="75778" name="Object 2"/>
          <p:cNvGraphicFramePr>
            <a:graphicFrameLocks noChangeAspect="1"/>
          </p:cNvGraphicFramePr>
          <p:nvPr/>
        </p:nvGraphicFramePr>
        <p:xfrm>
          <a:off x="685800" y="2438400"/>
          <a:ext cx="7939088" cy="627063"/>
        </p:xfrm>
        <a:graphic>
          <a:graphicData uri="http://schemas.openxmlformats.org/presentationml/2006/ole">
            <p:oleObj spid="_x0000_s75778" name="Equation" r:id="rId4" imgW="3378200" imgH="266700" progId="Equation.3">
              <p:embed/>
            </p:oleObj>
          </a:graphicData>
        </a:graphic>
      </p:graphicFrame>
      <p:cxnSp>
        <p:nvCxnSpPr>
          <p:cNvPr id="9" name="Straight Connector 8"/>
          <p:cNvCxnSpPr/>
          <p:nvPr/>
        </p:nvCxnSpPr>
        <p:spPr>
          <a:xfrm rot="10800000">
            <a:off x="2590800" y="5791200"/>
            <a:ext cx="1143000" cy="1588"/>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75779" name="Object 3"/>
          <p:cNvGraphicFramePr>
            <a:graphicFrameLocks noChangeAspect="1"/>
          </p:cNvGraphicFramePr>
          <p:nvPr/>
        </p:nvGraphicFramePr>
        <p:xfrm>
          <a:off x="3657600" y="6248400"/>
          <a:ext cx="2362200" cy="508000"/>
        </p:xfrm>
        <a:graphic>
          <a:graphicData uri="http://schemas.openxmlformats.org/presentationml/2006/ole">
            <p:oleObj spid="_x0000_s75779" name="Equation" r:id="rId5" imgW="1181100" imgH="254000" progId="Equation.3">
              <p:embed/>
            </p:oleObj>
          </a:graphicData>
        </a:graphic>
      </p:graphicFrame>
      <p:sp>
        <p:nvSpPr>
          <p:cNvPr id="75786" name="TextBox 14"/>
          <p:cNvSpPr txBox="1">
            <a:spLocks noChangeArrowheads="1"/>
          </p:cNvSpPr>
          <p:nvPr/>
        </p:nvSpPr>
        <p:spPr bwMode="auto">
          <a:xfrm rot="-5400000">
            <a:off x="441325" y="4359275"/>
            <a:ext cx="2932113" cy="461963"/>
          </a:xfrm>
          <a:prstGeom prst="rect">
            <a:avLst/>
          </a:prstGeom>
          <a:noFill/>
          <a:ln w="9525">
            <a:noFill/>
            <a:miter lim="800000"/>
            <a:headEnd/>
            <a:tailEnd/>
          </a:ln>
        </p:spPr>
        <p:txBody>
          <a:bodyPr wrap="none">
            <a:prstTxWarp prst="textNoShape">
              <a:avLst/>
            </a:prstTxWarp>
            <a:spAutoFit/>
          </a:bodyPr>
          <a:lstStyle/>
          <a:p>
            <a:r>
              <a:rPr lang="en-US" sz="2400"/>
              <a:t>(</a:t>
            </a:r>
            <a:r>
              <a:rPr lang="en-US" sz="2400">
                <a:latin typeface="Symbol" pitchFamily="-106" charset="2"/>
              </a:rPr>
              <a:t>s</a:t>
            </a:r>
            <a:r>
              <a:rPr lang="en-US" sz="2400" i="1" baseline="-25000">
                <a:latin typeface="Symbol" pitchFamily="-106" charset="2"/>
              </a:rPr>
              <a:t>E </a:t>
            </a:r>
            <a:r>
              <a:rPr lang="en-US" sz="2400"/>
              <a:t>/</a:t>
            </a:r>
            <a:r>
              <a:rPr lang="en-US" sz="2400" i="1"/>
              <a:t>E</a:t>
            </a:r>
            <a:r>
              <a:rPr lang="en-US" sz="2400"/>
              <a:t>)</a:t>
            </a:r>
            <a:r>
              <a:rPr lang="en-US" sz="2400" i="1" baseline="-25000"/>
              <a:t>EM</a:t>
            </a:r>
            <a:r>
              <a:rPr lang="en-US" sz="2400"/>
              <a:t> *√</a:t>
            </a:r>
            <a:r>
              <a:rPr lang="en-US" sz="2400" i="1"/>
              <a:t>E</a:t>
            </a:r>
            <a:r>
              <a:rPr lang="en-US" sz="2400"/>
              <a:t> [%]</a:t>
            </a:r>
          </a:p>
        </p:txBody>
      </p:sp>
      <p:sp>
        <p:nvSpPr>
          <p:cNvPr id="11" name="Date Placeholder 10"/>
          <p:cNvSpPr>
            <a:spLocks noGrp="1"/>
          </p:cNvSpPr>
          <p:nvPr>
            <p:ph type="dt" sz="half" idx="10"/>
          </p:nvPr>
        </p:nvSpPr>
        <p:spPr/>
        <p:txBody>
          <a:bodyPr/>
          <a:lstStyle/>
          <a:p>
            <a:r>
              <a:rPr lang="en-US" altLang="zh-CN" smtClean="0"/>
              <a:t>8/17/16</a:t>
            </a:r>
            <a:endParaRPr lang="en-US" altLang="zh-CN"/>
          </a:p>
        </p:txBody>
      </p:sp>
      <p:sp>
        <p:nvSpPr>
          <p:cNvPr id="12" name="Footer Placeholder 11"/>
          <p:cNvSpPr>
            <a:spLocks noGrp="1"/>
          </p:cNvSpPr>
          <p:nvPr>
            <p:ph type="ftr" sz="quarter" idx="11"/>
          </p:nvPr>
        </p:nvSpPr>
        <p:spPr/>
        <p:txBody>
          <a:bodyPr/>
          <a:lstStyle/>
          <a:p>
            <a:r>
              <a:rPr lang="en-US" altLang="zh-CN" smtClean="0"/>
              <a:t>HCPSS 2016 Calorimetry Lecture 1</a:t>
            </a:r>
            <a:endParaRPr lang="en-US" altLang="zh-CN"/>
          </a:p>
        </p:txBody>
      </p:sp>
      <p:sp>
        <p:nvSpPr>
          <p:cNvPr id="14" name="TextBox 6"/>
          <p:cNvSpPr txBox="1">
            <a:spLocks noChangeArrowheads="1"/>
          </p:cNvSpPr>
          <p:nvPr/>
        </p:nvSpPr>
        <p:spPr bwMode="auto">
          <a:xfrm>
            <a:off x="7315200" y="4648200"/>
            <a:ext cx="1828800" cy="646331"/>
          </a:xfrm>
          <a:prstGeom prst="rect">
            <a:avLst/>
          </a:prstGeom>
          <a:noFill/>
          <a:ln w="9525">
            <a:noFill/>
            <a:miter lim="800000"/>
            <a:headEnd/>
            <a:tailEnd/>
          </a:ln>
        </p:spPr>
        <p:txBody>
          <a:bodyPr wrap="square">
            <a:prstTxWarp prst="textNoShape">
              <a:avLst/>
            </a:prstTxWarp>
            <a:spAutoFit/>
          </a:bodyPr>
          <a:lstStyle/>
          <a:p>
            <a:r>
              <a:rPr lang="en-US" dirty="0"/>
              <a:t>(Courtesy of R. </a:t>
            </a:r>
            <a:r>
              <a:rPr lang="en-US" dirty="0" err="1"/>
              <a:t>Wigmans</a:t>
            </a:r>
            <a:r>
              <a:rPr lang="en-US" dirty="0"/>
              <a:t>)</a:t>
            </a:r>
          </a:p>
        </p:txBody>
      </p:sp>
      <p:sp>
        <p:nvSpPr>
          <p:cNvPr id="15" name="TextBox 14"/>
          <p:cNvSpPr txBox="1"/>
          <p:nvPr/>
        </p:nvSpPr>
        <p:spPr>
          <a:xfrm>
            <a:off x="6400800" y="3352800"/>
            <a:ext cx="2736446" cy="369332"/>
          </a:xfrm>
          <a:prstGeom prst="rect">
            <a:avLst/>
          </a:prstGeom>
          <a:noFill/>
        </p:spPr>
        <p:txBody>
          <a:bodyPr wrap="none" rtlCol="0">
            <a:spAutoFit/>
          </a:bodyPr>
          <a:lstStyle/>
          <a:p>
            <a:r>
              <a:rPr lang="en-US" dirty="0" smtClean="0">
                <a:solidFill>
                  <a:srgbClr val="FF0000"/>
                </a:solidFill>
              </a:rPr>
              <a:t>* Si-W (</a:t>
            </a:r>
            <a:r>
              <a:rPr lang="en-US" dirty="0" smtClean="0">
                <a:solidFill>
                  <a:srgbClr val="FF0000"/>
                </a:solidFill>
                <a:latin typeface="Symbol" charset="2"/>
                <a:cs typeface="Symbol" charset="2"/>
              </a:rPr>
              <a:t>300m</a:t>
            </a:r>
            <a:r>
              <a:rPr lang="en-US" dirty="0" smtClean="0">
                <a:solidFill>
                  <a:srgbClr val="FF0000"/>
                </a:solidFill>
              </a:rPr>
              <a:t>m - HGC)</a:t>
            </a:r>
            <a:endParaRPr lang="en-US" dirty="0">
              <a:solidFill>
                <a:srgbClr val="FF0000"/>
              </a:solidFill>
            </a:endParaRPr>
          </a:p>
        </p:txBody>
      </p:sp>
      <p:sp>
        <p:nvSpPr>
          <p:cNvPr id="16" name="TextBox 15"/>
          <p:cNvSpPr txBox="1"/>
          <p:nvPr/>
        </p:nvSpPr>
        <p:spPr>
          <a:xfrm>
            <a:off x="6525130" y="2971800"/>
            <a:ext cx="2736446" cy="369332"/>
          </a:xfrm>
          <a:prstGeom prst="rect">
            <a:avLst/>
          </a:prstGeom>
          <a:noFill/>
        </p:spPr>
        <p:txBody>
          <a:bodyPr wrap="none" rtlCol="0">
            <a:spAutoFit/>
          </a:bodyPr>
          <a:lstStyle/>
          <a:p>
            <a:r>
              <a:rPr lang="en-US" dirty="0" smtClean="0">
                <a:solidFill>
                  <a:srgbClr val="FF0000"/>
                </a:solidFill>
              </a:rPr>
              <a:t>* Si-W (</a:t>
            </a:r>
            <a:r>
              <a:rPr lang="en-US" dirty="0" smtClean="0">
                <a:solidFill>
                  <a:srgbClr val="FF0000"/>
                </a:solidFill>
                <a:latin typeface="Symbol" charset="2"/>
                <a:cs typeface="Symbol" charset="2"/>
              </a:rPr>
              <a:t>100m</a:t>
            </a:r>
            <a:r>
              <a:rPr lang="en-US" dirty="0" smtClean="0">
                <a:solidFill>
                  <a:srgbClr val="FF0000"/>
                </a:solidFill>
              </a:rPr>
              <a:t>m - HGC)</a:t>
            </a:r>
            <a:endParaRPr lang="en-US" dirty="0">
              <a:solidFill>
                <a:srgbClr val="FF0000"/>
              </a:solidFill>
            </a:endParaRPr>
          </a:p>
        </p:txBody>
      </p:sp>
      <p:sp>
        <p:nvSpPr>
          <p:cNvPr id="19" name="TextBox 18"/>
          <p:cNvSpPr txBox="1"/>
          <p:nvPr/>
        </p:nvSpPr>
        <p:spPr>
          <a:xfrm>
            <a:off x="3352800" y="5410200"/>
            <a:ext cx="1905000" cy="646331"/>
          </a:xfrm>
          <a:prstGeom prst="rect">
            <a:avLst/>
          </a:prstGeom>
          <a:noFill/>
        </p:spPr>
        <p:txBody>
          <a:bodyPr wrap="square" rtlCol="0">
            <a:spAutoFit/>
          </a:bodyPr>
          <a:lstStyle/>
          <a:p>
            <a:pPr algn="ctr"/>
            <a:r>
              <a:rPr lang="en-US" dirty="0" smtClean="0">
                <a:solidFill>
                  <a:srgbClr val="3366FF"/>
                </a:solidFill>
              </a:rPr>
              <a:t>Homogeneous crystals</a:t>
            </a:r>
            <a:endParaRPr lang="en-US" dirty="0">
              <a:solidFill>
                <a:srgbClr val="3366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3" name="Title 1"/>
          <p:cNvSpPr>
            <a:spLocks noGrp="1"/>
          </p:cNvSpPr>
          <p:nvPr>
            <p:ph type="title"/>
          </p:nvPr>
        </p:nvSpPr>
        <p:spPr/>
        <p:txBody>
          <a:bodyPr/>
          <a:lstStyle/>
          <a:p>
            <a:r>
              <a:rPr lang="en-US" smtClean="0"/>
              <a:t>Sampling Calorimeter</a:t>
            </a:r>
          </a:p>
        </p:txBody>
      </p:sp>
      <p:sp>
        <p:nvSpPr>
          <p:cNvPr id="76804" name="Content Placeholder 2"/>
          <p:cNvSpPr>
            <a:spLocks noGrp="1"/>
          </p:cNvSpPr>
          <p:nvPr>
            <p:ph idx="1"/>
          </p:nvPr>
        </p:nvSpPr>
        <p:spPr/>
        <p:txBody>
          <a:bodyPr/>
          <a:lstStyle/>
          <a:p>
            <a:r>
              <a:rPr lang="en-US" sz="2000" smtClean="0"/>
              <a:t>The relative size of the sampling fluctuation energy resolution term for hadronic showers can be estimated for similar calorimeter geometries from the relative thickness of the absorber layers in units of </a:t>
            </a:r>
            <a:r>
              <a:rPr lang="en-US" sz="2000" smtClean="0">
                <a:latin typeface="Symbol" pitchFamily="-106" charset="2"/>
              </a:rPr>
              <a:t>l</a:t>
            </a:r>
            <a:r>
              <a:rPr lang="en-US" sz="2000" baseline="-25000" smtClean="0"/>
              <a:t>int</a:t>
            </a:r>
            <a:endParaRPr lang="en-US" sz="2000" smtClean="0"/>
          </a:p>
          <a:p>
            <a:pPr lvl="1"/>
            <a:r>
              <a:rPr lang="en-US" sz="2000" smtClean="0">
                <a:solidFill>
                  <a:srgbClr val="0000FF"/>
                </a:solidFill>
              </a:rPr>
              <a:t>For example, a calorimeter with a 45%/√E stochastic term from hadronic shower sampling fluctuations would compare with a 80%/√E resolution calorimeter with 3 times the absorber thickness t</a:t>
            </a:r>
            <a:r>
              <a:rPr lang="en-US" sz="2000" baseline="-25000" smtClean="0">
                <a:solidFill>
                  <a:srgbClr val="0000FF"/>
                </a:solidFill>
              </a:rPr>
              <a:t>had</a:t>
            </a:r>
            <a:r>
              <a:rPr lang="en-US" sz="2000" smtClean="0">
                <a:solidFill>
                  <a:srgbClr val="0000FF"/>
                </a:solidFill>
              </a:rPr>
              <a:t> in units of </a:t>
            </a:r>
            <a:r>
              <a:rPr lang="en-US" sz="2000" smtClean="0">
                <a:solidFill>
                  <a:srgbClr val="0000FF"/>
                </a:solidFill>
                <a:latin typeface="Symbol" pitchFamily="-106" charset="2"/>
              </a:rPr>
              <a:t>l</a:t>
            </a:r>
            <a:r>
              <a:rPr lang="en-US" sz="2000" baseline="-25000" smtClean="0">
                <a:solidFill>
                  <a:srgbClr val="0000FF"/>
                </a:solidFill>
              </a:rPr>
              <a:t>int</a:t>
            </a:r>
            <a:r>
              <a:rPr lang="en-US" sz="2000" smtClean="0">
                <a:solidFill>
                  <a:srgbClr val="0000FF"/>
                </a:solidFill>
              </a:rPr>
              <a:t> </a:t>
            </a:r>
          </a:p>
          <a:p>
            <a:pPr lvl="1"/>
            <a:endParaRPr lang="en-US" sz="1600" smtClean="0"/>
          </a:p>
        </p:txBody>
      </p:sp>
      <p:sp>
        <p:nvSpPr>
          <p:cNvPr id="76806" name="Slide Number Placeholder 4"/>
          <p:cNvSpPr>
            <a:spLocks noGrp="1"/>
          </p:cNvSpPr>
          <p:nvPr>
            <p:ph type="sldNum" sz="quarter" idx="12"/>
          </p:nvPr>
        </p:nvSpPr>
        <p:spPr>
          <a:noFill/>
        </p:spPr>
        <p:txBody>
          <a:bodyPr/>
          <a:lstStyle/>
          <a:p>
            <a:fld id="{DADFD98D-703A-B54A-A733-A511818B2DA3}" type="slidenum">
              <a:rPr lang="en-US" altLang="zh-CN" smtClean="0"/>
              <a:pPr/>
              <a:t>56</a:t>
            </a:fld>
            <a:endParaRPr lang="en-US" altLang="zh-CN" smtClean="0"/>
          </a:p>
        </p:txBody>
      </p:sp>
      <p:pic>
        <p:nvPicPr>
          <p:cNvPr id="76807" name="Picture 5" descr="AtlasCMSHCALAbsorber.png"/>
          <p:cNvPicPr>
            <a:picLocks noChangeAspect="1"/>
          </p:cNvPicPr>
          <p:nvPr/>
        </p:nvPicPr>
        <p:blipFill>
          <a:blip r:embed="rId3"/>
          <a:srcRect b="47038"/>
          <a:stretch>
            <a:fillRect/>
          </a:stretch>
        </p:blipFill>
        <p:spPr bwMode="auto">
          <a:xfrm>
            <a:off x="304800" y="4267200"/>
            <a:ext cx="4343400" cy="2170113"/>
          </a:xfrm>
          <a:prstGeom prst="rect">
            <a:avLst/>
          </a:prstGeom>
          <a:noFill/>
          <a:ln w="9525">
            <a:noFill/>
            <a:miter lim="800000"/>
            <a:headEnd/>
            <a:tailEnd/>
          </a:ln>
        </p:spPr>
      </p:pic>
      <p:pic>
        <p:nvPicPr>
          <p:cNvPr id="76808" name="Picture 5" descr="AtlasCMSHCALAbsorber.png"/>
          <p:cNvPicPr>
            <a:picLocks noChangeAspect="1"/>
          </p:cNvPicPr>
          <p:nvPr/>
        </p:nvPicPr>
        <p:blipFill>
          <a:blip r:embed="rId3"/>
          <a:srcRect t="54274"/>
          <a:stretch>
            <a:fillRect/>
          </a:stretch>
        </p:blipFill>
        <p:spPr bwMode="auto">
          <a:xfrm>
            <a:off x="4572000" y="4343400"/>
            <a:ext cx="4343400" cy="1873250"/>
          </a:xfrm>
          <a:prstGeom prst="rect">
            <a:avLst/>
          </a:prstGeom>
          <a:noFill/>
          <a:ln w="9525">
            <a:noFill/>
            <a:miter lim="800000"/>
            <a:headEnd/>
            <a:tailEnd/>
          </a:ln>
        </p:spPr>
      </p:pic>
      <p:graphicFrame>
        <p:nvGraphicFramePr>
          <p:cNvPr id="76802" name="Object 2"/>
          <p:cNvGraphicFramePr>
            <a:graphicFrameLocks noChangeAspect="1"/>
          </p:cNvGraphicFramePr>
          <p:nvPr/>
        </p:nvGraphicFramePr>
        <p:xfrm>
          <a:off x="1219200" y="3733800"/>
          <a:ext cx="6988175" cy="533400"/>
        </p:xfrm>
        <a:graphic>
          <a:graphicData uri="http://schemas.openxmlformats.org/presentationml/2006/ole">
            <p:oleObj spid="_x0000_s76802" name="Equation" r:id="rId4" imgW="3327400" imgH="254000" progId="Equation.3">
              <p:embed/>
            </p:oleObj>
          </a:graphicData>
        </a:graphic>
      </p:graphicFrame>
      <p:sp>
        <p:nvSpPr>
          <p:cNvPr id="9" name="Date Placeholder 8"/>
          <p:cNvSpPr>
            <a:spLocks noGrp="1"/>
          </p:cNvSpPr>
          <p:nvPr>
            <p:ph type="dt" sz="half" idx="10"/>
          </p:nvPr>
        </p:nvSpPr>
        <p:spPr>
          <a:xfrm>
            <a:off x="457200" y="6324600"/>
            <a:ext cx="2133600" cy="457200"/>
          </a:xfrm>
        </p:spPr>
        <p:txBody>
          <a:bodyPr/>
          <a:lstStyle/>
          <a:p>
            <a:r>
              <a:rPr lang="en-US" altLang="zh-CN" smtClean="0"/>
              <a:t>8/17/16</a:t>
            </a:r>
            <a:endParaRPr lang="en-US" altLang="zh-CN"/>
          </a:p>
        </p:txBody>
      </p:sp>
      <p:sp>
        <p:nvSpPr>
          <p:cNvPr id="10" name="Footer Placeholder 9"/>
          <p:cNvSpPr>
            <a:spLocks noGrp="1"/>
          </p:cNvSpPr>
          <p:nvPr>
            <p:ph type="ftr" sz="quarter" idx="11"/>
          </p:nvPr>
        </p:nvSpPr>
        <p:spPr>
          <a:xfrm>
            <a:off x="228600" y="6477000"/>
            <a:ext cx="2895600" cy="457200"/>
          </a:xfrm>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Sampling Calorimeters</a:t>
            </a:r>
          </a:p>
        </p:txBody>
      </p:sp>
      <p:sp>
        <p:nvSpPr>
          <p:cNvPr id="77827" name="Content Placeholder 2"/>
          <p:cNvSpPr>
            <a:spLocks noGrp="1"/>
          </p:cNvSpPr>
          <p:nvPr>
            <p:ph idx="1"/>
          </p:nvPr>
        </p:nvSpPr>
        <p:spPr>
          <a:xfrm>
            <a:off x="457200" y="1143000"/>
            <a:ext cx="8382000" cy="5181600"/>
          </a:xfrm>
        </p:spPr>
        <p:txBody>
          <a:bodyPr/>
          <a:lstStyle/>
          <a:p>
            <a:r>
              <a:rPr lang="en-US" sz="2000" dirty="0" smtClean="0"/>
              <a:t>However, sampling fluctuations are not the whole story, and several other terms contribute to the energy resolution.  Other contributions include:</a:t>
            </a:r>
          </a:p>
          <a:p>
            <a:pPr lvl="1"/>
            <a:r>
              <a:rPr lang="en-US" sz="2000" dirty="0" smtClean="0">
                <a:solidFill>
                  <a:srgbClr val="0000FF"/>
                </a:solidFill>
              </a:rPr>
              <a:t>Visible Energy Fluctuations (Nuclear Binding Energy and Escaping Neutrons)</a:t>
            </a:r>
          </a:p>
          <a:p>
            <a:pPr lvl="1"/>
            <a:r>
              <a:rPr lang="en-US" sz="2000" dirty="0" smtClean="0">
                <a:solidFill>
                  <a:srgbClr val="0000FF"/>
                </a:solidFill>
              </a:rPr>
              <a:t>Electromagnetic Fraction Fluctuations (for non-compensating calorimeters)</a:t>
            </a:r>
          </a:p>
          <a:p>
            <a:pPr lvl="1"/>
            <a:r>
              <a:rPr lang="en-US" sz="2000" dirty="0" smtClean="0">
                <a:solidFill>
                  <a:srgbClr val="0000FF"/>
                </a:solidFill>
              </a:rPr>
              <a:t>Containment (Longitudinal and Lateral) Fluctuations</a:t>
            </a:r>
          </a:p>
          <a:p>
            <a:pPr lvl="1"/>
            <a:r>
              <a:rPr lang="en-US" sz="2000" dirty="0" smtClean="0">
                <a:solidFill>
                  <a:srgbClr val="0000FF"/>
                </a:solidFill>
              </a:rPr>
              <a:t>Electronic Noise (at low Energy)</a:t>
            </a:r>
          </a:p>
          <a:p>
            <a:pPr lvl="1"/>
            <a:r>
              <a:rPr lang="en-US" sz="2000" dirty="0" smtClean="0">
                <a:solidFill>
                  <a:srgbClr val="0000FF"/>
                </a:solidFill>
              </a:rPr>
              <a:t>Counting Statistics of Signal Quanta (for very low yield active layers)</a:t>
            </a:r>
          </a:p>
          <a:p>
            <a:pPr lvl="1"/>
            <a:r>
              <a:rPr lang="en-US" sz="2000" dirty="0" smtClean="0">
                <a:solidFill>
                  <a:srgbClr val="0000FF"/>
                </a:solidFill>
              </a:rPr>
              <a:t>Excess Noise Factor in the Gain Mechanism of the Signal Quanta Detector</a:t>
            </a:r>
          </a:p>
          <a:p>
            <a:r>
              <a:rPr lang="en-US" sz="2000" dirty="0" smtClean="0"/>
              <a:t>LHC calorimeter examples will be covered in Lecture 2 </a:t>
            </a:r>
          </a:p>
          <a:p>
            <a:pPr lvl="1"/>
            <a:endParaRPr lang="en-US" sz="2000" dirty="0" smtClean="0"/>
          </a:p>
          <a:p>
            <a:pPr lvl="1"/>
            <a:endParaRPr lang="en-US" sz="2000" dirty="0" smtClean="0"/>
          </a:p>
        </p:txBody>
      </p:sp>
      <p:sp>
        <p:nvSpPr>
          <p:cNvPr id="77829" name="Slide Number Placeholder 4"/>
          <p:cNvSpPr>
            <a:spLocks noGrp="1"/>
          </p:cNvSpPr>
          <p:nvPr>
            <p:ph type="sldNum" sz="quarter" idx="12"/>
          </p:nvPr>
        </p:nvSpPr>
        <p:spPr>
          <a:noFill/>
        </p:spPr>
        <p:txBody>
          <a:bodyPr/>
          <a:lstStyle/>
          <a:p>
            <a:fld id="{E58E88DD-6552-FF4C-AACB-C8D39CAF53A8}" type="slidenum">
              <a:rPr lang="en-US" altLang="zh-CN" smtClean="0"/>
              <a:pPr/>
              <a:t>57</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References</a:t>
            </a:r>
          </a:p>
        </p:txBody>
      </p:sp>
      <p:sp>
        <p:nvSpPr>
          <p:cNvPr id="26627" name="Content Placeholder 2"/>
          <p:cNvSpPr>
            <a:spLocks noGrp="1"/>
          </p:cNvSpPr>
          <p:nvPr>
            <p:ph idx="1"/>
          </p:nvPr>
        </p:nvSpPr>
        <p:spPr/>
        <p:txBody>
          <a:bodyPr/>
          <a:lstStyle/>
          <a:p>
            <a:r>
              <a:rPr lang="en-US" sz="2400" dirty="0" err="1" smtClean="0"/>
              <a:t>Calorimetry</a:t>
            </a:r>
            <a:r>
              <a:rPr lang="en-US" sz="2400" dirty="0" smtClean="0"/>
              <a:t>:  Energy Measurements in Particle Physics by Richard </a:t>
            </a:r>
            <a:r>
              <a:rPr lang="en-US" sz="2400" dirty="0" err="1" smtClean="0"/>
              <a:t>Wigmans</a:t>
            </a:r>
            <a:r>
              <a:rPr lang="en-US" sz="2400" dirty="0" smtClean="0"/>
              <a:t>, 2000.</a:t>
            </a:r>
          </a:p>
          <a:p>
            <a:pPr lvl="1"/>
            <a:r>
              <a:rPr lang="en-US" sz="2000" dirty="0" smtClean="0">
                <a:solidFill>
                  <a:srgbClr val="0000FF"/>
                </a:solidFill>
              </a:rPr>
              <a:t>Big, Verbose, Expensive, but Excellent</a:t>
            </a:r>
          </a:p>
          <a:p>
            <a:r>
              <a:rPr lang="en-US" sz="2400" dirty="0" smtClean="0"/>
              <a:t>The Physics of Particle Detectors by Dan Green, 2000.</a:t>
            </a:r>
          </a:p>
          <a:p>
            <a:pPr lvl="1"/>
            <a:r>
              <a:rPr lang="en-US" sz="2000" dirty="0" smtClean="0">
                <a:solidFill>
                  <a:srgbClr val="0000FF"/>
                </a:solidFill>
              </a:rPr>
              <a:t>Sufficiently Detailed and Comprehensive, Not Just </a:t>
            </a:r>
            <a:r>
              <a:rPr lang="en-US" sz="2000" dirty="0" err="1" smtClean="0">
                <a:solidFill>
                  <a:srgbClr val="0000FF"/>
                </a:solidFill>
              </a:rPr>
              <a:t>Calorimetry</a:t>
            </a:r>
            <a:r>
              <a:rPr lang="en-US" sz="2000" dirty="0" smtClean="0">
                <a:solidFill>
                  <a:srgbClr val="0000FF"/>
                </a:solidFill>
              </a:rPr>
              <a:t>, Less Expensive</a:t>
            </a:r>
          </a:p>
          <a:p>
            <a:r>
              <a:rPr lang="en-US" sz="2400" dirty="0" smtClean="0"/>
              <a:t>Particle Data Booklet</a:t>
            </a:r>
          </a:p>
          <a:p>
            <a:pPr lvl="1"/>
            <a:r>
              <a:rPr lang="en-US" sz="2000" dirty="0" smtClean="0">
                <a:solidFill>
                  <a:srgbClr val="0000FF"/>
                </a:solidFill>
              </a:rPr>
              <a:t>Lots of Important Results but Few Explanations, Free!</a:t>
            </a:r>
          </a:p>
          <a:p>
            <a:r>
              <a:rPr lang="en-US" sz="2400" dirty="0" smtClean="0"/>
              <a:t>My personal favorite</a:t>
            </a:r>
          </a:p>
          <a:p>
            <a:pPr lvl="1"/>
            <a:r>
              <a:rPr lang="en-US" sz="2000" dirty="0" smtClean="0">
                <a:solidFill>
                  <a:srgbClr val="0000FF"/>
                </a:solidFill>
              </a:rPr>
              <a:t>Review slides of the latest </a:t>
            </a:r>
            <a:r>
              <a:rPr lang="en-US" sz="2000" dirty="0" err="1" smtClean="0">
                <a:solidFill>
                  <a:srgbClr val="0000FF"/>
                </a:solidFill>
              </a:rPr>
              <a:t>Calorimetry</a:t>
            </a:r>
            <a:r>
              <a:rPr lang="en-US" sz="2000" dirty="0" smtClean="0">
                <a:solidFill>
                  <a:srgbClr val="0000FF"/>
                </a:solidFill>
              </a:rPr>
              <a:t> conference (CALOR 2016)</a:t>
            </a:r>
          </a:p>
        </p:txBody>
      </p:sp>
      <p:sp>
        <p:nvSpPr>
          <p:cNvPr id="26629" name="Slide Number Placeholder 4"/>
          <p:cNvSpPr>
            <a:spLocks noGrp="1"/>
          </p:cNvSpPr>
          <p:nvPr>
            <p:ph type="sldNum" sz="quarter" idx="12"/>
          </p:nvPr>
        </p:nvSpPr>
        <p:spPr>
          <a:noFill/>
        </p:spPr>
        <p:txBody>
          <a:bodyPr/>
          <a:lstStyle/>
          <a:p>
            <a:fld id="{3547D86B-E6D2-464F-8066-5FAF11CD76B6}" type="slidenum">
              <a:rPr lang="en-US" altLang="zh-CN" smtClean="0"/>
              <a:pPr/>
              <a:t>58</a:t>
            </a:fld>
            <a:endParaRPr lang="en-US" altLang="zh-CN" smtClean="0"/>
          </a:p>
        </p:txBody>
      </p:sp>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Footer Placeholder 6"/>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Title 1"/>
          <p:cNvSpPr>
            <a:spLocks noGrp="1"/>
          </p:cNvSpPr>
          <p:nvPr>
            <p:ph type="title"/>
          </p:nvPr>
        </p:nvSpPr>
        <p:spPr/>
        <p:txBody>
          <a:bodyPr/>
          <a:lstStyle/>
          <a:p>
            <a:r>
              <a:rPr lang="en-US" smtClean="0"/>
              <a:t>Stopping Particles in Matter</a:t>
            </a:r>
          </a:p>
        </p:txBody>
      </p:sp>
      <p:sp>
        <p:nvSpPr>
          <p:cNvPr id="27652" name="Content Placeholder 2"/>
          <p:cNvSpPr>
            <a:spLocks noGrp="1"/>
          </p:cNvSpPr>
          <p:nvPr>
            <p:ph idx="1"/>
          </p:nvPr>
        </p:nvSpPr>
        <p:spPr>
          <a:xfrm>
            <a:off x="457200" y="1371600"/>
            <a:ext cx="8305800" cy="4530725"/>
          </a:xfrm>
        </p:spPr>
        <p:txBody>
          <a:bodyPr/>
          <a:lstStyle/>
          <a:p>
            <a:r>
              <a:rPr lang="en-US" sz="2400" dirty="0" smtClean="0"/>
              <a:t>Treat each incident particle on a volume of matter as a mini-fixed target experiment and ask:</a:t>
            </a:r>
          </a:p>
          <a:p>
            <a:pPr lvl="1"/>
            <a:r>
              <a:rPr lang="en-US" sz="2000" dirty="0" smtClean="0"/>
              <a:t>What interactions will have the largest cross sections, and what are the relevant length scales as determined by the particle momentum and target material?</a:t>
            </a:r>
          </a:p>
          <a:p>
            <a:pPr lvl="1">
              <a:buFont typeface="Wingdings" pitchFamily="-106" charset="2"/>
              <a:buNone/>
            </a:pPr>
            <a:r>
              <a:rPr lang="en-US" sz="2000" dirty="0" smtClean="0">
                <a:solidFill>
                  <a:srgbClr val="0000FF"/>
                </a:solidFill>
              </a:rPr>
              <a:t>For </a:t>
            </a:r>
            <a:r>
              <a:rPr lang="en-US" sz="2000" b="1" dirty="0" smtClean="0">
                <a:solidFill>
                  <a:srgbClr val="0000FF"/>
                </a:solidFill>
              </a:rPr>
              <a:t>electromagnetic processes</a:t>
            </a:r>
            <a:r>
              <a:rPr lang="en-US" sz="2000" dirty="0" smtClean="0">
                <a:solidFill>
                  <a:srgbClr val="0000FF"/>
                </a:solidFill>
              </a:rPr>
              <a:t>, the largest cross section interactions will occur at low momentum (1/q</a:t>
            </a:r>
            <a:r>
              <a:rPr lang="en-US" sz="2000" baseline="30000" dirty="0" smtClean="0">
                <a:solidFill>
                  <a:srgbClr val="0000FF"/>
                </a:solidFill>
              </a:rPr>
              <a:t>2</a:t>
            </a:r>
            <a:r>
              <a:rPr lang="en-US" sz="2000" dirty="0" smtClean="0">
                <a:solidFill>
                  <a:srgbClr val="0000FF"/>
                </a:solidFill>
              </a:rPr>
              <a:t> photon propagator) in regions of the material where there is non-zero net charge:</a:t>
            </a:r>
          </a:p>
        </p:txBody>
      </p:sp>
      <p:graphicFrame>
        <p:nvGraphicFramePr>
          <p:cNvPr id="27650" name="Object 2"/>
          <p:cNvGraphicFramePr>
            <a:graphicFrameLocks noChangeAspect="1"/>
          </p:cNvGraphicFramePr>
          <p:nvPr/>
        </p:nvGraphicFramePr>
        <p:xfrm>
          <a:off x="3581400" y="4800600"/>
          <a:ext cx="2466975" cy="939800"/>
        </p:xfrm>
        <a:graphic>
          <a:graphicData uri="http://schemas.openxmlformats.org/presentationml/2006/ole">
            <p:oleObj spid="_x0000_s27650" name="Equation" r:id="rId3" imgW="1066800" imgH="406400" progId="Equation.3">
              <p:embed/>
            </p:oleObj>
          </a:graphicData>
        </a:graphic>
      </p:graphicFrame>
      <p:sp>
        <p:nvSpPr>
          <p:cNvPr id="6" name="Date Placeholder 5"/>
          <p:cNvSpPr>
            <a:spLocks noGrp="1"/>
          </p:cNvSpPr>
          <p:nvPr>
            <p:ph type="dt" sz="half" idx="10"/>
          </p:nvPr>
        </p:nvSpPr>
        <p:spPr/>
        <p:txBody>
          <a:bodyPr/>
          <a:lstStyle/>
          <a:p>
            <a:r>
              <a:rPr lang="en-US" altLang="zh-CN" smtClean="0"/>
              <a:t>8/17/16</a:t>
            </a:r>
            <a:endParaRPr lang="en-US" altLang="zh-CN"/>
          </a:p>
        </p:txBody>
      </p:sp>
      <p:sp>
        <p:nvSpPr>
          <p:cNvPr id="7" name="Slide Number Placeholder 6"/>
          <p:cNvSpPr>
            <a:spLocks noGrp="1"/>
          </p:cNvSpPr>
          <p:nvPr>
            <p:ph type="sldNum" sz="quarter" idx="12"/>
          </p:nvPr>
        </p:nvSpPr>
        <p:spPr/>
        <p:txBody>
          <a:bodyPr/>
          <a:lstStyle/>
          <a:p>
            <a:fld id="{8DA50A25-8C77-3542-A6EA-CCF251C4F30B}" type="slidenum">
              <a:rPr lang="en-US" altLang="zh-CN" smtClean="0"/>
              <a:pPr/>
              <a:t>6</a:t>
            </a:fld>
            <a:endParaRPr lang="en-US" altLang="zh-CN"/>
          </a:p>
        </p:txBody>
      </p:sp>
      <p:sp>
        <p:nvSpPr>
          <p:cNvPr id="8" name="Footer Placeholder 7"/>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Title 1"/>
          <p:cNvSpPr>
            <a:spLocks noGrp="1"/>
          </p:cNvSpPr>
          <p:nvPr>
            <p:ph type="title"/>
          </p:nvPr>
        </p:nvSpPr>
        <p:spPr/>
        <p:txBody>
          <a:bodyPr/>
          <a:lstStyle/>
          <a:p>
            <a:r>
              <a:rPr lang="en-US" smtClean="0"/>
              <a:t>Radiation Length</a:t>
            </a:r>
          </a:p>
        </p:txBody>
      </p:sp>
      <p:sp>
        <p:nvSpPr>
          <p:cNvPr id="28677" name="Content Placeholder 2"/>
          <p:cNvSpPr>
            <a:spLocks noGrp="1"/>
          </p:cNvSpPr>
          <p:nvPr>
            <p:ph idx="1"/>
          </p:nvPr>
        </p:nvSpPr>
        <p:spPr>
          <a:xfrm>
            <a:off x="457200" y="1143000"/>
            <a:ext cx="8534400" cy="5181600"/>
          </a:xfrm>
        </p:spPr>
        <p:txBody>
          <a:bodyPr/>
          <a:lstStyle/>
          <a:p>
            <a:r>
              <a:rPr lang="en-US" sz="2400" dirty="0" smtClean="0"/>
              <a:t>A two-vertex electromagnetic interaction at low transverse momentum has a cross section set by the classical electron radius r</a:t>
            </a:r>
            <a:r>
              <a:rPr lang="en-US" sz="2400" baseline="-25000" dirty="0" smtClean="0"/>
              <a:t>e</a:t>
            </a:r>
            <a:r>
              <a:rPr lang="en-US" sz="2400" dirty="0" smtClean="0"/>
              <a:t> </a:t>
            </a:r>
            <a:r>
              <a:rPr lang="en-US" sz="2000" dirty="0" smtClean="0"/>
              <a:t>(with        ~0.25 barns)</a:t>
            </a:r>
            <a:endParaRPr lang="en-US" sz="2400" dirty="0" smtClean="0"/>
          </a:p>
          <a:p>
            <a:pPr lvl="1"/>
            <a:r>
              <a:rPr lang="en-US" sz="2000" dirty="0" smtClean="0">
                <a:solidFill>
                  <a:srgbClr val="0000FF"/>
                </a:solidFill>
              </a:rPr>
              <a:t>a </a:t>
            </a:r>
            <a:r>
              <a:rPr lang="en-US" sz="2000" dirty="0" err="1" smtClean="0">
                <a:solidFill>
                  <a:srgbClr val="0000FF"/>
                </a:solidFill>
              </a:rPr>
              <a:t>radiative</a:t>
            </a:r>
            <a:r>
              <a:rPr lang="en-US" sz="2000" dirty="0" smtClean="0">
                <a:solidFill>
                  <a:srgbClr val="0000FF"/>
                </a:solidFill>
              </a:rPr>
              <a:t> process (extra photon) will have an additional power of </a:t>
            </a:r>
            <a:r>
              <a:rPr lang="en-US" dirty="0" smtClean="0">
                <a:solidFill>
                  <a:srgbClr val="0000FF"/>
                </a:solidFill>
                <a:latin typeface="Symbol" pitchFamily="-106" charset="2"/>
              </a:rPr>
              <a:t>a/</a:t>
            </a:r>
            <a:r>
              <a:rPr lang="en-US" dirty="0" err="1" smtClean="0">
                <a:solidFill>
                  <a:srgbClr val="0000FF"/>
                </a:solidFill>
                <a:latin typeface="Symbol" pitchFamily="-106" charset="2"/>
              </a:rPr>
              <a:t>p</a:t>
            </a:r>
            <a:r>
              <a:rPr lang="en-US" sz="2000" dirty="0" smtClean="0">
                <a:solidFill>
                  <a:srgbClr val="0000FF"/>
                </a:solidFill>
                <a:latin typeface="Symbol" pitchFamily="-106" charset="2"/>
              </a:rPr>
              <a:t> </a:t>
            </a:r>
            <a:r>
              <a:rPr lang="en-US" sz="2000" dirty="0" smtClean="0">
                <a:solidFill>
                  <a:srgbClr val="0000FF"/>
                </a:solidFill>
              </a:rPr>
              <a:t>and a photon propagator integral over the length scales where there is unscreened non-zero nuclear charge in the volume of the material</a:t>
            </a:r>
          </a:p>
        </p:txBody>
      </p:sp>
      <p:sp>
        <p:nvSpPr>
          <p:cNvPr id="28679" name="Slide Number Placeholder 4"/>
          <p:cNvSpPr>
            <a:spLocks noGrp="1"/>
          </p:cNvSpPr>
          <p:nvPr>
            <p:ph type="sldNum" sz="quarter" idx="12"/>
          </p:nvPr>
        </p:nvSpPr>
        <p:spPr>
          <a:noFill/>
        </p:spPr>
        <p:txBody>
          <a:bodyPr/>
          <a:lstStyle/>
          <a:p>
            <a:fld id="{AAEF80A7-16C3-304D-B4A4-A31D045B17A9}" type="slidenum">
              <a:rPr lang="en-US" altLang="zh-CN" smtClean="0"/>
              <a:pPr/>
              <a:t>7</a:t>
            </a:fld>
            <a:endParaRPr lang="en-US" altLang="zh-CN" smtClean="0"/>
          </a:p>
        </p:txBody>
      </p:sp>
      <p:graphicFrame>
        <p:nvGraphicFramePr>
          <p:cNvPr id="28674" name="Object 2"/>
          <p:cNvGraphicFramePr>
            <a:graphicFrameLocks noChangeAspect="1"/>
          </p:cNvGraphicFramePr>
          <p:nvPr/>
        </p:nvGraphicFramePr>
        <p:xfrm>
          <a:off x="533400" y="4191000"/>
          <a:ext cx="4308969" cy="1117600"/>
        </p:xfrm>
        <a:graphic>
          <a:graphicData uri="http://schemas.openxmlformats.org/presentationml/2006/ole">
            <p:oleObj spid="_x0000_s28674" name="Equation" r:id="rId3" imgW="2006600" imgH="520700" progId="Equation.3">
              <p:embed/>
            </p:oleObj>
          </a:graphicData>
        </a:graphic>
      </p:graphicFrame>
      <p:pic>
        <p:nvPicPr>
          <p:cNvPr id="28680" name="Picture 12" descr="Brem.png"/>
          <p:cNvPicPr>
            <a:picLocks noChangeAspect="1"/>
          </p:cNvPicPr>
          <p:nvPr/>
        </p:nvPicPr>
        <p:blipFill>
          <a:blip r:embed="rId4"/>
          <a:srcRect/>
          <a:stretch>
            <a:fillRect/>
          </a:stretch>
        </p:blipFill>
        <p:spPr bwMode="auto">
          <a:xfrm>
            <a:off x="5029200" y="3429000"/>
            <a:ext cx="3517900" cy="3187700"/>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6324600" y="1905000"/>
          <a:ext cx="600075" cy="457200"/>
        </p:xfrm>
        <a:graphic>
          <a:graphicData uri="http://schemas.openxmlformats.org/presentationml/2006/ole">
            <p:oleObj spid="_x0000_s28675" name="Equation" r:id="rId5" imgW="266700" imgH="203200" progId="Equation.3">
              <p:embed/>
            </p:oleObj>
          </a:graphicData>
        </a:graphic>
      </p:graphicFrame>
      <p:sp>
        <p:nvSpPr>
          <p:cNvPr id="9" name="Date Placeholder 8"/>
          <p:cNvSpPr>
            <a:spLocks noGrp="1"/>
          </p:cNvSpPr>
          <p:nvPr>
            <p:ph type="dt" sz="half" idx="10"/>
          </p:nvPr>
        </p:nvSpPr>
        <p:spPr/>
        <p:txBody>
          <a:bodyPr/>
          <a:lstStyle/>
          <a:p>
            <a:r>
              <a:rPr lang="en-US" altLang="zh-CN" smtClean="0"/>
              <a:t>8/17/16</a:t>
            </a:r>
            <a:endParaRPr lang="en-US" altLang="zh-CN"/>
          </a:p>
        </p:txBody>
      </p:sp>
      <p:sp>
        <p:nvSpPr>
          <p:cNvPr id="10" name="Footer Placeholder 9"/>
          <p:cNvSpPr>
            <a:spLocks noGrp="1"/>
          </p:cNvSpPr>
          <p:nvPr>
            <p:ph type="ftr" sz="quarter" idx="11"/>
          </p:nvPr>
        </p:nvSpPr>
        <p:spPr/>
        <p:txBody>
          <a:bodyPr/>
          <a:lstStyle/>
          <a:p>
            <a:r>
              <a:rPr lang="en-US" altLang="zh-CN" smtClean="0"/>
              <a:t>HCPSS 2016 Calorimetry Lecture 1</a:t>
            </a:r>
            <a:endParaRPr lang="en-US" altLang="zh-CN"/>
          </a:p>
        </p:txBody>
      </p:sp>
      <p:sp>
        <p:nvSpPr>
          <p:cNvPr id="11" name="TextBox 10"/>
          <p:cNvSpPr txBox="1"/>
          <p:nvPr/>
        </p:nvSpPr>
        <p:spPr>
          <a:xfrm>
            <a:off x="4648200" y="6172200"/>
            <a:ext cx="448109" cy="369332"/>
          </a:xfrm>
          <a:prstGeom prst="rect">
            <a:avLst/>
          </a:prstGeom>
          <a:noFill/>
        </p:spPr>
        <p:txBody>
          <a:bodyPr wrap="none" rtlCol="0">
            <a:spAutoFit/>
          </a:bodyPr>
          <a:lstStyle/>
          <a:p>
            <a:r>
              <a:rPr lang="en-US" dirty="0" err="1" smtClean="0"/>
              <a:t>e</a:t>
            </a:r>
            <a:r>
              <a:rPr lang="en-US" baseline="30000" dirty="0" smtClean="0"/>
              <a:t>−</a:t>
            </a:r>
            <a:endParaRPr lang="en-US" baseline="30000" dirty="0"/>
          </a:p>
        </p:txBody>
      </p:sp>
      <p:sp>
        <p:nvSpPr>
          <p:cNvPr id="13" name="TextBox 12"/>
          <p:cNvSpPr txBox="1"/>
          <p:nvPr/>
        </p:nvSpPr>
        <p:spPr>
          <a:xfrm>
            <a:off x="6248400" y="3505200"/>
            <a:ext cx="448109" cy="369332"/>
          </a:xfrm>
          <a:prstGeom prst="rect">
            <a:avLst/>
          </a:prstGeom>
          <a:noFill/>
        </p:spPr>
        <p:txBody>
          <a:bodyPr wrap="none" rtlCol="0">
            <a:spAutoFit/>
          </a:bodyPr>
          <a:lstStyle/>
          <a:p>
            <a:r>
              <a:rPr lang="en-US" dirty="0" err="1" smtClean="0"/>
              <a:t>e</a:t>
            </a:r>
            <a:r>
              <a:rPr lang="en-US" baseline="30000" dirty="0" smtClean="0"/>
              <a:t>−</a:t>
            </a:r>
            <a:endParaRPr lang="en-US" baseline="30000" dirty="0"/>
          </a:p>
        </p:txBody>
      </p:sp>
      <p:sp>
        <p:nvSpPr>
          <p:cNvPr id="14" name="TextBox 13"/>
          <p:cNvSpPr txBox="1"/>
          <p:nvPr/>
        </p:nvSpPr>
        <p:spPr>
          <a:xfrm>
            <a:off x="4876800" y="3886200"/>
            <a:ext cx="353382" cy="584776"/>
          </a:xfrm>
          <a:prstGeom prst="rect">
            <a:avLst/>
          </a:prstGeom>
          <a:noFill/>
        </p:spPr>
        <p:txBody>
          <a:bodyPr wrap="none" rtlCol="0">
            <a:spAutoFit/>
          </a:bodyPr>
          <a:lstStyle/>
          <a:p>
            <a:r>
              <a:rPr lang="en-US" sz="4800" baseline="30000" dirty="0" err="1" smtClean="0">
                <a:latin typeface="Symbol" charset="2"/>
                <a:cs typeface="Symbol" charset="2"/>
              </a:rPr>
              <a:t>g</a:t>
            </a:r>
            <a:endParaRPr lang="en-US" sz="4800" baseline="30000" dirty="0">
              <a:latin typeface="Symbol" charset="2"/>
              <a:cs typeface="Symbol" charset="2"/>
            </a:endParaRPr>
          </a:p>
        </p:txBody>
      </p:sp>
      <p:sp>
        <p:nvSpPr>
          <p:cNvPr id="15" name="TextBox 14"/>
          <p:cNvSpPr txBox="1"/>
          <p:nvPr/>
        </p:nvSpPr>
        <p:spPr>
          <a:xfrm>
            <a:off x="381338" y="5257800"/>
            <a:ext cx="4800262" cy="830997"/>
          </a:xfrm>
          <a:prstGeom prst="rect">
            <a:avLst/>
          </a:prstGeom>
          <a:noFill/>
        </p:spPr>
        <p:txBody>
          <a:bodyPr wrap="none" rtlCol="0">
            <a:spAutoFit/>
          </a:bodyPr>
          <a:lstStyle/>
          <a:p>
            <a:r>
              <a:rPr lang="en-US" sz="2400" dirty="0" smtClean="0">
                <a:solidFill>
                  <a:srgbClr val="0000FF"/>
                </a:solidFill>
              </a:rPr>
              <a:t>Central Concept</a:t>
            </a:r>
          </a:p>
          <a:p>
            <a:r>
              <a:rPr lang="en-US" sz="2400" dirty="0" smtClean="0">
                <a:solidFill>
                  <a:srgbClr val="0000FF"/>
                </a:solidFill>
                <a:sym typeface="Wingdings"/>
              </a:rPr>
              <a:t>	</a:t>
            </a:r>
            <a:r>
              <a:rPr lang="en-US" sz="2400" dirty="0" err="1" smtClean="0">
                <a:solidFill>
                  <a:srgbClr val="0000FF"/>
                </a:solidFill>
                <a:sym typeface="Wingdings"/>
              </a:rPr>
              <a:t></a:t>
            </a:r>
            <a:r>
              <a:rPr lang="en-US" sz="2400" dirty="0" smtClean="0">
                <a:solidFill>
                  <a:srgbClr val="0000FF"/>
                </a:solidFill>
                <a:sym typeface="Wingdings"/>
              </a:rPr>
              <a:t> The Radiation Length</a:t>
            </a: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1" name="Title 1"/>
          <p:cNvSpPr>
            <a:spLocks noGrp="1"/>
          </p:cNvSpPr>
          <p:nvPr>
            <p:ph type="title"/>
          </p:nvPr>
        </p:nvSpPr>
        <p:spPr/>
        <p:txBody>
          <a:bodyPr/>
          <a:lstStyle/>
          <a:p>
            <a:r>
              <a:rPr lang="en-US" smtClean="0"/>
              <a:t>Radiation Length</a:t>
            </a:r>
          </a:p>
        </p:txBody>
      </p:sp>
      <p:sp>
        <p:nvSpPr>
          <p:cNvPr id="29702" name="Content Placeholder 2"/>
          <p:cNvSpPr>
            <a:spLocks noGrp="1"/>
          </p:cNvSpPr>
          <p:nvPr>
            <p:ph idx="1"/>
          </p:nvPr>
        </p:nvSpPr>
        <p:spPr>
          <a:xfrm>
            <a:off x="457200" y="1066800"/>
            <a:ext cx="8382000" cy="5181600"/>
          </a:xfrm>
        </p:spPr>
        <p:txBody>
          <a:bodyPr/>
          <a:lstStyle/>
          <a:p>
            <a:r>
              <a:rPr lang="en-US" sz="2400" dirty="0" smtClean="0"/>
              <a:t>For a material with </a:t>
            </a:r>
            <a:r>
              <a:rPr lang="en-US" sz="2400" i="1" dirty="0" smtClean="0"/>
              <a:t>N</a:t>
            </a:r>
            <a:r>
              <a:rPr lang="en-US" sz="2400" dirty="0" smtClean="0"/>
              <a:t> atoms/cm</a:t>
            </a:r>
            <a:r>
              <a:rPr lang="en-US" sz="2400" baseline="30000" dirty="0" smtClean="0"/>
              <a:t>3</a:t>
            </a:r>
            <a:r>
              <a:rPr lang="en-US" sz="2400" dirty="0" smtClean="0"/>
              <a:t> there will be       </a:t>
            </a:r>
            <a:r>
              <a:rPr lang="en-US" sz="2400" i="1" dirty="0" err="1" smtClean="0"/>
              <a:t>n</a:t>
            </a:r>
            <a:r>
              <a:rPr lang="en-US" sz="2400" dirty="0" smtClean="0"/>
              <a:t> collisions for a path length </a:t>
            </a:r>
            <a:r>
              <a:rPr lang="en-US" sz="2400" i="1" dirty="0" smtClean="0"/>
              <a:t>L</a:t>
            </a:r>
          </a:p>
          <a:p>
            <a:endParaRPr lang="en-US" sz="2400" dirty="0" smtClean="0"/>
          </a:p>
          <a:p>
            <a:pPr>
              <a:buFont typeface="Wingdings" pitchFamily="-106" charset="2"/>
              <a:buNone/>
            </a:pPr>
            <a:endParaRPr lang="en-US" sz="2400" dirty="0" smtClean="0"/>
          </a:p>
          <a:p>
            <a:r>
              <a:rPr lang="en-US" sz="2400" dirty="0" smtClean="0"/>
              <a:t>Setting </a:t>
            </a:r>
            <a:r>
              <a:rPr lang="en-US" sz="2400" i="1" dirty="0" err="1" smtClean="0"/>
              <a:t>n</a:t>
            </a:r>
            <a:r>
              <a:rPr lang="en-US" sz="2400" dirty="0" smtClean="0"/>
              <a:t>=1 and writing </a:t>
            </a:r>
            <a:r>
              <a:rPr lang="en-US" sz="2400" i="1" dirty="0" smtClean="0"/>
              <a:t>L</a:t>
            </a:r>
            <a:r>
              <a:rPr lang="en-US" sz="2400" dirty="0" smtClean="0"/>
              <a:t>=</a:t>
            </a:r>
            <a:r>
              <a:rPr lang="en-US" sz="2400" i="1" dirty="0" smtClean="0"/>
              <a:t>X</a:t>
            </a:r>
            <a:r>
              <a:rPr lang="en-US" sz="2400" baseline="-25000" dirty="0" smtClean="0"/>
              <a:t>0</a:t>
            </a:r>
            <a:r>
              <a:rPr lang="en-US" sz="2400" dirty="0" smtClean="0"/>
              <a:t>, a radiation length is given by</a:t>
            </a:r>
            <a:endParaRPr lang="en-US" dirty="0" smtClean="0"/>
          </a:p>
        </p:txBody>
      </p:sp>
      <p:sp>
        <p:nvSpPr>
          <p:cNvPr id="29704" name="Slide Number Placeholder 4"/>
          <p:cNvSpPr>
            <a:spLocks noGrp="1"/>
          </p:cNvSpPr>
          <p:nvPr>
            <p:ph type="sldNum" sz="quarter" idx="12"/>
          </p:nvPr>
        </p:nvSpPr>
        <p:spPr>
          <a:noFill/>
        </p:spPr>
        <p:txBody>
          <a:bodyPr/>
          <a:lstStyle/>
          <a:p>
            <a:fld id="{A427FDF9-4B6D-4E45-97EA-0059EC1DA9B4}" type="slidenum">
              <a:rPr lang="en-US" altLang="zh-CN" smtClean="0"/>
              <a:pPr/>
              <a:t>8</a:t>
            </a:fld>
            <a:endParaRPr lang="en-US" altLang="zh-CN" smtClean="0"/>
          </a:p>
        </p:txBody>
      </p:sp>
      <p:graphicFrame>
        <p:nvGraphicFramePr>
          <p:cNvPr id="29698" name="Object 2"/>
          <p:cNvGraphicFramePr>
            <a:graphicFrameLocks noChangeAspect="1"/>
          </p:cNvGraphicFramePr>
          <p:nvPr/>
        </p:nvGraphicFramePr>
        <p:xfrm>
          <a:off x="3200400" y="3200400"/>
          <a:ext cx="5160963" cy="990600"/>
        </p:xfrm>
        <a:graphic>
          <a:graphicData uri="http://schemas.openxmlformats.org/presentationml/2006/ole">
            <p:oleObj spid="_x0000_s29698" name="Equation" r:id="rId4" imgW="2514600" imgH="482600" progId="Equation.3">
              <p:embed/>
            </p:oleObj>
          </a:graphicData>
        </a:graphic>
      </p:graphicFrame>
      <p:graphicFrame>
        <p:nvGraphicFramePr>
          <p:cNvPr id="29699" name="Object 3"/>
          <p:cNvGraphicFramePr>
            <a:graphicFrameLocks noChangeAspect="1"/>
          </p:cNvGraphicFramePr>
          <p:nvPr/>
        </p:nvGraphicFramePr>
        <p:xfrm>
          <a:off x="3170238" y="2209800"/>
          <a:ext cx="2193925" cy="433388"/>
        </p:xfrm>
        <a:graphic>
          <a:graphicData uri="http://schemas.openxmlformats.org/presentationml/2006/ole">
            <p:oleObj spid="_x0000_s29699" name="Equation" r:id="rId5" imgW="901700" imgH="177800" progId="Equation.3">
              <p:embed/>
            </p:oleObj>
          </a:graphicData>
        </a:graphic>
      </p:graphicFrame>
      <p:sp>
        <p:nvSpPr>
          <p:cNvPr id="29705" name="TextBox 8"/>
          <p:cNvSpPr txBox="1">
            <a:spLocks noChangeArrowheads="1"/>
          </p:cNvSpPr>
          <p:nvPr/>
        </p:nvSpPr>
        <p:spPr bwMode="auto">
          <a:xfrm>
            <a:off x="685800" y="3406914"/>
            <a:ext cx="2590800" cy="707886"/>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FF"/>
                </a:solidFill>
              </a:rPr>
              <a:t>(Inverse)</a:t>
            </a:r>
          </a:p>
          <a:p>
            <a:pPr algn="ctr"/>
            <a:r>
              <a:rPr lang="en-US" sz="2000" dirty="0">
                <a:solidFill>
                  <a:srgbClr val="0000FF"/>
                </a:solidFill>
              </a:rPr>
              <a:t>Radiation Length</a:t>
            </a:r>
          </a:p>
        </p:txBody>
      </p:sp>
      <p:pic>
        <p:nvPicPr>
          <p:cNvPr id="29706" name="Picture 4" descr="cASCADE SCHEME"/>
          <p:cNvPicPr>
            <a:picLocks noChangeAspect="1" noChangeArrowheads="1"/>
          </p:cNvPicPr>
          <p:nvPr/>
        </p:nvPicPr>
        <p:blipFill>
          <a:blip r:embed="rId6"/>
          <a:srcRect/>
          <a:stretch>
            <a:fillRect/>
          </a:stretch>
        </p:blipFill>
        <p:spPr bwMode="auto">
          <a:xfrm>
            <a:off x="2590800" y="4249588"/>
            <a:ext cx="4495800" cy="2421087"/>
          </a:xfrm>
          <a:prstGeom prst="rect">
            <a:avLst/>
          </a:prstGeom>
          <a:noFill/>
          <a:ln w="9525">
            <a:noFill/>
            <a:miter lim="800000"/>
            <a:headEnd/>
            <a:tailEnd/>
          </a:ln>
        </p:spPr>
      </p:pic>
      <p:sp>
        <p:nvSpPr>
          <p:cNvPr id="29707" name="TextBox 10"/>
          <p:cNvSpPr txBox="1">
            <a:spLocks noChangeArrowheads="1"/>
          </p:cNvSpPr>
          <p:nvPr/>
        </p:nvSpPr>
        <p:spPr bwMode="auto">
          <a:xfrm>
            <a:off x="381000" y="4953000"/>
            <a:ext cx="2286000" cy="1323439"/>
          </a:xfrm>
          <a:prstGeom prst="rect">
            <a:avLst/>
          </a:prstGeom>
          <a:noFill/>
          <a:ln w="9525">
            <a:noFill/>
            <a:miter lim="800000"/>
            <a:headEnd/>
            <a:tailEnd/>
          </a:ln>
        </p:spPr>
        <p:txBody>
          <a:bodyPr>
            <a:prstTxWarp prst="textNoShape">
              <a:avLst/>
            </a:prstTxWarp>
            <a:spAutoFit/>
          </a:bodyPr>
          <a:lstStyle/>
          <a:p>
            <a:pPr algn="ctr"/>
            <a:r>
              <a:rPr lang="en-US" sz="2000" dirty="0" smtClean="0">
                <a:solidFill>
                  <a:srgbClr val="0000FF"/>
                </a:solidFill>
              </a:rPr>
              <a:t>Electromagnetic Shower</a:t>
            </a:r>
          </a:p>
          <a:p>
            <a:pPr algn="ctr"/>
            <a:r>
              <a:rPr lang="en-US" sz="2000" dirty="0" smtClean="0">
                <a:solidFill>
                  <a:srgbClr val="0000FF"/>
                </a:solidFill>
              </a:rPr>
              <a:t>(high-energy component)</a:t>
            </a:r>
            <a:endParaRPr lang="en-US" sz="2000" dirty="0">
              <a:solidFill>
                <a:srgbClr val="0000FF"/>
              </a:solidFill>
            </a:endParaRPr>
          </a:p>
        </p:txBody>
      </p:sp>
      <p:graphicFrame>
        <p:nvGraphicFramePr>
          <p:cNvPr id="29700" name="Object 4"/>
          <p:cNvGraphicFramePr>
            <a:graphicFrameLocks noChangeAspect="1"/>
          </p:cNvGraphicFramePr>
          <p:nvPr/>
        </p:nvGraphicFramePr>
        <p:xfrm>
          <a:off x="7543800" y="5257800"/>
          <a:ext cx="1262063" cy="717550"/>
        </p:xfrm>
        <a:graphic>
          <a:graphicData uri="http://schemas.openxmlformats.org/presentationml/2006/ole">
            <p:oleObj spid="_x0000_s29700" name="Equation" r:id="rId7" imgW="647700" imgH="368300" progId="Equation.3">
              <p:embed/>
            </p:oleObj>
          </a:graphicData>
        </a:graphic>
      </p:graphicFrame>
      <p:sp>
        <p:nvSpPr>
          <p:cNvPr id="29708" name="TextBox 12"/>
          <p:cNvSpPr txBox="1">
            <a:spLocks noChangeArrowheads="1"/>
          </p:cNvSpPr>
          <p:nvPr/>
        </p:nvSpPr>
        <p:spPr bwMode="auto">
          <a:xfrm>
            <a:off x="7391400" y="4876800"/>
            <a:ext cx="1558925" cy="369888"/>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For photons</a:t>
            </a:r>
          </a:p>
        </p:txBody>
      </p:sp>
      <p:sp>
        <p:nvSpPr>
          <p:cNvPr id="13" name="Date Placeholder 12"/>
          <p:cNvSpPr>
            <a:spLocks noGrp="1"/>
          </p:cNvSpPr>
          <p:nvPr>
            <p:ph type="dt" sz="half" idx="10"/>
          </p:nvPr>
        </p:nvSpPr>
        <p:spPr/>
        <p:txBody>
          <a:bodyPr/>
          <a:lstStyle/>
          <a:p>
            <a:r>
              <a:rPr lang="en-US" altLang="zh-CN" smtClean="0"/>
              <a:t>8/17/16</a:t>
            </a:r>
            <a:endParaRPr lang="en-US" altLang="zh-CN"/>
          </a:p>
        </p:txBody>
      </p:sp>
      <p:sp>
        <p:nvSpPr>
          <p:cNvPr id="14" name="Footer Placeholder 13"/>
          <p:cNvSpPr>
            <a:spLocks noGrp="1"/>
          </p:cNvSpPr>
          <p:nvPr>
            <p:ph type="ftr" sz="quarter" idx="11"/>
          </p:nvPr>
        </p:nvSpPr>
        <p:spPr/>
        <p:txBody>
          <a:bodyPr/>
          <a:lstStyle/>
          <a:p>
            <a:r>
              <a:rPr lang="en-US" altLang="zh-CN" smtClean="0"/>
              <a:t>HCPSS 2016 Calorimetry Lecture 1</a:t>
            </a:r>
            <a:endParaRPr lang="en-US" altLang="zh-C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lstStyle/>
          <a:p>
            <a:r>
              <a:rPr lang="en-US" smtClean="0"/>
              <a:t>How about an incident proton?</a:t>
            </a:r>
          </a:p>
        </p:txBody>
      </p:sp>
      <p:sp>
        <p:nvSpPr>
          <p:cNvPr id="31748" name="Content Placeholder 2"/>
          <p:cNvSpPr>
            <a:spLocks noGrp="1"/>
          </p:cNvSpPr>
          <p:nvPr>
            <p:ph idx="1"/>
          </p:nvPr>
        </p:nvSpPr>
        <p:spPr>
          <a:xfrm>
            <a:off x="228600" y="1066800"/>
            <a:ext cx="8915400" cy="5181600"/>
          </a:xfrm>
        </p:spPr>
        <p:txBody>
          <a:bodyPr/>
          <a:lstStyle/>
          <a:p>
            <a:r>
              <a:rPr lang="en-US" sz="2400" dirty="0" smtClean="0"/>
              <a:t>The electromagnetic interaction is no longer set by the classical electron radius: for protons (and </a:t>
            </a:r>
            <a:r>
              <a:rPr lang="en-US" sz="2400" dirty="0" err="1" smtClean="0"/>
              <a:t>muons</a:t>
            </a:r>
            <a:r>
              <a:rPr lang="en-US" sz="2400" dirty="0" smtClean="0"/>
              <a:t>) the onset of </a:t>
            </a:r>
            <a:r>
              <a:rPr lang="en-US" sz="2400" dirty="0" err="1" smtClean="0"/>
              <a:t>radiative</a:t>
            </a:r>
            <a:r>
              <a:rPr lang="en-US" sz="2400" dirty="0" smtClean="0"/>
              <a:t> processes is suppressed by particle mass M relative to the electron: (m</a:t>
            </a:r>
            <a:r>
              <a:rPr lang="en-US" sz="2400" baseline="-25000" dirty="0" smtClean="0"/>
              <a:t>e</a:t>
            </a:r>
            <a:r>
              <a:rPr lang="en-US" sz="2400" dirty="0" smtClean="0"/>
              <a:t>/M)</a:t>
            </a:r>
            <a:r>
              <a:rPr lang="en-US" sz="2400" baseline="30000" dirty="0" smtClean="0"/>
              <a:t>2</a:t>
            </a:r>
            <a:endParaRPr lang="en-US" sz="2400" dirty="0" smtClean="0"/>
          </a:p>
          <a:p>
            <a:pPr lvl="1"/>
            <a:r>
              <a:rPr lang="en-US" sz="2000" dirty="0" smtClean="0">
                <a:solidFill>
                  <a:srgbClr val="0000FF"/>
                </a:solidFill>
              </a:rPr>
              <a:t>But </a:t>
            </a:r>
            <a:r>
              <a:rPr lang="en-US" sz="2000" smtClean="0">
                <a:solidFill>
                  <a:srgbClr val="0000FF"/>
                </a:solidFill>
              </a:rPr>
              <a:t>picks up at </a:t>
            </a:r>
            <a:r>
              <a:rPr lang="en-US" sz="2000" dirty="0" smtClean="0">
                <a:solidFill>
                  <a:srgbClr val="0000FF"/>
                </a:solidFill>
              </a:rPr>
              <a:t>high </a:t>
            </a:r>
            <a:r>
              <a:rPr lang="en-US" sz="2000" dirty="0" err="1" smtClean="0">
                <a:solidFill>
                  <a:srgbClr val="0000FF"/>
                </a:solidFill>
              </a:rPr>
              <a:t>muon</a:t>
            </a:r>
            <a:r>
              <a:rPr lang="en-US" sz="2000" dirty="0" smtClean="0">
                <a:solidFill>
                  <a:srgbClr val="0000FF"/>
                </a:solidFill>
              </a:rPr>
              <a:t> momentum (&gt;200 </a:t>
            </a:r>
            <a:r>
              <a:rPr lang="en-US" sz="2000" dirty="0" err="1" smtClean="0">
                <a:solidFill>
                  <a:srgbClr val="0000FF"/>
                </a:solidFill>
              </a:rPr>
              <a:t>GeV/c</a:t>
            </a:r>
            <a:r>
              <a:rPr lang="en-US" sz="2000" dirty="0" smtClean="0">
                <a:solidFill>
                  <a:srgbClr val="0000FF"/>
                </a:solidFill>
              </a:rPr>
              <a:t>)</a:t>
            </a:r>
          </a:p>
          <a:p>
            <a:r>
              <a:rPr lang="en-US" sz="2400" dirty="0" smtClean="0"/>
              <a:t>However, the proton-proton cross section </a:t>
            </a:r>
            <a:r>
              <a:rPr lang="en-US" sz="2400" dirty="0" err="1" smtClean="0"/>
              <a:t>σ(pp</a:t>
            </a:r>
            <a:r>
              <a:rPr lang="en-US" sz="2400" dirty="0" smtClean="0"/>
              <a:t>) is ~40 </a:t>
            </a:r>
            <a:r>
              <a:rPr lang="en-US" sz="2400" dirty="0" err="1" smtClean="0"/>
              <a:t>millibarns</a:t>
            </a:r>
            <a:r>
              <a:rPr lang="en-US" sz="2400" dirty="0" smtClean="0"/>
              <a:t> and rather constant with q</a:t>
            </a:r>
            <a:r>
              <a:rPr lang="en-US" sz="2400" baseline="30000" dirty="0" smtClean="0"/>
              <a:t>2</a:t>
            </a:r>
            <a:r>
              <a:rPr lang="en-US" sz="2400" dirty="0" smtClean="0"/>
              <a:t>, and similarly for </a:t>
            </a:r>
            <a:r>
              <a:rPr lang="en-US" sz="2400" dirty="0" err="1" smtClean="0"/>
              <a:t>σ(</a:t>
            </a:r>
            <a:r>
              <a:rPr lang="en-US" sz="2400" dirty="0" err="1" smtClean="0">
                <a:latin typeface="Symbol" pitchFamily="-106" charset="2"/>
              </a:rPr>
              <a:t>p</a:t>
            </a:r>
            <a:r>
              <a:rPr lang="en-US" sz="2400" dirty="0" err="1" smtClean="0"/>
              <a:t>p</a:t>
            </a:r>
            <a:r>
              <a:rPr lang="en-US" sz="2400" dirty="0" smtClean="0"/>
              <a:t>), but </a:t>
            </a:r>
            <a:r>
              <a:rPr lang="en-US" sz="2400" dirty="0" err="1" smtClean="0"/>
              <a:t>σ(</a:t>
            </a:r>
            <a:r>
              <a:rPr lang="en-US" sz="2400" dirty="0" err="1" smtClean="0">
                <a:latin typeface="Symbol" pitchFamily="-106" charset="2"/>
              </a:rPr>
              <a:t>p</a:t>
            </a:r>
            <a:r>
              <a:rPr lang="en-US" sz="2400" dirty="0" err="1" smtClean="0"/>
              <a:t>p</a:t>
            </a:r>
            <a:r>
              <a:rPr lang="en-US" sz="2400" dirty="0" smtClean="0"/>
              <a:t>) ≈ 2/3 </a:t>
            </a:r>
            <a:r>
              <a:rPr lang="en-US" sz="2400" dirty="0" err="1" smtClean="0"/>
              <a:t>σ(pp</a:t>
            </a:r>
            <a:r>
              <a:rPr lang="en-US" sz="2400" dirty="0" smtClean="0"/>
              <a:t>) </a:t>
            </a:r>
            <a:endParaRPr lang="en-US" dirty="0" smtClean="0">
              <a:solidFill>
                <a:srgbClr val="0000FF"/>
              </a:solidFill>
            </a:endParaRPr>
          </a:p>
          <a:p>
            <a:pPr lvl="1"/>
            <a:r>
              <a:rPr lang="en-US" dirty="0" smtClean="0">
                <a:solidFill>
                  <a:srgbClr val="0000FF"/>
                </a:solidFill>
              </a:rPr>
              <a:t>The relevant length (based on protons) is called the </a:t>
            </a:r>
            <a:r>
              <a:rPr lang="en-US" b="1" dirty="0" smtClean="0">
                <a:solidFill>
                  <a:srgbClr val="0000FF"/>
                </a:solidFill>
              </a:rPr>
              <a:t>nuclear interaction length</a:t>
            </a:r>
            <a:r>
              <a:rPr lang="en-US" dirty="0" smtClean="0">
                <a:solidFill>
                  <a:srgbClr val="0000FF"/>
                </a:solidFill>
              </a:rPr>
              <a:t>:</a:t>
            </a:r>
          </a:p>
        </p:txBody>
      </p:sp>
      <p:sp>
        <p:nvSpPr>
          <p:cNvPr id="31750" name="Slide Number Placeholder 4"/>
          <p:cNvSpPr>
            <a:spLocks noGrp="1"/>
          </p:cNvSpPr>
          <p:nvPr>
            <p:ph type="sldNum" sz="quarter" idx="12"/>
          </p:nvPr>
        </p:nvSpPr>
        <p:spPr>
          <a:noFill/>
        </p:spPr>
        <p:txBody>
          <a:bodyPr/>
          <a:lstStyle/>
          <a:p>
            <a:fld id="{E343E076-7229-C341-AE08-542EEF5E6E38}" type="slidenum">
              <a:rPr lang="en-US" altLang="zh-CN" smtClean="0"/>
              <a:pPr/>
              <a:t>9</a:t>
            </a:fld>
            <a:endParaRPr lang="en-US" altLang="zh-CN" dirty="0" smtClean="0"/>
          </a:p>
        </p:txBody>
      </p:sp>
      <p:graphicFrame>
        <p:nvGraphicFramePr>
          <p:cNvPr id="31746" name="Object 2"/>
          <p:cNvGraphicFramePr>
            <a:graphicFrameLocks noChangeAspect="1"/>
          </p:cNvGraphicFramePr>
          <p:nvPr/>
        </p:nvGraphicFramePr>
        <p:xfrm>
          <a:off x="5867400" y="4724400"/>
          <a:ext cx="2667000" cy="928687"/>
        </p:xfrm>
        <a:graphic>
          <a:graphicData uri="http://schemas.openxmlformats.org/presentationml/2006/ole">
            <p:oleObj spid="_x0000_s31746" name="Equation" r:id="rId3" imgW="1130300" imgH="393700" progId="Equation.3">
              <p:embed/>
            </p:oleObj>
          </a:graphicData>
        </a:graphic>
      </p:graphicFrame>
      <p:sp>
        <p:nvSpPr>
          <p:cNvPr id="7" name="Date Placeholder 6"/>
          <p:cNvSpPr>
            <a:spLocks noGrp="1"/>
          </p:cNvSpPr>
          <p:nvPr>
            <p:ph type="dt" sz="half" idx="10"/>
          </p:nvPr>
        </p:nvSpPr>
        <p:spPr/>
        <p:txBody>
          <a:bodyPr/>
          <a:lstStyle/>
          <a:p>
            <a:r>
              <a:rPr lang="en-US" altLang="zh-CN" smtClean="0"/>
              <a:t>8/17/16</a:t>
            </a:r>
            <a:endParaRPr lang="en-US" altLang="zh-CN"/>
          </a:p>
        </p:txBody>
      </p:sp>
      <p:sp>
        <p:nvSpPr>
          <p:cNvPr id="8" name="Footer Placeholder 7"/>
          <p:cNvSpPr>
            <a:spLocks noGrp="1"/>
          </p:cNvSpPr>
          <p:nvPr>
            <p:ph type="ftr" sz="quarter" idx="11"/>
          </p:nvPr>
        </p:nvSpPr>
        <p:spPr/>
        <p:txBody>
          <a:bodyPr/>
          <a:lstStyle/>
          <a:p>
            <a:r>
              <a:rPr lang="en-US" altLang="zh-CN" smtClean="0"/>
              <a:t>HCPSS 2016 Calorimetry Lecture 1</a:t>
            </a:r>
            <a:endParaRPr lang="en-US" altLang="zh-CN"/>
          </a:p>
        </p:txBody>
      </p:sp>
      <p:sp>
        <p:nvSpPr>
          <p:cNvPr id="9" name="TextBox 8"/>
          <p:cNvSpPr txBox="1"/>
          <p:nvPr/>
        </p:nvSpPr>
        <p:spPr>
          <a:xfrm>
            <a:off x="1066800" y="5791200"/>
            <a:ext cx="7489024" cy="646331"/>
          </a:xfrm>
          <a:prstGeom prst="rect">
            <a:avLst/>
          </a:prstGeom>
          <a:noFill/>
        </p:spPr>
        <p:txBody>
          <a:bodyPr wrap="none" rtlCol="0">
            <a:spAutoFit/>
          </a:bodyPr>
          <a:lstStyle/>
          <a:p>
            <a:pPr algn="ctr"/>
            <a:r>
              <a:rPr lang="en-US" dirty="0" smtClean="0">
                <a:solidFill>
                  <a:srgbClr val="0000FF"/>
                </a:solidFill>
              </a:rPr>
              <a:t>where A</a:t>
            </a:r>
            <a:r>
              <a:rPr lang="en-US" baseline="30000" dirty="0" smtClean="0">
                <a:solidFill>
                  <a:srgbClr val="0000FF"/>
                </a:solidFill>
              </a:rPr>
              <a:t>2/3</a:t>
            </a:r>
            <a:r>
              <a:rPr lang="en-US" dirty="0" smtClean="0">
                <a:solidFill>
                  <a:srgbClr val="0000FF"/>
                </a:solidFill>
              </a:rPr>
              <a:t> quantifies the hard sphere scattering of the nucleus</a:t>
            </a:r>
          </a:p>
          <a:p>
            <a:pPr algn="ctr"/>
            <a:r>
              <a:rPr lang="en-US" dirty="0" smtClean="0">
                <a:solidFill>
                  <a:srgbClr val="0000FF"/>
                </a:solidFill>
              </a:rPr>
              <a:t>(origin of the cross section unit “barn” for nuclear densities)</a:t>
            </a:r>
            <a:endParaRPr lang="en-US" dirty="0">
              <a:solidFill>
                <a:srgbClr val="0000FF"/>
              </a:solidFill>
            </a:endParaRPr>
          </a:p>
        </p:txBody>
      </p:sp>
      <p:sp>
        <p:nvSpPr>
          <p:cNvPr id="10" name="TextBox 9"/>
          <p:cNvSpPr txBox="1"/>
          <p:nvPr/>
        </p:nvSpPr>
        <p:spPr>
          <a:xfrm>
            <a:off x="3200400" y="6412468"/>
            <a:ext cx="4806762" cy="369332"/>
          </a:xfrm>
          <a:prstGeom prst="rect">
            <a:avLst/>
          </a:prstGeom>
          <a:noFill/>
        </p:spPr>
        <p:txBody>
          <a:bodyPr wrap="none" rtlCol="0">
            <a:spAutoFit/>
          </a:bodyPr>
          <a:lstStyle/>
          <a:p>
            <a:r>
              <a:rPr lang="en-US" dirty="0" smtClean="0">
                <a:solidFill>
                  <a:srgbClr val="0000FF"/>
                </a:solidFill>
              </a:rPr>
              <a:t>10</a:t>
            </a:r>
            <a:r>
              <a:rPr lang="en-US" baseline="30000" dirty="0" smtClean="0">
                <a:solidFill>
                  <a:srgbClr val="0000FF"/>
                </a:solidFill>
              </a:rPr>
              <a:t>-24</a:t>
            </a:r>
            <a:r>
              <a:rPr lang="en-US" dirty="0" smtClean="0">
                <a:solidFill>
                  <a:srgbClr val="0000FF"/>
                </a:solidFill>
              </a:rPr>
              <a:t> cm</a:t>
            </a:r>
            <a:r>
              <a:rPr lang="en-US" baseline="30000" dirty="0" smtClean="0">
                <a:solidFill>
                  <a:srgbClr val="0000FF"/>
                </a:solidFill>
              </a:rPr>
              <a:t>2 =</a:t>
            </a:r>
            <a:r>
              <a:rPr lang="en-US" dirty="0" smtClean="0">
                <a:solidFill>
                  <a:srgbClr val="0000FF"/>
                </a:solidFill>
              </a:rPr>
              <a:t> 100 fm</a:t>
            </a:r>
            <a:r>
              <a:rPr lang="en-US" baseline="30000" dirty="0" smtClean="0">
                <a:solidFill>
                  <a:srgbClr val="0000FF"/>
                </a:solidFill>
              </a:rPr>
              <a:t>2</a:t>
            </a:r>
            <a:r>
              <a:rPr lang="en-US" dirty="0" smtClean="0">
                <a:solidFill>
                  <a:srgbClr val="0000FF"/>
                </a:solidFill>
              </a:rPr>
              <a:t> ~ </a:t>
            </a:r>
            <a:r>
              <a:rPr lang="en-US" dirty="0" smtClean="0">
                <a:solidFill>
                  <a:srgbClr val="0000FF"/>
                </a:solidFill>
                <a:latin typeface="Symbol" charset="2"/>
                <a:cs typeface="Symbol" charset="2"/>
              </a:rPr>
              <a:t>p(</a:t>
            </a:r>
            <a:r>
              <a:rPr lang="en-US" dirty="0" smtClean="0">
                <a:solidFill>
                  <a:srgbClr val="0000FF"/>
                </a:solidFill>
              </a:rPr>
              <a:t>(235)</a:t>
            </a:r>
            <a:r>
              <a:rPr lang="en-US" baseline="30000" dirty="0" smtClean="0">
                <a:solidFill>
                  <a:srgbClr val="0000FF"/>
                </a:solidFill>
              </a:rPr>
              <a:t>1/3</a:t>
            </a:r>
            <a:r>
              <a:rPr lang="en-US" dirty="0" smtClean="0">
                <a:solidFill>
                  <a:srgbClr val="0000FF"/>
                </a:solidFill>
              </a:rPr>
              <a:t>*1 fm)</a:t>
            </a:r>
            <a:r>
              <a:rPr lang="en-US" baseline="30000" dirty="0" smtClean="0">
                <a:solidFill>
                  <a:srgbClr val="0000FF"/>
                </a:solidFill>
              </a:rPr>
              <a:t>2</a:t>
            </a:r>
            <a:endParaRPr lang="en-US"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宋体"/>
        <a:cs typeface="宋体"/>
      </a:majorFont>
      <a:minorFont>
        <a:latin typeface="Verdana"/>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Level</Template>
  <TotalTime>3941</TotalTime>
  <Words>5159</Words>
  <Application>Microsoft Macintosh PowerPoint</Application>
  <PresentationFormat>On-screen Show (4:3)</PresentationFormat>
  <Paragraphs>775</Paragraphs>
  <Slides>58</Slides>
  <Notes>6</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58</vt:i4>
      </vt:variant>
    </vt:vector>
  </HeadingPairs>
  <TitlesOfParts>
    <vt:vector size="61" baseType="lpstr">
      <vt:lpstr>Level</vt:lpstr>
      <vt:lpstr>Macintosh HD:Users:physics:Documents:HF Calorimeter Upgrades.doc!OLE_LINK3</vt:lpstr>
      <vt:lpstr>Equation</vt:lpstr>
      <vt:lpstr>Calorimetry Lecture 1</vt:lpstr>
      <vt:lpstr>Outline of Lecture 1</vt:lpstr>
      <vt:lpstr>Why Calorimetry?</vt:lpstr>
      <vt:lpstr>Design Principles of Calorimetry</vt:lpstr>
      <vt:lpstr>Slide 5</vt:lpstr>
      <vt:lpstr>Stopping Particles in Matter</vt:lpstr>
      <vt:lpstr>Radiation Length</vt:lpstr>
      <vt:lpstr>Radiation Length</vt:lpstr>
      <vt:lpstr>How about an incident proton?</vt:lpstr>
      <vt:lpstr>What is the equivalent Nlint picture?</vt:lpstr>
      <vt:lpstr>In between hard knocks</vt:lpstr>
      <vt:lpstr>Radiative Rise from Cosmics at CMS</vt:lpstr>
      <vt:lpstr>Material Properties</vt:lpstr>
      <vt:lpstr>Detecting a MIP</vt:lpstr>
      <vt:lpstr>Detecting a MIP</vt:lpstr>
      <vt:lpstr>Detecting a MIP</vt:lpstr>
      <vt:lpstr>Detecting a MIP</vt:lpstr>
      <vt:lpstr>Counting Statistics</vt:lpstr>
      <vt:lpstr>EM Shower Profile and Containment</vt:lpstr>
      <vt:lpstr>EM Shower Profile and Containment</vt:lpstr>
      <vt:lpstr>Longitudinal Profile of EM Shower in Cu</vt:lpstr>
      <vt:lpstr>EM Transverse Profile</vt:lpstr>
      <vt:lpstr>Position of EM Shower in 2D</vt:lpstr>
      <vt:lpstr>Hadronic Showers</vt:lpstr>
      <vt:lpstr>Pion Component</vt:lpstr>
      <vt:lpstr>Hadronic Shower Profile and Containment</vt:lpstr>
      <vt:lpstr>Hadronic Shower Profile and Containment</vt:lpstr>
      <vt:lpstr>Heavily Ionizing Particle (HIP)</vt:lpstr>
      <vt:lpstr>Hadronic Shower Profile and Containment</vt:lpstr>
      <vt:lpstr>EM Fraction of Charged Pion Showers</vt:lpstr>
      <vt:lpstr>Response of Charged Pions/Electrons</vt:lpstr>
      <vt:lpstr>Compensation</vt:lpstr>
      <vt:lpstr>Seeing the particle showers</vt:lpstr>
      <vt:lpstr>Types of Calorimeters</vt:lpstr>
      <vt:lpstr>Total Absorption Calorimeters</vt:lpstr>
      <vt:lpstr>Light Emission in a (LSO) Crystal</vt:lpstr>
      <vt:lpstr>Inorganic Scintillating Crystals</vt:lpstr>
      <vt:lpstr>Decay Time Constant for Crystals</vt:lpstr>
      <vt:lpstr>Properties of Crystals</vt:lpstr>
      <vt:lpstr>Photodetectors that Operate in Magnetic Field</vt:lpstr>
      <vt:lpstr>Photodetectors that Operate in Magnetic Field</vt:lpstr>
      <vt:lpstr>Multi-Anode High-QE PMTs</vt:lpstr>
      <vt:lpstr>Light-Gathering Power</vt:lpstr>
      <vt:lpstr>Light-Gathering Power</vt:lpstr>
      <vt:lpstr>Light Emission Effects</vt:lpstr>
      <vt:lpstr>Best Understanding of Non-Linearity</vt:lpstr>
      <vt:lpstr>Energy Resolution</vt:lpstr>
      <vt:lpstr>Total Absorption Calorimeter</vt:lpstr>
      <vt:lpstr>Sampling Calorimeters</vt:lpstr>
      <vt:lpstr>Extreme Pion Showers</vt:lpstr>
      <vt:lpstr>Ionization</vt:lpstr>
      <vt:lpstr>Ionization</vt:lpstr>
      <vt:lpstr>Light-Emitting Active Layers</vt:lpstr>
      <vt:lpstr>Sampling Calorimeters</vt:lpstr>
      <vt:lpstr>Sampling Calorimeters</vt:lpstr>
      <vt:lpstr>Sampling Calorimeter</vt:lpstr>
      <vt:lpstr>Sampling Calorimeters</vt:lpstr>
      <vt:lpstr>References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on LHC Jet Algorithms</dc:title>
  <dc:creator>User</dc:creator>
  <cp:lastModifiedBy>Christopher Tully</cp:lastModifiedBy>
  <cp:revision>374</cp:revision>
  <dcterms:created xsi:type="dcterms:W3CDTF">2016-08-17T14:15:43Z</dcterms:created>
  <dcterms:modified xsi:type="dcterms:W3CDTF">2016-08-17T14:59:20Z</dcterms:modified>
</cp:coreProperties>
</file>