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8"/>
  </p:notesMasterIdLst>
  <p:sldIdLst>
    <p:sldId id="256" r:id="rId2"/>
    <p:sldId id="342" r:id="rId3"/>
    <p:sldId id="345" r:id="rId4"/>
    <p:sldId id="343" r:id="rId5"/>
    <p:sldId id="344" r:id="rId6"/>
    <p:sldId id="30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ED68DE-8694-43D8-9B88-B4CB080F3A80}" type="datetimeFigureOut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36B487-3F69-4763-AAFD-7778E13E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lnSpc>
                <a:spcPct val="140000"/>
              </a:lnSpc>
              <a:buFont typeface="Monotype Sorts" pitchFamily="1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6246-054D-48F7-8858-D98BB591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53C2-A76F-41F4-BB13-C23EC3FEA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BAC9-0521-4E21-87DF-DF5EE3B5B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A6AC-BA73-44B5-9424-4408B1D44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87FE-4119-4211-AE05-64DE0D00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F868-DE0B-4F8C-BCC9-445B9B7E5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EB13-F005-4C13-9AE6-A7B20E99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0D6C-92B5-4D59-86CB-DBD903D7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995E-F63D-4E05-90DE-7109B71C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F0C4-1AAC-4218-808B-07477C5B0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8C34-CE64-4776-AC33-0D4081F3B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FCC3-65BB-4DCB-B08B-DB3ACE3F7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924800" cy="838200"/>
          </a:xfrm>
          <a:prstGeom prst="rect">
            <a:avLst/>
          </a:prstGeom>
          <a:gradFill rotWithShape="0">
            <a:gsLst>
              <a:gs pos="0">
                <a:srgbClr val="D3C4B4"/>
              </a:gs>
              <a:gs pos="100000">
                <a:srgbClr val="F6E4D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38513" y="6477000"/>
            <a:ext cx="49672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11, 2013</a:t>
            </a:r>
            <a:endParaRPr lang="en-US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3019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>
                <a:solidFill>
                  <a:srgbClr val="FFCC00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240F606-AE00-4664-BAE4-BD8BFB3F1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304800" y="6477000"/>
            <a:ext cx="8610600" cy="0"/>
          </a:xfrm>
          <a:prstGeom prst="line">
            <a:avLst/>
          </a:prstGeom>
          <a:noFill/>
          <a:ln w="12700">
            <a:solidFill>
              <a:srgbClr val="6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8" name="Picture 2" descr="a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28600"/>
            <a:ext cx="411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8305800" y="152400"/>
            <a:ext cx="609600" cy="838200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305800" y="152400"/>
            <a:ext cx="609600" cy="838200"/>
          </a:xfrm>
          <a:prstGeom prst="rect">
            <a:avLst/>
          </a:prstGeom>
          <a:noFill/>
          <a:ln w="9525">
            <a:solidFill>
              <a:srgbClr val="600000"/>
            </a:solidFill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800000"/>
        </a:buClr>
        <a:buFont typeface="Monotype Sorts" pitchFamily="2" charset="2"/>
        <a:buChar char="T"/>
        <a:defRPr sz="2400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Monotype Sorts" pitchFamily="2" charset="2"/>
        <a:buChar char="q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Monotype Sorts" pitchFamily="2" charset="2"/>
        <a:buChar char="z"/>
        <a:defRPr>
          <a:solidFill>
            <a:srgbClr val="993300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600000"/>
        </a:buClr>
        <a:buSzPct val="60000"/>
        <a:buFont typeface="Monotype Sorts" pitchFamily="2" charset="2"/>
        <a:buChar char="s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sciencegrid.org/twiki/pub/Documentation/NetworkingTroubleShooting/20130204-OSG-Debug-SPM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143000"/>
          </a:xfrm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/>
          <a:lstStyle/>
          <a:p>
            <a:pPr eaLnBrk="1" hangingPunct="1"/>
            <a:r>
              <a:rPr lang="en-US" dirty="0" smtClean="0"/>
              <a:t>USATLAS Networking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Shawn McKee/University of Michigan</a:t>
            </a:r>
            <a:endParaRPr lang="en-US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At the OSG AHM in Indianapolis, IN</a:t>
            </a:r>
          </a:p>
          <a:p>
            <a:pPr eaLnBrk="1" hangingPunct="1">
              <a:defRPr/>
            </a:pPr>
            <a:r>
              <a:rPr lang="en-US" dirty="0" smtClean="0"/>
              <a:t>March 11,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r>
              <a:rPr lang="en-US" dirty="0"/>
              <a:t>: Networking in </a:t>
            </a:r>
            <a:r>
              <a:rPr lang="en-US" dirty="0" smtClean="0"/>
              <a:t>USATLAS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Topics for Today</a:t>
            </a:r>
            <a:endParaRPr lang="en-US" sz="3600" u="sng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 smtClean="0"/>
              <a:t> Issues with USATLAS related to networking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 Throughput issues along specific paths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 Problems with Trans-Atlantic transfers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 </a:t>
            </a:r>
            <a:r>
              <a:rPr lang="en-US" sz="3200" dirty="0" err="1" smtClean="0"/>
              <a:t>perfSONAR</a:t>
            </a:r>
            <a:r>
              <a:rPr lang="en-US" sz="3200" dirty="0" smtClean="0"/>
              <a:t>-PS Toolkit and its deployment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Planning for interaction with OSG and WLCG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 </a:t>
            </a:r>
            <a:r>
              <a:rPr lang="en-US" sz="3200" dirty="0" smtClean="0"/>
              <a:t>LHCONE</a:t>
            </a: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sz="3200" dirty="0" smtClean="0"/>
              <a:t> Other topics?  (Add to list)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USATLAS Networking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4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924800" cy="838200"/>
          </a:xfrm>
        </p:spPr>
        <p:txBody>
          <a:bodyPr/>
          <a:lstStyle/>
          <a:p>
            <a:r>
              <a:rPr lang="en-US" dirty="0" smtClean="0"/>
              <a:t>Network Discussion Topics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Continuing intermittent problems along some paths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 Need </a:t>
            </a:r>
            <a:r>
              <a:rPr lang="en-US" sz="2400" dirty="0" err="1"/>
              <a:t>perfSONAR</a:t>
            </a:r>
            <a:r>
              <a:rPr lang="en-US" sz="2400" dirty="0"/>
              <a:t>-PS data to be correctly and consistently gathered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 Relate to end-to-end measurements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 See OSG network document: </a:t>
            </a:r>
            <a:r>
              <a:rPr lang="en-US" sz="2400" dirty="0">
                <a:hlinkClick r:id="rId2"/>
              </a:rPr>
              <a:t>https://www.opensciencegrid.org/twiki/pub/Documentation/NetworkingTroubleShooting/20130204-OSG-Debug-SPM.docx</a:t>
            </a:r>
            <a:r>
              <a:rPr lang="en-US" sz="2400" dirty="0"/>
              <a:t>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 We need to work on best practices for automating problem </a:t>
            </a:r>
            <a:r>
              <a:rPr lang="en-US" sz="2400" dirty="0" smtClean="0"/>
              <a:t>discovery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 smtClean="0"/>
              <a:t>See Jason’s talk this afternoon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 Problems</a:t>
            </a:r>
            <a:r>
              <a:rPr lang="en-US" sz="2800" dirty="0"/>
              <a:t>? Questions? Discussion?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04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Discussion  Topics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/>
              <a:t>Issues to/from </a:t>
            </a:r>
            <a:r>
              <a:rPr lang="en-US" sz="3600" dirty="0" smtClean="0"/>
              <a:t>Trans-Atlantic </a:t>
            </a:r>
            <a:r>
              <a:rPr lang="en-US" sz="3600" dirty="0"/>
              <a:t>sites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 Often </a:t>
            </a:r>
            <a:r>
              <a:rPr lang="en-US" sz="2800" dirty="0"/>
              <a:t>problems due to firewalls:  LHCONE and/or firewall reconfigurations seem to be our </a:t>
            </a:r>
            <a:r>
              <a:rPr lang="en-US" sz="2800" dirty="0" smtClean="0"/>
              <a:t>choices</a:t>
            </a:r>
          </a:p>
          <a:p>
            <a:pPr lvl="2">
              <a:spcBef>
                <a:spcPts val="0"/>
              </a:spcBef>
            </a:pPr>
            <a:r>
              <a:rPr lang="en-US" sz="2600" dirty="0" smtClean="0"/>
              <a:t> Point out issues to sites not-implementing DMZs</a:t>
            </a:r>
            <a:endParaRPr lang="en-US" sz="26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 Sometimes (e.g., RAL</a:t>
            </a:r>
            <a:r>
              <a:rPr lang="en-US" sz="2800" dirty="0"/>
              <a:t>) </a:t>
            </a:r>
            <a:r>
              <a:rPr lang="en-US" sz="2800" dirty="0" smtClean="0"/>
              <a:t>the problem </a:t>
            </a:r>
            <a:r>
              <a:rPr lang="en-US" sz="2800" dirty="0"/>
              <a:t>is actually network hardware/bottlenecks</a:t>
            </a:r>
          </a:p>
          <a:p>
            <a:pPr lvl="2">
              <a:spcBef>
                <a:spcPts val="0"/>
              </a:spcBef>
            </a:pPr>
            <a:r>
              <a:rPr lang="en-US" sz="2400" dirty="0" smtClean="0"/>
              <a:t>Differentiate </a:t>
            </a:r>
            <a:r>
              <a:rPr lang="en-US" sz="2400" dirty="0"/>
              <a:t>these and get them fixed</a:t>
            </a:r>
            <a:r>
              <a:rPr lang="en-US" sz="2400" dirty="0" smtClean="0"/>
              <a:t>!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3000" dirty="0" smtClean="0"/>
              <a:t>Questions, Comments, Discussion?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9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err="1"/>
              <a:t>perfSONAR</a:t>
            </a:r>
            <a:r>
              <a:rPr lang="en-US" sz="2800" dirty="0"/>
              <a:t>-PS issues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B050"/>
                </a:solidFill>
              </a:rPr>
              <a:t>Need a more “set-it-and-forget-it” distribution.  Target v3.3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B050"/>
                </a:solidFill>
              </a:rPr>
              <a:t>Need to get ALL our sites using the mesh-</a:t>
            </a:r>
            <a:r>
              <a:rPr lang="en-US" sz="2400" dirty="0" err="1">
                <a:solidFill>
                  <a:srgbClr val="00B050"/>
                </a:solidFill>
              </a:rPr>
              <a:t>config</a:t>
            </a:r>
            <a:r>
              <a:rPr lang="en-US" sz="2400" dirty="0">
                <a:solidFill>
                  <a:srgbClr val="00B050"/>
                </a:solidFill>
              </a:rPr>
              <a:t> and with 10G BW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Fitting into larger WLCG monitoring scheme/use of include </a:t>
            </a:r>
            <a:r>
              <a:rPr lang="en-US" sz="2400" dirty="0" smtClean="0"/>
              <a:t>options?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Interaction/Integration with OSG networking plans?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The modular dashboard … ?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dirty="0"/>
              <a:t>LHCONE --- </a:t>
            </a:r>
            <a:r>
              <a:rPr lang="en-US" sz="2800" u="sng" dirty="0"/>
              <a:t>See my talk this </a:t>
            </a:r>
            <a:r>
              <a:rPr lang="en-US" sz="2800" u="sng" dirty="0" smtClean="0"/>
              <a:t>afternoon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Other Topics??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USATLAS Networking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272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 Discussion/Questions/Comments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USATLAS Networking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-template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B2B2B2"/>
      </a:folHlink>
    </a:clrScheme>
    <a:fontScheme name="atlas-template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lnDef>
  </a:objectDefaults>
  <a:extraClrSchemeLst>
    <a:extraClrScheme>
      <a:clrScheme name="atlas-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las-template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ATLAS_Computing_Tier2_3_JointTechs_Jul16</Template>
  <TotalTime>8387</TotalTime>
  <Words>292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atlas-template2</vt:lpstr>
      <vt:lpstr>USATLAS Networking Discussion</vt:lpstr>
      <vt:lpstr>Discussion: Networking in USATLAS</vt:lpstr>
      <vt:lpstr>Network Discussion Topics (1/3)</vt:lpstr>
      <vt:lpstr>Networking Discussion  Topics (2/3)</vt:lpstr>
      <vt:lpstr>Discussion Topics (3/3)</vt:lpstr>
      <vt:lpstr>Other  Discussion/Questions/Comments?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Analysis: USATLAS</dc:title>
  <dc:creator>Shawn  McKee</dc:creator>
  <cp:lastModifiedBy>smckee</cp:lastModifiedBy>
  <cp:revision>174</cp:revision>
  <dcterms:created xsi:type="dcterms:W3CDTF">2008-05-12T16:24:34Z</dcterms:created>
  <dcterms:modified xsi:type="dcterms:W3CDTF">2013-03-11T10:46:26Z</dcterms:modified>
</cp:coreProperties>
</file>