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73" r:id="rId3"/>
    <p:sldId id="256" r:id="rId4"/>
    <p:sldId id="284" r:id="rId5"/>
    <p:sldId id="285" r:id="rId6"/>
    <p:sldId id="268" r:id="rId7"/>
    <p:sldId id="267" r:id="rId8"/>
    <p:sldId id="270" r:id="rId9"/>
    <p:sldId id="269" r:id="rId10"/>
    <p:sldId id="258" r:id="rId11"/>
    <p:sldId id="259" r:id="rId12"/>
    <p:sldId id="260" r:id="rId13"/>
    <p:sldId id="261" r:id="rId14"/>
    <p:sldId id="286" r:id="rId15"/>
    <p:sldId id="272" r:id="rId16"/>
    <p:sldId id="262" r:id="rId17"/>
    <p:sldId id="274" r:id="rId18"/>
    <p:sldId id="264" r:id="rId19"/>
    <p:sldId id="265" r:id="rId20"/>
    <p:sldId id="263" r:id="rId21"/>
    <p:sldId id="275" r:id="rId22"/>
    <p:sldId id="276" r:id="rId23"/>
    <p:sldId id="279" r:id="rId24"/>
    <p:sldId id="266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3" autoAdjust="0"/>
    <p:restoredTop sz="99834" autoAdjust="0"/>
  </p:normalViewPr>
  <p:slideViewPr>
    <p:cSldViewPr snapToGrid="0" snapToObjects="1">
      <p:cViewPr varScale="1">
        <p:scale>
          <a:sx n="59" d="100"/>
          <a:sy n="59" d="100"/>
        </p:scale>
        <p:origin x="115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87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0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64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2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8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1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8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5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48D96-BF16-9E45-B960-FB7681350712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E0F41-E966-144A-AF38-3C934AA81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png"/><Relationship Id="rId4" Type="http://schemas.openxmlformats.org/officeDocument/2006/relationships/package" Target="../embeddings/Microsoft_Word_Document1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7" Type="http://schemas.openxmlformats.org/officeDocument/2006/relationships/image" Target="../media/image50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Correlations within Non-equilibrium Green’s Functions method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Hossein Mahzoon</a:t>
            </a: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MSU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82695" y="5051832"/>
            <a:ext cx="4513176" cy="1644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chemeClr val="tx1"/>
                </a:solidFill>
                <a:latin typeface="Times"/>
                <a:cs typeface="Times"/>
              </a:rPr>
              <a:t>Pawel</a:t>
            </a:r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  </a:t>
            </a:r>
            <a:r>
              <a:rPr lang="en-US" dirty="0" err="1" smtClean="0">
                <a:solidFill>
                  <a:schemeClr val="tx1"/>
                </a:solidFill>
                <a:latin typeface="Times"/>
                <a:cs typeface="Times"/>
              </a:rPr>
              <a:t>Danielewicz</a:t>
            </a:r>
            <a:endParaRPr lang="en-US" dirty="0" smtClean="0">
              <a:solidFill>
                <a:schemeClr val="tx1"/>
              </a:solidFill>
              <a:latin typeface="Times"/>
              <a:cs typeface="Times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Times"/>
                <a:cs typeface="Times"/>
              </a:rPr>
              <a:t>Arnau</a:t>
            </a:r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 Rios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"/>
                <a:cs typeface="Times"/>
              </a:rPr>
              <a:t>(University of surrey)</a:t>
            </a:r>
            <a:endParaRPr lang="en-US" sz="2000" dirty="0">
              <a:solidFill>
                <a:schemeClr val="tx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540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Adiabatically switching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2359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  <a:latin typeface="Times"/>
                <a:cs typeface="Times"/>
              </a:rPr>
              <a:t>Adiabatic switching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1F497D"/>
                </a:solidFill>
                <a:latin typeface="Calibri (Body)"/>
                <a:cs typeface="Calibri (Body)"/>
              </a:rPr>
              <a:t>Preparing the initial state</a:t>
            </a:r>
            <a:endParaRPr lang="en-US" dirty="0">
              <a:solidFill>
                <a:srgbClr val="1F497D"/>
              </a:solidFill>
              <a:latin typeface="Calibri (Body)"/>
              <a:cs typeface="Calibri (Body)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205841"/>
            <a:ext cx="3956755" cy="310169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78" y="1960473"/>
            <a:ext cx="2850444" cy="815482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78" y="3227031"/>
            <a:ext cx="2966253" cy="80645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41" y="3166173"/>
            <a:ext cx="1887361" cy="618412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42" y="4927550"/>
            <a:ext cx="1676047" cy="716922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76" y="5138094"/>
            <a:ext cx="1604896" cy="363372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42" y="5908322"/>
            <a:ext cx="5822532" cy="71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/>
          <p:nvPr/>
        </p:nvSpPr>
        <p:spPr>
          <a:xfrm>
            <a:off x="2669540" y="2078038"/>
            <a:ext cx="3886200" cy="8001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668009"/>
              </p:ext>
            </p:extLst>
          </p:nvPr>
        </p:nvGraphicFramePr>
        <p:xfrm>
          <a:off x="760225" y="590224"/>
          <a:ext cx="7581786" cy="5771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Document" r:id="rId4" imgW="9994900" imgH="7607300" progId="Word.Document.12">
                  <p:embed/>
                </p:oleObj>
              </mc:Choice>
              <mc:Fallback>
                <p:oleObj name="Document" r:id="rId4" imgW="9994900" imgH="7607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0225" y="590224"/>
                        <a:ext cx="7581786" cy="5771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949545" y="6119336"/>
            <a:ext cx="149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time  [</a:t>
            </a:r>
            <a:r>
              <a:rPr lang="en-US" dirty="0" err="1" smtClean="0">
                <a:latin typeface="Times"/>
                <a:cs typeface="Times"/>
              </a:rPr>
              <a:t>fm</a:t>
            </a:r>
            <a:r>
              <a:rPr lang="en-US" dirty="0" smtClean="0">
                <a:latin typeface="Times"/>
                <a:cs typeface="Times"/>
              </a:rPr>
              <a:t>/c] 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754" y="6488668"/>
            <a:ext cx="4172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1F497D"/>
                </a:solidFill>
                <a:latin typeface="Times"/>
                <a:cs typeface="Times"/>
              </a:rPr>
              <a:t>M. </a:t>
            </a:r>
            <a:r>
              <a:rPr lang="en-US" sz="1600" i="1" dirty="0" err="1" smtClean="0">
                <a:solidFill>
                  <a:srgbClr val="1F497D"/>
                </a:solidFill>
                <a:latin typeface="Times"/>
                <a:cs typeface="Times"/>
              </a:rPr>
              <a:t>Watanaba</a:t>
            </a:r>
            <a:r>
              <a:rPr lang="en-US" sz="1600" i="1" dirty="0" smtClean="0">
                <a:solidFill>
                  <a:srgbClr val="1F497D"/>
                </a:solidFill>
                <a:latin typeface="Times"/>
                <a:cs typeface="Times"/>
              </a:rPr>
              <a:t> et all, PRL 65,no. 26,  page3301</a:t>
            </a:r>
            <a:endParaRPr lang="en-US" sz="1600" i="1" dirty="0">
              <a:solidFill>
                <a:srgbClr val="1F497D"/>
              </a:solidFill>
              <a:latin typeface="Times"/>
              <a:cs typeface="Time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05304"/>
            <a:ext cx="8229600" cy="811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1F497D"/>
                </a:solidFill>
                <a:latin typeface="Comic Sans MS"/>
                <a:cs typeface="Comic Sans MS"/>
              </a:rPr>
              <a:t>Switching function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847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Correlations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  <a:latin typeface="Times"/>
                <a:cs typeface="Times"/>
              </a:rPr>
              <a:t>Equation incorporating the interactions:</a:t>
            </a:r>
            <a:endParaRPr lang="en-US" dirty="0">
              <a:solidFill>
                <a:srgbClr val="1F497D"/>
              </a:solidFill>
              <a:latin typeface="Times"/>
              <a:cs typeface="Times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3" y="3283020"/>
            <a:ext cx="7366000" cy="58667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7" y="4261100"/>
            <a:ext cx="3570111" cy="504864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68" y="4157668"/>
            <a:ext cx="3786717" cy="796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4333" y="5324265"/>
            <a:ext cx="774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The parameters are chosen to result reasonable physical quantities such as depletion number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4001" y="6349882"/>
            <a:ext cx="50642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  <a:latin typeface="Times"/>
                <a:cs typeface="Times"/>
              </a:rPr>
              <a:t>A. Rios et al :Annals </a:t>
            </a:r>
            <a:r>
              <a:rPr lang="en-US" sz="1600" i="1" dirty="0">
                <a:solidFill>
                  <a:schemeClr val="tx2"/>
                </a:solidFill>
                <a:latin typeface="Times"/>
                <a:cs typeface="Times"/>
              </a:rPr>
              <a:t>of Physics 326 (2011) 1274–</a:t>
            </a:r>
            <a:r>
              <a:rPr lang="en-US" sz="1600" i="1" dirty="0" smtClean="0">
                <a:solidFill>
                  <a:schemeClr val="tx2"/>
                </a:solidFill>
                <a:latin typeface="Times"/>
                <a:cs typeface="Times"/>
              </a:rPr>
              <a:t>1319</a:t>
            </a:r>
            <a:endParaRPr lang="en-US" sz="1600" i="1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21535"/>
            <a:ext cx="8695137" cy="5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4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Comic Sans MS"/>
                <a:cs typeface="Comic Sans MS"/>
              </a:rPr>
              <a:t>infinite nuclear matter</a:t>
            </a:r>
            <a:endParaRPr lang="en-US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8080" y="1567062"/>
            <a:ext cx="236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Energy/particle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496" y="5566525"/>
            <a:ext cx="2365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Density in coordinate space</a:t>
            </a:r>
            <a:endParaRPr lang="en-US" sz="1400" dirty="0">
              <a:latin typeface="Times"/>
              <a:cs typeface="Time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50496" y="5885284"/>
            <a:ext cx="19504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144131" y="5795470"/>
            <a:ext cx="1777113" cy="706187"/>
            <a:chOff x="4635005" y="4303890"/>
            <a:chExt cx="2675776" cy="1016000"/>
          </a:xfrm>
        </p:grpSpPr>
        <p:sp>
          <p:nvSpPr>
            <p:cNvPr id="10" name="Donut 9"/>
            <p:cNvSpPr/>
            <p:nvPr/>
          </p:nvSpPr>
          <p:spPr>
            <a:xfrm>
              <a:off x="6180667" y="4303890"/>
              <a:ext cx="1034795" cy="1016000"/>
            </a:xfrm>
            <a:prstGeom prst="donut">
              <a:avLst>
                <a:gd name="adj" fmla="val 715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836173" y="4837290"/>
              <a:ext cx="1344494" cy="0"/>
            </a:xfrm>
            <a:prstGeom prst="line">
              <a:avLst/>
            </a:prstGeom>
            <a:ln w="28575" cmpd="sng">
              <a:solidFill>
                <a:schemeClr val="accent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7042516" y="4732868"/>
              <a:ext cx="268265" cy="208844"/>
              <a:chOff x="1495776" y="4572000"/>
              <a:chExt cx="2525891" cy="1888066"/>
            </a:xfrm>
          </p:grpSpPr>
          <p:sp>
            <p:nvSpPr>
              <p:cNvPr id="17" name="Diagonal Stripe 16"/>
              <p:cNvSpPr/>
              <p:nvPr/>
            </p:nvSpPr>
            <p:spPr>
              <a:xfrm>
                <a:off x="2773833" y="4572000"/>
                <a:ext cx="1247834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iagonal Stripe 17"/>
              <p:cNvSpPr/>
              <p:nvPr/>
            </p:nvSpPr>
            <p:spPr>
              <a:xfrm flipH="1">
                <a:off x="1495776" y="4572000"/>
                <a:ext cx="1278055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 flipH="1">
              <a:off x="6102912" y="4744156"/>
              <a:ext cx="201168" cy="197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flipH="1">
              <a:off x="4635005" y="4744156"/>
              <a:ext cx="201168" cy="197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12582" y="5669244"/>
            <a:ext cx="1374261" cy="1007395"/>
            <a:chOff x="2827208" y="4802216"/>
            <a:chExt cx="2069208" cy="144935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964368" y="4941712"/>
              <a:ext cx="0" cy="1156237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 flipV="1">
              <a:off x="2827208" y="5407523"/>
              <a:ext cx="274320" cy="210312"/>
              <a:chOff x="1495776" y="4572000"/>
              <a:chExt cx="2525891" cy="1888066"/>
            </a:xfrm>
          </p:grpSpPr>
          <p:sp>
            <p:nvSpPr>
              <p:cNvPr id="35" name="Diagonal Stripe 34"/>
              <p:cNvSpPr/>
              <p:nvPr/>
            </p:nvSpPr>
            <p:spPr>
              <a:xfrm>
                <a:off x="2773833" y="4572000"/>
                <a:ext cx="1247834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Diagonal Stripe 35"/>
              <p:cNvSpPr/>
              <p:nvPr/>
            </p:nvSpPr>
            <p:spPr>
              <a:xfrm flipH="1">
                <a:off x="1495776" y="4572000"/>
                <a:ext cx="1278055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Donut 21"/>
            <p:cNvSpPr/>
            <p:nvPr/>
          </p:nvSpPr>
          <p:spPr>
            <a:xfrm>
              <a:off x="4026907" y="4851150"/>
              <a:ext cx="772328" cy="1313945"/>
            </a:xfrm>
            <a:prstGeom prst="donut">
              <a:avLst>
                <a:gd name="adj" fmla="val 923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628151" y="5378909"/>
              <a:ext cx="268265" cy="208844"/>
              <a:chOff x="1495776" y="4572000"/>
              <a:chExt cx="2525891" cy="1888066"/>
            </a:xfrm>
          </p:grpSpPr>
          <p:sp>
            <p:nvSpPr>
              <p:cNvPr id="33" name="Diagonal Stripe 32"/>
              <p:cNvSpPr/>
              <p:nvPr/>
            </p:nvSpPr>
            <p:spPr>
              <a:xfrm>
                <a:off x="2773833" y="4572000"/>
                <a:ext cx="1247834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Diagonal Stripe 33"/>
              <p:cNvSpPr/>
              <p:nvPr/>
            </p:nvSpPr>
            <p:spPr>
              <a:xfrm flipH="1">
                <a:off x="1495776" y="4572000"/>
                <a:ext cx="1278055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flipV="1">
              <a:off x="3932080" y="5360763"/>
              <a:ext cx="274320" cy="210312"/>
              <a:chOff x="1495776" y="4572000"/>
              <a:chExt cx="2525891" cy="1888066"/>
            </a:xfrm>
          </p:grpSpPr>
          <p:sp>
            <p:nvSpPr>
              <p:cNvPr id="31" name="Diagonal Stripe 30"/>
              <p:cNvSpPr/>
              <p:nvPr/>
            </p:nvSpPr>
            <p:spPr>
              <a:xfrm>
                <a:off x="2773833" y="4572000"/>
                <a:ext cx="1247834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Diagonal Stripe 31"/>
              <p:cNvSpPr/>
              <p:nvPr/>
            </p:nvSpPr>
            <p:spPr>
              <a:xfrm flipH="1">
                <a:off x="1495776" y="4572000"/>
                <a:ext cx="1278055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>
            <a:xfrm flipH="1">
              <a:off x="4305177" y="4802216"/>
              <a:ext cx="201168" cy="20116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flipH="1">
              <a:off x="4305177" y="6050400"/>
              <a:ext cx="201168" cy="20116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2964368" y="4858660"/>
              <a:ext cx="1413302" cy="14111"/>
            </a:xfrm>
            <a:prstGeom prst="line">
              <a:avLst/>
            </a:prstGeom>
            <a:ln w="28575" cmpd="sng">
              <a:solidFill>
                <a:srgbClr val="4F81B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 flipH="1">
              <a:off x="2863784" y="4814714"/>
              <a:ext cx="201168" cy="197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3062102" y="6150984"/>
              <a:ext cx="1413302" cy="14111"/>
            </a:xfrm>
            <a:prstGeom prst="line">
              <a:avLst/>
            </a:prstGeom>
            <a:ln w="28575" cmpd="sng">
              <a:solidFill>
                <a:srgbClr val="4F81B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 flipH="1">
              <a:off x="2863784" y="6029342"/>
              <a:ext cx="201168" cy="20116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46073" y="5994121"/>
            <a:ext cx="34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pic>
        <p:nvPicPr>
          <p:cNvPr id="37" name="Picture 3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207" y="1601082"/>
            <a:ext cx="5122332" cy="3831696"/>
          </a:xfrm>
          <a:prstGeom prst="rect">
            <a:avLst/>
          </a:prstGeom>
        </p:spPr>
      </p:pic>
      <p:pic>
        <p:nvPicPr>
          <p:cNvPr id="38" name="Picture 37" descr="Energy2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8348" r="6817" b="3630"/>
          <a:stretch/>
        </p:blipFill>
        <p:spPr>
          <a:xfrm rot="5400000">
            <a:off x="5007584" y="1166850"/>
            <a:ext cx="3496382" cy="489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0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nk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08" y="1050554"/>
            <a:ext cx="6553072" cy="4915236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omic Sans MS"/>
                <a:cs typeface="Comic Sans MS"/>
              </a:rPr>
              <a:t>Density in momentum space</a:t>
            </a:r>
            <a:endParaRPr lang="en-US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79838" y="6156450"/>
            <a:ext cx="106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k</a:t>
            </a:r>
            <a:r>
              <a:rPr lang="en-US" dirty="0" smtClean="0">
                <a:latin typeface="Times"/>
                <a:cs typeface="Times"/>
              </a:rPr>
              <a:t> [fm</a:t>
            </a:r>
            <a:r>
              <a:rPr lang="en-US" baseline="30000" dirty="0" smtClean="0">
                <a:latin typeface="Times"/>
                <a:cs typeface="Times"/>
              </a:rPr>
              <a:t>-1</a:t>
            </a:r>
            <a:r>
              <a:rPr lang="en-US" dirty="0" smtClean="0">
                <a:latin typeface="Times"/>
                <a:cs typeface="Times"/>
              </a:rPr>
              <a:t> ]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111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Comic Sans MS"/>
                <a:cs typeface="Comic Sans MS"/>
              </a:rPr>
              <a:t>EOS in infinite </a:t>
            </a:r>
            <a:r>
              <a:rPr lang="en-US" dirty="0">
                <a:solidFill>
                  <a:schemeClr val="tx2"/>
                </a:solidFill>
                <a:latin typeface="Comic Sans MS"/>
                <a:cs typeface="Comic Sans MS"/>
              </a:rPr>
              <a:t>nuclear matter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44" y="1163381"/>
            <a:ext cx="6821312" cy="5073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6122" y="6228109"/>
            <a:ext cx="2365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Density in coordinate space</a:t>
            </a:r>
            <a:endParaRPr lang="en-US" sz="1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590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Finite nuclear matter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918" y="1770303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Starting from harmonic oscillator </a:t>
            </a:r>
            <a:r>
              <a:rPr lang="en-US" dirty="0">
                <a:latin typeface="Times"/>
                <a:cs typeface="Times"/>
              </a:rPr>
              <a:t>H</a:t>
            </a:r>
            <a:r>
              <a:rPr lang="en-US" dirty="0" smtClean="0">
                <a:latin typeface="Times"/>
                <a:cs typeface="Times"/>
              </a:rPr>
              <a:t>amiltonian</a:t>
            </a:r>
          </a:p>
          <a:p>
            <a:r>
              <a:rPr lang="en-US" dirty="0" smtClean="0">
                <a:latin typeface="Times"/>
                <a:cs typeface="Times"/>
              </a:rPr>
              <a:t>Adiabatically switching on mean-field and correlations</a:t>
            </a:r>
          </a:p>
          <a:p>
            <a:r>
              <a:rPr lang="en-US" dirty="0" smtClean="0">
                <a:latin typeface="Times"/>
                <a:cs typeface="Times"/>
              </a:rPr>
              <a:t>Technicalities: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Setting cut-off for energy (</a:t>
            </a:r>
            <a:r>
              <a:rPr lang="en-US" i="1" dirty="0" smtClean="0">
                <a:latin typeface="Times"/>
                <a:cs typeface="Times"/>
              </a:rPr>
              <a:t>dx</a:t>
            </a:r>
            <a:r>
              <a:rPr lang="en-US" dirty="0" smtClean="0">
                <a:latin typeface="Times"/>
                <a:cs typeface="Times"/>
              </a:rPr>
              <a:t>) and finding the appropriate </a:t>
            </a:r>
            <a:r>
              <a:rPr lang="en-US" i="1" dirty="0" err="1" smtClean="0">
                <a:latin typeface="Times"/>
                <a:cs typeface="Times"/>
              </a:rPr>
              <a:t>dt</a:t>
            </a:r>
            <a:endParaRPr lang="en-US" i="1" dirty="0" smtClean="0">
              <a:latin typeface="Times"/>
              <a:cs typeface="Times"/>
            </a:endParaRPr>
          </a:p>
          <a:p>
            <a:pPr lvl="1"/>
            <a:r>
              <a:rPr lang="en-US" dirty="0" smtClean="0">
                <a:latin typeface="Times"/>
                <a:cs typeface="Times"/>
              </a:rPr>
              <a:t>Starting from different initial 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Friction term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73" y="5091760"/>
            <a:ext cx="793809" cy="26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44"/>
            <a:ext cx="8229600" cy="7721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1F497D"/>
                </a:solidFill>
                <a:latin typeface="Comic Sans MS"/>
                <a:cs typeface="Comic Sans MS"/>
              </a:rPr>
              <a:t>Different starting points</a:t>
            </a:r>
            <a:endParaRPr lang="en-US" sz="3600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pic>
        <p:nvPicPr>
          <p:cNvPr id="8" name="Content Placeholder 7" descr="enertau3w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7" r="-20257"/>
          <a:stretch>
            <a:fillRect/>
          </a:stretch>
        </p:blipFill>
        <p:spPr>
          <a:xfrm>
            <a:off x="-1160512" y="645775"/>
            <a:ext cx="8203213" cy="4511194"/>
          </a:xfrm>
        </p:spPr>
      </p:pic>
      <p:pic>
        <p:nvPicPr>
          <p:cNvPr id="9" name="Picture 8" descr="ener_tau3_ws_tai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29" y="3476792"/>
            <a:ext cx="3752271" cy="2899482"/>
          </a:xfrm>
          <a:prstGeom prst="rect">
            <a:avLst/>
          </a:prstGeom>
        </p:spPr>
      </p:pic>
      <p:sp>
        <p:nvSpPr>
          <p:cNvPr id="16" name="Bent Arrow 15"/>
          <p:cNvSpPr/>
          <p:nvPr/>
        </p:nvSpPr>
        <p:spPr>
          <a:xfrm rot="10800000" flipH="1">
            <a:off x="3925454" y="4625879"/>
            <a:ext cx="1466275" cy="538786"/>
          </a:xfrm>
          <a:prstGeom prst="bentArrow">
            <a:avLst>
              <a:gd name="adj1" fmla="val 15398"/>
              <a:gd name="adj2" fmla="val 26111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79091" y="4202544"/>
            <a:ext cx="777393" cy="400243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79102" y="2071977"/>
            <a:ext cx="3451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Starting from different frequencies, energy arrives to the same final value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205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1F497D"/>
                </a:solidFill>
                <a:latin typeface="Comic Sans MS"/>
                <a:cs typeface="Comic Sans MS"/>
              </a:rPr>
              <a:t>Observables and central density</a:t>
            </a:r>
            <a:endParaRPr lang="en-US" sz="3600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denx0_tau3_w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70" y="1417638"/>
            <a:ext cx="5106836" cy="3946190"/>
          </a:xfrm>
          <a:prstGeom prst="rect">
            <a:avLst/>
          </a:prstGeom>
        </p:spPr>
      </p:pic>
      <p:pic>
        <p:nvPicPr>
          <p:cNvPr id="5" name="Picture 4" descr="obs_tau3_w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59" y="1448426"/>
            <a:ext cx="5066990" cy="3915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7360" y="5488667"/>
            <a:ext cx="6928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"/>
                <a:cs typeface="Times"/>
              </a:rPr>
              <a:t>Comparing the time evolution of central density (in coordinate space) and the size of the system, for different initial cases,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"/>
                <a:cs typeface="Times"/>
              </a:rPr>
              <a:t>They all converge to the same final value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030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215"/>
            <a:ext cx="8229600" cy="859384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Density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pic>
        <p:nvPicPr>
          <p:cNvPr id="12" name="denx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654" y="986599"/>
            <a:ext cx="6394923" cy="4796614"/>
          </a:xfrm>
        </p:spPr>
      </p:pic>
      <p:sp>
        <p:nvSpPr>
          <p:cNvPr id="13" name="TextBox 12"/>
          <p:cNvSpPr txBox="1"/>
          <p:nvPr/>
        </p:nvSpPr>
        <p:spPr>
          <a:xfrm>
            <a:off x="2199888" y="6251425"/>
            <a:ext cx="633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Time evolution of the density in the coordinate space,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085" y="5598547"/>
            <a:ext cx="139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x</a:t>
            </a:r>
            <a:r>
              <a:rPr lang="en-US" dirty="0" smtClean="0">
                <a:latin typeface="Times"/>
                <a:cs typeface="Times"/>
              </a:rPr>
              <a:t> [</a:t>
            </a:r>
            <a:r>
              <a:rPr lang="en-US" dirty="0" err="1" smtClean="0">
                <a:latin typeface="Times"/>
                <a:cs typeface="Times"/>
              </a:rPr>
              <a:t>fm</a:t>
            </a:r>
            <a:r>
              <a:rPr lang="en-US" dirty="0" smtClean="0">
                <a:latin typeface="Times"/>
                <a:cs typeface="Times"/>
              </a:rPr>
              <a:t>]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165058" y="3504129"/>
            <a:ext cx="214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 n(x) [fm</a:t>
            </a:r>
            <a:r>
              <a:rPr lang="en-US" baseline="30000" dirty="0" smtClean="0"/>
              <a:t>-3 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7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6911" y="1114006"/>
            <a:ext cx="7631289" cy="4989689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Times"/>
                <a:cs typeface="Times"/>
              </a:rPr>
              <a:t>Introduction to Non-Equilibrium Green’s functions (NEGF)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2"/>
              </a:solidFill>
              <a:latin typeface="Times"/>
              <a:cs typeface="Times"/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Times"/>
                <a:cs typeface="Times"/>
              </a:rPr>
              <a:t>Applications of NEGF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2"/>
              </a:solidFill>
              <a:latin typeface="Times"/>
              <a:cs typeface="Times"/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Times"/>
                <a:cs typeface="Times"/>
              </a:rPr>
              <a:t>Infinite nuclear matter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2"/>
              </a:solidFill>
              <a:latin typeface="Times"/>
              <a:cs typeface="Times"/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Times"/>
                <a:cs typeface="Times"/>
              </a:rPr>
              <a:t>Finite system</a:t>
            </a:r>
          </a:p>
          <a:p>
            <a:pPr algn="l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600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1F497D"/>
                </a:solidFill>
                <a:latin typeface="Comic Sans MS"/>
                <a:cs typeface="Comic Sans MS"/>
              </a:rPr>
              <a:t>Friction term</a:t>
            </a:r>
            <a:endParaRPr lang="en-US" sz="3600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A time-dependent external potential  </a:t>
            </a:r>
          </a:p>
          <a:p>
            <a:pPr marL="0" indent="0">
              <a:buNone/>
            </a:pPr>
            <a:endParaRPr lang="en-US" sz="2400" dirty="0">
              <a:latin typeface="Times"/>
              <a:cs typeface="Times"/>
            </a:endParaRPr>
          </a:p>
          <a:p>
            <a:pPr marL="0" indent="0">
              <a:buNone/>
            </a:pPr>
            <a:endParaRPr lang="en-US" sz="2400" dirty="0" smtClean="0">
              <a:latin typeface="Times"/>
              <a:cs typeface="Times"/>
            </a:endParaRPr>
          </a:p>
          <a:p>
            <a:pPr marL="0" indent="0">
              <a:buNone/>
            </a:pPr>
            <a:endParaRPr lang="en-US" sz="2400" dirty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As long as                      ,  </a:t>
            </a:r>
          </a:p>
          <a:p>
            <a:pPr marL="0" indent="0">
              <a:buNone/>
            </a:pPr>
            <a:r>
              <a:rPr lang="en-US" sz="2400" dirty="0" smtClean="0">
                <a:latin typeface="Times"/>
                <a:cs typeface="Times"/>
              </a:rPr>
              <a:t>the local quantum friction potential         cools the system</a:t>
            </a:r>
          </a:p>
          <a:p>
            <a:pPr marL="0" indent="0">
              <a:buNone/>
            </a:pPr>
            <a:endParaRPr lang="en-US" sz="2400" dirty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The friction term can be implemented in both momentum and coordinate space</a:t>
            </a:r>
            <a:endParaRPr lang="en-US" sz="2400" dirty="0">
              <a:latin typeface="Times"/>
              <a:cs typeface="Times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189" y="2364323"/>
            <a:ext cx="1294053" cy="2901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70768" y="2186248"/>
            <a:ext cx="3216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A. </a:t>
            </a:r>
            <a:r>
              <a:rPr lang="en-US" dirty="0" err="1" smtClean="0">
                <a:solidFill>
                  <a:srgbClr val="1F497D"/>
                </a:solidFill>
              </a:rPr>
              <a:t>Bulgac</a:t>
            </a:r>
            <a:r>
              <a:rPr lang="en-US" dirty="0" smtClean="0">
                <a:solidFill>
                  <a:srgbClr val="1F497D"/>
                </a:solidFill>
              </a:rPr>
              <a:t> et. </a:t>
            </a:r>
            <a:r>
              <a:rPr lang="en-US" dirty="0">
                <a:solidFill>
                  <a:srgbClr val="1F497D"/>
                </a:solidFill>
              </a:rPr>
              <a:t>a</a:t>
            </a:r>
            <a:r>
              <a:rPr lang="en-US" dirty="0" smtClean="0">
                <a:solidFill>
                  <a:srgbClr val="1F497D"/>
                </a:solidFill>
              </a:rPr>
              <a:t>l </a:t>
            </a:r>
            <a:br>
              <a:rPr lang="en-US" dirty="0" smtClean="0">
                <a:solidFill>
                  <a:srgbClr val="1F497D"/>
                </a:solidFill>
              </a:rPr>
            </a:br>
            <a:r>
              <a:rPr lang="en-US" dirty="0" smtClean="0">
                <a:solidFill>
                  <a:srgbClr val="1F497D"/>
                </a:solidFill>
              </a:rPr>
              <a:t>https</a:t>
            </a:r>
            <a:r>
              <a:rPr lang="en-US" dirty="0">
                <a:solidFill>
                  <a:srgbClr val="1F497D"/>
                </a:solidFill>
              </a:rPr>
              <a:t>://</a:t>
            </a:r>
            <a:r>
              <a:rPr lang="en-US" dirty="0" err="1">
                <a:solidFill>
                  <a:srgbClr val="1F497D"/>
                </a:solidFill>
              </a:rPr>
              <a:t>arxiv.org</a:t>
            </a:r>
            <a:r>
              <a:rPr lang="en-US" dirty="0">
                <a:solidFill>
                  <a:srgbClr val="1F497D"/>
                </a:solidFill>
              </a:rPr>
              <a:t>/abs/1305.6891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78" y="3442001"/>
            <a:ext cx="988432" cy="32295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68" y="3912497"/>
            <a:ext cx="311980" cy="3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Comic Sans MS"/>
                <a:cs typeface="Comic Sans MS"/>
              </a:rPr>
              <a:t>Effect of </a:t>
            </a:r>
            <a:r>
              <a:rPr lang="en-US" dirty="0" smtClean="0">
                <a:solidFill>
                  <a:schemeClr val="tx2"/>
                </a:solidFill>
                <a:latin typeface="Comic Sans MS"/>
                <a:cs typeface="Comic Sans MS"/>
              </a:rPr>
              <a:t>friction term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Content Placeholder 3" descr="denx0_fric_nofric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9244" r="3377" b="5065"/>
          <a:stretch/>
        </p:blipFill>
        <p:spPr>
          <a:xfrm>
            <a:off x="907171" y="1168042"/>
            <a:ext cx="7540858" cy="5220865"/>
          </a:xfrm>
        </p:spPr>
      </p:pic>
    </p:spTree>
    <p:extLst>
      <p:ext uri="{BB962C8B-B14F-4D97-AF65-F5344CB8AC3E}">
        <p14:creationId xmlns:p14="http://schemas.microsoft.com/office/powerpoint/2010/main" val="425672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412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Comic Sans MS"/>
                <a:cs typeface="Comic Sans MS"/>
              </a:rPr>
              <a:t>Effect of friction term</a:t>
            </a:r>
            <a:endParaRPr lang="en-US" sz="4000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pic>
        <p:nvPicPr>
          <p:cNvPr id="4" name="Content Placeholder 3" descr="obs_fric_nofric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10246" r="4988" b="4564"/>
          <a:stretch/>
        </p:blipFill>
        <p:spPr>
          <a:xfrm>
            <a:off x="1111285" y="1780525"/>
            <a:ext cx="6429575" cy="4573573"/>
          </a:xfrm>
        </p:spPr>
      </p:pic>
    </p:spTree>
    <p:extLst>
      <p:ext uri="{BB962C8B-B14F-4D97-AF65-F5344CB8AC3E}">
        <p14:creationId xmlns:p14="http://schemas.microsoft.com/office/powerpoint/2010/main" val="180288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omic Sans MS"/>
                <a:cs typeface="Comic Sans MS"/>
              </a:rPr>
              <a:t>occupation number</a:t>
            </a:r>
            <a:endParaRPr lang="en-US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pic>
        <p:nvPicPr>
          <p:cNvPr id="6" name="occ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3525" y="2195187"/>
            <a:ext cx="4767851" cy="35758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8480" y="1701033"/>
            <a:ext cx="236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Occupation number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12" name="denx.gif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6777" y="2177608"/>
            <a:ext cx="4824110" cy="3618400"/>
          </a:xfrm>
        </p:spPr>
      </p:pic>
      <p:sp>
        <p:nvSpPr>
          <p:cNvPr id="14" name="TextBox 13"/>
          <p:cNvSpPr txBox="1"/>
          <p:nvPr/>
        </p:nvSpPr>
        <p:spPr>
          <a:xfrm>
            <a:off x="1058686" y="1786325"/>
            <a:ext cx="214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 n(x) [fm</a:t>
            </a:r>
            <a:r>
              <a:rPr lang="en-US" baseline="30000" dirty="0" smtClean="0"/>
              <a:t>-3 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07102" y="5771075"/>
            <a:ext cx="139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x</a:t>
            </a:r>
            <a:r>
              <a:rPr lang="en-US" dirty="0" smtClean="0">
                <a:latin typeface="Times"/>
                <a:cs typeface="Times"/>
              </a:rPr>
              <a:t> [</a:t>
            </a:r>
            <a:r>
              <a:rPr lang="en-US" dirty="0" err="1" smtClean="0">
                <a:latin typeface="Times"/>
                <a:cs typeface="Times"/>
              </a:rPr>
              <a:t>fm</a:t>
            </a:r>
            <a:r>
              <a:rPr lang="en-US" dirty="0" smtClean="0">
                <a:latin typeface="Times"/>
                <a:cs typeface="Times"/>
              </a:rPr>
              <a:t>]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6903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757"/>
            <a:ext cx="8229600" cy="90194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What is next</a:t>
            </a:r>
            <a:b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</a:b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7292"/>
            <a:ext cx="8229600" cy="2433012"/>
          </a:xfrm>
        </p:spPr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Including </a:t>
            </a:r>
            <a:r>
              <a:rPr lang="en-US" dirty="0" err="1" smtClean="0">
                <a:latin typeface="Times"/>
                <a:cs typeface="Times"/>
              </a:rPr>
              <a:t>isospin</a:t>
            </a:r>
            <a:r>
              <a:rPr lang="en-US" dirty="0" smtClean="0">
                <a:latin typeface="Times"/>
                <a:cs typeface="Times"/>
              </a:rPr>
              <a:t> dependency in the formalism</a:t>
            </a:r>
          </a:p>
          <a:p>
            <a:endParaRPr lang="en-US" dirty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Performing the collision of  slabs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66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8" y="100041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Thanks!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51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492"/>
            <a:ext cx="7772400" cy="132962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  <a:cs typeface="Comic Sans MS"/>
              </a:rPr>
              <a:t>Why NEGF</a:t>
            </a:r>
            <a:endParaRPr lang="en-US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556" y="1481668"/>
            <a:ext cx="7535333" cy="4938888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"/>
                <a:cs typeface="Times"/>
              </a:rPr>
              <a:t>Evolution of correlated/uncorrelated quantum many-body systems can be described in a consistent way in NEGF formalism</a:t>
            </a:r>
          </a:p>
          <a:p>
            <a:pPr marL="457200" indent="-45720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  <a:latin typeface="Times"/>
              <a:cs typeface="Times"/>
            </a:endParaRPr>
          </a:p>
          <a:p>
            <a:pPr marL="457200" indent="-457200" algn="just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"/>
                <a:cs typeface="Times"/>
              </a:rPr>
              <a:t>TDHF : </a:t>
            </a:r>
          </a:p>
          <a:p>
            <a:pPr marL="457200" indent="-457200" algn="just"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Times"/>
              <a:cs typeface="Times"/>
            </a:endParaRPr>
          </a:p>
          <a:p>
            <a:pPr marL="457200" indent="-457200" algn="just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  <a:latin typeface="Times"/>
              <a:cs typeface="Times"/>
            </a:endParaRPr>
          </a:p>
          <a:p>
            <a:pPr marL="457200" indent="-457200" algn="just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  <a:latin typeface="Times"/>
              <a:cs typeface="Times"/>
            </a:endParaRPr>
          </a:p>
          <a:p>
            <a:pPr marL="457200" indent="-457200" algn="just"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Times"/>
              <a:cs typeface="Times"/>
            </a:endParaRPr>
          </a:p>
          <a:p>
            <a:pPr marL="457200" indent="-457200" algn="just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  <a:latin typeface="Times"/>
              <a:cs typeface="Times"/>
            </a:endParaRPr>
          </a:p>
          <a:p>
            <a:pPr marL="457200" indent="-457200" algn="just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  <a:latin typeface="Times"/>
              <a:cs typeface="Times"/>
            </a:endParaRPr>
          </a:p>
          <a:p>
            <a:pPr marL="457200" indent="-457200" algn="just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"/>
                <a:cs typeface="Times"/>
              </a:rPr>
              <a:t> limitations on allowed  </a:t>
            </a:r>
            <a:r>
              <a:rPr lang="en-US" sz="2000" dirty="0">
                <a:solidFill>
                  <a:schemeClr val="tx1"/>
                </a:solidFill>
                <a:latin typeface="Times"/>
                <a:cs typeface="Times"/>
              </a:rPr>
              <a:t>excitations </a:t>
            </a:r>
            <a:r>
              <a:rPr lang="en-US" sz="2000" dirty="0" smtClean="0">
                <a:solidFill>
                  <a:schemeClr val="tx1"/>
                </a:solidFill>
                <a:latin typeface="Times"/>
                <a:cs typeface="Times"/>
              </a:rPr>
              <a:t>The </a:t>
            </a:r>
            <a:r>
              <a:rPr lang="en-US" sz="2000" dirty="0">
                <a:solidFill>
                  <a:schemeClr val="tx1"/>
                </a:solidFill>
                <a:latin typeface="Times"/>
                <a:cs typeface="Times"/>
              </a:rPr>
              <a:t>validity of TDHF requires a negligible role played by correlations in the </a:t>
            </a:r>
            <a:r>
              <a:rPr lang="en-US" sz="2000" dirty="0" smtClean="0">
                <a:solidFill>
                  <a:schemeClr val="tx1"/>
                </a:solidFill>
                <a:latin typeface="Times"/>
                <a:cs typeface="Times"/>
              </a:rPr>
              <a:t>dynamics</a:t>
            </a:r>
          </a:p>
          <a:p>
            <a:pPr marL="457200" indent="-457200" algn="just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  <a:latin typeface="Times"/>
              <a:cs typeface="Times"/>
            </a:endParaRPr>
          </a:p>
          <a:p>
            <a:pPr marL="457200" indent="-457200" algn="just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imes"/>
                <a:cs typeface="Times"/>
              </a:rPr>
              <a:t>NEGF is suitable for central reactions due to averaging over more than one-body effect</a:t>
            </a:r>
          </a:p>
          <a:p>
            <a:pPr marL="457200" indent="-457200" algn="l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2" y="2286000"/>
            <a:ext cx="5800517" cy="859937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3" y="3464593"/>
            <a:ext cx="5334000" cy="70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756" y="274638"/>
            <a:ext cx="7927044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Comic Sans MS"/>
                <a:cs typeface="Comic Sans MS"/>
              </a:rPr>
              <a:t>Application:</a:t>
            </a:r>
            <a:br>
              <a:rPr lang="en-US" sz="2800" dirty="0" smtClean="0">
                <a:solidFill>
                  <a:schemeClr val="tx2"/>
                </a:solidFill>
                <a:latin typeface="Comic Sans MS"/>
                <a:cs typeface="Comic Sans MS"/>
              </a:rPr>
            </a:br>
            <a:r>
              <a:rPr lang="en-US" sz="2800" dirty="0" smtClean="0">
                <a:solidFill>
                  <a:srgbClr val="1F497D"/>
                </a:solidFill>
                <a:latin typeface="Comic Sans MS"/>
                <a:cs typeface="Comic Sans MS"/>
              </a:rPr>
              <a:t>Metal </a:t>
            </a:r>
            <a:r>
              <a:rPr lang="en-US" sz="2800" dirty="0">
                <a:solidFill>
                  <a:srgbClr val="1F497D"/>
                </a:solidFill>
                <a:latin typeface="Comic Sans MS"/>
                <a:cs typeface="Comic Sans MS"/>
              </a:rPr>
              <a:t>Oxide Semiconductors(MOS)</a:t>
            </a:r>
            <a:br>
              <a:rPr lang="en-US" sz="2800" dirty="0">
                <a:solidFill>
                  <a:srgbClr val="1F497D"/>
                </a:solidFill>
                <a:latin typeface="Comic Sans MS"/>
                <a:cs typeface="Comic Sans MS"/>
              </a:rPr>
            </a:br>
            <a:endParaRPr lang="en-US" sz="2800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207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The quantitative </a:t>
            </a:r>
            <a:r>
              <a:rPr lang="en-US" sz="2000" dirty="0">
                <a:latin typeface="Times"/>
                <a:cs typeface="Times"/>
              </a:rPr>
              <a:t>simulation tools for </a:t>
            </a:r>
            <a:r>
              <a:rPr lang="en-US" sz="2000" dirty="0" smtClean="0">
                <a:latin typeface="Times"/>
                <a:cs typeface="Times"/>
              </a:rPr>
              <a:t>the new </a:t>
            </a:r>
            <a:r>
              <a:rPr lang="en-US" sz="2000" dirty="0">
                <a:latin typeface="Times"/>
                <a:cs typeface="Times"/>
              </a:rPr>
              <a:t>generation of devices will require atomic-level quantum mechanical models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>
                <a:latin typeface="Times"/>
                <a:cs typeface="Times"/>
              </a:rPr>
              <a:t>The NEGF provides a conceptual basis for this new simulators </a:t>
            </a:r>
          </a:p>
          <a:p>
            <a:endParaRPr lang="en-US" sz="2000" dirty="0">
              <a:latin typeface="Times"/>
              <a:cs typeface="Time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95220" y="3889697"/>
            <a:ext cx="532963" cy="14855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4858" y="3889697"/>
            <a:ext cx="532963" cy="148556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09117" y="4195883"/>
            <a:ext cx="1553531" cy="9298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42950" y="4380549"/>
            <a:ext cx="95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Device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57866" y="5464606"/>
            <a:ext cx="150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480" y="5470967"/>
            <a:ext cx="1117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contact1</a:t>
            </a:r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3" y="3583524"/>
            <a:ext cx="239488" cy="18143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44" y="3526836"/>
            <a:ext cx="286773" cy="2108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3364850"/>
            <a:ext cx="184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Fermi levels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33086" y="3583524"/>
            <a:ext cx="8129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52028" y="3764954"/>
            <a:ext cx="3491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"/>
                <a:cs typeface="Times"/>
              </a:rPr>
              <a:t>The device is driven out of equilibrium by two contacts with different Fermi levels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"/>
                <a:cs typeface="Times"/>
              </a:rPr>
              <a:t>NGF can be used to determine the density matrix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754" y="6488668"/>
            <a:ext cx="6304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rgbClr val="1F497D"/>
                </a:solidFill>
                <a:latin typeface="Times"/>
                <a:cs typeface="Times"/>
              </a:rPr>
              <a:t>Supriyo</a:t>
            </a:r>
            <a:r>
              <a:rPr lang="en-US" sz="1600" i="1" dirty="0" smtClean="0">
                <a:solidFill>
                  <a:srgbClr val="1F497D"/>
                </a:solidFill>
                <a:latin typeface="Times"/>
                <a:cs typeface="Times"/>
              </a:rPr>
              <a:t> </a:t>
            </a:r>
            <a:r>
              <a:rPr lang="en-US" sz="1600" i="1" dirty="0" err="1" smtClean="0">
                <a:solidFill>
                  <a:srgbClr val="1F497D"/>
                </a:solidFill>
                <a:latin typeface="Times"/>
                <a:cs typeface="Times"/>
              </a:rPr>
              <a:t>Datta</a:t>
            </a:r>
            <a:r>
              <a:rPr lang="en-US" sz="1600" i="1" dirty="0">
                <a:solidFill>
                  <a:srgbClr val="1F497D"/>
                </a:solidFill>
                <a:latin typeface="Times"/>
                <a:cs typeface="Times"/>
              </a:rPr>
              <a:t> </a:t>
            </a:r>
            <a:r>
              <a:rPr lang="en-US" sz="1600" i="1" dirty="0" smtClean="0">
                <a:solidFill>
                  <a:srgbClr val="1F497D"/>
                </a:solidFill>
                <a:latin typeface="Times"/>
                <a:cs typeface="Times"/>
              </a:rPr>
              <a:t>: </a:t>
            </a:r>
            <a:r>
              <a:rPr lang="en-US" sz="1600" i="1" dirty="0" err="1" smtClean="0">
                <a:solidFill>
                  <a:srgbClr val="1F497D"/>
                </a:solidFill>
                <a:latin typeface="Times"/>
                <a:cs typeface="Times"/>
              </a:rPr>
              <a:t>Superlattices</a:t>
            </a:r>
            <a:r>
              <a:rPr lang="en-US" sz="1600" i="1" dirty="0" smtClean="0">
                <a:solidFill>
                  <a:srgbClr val="1F497D"/>
                </a:solidFill>
                <a:latin typeface="Times"/>
                <a:cs typeface="Times"/>
              </a:rPr>
              <a:t> </a:t>
            </a:r>
            <a:r>
              <a:rPr lang="en-US" sz="1600" i="1" dirty="0">
                <a:solidFill>
                  <a:srgbClr val="1F497D"/>
                </a:solidFill>
                <a:latin typeface="Times"/>
                <a:cs typeface="Times"/>
              </a:rPr>
              <a:t>and Microstructures, Vol. 28, No. 4, 2000</a:t>
            </a:r>
          </a:p>
        </p:txBody>
      </p:sp>
    </p:spTree>
    <p:extLst>
      <p:ext uri="{BB962C8B-B14F-4D97-AF65-F5344CB8AC3E}">
        <p14:creationId xmlns:p14="http://schemas.microsoft.com/office/powerpoint/2010/main" val="10309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428794" y="2577298"/>
            <a:ext cx="1440134" cy="944406"/>
          </a:xfrm>
          <a:custGeom>
            <a:avLst/>
            <a:gdLst>
              <a:gd name="connsiteX0" fmla="*/ 0 w 1440134"/>
              <a:gd name="connsiteY0" fmla="*/ 884638 h 944406"/>
              <a:gd name="connsiteX1" fmla="*/ 340189 w 1440134"/>
              <a:gd name="connsiteY1" fmla="*/ 850617 h 944406"/>
              <a:gd name="connsiteX2" fmla="*/ 691718 w 1440134"/>
              <a:gd name="connsiteY2" fmla="*/ 101 h 944406"/>
              <a:gd name="connsiteX3" fmla="*/ 975209 w 1440134"/>
              <a:gd name="connsiteY3" fmla="*/ 793916 h 944406"/>
              <a:gd name="connsiteX4" fmla="*/ 1440134 w 1440134"/>
              <a:gd name="connsiteY4" fmla="*/ 918659 h 94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134" h="944406">
                <a:moveTo>
                  <a:pt x="0" y="884638"/>
                </a:moveTo>
                <a:cubicBezTo>
                  <a:pt x="112451" y="941339"/>
                  <a:pt x="224903" y="998040"/>
                  <a:pt x="340189" y="850617"/>
                </a:cubicBezTo>
                <a:cubicBezTo>
                  <a:pt x="455475" y="703194"/>
                  <a:pt x="585881" y="9551"/>
                  <a:pt x="691718" y="101"/>
                </a:cubicBezTo>
                <a:cubicBezTo>
                  <a:pt x="797555" y="-9349"/>
                  <a:pt x="850473" y="640823"/>
                  <a:pt x="975209" y="793916"/>
                </a:cubicBezTo>
                <a:cubicBezTo>
                  <a:pt x="1099945" y="947009"/>
                  <a:pt x="1270039" y="932834"/>
                  <a:pt x="1440134" y="91865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18455" y="2358766"/>
            <a:ext cx="71439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640024" y="2857736"/>
            <a:ext cx="181434" cy="19278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258034" y="2072079"/>
            <a:ext cx="714398" cy="265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35171" y="2713699"/>
            <a:ext cx="941874" cy="4468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093608" y="2337880"/>
            <a:ext cx="100687" cy="117277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280028" y="2615020"/>
            <a:ext cx="100687" cy="1172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Scale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28" y="2707620"/>
            <a:ext cx="609600" cy="3429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51" y="1994980"/>
            <a:ext cx="393700" cy="3429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40" y="1127045"/>
            <a:ext cx="1342074" cy="838796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438" y="2466502"/>
            <a:ext cx="1146802" cy="789084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98" y="4353015"/>
            <a:ext cx="3013346" cy="25585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638785" y="5303302"/>
            <a:ext cx="48013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Times"/>
                <a:cs typeface="Times"/>
              </a:rPr>
              <a:t>The energy,  ,  is of the same order </a:t>
            </a:r>
            <a:endParaRPr lang="en-US" sz="2600" dirty="0">
              <a:latin typeface="Times"/>
              <a:cs typeface="Times"/>
            </a:endParaRPr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75" y="5458418"/>
            <a:ext cx="1651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2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3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The Contour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05890" y="5340555"/>
            <a:ext cx="5083612" cy="804334"/>
            <a:chOff x="711115" y="3662202"/>
            <a:chExt cx="5083612" cy="804334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711115" y="4297203"/>
              <a:ext cx="474133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1006376" y="4127869"/>
              <a:ext cx="3429000" cy="338667"/>
              <a:chOff x="2525890" y="2836333"/>
              <a:chExt cx="3711223" cy="688621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V="1">
                <a:off x="2540000" y="2836333"/>
                <a:ext cx="3429000" cy="2822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2525890" y="3496731"/>
                <a:ext cx="3429000" cy="2822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rc 20"/>
              <p:cNvSpPr/>
              <p:nvPr/>
            </p:nvSpPr>
            <p:spPr>
              <a:xfrm rot="5400000">
                <a:off x="5623279" y="2885721"/>
                <a:ext cx="663222" cy="564446"/>
              </a:xfrm>
              <a:prstGeom prst="arc">
                <a:avLst>
                  <a:gd name="adj1" fmla="val 10871985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559" y="3662202"/>
              <a:ext cx="241008" cy="268817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3559" y="4036147"/>
              <a:ext cx="201168" cy="301752"/>
            </a:xfrm>
            <a:prstGeom prst="rect">
              <a:avLst/>
            </a:prstGeom>
          </p:spPr>
        </p:pic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137" y="3763803"/>
              <a:ext cx="137160" cy="274320"/>
            </a:xfrm>
            <a:prstGeom prst="rect">
              <a:avLst/>
            </a:prstGeom>
          </p:spPr>
        </p:pic>
      </p:grp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57" y="3175479"/>
            <a:ext cx="3885566" cy="48754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65" y="2181049"/>
            <a:ext cx="7019235" cy="474175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7" y="1697837"/>
            <a:ext cx="4277108" cy="3127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7881" y="3175479"/>
            <a:ext cx="1201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where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8151" y="4188275"/>
            <a:ext cx="5931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introducing </a:t>
            </a:r>
            <a:r>
              <a:rPr lang="en-US" dirty="0">
                <a:latin typeface="Times"/>
                <a:cs typeface="Times"/>
              </a:rPr>
              <a:t>a contour running along the time </a:t>
            </a:r>
            <a:r>
              <a:rPr lang="en-US" dirty="0" smtClean="0">
                <a:latin typeface="Times"/>
                <a:cs typeface="Times"/>
              </a:rPr>
              <a:t>and </a:t>
            </a:r>
            <a:r>
              <a:rPr lang="en-US" dirty="0">
                <a:latin typeface="Times"/>
                <a:cs typeface="Times"/>
              </a:rPr>
              <a:t>a </a:t>
            </a:r>
            <a:r>
              <a:rPr lang="en-US" b="1" i="1" dirty="0">
                <a:latin typeface="Times"/>
                <a:cs typeface="Times"/>
              </a:rPr>
              <a:t>T</a:t>
            </a:r>
            <a:r>
              <a:rPr lang="en-US" dirty="0">
                <a:latin typeface="Times"/>
                <a:cs typeface="Times"/>
              </a:rPr>
              <a:t> operator ordering along the contour.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8754" y="6488668"/>
            <a:ext cx="6304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1F497D"/>
                </a:solidFill>
                <a:latin typeface="Times"/>
                <a:cs typeface="Times"/>
              </a:rPr>
              <a:t>P. </a:t>
            </a:r>
            <a:r>
              <a:rPr lang="en-US" sz="1600" i="1" dirty="0" err="1" smtClean="0">
                <a:solidFill>
                  <a:srgbClr val="1F497D"/>
                </a:solidFill>
                <a:latin typeface="Times"/>
                <a:cs typeface="Times"/>
              </a:rPr>
              <a:t>Danielewicz</a:t>
            </a:r>
            <a:r>
              <a:rPr lang="en-US" sz="1600" i="1" dirty="0" smtClean="0">
                <a:solidFill>
                  <a:srgbClr val="1F497D"/>
                </a:solidFill>
                <a:latin typeface="Times"/>
                <a:cs typeface="Times"/>
              </a:rPr>
              <a:t>: Annals of physics </a:t>
            </a:r>
            <a:r>
              <a:rPr lang="en-US" sz="1600" i="1" dirty="0">
                <a:solidFill>
                  <a:srgbClr val="1F497D"/>
                </a:solidFill>
                <a:latin typeface="Times"/>
                <a:cs typeface="Times"/>
              </a:rPr>
              <a:t>152. 239-</a:t>
            </a:r>
            <a:r>
              <a:rPr lang="en-US" sz="1600" i="1" dirty="0" smtClean="0">
                <a:solidFill>
                  <a:srgbClr val="1F497D"/>
                </a:solidFill>
                <a:latin typeface="Times"/>
                <a:cs typeface="Times"/>
              </a:rPr>
              <a:t>304(1984)</a:t>
            </a:r>
            <a:endParaRPr lang="en-US" sz="1600" i="1" dirty="0">
              <a:solidFill>
                <a:srgbClr val="1F497D"/>
              </a:solidFill>
              <a:latin typeface="Times"/>
              <a:cs typeface="Times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94" y="3292980"/>
            <a:ext cx="722553" cy="24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584"/>
          </a:xfrm>
        </p:spPr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  <a:latin typeface="Comic Sans MS"/>
                <a:cs typeface="Comic Sans MS"/>
              </a:rPr>
              <a:t>Kadanoff-Baym</a:t>
            </a:r>
            <a:r>
              <a:rPr lang="en-US" dirty="0" smtClean="0">
                <a:solidFill>
                  <a:schemeClr val="tx2"/>
                </a:solidFill>
                <a:latin typeface="Comic Sans MS"/>
                <a:cs typeface="Comic Sans MS"/>
              </a:rPr>
              <a:t> Equations</a:t>
            </a:r>
            <a:endParaRPr lang="en-US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3009079"/>
            <a:ext cx="4868333" cy="575408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4761043"/>
            <a:ext cx="5514926" cy="621302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5" y="5550685"/>
            <a:ext cx="8087031" cy="64008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81" y="3697376"/>
            <a:ext cx="8081282" cy="639625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23" y="1568366"/>
            <a:ext cx="6070963" cy="356616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23" y="2071916"/>
            <a:ext cx="6300215" cy="3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  <a:latin typeface="Comic Sans MS"/>
                <a:cs typeface="Comic Sans MS"/>
              </a:rPr>
              <a:t>Kadanoff-Baym</a:t>
            </a:r>
            <a:r>
              <a:rPr lang="en-US" dirty="0">
                <a:solidFill>
                  <a:schemeClr val="tx2"/>
                </a:solidFill>
                <a:latin typeface="Comic Sans MS"/>
                <a:cs typeface="Comic Sans MS"/>
              </a:rPr>
              <a:t> Equations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21928" y="2559255"/>
            <a:ext cx="2675776" cy="1016000"/>
            <a:chOff x="4635005" y="4303890"/>
            <a:chExt cx="2675776" cy="1016000"/>
          </a:xfrm>
        </p:grpSpPr>
        <p:sp>
          <p:nvSpPr>
            <p:cNvPr id="5" name="Donut 4"/>
            <p:cNvSpPr/>
            <p:nvPr/>
          </p:nvSpPr>
          <p:spPr>
            <a:xfrm>
              <a:off x="6180667" y="4303890"/>
              <a:ext cx="1034795" cy="1016000"/>
            </a:xfrm>
            <a:prstGeom prst="donut">
              <a:avLst>
                <a:gd name="adj" fmla="val 715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836173" y="4837290"/>
              <a:ext cx="1344494" cy="0"/>
            </a:xfrm>
            <a:prstGeom prst="line">
              <a:avLst/>
            </a:prstGeom>
            <a:ln w="28575" cmpd="sng">
              <a:solidFill>
                <a:schemeClr val="accent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7042516" y="4732868"/>
              <a:ext cx="268265" cy="208844"/>
              <a:chOff x="1495776" y="4572000"/>
              <a:chExt cx="2525891" cy="1888066"/>
            </a:xfrm>
          </p:grpSpPr>
          <p:sp>
            <p:nvSpPr>
              <p:cNvPr id="10" name="Diagonal Stripe 9"/>
              <p:cNvSpPr/>
              <p:nvPr/>
            </p:nvSpPr>
            <p:spPr>
              <a:xfrm>
                <a:off x="2773833" y="4572000"/>
                <a:ext cx="1247834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Diagonal Stripe 10"/>
              <p:cNvSpPr/>
              <p:nvPr/>
            </p:nvSpPr>
            <p:spPr>
              <a:xfrm flipH="1">
                <a:off x="1495776" y="4572000"/>
                <a:ext cx="1278055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Oval 7"/>
            <p:cNvSpPr/>
            <p:nvPr/>
          </p:nvSpPr>
          <p:spPr>
            <a:xfrm flipH="1">
              <a:off x="6102912" y="4744156"/>
              <a:ext cx="201168" cy="197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flipH="1">
              <a:off x="4635005" y="4744156"/>
              <a:ext cx="201168" cy="197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64958" y="4869411"/>
            <a:ext cx="2069208" cy="1449352"/>
            <a:chOff x="2827208" y="4802216"/>
            <a:chExt cx="2069208" cy="144935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964368" y="4941712"/>
              <a:ext cx="0" cy="1156237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 flipV="1">
              <a:off x="2827208" y="5407523"/>
              <a:ext cx="274320" cy="210312"/>
              <a:chOff x="1495776" y="4572000"/>
              <a:chExt cx="2525891" cy="1888066"/>
            </a:xfrm>
          </p:grpSpPr>
          <p:sp>
            <p:nvSpPr>
              <p:cNvPr id="28" name="Diagonal Stripe 27"/>
              <p:cNvSpPr/>
              <p:nvPr/>
            </p:nvSpPr>
            <p:spPr>
              <a:xfrm>
                <a:off x="2773833" y="4572000"/>
                <a:ext cx="1247834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Diagonal Stripe 28"/>
              <p:cNvSpPr/>
              <p:nvPr/>
            </p:nvSpPr>
            <p:spPr>
              <a:xfrm flipH="1">
                <a:off x="1495776" y="4572000"/>
                <a:ext cx="1278055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Donut 14"/>
            <p:cNvSpPr/>
            <p:nvPr/>
          </p:nvSpPr>
          <p:spPr>
            <a:xfrm>
              <a:off x="4026907" y="4851150"/>
              <a:ext cx="772328" cy="1313945"/>
            </a:xfrm>
            <a:prstGeom prst="donut">
              <a:avLst>
                <a:gd name="adj" fmla="val 923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628151" y="5378909"/>
              <a:ext cx="268265" cy="208844"/>
              <a:chOff x="1495776" y="4572000"/>
              <a:chExt cx="2525891" cy="1888066"/>
            </a:xfrm>
          </p:grpSpPr>
          <p:sp>
            <p:nvSpPr>
              <p:cNvPr id="26" name="Diagonal Stripe 25"/>
              <p:cNvSpPr/>
              <p:nvPr/>
            </p:nvSpPr>
            <p:spPr>
              <a:xfrm>
                <a:off x="2773833" y="4572000"/>
                <a:ext cx="1247834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Diagonal Stripe 26"/>
              <p:cNvSpPr/>
              <p:nvPr/>
            </p:nvSpPr>
            <p:spPr>
              <a:xfrm flipH="1">
                <a:off x="1495776" y="4572000"/>
                <a:ext cx="1278055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flipV="1">
              <a:off x="3932080" y="5360763"/>
              <a:ext cx="274320" cy="210312"/>
              <a:chOff x="1495776" y="4572000"/>
              <a:chExt cx="2525891" cy="1888066"/>
            </a:xfrm>
          </p:grpSpPr>
          <p:sp>
            <p:nvSpPr>
              <p:cNvPr id="24" name="Diagonal Stripe 23"/>
              <p:cNvSpPr/>
              <p:nvPr/>
            </p:nvSpPr>
            <p:spPr>
              <a:xfrm>
                <a:off x="2773833" y="4572000"/>
                <a:ext cx="1247834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Diagonal Stripe 24"/>
              <p:cNvSpPr/>
              <p:nvPr/>
            </p:nvSpPr>
            <p:spPr>
              <a:xfrm flipH="1">
                <a:off x="1495776" y="4572000"/>
                <a:ext cx="1278055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" name="Oval 17"/>
            <p:cNvSpPr/>
            <p:nvPr/>
          </p:nvSpPr>
          <p:spPr>
            <a:xfrm flipH="1">
              <a:off x="4305177" y="4802216"/>
              <a:ext cx="201168" cy="20116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4305177" y="6050400"/>
              <a:ext cx="201168" cy="20116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964368" y="4858660"/>
              <a:ext cx="1413302" cy="14111"/>
            </a:xfrm>
            <a:prstGeom prst="line">
              <a:avLst/>
            </a:prstGeom>
            <a:ln w="28575" cmpd="sng">
              <a:solidFill>
                <a:srgbClr val="4F81B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 flipH="1">
              <a:off x="2863784" y="4814714"/>
              <a:ext cx="201168" cy="197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3062102" y="6150984"/>
              <a:ext cx="1413302" cy="14111"/>
            </a:xfrm>
            <a:prstGeom prst="line">
              <a:avLst/>
            </a:prstGeom>
            <a:ln w="28575" cmpd="sng">
              <a:solidFill>
                <a:srgbClr val="4F81B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 flipH="1">
              <a:off x="2863784" y="6029342"/>
              <a:ext cx="201168" cy="20116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39" y="2962833"/>
            <a:ext cx="875847" cy="382412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89" y="5286455"/>
            <a:ext cx="571500" cy="4318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6" y="1707444"/>
            <a:ext cx="6108505" cy="721989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98377"/>
            <a:ext cx="8366542" cy="66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9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  <a:latin typeface="Comic Sans MS"/>
                <a:cs typeface="Comic Sans MS"/>
              </a:rPr>
              <a:t>HF approximation</a:t>
            </a:r>
            <a:endParaRPr lang="en-US" dirty="0">
              <a:solidFill>
                <a:srgbClr val="1F497D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1547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In HF approximation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dirty="0" smtClean="0">
              <a:latin typeface="Times"/>
              <a:cs typeface="Times"/>
            </a:endParaRPr>
          </a:p>
          <a:p>
            <a:r>
              <a:rPr lang="en-US" sz="2800" dirty="0" smtClean="0">
                <a:latin typeface="Times"/>
                <a:cs typeface="Times"/>
              </a:rPr>
              <a:t>KB equations reduces to: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90" y="2458630"/>
            <a:ext cx="4386156" cy="31089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021912"/>
            <a:ext cx="8686800" cy="68237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90" y="4952585"/>
            <a:ext cx="4013200" cy="3715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89021" y="5618163"/>
            <a:ext cx="2675776" cy="1016000"/>
            <a:chOff x="4635005" y="4303890"/>
            <a:chExt cx="2675776" cy="1016000"/>
          </a:xfrm>
        </p:grpSpPr>
        <p:sp>
          <p:nvSpPr>
            <p:cNvPr id="8" name="Donut 7"/>
            <p:cNvSpPr/>
            <p:nvPr/>
          </p:nvSpPr>
          <p:spPr>
            <a:xfrm>
              <a:off x="6180667" y="4303890"/>
              <a:ext cx="1034795" cy="1016000"/>
            </a:xfrm>
            <a:prstGeom prst="donut">
              <a:avLst>
                <a:gd name="adj" fmla="val 715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836173" y="4837290"/>
              <a:ext cx="1344494" cy="0"/>
            </a:xfrm>
            <a:prstGeom prst="line">
              <a:avLst/>
            </a:prstGeom>
            <a:ln w="28575" cmpd="sng">
              <a:solidFill>
                <a:schemeClr val="accent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042516" y="4732868"/>
              <a:ext cx="268265" cy="208844"/>
              <a:chOff x="1495776" y="4572000"/>
              <a:chExt cx="2525891" cy="1888066"/>
            </a:xfrm>
          </p:grpSpPr>
          <p:sp>
            <p:nvSpPr>
              <p:cNvPr id="13" name="Diagonal Stripe 12"/>
              <p:cNvSpPr/>
              <p:nvPr/>
            </p:nvSpPr>
            <p:spPr>
              <a:xfrm>
                <a:off x="2773833" y="4572000"/>
                <a:ext cx="1247834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Diagonal Stripe 13"/>
              <p:cNvSpPr/>
              <p:nvPr/>
            </p:nvSpPr>
            <p:spPr>
              <a:xfrm flipH="1">
                <a:off x="1495776" y="4572000"/>
                <a:ext cx="1278055" cy="1888066"/>
              </a:xfrm>
              <a:prstGeom prst="diagStripe">
                <a:avLst>
                  <a:gd name="adj" fmla="val 794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>
            <a:xfrm flipH="1">
              <a:off x="6102912" y="4744156"/>
              <a:ext cx="201168" cy="197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flipH="1">
              <a:off x="4635005" y="4744156"/>
              <a:ext cx="201168" cy="1975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148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6006</TotalTime>
  <Words>480</Words>
  <Application>Microsoft Office PowerPoint</Application>
  <PresentationFormat>On-screen Show (4:3)</PresentationFormat>
  <Paragraphs>109</Paragraphs>
  <Slides>25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(Body)</vt:lpstr>
      <vt:lpstr>Comic Sans MS</vt:lpstr>
      <vt:lpstr>Times</vt:lpstr>
      <vt:lpstr>Office Theme</vt:lpstr>
      <vt:lpstr>Document</vt:lpstr>
      <vt:lpstr>Correlations within Non-equilibrium Green’s Functions method</vt:lpstr>
      <vt:lpstr>PowerPoint Presentation</vt:lpstr>
      <vt:lpstr>Why NEGF</vt:lpstr>
      <vt:lpstr>Application: Metal Oxide Semiconductors(MOS) </vt:lpstr>
      <vt:lpstr>Scale</vt:lpstr>
      <vt:lpstr>The Contour</vt:lpstr>
      <vt:lpstr>Kadanoff-Baym Equations</vt:lpstr>
      <vt:lpstr>Kadanoff-Baym Equations</vt:lpstr>
      <vt:lpstr>HF approximation</vt:lpstr>
      <vt:lpstr>Adiabatically switching</vt:lpstr>
      <vt:lpstr>PowerPoint Presentation</vt:lpstr>
      <vt:lpstr>Correlations</vt:lpstr>
      <vt:lpstr>infinite nuclear matter</vt:lpstr>
      <vt:lpstr>Density in momentum space</vt:lpstr>
      <vt:lpstr>EOS in infinite nuclear matter</vt:lpstr>
      <vt:lpstr>Finite nuclear matter</vt:lpstr>
      <vt:lpstr>Different starting points</vt:lpstr>
      <vt:lpstr>Observables and central density</vt:lpstr>
      <vt:lpstr>Density</vt:lpstr>
      <vt:lpstr>Friction term</vt:lpstr>
      <vt:lpstr>Effect of friction term</vt:lpstr>
      <vt:lpstr>Effect of friction term</vt:lpstr>
      <vt:lpstr>occupation number</vt:lpstr>
      <vt:lpstr>What is next </vt:lpstr>
      <vt:lpstr>Thanks!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NEG</dc:title>
  <dc:creator>Hossein Mahzoon</dc:creator>
  <cp:lastModifiedBy>Deliyski, Elizabeth</cp:lastModifiedBy>
  <cp:revision>119</cp:revision>
  <dcterms:created xsi:type="dcterms:W3CDTF">2017-02-28T19:27:01Z</dcterms:created>
  <dcterms:modified xsi:type="dcterms:W3CDTF">2017-03-28T13:31:17Z</dcterms:modified>
</cp:coreProperties>
</file>