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4" r:id="rId3"/>
    <p:sldId id="265" r:id="rId4"/>
    <p:sldId id="266" r:id="rId5"/>
    <p:sldId id="267" r:id="rId6"/>
    <p:sldId id="271" r:id="rId7"/>
    <p:sldId id="264" r:id="rId8"/>
    <p:sldId id="269" r:id="rId9"/>
    <p:sldId id="268" r:id="rId10"/>
    <p:sldId id="258" r:id="rId11"/>
    <p:sldId id="270" r:id="rId12"/>
    <p:sldId id="263" r:id="rId13"/>
    <p:sldId id="262" r:id="rId14"/>
    <p:sldId id="260" r:id="rId15"/>
    <p:sldId id="259" r:id="rId16"/>
    <p:sldId id="275" r:id="rId17"/>
    <p:sldId id="273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AB"/>
    <a:srgbClr val="FF0000"/>
    <a:srgbClr val="F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5" autoAdjust="0"/>
    <p:restoredTop sz="95060" autoAdjust="0"/>
  </p:normalViewPr>
  <p:slideViewPr>
    <p:cSldViewPr>
      <p:cViewPr>
        <p:scale>
          <a:sx n="80" d="100"/>
          <a:sy n="80" d="100"/>
        </p:scale>
        <p:origin x="-3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98D79-34E6-4A2F-968D-C30C30A0E1A7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09CD-185B-459C-A7E8-51F8D471A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2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09CD-185B-459C-A7E8-51F8D471A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7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pattFill prst="pct2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6324600"/>
            <a:ext cx="8734424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29625" y="6338888"/>
            <a:ext cx="457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C7C587-718F-46DB-AFB1-138359A6EC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7162" y="760412"/>
            <a:ext cx="8763000" cy="158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325"/>
            <a:ext cx="930888" cy="5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971800" y="6396236"/>
            <a:ext cx="26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M.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aseline="0" dirty="0" err="1" smtClean="0">
                <a:solidFill>
                  <a:schemeClr val="bg1">
                    <a:lumMod val="50000"/>
                  </a:schemeClr>
                </a:solidFill>
              </a:rPr>
              <a:t>Marchevsky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-  CM20, Napa , CA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24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ADA1-F015-41CF-81EA-3856C34694E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D364-302E-4048-81EA-0527B6436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6002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Fabrication and test results of the HD3 magnet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M. </a:t>
            </a:r>
            <a:r>
              <a:rPr lang="en-US" u="sng" dirty="0" err="1" smtClean="0"/>
              <a:t>Marchevsky</a:t>
            </a:r>
            <a:r>
              <a:rPr lang="en-US" dirty="0" smtClean="0"/>
              <a:t>, </a:t>
            </a:r>
            <a:r>
              <a:rPr lang="en-US" dirty="0"/>
              <a:t>S. </a:t>
            </a:r>
            <a:r>
              <a:rPr lang="en-US" dirty="0" err="1" smtClean="0"/>
              <a:t>Caspi</a:t>
            </a:r>
            <a:r>
              <a:rPr lang="en-US" dirty="0" smtClean="0"/>
              <a:t>, </a:t>
            </a:r>
            <a:r>
              <a:rPr lang="en-US" dirty="0"/>
              <a:t>D. W. </a:t>
            </a:r>
            <a:r>
              <a:rPr lang="en-US" dirty="0" smtClean="0"/>
              <a:t>Cheng, </a:t>
            </a:r>
            <a:r>
              <a:rPr lang="en-US" dirty="0"/>
              <a:t>D. R. </a:t>
            </a:r>
            <a:r>
              <a:rPr lang="en-US" dirty="0" err="1" smtClean="0"/>
              <a:t>Dietderich</a:t>
            </a:r>
            <a:r>
              <a:rPr lang="en-US" dirty="0" smtClean="0"/>
              <a:t>, </a:t>
            </a:r>
            <a:r>
              <a:rPr lang="en-US" dirty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err="1" smtClean="0"/>
              <a:t>Ferracin</a:t>
            </a:r>
            <a:r>
              <a:rPr lang="en-US" dirty="0" smtClean="0"/>
              <a:t>*,  </a:t>
            </a:r>
            <a:r>
              <a:rPr lang="en-US" dirty="0"/>
              <a:t>A. </a:t>
            </a:r>
            <a:r>
              <a:rPr lang="en-US" dirty="0" err="1" smtClean="0"/>
              <a:t>Godeke</a:t>
            </a:r>
            <a:r>
              <a:rPr lang="en-US" dirty="0" smtClean="0"/>
              <a:t>, </a:t>
            </a:r>
            <a:r>
              <a:rPr lang="en-US" dirty="0"/>
              <a:t>A. R. </a:t>
            </a:r>
            <a:r>
              <a:rPr lang="en-US" dirty="0" err="1" smtClean="0"/>
              <a:t>Hafalia</a:t>
            </a:r>
            <a:r>
              <a:rPr lang="en-US" dirty="0" smtClean="0"/>
              <a:t>, </a:t>
            </a:r>
            <a:r>
              <a:rPr lang="en-US" dirty="0"/>
              <a:t>J. </a:t>
            </a:r>
            <a:r>
              <a:rPr lang="en-US" dirty="0" smtClean="0"/>
              <a:t>Joseph,  </a:t>
            </a:r>
            <a:r>
              <a:rPr lang="en-US" dirty="0"/>
              <a:t>J. </a:t>
            </a:r>
            <a:r>
              <a:rPr lang="en-US" dirty="0" err="1" smtClean="0"/>
              <a:t>Lizarazo</a:t>
            </a:r>
            <a:r>
              <a:rPr lang="en-US" dirty="0" smtClean="0"/>
              <a:t>, M. </a:t>
            </a:r>
            <a:r>
              <a:rPr lang="en-US" dirty="0" err="1" smtClean="0"/>
              <a:t>Turqueti</a:t>
            </a:r>
            <a:r>
              <a:rPr lang="en-US" dirty="0" smtClean="0"/>
              <a:t>, P. K. Roy, X</a:t>
            </a:r>
            <a:r>
              <a:rPr lang="en-US" dirty="0"/>
              <a:t>. </a:t>
            </a:r>
            <a:r>
              <a:rPr lang="en-US" dirty="0" smtClean="0"/>
              <a:t>Wang, </a:t>
            </a:r>
            <a:r>
              <a:rPr lang="en-US" dirty="0"/>
              <a:t>A. Salehi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 err="1" smtClean="0"/>
              <a:t>Salmi</a:t>
            </a:r>
            <a:r>
              <a:rPr lang="en-US" dirty="0" smtClean="0"/>
              <a:t>, G</a:t>
            </a:r>
            <a:r>
              <a:rPr lang="en-US" dirty="0"/>
              <a:t>. </a:t>
            </a:r>
            <a:r>
              <a:rPr lang="en-US" dirty="0" err="1" smtClean="0"/>
              <a:t>Sabbi</a:t>
            </a:r>
            <a:r>
              <a:rPr lang="en-US" dirty="0" smtClean="0"/>
              <a:t> and S. </a:t>
            </a:r>
            <a:r>
              <a:rPr lang="en-US" dirty="0" err="1" smtClean="0"/>
              <a:t>Prestemon</a:t>
            </a:r>
            <a:endParaRPr lang="en-US" dirty="0" smtClean="0"/>
          </a:p>
          <a:p>
            <a:endParaRPr lang="en-US" baseline="30000" dirty="0"/>
          </a:p>
          <a:p>
            <a:pPr algn="ctr"/>
            <a:r>
              <a:rPr lang="en-US" sz="2000" dirty="0" smtClean="0"/>
              <a:t>Lawrence Berkeley National Laboratory </a:t>
            </a:r>
          </a:p>
          <a:p>
            <a:r>
              <a:rPr lang="en-US" dirty="0" smtClean="0"/>
              <a:t>*CERN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2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8" y="1308119"/>
            <a:ext cx="4234791" cy="2329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05" y="4488277"/>
            <a:ext cx="438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A87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  30 cm;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dt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= (4.5 + 42.6) = 47.1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ms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= 6.3 m/s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189" y="3746519"/>
            <a:ext cx="13981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3A87: -34.9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3A98: -30.4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3A76: +7.7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987" y="3749701"/>
            <a:ext cx="268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Quench is ~ 3 cm from the A8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Vtap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 the A87 segment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8525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A03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4934" y="58057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Quench propagation </a:t>
            </a:r>
            <a:r>
              <a:rPr lang="en-US" dirty="0" smtClean="0"/>
              <a:t>velocity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54375"/>
          <a:stretch/>
        </p:blipFill>
        <p:spPr bwMode="auto">
          <a:xfrm>
            <a:off x="1447800" y="5029200"/>
            <a:ext cx="5943600" cy="92967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79560" y="990600"/>
            <a:ext cx="85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12196 A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flipH="1" flipV="1">
            <a:off x="3733800" y="5538536"/>
            <a:ext cx="45719" cy="520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62223" y="5488902"/>
            <a:ext cx="457200" cy="0"/>
          </a:xfrm>
          <a:prstGeom prst="straightConnector1">
            <a:avLst/>
          </a:prstGeom>
          <a:ln w="19050">
            <a:solidFill>
              <a:srgbClr val="E40A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79519" y="5488902"/>
            <a:ext cx="487681" cy="997"/>
          </a:xfrm>
          <a:prstGeom prst="straightConnector1">
            <a:avLst/>
          </a:prstGeom>
          <a:ln w="19050">
            <a:solidFill>
              <a:srgbClr val="E40A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4"/>
          </p:cNvCxnSpPr>
          <p:nvPr/>
        </p:nvCxnSpPr>
        <p:spPr>
          <a:xfrm>
            <a:off x="3756659" y="5450265"/>
            <a:ext cx="0" cy="88271"/>
          </a:xfrm>
          <a:prstGeom prst="line">
            <a:avLst/>
          </a:prstGeom>
          <a:ln w="25400">
            <a:solidFill>
              <a:srgbClr val="E40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5" y="1308119"/>
            <a:ext cx="4244209" cy="235603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81400" y="5567733"/>
            <a:ext cx="1447800" cy="45719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  <a:ln>
            <a:solidFill>
              <a:srgbClr val="E40AAB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Rectangle 4095"/>
          <p:cNvSpPr/>
          <p:nvPr/>
        </p:nvSpPr>
        <p:spPr>
          <a:xfrm>
            <a:off x="4572000" y="448518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200" b="1" baseline="-25000" dirty="0" smtClean="0">
                <a:latin typeface="Arial" pitchFamily="34" charset="0"/>
                <a:cs typeface="Arial" pitchFamily="34" charset="0"/>
              </a:rPr>
              <a:t>A54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30 cm;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(25.3 + 4.5)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29.8 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=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10.1 m/s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3715850"/>
            <a:ext cx="13981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3A43: -30.4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3A54: -25.3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3A65: +4.5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5196" y="989111"/>
            <a:ext cx="84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14540 A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4098"/>
          <p:cNvSpPr/>
          <p:nvPr/>
        </p:nvSpPr>
        <p:spPr>
          <a:xfrm>
            <a:off x="6196860" y="3733298"/>
            <a:ext cx="2554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Quench is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~ 5 cm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A4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Vtap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A43 segment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81400" y="5311542"/>
            <a:ext cx="1447800" cy="45719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  <a:ln>
            <a:solidFill>
              <a:srgbClr val="E40AAB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 flipV="1">
            <a:off x="5152898" y="5305949"/>
            <a:ext cx="45719" cy="520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709395" y="5418224"/>
            <a:ext cx="457200" cy="0"/>
          </a:xfrm>
          <a:prstGeom prst="straightConnector1">
            <a:avLst/>
          </a:prstGeom>
          <a:ln w="19050">
            <a:solidFill>
              <a:srgbClr val="E40A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75757" y="5374089"/>
            <a:ext cx="0" cy="88271"/>
          </a:xfrm>
          <a:prstGeom prst="line">
            <a:avLst/>
          </a:prstGeom>
          <a:ln w="25400">
            <a:solidFill>
              <a:srgbClr val="E40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48200" y="100753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A29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Box 4101"/>
          <p:cNvSpPr txBox="1"/>
          <p:nvPr/>
        </p:nvSpPr>
        <p:spPr>
          <a:xfrm>
            <a:off x="5119254" y="503454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E40AAB"/>
                </a:solidFill>
                <a:latin typeface="Arial" pitchFamily="34" charset="0"/>
                <a:cs typeface="Arial" pitchFamily="34" charset="0"/>
              </a:rPr>
              <a:t>A29</a:t>
            </a:r>
            <a:endParaRPr lang="en-US" sz="1200" i="1" dirty="0">
              <a:solidFill>
                <a:srgbClr val="E40AA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9423" y="563880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E40AAB"/>
                </a:solidFill>
                <a:latin typeface="Arial" pitchFamily="34" charset="0"/>
                <a:cs typeface="Arial" pitchFamily="34" charset="0"/>
              </a:rPr>
              <a:t>A03</a:t>
            </a:r>
            <a:endParaRPr lang="en-US" sz="1200" i="1" dirty="0">
              <a:solidFill>
                <a:srgbClr val="E40AA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instrumentation for the HD3b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69" y="921657"/>
            <a:ext cx="3717931" cy="5264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3132" y="333869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C3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261" y="3331552"/>
            <a:ext cx="370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white">
                    <a:lumMod val="95000"/>
                  </a:prstClr>
                </a:solidFill>
              </a:rPr>
              <a:t>C1</a:t>
            </a:r>
            <a:endParaRPr lang="en-US" sz="1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02072" y="2015580"/>
            <a:ext cx="45719" cy="594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516" y="2009991"/>
            <a:ext cx="45719" cy="594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83413" y="4738027"/>
            <a:ext cx="45719" cy="594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92936" y="4738027"/>
            <a:ext cx="45719" cy="594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259" y="1684948"/>
            <a:ext cx="28194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We are using new instrumentation to better localize magnet quench locations and study its training behavior: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Inductive quench antenna (sensors Q1-Q7 in the bore, in the anti-cryostat tube)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Acoustic emission sensors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A1-A4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at the coil wedges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2425677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85" y="4648200"/>
            <a:ext cx="2534815" cy="136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1" y="2829115"/>
            <a:ext cx="2465802" cy="13618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74954" y="2786430"/>
            <a:ext cx="4097347" cy="3538170"/>
            <a:chOff x="928953" y="755337"/>
            <a:chExt cx="7211576" cy="5456474"/>
          </a:xfrm>
        </p:grpSpPr>
        <p:pic>
          <p:nvPicPr>
            <p:cNvPr id="8" name="Picture 7" descr="q-antenna-array_assy-is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953" y="794682"/>
              <a:ext cx="7010399" cy="5417129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981200" y="4038600"/>
              <a:ext cx="4572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40165" y="3471544"/>
              <a:ext cx="1804122" cy="69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BOTTOM END</a:t>
              </a:r>
            </a:p>
            <a:p>
              <a:r>
                <a:rPr lang="en-US" sz="1100" i="1" dirty="0" smtClean="0"/>
                <a:t> CAP</a:t>
              </a:r>
              <a:endParaRPr lang="en-US" sz="1100" i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757116" y="5181600"/>
              <a:ext cx="1433884" cy="176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49612" y="4865993"/>
              <a:ext cx="1984476" cy="69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WARM-FINGER</a:t>
              </a:r>
            </a:p>
            <a:p>
              <a:pPr algn="ctr"/>
              <a:r>
                <a:rPr lang="en-US" sz="1100" i="1" dirty="0" smtClean="0"/>
                <a:t>BORE  GUIDE</a:t>
              </a:r>
              <a:endParaRPr lang="en-US" sz="1100" i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048000" y="1455089"/>
              <a:ext cx="235889" cy="34343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276600" y="1447800"/>
              <a:ext cx="2971800" cy="545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958555" y="1230050"/>
              <a:ext cx="1325333" cy="698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TYPE “B” </a:t>
              </a:r>
            </a:p>
            <a:p>
              <a:r>
                <a:rPr lang="en-US" sz="1100" i="1" dirty="0" smtClean="0"/>
                <a:t>SENSORS</a:t>
              </a:r>
              <a:endParaRPr lang="en-US" sz="11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968365" y="3665551"/>
              <a:ext cx="2177993" cy="593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572001" y="3657600"/>
              <a:ext cx="1600199" cy="60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4953001" y="3352801"/>
              <a:ext cx="1219199" cy="304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410201" y="2971801"/>
              <a:ext cx="728206" cy="693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791201" y="2590801"/>
              <a:ext cx="355157" cy="1074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478197" y="3786203"/>
              <a:ext cx="2291721" cy="424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TYPE “A” SENSORS</a:t>
              </a:r>
              <a:endParaRPr lang="en-US" sz="1100" i="1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410200" y="1066800"/>
              <a:ext cx="1040959" cy="7222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23925" y="755337"/>
              <a:ext cx="4091838" cy="42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WARM-FINGER</a:t>
              </a:r>
              <a:r>
                <a:rPr lang="en-US" sz="1100" i="1" dirty="0"/>
                <a:t> </a:t>
              </a:r>
              <a:r>
                <a:rPr lang="en-US" sz="1100" i="1" dirty="0" smtClean="0"/>
                <a:t>BORE GUIDE</a:t>
              </a:r>
              <a:endParaRPr lang="en-US" sz="1100" i="1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6781801" y="1676400"/>
              <a:ext cx="533399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51564" y="2330295"/>
              <a:ext cx="1588965" cy="698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 smtClean="0"/>
                <a:t>SHAFT ADAPTER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381987" y="4889007"/>
            <a:ext cx="313244" cy="267352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7880" y="479935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4867" y="389577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62000" y="3847292"/>
            <a:ext cx="281293" cy="305954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25076" y="4165787"/>
            <a:ext cx="284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Longitudinal field sensors (“A”) for the magnet straight section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75098" y="5943600"/>
            <a:ext cx="2732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Transverse field sensors (“B”) for the magnet ends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82161" y="796449"/>
            <a:ext cx="611693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Normal zone boundary in a Rutherford cable locally generates the magnetic field  component B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along the cable axis. We have developed a novel inductive quench antenna that utilizes this effect for localization of the quench origin and propagation.</a:t>
            </a:r>
          </a:p>
          <a:p>
            <a:pPr algn="just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he axial field it not shielded efficiently by the anti-cryostat walls.  Therefore, our antenna is expected to have a higher sensitivity compared to the traditional ones that sense variations of the transverse field multi-poles.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20561" y="6035932"/>
            <a:ext cx="1625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Parts design: R. </a:t>
            </a:r>
            <a:r>
              <a:rPr lang="en-US" sz="1200" i="1" dirty="0" err="1" smtClean="0"/>
              <a:t>Hafalia</a:t>
            </a:r>
            <a:endParaRPr lang="en-US" sz="1200" i="1" dirty="0"/>
          </a:p>
        </p:txBody>
      </p:sp>
      <p:sp>
        <p:nvSpPr>
          <p:cNvPr id="72" name="Rectangle 71"/>
          <p:cNvSpPr/>
          <p:nvPr/>
        </p:nvSpPr>
        <p:spPr>
          <a:xfrm>
            <a:off x="172589" y="2697481"/>
            <a:ext cx="8826504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H="1">
            <a:off x="6949440" y="2720340"/>
            <a:ext cx="27432" cy="36042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8" b="6296"/>
          <a:stretch/>
        </p:blipFill>
        <p:spPr>
          <a:xfrm rot="5400000">
            <a:off x="6253935" y="3621284"/>
            <a:ext cx="3543473" cy="186315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52785" y="4903879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a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7717" y="3989536"/>
            <a:ext cx="2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a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00032" y="218897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09520" y="2295562"/>
            <a:ext cx="258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Quench 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r>
              <a:rPr lang="en-US" dirty="0" smtClean="0"/>
              <a:t>Acoustic sensors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1154" y="2667000"/>
            <a:ext cx="2595180" cy="148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03" b="6430"/>
          <a:stretch/>
        </p:blipFill>
        <p:spPr bwMode="auto">
          <a:xfrm>
            <a:off x="735337" y="2667000"/>
            <a:ext cx="2516701" cy="14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963937" y="2821412"/>
            <a:ext cx="0" cy="11430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377390" y="322360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70C0"/>
                </a:solidFill>
              </a:rPr>
              <a:t>20 mm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560534" cy="15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5720" y="4337207"/>
            <a:ext cx="3158684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iezoelectric ceramics washer, polarized across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thickness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(154 ± 4)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MOSFET-based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amplifier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Bandwidth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0-100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- 1.9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 operation temperature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range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486684" y="1503223"/>
            <a:ext cx="76200" cy="51815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14738" y="2178583"/>
            <a:ext cx="130355" cy="126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47096" y="157763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5062" y="218919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5378" y="2006195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37" y="990600"/>
            <a:ext cx="4099264" cy="3061796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41" idx="0"/>
          </p:cNvCxnSpPr>
          <p:nvPr/>
        </p:nvCxnSpPr>
        <p:spPr>
          <a:xfrm flipH="1" flipV="1">
            <a:off x="6363842" y="3374455"/>
            <a:ext cx="68644" cy="923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0"/>
          </p:cNvCxnSpPr>
          <p:nvPr/>
        </p:nvCxnSpPr>
        <p:spPr>
          <a:xfrm flipH="1" flipV="1">
            <a:off x="5546528" y="3629419"/>
            <a:ext cx="885958" cy="668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52038" y="4298369"/>
            <a:ext cx="11608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Coil wedges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652811" y="3162247"/>
            <a:ext cx="925478" cy="11361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95480" y="4298368"/>
            <a:ext cx="1449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Acoustic sensor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1793" y="4752780"/>
            <a:ext cx="4633123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Four sensors were installed, one per each wedge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Acoustic signals were simultaneously acquired with Yokogawa DAC (1 MHz and 10 kHz acquisition rate), as well as with MVMS system (200 kHz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on-invasive/portable system, easily adaptable to different magnets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0770" y="4630176"/>
            <a:ext cx="8592081" cy="1618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58056"/>
            <a:ext cx="7686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987623"/>
            <a:ext cx="85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12426 A</a:t>
            </a:r>
            <a:endParaRPr lang="en-US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ghtning Bolt 9"/>
          <p:cNvSpPr/>
          <p:nvPr/>
        </p:nvSpPr>
        <p:spPr>
          <a:xfrm rot="20122890">
            <a:off x="3611625" y="5048801"/>
            <a:ext cx="304800" cy="50995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5469" y="4891705"/>
            <a:ext cx="103445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Quench at A7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47817"/>
            <a:ext cx="4591678" cy="33822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43400" y="25908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Q7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0994" y="20090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Q5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0994" y="23138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Q6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7804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Q4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15240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Q3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0939" y="12470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Q2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30939" y="9906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Q1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7826" y="284720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A1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3124200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A2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7770" y="338060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A3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360920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A4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19322" y="3855678"/>
            <a:ext cx="410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Trig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endCxn id="22" idx="2"/>
          </p:cNvCxnSpPr>
          <p:nvPr/>
        </p:nvCxnSpPr>
        <p:spPr>
          <a:xfrm>
            <a:off x="3791553" y="6141738"/>
            <a:ext cx="900513" cy="334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56709" y="4318752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40.05 </a:t>
            </a:r>
            <a:r>
              <a:rPr lang="en-US" sz="1400" b="1" dirty="0" err="1" smtClean="0">
                <a:solidFill>
                  <a:schemeClr val="tx2"/>
                </a:solidFill>
              </a:rPr>
              <a:t>ms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105400" y="4309171"/>
            <a:ext cx="2895600" cy="952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87546" y="6118227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15 cm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698347" y="59436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05813" y="5950218"/>
            <a:ext cx="0" cy="24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73817" y="5934667"/>
            <a:ext cx="0" cy="147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0" y="5334000"/>
            <a:ext cx="0" cy="147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3319" y="5525869"/>
            <a:ext cx="60786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RE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(top)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64499" y="5586507"/>
            <a:ext cx="9509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LE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(bottom)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8001000" y="4132677"/>
            <a:ext cx="0" cy="4523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01000" y="4339767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46127" y="342635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02" y="93970"/>
            <a:ext cx="8229600" cy="609600"/>
          </a:xfrm>
        </p:spPr>
        <p:txBody>
          <a:bodyPr/>
          <a:lstStyle/>
          <a:p>
            <a:r>
              <a:rPr lang="en-US" dirty="0" smtClean="0"/>
              <a:t>Quench A7 example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00312" y="5905500"/>
            <a:ext cx="387627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99919" y="5885765"/>
            <a:ext cx="387627" cy="1524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47122" y="579072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47635" y="5806533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191000" y="4887242"/>
            <a:ext cx="0" cy="24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791200" y="4887242"/>
            <a:ext cx="0" cy="24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91000" y="4906162"/>
            <a:ext cx="1600200" cy="16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527104" y="4625092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" y="1300759"/>
            <a:ext cx="3798916" cy="212137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5334000" y="2238266"/>
            <a:ext cx="0" cy="146289"/>
          </a:xfrm>
          <a:prstGeom prst="straightConnector1">
            <a:avLst/>
          </a:prstGeom>
          <a:ln w="19050">
            <a:solidFill>
              <a:srgbClr val="E40A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6868048" y="2247982"/>
            <a:ext cx="0" cy="13657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828800" y="1988149"/>
            <a:ext cx="0" cy="138501"/>
          </a:xfrm>
          <a:prstGeom prst="straightConnector1">
            <a:avLst/>
          </a:prstGeom>
          <a:ln w="19050">
            <a:solidFill>
              <a:srgbClr val="E40AA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743200" y="1404171"/>
            <a:ext cx="0" cy="11982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1000" y="98762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A7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3429000" y="3262699"/>
            <a:ext cx="0" cy="44410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90663" y="3757136"/>
            <a:ext cx="37315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“Calibration quench”:  it has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started at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Vtap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A7, 15 mm from the magnet center towards the RE.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93" y="3460451"/>
            <a:ext cx="2775807" cy="25955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" y="3831177"/>
            <a:ext cx="2103035" cy="22648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160272" cy="252972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47249"/>
              </p:ext>
            </p:extLst>
          </p:nvPr>
        </p:nvGraphicFramePr>
        <p:xfrm>
          <a:off x="5029200" y="946756"/>
          <a:ext cx="9906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53"/>
                <a:gridCol w="689947"/>
              </a:tblGrid>
              <a:tr h="22611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7030A0"/>
                          </a:solidFill>
                        </a:rPr>
                        <a:t>t</a:t>
                      </a:r>
                      <a:r>
                        <a:rPr lang="en-US" sz="1000" b="1" baseline="-25000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0.075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7030A0"/>
                          </a:solidFill>
                        </a:rPr>
                        <a:t>t</a:t>
                      </a:r>
                      <a:r>
                        <a:rPr lang="en-US" sz="10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en-US" sz="10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0.08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7030A0"/>
                          </a:solidFill>
                        </a:rPr>
                        <a:t>t</a:t>
                      </a:r>
                      <a:r>
                        <a:rPr lang="en-US" sz="10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0.121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7030A0"/>
                          </a:solidFill>
                        </a:rPr>
                        <a:t>t</a:t>
                      </a:r>
                      <a:r>
                        <a:rPr lang="en-US" sz="10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en-US" sz="10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0.127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ms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620000" y="6019800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4.3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km/s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7924800" y="50292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LE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(bottom)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1" name="Rectangle 2050"/>
          <p:cNvSpPr/>
          <p:nvPr/>
        </p:nvSpPr>
        <p:spPr>
          <a:xfrm>
            <a:off x="6248400" y="502920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RE</a:t>
            </a:r>
          </a:p>
          <a:p>
            <a:pPr lvl="0" algn="ctr"/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(top)</a:t>
            </a:r>
            <a:endParaRPr lang="en-US" sz="1000" dirty="0"/>
          </a:p>
        </p:txBody>
      </p:sp>
      <p:sp>
        <p:nvSpPr>
          <p:cNvPr id="2052" name="TextBox 2051"/>
          <p:cNvSpPr txBox="1"/>
          <p:nvPr/>
        </p:nvSpPr>
        <p:spPr>
          <a:xfrm>
            <a:off x="7328906" y="4173379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COIL 3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7315200" y="4782979"/>
            <a:ext cx="5196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prstClr val="white">
                    <a:lumMod val="85000"/>
                  </a:prstClr>
                </a:solidFill>
              </a:rPr>
              <a:t>COIL </a:t>
            </a:r>
            <a:r>
              <a:rPr lang="en-US" sz="1000" dirty="0" smtClean="0">
                <a:solidFill>
                  <a:prstClr val="white">
                    <a:lumMod val="85000"/>
                  </a:prstClr>
                </a:solidFill>
              </a:rPr>
              <a:t>1</a:t>
            </a:r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8229600" y="474426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A1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57" name="Rectangle 2056"/>
          <p:cNvSpPr/>
          <p:nvPr/>
        </p:nvSpPr>
        <p:spPr>
          <a:xfrm>
            <a:off x="8272973" y="4218801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A2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059" name="Rectangle 2058"/>
          <p:cNvSpPr/>
          <p:nvPr/>
        </p:nvSpPr>
        <p:spPr>
          <a:xfrm>
            <a:off x="6339955" y="4218801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A4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061" name="Rectangle 2060"/>
          <p:cNvSpPr/>
          <p:nvPr/>
        </p:nvSpPr>
        <p:spPr>
          <a:xfrm>
            <a:off x="6367973" y="4744261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A3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58573" cy="609600"/>
          </a:xfrm>
        </p:spPr>
        <p:txBody>
          <a:bodyPr/>
          <a:lstStyle/>
          <a:p>
            <a:r>
              <a:rPr lang="en-US" dirty="0" smtClean="0"/>
              <a:t>Acoustic localization of the quench A7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6167" y="4436888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x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x</a:t>
            </a:r>
            <a:r>
              <a:rPr lang="en-US" sz="1400" b="1" baseline="-25000" dirty="0">
                <a:solidFill>
                  <a:srgbClr val="00B050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+(</a:t>
            </a:r>
            <a:r>
              <a:rPr lang="en-US" sz="1400" dirty="0" smtClean="0">
                <a:solidFill>
                  <a:srgbClr val="FF0000"/>
                </a:solidFill>
              </a:rPr>
              <a:t>y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y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=R</a:t>
            </a:r>
            <a:r>
              <a:rPr lang="en-US" sz="1400" baseline="-25000" dirty="0" smtClean="0">
                <a:solidFill>
                  <a:prstClr val="black"/>
                </a:solidFill>
              </a:rPr>
              <a:t>2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endParaRPr lang="en-US" sz="1400" baseline="300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4076" y="4196734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x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x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+(</a:t>
            </a:r>
            <a:r>
              <a:rPr lang="en-US" sz="1400" dirty="0" smtClean="0">
                <a:solidFill>
                  <a:srgbClr val="FF0000"/>
                </a:solidFill>
              </a:rPr>
              <a:t>y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y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=R</a:t>
            </a:r>
            <a:r>
              <a:rPr lang="en-US" sz="1400" baseline="-25000" dirty="0" smtClean="0">
                <a:solidFill>
                  <a:prstClr val="black"/>
                </a:solidFill>
              </a:rPr>
              <a:t>1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endParaRPr lang="en-US" sz="1400" baseline="300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6167" y="4698498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x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x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+(</a:t>
            </a:r>
            <a:r>
              <a:rPr lang="en-US" sz="1400" dirty="0" smtClean="0">
                <a:solidFill>
                  <a:srgbClr val="FF0000"/>
                </a:solidFill>
              </a:rPr>
              <a:t>y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b="1" dirty="0" smtClean="0">
                <a:solidFill>
                  <a:srgbClr val="00B050"/>
                </a:solidFill>
              </a:rPr>
              <a:t>y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=R</a:t>
            </a:r>
            <a:r>
              <a:rPr lang="en-US" sz="1400" baseline="-25000" dirty="0">
                <a:solidFill>
                  <a:prstClr val="black"/>
                </a:solidFill>
              </a:rPr>
              <a:t>3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endParaRPr lang="en-US" sz="1400" baseline="30000" dirty="0">
              <a:solidFill>
                <a:prstClr val="black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375698" y="4286721"/>
            <a:ext cx="78377" cy="1373256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" name="Group 2"/>
          <p:cNvGrpSpPr/>
          <p:nvPr/>
        </p:nvGrpSpPr>
        <p:grpSpPr>
          <a:xfrm>
            <a:off x="2255435" y="3831177"/>
            <a:ext cx="3203196" cy="2258578"/>
            <a:chOff x="5181221" y="711966"/>
            <a:chExt cx="3945090" cy="2976988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221" y="711966"/>
              <a:ext cx="3945090" cy="297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Lightning Bolt 23"/>
            <p:cNvSpPr/>
            <p:nvPr/>
          </p:nvSpPr>
          <p:spPr>
            <a:xfrm>
              <a:off x="7737369" y="894723"/>
              <a:ext cx="228600" cy="533400"/>
            </a:xfrm>
            <a:prstGeom prst="lightningBolt">
              <a:avLst/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5989" y="1058791"/>
              <a:ext cx="1109939" cy="405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Sensor 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2487" y="2821159"/>
              <a:ext cx="1109939" cy="405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Sensor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77163" y="3222909"/>
              <a:ext cx="1109939" cy="4056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Sensor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68973" y="1458901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>
                  <a:solidFill>
                    <a:prstClr val="black"/>
                  </a:solidFill>
                </a:rPr>
                <a:t>1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03495" y="1800350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2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85470" y="2021019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3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36485" y="906967"/>
              <a:ext cx="805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</a:rPr>
                <a:t>(x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sz="2000" dirty="0" smtClean="0">
                  <a:solidFill>
                    <a:prstClr val="black"/>
                  </a:solidFill>
                </a:rPr>
                <a:t>,y</a:t>
              </a:r>
              <a:r>
                <a:rPr lang="en-US" sz="2000" baseline="-25000" dirty="0" smtClean="0">
                  <a:solidFill>
                    <a:prstClr val="black"/>
                  </a:solidFill>
                </a:rPr>
                <a:t>0</a:t>
              </a:r>
              <a:r>
                <a:rPr lang="en-US" sz="2000" dirty="0" smtClean="0">
                  <a:solidFill>
                    <a:prstClr val="black"/>
                  </a:solidFill>
                </a:rPr>
                <a:t>)</a:t>
              </a:r>
              <a:endParaRPr lang="en-US"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432257" y="4980938"/>
                <a:ext cx="1252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</a:rPr>
                  <a:t>|R</a:t>
                </a:r>
                <a:r>
                  <a:rPr lang="en-US" sz="1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-R</a:t>
                </a:r>
                <a:r>
                  <a:rPr lang="en-US" sz="1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|=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00B050"/>
                    </a:solidFill>
                    <a:latin typeface="Symbol" pitchFamily="18" charset="2"/>
                  </a:rPr>
                  <a:t>D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sz="1400" b="1" baseline="-25000" dirty="0" smtClean="0">
                    <a:solidFill>
                      <a:srgbClr val="00B050"/>
                    </a:solidFill>
                  </a:rPr>
                  <a:t>12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57" y="4980938"/>
                <a:ext cx="1252394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146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32257" y="5288715"/>
                <a:ext cx="1252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400" dirty="0">
                    <a:solidFill>
                      <a:prstClr val="black"/>
                    </a:solidFill>
                  </a:rPr>
                  <a:t>|R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1400" dirty="0">
                    <a:solidFill>
                      <a:prstClr val="black"/>
                    </a:solidFill>
                  </a:rPr>
                  <a:t>-R</a:t>
                </a:r>
                <a:r>
                  <a:rPr lang="en-US" sz="1400" baseline="-25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1400" dirty="0">
                    <a:solidFill>
                      <a:prstClr val="black"/>
                    </a:solidFill>
                  </a:rPr>
                  <a:t>|=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00B050"/>
                    </a:solidFill>
                    <a:latin typeface="Symbol" pitchFamily="18" charset="2"/>
                  </a:rPr>
                  <a:t>D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sz="1400" b="1" baseline="-25000" dirty="0" smtClean="0">
                    <a:solidFill>
                      <a:srgbClr val="00B050"/>
                    </a:solidFill>
                  </a:rPr>
                  <a:t>13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57" y="5288715"/>
                <a:ext cx="1252394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463" t="-4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7253"/>
            <a:ext cx="3886200" cy="2089727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2327959" y="2940454"/>
            <a:ext cx="0" cy="4523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21743" y="312420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QD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16368" y="2955318"/>
            <a:ext cx="0" cy="43752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2" idx="1"/>
          </p:cNvCxnSpPr>
          <p:nvPr/>
        </p:nvCxnSpPr>
        <p:spPr>
          <a:xfrm>
            <a:off x="2016368" y="3293477"/>
            <a:ext cx="305375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7533" y="2963959"/>
            <a:ext cx="11288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Quench 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propagation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6779" y="3349823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A35 quench (15039 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0" y="914400"/>
            <a:ext cx="6019800" cy="3215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390" y="5059196"/>
            <a:ext cx="8900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Coil 3:</a:t>
            </a:r>
            <a:r>
              <a:rPr lang="pt-BR" b="1" dirty="0">
                <a:solidFill>
                  <a:srgbClr val="C00000"/>
                </a:solidFill>
              </a:rPr>
              <a:t>    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3B89 (-2.3)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</a:t>
            </a:r>
            <a:r>
              <a:rPr lang="pt-BR" dirty="0" smtClean="0"/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3A9B9 (-55.3)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</a:t>
            </a:r>
            <a:r>
              <a:rPr lang="pt-BR" dirty="0" smtClean="0"/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3A98 (-80.4)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</a:t>
            </a:r>
            <a:r>
              <a:rPr lang="pt-BR" dirty="0" smtClean="0"/>
              <a:t>  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3A87(-85.0)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</a:t>
            </a:r>
            <a:r>
              <a:rPr lang="pt-BR" dirty="0" smtClean="0"/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3A76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(-68.4)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</a:t>
            </a:r>
            <a:r>
              <a:rPr lang="pt-BR" dirty="0" smtClean="0"/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3A65 (-11.0)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</a:t>
            </a:r>
            <a:r>
              <a:rPr lang="pt-BR" dirty="0" smtClean="0"/>
              <a:t>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3A54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(+5.7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                             3A32 (-81.0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b="1" dirty="0" smtClean="0"/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cs typeface="Arial" pitchFamily="34" charset="0"/>
                <a:sym typeface="Symbol"/>
              </a:rPr>
              <a:t></a:t>
            </a:r>
          </a:p>
          <a:p>
            <a:endParaRPr lang="pt-BR" b="1" dirty="0"/>
          </a:p>
          <a:p>
            <a:r>
              <a:rPr lang="pt-BR" b="1" dirty="0">
                <a:solidFill>
                  <a:srgbClr val="00B0F0"/>
                </a:solidFill>
              </a:rPr>
              <a:t>Coil 1</a:t>
            </a:r>
            <a:r>
              <a:rPr lang="pt-BR" dirty="0"/>
              <a:t>:   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1A24 (-82.7)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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1A45 (-84.2</a:t>
            </a:r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sym typeface="Symbol"/>
              </a:rPr>
              <a:t>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1A56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(-62.8)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1A67 (-28.9)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54375"/>
          <a:stretch/>
        </p:blipFill>
        <p:spPr bwMode="auto">
          <a:xfrm>
            <a:off x="167390" y="4129520"/>
            <a:ext cx="5943600" cy="92967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4600" y="935439"/>
            <a:ext cx="254208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Quench begins ~ 5.5 cm from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Vtap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A08 in the 3A87 segment and propagates at ~12 m/s linearly around the pole and across into the multi-turn. </a:t>
            </a: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At the same time, Coil 1 starts quenching in the 1A45 segment and quench propagates to the neighboring segments.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ghtning Bolt 10"/>
          <p:cNvSpPr/>
          <p:nvPr/>
        </p:nvSpPr>
        <p:spPr>
          <a:xfrm>
            <a:off x="3200400" y="4369266"/>
            <a:ext cx="2286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3429000" y="4681107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6708" y="914400"/>
            <a:ext cx="423846" cy="4225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A35 – full record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610600" cy="422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748" y="51389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7486" y="5139504"/>
            <a:ext cx="776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561.9 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5293393"/>
            <a:ext cx="769932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46" y="13093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Q2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46" y="9906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Q1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46" y="16002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Q3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46" y="19328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Q4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46" y="22376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Q5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57" y="259079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Q6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46" y="28956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Q7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929" y="317259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A1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03" y="350247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A2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72" y="3810000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A3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03" y="4142601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A4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57" y="443634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Imag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54" y="4713345"/>
            <a:ext cx="373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Trg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485" y="5432518"/>
            <a:ext cx="8557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Flux jumps (2-4 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Acoustic background level is increasing with current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Many large acoustic and several magnetic events are observed ~10 s prior to the quench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sound_a35_quen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2717" y="5416749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295876" y="5583049"/>
            <a:ext cx="1996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10x slowed sown sound -&gt;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A35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88156"/>
            <a:ext cx="4640985" cy="4359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694854" cy="224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37338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LE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(bottom)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71469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RE</a:t>
            </a:r>
          </a:p>
          <a:p>
            <a:pPr lvl="0" algn="ctr"/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(top)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490706" y="2514600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COIL 3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0706" y="3657600"/>
            <a:ext cx="5196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dirty="0">
                <a:solidFill>
                  <a:prstClr val="white">
                    <a:lumMod val="85000"/>
                  </a:prstClr>
                </a:solidFill>
              </a:rPr>
              <a:t>COIL </a:t>
            </a:r>
            <a:r>
              <a:rPr lang="en-US" sz="1000" dirty="0" smtClean="0">
                <a:solidFill>
                  <a:prstClr val="white">
                    <a:lumMod val="85000"/>
                  </a:prstClr>
                </a:solidFill>
              </a:rPr>
              <a:t>1</a:t>
            </a:r>
            <a:endParaRPr lang="en-US" sz="10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3442108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A1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9018" y="2667000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A2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2667000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A4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3418" y="3380601"/>
            <a:ext cx="352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</a:rPr>
              <a:t>A3</a:t>
            </a:r>
            <a:endParaRPr 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988" y="3857002"/>
            <a:ext cx="33904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Quench is localized  with a few cm accuracy using the fast (1 MHz) acoustic detection system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1430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HD3 be is currently being tested at LBNL and so far has reached bore field of 12.6 T (80.5 %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Extended training is seen; quench locations are distributed evenly along the pole turn of the inner layer (mostly in Coil 3)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Quench propagation velocity is measured (~ 6 m/s at 12.2 kA -&gt; 12 m/s at 15 kA)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 axial field quench antenna is able to localize quench locations from inside the warm bore with good accuracy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Acoustic localization of quenches using is demonstrated; further analysis of magnet acoustic emissions and their correlations with magnetic instabilities and training process is underway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Test will be continued for another 1-1.5 weeks (MM, ramp rate, quench heater studies, etc…)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9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Brief history of HD2 / HD3 development and previous tests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HD3b training history, quench locations and quench propagation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instrumentation: quench antenna and acoustic sensors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Examples of quench localization and analysis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6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HD2 / HD3 magnet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3165" b="60318"/>
          <a:stretch/>
        </p:blipFill>
        <p:spPr>
          <a:xfrm>
            <a:off x="429228" y="1547813"/>
            <a:ext cx="4599972" cy="15867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83529" y="1143000"/>
            <a:ext cx="3503271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Racetrack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coils with flared ends for beam </a:t>
            </a: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path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HD2a-c: 36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mm aperture, </a:t>
            </a: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stainless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bore </a:t>
            </a: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tube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HD2d,e and HD3a,b: 43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mm aperture, no bore </a:t>
            </a: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tube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cable (51 strand, 22 mm x 1.4 </a:t>
            </a: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mm)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Optimized </a:t>
            </a:r>
            <a:r>
              <a:rPr lang="en-US" sz="16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for field quality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18972"/>
              </p:ext>
            </p:extLst>
          </p:nvPr>
        </p:nvGraphicFramePr>
        <p:xfrm>
          <a:off x="457200" y="3966586"/>
          <a:ext cx="8229600" cy="154362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855861"/>
                <a:gridCol w="1182739"/>
                <a:gridCol w="2133600"/>
                <a:gridCol w="2057400"/>
              </a:tblGrid>
              <a:tr h="324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>
                          <a:effectLst/>
                        </a:rPr>
                        <a:t>Unit</a:t>
                      </a:r>
                      <a:endParaRPr lang="en-US" sz="16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 dirty="0" smtClean="0">
                          <a:effectLst/>
                          <a:latin typeface="Times New Roman"/>
                          <a:ea typeface="Times New Roman"/>
                        </a:rPr>
                        <a:t>HD2 (4.3</a:t>
                      </a:r>
                      <a:r>
                        <a:rPr lang="en-US" sz="1600" cap="small" baseline="0" dirty="0" smtClean="0">
                          <a:effectLst/>
                          <a:latin typeface="Times New Roman"/>
                          <a:ea typeface="Times New Roman"/>
                        </a:rPr>
                        <a:t> K)</a:t>
                      </a:r>
                      <a:endParaRPr lang="en-US" sz="16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HD3 (4.4 K)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Short sample current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baseline="-25000" dirty="0" err="1">
                          <a:effectLst/>
                        </a:rPr>
                        <a:t>ss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18.1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18.67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Bore field at 4.4 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15.6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15.37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Peak field at 4.4 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16.5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16.26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Axial force </a:t>
                      </a:r>
                      <a:r>
                        <a:rPr lang="en-US" sz="1600" dirty="0" err="1">
                          <a:effectLst/>
                        </a:rPr>
                        <a:t>Fz</a:t>
                      </a:r>
                      <a:r>
                        <a:rPr lang="en-US" sz="1600" dirty="0">
                          <a:effectLst/>
                        </a:rPr>
                        <a:t> at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baseline="-25000" dirty="0" err="1">
                          <a:effectLst/>
                        </a:rPr>
                        <a:t>ss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per quadrant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kN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138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5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Nonlinear stored energy at </a:t>
                      </a:r>
                      <a:r>
                        <a:rPr lang="en-US" sz="1600" dirty="0" err="1">
                          <a:effectLst/>
                        </a:rPr>
                        <a:t>I</a:t>
                      </a:r>
                      <a:r>
                        <a:rPr lang="en-US" sz="1600" baseline="-25000" dirty="0" err="1">
                          <a:effectLst/>
                        </a:rPr>
                        <a:t>ss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kJ/m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910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66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HD2 hard-way bend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43400" y="3248027"/>
            <a:ext cx="4424362" cy="2847973"/>
            <a:chOff x="1138238" y="962027"/>
            <a:chExt cx="7396162" cy="5133973"/>
          </a:xfrm>
        </p:grpSpPr>
        <p:pic>
          <p:nvPicPr>
            <p:cNvPr id="3" name="Picture 3" descr="end_section_col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1031490"/>
              <a:ext cx="7396162" cy="506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3999817" y="1732836"/>
              <a:ext cx="3713" cy="1323736"/>
            </a:xfrm>
            <a:prstGeom prst="straightConnector1">
              <a:avLst/>
            </a:prstGeom>
            <a:ln w="127000">
              <a:solidFill>
                <a:srgbClr val="FFFF0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327619" y="962027"/>
              <a:ext cx="1368204" cy="4183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311233" y="3379170"/>
              <a:ext cx="1375629" cy="4183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341" y="1732837"/>
              <a:ext cx="1948589" cy="554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displacement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9046" y="4048021"/>
              <a:ext cx="3568356" cy="171994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Potential cause for the long training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High probability of insulation damage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9" t="32899" b="44604"/>
          <a:stretch>
            <a:fillRect/>
          </a:stretch>
        </p:blipFill>
        <p:spPr bwMode="auto">
          <a:xfrm>
            <a:off x="1819067" y="934676"/>
            <a:ext cx="5724733" cy="215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4326515" y="685800"/>
            <a:ext cx="0" cy="231421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58"/>
          <p:cNvSpPr>
            <a:spLocks noChangeArrowheads="1"/>
          </p:cNvSpPr>
          <p:nvPr/>
        </p:nvSpPr>
        <p:spPr bwMode="auto">
          <a:xfrm>
            <a:off x="4032564" y="1442087"/>
            <a:ext cx="648869" cy="1365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4038600" y="1929450"/>
            <a:ext cx="684032" cy="1365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4724400" y="1510350"/>
            <a:ext cx="533400" cy="838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 flipV="1">
            <a:off x="4737796" y="1997712"/>
            <a:ext cx="520004" cy="35083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62"/>
          <p:cNvSpPr txBox="1">
            <a:spLocks noChangeArrowheads="1"/>
          </p:cNvSpPr>
          <p:nvPr/>
        </p:nvSpPr>
        <p:spPr bwMode="auto">
          <a:xfrm>
            <a:off x="5178425" y="2330450"/>
            <a:ext cx="1603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00"/>
                </a:solidFill>
              </a:rPr>
              <a:t>Quench locations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3692927"/>
            <a:ext cx="342900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All quenches in HD2d,e occurred in the pole turn of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inner layer,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 the straight section, within ~100 mm before the hard-way bend</a:t>
            </a:r>
          </a:p>
        </p:txBody>
      </p:sp>
    </p:spTree>
    <p:extLst>
      <p:ext uri="{BB962C8B-B14F-4D97-AF65-F5344CB8AC3E}">
        <p14:creationId xmlns:p14="http://schemas.microsoft.com/office/powerpoint/2010/main" val="32978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64" y="76200"/>
            <a:ext cx="7530214" cy="609600"/>
          </a:xfrm>
        </p:spPr>
        <p:txBody>
          <a:bodyPr/>
          <a:lstStyle/>
          <a:p>
            <a:r>
              <a:rPr lang="en-US" dirty="0" smtClean="0"/>
              <a:t>Changes in HD3 compared to HD2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9971" y="1034773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Bend radius increased from 349 mm 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873 mm, or 2.5x the original HD2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hard-way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radius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inter-layer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insulation was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increased (from 0.25 mm to 0.75 mm)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One turn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per layer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was removed for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HD3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coils (23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turns in layer 1 and 29 turns in layer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2)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MMARTC~1\AppData\Local\Temp\Bmod_X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5007"/>
            <a:ext cx="6123172" cy="253218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200" y="2810351"/>
            <a:ext cx="152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 = 13.6 kA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87670" y="2667000"/>
            <a:ext cx="1791384" cy="1554170"/>
            <a:chOff x="3042908" y="1216632"/>
            <a:chExt cx="2052512" cy="2042978"/>
          </a:xfrm>
        </p:grpSpPr>
        <p:sp>
          <p:nvSpPr>
            <p:cNvPr id="12" name="Oval 11"/>
            <p:cNvSpPr/>
            <p:nvPr/>
          </p:nvSpPr>
          <p:spPr>
            <a:xfrm>
              <a:off x="3889337" y="2573810"/>
              <a:ext cx="307937" cy="6858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042908" y="1216632"/>
              <a:ext cx="2052512" cy="1388554"/>
              <a:chOff x="3042908" y="1216632"/>
              <a:chExt cx="2052512" cy="138855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22584" y="1919386"/>
                <a:ext cx="272808" cy="685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2908" y="1216632"/>
                <a:ext cx="2052512" cy="4854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~ 5% higher field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3245224" y="1585814"/>
                <a:ext cx="177360" cy="47158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1524000" y="5297194"/>
            <a:ext cx="6934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superconducting margin is lowest in the outer layer pole turn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9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HD3a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66800" y="3370878"/>
            <a:ext cx="7162800" cy="1270689"/>
          </a:xfrm>
          <a:prstGeom prst="rect">
            <a:avLst/>
          </a:prstGeom>
          <a:ln>
            <a:solidFill>
              <a:srgbClr val="FFC000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68797"/>
              </p:ext>
            </p:extLst>
          </p:nvPr>
        </p:nvGraphicFramePr>
        <p:xfrm>
          <a:off x="987310" y="914400"/>
          <a:ext cx="7362864" cy="242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09"/>
                <a:gridCol w="1042702"/>
                <a:gridCol w="838319"/>
                <a:gridCol w="1200797"/>
                <a:gridCol w="1115910"/>
                <a:gridCol w="2520427"/>
              </a:tblGrid>
              <a:tr h="309817"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A#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Quench current (A)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Coil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Section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Segment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sng" cap="all" normalizeH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location</a:t>
                      </a:r>
                      <a:endParaRPr lang="en-US" sz="1000" b="1" u="sng" cap="all" normalizeH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8997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A54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Between A5 and A4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9753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A54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~ 5 cm from A4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>
                        <a:alpha val="80000"/>
                      </a:srgb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cap="all" normalizeH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b="0" i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10033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A76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~ 10 cm from A7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10689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A56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Close to A6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10680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A67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Close to A6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11626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A78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Between A7 and A8, closer to A8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00">
                        <a:alpha val="80000"/>
                      </a:srgbClr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11877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RE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a65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Between A6 and A5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12082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A54; A65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At A5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12103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A23; A78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At A8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</a:tr>
              <a:tr h="171506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11973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A32;</a:t>
                      </a:r>
                      <a:r>
                        <a:rPr lang="en-US" sz="1000" b="0" cap="all" normalizeH="0" baseline="0" dirty="0" smtClean="0">
                          <a:latin typeface="Arial" pitchFamily="34" charset="0"/>
                          <a:cs typeface="Arial" pitchFamily="34" charset="0"/>
                        </a:rPr>
                        <a:t> A78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Between A7 and A8, closer to A8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</a:tr>
              <a:tr h="182622"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13192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cap="all" normalizeH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1" cap="all" normalizeH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Straight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A87; A98; A32</a:t>
                      </a:r>
                      <a:endParaRPr lang="en-US" sz="1000" b="0" cap="all" normalizeH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all" normalizeH="0" dirty="0" smtClean="0">
                          <a:latin typeface="Arial" pitchFamily="34" charset="0"/>
                          <a:cs typeface="Arial" pitchFamily="34" charset="0"/>
                        </a:rPr>
                        <a:t>At A8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FDB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028" y="4842228"/>
            <a:ext cx="746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quenches were in the inner layer, mainly in Coil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Quench locations were equally distributed along the pole turn, no obvious localization of quenches at the hard-way bend 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was interrupted due to an incident – short between the current leads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HD3b training plot (bore field)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739666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155771"/>
            <a:ext cx="25808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Removal of the bore tube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0496" y="2951988"/>
            <a:ext cx="20662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Increased pre-stress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0490" y="5622869"/>
            <a:ext cx="66659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u="sng" dirty="0" smtClean="0">
                <a:solidFill>
                  <a:srgbClr val="17375E"/>
                </a:solidFill>
                <a:latin typeface="Calibri" pitchFamily="34" charset="0"/>
              </a:rPr>
              <a:t>HD2 achieved </a:t>
            </a:r>
            <a:r>
              <a:rPr lang="en-US" b="1" u="sng" dirty="0">
                <a:solidFill>
                  <a:srgbClr val="17375E"/>
                </a:solidFill>
                <a:latin typeface="Calibri" pitchFamily="34" charset="0"/>
              </a:rPr>
              <a:t>13.8 T</a:t>
            </a:r>
            <a:r>
              <a:rPr lang="en-US" u="sng" dirty="0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en-US" u="sng" dirty="0" smtClean="0">
                <a:solidFill>
                  <a:srgbClr val="17375E"/>
                </a:solidFill>
                <a:latin typeface="Calibri" pitchFamily="34" charset="0"/>
              </a:rPr>
              <a:t>bore field (87% of </a:t>
            </a:r>
            <a:r>
              <a:rPr lang="en-US" u="sng" dirty="0" err="1" smtClean="0">
                <a:solidFill>
                  <a:srgbClr val="17375E"/>
                </a:solidFill>
                <a:latin typeface="Calibri" pitchFamily="34" charset="0"/>
              </a:rPr>
              <a:t>I</a:t>
            </a:r>
            <a:r>
              <a:rPr lang="en-US" u="sng" baseline="-25000" dirty="0" err="1" smtClean="0">
                <a:solidFill>
                  <a:srgbClr val="17375E"/>
                </a:solidFill>
                <a:latin typeface="Calibri" pitchFamily="34" charset="0"/>
              </a:rPr>
              <a:t>ss</a:t>
            </a:r>
            <a:r>
              <a:rPr lang="en-US" u="sng" baseline="-25000" dirty="0" smtClean="0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en-US" u="sng" dirty="0" smtClean="0">
                <a:solidFill>
                  <a:srgbClr val="17375E"/>
                </a:solidFill>
                <a:latin typeface="Calibri" pitchFamily="34" charset="0"/>
              </a:rPr>
              <a:t>at 4.5 K)  in </a:t>
            </a:r>
            <a:r>
              <a:rPr lang="en-US" u="sng" dirty="0">
                <a:solidFill>
                  <a:srgbClr val="17375E"/>
                </a:solidFill>
                <a:latin typeface="Calibri" pitchFamily="34" charset="0"/>
              </a:rPr>
              <a:t>HD2c (2008</a:t>
            </a:r>
            <a:r>
              <a:rPr lang="en-US" u="sng" dirty="0" smtClean="0">
                <a:solidFill>
                  <a:srgbClr val="17375E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</a:rPr>
              <a:t>HD3b so far achieved  12.6 T bore field (80.5 % of </a:t>
            </a:r>
            <a:r>
              <a:rPr lang="en-US" u="sng" dirty="0" err="1">
                <a:solidFill>
                  <a:srgbClr val="C00000"/>
                </a:solidFill>
                <a:latin typeface="Calibri" pitchFamily="34" charset="0"/>
              </a:rPr>
              <a:t>of</a:t>
            </a:r>
            <a:r>
              <a:rPr lang="en-US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u="sng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u="sng" baseline="-25000" dirty="0" err="1">
                <a:solidFill>
                  <a:srgbClr val="C00000"/>
                </a:solidFill>
                <a:latin typeface="Calibri" pitchFamily="34" charset="0"/>
              </a:rPr>
              <a:t>ss</a:t>
            </a:r>
            <a:r>
              <a:rPr lang="en-US" u="sng" baseline="-25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Calibri" pitchFamily="34" charset="0"/>
              </a:rPr>
              <a:t>at 4.5 </a:t>
            </a:r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</a:rPr>
              <a:t>K)</a:t>
            </a:r>
            <a:endParaRPr lang="en-US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48400" y="1525103"/>
            <a:ext cx="76200" cy="240268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2523902"/>
            <a:ext cx="152400" cy="45026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62600" y="2045517"/>
            <a:ext cx="1033104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21193" y="922253"/>
            <a:ext cx="1951175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HD3b short sample limit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plot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5" y="1066800"/>
            <a:ext cx="6708495" cy="4814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223" y="5901110"/>
            <a:ext cx="258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Training to be continued…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86400" y="1746744"/>
            <a:ext cx="815229" cy="762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648200" y="1752600"/>
            <a:ext cx="190500" cy="20820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16122" y="1746744"/>
            <a:ext cx="746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15039 A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9233" y="1041737"/>
            <a:ext cx="1524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highest current quench A35 (15039 A) was ~ 28.6 MIITs.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56" y="2438715"/>
            <a:ext cx="4153677" cy="28232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62993" y="3276600"/>
            <a:ext cx="32762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76379" y="3576999"/>
            <a:ext cx="1448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~ 200-220 K</a:t>
            </a:r>
            <a:endParaRPr lang="en-US" sz="1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013872" y="3276600"/>
            <a:ext cx="0" cy="30039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886700" y="3276600"/>
            <a:ext cx="114300" cy="30039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01096" y="5261917"/>
            <a:ext cx="1628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Salmi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H.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Felice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9" y="76200"/>
            <a:ext cx="8229600" cy="609600"/>
          </a:xfrm>
        </p:spPr>
        <p:txBody>
          <a:bodyPr/>
          <a:lstStyle/>
          <a:p>
            <a:r>
              <a:rPr lang="en-US" dirty="0" smtClean="0"/>
              <a:t>HD3b quench locations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65" y="882989"/>
            <a:ext cx="6324600" cy="260424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6324600" cy="260424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5565" y="8382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8145" y="35052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Coil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H="1" flipV="1">
            <a:off x="5482208" y="1333458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4800599" y="1616476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5043678" y="1616476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6172199" y="1616476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4952999" y="1616476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67056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6415279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4802884" y="41148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 flipV="1">
            <a:off x="4891279" y="16002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 flipV="1">
            <a:off x="54102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4434079" y="13716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58674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4495800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6629400" y="43434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57912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6491479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 flipV="1">
            <a:off x="5500879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4738879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4876800" y="16002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 flipV="1">
            <a:off x="64008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6110479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 flipV="1">
            <a:off x="4648200" y="43434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 flipV="1">
            <a:off x="6567679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 flipV="1">
            <a:off x="6553200" y="13716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 flipV="1">
            <a:off x="6567679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 flipV="1">
            <a:off x="3824479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 flipV="1">
            <a:off x="3748279" y="14020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 flipV="1">
            <a:off x="5562600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 flipV="1">
            <a:off x="6034279" y="1630681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 flipV="1">
            <a:off x="4815079" y="16764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 flipV="1">
            <a:off x="4967479" y="1676400"/>
            <a:ext cx="61721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 flipV="1">
            <a:off x="6188201" y="4114799"/>
            <a:ext cx="45719" cy="457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E40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2657" y="884816"/>
            <a:ext cx="2481943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40AAB"/>
                </a:solidFill>
                <a:latin typeface="Arial" pitchFamily="34" charset="0"/>
                <a:cs typeface="Arial" pitchFamily="34" charset="0"/>
              </a:rPr>
              <a:t>33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quenches in Coil 3, inner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40AAB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quenches in Coil 1, inner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E40AAB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simultaneous quench in Coils 1 and 3 (A35)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3874532"/>
            <a:ext cx="2552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o quenches in the outer layer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Some clustering of </a:t>
            </a:r>
            <a:r>
              <a:rPr lang="en-US" dirty="0" smtClean="0"/>
              <a:t>the quench </a:t>
            </a:r>
            <a:r>
              <a:rPr lang="en-US" dirty="0" smtClean="0"/>
              <a:t>locations </a:t>
            </a:r>
            <a:r>
              <a:rPr lang="en-US" dirty="0"/>
              <a:t>is seen </a:t>
            </a:r>
            <a:r>
              <a:rPr lang="en-US" dirty="0" smtClean="0"/>
              <a:t>around </a:t>
            </a:r>
            <a:r>
              <a:rPr lang="en-US" dirty="0" err="1" smtClean="0"/>
              <a:t>Vtaps</a:t>
            </a:r>
            <a:r>
              <a:rPr lang="en-US" dirty="0" smtClean="0"/>
              <a:t> A7, A4 of Coil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7440</TotalTime>
  <Words>1525</Words>
  <Application>Microsoft Office PowerPoint</Application>
  <PresentationFormat>On-screen Show (4:3)</PresentationFormat>
  <Paragraphs>322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Outline</vt:lpstr>
      <vt:lpstr>HD2 / HD3 magnet overview</vt:lpstr>
      <vt:lpstr>HD2 hard-way bend </vt:lpstr>
      <vt:lpstr>Changes in HD3 compared to HD2</vt:lpstr>
      <vt:lpstr>HD3a test</vt:lpstr>
      <vt:lpstr>HD3b training plot (bore field)</vt:lpstr>
      <vt:lpstr>Training plot (Iss)</vt:lpstr>
      <vt:lpstr>HD3b quench locations</vt:lpstr>
      <vt:lpstr>Quench propagation velocity</vt:lpstr>
      <vt:lpstr>New instrumentation for the HD3b test</vt:lpstr>
      <vt:lpstr>Quench Antenna</vt:lpstr>
      <vt:lpstr>Acoustic sensors</vt:lpstr>
      <vt:lpstr>Quench A7 example</vt:lpstr>
      <vt:lpstr>Acoustic localization of the quench A7</vt:lpstr>
      <vt:lpstr>A35 quench (15039 A)</vt:lpstr>
      <vt:lpstr>Quench A35 – full record</vt:lpstr>
      <vt:lpstr>Localization A35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Martchevskii</dc:creator>
  <cp:lastModifiedBy>Maxim Martchevskii</cp:lastModifiedBy>
  <cp:revision>100</cp:revision>
  <dcterms:created xsi:type="dcterms:W3CDTF">2013-03-28T01:26:32Z</dcterms:created>
  <dcterms:modified xsi:type="dcterms:W3CDTF">2013-04-08T21:42:25Z</dcterms:modified>
</cp:coreProperties>
</file>