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7" r:id="rId2"/>
    <p:sldId id="340" r:id="rId3"/>
    <p:sldId id="409" r:id="rId4"/>
    <p:sldId id="455" r:id="rId5"/>
    <p:sldId id="417" r:id="rId6"/>
    <p:sldId id="412" r:id="rId7"/>
    <p:sldId id="430" r:id="rId8"/>
    <p:sldId id="442" r:id="rId9"/>
    <p:sldId id="411" r:id="rId10"/>
    <p:sldId id="432" r:id="rId11"/>
    <p:sldId id="422" r:id="rId12"/>
    <p:sldId id="435" r:id="rId13"/>
    <p:sldId id="438" r:id="rId14"/>
    <p:sldId id="439" r:id="rId15"/>
    <p:sldId id="419" r:id="rId16"/>
    <p:sldId id="420" r:id="rId17"/>
    <p:sldId id="453" r:id="rId18"/>
    <p:sldId id="421" r:id="rId19"/>
    <p:sldId id="441" r:id="rId20"/>
    <p:sldId id="458" r:id="rId21"/>
    <p:sldId id="424" r:id="rId22"/>
    <p:sldId id="446" r:id="rId23"/>
    <p:sldId id="448" r:id="rId24"/>
    <p:sldId id="449" r:id="rId25"/>
    <p:sldId id="434" r:id="rId26"/>
    <p:sldId id="445" r:id="rId27"/>
  </p:sldIdLst>
  <p:sldSz cx="10058400" cy="7772400"/>
  <p:notesSz cx="6858000" cy="9144000"/>
  <p:defaultTextStyle>
    <a:defPPr>
      <a:defRPr lang="en-US"/>
    </a:defPPr>
    <a:lvl1pPr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018705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528058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2037411" algn="l" defTabSz="50935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546764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3056116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565469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4074821" algn="l" defTabSz="509352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5" autoAdjust="0"/>
    <p:restoredTop sz="9680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-1168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3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3/11/13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3/11/13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509352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018705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528058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37411" algn="l" defTabSz="509352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546764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42018"/>
            <a:ext cx="10058400" cy="787395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6" descr="ci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5730" y="311256"/>
            <a:ext cx="1969770" cy="9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5568078" y="7427888"/>
            <a:ext cx="345440" cy="1746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7874873" y="7427886"/>
            <a:ext cx="345440" cy="174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8258017" y="7176877"/>
            <a:ext cx="1240130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263256" y="7363991"/>
            <a:ext cx="1182017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3" descr="radiate.eps"/>
          <p:cNvPicPr>
            <a:picLocks noChangeAspect="1"/>
          </p:cNvPicPr>
          <p:nvPr userDrawn="1"/>
        </p:nvPicPr>
        <p:blipFill>
          <a:blip r:embed="rId3">
            <a:alphaModFix amt="50000"/>
          </a:blip>
          <a:srcRect/>
          <a:stretch>
            <a:fillRect/>
          </a:stretch>
        </p:blipFill>
        <p:spPr bwMode="auto">
          <a:xfrm>
            <a:off x="5951220" y="561340"/>
            <a:ext cx="4093210" cy="643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6537960" cy="1039918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502920" y="3454400"/>
            <a:ext cx="7040880" cy="1986280"/>
          </a:xfrm>
          <a:prstGeom prst="rect">
            <a:avLst/>
          </a:prstGeom>
        </p:spPr>
        <p:txBody>
          <a:bodyPr lIns="101870" tIns="50935" rIns="101870" bIns="50935">
            <a:normAutofit/>
          </a:bodyPr>
          <a:lstStyle>
            <a:lvl1pPr marL="0" indent="0" algn="l"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509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6" name="Picture 15" descr="atlas-logo-v1.png"/>
          <p:cNvPicPr>
            <a:picLocks noChangeAspect="1"/>
          </p:cNvPicPr>
          <p:nvPr userDrawn="1"/>
        </p:nvPicPr>
        <p:blipFill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67" y="2999873"/>
            <a:ext cx="1455804" cy="1712054"/>
          </a:xfrm>
          <a:prstGeom prst="rect">
            <a:avLst/>
          </a:prstGeom>
        </p:spPr>
      </p:pic>
      <p:pic>
        <p:nvPicPr>
          <p:cNvPr id="17" name="Picture 9" descr="uofc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935942" y="7212860"/>
            <a:ext cx="1965841" cy="41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9499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16" descr="uofcico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83529" y="122343"/>
            <a:ext cx="740410" cy="6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67640" y="7344957"/>
            <a:ext cx="586740" cy="313055"/>
          </a:xfrm>
          <a:prstGeom prst="rect">
            <a:avLst/>
          </a:prstGeom>
          <a:noFill/>
        </p:spPr>
        <p:txBody>
          <a:bodyPr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3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8549640" cy="949960"/>
          </a:xfrm>
          <a:prstGeom prst="rect">
            <a:avLst/>
          </a:prstGeom>
        </p:spPr>
        <p:txBody>
          <a:bodyPr lIns="101870" tIns="101870" rIns="101870" bIns="152806" anchor="ctr">
            <a:normAutofit/>
          </a:bodyPr>
          <a:lstStyle>
            <a:lvl1pPr algn="l">
              <a:spcBef>
                <a:spcPts val="0"/>
              </a:spcBef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5958840"/>
          </a:xfrm>
          <a:prstGeom prst="rect">
            <a:avLst/>
          </a:prstGeom>
        </p:spPr>
        <p:txBody>
          <a:bodyPr vert="horz" lIns="101870" tIns="50935" rIns="101870" bIns="50935">
            <a:normAutofit/>
          </a:bodyPr>
          <a:lstStyle>
            <a:lvl1pPr>
              <a:spcBef>
                <a:spcPts val="669"/>
              </a:spcBef>
              <a:buClr>
                <a:srgbClr val="800000"/>
              </a:buClr>
              <a:buSzPct val="80000"/>
              <a:buFont typeface="Lucida Grande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69"/>
              </a:spcBef>
              <a:buClr>
                <a:srgbClr val="800000"/>
              </a:buClr>
              <a:buSzPct val="80000"/>
              <a:defRPr sz="31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69"/>
              </a:spcBef>
              <a:buClr>
                <a:srgbClr val="800000"/>
              </a:buClr>
              <a:buSzPct val="80000"/>
              <a:buFont typeface="Courier New"/>
              <a:buChar char="o"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93930"/>
            <a:ext cx="10058400" cy="51816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393" y="7324412"/>
            <a:ext cx="1606554" cy="3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5667613" y="7507051"/>
            <a:ext cx="345440" cy="174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016320" y="7499853"/>
            <a:ext cx="345440" cy="1746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58017" y="7263237"/>
            <a:ext cx="1240130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3256" y="7448551"/>
            <a:ext cx="1182017" cy="296478"/>
          </a:xfrm>
          <a:prstGeom prst="rect">
            <a:avLst/>
          </a:prstGeom>
          <a:noFill/>
        </p:spPr>
        <p:txBody>
          <a:bodyPr wrap="none" lIns="101870" tIns="50935" rIns="101870" bIns="5093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5">
            <a:alphaModFix amt="85000"/>
          </a:blip>
          <a:srcRect/>
          <a:stretch>
            <a:fillRect/>
          </a:stretch>
        </p:blipFill>
        <p:spPr bwMode="auto">
          <a:xfrm>
            <a:off x="6174740" y="949961"/>
            <a:ext cx="3883660" cy="60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atlas-logo-v1.png"/>
          <p:cNvPicPr>
            <a:picLocks noChangeAspect="1"/>
          </p:cNvPicPr>
          <p:nvPr userDrawn="1"/>
        </p:nvPicPr>
        <p:blipFill>
          <a:blip r:embed="rId6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00" y="3211983"/>
            <a:ext cx="1296719" cy="1524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dt="0"/>
  <p:txStyles>
    <p:titleStyle>
      <a:lvl1pPr algn="ctr" defTabSz="509352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509352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018705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528058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037411" algn="ctr" defTabSz="509352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82015" indent="-382015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7698" indent="-31834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273382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782734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292087" indent="-254676" algn="l" defTabSz="509352" rtl="0" fontAlgn="base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801440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793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145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98" indent="-254676" algn="l" defTabSz="50935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52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05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058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1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764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116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469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821" algn="l" defTabSz="5093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ammercloud.cern.ch/hc/app/atlas/test/20018041/" TargetMode="Externa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2414482"/>
            <a:ext cx="7040880" cy="1039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Federating ATLAS storage using XrootD (FAX)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" y="3857413"/>
            <a:ext cx="7040880" cy="3152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Rob Gardner</a:t>
            </a:r>
          </a:p>
          <a:p>
            <a:r>
              <a:rPr lang="en-US" dirty="0" smtClean="0"/>
              <a:t>on behalf of the atlas-</a:t>
            </a:r>
            <a:r>
              <a:rPr lang="en-US" dirty="0" err="1" smtClean="0"/>
              <a:t>adc</a:t>
            </a:r>
            <a:r>
              <a:rPr lang="en-US" dirty="0" smtClean="0"/>
              <a:t>-federated-</a:t>
            </a:r>
            <a:r>
              <a:rPr lang="en-US" dirty="0" err="1" smtClean="0"/>
              <a:t>xrootd</a:t>
            </a:r>
            <a:r>
              <a:rPr lang="en-US" dirty="0" smtClean="0"/>
              <a:t> working group</a:t>
            </a:r>
          </a:p>
          <a:p>
            <a:endParaRPr lang="en-US" dirty="0" smtClean="0"/>
          </a:p>
          <a:p>
            <a:r>
              <a:rPr lang="en-US" dirty="0" smtClean="0"/>
              <a:t>Computation and Enrico Fermi Institutes</a:t>
            </a:r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r>
              <a:rPr lang="en-US" dirty="0" smtClean="0"/>
              <a:t>OSG All Hands Meeting</a:t>
            </a:r>
            <a:endParaRPr lang="en-US" dirty="0"/>
          </a:p>
          <a:p>
            <a:r>
              <a:rPr lang="en-US" dirty="0" smtClean="0"/>
              <a:t>March 11, 2013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220200" y="3857413"/>
            <a:ext cx="205730" cy="379864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7266940" cy="94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local to wide area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chart(5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000099"/>
            <a:ext cx="9589943" cy="303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loud 3"/>
          <p:cNvSpPr/>
          <p:nvPr/>
        </p:nvSpPr>
        <p:spPr>
          <a:xfrm>
            <a:off x="8018780" y="2446867"/>
            <a:ext cx="1522730" cy="119464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/>
              <a:t>Ping time (ms)</a:t>
            </a:r>
            <a:endParaRPr lang="en-US" dirty="0"/>
          </a:p>
        </p:txBody>
      </p:sp>
      <p:pic>
        <p:nvPicPr>
          <p:cNvPr id="8" name="Picture 7" descr="chart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" y="4071780"/>
            <a:ext cx="9550310" cy="301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loud 9"/>
          <p:cNvSpPr/>
          <p:nvPr/>
        </p:nvSpPr>
        <p:spPr>
          <a:xfrm>
            <a:off x="8088630" y="4332393"/>
            <a:ext cx="1522730" cy="119464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/>
              <a:t>read time (s)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1" y="2237579"/>
            <a:ext cx="551275" cy="313932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local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551" y="5326894"/>
            <a:ext cx="551275" cy="313932"/>
          </a:xfrm>
          <a:prstGeom prst="rect">
            <a:avLst/>
          </a:prstGeom>
          <a:noFill/>
        </p:spPr>
        <p:txBody>
          <a:bodyPr wrap="none" lIns="101882" tIns="50941" rIns="101882" bIns="50941" rtlCol="0">
            <a:sp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local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" y="2504440"/>
            <a:ext cx="138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9400" y="5584613"/>
            <a:ext cx="1383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18799" y="7817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5460" y="7064646"/>
            <a:ext cx="8486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Each site can check its connectivity and IO performance for copy and direct 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9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Hammer Cloud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Pre-placed, site-unique SUSY and Higgs datasets at all sites (see coverage next slide)</a:t>
            </a:r>
          </a:p>
          <a:p>
            <a:r>
              <a:rPr lang="en-US" dirty="0" smtClean="0"/>
              <a:t>Realistic, typical analysis templates for SUSY D3PD maker and Higgs analysis</a:t>
            </a:r>
          </a:p>
          <a:p>
            <a:r>
              <a:rPr lang="en-US" dirty="0" smtClean="0"/>
              <a:t>New pilot equipped for </a:t>
            </a:r>
            <a:r>
              <a:rPr lang="en-US" b="1" dirty="0" smtClean="0"/>
              <a:t>stage-in</a:t>
            </a:r>
            <a:r>
              <a:rPr lang="en-US" dirty="0" smtClean="0"/>
              <a:t> or </a:t>
            </a:r>
            <a:r>
              <a:rPr lang="en-US" b="1" dirty="0" smtClean="0"/>
              <a:t>direct access</a:t>
            </a:r>
            <a:r>
              <a:rPr lang="en-US" dirty="0" smtClean="0"/>
              <a:t> with XrootD</a:t>
            </a:r>
          </a:p>
          <a:p>
            <a:r>
              <a:rPr lang="en-US" dirty="0" smtClean="0"/>
              <a:t>Choose ANALY queue, and redirector</a:t>
            </a:r>
          </a:p>
          <a:p>
            <a:r>
              <a:rPr lang="en-US" dirty="0" smtClean="0"/>
              <a:t>Submission runs for (both modes):</a:t>
            </a:r>
          </a:p>
          <a:p>
            <a:pPr lvl="1"/>
            <a:r>
              <a:rPr lang="en-US" dirty="0" smtClean="0"/>
              <a:t>Phase 1: Local performance </a:t>
            </a:r>
          </a:p>
          <a:p>
            <a:pPr lvl="1"/>
            <a:r>
              <a:rPr lang="en-US" dirty="0" smtClean="0"/>
              <a:t>Phase 2: Nearby performance (e.g. within a cloud)</a:t>
            </a:r>
          </a:p>
          <a:p>
            <a:pPr lvl="1"/>
            <a:r>
              <a:rPr lang="en-US" dirty="0" smtClean="0"/>
              <a:t>Phase 3: Far-away performance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7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-31919" b="-31919"/>
          <a:stretch>
            <a:fillRect/>
          </a:stretch>
        </p:blipFill>
        <p:spPr>
          <a:xfrm>
            <a:off x="522605" y="-210502"/>
            <a:ext cx="9408795" cy="6108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Shot 2013-03-08 at 10.43.47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2" y="2824053"/>
            <a:ext cx="8177614" cy="363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 dataset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3100" y="6273800"/>
            <a:ext cx="885790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Both sets of test datasets distributed to most sites with small amounts of cleanup left.</a:t>
            </a:r>
          </a:p>
          <a:p>
            <a:r>
              <a:rPr lang="en-US" dirty="0" smtClean="0"/>
              <a:t>These datasets will be used to gather reference benchmarks for the various access </a:t>
            </a:r>
            <a:br>
              <a:rPr lang="en-US" dirty="0" smtClean="0"/>
            </a:b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6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Queue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This turns out to be the hardest part</a:t>
            </a:r>
          </a:p>
          <a:p>
            <a:r>
              <a:rPr lang="en-US" dirty="0" smtClean="0"/>
              <a:t>Providing federated </a:t>
            </a:r>
            <a:r>
              <a:rPr lang="en-US" dirty="0" err="1" smtClean="0"/>
              <a:t>XRootD</a:t>
            </a:r>
            <a:r>
              <a:rPr lang="en-US" dirty="0" smtClean="0"/>
              <a:t> access exposes the full extent of heterogeneity of sites, in terms of </a:t>
            </a:r>
            <a:r>
              <a:rPr lang="en-US" dirty="0" err="1" smtClean="0"/>
              <a:t>schedconfig</a:t>
            </a:r>
            <a:r>
              <a:rPr lang="en-US" dirty="0" smtClean="0"/>
              <a:t> queue parameters</a:t>
            </a:r>
          </a:p>
          <a:p>
            <a:r>
              <a:rPr lang="en-US" dirty="0" smtClean="0"/>
              <a:t>Each site’s “</a:t>
            </a:r>
            <a:r>
              <a:rPr lang="en-US" dirty="0" err="1" smtClean="0"/>
              <a:t>copysetup</a:t>
            </a:r>
            <a:r>
              <a:rPr lang="en-US" dirty="0" smtClean="0"/>
              <a:t>” parameters seems to differ, and specific parameter settings need to be tried in the Hammer Cloud job submission scripts using –</a:t>
            </a:r>
            <a:r>
              <a:rPr lang="en-US" dirty="0" err="1" smtClean="0"/>
              <a:t>overwriteQueuedata</a:t>
            </a:r>
            <a:endParaRPr lang="en-US" dirty="0" smtClean="0"/>
          </a:p>
          <a:p>
            <a:r>
              <a:rPr lang="en-US" dirty="0" smtClean="0"/>
              <a:t>Amazingly, in spite of this there are a good fraction of FAX-functional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phase of HC tests: local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HC run</a:t>
            </a: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://hammercloud.cern.ch/hc/app/atlas/test/</a:t>
            </a:r>
            <a:r>
              <a:rPr lang="en-US" u="sng" dirty="0" smtClean="0">
                <a:hlinkClick r:id="rId2"/>
              </a:rPr>
              <a:t>20018041/</a:t>
            </a:r>
            <a:endParaRPr lang="en-US" u="sng" dirty="0"/>
          </a:p>
          <a:p>
            <a:pPr lvl="1"/>
            <a:r>
              <a:rPr lang="en-US" dirty="0" smtClean="0"/>
              <a:t>HWW </a:t>
            </a:r>
            <a:r>
              <a:rPr lang="en-US" dirty="0"/>
              <a:t>code with regular SMWZ </a:t>
            </a:r>
            <a:r>
              <a:rPr lang="en-US" dirty="0" smtClean="0"/>
              <a:t>input, FAX </a:t>
            </a:r>
            <a:r>
              <a:rPr lang="en-US" dirty="0" err="1" smtClean="0"/>
              <a:t>directIO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production </a:t>
            </a:r>
            <a:r>
              <a:rPr lang="en-US" dirty="0"/>
              <a:t>version </a:t>
            </a:r>
            <a:r>
              <a:rPr lang="en-US" dirty="0" smtClean="0"/>
              <a:t>pilots</a:t>
            </a:r>
          </a:p>
          <a:p>
            <a:pPr lvl="1"/>
            <a:r>
              <a:rPr lang="en-US" dirty="0" smtClean="0"/>
              <a:t>This is for </a:t>
            </a:r>
            <a:r>
              <a:rPr lang="en-US" b="1" dirty="0" smtClean="0"/>
              <a:t>access to local data, but via direct access </a:t>
            </a:r>
            <a:r>
              <a:rPr lang="en-US" b="1" dirty="0" err="1" smtClean="0"/>
              <a:t>xrootd</a:t>
            </a:r>
            <a:endParaRPr lang="en-US" b="1" dirty="0"/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26 </a:t>
            </a:r>
            <a:r>
              <a:rPr lang="en-US" dirty="0"/>
              <a:t>sites in the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sites with job </a:t>
            </a:r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sites where no job started/finished during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CERN, ROMA1, OU_OCHEP_SWT2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site does not have input data (GLASGOW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site blacklisted (</a:t>
            </a:r>
            <a:r>
              <a:rPr lang="en-US" dirty="0" smtClean="0"/>
              <a:t>FZU)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site used </a:t>
            </a:r>
            <a:r>
              <a:rPr lang="en-US" dirty="0" err="1"/>
              <a:t>xrdcp</a:t>
            </a:r>
            <a:r>
              <a:rPr lang="en-US" dirty="0"/>
              <a:t> instead of </a:t>
            </a:r>
            <a:r>
              <a:rPr lang="en-US" dirty="0" err="1"/>
              <a:t>directIO</a:t>
            </a:r>
            <a:r>
              <a:rPr lang="en-US" dirty="0"/>
              <a:t> (BNL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sites with 100% failures (EDCF, IHEP, JINR, LANCS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sites with job successes and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FRASCATI, NAPOLI, LRZ, </a:t>
            </a:r>
            <a:r>
              <a:rPr lang="en-US" dirty="0" smtClean="0"/>
              <a:t>RAL)</a:t>
            </a:r>
          </a:p>
          <a:p>
            <a:pPr lvl="1"/>
            <a:r>
              <a:rPr lang="en-US" dirty="0" smtClean="0"/>
              <a:t>LRZ </a:t>
            </a:r>
            <a:r>
              <a:rPr lang="en-US" dirty="0"/>
              <a:t>experienced again </a:t>
            </a:r>
            <a:r>
              <a:rPr lang="en-US" dirty="0" err="1"/>
              <a:t>xrootd</a:t>
            </a:r>
            <a:r>
              <a:rPr lang="en-US" dirty="0"/>
              <a:t> </a:t>
            </a:r>
            <a:r>
              <a:rPr lang="en-US" dirty="0" smtClean="0"/>
              <a:t>crashes</a:t>
            </a:r>
          </a:p>
          <a:p>
            <a:pPr lvl="1"/>
            <a:r>
              <a:rPr lang="en-US" dirty="0" smtClean="0"/>
              <a:t>SLAC </a:t>
            </a:r>
            <a:r>
              <a:rPr lang="en-US" dirty="0"/>
              <a:t>jobs finally </a:t>
            </a:r>
            <a:r>
              <a:rPr lang="en-US" dirty="0" smtClean="0"/>
              <a:t>succeed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544" y="81082"/>
            <a:ext cx="2124350" cy="711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68800" y="6756400"/>
            <a:ext cx="26100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Johannes, 3 weeks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1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Systematic FDR load tests in progress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5664" b="5664"/>
          <a:stretch>
            <a:fillRect/>
          </a:stretch>
        </p:blipFill>
        <p:spPr>
          <a:xfrm>
            <a:off x="251460" y="1109170"/>
            <a:ext cx="9408795" cy="595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674316" y="3958823"/>
            <a:ext cx="4229124" cy="27833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Choose analysis queue &amp; FAX server sites, #jobs, #files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Choose access type: copy files or direct ROOT access (10% events, 30 MB client cache)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Record timings in Oracle @ CERN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" y="3098800"/>
            <a:ext cx="57690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Adapted WAN framework for specific FDR load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7314295" cy="94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Systematic FDR load tests in progress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5664" b="5664"/>
          <a:stretch>
            <a:fillRect/>
          </a:stretch>
        </p:blipFill>
        <p:spPr>
          <a:xfrm>
            <a:off x="251460" y="1109170"/>
            <a:ext cx="9408795" cy="595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55" y="4128649"/>
            <a:ext cx="7356345" cy="256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351267" y="2771504"/>
            <a:ext cx="9051885" cy="295571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000"/>
                </a:schemeClr>
              </a:gs>
              <a:gs pos="19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4998802" y="1971942"/>
            <a:ext cx="2566953" cy="2156707"/>
          </a:xfrm>
          <a:prstGeom prst="downArrowCallout">
            <a:avLst>
              <a:gd name="adj1" fmla="val 12471"/>
              <a:gd name="adj2" fmla="val 19362"/>
              <a:gd name="adj3" fmla="val 25000"/>
              <a:gd name="adj4" fmla="val 3046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Individual job lists +</a:t>
            </a:r>
          </a:p>
          <a:p>
            <a:pPr algn="ctr"/>
            <a:r>
              <a:rPr lang="en-US" dirty="0" smtClean="0"/>
              <a:t>links back to Panda logs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225399">
            <a:off x="751169" y="3338224"/>
            <a:ext cx="2097462" cy="6498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Drill down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1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7314295" cy="94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Systematic FDR load tests in progress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" y="1108822"/>
            <a:ext cx="18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cloud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78" y="2113647"/>
            <a:ext cx="73787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Controlled site “load” testing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-4048" b="-4048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629059" y="1932123"/>
            <a:ext cx="6031196" cy="369322"/>
          </a:xfrm>
          <a:prstGeom prst="rect">
            <a:avLst/>
          </a:prstGeom>
          <a:solidFill>
            <a:srgbClr val="FFFF00"/>
          </a:solidFill>
        </p:spPr>
        <p:txBody>
          <a:bodyPr wrap="none" lIns="91429" tIns="45715" rIns="91429" bIns="45715" rtlCol="0">
            <a:spAutoFit/>
          </a:bodyPr>
          <a:lstStyle/>
          <a:p>
            <a:r>
              <a:rPr lang="en-US" dirty="0" smtClean="0"/>
              <a:t>Two sites being in IT cloud read by jobs running at 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Federated traffic seen in the WLCG 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0" y="1539206"/>
            <a:ext cx="9578785" cy="532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28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federation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 a common </a:t>
            </a:r>
            <a:r>
              <a:rPr lang="en-US" dirty="0"/>
              <a:t>ATLAS namespace across all storage sites, accessible from anywhere </a:t>
            </a:r>
          </a:p>
          <a:p>
            <a:r>
              <a:rPr lang="en-US" dirty="0" smtClean="0"/>
              <a:t>Make easy </a:t>
            </a:r>
            <a:r>
              <a:rPr lang="en-US" dirty="0"/>
              <a:t>to use, homogeneous access to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Identified initial use cases</a:t>
            </a:r>
          </a:p>
          <a:p>
            <a:pPr lvl="1"/>
            <a:r>
              <a:rPr lang="en-US" dirty="0" smtClean="0"/>
              <a:t>Failover from stage-in problems with local storage </a:t>
            </a:r>
          </a:p>
          <a:p>
            <a:pPr lvl="2"/>
            <a:r>
              <a:rPr lang="en-US" dirty="0" smtClean="0"/>
              <a:t>Now implemented, in production on several sites </a:t>
            </a:r>
            <a:endParaRPr lang="en-US" dirty="0"/>
          </a:p>
          <a:p>
            <a:pPr lvl="1"/>
            <a:r>
              <a:rPr lang="en-US" dirty="0"/>
              <a:t>Gain access to more CPUs using WAN direct read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Allow brokering to Tier 2s with partial datasets</a:t>
            </a:r>
          </a:p>
          <a:p>
            <a:pPr lvl="2"/>
            <a:r>
              <a:rPr lang="en-US" dirty="0" smtClean="0"/>
              <a:t>Opportunistic resources without local ATLAS storage</a:t>
            </a:r>
            <a:endParaRPr lang="en-US" dirty="0"/>
          </a:p>
          <a:p>
            <a:pPr lvl="1"/>
            <a:r>
              <a:rPr lang="en-US" dirty="0"/>
              <a:t>Use as caching mechanism at sites to reduce local data management tasks </a:t>
            </a:r>
          </a:p>
          <a:p>
            <a:pPr lvl="2"/>
            <a:r>
              <a:rPr lang="en-US" dirty="0" smtClean="0"/>
              <a:t>Eliminate cataloging, consistency checking, deletion services</a:t>
            </a:r>
            <a:endParaRPr lang="en-US" dirty="0"/>
          </a:p>
          <a:p>
            <a:r>
              <a:rPr lang="en-US" dirty="0"/>
              <a:t>WAN data access group formed in </a:t>
            </a:r>
            <a:r>
              <a:rPr lang="en-US" dirty="0" smtClean="0"/>
              <a:t>ATLAS to </a:t>
            </a:r>
            <a:r>
              <a:rPr lang="en-US" dirty="0"/>
              <a:t>determine use cases &amp; requirements on infrastructure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59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4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0" y="1053885"/>
            <a:ext cx="9350535" cy="599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FAX WLCG 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870" y="6859236"/>
            <a:ext cx="40016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Thanks to dashboard team at CERN IT-ES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9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03-08 at 11.10.00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8" y="1114197"/>
            <a:ext cx="9666602" cy="564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Federation traffic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8976" y="86362"/>
            <a:ext cx="3105424" cy="656863"/>
          </a:xfrm>
          <a:prstGeom prst="rect">
            <a:avLst/>
          </a:prstGeom>
          <a:noFill/>
        </p:spPr>
        <p:txBody>
          <a:bodyPr wrap="none" lIns="101870" tIns="50935" rIns="101870" bIns="50935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Modest levels now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ill grow when in production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418799" y="57817"/>
            <a:ext cx="2641600" cy="28508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2985" y="1691202"/>
            <a:ext cx="3988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Oxford and ECDF switched to xrootd for local traffic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Prague users reading from EOS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</a:t>
            </a:r>
            <a:r>
              <a:rPr lang="en-US" sz="1600" dirty="0"/>
              <a:t>-located Tier 3 client </a:t>
            </a:r>
            <a:r>
              <a:rPr lang="en-US" sz="1600" dirty="0">
                <a:sym typeface="Wingdings"/>
              </a:rPr>
              <a:t> Tier 2 server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83907" y="2768420"/>
            <a:ext cx="881264" cy="19876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859913" y="2397489"/>
            <a:ext cx="1205258" cy="1516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287585" y="1943910"/>
            <a:ext cx="777587" cy="984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2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ATLAS throughputs (from US)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8799" y="32418"/>
            <a:ext cx="2641600" cy="317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(5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9" y="1615772"/>
            <a:ext cx="9738901" cy="5377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9984" y="5389625"/>
            <a:ext cx="633369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FAX traffic a tiny fraction of the total ATLAS throughput (for now)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6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FAX by source cloud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8799" y="32418"/>
            <a:ext cx="2641600" cy="317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(7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" y="1354697"/>
            <a:ext cx="10058400" cy="5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5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FAX by destination cloud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18799" y="3499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8799" y="32418"/>
            <a:ext cx="2641600" cy="317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(8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97"/>
            <a:ext cx="10058400" cy="5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4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460" y="982980"/>
            <a:ext cx="9408795" cy="6294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FDR has been a good exercise in exposing a number of site &amp; system integration issues</a:t>
            </a:r>
          </a:p>
          <a:p>
            <a:pPr lvl="1"/>
            <a:r>
              <a:rPr lang="en-US" dirty="0" smtClean="0"/>
              <a:t>Site specific client differences </a:t>
            </a:r>
            <a:r>
              <a:rPr lang="en-US" dirty="0" smtClean="0">
                <a:sym typeface="Wingdings"/>
              </a:rPr>
              <a:t> limited proxy check not always working</a:t>
            </a:r>
            <a:endParaRPr lang="en-US" dirty="0" smtClean="0"/>
          </a:p>
          <a:p>
            <a:pPr lvl="1"/>
            <a:r>
              <a:rPr lang="en-US" dirty="0" smtClean="0"/>
              <a:t>Non-uniform </a:t>
            </a:r>
            <a:r>
              <a:rPr lang="en-US" dirty="0" err="1" smtClean="0"/>
              <a:t>copysetup</a:t>
            </a:r>
            <a:r>
              <a:rPr lang="en-US" dirty="0" smtClean="0"/>
              <a:t> parameters in </a:t>
            </a:r>
            <a:r>
              <a:rPr lang="en-US" dirty="0" err="1" smtClean="0"/>
              <a:t>schedconfig</a:t>
            </a:r>
            <a:r>
              <a:rPr lang="en-US" dirty="0" smtClean="0"/>
              <a:t> for sites</a:t>
            </a:r>
          </a:p>
          <a:p>
            <a:pPr lvl="1"/>
            <a:r>
              <a:rPr lang="en-US" dirty="0" smtClean="0"/>
              <a:t>Lack of fault checking in the </a:t>
            </a:r>
            <a:r>
              <a:rPr lang="en-US" dirty="0" err="1" smtClean="0"/>
              <a:t>rungen</a:t>
            </a:r>
            <a:r>
              <a:rPr lang="en-US" dirty="0" smtClean="0"/>
              <a:t> script for read failures</a:t>
            </a:r>
          </a:p>
          <a:p>
            <a:pPr lvl="1"/>
            <a:r>
              <a:rPr lang="en-US" dirty="0" smtClean="0"/>
              <a:t>Tweaks necessary to brokering to allow sending jobs to sites missing datasets</a:t>
            </a:r>
          </a:p>
          <a:p>
            <a:r>
              <a:rPr lang="en-US" dirty="0" smtClean="0"/>
              <a:t>In spite of this, much progress:</a:t>
            </a:r>
          </a:p>
          <a:p>
            <a:pPr lvl="1"/>
            <a:r>
              <a:rPr lang="en-US" dirty="0" smtClean="0"/>
              <a:t>New functionality in the pilot to handle global paths without using dq2-client &amp; forcing python 2.6 compatibility at all sites</a:t>
            </a:r>
          </a:p>
          <a:p>
            <a:pPr lvl="1"/>
            <a:r>
              <a:rPr lang="en-US" dirty="0" smtClean="0"/>
              <a:t>First phase of programmatic HC stress testing nearing completion (local site access)</a:t>
            </a:r>
          </a:p>
          <a:p>
            <a:pPr lvl="1"/>
            <a:r>
              <a:rPr lang="en-US" dirty="0" smtClean="0"/>
              <a:t>Some FAX accesses from Tier 3s</a:t>
            </a:r>
          </a:p>
          <a:p>
            <a:pPr lvl="1"/>
            <a:r>
              <a:rPr lang="en-US" dirty="0" smtClean="0"/>
              <a:t>Test datasets in place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Programmatic HC stress tests for regional data access (Phase 2)</a:t>
            </a:r>
          </a:p>
          <a:p>
            <a:pPr lvl="1"/>
            <a:r>
              <a:rPr lang="en-US" dirty="0" smtClean="0"/>
              <a:t>Address remaining integration issues above &amp; continue to validate sites</a:t>
            </a:r>
          </a:p>
          <a:p>
            <a:pPr lvl="1"/>
            <a:r>
              <a:rPr lang="en-US" dirty="0" smtClean="0"/>
              <a:t>Recruit, acquire feedback from early-adopting users</a:t>
            </a:r>
          </a:p>
          <a:p>
            <a:pPr lvl="1"/>
            <a:r>
              <a:rPr lang="en-US" dirty="0" smtClean="0"/>
              <a:t>Outsource monitoring services where possible to WLCG, including central UDP collectors, availability probes, etc.</a:t>
            </a:r>
          </a:p>
          <a:p>
            <a:pPr lvl="1"/>
            <a:r>
              <a:rPr lang="en-US" dirty="0" smtClean="0"/>
              <a:t>Global and </a:t>
            </a:r>
            <a:r>
              <a:rPr lang="en-US" dirty="0" err="1" smtClean="0"/>
              <a:t>Rucio</a:t>
            </a:r>
            <a:r>
              <a:rPr lang="en-US" dirty="0" smtClean="0"/>
              <a:t> namespace mapping, dev. of new N2N module</a:t>
            </a:r>
          </a:p>
          <a:p>
            <a:pPr lvl="1"/>
            <a:r>
              <a:rPr lang="en-US" dirty="0" smtClean="0"/>
              <a:t>Set a timeframe for an ATLAS requirement of federating </a:t>
            </a:r>
            <a:r>
              <a:rPr lang="en-US" dirty="0" err="1" smtClean="0"/>
              <a:t>xrootd</a:t>
            </a:r>
            <a:r>
              <a:rPr lang="en-US" dirty="0" smtClean="0"/>
              <a:t> services at sites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841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hearty thanks goes out to all the members of the atlas-</a:t>
            </a:r>
            <a:r>
              <a:rPr lang="en-US" dirty="0" err="1" smtClean="0"/>
              <a:t>adc</a:t>
            </a:r>
            <a:r>
              <a:rPr lang="en-US" dirty="0" smtClean="0"/>
              <a:t>-federated-</a:t>
            </a:r>
            <a:r>
              <a:rPr lang="en-US" dirty="0" err="1" smtClean="0"/>
              <a:t>xrootd</a:t>
            </a:r>
            <a:r>
              <a:rPr lang="en-US" dirty="0" smtClean="0"/>
              <a:t> group, especially site admins and providers of redirection &amp; monitoring infrastructure</a:t>
            </a:r>
          </a:p>
          <a:p>
            <a:r>
              <a:rPr lang="en-US" dirty="0" smtClean="0"/>
              <a:t>Special thanks to Johannes and Federica for preparing HC FAX analysis stress test templates and detailed reporting on test results</a:t>
            </a:r>
          </a:p>
          <a:p>
            <a:r>
              <a:rPr lang="en-US" dirty="0" smtClean="0"/>
              <a:t>Simone &amp; </a:t>
            </a:r>
            <a:r>
              <a:rPr lang="en-US" dirty="0" err="1" smtClean="0"/>
              <a:t>Hiro</a:t>
            </a:r>
            <a:r>
              <a:rPr lang="en-US" dirty="0" smtClean="0"/>
              <a:t> for test dataset distribution &amp; Simone for getting involved in HC testing</a:t>
            </a:r>
          </a:p>
          <a:p>
            <a:r>
              <a:rPr lang="en-US" dirty="0" smtClean="0"/>
              <a:t>Paul, John, Jose for pilot and wrapper changes </a:t>
            </a:r>
            <a:endParaRPr lang="en-US" dirty="0"/>
          </a:p>
          <a:p>
            <a:r>
              <a:rPr lang="en-US" dirty="0" smtClean="0"/>
              <a:t>Ilija for FDR testing framework and site-by-site testing</a:t>
            </a:r>
            <a:endParaRPr lang="en-US" dirty="0"/>
          </a:p>
          <a:p>
            <a:r>
              <a:rPr lang="en-US" dirty="0" smtClean="0"/>
              <a:t>Wei for doggedly tracking down xrootd security issues &amp; other site problems &amp; Andy for getting ATLAS’ required features into xrootd releases</a:t>
            </a:r>
          </a:p>
        </p:txBody>
      </p:sp>
    </p:spTree>
    <p:extLst>
      <p:ext uri="{BB962C8B-B14F-4D97-AF65-F5344CB8AC3E}">
        <p14:creationId xmlns:p14="http://schemas.microsoft.com/office/powerpoint/2010/main" val="15053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Implications for Production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Behind the scenes in the Panda + Pilot systems:</a:t>
            </a:r>
          </a:p>
          <a:p>
            <a:pPr lvl="1"/>
            <a:r>
              <a:rPr lang="en-US" dirty="0" smtClean="0"/>
              <a:t>Recover from stage-in to local disk failures</a:t>
            </a:r>
          </a:p>
          <a:p>
            <a:pPr lvl="1"/>
            <a:r>
              <a:rPr lang="en-US" dirty="0" smtClean="0"/>
              <a:t>This is in production at a few sites  </a:t>
            </a:r>
          </a:p>
          <a:p>
            <a:r>
              <a:rPr lang="en-US" dirty="0" smtClean="0"/>
              <a:t>Development coming to allow advanced brokering which includes network performance</a:t>
            </a:r>
          </a:p>
          <a:p>
            <a:pPr lvl="1"/>
            <a:r>
              <a:rPr lang="en-US" dirty="0" smtClean="0"/>
              <a:t>Would mean jobs no longer require dataset to be complete at a site</a:t>
            </a:r>
          </a:p>
          <a:p>
            <a:pPr lvl="1"/>
            <a:r>
              <a:rPr lang="en-US" dirty="0" smtClean="0"/>
              <a:t>Access “diskless” compute sites </a:t>
            </a:r>
          </a:p>
          <a:p>
            <a:r>
              <a:rPr lang="en-US" dirty="0" smtClean="0"/>
              <a:t>Ability to use non-WLCG resources </a:t>
            </a:r>
          </a:p>
          <a:p>
            <a:pPr lvl="1"/>
            <a:r>
              <a:rPr lang="en-US" dirty="0" smtClean="0"/>
              <a:t>“Off-grid” analysis clusters </a:t>
            </a:r>
          </a:p>
          <a:p>
            <a:pPr lvl="1"/>
            <a:r>
              <a:rPr lang="en-US" dirty="0" smtClean="0"/>
              <a:t>Opportunistic resources </a:t>
            </a:r>
          </a:p>
          <a:p>
            <a:pPr lvl="1"/>
            <a:r>
              <a:rPr lang="en-US" dirty="0" smtClean="0"/>
              <a:t>Cloud resources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80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Testing elements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51460" y="1122680"/>
            <a:ext cx="9408795" cy="16087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Starting week of January 21, we’ve been following a bottoms-up approach which builds stability in lower layers</a:t>
            </a:r>
          </a:p>
          <a:p>
            <a:r>
              <a:rPr lang="en-US" dirty="0" smtClean="0"/>
              <a:t>Will review progress in each of the layers in this interim report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7364" y="2701631"/>
            <a:ext cx="7344229" cy="4112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1870" tIns="50935" rIns="101870" bIns="50935" spcCol="0" rtlCol="0" anchor="ctr"/>
          <a:lstStyle/>
          <a:p>
            <a:pPr algn="ctr"/>
            <a:r>
              <a:rPr lang="en-US" sz="2700" dirty="0"/>
              <a:t>At-large users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7365" y="3112873"/>
            <a:ext cx="7357534" cy="19821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1870" tIns="50935" rIns="101870" bIns="50935" spcCol="0" rtlCol="0" anchor="ctr"/>
          <a:lstStyle/>
          <a:p>
            <a:pPr algn="ctr"/>
            <a:r>
              <a:rPr lang="en-US" sz="2700" dirty="0"/>
              <a:t>HammerCloud &amp; WAN-FDR jobs</a:t>
            </a:r>
          </a:p>
          <a:p>
            <a:pPr algn="ctr"/>
            <a:r>
              <a:rPr lang="en-US" sz="2700" dirty="0"/>
              <a:t>(programmatic)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7365" y="5108731"/>
            <a:ext cx="7357534" cy="9184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01870" tIns="50935" rIns="101870" bIns="50935" spcCol="0" rtlCol="0" anchor="ctr"/>
          <a:lstStyle/>
          <a:p>
            <a:pPr algn="ctr"/>
            <a:r>
              <a:rPr lang="en-US" sz="2700" dirty="0"/>
              <a:t>Network cost matrix (continuous)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7365" y="6040870"/>
            <a:ext cx="7357534" cy="9184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1870" tIns="50935" rIns="101870" bIns="50935" spcCol="0" rtlCol="0" anchor="ctr"/>
          <a:lstStyle/>
          <a:p>
            <a:pPr algn="ctr"/>
            <a:r>
              <a:rPr lang="en-US" sz="2700" dirty="0"/>
              <a:t>Basic functionality (continuous)</a:t>
            </a:r>
          </a:p>
        </p:txBody>
      </p:sp>
      <p:sp>
        <p:nvSpPr>
          <p:cNvPr id="5" name="Right Arrow 4"/>
          <p:cNvSpPr/>
          <p:nvPr/>
        </p:nvSpPr>
        <p:spPr>
          <a:xfrm rot="16200000">
            <a:off x="-976984" y="4358431"/>
            <a:ext cx="4227832" cy="9739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2800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183575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redirection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462" y="1122680"/>
            <a:ext cx="3358134" cy="5958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Direct access from clients to sites</a:t>
            </a:r>
          </a:p>
          <a:p>
            <a:r>
              <a:rPr lang="en-US" dirty="0" smtClean="0"/>
              <a:t>Redirection to non-local data (“upstream”)</a:t>
            </a:r>
          </a:p>
          <a:p>
            <a:r>
              <a:rPr lang="en-US" dirty="0" smtClean="0"/>
              <a:t>Redirection from central redirectors to the site (“downstream”)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819" y="1310161"/>
            <a:ext cx="5753680" cy="529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18799" y="10738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3500" y="6757154"/>
            <a:ext cx="629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 a host at CERN which runs set of probes against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Redirectors - regional and global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l="12897" r="12897"/>
          <a:stretch>
            <a:fillRect/>
          </a:stretch>
        </p:blipFill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12077" y="7204075"/>
            <a:ext cx="2346325" cy="414338"/>
          </a:xfrm>
          <a:prstGeom prst="rect">
            <a:avLst/>
          </a:prstGeom>
        </p:spPr>
        <p:txBody>
          <a:bodyPr lIns="91429" tIns="45715" rIns="91429" bIns="45715"/>
          <a:lstStyle/>
          <a:p>
            <a:fld id="{DEADC2AC-3905-FD48-A9F2-8BD0E3ACA0E8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own Arrow Callout 7"/>
          <p:cNvSpPr/>
          <p:nvPr/>
        </p:nvSpPr>
        <p:spPr>
          <a:xfrm>
            <a:off x="6255258" y="1702434"/>
            <a:ext cx="2026541" cy="1822884"/>
          </a:xfrm>
          <a:prstGeom prst="downArrowCallout">
            <a:avLst>
              <a:gd name="adj1" fmla="val 6333"/>
              <a:gd name="adj2" fmla="val 11667"/>
              <a:gd name="adj3" fmla="val 25000"/>
              <a:gd name="adj4" fmla="val 1733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 smtClean="0"/>
              <a:t>Service monitor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418799" y="10738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3-03-08 at 11.57.20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74" y="3538828"/>
            <a:ext cx="2673125" cy="357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2551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RI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75" y="1261723"/>
            <a:ext cx="8660744" cy="5949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Connectivity matrix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626" y="5891588"/>
            <a:ext cx="3405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revealed</a:t>
            </a:r>
            <a:br>
              <a:rPr lang="en-US" dirty="0" smtClean="0"/>
            </a:br>
            <a:r>
              <a:rPr lang="en-US" dirty="0" smtClean="0"/>
              <a:t>complex security dependencies</a:t>
            </a:r>
            <a:br>
              <a:rPr lang="en-US" dirty="0" smtClean="0"/>
            </a:br>
            <a:r>
              <a:rPr lang="en-US" dirty="0" smtClean="0"/>
              <a:t>on various </a:t>
            </a:r>
            <a:r>
              <a:rPr lang="en-US" dirty="0" err="1" smtClean="0"/>
              <a:t>voms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xrootd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clients found at sites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949961"/>
            <a:ext cx="2050953" cy="187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18799" y="10738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8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federated 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-10829" b="-1082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" y="963414"/>
            <a:ext cx="55501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Top 100 sites used by ATLAS (bold=FAX accessible)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418799" y="10738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71214" y="6762871"/>
            <a:ext cx="44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Includes tape, which we do not federate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01100" y="1993338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08807" y="2145738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"/>
            <a:ext cx="7157058" cy="949960"/>
          </a:xfrm>
        </p:spPr>
        <p:txBody>
          <a:bodyPr>
            <a:normAutofit/>
          </a:bodyPr>
          <a:lstStyle/>
          <a:p>
            <a:r>
              <a:rPr lang="en-US" dirty="0" smtClean="0"/>
              <a:t>Cost matrix measurements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18" y="1526152"/>
            <a:ext cx="6887210" cy="493012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460" y="1449951"/>
            <a:ext cx="2598420" cy="5642844"/>
          </a:xfrm>
          <a:prstGeom prst="rect">
            <a:avLst/>
          </a:prstGeom>
          <a:noFill/>
        </p:spPr>
        <p:txBody>
          <a:bodyPr wrap="square" lIns="101870" tIns="50935" rIns="101870" bIns="50935" rtlCol="0">
            <a:spAutoFit/>
          </a:bodyPr>
          <a:lstStyle/>
          <a:p>
            <a:r>
              <a:rPr lang="en-US" dirty="0" smtClean="0"/>
              <a:t>Requires sites to install an XRootD </a:t>
            </a:r>
            <a:br>
              <a:rPr lang="en-US" dirty="0" smtClean="0"/>
            </a:br>
            <a:r>
              <a:rPr lang="en-US" dirty="0" smtClean="0"/>
              <a:t>server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Redirectors for each region (“cloud”)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Currently </a:t>
            </a:r>
            <a:r>
              <a:rPr lang="en-US" b="1" dirty="0" smtClean="0"/>
              <a:t>32</a:t>
            </a:r>
            <a:r>
              <a:rPr lang="en-US" dirty="0" smtClean="0"/>
              <a:t> sites, including EOS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Redirection network touches </a:t>
            </a:r>
            <a:r>
              <a:rPr lang="en-US" b="1" dirty="0" smtClean="0"/>
              <a:t>six</a:t>
            </a:r>
            <a:r>
              <a:rPr lang="en-US" dirty="0" smtClean="0"/>
              <a:t> clouds (DE, FR, IT, RU, UK, US) plus CERN </a:t>
            </a:r>
          </a:p>
          <a:p>
            <a:endParaRPr lang="en-US" dirty="0"/>
          </a:p>
          <a:p>
            <a:r>
              <a:rPr lang="en-US" dirty="0" smtClean="0"/>
              <a:t>Redirectors ready for ES and Asia regions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8926830" y="1209041"/>
            <a:ext cx="980898" cy="53684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  <a:lin ang="16200000" scaled="0"/>
            <a:tileRect/>
          </a:gra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1901" y="6484963"/>
            <a:ext cx="6134100" cy="379864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 lIns="101870" tIns="50935" rIns="101870" bIns="50935" rtlCol="0">
            <a:spAutoFit/>
          </a:bodyPr>
          <a:lstStyle/>
          <a:p>
            <a:r>
              <a:rPr lang="en-US" dirty="0" smtClean="0"/>
              <a:t>Cost-of-access: (pairwise network links, storage load, etc.)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8901"/>
            <a:ext cx="2311400" cy="136333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18799" y="781717"/>
            <a:ext cx="2641600" cy="4054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7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12057</TotalTime>
  <Words>1135</Words>
  <Application>Microsoft Macintosh PowerPoint</Application>
  <PresentationFormat>Custom</PresentationFormat>
  <Paragraphs>167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CI_blue_template_V3</vt:lpstr>
      <vt:lpstr>Federating ATLAS storage using XrootD (FAX)</vt:lpstr>
      <vt:lpstr>Data federation goals</vt:lpstr>
      <vt:lpstr>Implications for Production &amp; Analysis</vt:lpstr>
      <vt:lpstr>Testing elements</vt:lpstr>
      <vt:lpstr>Basic redirection functionality</vt:lpstr>
      <vt:lpstr>Redirectors - regional and global</vt:lpstr>
      <vt:lpstr>Connectivity matrix</vt:lpstr>
      <vt:lpstr>Data federated (1)</vt:lpstr>
      <vt:lpstr>Cost matrix measurements</vt:lpstr>
      <vt:lpstr>Comparing local to wide area performance</vt:lpstr>
      <vt:lpstr>Hammer Cloud testing</vt:lpstr>
      <vt:lpstr>Test dataset distribution</vt:lpstr>
      <vt:lpstr>Queue configurations</vt:lpstr>
      <vt:lpstr>First phase of HC tests: local access</vt:lpstr>
      <vt:lpstr>Systematic FDR load tests in progress </vt:lpstr>
      <vt:lpstr>Systematic FDR load tests in progress </vt:lpstr>
      <vt:lpstr>Systematic FDR load tests in progress </vt:lpstr>
      <vt:lpstr>Controlled site “load” testing</vt:lpstr>
      <vt:lpstr>Federated traffic seen in the WLCG dashboard</vt:lpstr>
      <vt:lpstr>FAX WLCG dashboard</vt:lpstr>
      <vt:lpstr>Federation traffic </vt:lpstr>
      <vt:lpstr>ATLAS throughputs (from US)</vt:lpstr>
      <vt:lpstr>FAX by source cloud</vt:lpstr>
      <vt:lpstr>FAX by destination cloud</vt:lpstr>
      <vt:lpstr>Conclusions</vt:lpstr>
      <vt:lpstr>Thanks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Rob Gardner</cp:lastModifiedBy>
  <cp:revision>187</cp:revision>
  <cp:lastPrinted>2013-03-11T12:13:04Z</cp:lastPrinted>
  <dcterms:created xsi:type="dcterms:W3CDTF">2012-08-16T17:32:20Z</dcterms:created>
  <dcterms:modified xsi:type="dcterms:W3CDTF">2013-03-11T18:41:11Z</dcterms:modified>
</cp:coreProperties>
</file>