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8" r:id="rId2"/>
    <p:sldMasterId id="2147484408" r:id="rId3"/>
    <p:sldMasterId id="2147484432" r:id="rId4"/>
    <p:sldMasterId id="2147484445" r:id="rId5"/>
    <p:sldMasterId id="2147484457" r:id="rId6"/>
    <p:sldMasterId id="2147484470" r:id="rId7"/>
    <p:sldMasterId id="2147484482" r:id="rId8"/>
    <p:sldMasterId id="2147484494" r:id="rId9"/>
    <p:sldMasterId id="2147484508" r:id="rId10"/>
    <p:sldMasterId id="2147484513" r:id="rId11"/>
    <p:sldMasterId id="2147484531" r:id="rId12"/>
    <p:sldMasterId id="2147484545" r:id="rId13"/>
  </p:sldMasterIdLst>
  <p:notesMasterIdLst>
    <p:notesMasterId r:id="rId65"/>
  </p:notesMasterIdLst>
  <p:handoutMasterIdLst>
    <p:handoutMasterId r:id="rId66"/>
  </p:handoutMasterIdLst>
  <p:sldIdLst>
    <p:sldId id="598" r:id="rId14"/>
    <p:sldId id="807" r:id="rId15"/>
    <p:sldId id="813" r:id="rId16"/>
    <p:sldId id="774" r:id="rId17"/>
    <p:sldId id="781" r:id="rId18"/>
    <p:sldId id="790" r:id="rId19"/>
    <p:sldId id="797" r:id="rId20"/>
    <p:sldId id="770" r:id="rId21"/>
    <p:sldId id="721" r:id="rId22"/>
    <p:sldId id="789" r:id="rId23"/>
    <p:sldId id="821" r:id="rId24"/>
    <p:sldId id="763" r:id="rId25"/>
    <p:sldId id="803" r:id="rId26"/>
    <p:sldId id="765" r:id="rId27"/>
    <p:sldId id="784" r:id="rId28"/>
    <p:sldId id="805" r:id="rId29"/>
    <p:sldId id="799" r:id="rId30"/>
    <p:sldId id="808" r:id="rId31"/>
    <p:sldId id="766" r:id="rId32"/>
    <p:sldId id="776" r:id="rId33"/>
    <p:sldId id="802" r:id="rId34"/>
    <p:sldId id="801" r:id="rId35"/>
    <p:sldId id="787" r:id="rId36"/>
    <p:sldId id="769" r:id="rId37"/>
    <p:sldId id="793" r:id="rId38"/>
    <p:sldId id="788" r:id="rId39"/>
    <p:sldId id="794" r:id="rId40"/>
    <p:sldId id="795" r:id="rId41"/>
    <p:sldId id="815" r:id="rId42"/>
    <p:sldId id="814" r:id="rId43"/>
    <p:sldId id="778" r:id="rId44"/>
    <p:sldId id="819" r:id="rId45"/>
    <p:sldId id="820" r:id="rId46"/>
    <p:sldId id="780" r:id="rId47"/>
    <p:sldId id="812" r:id="rId48"/>
    <p:sldId id="818" r:id="rId49"/>
    <p:sldId id="817" r:id="rId50"/>
    <p:sldId id="792" r:id="rId51"/>
    <p:sldId id="768" r:id="rId52"/>
    <p:sldId id="816" r:id="rId53"/>
    <p:sldId id="782" r:id="rId54"/>
    <p:sldId id="767" r:id="rId55"/>
    <p:sldId id="806" r:id="rId56"/>
    <p:sldId id="762" r:id="rId57"/>
    <p:sldId id="745" r:id="rId58"/>
    <p:sldId id="606" r:id="rId59"/>
    <p:sldId id="706" r:id="rId60"/>
    <p:sldId id="708" r:id="rId61"/>
    <p:sldId id="711" r:id="rId62"/>
    <p:sldId id="662" r:id="rId63"/>
    <p:sldId id="709" r:id="rId64"/>
  </p:sldIdLst>
  <p:sldSz cx="9144000" cy="6858000" type="screen4x3"/>
  <p:notesSz cx="7315200" cy="9601200"/>
  <p:custDataLst>
    <p:tags r:id="rId67"/>
  </p:custDataLst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413"/>
    <a:srgbClr val="3B902F"/>
    <a:srgbClr val="3F9B31"/>
    <a:srgbClr val="9B9B9B"/>
    <a:srgbClr val="7B7B7B"/>
    <a:srgbClr val="B5E6FF"/>
    <a:srgbClr val="ADE4FF"/>
    <a:srgbClr val="CE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20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ags" Target="tags/tag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fld id="{9081B7A0-1768-455B-8183-073B304B9C9E}" type="datetimeFigureOut">
              <a:rPr lang="en-US" altLang="en-US"/>
              <a:pPr/>
              <a:t>6/24/2015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fld id="{BCACA798-28CB-4752-B129-DCE5441859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8466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defRPr sz="13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defRPr sz="13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fld id="{03677206-2EAD-413D-9F7E-FE44EAF33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2002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0ED3FD9-420B-42D2-BCB5-E8AB01EAD6DA}" type="slidenum">
              <a:rPr lang="en-US" altLang="en-US" sz="1300" b="0">
                <a:solidFill>
                  <a:schemeClr val="tx1"/>
                </a:solidFill>
              </a:rPr>
              <a:pPr eaLnBrk="1" hangingPunct="1"/>
              <a:t>1</a:t>
            </a:fld>
            <a:endParaRPr lang="en-US" altLang="en-US" sz="1300" b="0">
              <a:solidFill>
                <a:schemeClr val="tx1"/>
              </a:solidFill>
            </a:endParaRPr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3" y="4561226"/>
            <a:ext cx="5850835" cy="4320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254F-9F57-114D-86BE-FFC886BA4761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E227951-6645-4206-95C8-C186AC678E59}" type="slidenum">
              <a:rPr lang="en-US" altLang="en-US" sz="1300" b="0">
                <a:solidFill>
                  <a:schemeClr val="tx1"/>
                </a:solidFill>
              </a:rPr>
              <a:pPr eaLnBrk="1" hangingPunct="1"/>
              <a:t>47</a:t>
            </a:fld>
            <a:endParaRPr lang="en-US" altLang="en-US" sz="13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0F9BE3E5-E1E1-4D5F-B725-5F94F16891F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008709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FAD0E12-148B-4F0F-BF32-9F1A4EB3E4F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1649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8787C-619D-4815-B572-0CFA2E2C194C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611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000F2-F029-4F7A-BD7E-8FA665130F3A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915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15AF1-39EB-4222-AE10-BC8FC64140FD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409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91EF1-C84E-48A3-9AE5-1AC7D0956386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315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350" y="381000"/>
            <a:ext cx="718185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633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84700" y="990600"/>
            <a:ext cx="4051300" cy="256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84700" y="3705225"/>
            <a:ext cx="4051300" cy="256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529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Muon (g-2) Collaboration, Fermilab PAC –  24 - June - 2015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055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Muon (g-2) Collaboration, Fermilab PAC –  24 - June - 2015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013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Muon (g-2) Collaboration, Fermilab PAC –  24 - June - 2015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577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Muon (g-2) Collaboration, Fermilab PAC –  24 - June - 2015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6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1AE70482-1DB0-41AD-92B9-8DA5377AC640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062424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E3181-2873-4EFA-9A8D-DE596F110D1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033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DB356-0B88-4BC1-B268-E69530B25FC0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330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8585E-51C8-47F9-9DCA-A245C207782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451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2DE2EC-2BE7-4186-97AA-15FCD306DAD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980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2F888-0773-411E-9034-ED1F55FE7FA3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274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EE997-9631-4443-81C7-5761CCA4C7AD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821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9A7C47-4568-48B4-91AC-2873BD25F8D6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613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7CF2E-623E-44BA-9268-DAEC0929C724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185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C858F-C0ED-40ED-A6D4-8E03301A48D8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341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2CB4E5-99FA-4C65-BEB8-664F220988B6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27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2AF1AEBF-AC84-40D3-A9E1-BDD685D165D4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9362490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8AA48-6534-4B89-8415-EF356A1AFAED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161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9EECD-2211-4EB8-ADBC-1EFD41F634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934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B4A202-54A7-43DA-8AE7-F4590411B3E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378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D4048-37E2-4DED-BA77-41D46EF55FBC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927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095AD-523F-418B-9096-4E4F3DE29588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120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C4672-1B74-4225-BA98-54B53073A9E7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425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EE6C2-E342-4CF2-8DB7-C722BC1ECC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404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0EBBF922-0165-4E89-B150-4BD8CCB6C4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2864408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312265E8-F224-4014-AE41-0A74B5915D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6504765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78EEAE14-A28C-4EF3-867E-3DEF1AFF27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145302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03EE68D-C7F0-4EC1-8FEB-CB553C09887F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2972004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1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1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BB5456F0-16AE-4A24-9D57-62FDA6C793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2338260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A6D68BE5-C30D-4EC4-9713-25854AC8D0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3795403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6D32B232-8D1C-40AD-9E66-99A321901F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6353605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422CDEEB-F60A-4470-94C7-12A437D221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1114710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A473A62C-535A-4B5E-A35A-D174362B209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9698975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9A195012-0893-4210-9CCE-7E0B118F7A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3751127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747CF53E-7B8B-4019-AB96-2C20E69D23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8259768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9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9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99CA9526-9AD9-4BC5-B6BB-3CCB35F1D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7643983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1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1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01B97D26-F433-4F3E-A663-618CA91A35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5212905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1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838201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Muon g-2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- p. </a:t>
            </a:r>
            <a:fld id="{1C54921B-149C-4766-B8F1-71DB0B7C7C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r>
              <a:rPr lang="en-US" altLang="en-US">
                <a:solidFill>
                  <a:srgbClr val="000000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603751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DC048BCC-E6A1-4C8C-969F-8079D7877D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8110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fi-FI" smtClean="0">
                <a:solidFill>
                  <a:srgbClr val="000000"/>
                </a:solidFill>
              </a:rPr>
              <a:t>Lawrence Gibbons (Cornell)       Muon g-2 DOE CD-2/3 Review       July 29-31,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879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fi-FI" smtClean="0">
                <a:solidFill>
                  <a:srgbClr val="000000"/>
                </a:solidFill>
              </a:rPr>
              <a:t>Lawrence Gibbons (Cornell)       Muon g-2 DOE CD-2/3 Review       July 29-31,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589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fi-FI" smtClean="0">
                <a:solidFill>
                  <a:srgbClr val="000000"/>
                </a:solidFill>
              </a:rPr>
              <a:t>Lawrence Gibbons (Cornell)       Muon g-2 DOE CD-2/3 Review       July 29-31,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467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fi-FI" smtClean="0">
                <a:solidFill>
                  <a:srgbClr val="000000"/>
                </a:solidFill>
              </a:rPr>
              <a:t>Lawrence Gibbons (Cornell)       Muon g-2 DOE CD-2/3 Review       July 29-31,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885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07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E37717F6-5D0E-49F3-A177-559E1F3B1E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626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1CF87508-C00A-405D-ABBB-1D6F358321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202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87EEADBB-B13D-415D-B09A-58B63607D9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202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51C989E5-5DAB-4AEC-89D6-A02B344782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480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4BBD8C59-09C2-4484-A5D6-0FC7E6BBB5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38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393A1141-82E9-4DF7-A609-9FDD1C82B11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122392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E124E5F4-49E0-4865-AC4F-F5B080F21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737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2349B390-A29E-4C3B-9814-21785106E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478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41CECD02-42E2-4A68-A95A-62A8524100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108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78E13ED3-F91A-49CC-9603-E17C10461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64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3605C9DB-7122-45E7-896E-22E40B2593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524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50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18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57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80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6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BF85FCF-EB69-41E4-A84E-C21B60FB36B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599528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8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03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48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4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70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78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19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60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835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45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1FBF946-FB77-458E-828B-03496FFCF273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8372660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9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58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843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324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112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32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63750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3885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589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381000"/>
            <a:ext cx="8255000" cy="5886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270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958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2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941F4AD-AA34-42B2-AA31-D061CE4F099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883597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5781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80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87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39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060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3248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4972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015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63750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3885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56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E1A8D3DC-C60E-479F-BE27-5FCFA5DBD59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910870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5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99317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29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63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503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1897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4503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6290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186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2063750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03885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7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E8EB0CD-235E-432E-8E31-E39456AEE85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2363775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000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089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980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4579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350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092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69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7082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3862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09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70833EB5-9716-4FC8-AFBB-479EDEED03A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749498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463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63750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3885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997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046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587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2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50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192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881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135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3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29E976B-28D1-4124-9E09-1BC1433C5E4C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2600301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279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20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657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spcBef>
                  <a:spcPct val="0"/>
                </a:spcBef>
                <a:defRPr/>
              </a:pPr>
              <a:endParaRPr lang="en-US" sz="15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defRPr/>
              </a:pPr>
              <a:endParaRPr lang="en-US" sz="15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endParaRPr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143000"/>
          </a:xfrm>
        </p:spPr>
        <p:txBody>
          <a:bodyPr anchor="b"/>
          <a:lstStyle>
            <a:lvl1pPr>
              <a:defRPr sz="4000">
                <a:solidFill>
                  <a:schemeClr val="folHlink"/>
                </a:solidFill>
              </a:defRPr>
            </a:lvl1pPr>
          </a:lstStyle>
          <a:p>
            <a:r>
              <a:rPr lang="de-DE"/>
              <a:t>Klicken Sie, um das Titelformat zu bearbeiten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Klicken Sie, um das Format des Untertitelmasters zu bearbeiten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811BF-527B-4056-8825-297A8EDAB084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561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4B800-29B2-420A-991A-F5659EE59597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197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444-54B8-4730-9B59-00CEB94013E6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679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A0A50-122F-4AFD-A34E-32259612DBD5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432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37C94-A7E7-4A39-9595-D6D10E95811F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257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684"/>
            <a:ext cx="7772400" cy="1143000"/>
          </a:xfrm>
        </p:spPr>
        <p:txBody>
          <a:bodyPr/>
          <a:lstStyle>
            <a:lvl1pPr>
              <a:defRPr sz="4000" baseline="0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DB082-7995-481C-B8EC-576098E45935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680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The Muon (g-2) Collaboration, Fermilab PAC –  24 - June - 2015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69AC7-A7BE-49CF-8E0D-9772829E87FE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22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14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5320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="0"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r>
              <a:rPr lang="en-US" altLang="en-US"/>
              <a:t>- p. </a:t>
            </a:r>
            <a:fld id="{571150C3-CED0-4788-A2C8-B37929B368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8976" y="64865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The Muon (g-2) Collaboration, Fermilab PAC –  24 - June - 2015</a:t>
            </a: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B3C1F1C-F708-3F4B-8ECB-6D467F0718B5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gm2logo2.gi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9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 b="0">
              <a:solidFill>
                <a:srgbClr val="003366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 b="0">
              <a:solidFill>
                <a:srgbClr val="003366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spcBef>
                <a:spcPct val="0"/>
              </a:spcBef>
            </a:pPr>
            <a:fld id="{CB0A6451-48C2-4007-9B8F-D8A1B566CAED}" type="slidenum">
              <a:rPr lang="en-US" b="0">
                <a:solidFill>
                  <a:srgbClr val="003366"/>
                </a:solidFill>
                <a:latin typeface="Arial" charset="0"/>
                <a:ea typeface="MS PGothic" pitchFamily="34" charset="-128"/>
              </a:rPr>
              <a:pPr>
                <a:spcBef>
                  <a:spcPct val="0"/>
                </a:spcBef>
              </a:pPr>
              <a:t>‹#›</a:t>
            </a:fld>
            <a:endParaRPr lang="en-US" b="0">
              <a:solidFill>
                <a:srgbClr val="003366"/>
              </a:solidFill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394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  <p:sldLayoutId id="2147484526" r:id="rId13"/>
    <p:sldLayoutId id="2147484527" r:id="rId14"/>
    <p:sldLayoutId id="2147484528" r:id="rId15"/>
    <p:sldLayoutId id="2147484529" r:id="rId16"/>
    <p:sldLayoutId id="2147484530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1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49"/>
            <a:ext cx="1371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5320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="0"/>
            </a:lvl1pPr>
          </a:lstStyle>
          <a:p>
            <a:r>
              <a:rPr lang="en-US" altLang="en-US" smtClean="0">
                <a:solidFill>
                  <a:srgbClr val="000000"/>
                </a:solidFill>
                <a:latin typeface="Arial"/>
                <a:ea typeface="ＭＳ Ｐゴシック"/>
              </a:rPr>
              <a:t>Muon g-2</a:t>
            </a:r>
            <a:endParaRPr lang="en-US" altLang="en-US" sz="1400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r>
              <a:rPr lang="en-US" altLang="en-US" smtClean="0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FE53E0CA-EC8E-45DE-9135-3EA2481FE68B}" type="slidenum">
              <a:rPr lang="en-US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603270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  <p:sldLayoutId id="2147484543" r:id="rId12"/>
    <p:sldLayoutId id="2147484544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53200"/>
            <a:ext cx="8001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>
              <a:spcBef>
                <a:spcPct val="0"/>
              </a:spcBef>
            </a:pPr>
            <a:r>
              <a:rPr lang="en-US" b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Lawrence Gibbons (Cornell)       Muon g-2 DOE CD-2/3 Review       July 29-31, 2014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3100" y="6559550"/>
            <a:ext cx="2133601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spcBef>
                <a:spcPct val="0"/>
              </a:spcBef>
            </a:pPr>
            <a:fld id="{27A71B87-488D-2746-8DA6-6B7EAA69EF55}" type="slidenum">
              <a:rPr lang="en-US" b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>
                <a:spcBef>
                  <a:spcPct val="0"/>
                </a:spcBef>
              </a:pPr>
              <a:t>‹#›</a:t>
            </a:fld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pPr>
              <a:spcBef>
                <a:spcPct val="0"/>
              </a:spcBef>
            </a:pPr>
            <a:r>
              <a:rPr lang="en-US" sz="1100" b="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               Muon g-2</a:t>
            </a:r>
            <a:endParaRPr lang="en-US" sz="1100" b="0" dirty="0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1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9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9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539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A6E513A4-29FA-48AD-A155-8712239050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1"/>
            <a:r>
              <a:rPr lang="en-US" smtClean="0"/>
              <a:t>Fourth level</a:t>
            </a:r>
          </a:p>
          <a:p>
            <a:pPr lvl="2"/>
            <a:r>
              <a:rPr lang="en-US" smtClean="0"/>
              <a:t>Fifth level</a:t>
            </a:r>
          </a:p>
        </p:txBody>
      </p:sp>
      <p:sp>
        <p:nvSpPr>
          <p:cNvPr id="68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cs typeface="+mn-cs"/>
              </a:defRPr>
            </a:lvl1pPr>
          </a:lstStyle>
          <a:p>
            <a:pPr>
              <a:spcBef>
                <a:spcPct val="0"/>
              </a:spcBef>
            </a:pPr>
            <a:endParaRPr lang="en-US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12682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FF0000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396F3D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Comic Sans MS" pitchFamily="66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Comic Sans MS" pitchFamily="66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Comic Sans MS" pitchFamily="66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Comic Sans MS" pitchFamily="66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Comic Sans MS" pitchFamily="66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Comic Sans MS" pitchFamily="66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1" tIns="44432" rIns="90451" bIns="444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49350" y="381000"/>
            <a:ext cx="7181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1" tIns="44432" rIns="90451" bIns="4443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3679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  <p:sldLayoutId id="2147484444" r:id="rId12"/>
  </p:sldLayoutIdLst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9350" y="381000"/>
            <a:ext cx="7181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854020" name="Rectangle 4"/>
          <p:cNvSpPr>
            <a:spLocks noChangeArrowheads="1"/>
          </p:cNvSpPr>
          <p:nvPr userDrawn="1"/>
        </p:nvSpPr>
        <p:spPr bwMode="auto">
          <a:xfrm>
            <a:off x="8763000" y="6583363"/>
            <a:ext cx="279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</a:pPr>
            <a:fld id="{85B105D9-E0C7-4BFE-B550-229C81FFCC70}" type="slidenum">
              <a:rPr lang="en-US" sz="1800" b="0">
                <a:solidFill>
                  <a:srgbClr val="000000"/>
                </a:solidFill>
                <a:ea typeface="+mn-ea"/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 sz="1800" b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763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</p:sldLayoutIdLst>
  <p:hf hd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AE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679940" name="Rectangle 4"/>
          <p:cNvSpPr>
            <a:spLocks noChangeArrowheads="1"/>
          </p:cNvSpPr>
          <p:nvPr userDrawn="1"/>
        </p:nvSpPr>
        <p:spPr bwMode="auto">
          <a:xfrm>
            <a:off x="8763000" y="6400800"/>
            <a:ext cx="279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</a:pPr>
            <a:fld id="{9FE9ADE7-7B69-490E-856F-040B34B6A091}" type="slidenum">
              <a:rPr lang="en-US" sz="1800" b="0">
                <a:solidFill>
                  <a:srgbClr val="000000"/>
                </a:solidFill>
                <a:ea typeface="+mn-ea"/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 sz="1800" b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646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  <p:sldLayoutId id="2147484469" r:id="rId12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9350" y="381000"/>
            <a:ext cx="7181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854020" name="Rectangle 4"/>
          <p:cNvSpPr>
            <a:spLocks noChangeArrowheads="1"/>
          </p:cNvSpPr>
          <p:nvPr userDrawn="1"/>
        </p:nvSpPr>
        <p:spPr bwMode="auto">
          <a:xfrm>
            <a:off x="8763000" y="6583363"/>
            <a:ext cx="279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</a:pPr>
            <a:fld id="{85B105D9-E0C7-4BFE-B550-229C81FFCC70}" type="slidenum">
              <a:rPr lang="en-US" sz="1800" b="0">
                <a:solidFill>
                  <a:srgbClr val="000000"/>
                </a:solidFill>
                <a:ea typeface="+mn-ea"/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 sz="1800" b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227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</p:sldLayoutIdLst>
  <p:hf hd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9E2FF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cs typeface="+mn-cs"/>
              </a:defRPr>
            </a:lvl1pPr>
          </a:lstStyle>
          <a:p>
            <a:pPr>
              <a:spcBef>
                <a:spcPct val="0"/>
              </a:spcBef>
            </a:pPr>
            <a:endParaRPr lang="en-US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84840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FF0000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396F3D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spcBef>
                  <a:spcPct val="0"/>
                </a:spcBef>
                <a:defRPr/>
              </a:pPr>
              <a:endParaRPr lang="en-US" sz="15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endParaRPr>
            </a:p>
          </p:txBody>
        </p:sp>
        <p:sp>
          <p:nvSpPr>
            <p:cNvPr id="205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defRPr/>
              </a:pPr>
              <a:endParaRPr lang="en-US" sz="15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endParaRPr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de-DE" b="0">
              <a:solidFill>
                <a:srgbClr val="FFFFFF"/>
              </a:solidFill>
              <a:ea typeface="+mn-ea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de-DE" b="0" smtClean="0">
                <a:solidFill>
                  <a:srgbClr val="FFFFFF"/>
                </a:solidFill>
                <a:ea typeface="+mn-ea"/>
              </a:rPr>
              <a:t>The Muon (g-2) Collaboration, Fermilab PAC –  24 - June - 2015</a:t>
            </a:r>
            <a:endParaRPr lang="de-DE" b="0">
              <a:solidFill>
                <a:srgbClr val="FFFFFF"/>
              </a:solidFill>
              <a:ea typeface="+mn-ea"/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fld id="{41E260E7-FCDA-4C1D-A5A6-4708DB752C06}" type="slidenum">
              <a:rPr lang="de-DE" b="0">
                <a:solidFill>
                  <a:srgbClr val="FFFFFF"/>
                </a:solidFill>
                <a:ea typeface="+mn-ea"/>
              </a:rPr>
              <a:pPr>
                <a:spcBef>
                  <a:spcPct val="0"/>
                </a:spcBef>
                <a:defRPr/>
              </a:pPr>
              <a:t>‹#›</a:t>
            </a:fld>
            <a:endParaRPr lang="de-DE" b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75604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  <p:sldLayoutId id="2147484506" r:id="rId12"/>
    <p:sldLayoutId id="2147484507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4.xml"/><Relationship Id="rId7" Type="http://schemas.openxmlformats.org/officeDocument/2006/relationships/image" Target="../media/image3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38.png"/><Relationship Id="rId4" Type="http://schemas.openxmlformats.org/officeDocument/2006/relationships/tags" Target="../tags/tag5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39.emf"/><Relationship Id="rId12" Type="http://schemas.openxmlformats.org/officeDocument/2006/relationships/image" Target="../media/image40.emf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2.png"/><Relationship Id="rId10" Type="http://schemas.openxmlformats.org/officeDocument/2006/relationships/image" Target="../media/image45.wmf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9.wmf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hyperlink" Target="../Local%20Settings/My%20Documents/My%20Videos/muHD_trolley_ride.mp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emf"/><Relationship Id="rId5" Type="http://schemas.openxmlformats.org/officeDocument/2006/relationships/image" Target="../media/image96.png"/><Relationship Id="rId4" Type="http://schemas.openxmlformats.org/officeDocument/2006/relationships/image" Target="../media/image9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0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3.emf"/><Relationship Id="rId4" Type="http://schemas.openxmlformats.org/officeDocument/2006/relationships/oleObject" Target="../embeddings/oleObject4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8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9.xml"/><Relationship Id="rId7" Type="http://schemas.openxmlformats.org/officeDocument/2006/relationships/image" Target="../media/image12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2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arxiv.org/abs/1401.0832v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066800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algn="ctr" eaLnBrk="1" hangingPunct="1"/>
            <a:r>
              <a:rPr lang="en-US" altLang="en-US" sz="3600" dirty="0" smtClean="0"/>
              <a:t>Muon (g-2) to </a:t>
            </a:r>
            <a:r>
              <a:rPr lang="en-US" altLang="en-US" sz="3200" b="0" dirty="0" smtClean="0">
                <a:ea typeface="Arial Unicode MS" pitchFamily="34" charset="-128"/>
                <a:cs typeface="Arial Unicode MS" pitchFamily="34" charset="-128"/>
              </a:rPr>
              <a:t>≤</a:t>
            </a:r>
            <a:r>
              <a:rPr lang="en-US" altLang="en-US" sz="3600" dirty="0" smtClean="0"/>
              <a:t>  140 pp</a:t>
            </a:r>
            <a:r>
              <a:rPr lang="en-US" altLang="en-US" sz="3600" dirty="0" smtClean="0">
                <a:solidFill>
                  <a:srgbClr val="FF0000"/>
                </a:solidFill>
              </a:rPr>
              <a:t>b</a:t>
            </a:r>
            <a:br>
              <a:rPr lang="en-US" altLang="en-US" sz="3600" dirty="0" smtClean="0">
                <a:solidFill>
                  <a:srgbClr val="FF0000"/>
                </a:solidFill>
              </a:rPr>
            </a:br>
            <a:r>
              <a:rPr lang="en-US" altLang="en-US" sz="2000" i="1" dirty="0" smtClean="0"/>
              <a:t>State of the Experiment</a:t>
            </a:r>
            <a:endParaRPr lang="en-US" altLang="en-US" sz="3600" i="1" dirty="0" smtClean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4800" y="5638800"/>
            <a:ext cx="8610600" cy="10668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David Hertzog 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(Washington) and </a:t>
            </a:r>
            <a:r>
              <a:rPr lang="en-US" dirty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Lee 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Roberts (Boston)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for the E989 Muon </a:t>
            </a:r>
            <a:r>
              <a:rPr lang="en-US" dirty="0">
                <a:solidFill>
                  <a:schemeClr val="accent1"/>
                </a:solidFill>
                <a:latin typeface="Symbol" charset="2"/>
                <a:ea typeface="ＭＳ Ｐゴシック" charset="0"/>
                <a:cs typeface="Symbol" charset="2"/>
              </a:rPr>
              <a:t>(</a:t>
            </a:r>
            <a:r>
              <a:rPr lang="en-US" dirty="0" smtClean="0">
                <a:solidFill>
                  <a:schemeClr val="accent1"/>
                </a:solidFill>
                <a:latin typeface="cmmi10"/>
                <a:ea typeface="ＭＳ Ｐゴシック" charset="0"/>
                <a:cs typeface="cmmi10"/>
              </a:rPr>
              <a:t>g</a:t>
            </a:r>
            <a:r>
              <a:rPr lang="en-US" dirty="0" smtClean="0">
                <a:solidFill>
                  <a:schemeClr val="accent1"/>
                </a:solidFill>
                <a:latin typeface="Symbol" charset="2"/>
                <a:ea typeface="ＭＳ Ｐゴシック" charset="0"/>
                <a:cs typeface="Symbol" charset="2"/>
              </a:rPr>
              <a:t>-2</a:t>
            </a:r>
            <a:r>
              <a:rPr lang="en-US" dirty="0">
                <a:solidFill>
                  <a:schemeClr val="accent1"/>
                </a:solidFill>
                <a:latin typeface="Symbol" charset="2"/>
                <a:ea typeface="ＭＳ Ｐゴシック" charset="0"/>
                <a:cs typeface="Symbol" charset="2"/>
              </a:rPr>
              <a:t>)</a:t>
            </a:r>
            <a:r>
              <a:rPr lang="en-US" dirty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  Collaboration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9215" y="6535479"/>
            <a:ext cx="7162800" cy="30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000" b="0" dirty="0" smtClean="0"/>
              <a:t>The Muon (g-2) Collaboration, Fermilab PAC –  24 - June - 2015</a:t>
            </a:r>
            <a:endParaRPr lang="en-US" altLang="en-US" sz="1400" b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 dirty="0"/>
              <a:t>- p. </a:t>
            </a:r>
            <a:fld id="{CCFCBF5A-34F6-4B70-A1E1-4E063AE32BD8}" type="slidenum">
              <a:rPr lang="en-US" altLang="en-US" sz="1400" b="0"/>
              <a:pPr eaLnBrk="1" hangingPunct="1"/>
              <a:t>1</a:t>
            </a:fld>
            <a:endParaRPr lang="en-US" altLang="en-US" sz="1400" b="0" dirty="0"/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28" y="1219000"/>
            <a:ext cx="3099343" cy="410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9" name="Picture 7" descr="C:\Users\hertzog\Documents\MyUW-Documents\New g-2\PR Plots and Pics\g-2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" y="0"/>
            <a:ext cx="1341475" cy="13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28585" y="5133201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Nov 2014</a:t>
            </a:r>
            <a:endParaRPr lang="en-US" sz="1200" dirty="0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10" y="1266091"/>
            <a:ext cx="3174049" cy="4148811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23809" y="5337191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~700 pages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1229" y="1905000"/>
            <a:ext cx="5986814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CD 2/3 Follow-up Review Tomorrow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6" y="11723"/>
            <a:ext cx="9144000" cy="544512"/>
          </a:xfrm>
        </p:spPr>
        <p:txBody>
          <a:bodyPr/>
          <a:lstStyle/>
          <a:p>
            <a:r>
              <a:rPr lang="en-US" dirty="0" smtClean="0"/>
              <a:t>A hand’s on training ground for young physicists 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541477"/>
            <a:ext cx="7162800" cy="304800"/>
          </a:xfrm>
        </p:spPr>
        <p:txBody>
          <a:bodyPr/>
          <a:lstStyle/>
          <a:p>
            <a:pPr algn="ctr"/>
            <a:r>
              <a:rPr lang="en-US" altLang="en-US" dirty="0" smtClean="0"/>
              <a:t>The Muon (g-2) Collaboration, Fermilab PAC –  24 - June – 2015</a:t>
            </a:r>
            <a:endParaRPr lang="en-US" alt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685800" y="609600"/>
            <a:ext cx="3581400" cy="58262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286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GRADUATE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STUDENTS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 smtClean="0">
                <a:latin typeface="+mj-lt"/>
                <a:ea typeface="Calibri"/>
                <a:cs typeface="Times New Roman"/>
              </a:rPr>
              <a:t>Nick Kinnaird  (Boston)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 smtClean="0">
                <a:latin typeface="+mj-lt"/>
                <a:ea typeface="Calibri"/>
                <a:cs typeface="Times New Roman"/>
              </a:rPr>
              <a:t>Robin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Bjorkquist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(Cornell)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Andre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Frankenthal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 (Cornell)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David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Sweigart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(Cornell)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Antonio Anastasi  (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Frascati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Cristina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Schlesier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(Illinois)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 err="1">
                <a:latin typeface="+mj-lt"/>
                <a:ea typeface="Calibri"/>
                <a:cs typeface="Times New Roman"/>
              </a:rPr>
              <a:t>Adithya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Kuchibhotla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(Illinois)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Fang Han (Kentucky)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Laura Kelton (Kentucky)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Will Turner  (Liverpool)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 err="1">
                <a:latin typeface="+mj-lt"/>
                <a:ea typeface="Calibri"/>
                <a:cs typeface="Times New Roman"/>
              </a:rPr>
              <a:t>Saskia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Charity  (Liverpool)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Tom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Stuttard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 (London)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Zachary Meadows (Massachusetts)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 err="1">
                <a:latin typeface="+mj-lt"/>
                <a:ea typeface="Calibri"/>
                <a:cs typeface="Times New Roman"/>
              </a:rPr>
              <a:t>Midhat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</a:t>
            </a:r>
            <a:r>
              <a:rPr lang="en-US" sz="1200" b="0" dirty="0" err="1" smtClean="0">
                <a:latin typeface="+mj-lt"/>
                <a:ea typeface="Calibri"/>
                <a:cs typeface="Times New Roman"/>
              </a:rPr>
              <a:t>Farouq</a:t>
            </a:r>
            <a:r>
              <a:rPr lang="en-US" sz="1200" b="0" dirty="0" smtClean="0">
                <a:latin typeface="+mj-lt"/>
                <a:ea typeface="Calibri"/>
                <a:cs typeface="Times New Roman"/>
              </a:rPr>
              <a:t> (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Michigan)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Alec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Twesley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-Booth (Michigan)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David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Tarazona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(Michigan State</a:t>
            </a:r>
            <a:r>
              <a:rPr lang="en-US" sz="1200" b="0" dirty="0" smtClean="0">
                <a:latin typeface="+mj-lt"/>
                <a:ea typeface="Calibri"/>
                <a:cs typeface="Times New Roman"/>
              </a:rPr>
              <a:t>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 err="1"/>
              <a:t>Wanwei</a:t>
            </a:r>
            <a:r>
              <a:rPr lang="en-US" sz="1200" b="0" dirty="0"/>
              <a:t> </a:t>
            </a:r>
            <a:r>
              <a:rPr lang="en-US" sz="1200" b="0" dirty="0" smtClean="0"/>
              <a:t>Wu (</a:t>
            </a:r>
            <a:r>
              <a:rPr lang="en-US" sz="1200" b="0" dirty="0"/>
              <a:t> </a:t>
            </a:r>
            <a:r>
              <a:rPr lang="en-US" sz="1200" b="0" dirty="0" smtClean="0"/>
              <a:t>Mississippi)</a:t>
            </a:r>
            <a:r>
              <a:rPr lang="en-US" sz="1200" b="0" dirty="0"/>
              <a:t> </a:t>
            </a:r>
            <a:endParaRPr lang="en-US" sz="1200" b="0" dirty="0">
              <a:latin typeface="+mj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Aaron Epps (Northern Illinois)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Mike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McEvoy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 (Northern Illinois)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Sebastian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Szustkowski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(Northern Illinois</a:t>
            </a:r>
            <a:r>
              <a:rPr lang="en-US" sz="1200" b="0" dirty="0" smtClean="0">
                <a:latin typeface="+mj-lt"/>
                <a:ea typeface="Calibri"/>
                <a:cs typeface="Times New Roman"/>
              </a:rPr>
              <a:t>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</a:rPr>
              <a:t>Andrew </a:t>
            </a:r>
            <a:r>
              <a:rPr lang="en-US" sz="1200" b="0" dirty="0" err="1" smtClean="0">
                <a:latin typeface="+mj-lt"/>
              </a:rPr>
              <a:t>Behnke</a:t>
            </a:r>
            <a:r>
              <a:rPr lang="en-US" sz="1200" b="0" dirty="0" smtClean="0">
                <a:latin typeface="+mj-lt"/>
              </a:rPr>
              <a:t> (</a:t>
            </a:r>
            <a:r>
              <a:rPr lang="en-US" sz="1200" b="0" dirty="0">
                <a:latin typeface="+mj-lt"/>
              </a:rPr>
              <a:t>Northern Illinois)</a:t>
            </a:r>
            <a:r>
              <a:rPr lang="en-US" sz="1200" b="0" dirty="0" smtClean="0">
                <a:latin typeface="+mj-lt"/>
                <a:ea typeface="Calibri"/>
                <a:cs typeface="Times New Roman"/>
              </a:rPr>
              <a:t> </a:t>
            </a:r>
            <a:endParaRPr lang="en-US" sz="1200" b="0" dirty="0">
              <a:latin typeface="+mj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Aaron Fienberg (Washington)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Nathan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Froemming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(Washington)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Matthias Smith (Washington)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143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Rachel </a:t>
            </a:r>
            <a:r>
              <a:rPr lang="en-US" sz="1200" b="0" dirty="0" err="1" smtClean="0">
                <a:latin typeface="+mj-lt"/>
                <a:ea typeface="Calibri"/>
                <a:cs typeface="Times New Roman"/>
              </a:rPr>
              <a:t>Osofsky</a:t>
            </a:r>
            <a:r>
              <a:rPr lang="en-US" sz="1200" b="0" dirty="0" smtClean="0">
                <a:latin typeface="+mj-lt"/>
                <a:ea typeface="Calibri"/>
                <a:cs typeface="Times New Roman"/>
              </a:rPr>
              <a:t> (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Washington)</a:t>
            </a:r>
            <a:endParaRPr lang="en-US" sz="1200" b="0" dirty="0">
              <a:effectLst/>
              <a:latin typeface="+mj-lt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609600"/>
            <a:ext cx="3200400" cy="547226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286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POSTDOCS* </a:t>
            </a:r>
            <a:endParaRPr lang="en-US" sz="12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Joe Grange (ANL)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James Mott (Boston</a:t>
            </a:r>
            <a:r>
              <a:rPr lang="en-US" sz="1200" b="0" dirty="0" smtClean="0">
                <a:latin typeface="+mj-lt"/>
                <a:ea typeface="Calibri"/>
                <a:cs typeface="Times New Roman"/>
              </a:rPr>
              <a:t>)</a:t>
            </a:r>
            <a:endParaRPr lang="en-US" sz="1200" b="0" dirty="0">
              <a:latin typeface="+mj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Jason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Crnkovic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(BNL)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 err="1">
                <a:latin typeface="+mj-lt"/>
                <a:ea typeface="Calibri"/>
                <a:cs typeface="Times New Roman"/>
              </a:rPr>
              <a:t>Hisham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Kamal Sayed (BNL)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 err="1" smtClean="0">
                <a:latin typeface="+mj-lt"/>
                <a:ea typeface="Calibri"/>
                <a:cs typeface="Times New Roman"/>
              </a:rPr>
              <a:t>Seung</a:t>
            </a:r>
            <a:r>
              <a:rPr lang="en-US" sz="1200" b="0" dirty="0" smtClean="0">
                <a:latin typeface="+mj-lt"/>
                <a:ea typeface="Calibri"/>
                <a:cs typeface="Times New Roman"/>
              </a:rPr>
              <a:t> </a:t>
            </a:r>
            <a:r>
              <a:rPr lang="en-US" sz="1200" b="0" dirty="0" err="1" smtClean="0">
                <a:latin typeface="+mj-lt"/>
                <a:ea typeface="Calibri"/>
                <a:cs typeface="Times New Roman"/>
              </a:rPr>
              <a:t>Cheon</a:t>
            </a:r>
            <a:r>
              <a:rPr lang="en-US" sz="1200" b="0" dirty="0" smtClean="0">
                <a:latin typeface="+mj-lt"/>
                <a:ea typeface="Calibri"/>
                <a:cs typeface="Times New Roman"/>
              </a:rPr>
              <a:t> 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Kim (Cornell)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Antoine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Chapelain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(Cornell)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Brendan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Kiburg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(FNAL)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Tammy Walton (FNAL)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Mandy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Rominsky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(FNAL</a:t>
            </a:r>
            <a:r>
              <a:rPr lang="en-US" sz="1200" b="0" dirty="0" smtClean="0">
                <a:latin typeface="+mj-lt"/>
                <a:ea typeface="Calibri"/>
                <a:cs typeface="Times New Roman"/>
              </a:rPr>
              <a:t>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ea typeface="Calibri"/>
                <a:cs typeface="Times New Roman"/>
              </a:rPr>
              <a:t>Leah Welty-</a:t>
            </a:r>
            <a:r>
              <a:rPr lang="en-US" sz="1200" b="0" dirty="0" err="1">
                <a:ea typeface="Calibri"/>
                <a:cs typeface="Times New Roman"/>
              </a:rPr>
              <a:t>Rieger</a:t>
            </a:r>
            <a:r>
              <a:rPr lang="en-US" sz="1200" b="0" dirty="0">
                <a:ea typeface="Calibri"/>
                <a:cs typeface="Times New Roman"/>
              </a:rPr>
              <a:t> (</a:t>
            </a:r>
            <a:r>
              <a:rPr lang="en-US" sz="1200" b="0" dirty="0" smtClean="0">
                <a:ea typeface="Calibri"/>
                <a:cs typeface="Times New Roman"/>
              </a:rPr>
              <a:t>FNAL)</a:t>
            </a:r>
            <a:endParaRPr lang="en-US" sz="1200" b="0" dirty="0">
              <a:latin typeface="+mj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Martin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Gaisser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(KAIST)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Young-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Im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Kim (KAIST)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 err="1">
                <a:latin typeface="+mj-lt"/>
                <a:ea typeface="Calibri"/>
                <a:cs typeface="Times New Roman"/>
              </a:rPr>
              <a:t>Soohyung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Lee (KAIST)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David Flay (Massachusetts</a:t>
            </a:r>
            <a:r>
              <a:rPr lang="en-US" sz="1200" b="0" dirty="0" smtClean="0">
                <a:latin typeface="+mj-lt"/>
                <a:ea typeface="Calibri"/>
                <a:cs typeface="Times New Roman"/>
              </a:rPr>
              <a:t>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 smtClean="0">
                <a:latin typeface="+mj-lt"/>
                <a:ea typeface="Calibri"/>
                <a:cs typeface="Times New Roman"/>
              </a:rPr>
              <a:t>Jenny </a:t>
            </a:r>
            <a:r>
              <a:rPr lang="en-US" sz="1200" b="0" dirty="0" err="1">
                <a:latin typeface="+mj-lt"/>
              </a:rPr>
              <a:t>Holzbauer</a:t>
            </a:r>
            <a:r>
              <a:rPr lang="en-US" sz="1200" b="0" dirty="0">
                <a:latin typeface="+mj-lt"/>
              </a:rPr>
              <a:t> </a:t>
            </a:r>
            <a:r>
              <a:rPr lang="en-US" sz="1200" b="0" dirty="0" smtClean="0">
                <a:latin typeface="+mj-lt"/>
              </a:rPr>
              <a:t>(Mississippi)</a:t>
            </a:r>
            <a:endParaRPr lang="en-US" sz="1200" b="0" dirty="0">
              <a:latin typeface="+mj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 err="1">
                <a:latin typeface="+mj-lt"/>
                <a:ea typeface="Calibri"/>
                <a:cs typeface="Times New Roman"/>
              </a:rPr>
              <a:t>Sabato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Leo (Illinois)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 err="1">
                <a:latin typeface="+mj-lt"/>
                <a:ea typeface="Calibri"/>
                <a:cs typeface="Times New Roman"/>
              </a:rPr>
              <a:t>Sudeshna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Ganguly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(Illinois)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Wes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Gohn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(Kentucky) </a:t>
            </a:r>
            <a:r>
              <a:rPr lang="en-US" sz="1200" b="0" dirty="0" smtClean="0">
                <a:latin typeface="+mj-lt"/>
                <a:ea typeface="Calibri"/>
                <a:cs typeface="Times New Roman"/>
              </a:rPr>
              <a:t>)</a:t>
            </a:r>
            <a:endParaRPr lang="en-US" sz="1200" b="0" dirty="0">
              <a:latin typeface="+mj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Rebecca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Chislett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 (UCL)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Joe Price (Liverpool)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 err="1">
                <a:latin typeface="+mj-lt"/>
                <a:ea typeface="Calibri"/>
                <a:cs typeface="Times New Roman"/>
              </a:rPr>
              <a:t>Babak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Abi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 (Oxford)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 err="1">
                <a:latin typeface="+mj-lt"/>
                <a:ea typeface="Calibri"/>
                <a:cs typeface="Times New Roman"/>
              </a:rPr>
              <a:t>Jarek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Kaspar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(Washington)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Martin </a:t>
            </a:r>
            <a:r>
              <a:rPr lang="en-US" sz="1200" b="0" dirty="0" err="1" smtClean="0">
                <a:latin typeface="+mj-lt"/>
                <a:ea typeface="Calibri"/>
                <a:cs typeface="Times New Roman"/>
              </a:rPr>
              <a:t>Fertl</a:t>
            </a:r>
            <a:r>
              <a:rPr lang="en-US" sz="1200" b="0" dirty="0" smtClean="0">
                <a:latin typeface="+mj-lt"/>
                <a:ea typeface="Calibri"/>
                <a:cs typeface="Times New Roman"/>
              </a:rPr>
              <a:t> 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(Washington)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1200" b="0" dirty="0">
                <a:latin typeface="+mj-lt"/>
                <a:ea typeface="Calibri"/>
                <a:cs typeface="Times New Roman"/>
              </a:rPr>
              <a:t>Kim Siang </a:t>
            </a:r>
            <a:r>
              <a:rPr lang="en-US" sz="1200" b="0" dirty="0" err="1">
                <a:latin typeface="+mj-lt"/>
                <a:ea typeface="Calibri"/>
                <a:cs typeface="Times New Roman"/>
              </a:rPr>
              <a:t>Khaw</a:t>
            </a:r>
            <a:r>
              <a:rPr lang="en-US" sz="1200" b="0" dirty="0">
                <a:latin typeface="+mj-lt"/>
                <a:ea typeface="Calibri"/>
                <a:cs typeface="Times New Roman"/>
              </a:rPr>
              <a:t> (Washington)</a:t>
            </a:r>
            <a:endParaRPr lang="en-US" sz="1200" b="0" dirty="0">
              <a:effectLst/>
              <a:latin typeface="+mj-lt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0400" y="6374944"/>
            <a:ext cx="1085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* &gt; 50% time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553200"/>
            <a:ext cx="1066800" cy="30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 dirty="0"/>
              <a:t>- p. </a:t>
            </a:r>
            <a:fld id="{CCFCBF5A-34F6-4B70-A1E1-4E063AE32BD8}" type="slidenum">
              <a:rPr lang="en-US" altLang="en-US" sz="1400" b="0"/>
              <a:pPr eaLnBrk="1" hangingPunct="1"/>
              <a:t>10</a:t>
            </a:fld>
            <a:endParaRPr lang="en-US" alt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833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Method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0F9BE3E5-E1E1-4D5F-B725-5F94F16891F6}" type="slidenum">
              <a:rPr lang="en-US" altLang="en-US" smtClean="0"/>
              <a:pPr/>
              <a:t>11</a:t>
            </a:fld>
            <a:r>
              <a:rPr lang="en-US" altLang="en-US" smtClean="0"/>
              <a:t>/26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85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73628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Reminder:  </a:t>
            </a:r>
            <a:r>
              <a:rPr lang="en-US" sz="2400" dirty="0" smtClean="0"/>
              <a:t>We measure the difference between the spin precession and cyclotron motion for a muon moving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in a magnetic field, which is </a:t>
            </a:r>
            <a:endParaRPr lang="en-US" sz="2400" dirty="0"/>
          </a:p>
        </p:txBody>
      </p:sp>
      <p:pic>
        <p:nvPicPr>
          <p:cNvPr id="4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96"/>
          <a:stretch/>
        </p:blipFill>
        <p:spPr bwMode="auto">
          <a:xfrm>
            <a:off x="5791200" y="1600200"/>
            <a:ext cx="1828800" cy="72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6"/>
          <a:stretch/>
        </p:blipFill>
        <p:spPr bwMode="auto">
          <a:xfrm>
            <a:off x="728830" y="1600200"/>
            <a:ext cx="3743964" cy="62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9775"/>
          <a:stretch/>
        </p:blipFill>
        <p:spPr bwMode="auto">
          <a:xfrm>
            <a:off x="721658" y="2590800"/>
            <a:ext cx="2411730" cy="79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3"/>
          <a:stretch/>
        </p:blipFill>
        <p:spPr bwMode="auto">
          <a:xfrm>
            <a:off x="3197679" y="2616896"/>
            <a:ext cx="3592259" cy="79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5880468" y="3200400"/>
            <a:ext cx="3198986" cy="3620735"/>
            <a:chOff x="5906914" y="3237265"/>
            <a:chExt cx="3198986" cy="3620735"/>
          </a:xfrm>
        </p:grpSpPr>
        <p:pic>
          <p:nvPicPr>
            <p:cNvPr id="89907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914" y="4016375"/>
              <a:ext cx="3198986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Right Arrow 70"/>
            <p:cNvSpPr/>
            <p:nvPr/>
          </p:nvSpPr>
          <p:spPr bwMode="auto">
            <a:xfrm>
              <a:off x="6979023" y="3237265"/>
              <a:ext cx="685800" cy="602423"/>
            </a:xfrm>
            <a:prstGeom prst="rightArrow">
              <a:avLst>
                <a:gd name="adj1" fmla="val 32143"/>
                <a:gd name="adj2" fmla="val 25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92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FFFFFF"/>
                </a:solidFill>
                <a:ea typeface="+mn-e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850" y="3818959"/>
            <a:ext cx="5721350" cy="2314823"/>
            <a:chOff x="69850" y="3818959"/>
            <a:chExt cx="5721350" cy="2314823"/>
          </a:xfrm>
        </p:grpSpPr>
        <p:sp>
          <p:nvSpPr>
            <p:cNvPr id="3" name="TextBox 2"/>
            <p:cNvSpPr txBox="1"/>
            <p:nvPr/>
          </p:nvSpPr>
          <p:spPr>
            <a:xfrm>
              <a:off x="1714500" y="3818959"/>
              <a:ext cx="2362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 practice, </a:t>
              </a:r>
              <a:endParaRPr lang="en-US" dirty="0"/>
            </a:p>
          </p:txBody>
        </p:sp>
        <p:pic>
          <p:nvPicPr>
            <p:cNvPr id="166916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0" y="4219069"/>
              <a:ext cx="5721350" cy="93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917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248" y="5636064"/>
              <a:ext cx="3273127" cy="49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524044" y="4876800"/>
              <a:ext cx="8156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EDM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57400" y="4930861"/>
              <a:ext cx="1388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Magic </a:t>
              </a:r>
              <a:r>
                <a:rPr lang="en-US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g</a:t>
              </a:r>
              <a:endParaRPr lang="en-US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1991814" y="4237271"/>
              <a:ext cx="1205865" cy="893645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3855402" y="4183210"/>
              <a:ext cx="1205865" cy="893645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Footer Placeholder 2"/>
          <p:cNvSpPr txBox="1">
            <a:spLocks/>
          </p:cNvSpPr>
          <p:nvPr/>
        </p:nvSpPr>
        <p:spPr bwMode="auto">
          <a:xfrm>
            <a:off x="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47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2" y="0"/>
            <a:ext cx="2060284" cy="639762"/>
          </a:xfrm>
        </p:spPr>
        <p:txBody>
          <a:bodyPr/>
          <a:lstStyle/>
          <a:p>
            <a:pPr algn="l"/>
            <a:r>
              <a:rPr lang="en-US" sz="3200" b="1" dirty="0" smtClean="0"/>
              <a:t> Method:</a:t>
            </a:r>
            <a:endParaRPr lang="en-US" sz="3200" b="1" dirty="0"/>
          </a:p>
        </p:txBody>
      </p:sp>
      <p:pic>
        <p:nvPicPr>
          <p:cNvPr id="28" name="Picture 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60" y="3505201"/>
            <a:ext cx="2819400" cy="145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12"/>
          <p:cNvGrpSpPr>
            <a:grpSpLocks/>
          </p:cNvGrpSpPr>
          <p:nvPr/>
        </p:nvGrpSpPr>
        <p:grpSpPr bwMode="auto">
          <a:xfrm>
            <a:off x="1154854" y="2362200"/>
            <a:ext cx="3513443" cy="2328017"/>
            <a:chOff x="240" y="624"/>
            <a:chExt cx="3527" cy="2337"/>
          </a:xfrm>
        </p:grpSpPr>
        <p:pic>
          <p:nvPicPr>
            <p:cNvPr id="32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24"/>
              <a:ext cx="1736" cy="1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Line 14"/>
            <p:cNvSpPr>
              <a:spLocks noChangeShapeType="1"/>
            </p:cNvSpPr>
            <p:nvPr/>
          </p:nvSpPr>
          <p:spPr bwMode="auto">
            <a:xfrm>
              <a:off x="1920" y="1680"/>
              <a:ext cx="1200" cy="480"/>
            </a:xfrm>
            <a:prstGeom prst="line">
              <a:avLst/>
            </a:prstGeom>
            <a:noFill/>
            <a:ln w="25400">
              <a:solidFill>
                <a:srgbClr val="33CC33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4" name="Line 15"/>
            <p:cNvSpPr>
              <a:spLocks noChangeShapeType="1"/>
            </p:cNvSpPr>
            <p:nvPr/>
          </p:nvSpPr>
          <p:spPr bwMode="auto">
            <a:xfrm>
              <a:off x="1920" y="1680"/>
              <a:ext cx="1847" cy="1281"/>
            </a:xfrm>
            <a:prstGeom prst="line">
              <a:avLst/>
            </a:prstGeom>
            <a:noFill/>
            <a:ln w="25400">
              <a:solidFill>
                <a:srgbClr val="33CC33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smtClean="0">
                <a:solidFill>
                  <a:srgbClr val="000000"/>
                </a:solidFill>
                <a:ea typeface="+mn-ea"/>
              </a:endParaRPr>
            </a:p>
          </p:txBody>
        </p:sp>
        <p:graphicFrame>
          <p:nvGraphicFramePr>
            <p:cNvPr id="35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2402250"/>
                </p:ext>
              </p:extLst>
            </p:nvPr>
          </p:nvGraphicFramePr>
          <p:xfrm>
            <a:off x="1920" y="1400"/>
            <a:ext cx="305" cy="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1354" name="Equation" r:id="rId6" imgW="190440" imgH="228600" progId="Equation.DSMT4">
                    <p:embed/>
                  </p:oleObj>
                </mc:Choice>
                <mc:Fallback>
                  <p:oleObj name="Equation" r:id="rId6" imgW="19044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1400"/>
                          <a:ext cx="305" cy="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17"/>
          <p:cNvGrpSpPr>
            <a:grpSpLocks/>
          </p:cNvGrpSpPr>
          <p:nvPr/>
        </p:nvGrpSpPr>
        <p:grpSpPr bwMode="auto">
          <a:xfrm>
            <a:off x="147748" y="4648924"/>
            <a:ext cx="3356738" cy="1980476"/>
            <a:chOff x="924" y="2925"/>
            <a:chExt cx="1500" cy="885"/>
          </a:xfrm>
        </p:grpSpPr>
        <p:pic>
          <p:nvPicPr>
            <p:cNvPr id="37" name="Picture 1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928"/>
              <a:ext cx="770" cy="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Line 19"/>
            <p:cNvSpPr>
              <a:spLocks noChangeShapeType="1"/>
            </p:cNvSpPr>
            <p:nvPr/>
          </p:nvSpPr>
          <p:spPr bwMode="auto">
            <a:xfrm flipV="1">
              <a:off x="1872" y="2925"/>
              <a:ext cx="552" cy="33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smtClean="0">
                <a:solidFill>
                  <a:srgbClr val="000000"/>
                </a:solidFill>
                <a:ea typeface="+mn-ea"/>
              </a:endParaRPr>
            </a:p>
          </p:txBody>
        </p:sp>
        <p:pic>
          <p:nvPicPr>
            <p:cNvPr id="39" name="Picture 2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" y="3655"/>
              <a:ext cx="111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4614204" y="3562293"/>
            <a:ext cx="4488142" cy="1924107"/>
            <a:chOff x="4964301" y="3105092"/>
            <a:chExt cx="3310595" cy="1419282"/>
          </a:xfrm>
        </p:grpSpPr>
        <p:sp>
          <p:nvSpPr>
            <p:cNvPr id="29" name="Line 10"/>
            <p:cNvSpPr>
              <a:spLocks noChangeShapeType="1"/>
            </p:cNvSpPr>
            <p:nvPr/>
          </p:nvSpPr>
          <p:spPr bwMode="auto">
            <a:xfrm flipH="1" flipV="1">
              <a:off x="4964301" y="3172161"/>
              <a:ext cx="1359125" cy="461649"/>
            </a:xfrm>
            <a:prstGeom prst="line">
              <a:avLst/>
            </a:prstGeom>
            <a:noFill/>
            <a:ln w="25400">
              <a:solidFill>
                <a:srgbClr val="0000D4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 flipH="1">
              <a:off x="5371072" y="3663696"/>
              <a:ext cx="952355" cy="73773"/>
            </a:xfrm>
            <a:prstGeom prst="line">
              <a:avLst/>
            </a:prstGeom>
            <a:noFill/>
            <a:ln w="25400">
              <a:solidFill>
                <a:srgbClr val="0000D4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smtClean="0">
                <a:solidFill>
                  <a:srgbClr val="000000"/>
                </a:solidFill>
                <a:ea typeface="+mn-ea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6324600" y="3105092"/>
              <a:ext cx="1950296" cy="1419282"/>
              <a:chOff x="5675932" y="1193802"/>
              <a:chExt cx="2933700" cy="2134931"/>
            </a:xfrm>
          </p:grpSpPr>
          <p:pic>
            <p:nvPicPr>
              <p:cNvPr id="40" name="Picture 21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9" b="35088"/>
              <a:stretch>
                <a:fillRect/>
              </a:stretch>
            </p:blipFill>
            <p:spPr bwMode="auto">
              <a:xfrm>
                <a:off x="5675932" y="1339553"/>
                <a:ext cx="2933700" cy="198918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1" name="Group 5"/>
              <p:cNvGrpSpPr>
                <a:grpSpLocks/>
              </p:cNvGrpSpPr>
              <p:nvPr/>
            </p:nvGrpSpPr>
            <p:grpSpPr bwMode="auto">
              <a:xfrm>
                <a:off x="6067423" y="1193802"/>
                <a:ext cx="387350" cy="746126"/>
                <a:chOff x="3171" y="1184"/>
                <a:chExt cx="244" cy="470"/>
              </a:xfrm>
            </p:grpSpPr>
            <p:sp>
              <p:nvSpPr>
                <p:cNvPr id="42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237" y="1474"/>
                  <a:ext cx="3" cy="180"/>
                </a:xfrm>
                <a:prstGeom prst="line">
                  <a:avLst/>
                </a:prstGeom>
                <a:noFill/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kern="0" smtClean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43" name="Line 8"/>
                <p:cNvSpPr>
                  <a:spLocks noChangeShapeType="1"/>
                </p:cNvSpPr>
                <p:nvPr/>
              </p:nvSpPr>
              <p:spPr bwMode="auto">
                <a:xfrm>
                  <a:off x="3304" y="1466"/>
                  <a:ext cx="0" cy="174"/>
                </a:xfrm>
                <a:prstGeom prst="line">
                  <a:avLst/>
                </a:prstGeom>
                <a:noFill/>
                <a:ln w="12700">
                  <a:solidFill>
                    <a:srgbClr val="DD080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kern="0" smtClean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graphicFrame>
              <p:nvGraphicFramePr>
                <p:cNvPr id="44" name="Object 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48187790"/>
                    </p:ext>
                  </p:extLst>
                </p:nvPr>
              </p:nvGraphicFramePr>
              <p:xfrm>
                <a:off x="3171" y="1184"/>
                <a:ext cx="244" cy="2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355" name="Equation" r:id="rId11" imgW="190440" imgH="203040" progId="Equation.DSMT4">
                        <p:embed/>
                      </p:oleObj>
                    </mc:Choice>
                    <mc:Fallback>
                      <p:oleObj name="Equation" r:id="rId11" imgW="190440" imgH="2030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171" y="1184"/>
                              <a:ext cx="244" cy="2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pic>
        <p:nvPicPr>
          <p:cNvPr id="45" name="Picture 4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8" y="1147184"/>
            <a:ext cx="4405595" cy="193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216582" y="861205"/>
            <a:ext cx="2170313" cy="1450264"/>
            <a:chOff x="2305050" y="3024188"/>
            <a:chExt cx="4267200" cy="2825750"/>
          </a:xfrm>
        </p:grpSpPr>
        <p:pic>
          <p:nvPicPr>
            <p:cNvPr id="50" name="Picture 6" descr="quad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050" y="3024188"/>
              <a:ext cx="4267200" cy="28257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7"/>
            <p:cNvGrpSpPr>
              <a:grpSpLocks/>
            </p:cNvGrpSpPr>
            <p:nvPr/>
          </p:nvGrpSpPr>
          <p:grpSpPr bwMode="auto">
            <a:xfrm>
              <a:off x="3551183" y="3581400"/>
              <a:ext cx="1934725" cy="1703388"/>
              <a:chOff x="1362" y="2646"/>
              <a:chExt cx="1309" cy="1152"/>
            </a:xfrm>
          </p:grpSpPr>
          <p:grpSp>
            <p:nvGrpSpPr>
              <p:cNvPr id="53" name="Group 8"/>
              <p:cNvGrpSpPr>
                <a:grpSpLocks/>
              </p:cNvGrpSpPr>
              <p:nvPr/>
            </p:nvGrpSpPr>
            <p:grpSpPr bwMode="auto">
              <a:xfrm>
                <a:off x="1434" y="2646"/>
                <a:ext cx="1152" cy="1152"/>
                <a:chOff x="3876" y="2597"/>
                <a:chExt cx="1152" cy="1152"/>
              </a:xfrm>
            </p:grpSpPr>
            <p:sp>
              <p:nvSpPr>
                <p:cNvPr id="55" name="Oval 9"/>
                <p:cNvSpPr>
                  <a:spLocks noChangeArrowheads="1"/>
                </p:cNvSpPr>
                <p:nvPr/>
              </p:nvSpPr>
              <p:spPr bwMode="auto">
                <a:xfrm>
                  <a:off x="3876" y="2597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spcBef>
                      <a:spcPct val="0"/>
                    </a:spcBef>
                  </a:pPr>
                  <a:endParaRPr lang="en-US" sz="900">
                    <a:solidFill>
                      <a:srgbClr val="003366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56" name="Freeform 10" descr="Light upward diagonal"/>
                <p:cNvSpPr>
                  <a:spLocks/>
                </p:cNvSpPr>
                <p:nvPr/>
              </p:nvSpPr>
              <p:spPr bwMode="auto">
                <a:xfrm>
                  <a:off x="3930" y="2730"/>
                  <a:ext cx="165" cy="219"/>
                </a:xfrm>
                <a:custGeom>
                  <a:avLst/>
                  <a:gdLst>
                    <a:gd name="T0" fmla="*/ 0 w 165"/>
                    <a:gd name="T1" fmla="*/ 219 h 219"/>
                    <a:gd name="T2" fmla="*/ 56 w 165"/>
                    <a:gd name="T3" fmla="*/ 196 h 219"/>
                    <a:gd name="T4" fmla="*/ 102 w 165"/>
                    <a:gd name="T5" fmla="*/ 158 h 219"/>
                    <a:gd name="T6" fmla="*/ 138 w 165"/>
                    <a:gd name="T7" fmla="*/ 98 h 219"/>
                    <a:gd name="T8" fmla="*/ 158 w 165"/>
                    <a:gd name="T9" fmla="*/ 32 h 219"/>
                    <a:gd name="T10" fmla="*/ 165 w 165"/>
                    <a:gd name="T11" fmla="*/ 0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5" h="219">
                      <a:moveTo>
                        <a:pt x="0" y="219"/>
                      </a:moveTo>
                      <a:cubicBezTo>
                        <a:pt x="9" y="215"/>
                        <a:pt x="39" y="206"/>
                        <a:pt x="56" y="196"/>
                      </a:cubicBezTo>
                      <a:cubicBezTo>
                        <a:pt x="73" y="186"/>
                        <a:pt x="88" y="174"/>
                        <a:pt x="102" y="158"/>
                      </a:cubicBezTo>
                      <a:cubicBezTo>
                        <a:pt x="115" y="141"/>
                        <a:pt x="129" y="119"/>
                        <a:pt x="138" y="98"/>
                      </a:cubicBezTo>
                      <a:cubicBezTo>
                        <a:pt x="147" y="77"/>
                        <a:pt x="154" y="48"/>
                        <a:pt x="158" y="32"/>
                      </a:cubicBezTo>
                      <a:cubicBezTo>
                        <a:pt x="156" y="21"/>
                        <a:pt x="165" y="11"/>
                        <a:pt x="165" y="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pattFill prst="ltUpDiag">
                        <a:fgClr>
                          <a:schemeClr val="folHlink"/>
                        </a:fgClr>
                        <a:bgClr>
                          <a:srgbClr val="FFFFFF"/>
                        </a:bgClr>
                      </a:patt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spcBef>
                      <a:spcPct val="0"/>
                    </a:spcBef>
                  </a:pPr>
                  <a:endParaRPr lang="en-US" sz="900">
                    <a:solidFill>
                      <a:srgbClr val="003366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57" name="Freeform 11" descr="Light upward diagonal"/>
                <p:cNvSpPr>
                  <a:spLocks/>
                </p:cNvSpPr>
                <p:nvPr/>
              </p:nvSpPr>
              <p:spPr bwMode="auto">
                <a:xfrm>
                  <a:off x="4327" y="3656"/>
                  <a:ext cx="317" cy="66"/>
                </a:xfrm>
                <a:custGeom>
                  <a:avLst/>
                  <a:gdLst>
                    <a:gd name="T0" fmla="*/ 3 w 317"/>
                    <a:gd name="T1" fmla="*/ 64 h 66"/>
                    <a:gd name="T2" fmla="*/ 13 w 317"/>
                    <a:gd name="T3" fmla="*/ 56 h 66"/>
                    <a:gd name="T4" fmla="*/ 69 w 317"/>
                    <a:gd name="T5" fmla="*/ 22 h 66"/>
                    <a:gd name="T6" fmla="*/ 115 w 317"/>
                    <a:gd name="T7" fmla="*/ 6 h 66"/>
                    <a:gd name="T8" fmla="*/ 179 w 317"/>
                    <a:gd name="T9" fmla="*/ 0 h 66"/>
                    <a:gd name="T10" fmla="*/ 239 w 317"/>
                    <a:gd name="T11" fmla="*/ 18 h 66"/>
                    <a:gd name="T12" fmla="*/ 279 w 317"/>
                    <a:gd name="T13" fmla="*/ 34 h 66"/>
                    <a:gd name="T14" fmla="*/ 317 w 317"/>
                    <a:gd name="T15" fmla="*/ 58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7" h="66">
                      <a:moveTo>
                        <a:pt x="3" y="64"/>
                      </a:moveTo>
                      <a:cubicBezTo>
                        <a:pt x="18" y="59"/>
                        <a:pt x="0" y="66"/>
                        <a:pt x="13" y="56"/>
                      </a:cubicBezTo>
                      <a:cubicBezTo>
                        <a:pt x="29" y="43"/>
                        <a:pt x="54" y="37"/>
                        <a:pt x="69" y="22"/>
                      </a:cubicBezTo>
                      <a:lnTo>
                        <a:pt x="115" y="6"/>
                      </a:lnTo>
                      <a:lnTo>
                        <a:pt x="179" y="0"/>
                      </a:lnTo>
                      <a:lnTo>
                        <a:pt x="239" y="18"/>
                      </a:lnTo>
                      <a:lnTo>
                        <a:pt x="279" y="34"/>
                      </a:lnTo>
                      <a:lnTo>
                        <a:pt x="317" y="58"/>
                      </a:lnTo>
                    </a:path>
                  </a:pathLst>
                </a:custGeom>
                <a:noFill/>
                <a:ln w="12700" cap="flat" cmpd="sng">
                  <a:solidFill>
                    <a:srgbClr val="0099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pattFill prst="ltUpDiag">
                        <a:fgClr>
                          <a:schemeClr val="folHlink"/>
                        </a:fgClr>
                        <a:bgClr>
                          <a:srgbClr val="FFFFFF"/>
                        </a:bgClr>
                      </a:patt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spcBef>
                      <a:spcPct val="0"/>
                    </a:spcBef>
                  </a:pPr>
                  <a:endParaRPr lang="en-US" sz="900">
                    <a:solidFill>
                      <a:srgbClr val="003366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58" name="Freeform 12" descr="Light upward diagonal"/>
                <p:cNvSpPr>
                  <a:spLocks/>
                </p:cNvSpPr>
                <p:nvPr/>
              </p:nvSpPr>
              <p:spPr bwMode="auto">
                <a:xfrm>
                  <a:off x="4784" y="3284"/>
                  <a:ext cx="228" cy="342"/>
                </a:xfrm>
                <a:custGeom>
                  <a:avLst/>
                  <a:gdLst>
                    <a:gd name="T0" fmla="*/ 16 w 228"/>
                    <a:gd name="T1" fmla="*/ 342 h 342"/>
                    <a:gd name="T2" fmla="*/ 0 w 228"/>
                    <a:gd name="T3" fmla="*/ 300 h 342"/>
                    <a:gd name="T4" fmla="*/ 0 w 228"/>
                    <a:gd name="T5" fmla="*/ 244 h 342"/>
                    <a:gd name="T6" fmla="*/ 14 w 228"/>
                    <a:gd name="T7" fmla="*/ 162 h 342"/>
                    <a:gd name="T8" fmla="*/ 32 w 228"/>
                    <a:gd name="T9" fmla="*/ 112 h 342"/>
                    <a:gd name="T10" fmla="*/ 80 w 228"/>
                    <a:gd name="T11" fmla="*/ 62 h 342"/>
                    <a:gd name="T12" fmla="*/ 142 w 228"/>
                    <a:gd name="T13" fmla="*/ 26 h 342"/>
                    <a:gd name="T14" fmla="*/ 188 w 228"/>
                    <a:gd name="T15" fmla="*/ 10 h 342"/>
                    <a:gd name="T16" fmla="*/ 228 w 228"/>
                    <a:gd name="T17" fmla="*/ 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8" h="342">
                      <a:moveTo>
                        <a:pt x="16" y="342"/>
                      </a:moveTo>
                      <a:lnTo>
                        <a:pt x="0" y="300"/>
                      </a:lnTo>
                      <a:lnTo>
                        <a:pt x="0" y="244"/>
                      </a:lnTo>
                      <a:lnTo>
                        <a:pt x="14" y="162"/>
                      </a:lnTo>
                      <a:lnTo>
                        <a:pt x="32" y="112"/>
                      </a:lnTo>
                      <a:lnTo>
                        <a:pt x="80" y="62"/>
                      </a:lnTo>
                      <a:lnTo>
                        <a:pt x="142" y="26"/>
                      </a:lnTo>
                      <a:lnTo>
                        <a:pt x="188" y="10"/>
                      </a:lnTo>
                      <a:lnTo>
                        <a:pt x="228" y="0"/>
                      </a:lnTo>
                    </a:path>
                  </a:pathLst>
                </a:custGeom>
                <a:noFill/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pattFill prst="ltUpDiag">
                        <a:fgClr>
                          <a:schemeClr val="folHlink"/>
                        </a:fgClr>
                        <a:bgClr>
                          <a:srgbClr val="FFFFFF"/>
                        </a:bgClr>
                      </a:patt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spcBef>
                      <a:spcPct val="0"/>
                    </a:spcBef>
                  </a:pPr>
                  <a:endParaRPr lang="en-US" sz="900">
                    <a:solidFill>
                      <a:srgbClr val="003366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59" name="Freeform 13" descr="Light upward diagonal"/>
                <p:cNvSpPr>
                  <a:spLocks/>
                </p:cNvSpPr>
                <p:nvPr/>
              </p:nvSpPr>
              <p:spPr bwMode="auto">
                <a:xfrm>
                  <a:off x="4882" y="3418"/>
                  <a:ext cx="88" cy="130"/>
                </a:xfrm>
                <a:custGeom>
                  <a:avLst/>
                  <a:gdLst>
                    <a:gd name="T0" fmla="*/ 0 w 88"/>
                    <a:gd name="T1" fmla="*/ 130 h 130"/>
                    <a:gd name="T2" fmla="*/ 12 w 88"/>
                    <a:gd name="T3" fmla="*/ 98 h 130"/>
                    <a:gd name="T4" fmla="*/ 24 w 88"/>
                    <a:gd name="T5" fmla="*/ 74 h 130"/>
                    <a:gd name="T6" fmla="*/ 56 w 88"/>
                    <a:gd name="T7" fmla="*/ 26 h 130"/>
                    <a:gd name="T8" fmla="*/ 88 w 88"/>
                    <a:gd name="T9" fmla="*/ 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130">
                      <a:moveTo>
                        <a:pt x="0" y="130"/>
                      </a:moveTo>
                      <a:lnTo>
                        <a:pt x="12" y="98"/>
                      </a:lnTo>
                      <a:lnTo>
                        <a:pt x="24" y="74"/>
                      </a:lnTo>
                      <a:lnTo>
                        <a:pt x="56" y="26"/>
                      </a:lnTo>
                      <a:lnTo>
                        <a:pt x="88" y="0"/>
                      </a:ln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pattFill prst="ltUpDiag">
                        <a:fgClr>
                          <a:schemeClr val="folHlink"/>
                        </a:fgClr>
                        <a:bgClr>
                          <a:srgbClr val="FFFFFF"/>
                        </a:bgClr>
                      </a:patt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spcBef>
                      <a:spcPct val="0"/>
                    </a:spcBef>
                  </a:pPr>
                  <a:endParaRPr lang="en-US" sz="900">
                    <a:solidFill>
                      <a:srgbClr val="003366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60" name="Freeform 14" descr="Light upward diagonal"/>
                <p:cNvSpPr>
                  <a:spLocks/>
                </p:cNvSpPr>
                <p:nvPr/>
              </p:nvSpPr>
              <p:spPr bwMode="auto">
                <a:xfrm>
                  <a:off x="4306" y="2624"/>
                  <a:ext cx="368" cy="94"/>
                </a:xfrm>
                <a:custGeom>
                  <a:avLst/>
                  <a:gdLst>
                    <a:gd name="T0" fmla="*/ 0 w 368"/>
                    <a:gd name="T1" fmla="*/ 0 h 94"/>
                    <a:gd name="T2" fmla="*/ 36 w 368"/>
                    <a:gd name="T3" fmla="*/ 36 h 94"/>
                    <a:gd name="T4" fmla="*/ 96 w 368"/>
                    <a:gd name="T5" fmla="*/ 64 h 94"/>
                    <a:gd name="T6" fmla="*/ 160 w 368"/>
                    <a:gd name="T7" fmla="*/ 90 h 94"/>
                    <a:gd name="T8" fmla="*/ 208 w 368"/>
                    <a:gd name="T9" fmla="*/ 94 h 94"/>
                    <a:gd name="T10" fmla="*/ 272 w 368"/>
                    <a:gd name="T11" fmla="*/ 88 h 94"/>
                    <a:gd name="T12" fmla="*/ 322 w 368"/>
                    <a:gd name="T13" fmla="*/ 64 h 94"/>
                    <a:gd name="T14" fmla="*/ 356 w 368"/>
                    <a:gd name="T15" fmla="*/ 38 h 94"/>
                    <a:gd name="T16" fmla="*/ 368 w 368"/>
                    <a:gd name="T17" fmla="*/ 2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8" h="94">
                      <a:moveTo>
                        <a:pt x="0" y="0"/>
                      </a:moveTo>
                      <a:lnTo>
                        <a:pt x="36" y="36"/>
                      </a:lnTo>
                      <a:lnTo>
                        <a:pt x="96" y="64"/>
                      </a:lnTo>
                      <a:lnTo>
                        <a:pt x="160" y="90"/>
                      </a:lnTo>
                      <a:lnTo>
                        <a:pt x="208" y="94"/>
                      </a:lnTo>
                      <a:lnTo>
                        <a:pt x="272" y="88"/>
                      </a:lnTo>
                      <a:lnTo>
                        <a:pt x="322" y="64"/>
                      </a:lnTo>
                      <a:lnTo>
                        <a:pt x="356" y="38"/>
                      </a:lnTo>
                      <a:lnTo>
                        <a:pt x="368" y="24"/>
                      </a:lnTo>
                    </a:path>
                  </a:pathLst>
                </a:custGeom>
                <a:noFill/>
                <a:ln w="12700" cap="flat" cmpd="sng">
                  <a:solidFill>
                    <a:srgbClr val="0099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pattFill prst="ltUpDiag">
                        <a:fgClr>
                          <a:schemeClr val="folHlink"/>
                        </a:fgClr>
                        <a:bgClr>
                          <a:srgbClr val="FFFFFF"/>
                        </a:bgClr>
                      </a:patt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spcBef>
                      <a:spcPct val="0"/>
                    </a:spcBef>
                  </a:pPr>
                  <a:endParaRPr lang="en-US" sz="900">
                    <a:solidFill>
                      <a:srgbClr val="003366"/>
                    </a:solidFill>
                    <a:latin typeface="Arial" charset="0"/>
                    <a:ea typeface="+mn-ea"/>
                  </a:endParaRPr>
                </a:p>
              </p:txBody>
            </p:sp>
          </p:grpSp>
          <p:sp>
            <p:nvSpPr>
              <p:cNvPr id="54" name="Text Box 15" descr="Light upward diagonal"/>
              <p:cNvSpPr txBox="1">
                <a:spLocks noChangeArrowheads="1"/>
              </p:cNvSpPr>
              <p:nvPr/>
            </p:nvSpPr>
            <p:spPr bwMode="auto">
              <a:xfrm>
                <a:off x="1362" y="3041"/>
                <a:ext cx="1309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ltUpDiag">
                      <a:fgClr>
                        <a:schemeClr val="folHlink"/>
                      </a:fgClr>
                      <a:bgClr>
                        <a:srgbClr val="FFFFF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800">
                    <a:solidFill>
                      <a:srgbClr val="003366"/>
                    </a:solidFill>
                    <a:latin typeface="Arial" charset="0"/>
                    <a:ea typeface="+mn-ea"/>
                  </a:rPr>
                  <a:t>1 ppm contours</a:t>
                </a:r>
                <a:endParaRPr lang="en-US" sz="900">
                  <a:solidFill>
                    <a:srgbClr val="003366"/>
                  </a:solidFill>
                  <a:latin typeface="Arial" charset="0"/>
                  <a:ea typeface="+mn-ea"/>
                </a:endParaRPr>
              </a:p>
            </p:txBody>
          </p:sp>
        </p:grpSp>
        <p:sp>
          <p:nvSpPr>
            <p:cNvPr id="52" name="Rectangle 16"/>
            <p:cNvSpPr>
              <a:spLocks noChangeArrowheads="1"/>
            </p:cNvSpPr>
            <p:nvPr/>
          </p:nvSpPr>
          <p:spPr bwMode="auto">
            <a:xfrm>
              <a:off x="4406901" y="3992563"/>
              <a:ext cx="168798" cy="280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900" i="1">
                  <a:solidFill>
                    <a:srgbClr val="00B000"/>
                  </a:solidFill>
                  <a:latin typeface="Arial" charset="0"/>
                  <a:ea typeface="+mn-ea"/>
                </a:rPr>
                <a:t>B</a:t>
              </a:r>
            </a:p>
          </p:txBody>
        </p:sp>
      </p:grpSp>
      <p:sp>
        <p:nvSpPr>
          <p:cNvPr id="61" name="Rectangle 2"/>
          <p:cNvSpPr txBox="1">
            <a:spLocks noChangeArrowheads="1"/>
          </p:cNvSpPr>
          <p:nvPr/>
        </p:nvSpPr>
        <p:spPr bwMode="auto">
          <a:xfrm>
            <a:off x="2019517" y="39218"/>
            <a:ext cx="6858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The anomaly is obtained from three well-measured quantities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9206" y="5727605"/>
            <a:ext cx="1560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 smtClean="0">
                <a:solidFill>
                  <a:srgbClr val="9900FF"/>
                </a:solidFill>
                <a:latin typeface="Arial" charset="0"/>
                <a:ea typeface="+mn-ea"/>
              </a:rPr>
              <a:t>Future Japan HFS coming</a:t>
            </a:r>
            <a:endParaRPr lang="en-US" sz="1200" dirty="0">
              <a:solidFill>
                <a:srgbClr val="9900FF"/>
              </a:solidFill>
              <a:latin typeface="Arial" charset="0"/>
              <a:ea typeface="+mn-ea"/>
            </a:endParaRPr>
          </a:p>
        </p:txBody>
      </p:sp>
      <p:sp>
        <p:nvSpPr>
          <p:cNvPr id="48" name="Footer Placeholder 2"/>
          <p:cNvSpPr txBox="1">
            <a:spLocks/>
          </p:cNvSpPr>
          <p:nvPr/>
        </p:nvSpPr>
        <p:spPr bwMode="auto">
          <a:xfrm>
            <a:off x="625653" y="6567916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6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553200"/>
            <a:ext cx="1066800" cy="30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 dirty="0">
                <a:solidFill>
                  <a:schemeClr val="tx1">
                    <a:lumMod val="50000"/>
                  </a:schemeClr>
                </a:solidFill>
              </a:rPr>
              <a:t>- p. </a:t>
            </a:r>
            <a:fld id="{CCFCBF5A-34F6-4B70-A1E1-4E063AE32BD8}" type="slidenum">
              <a:rPr lang="en-US" altLang="en-US" sz="1400" b="0">
                <a:solidFill>
                  <a:schemeClr val="tx1">
                    <a:lumMod val="50000"/>
                  </a:schemeClr>
                </a:solidFill>
              </a:rPr>
              <a:pPr eaLnBrk="1" hangingPunct="1"/>
              <a:t>13</a:t>
            </a:fld>
            <a:endParaRPr lang="en-US" altLang="en-US" sz="1400" b="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1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9" name="Rectangle 43"/>
          <p:cNvSpPr>
            <a:spLocks noChangeArrowheads="1"/>
          </p:cNvSpPr>
          <p:nvPr/>
        </p:nvSpPr>
        <p:spPr bwMode="auto">
          <a:xfrm>
            <a:off x="3006117" y="5410200"/>
            <a:ext cx="3048000" cy="990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704975"/>
            <a:ext cx="4999038" cy="3781425"/>
          </a:xfrm>
          <a:noFill/>
          <a:ln/>
        </p:spPr>
        <p:txBody>
          <a:bodyPr/>
          <a:lstStyle/>
          <a:p>
            <a:pPr marL="457200" indent="-457200">
              <a:buFont typeface="Monotype Sorts" pitchFamily="2" charset="2"/>
              <a:buAutoNum type="arabicParenBoth"/>
            </a:pPr>
            <a:r>
              <a:rPr lang="en-US" dirty="0" smtClean="0"/>
              <a:t>Precession frequency</a:t>
            </a:r>
          </a:p>
          <a:p>
            <a:pPr marL="857250" lvl="1" indent="-457200">
              <a:buFont typeface="Monotype Sorts" pitchFamily="2" charset="2"/>
              <a:buAutoNum type="arabicParenBoth"/>
            </a:pPr>
            <a:r>
              <a:rPr lang="en-US" dirty="0" smtClean="0"/>
              <a:t>Detectors involved</a:t>
            </a:r>
            <a:endParaRPr lang="en-US" dirty="0"/>
          </a:p>
          <a:p>
            <a:pPr>
              <a:buFont typeface="Monotype Sorts" pitchFamily="2" charset="2"/>
              <a:buNone/>
            </a:pPr>
            <a:endParaRPr lang="en-US" dirty="0"/>
          </a:p>
          <a:p>
            <a:pPr marL="457200" indent="-457200">
              <a:buFont typeface="Monotype Sorts" pitchFamily="2" charset="2"/>
              <a:buAutoNum type="arabicParenBoth" startAt="2"/>
            </a:pPr>
            <a:r>
              <a:rPr lang="en-US" dirty="0" err="1" smtClean="0"/>
              <a:t>Muon</a:t>
            </a:r>
            <a:r>
              <a:rPr lang="en-US" dirty="0" smtClean="0"/>
              <a:t> distribution</a:t>
            </a:r>
          </a:p>
          <a:p>
            <a:pPr marL="857250" lvl="1" indent="-457200">
              <a:buFont typeface="Monotype Sorts" pitchFamily="2" charset="2"/>
              <a:buAutoNum type="arabicParenBoth" startAt="2"/>
            </a:pPr>
            <a:r>
              <a:rPr lang="en-US" dirty="0" smtClean="0"/>
              <a:t>Measured and Simulated </a:t>
            </a:r>
          </a:p>
          <a:p>
            <a:pPr>
              <a:buFont typeface="Monotype Sorts" pitchFamily="2" charset="2"/>
              <a:buNone/>
            </a:pPr>
            <a:r>
              <a:rPr lang="en-US" dirty="0"/>
              <a:t>	</a:t>
            </a:r>
          </a:p>
          <a:p>
            <a:pPr marL="457200" indent="-457200">
              <a:buFont typeface="Monotype Sorts" pitchFamily="2" charset="2"/>
              <a:buAutoNum type="arabicParenBoth" startAt="3"/>
            </a:pPr>
            <a:r>
              <a:rPr lang="en-US" dirty="0" smtClean="0"/>
              <a:t>Magnetic </a:t>
            </a:r>
            <a:r>
              <a:rPr lang="en-US" dirty="0"/>
              <a:t>field </a:t>
            </a:r>
            <a:endParaRPr lang="en-US" dirty="0" smtClean="0"/>
          </a:p>
          <a:p>
            <a:pPr marL="857250" lvl="1" indent="-457200">
              <a:buFont typeface="Monotype Sorts" pitchFamily="2" charset="2"/>
              <a:buAutoNum type="arabicParenBoth" startAt="3"/>
            </a:pPr>
            <a:r>
              <a:rPr lang="en-US" dirty="0" smtClean="0"/>
              <a:t>In terms of proton NMR</a:t>
            </a:r>
            <a:endParaRPr 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534400" cy="866775"/>
          </a:xfrm>
          <a:noFill/>
          <a:ln/>
        </p:spPr>
        <p:txBody>
          <a:bodyPr/>
          <a:lstStyle/>
          <a:p>
            <a:pPr algn="l"/>
            <a:r>
              <a:rPr lang="en-US" sz="2800" dirty="0" smtClean="0"/>
              <a:t>Two measurements are made, both are frequencies</a:t>
            </a:r>
            <a:r>
              <a:rPr lang="en-US" sz="2800" dirty="0"/>
              <a:t> </a:t>
            </a:r>
            <a:r>
              <a:rPr lang="en-US" sz="2800" dirty="0" smtClean="0"/>
              <a:t>and both are “blinded”</a:t>
            </a:r>
            <a:endParaRPr lang="en-US" sz="2800" dirty="0"/>
          </a:p>
        </p:txBody>
      </p:sp>
      <p:graphicFrame>
        <p:nvGraphicFramePr>
          <p:cNvPr id="14363" name="Object 2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324647"/>
              </p:ext>
            </p:extLst>
          </p:nvPr>
        </p:nvGraphicFramePr>
        <p:xfrm>
          <a:off x="3194050" y="5456237"/>
          <a:ext cx="2649538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64" name="Equation" r:id="rId3" imgW="1455480" imgH="495000" progId="Equation.3">
                  <p:embed/>
                </p:oleObj>
              </mc:Choice>
              <mc:Fallback>
                <p:oleObj name="Equation" r:id="rId3" imgW="1455480" imgH="4950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4050" y="5456237"/>
                        <a:ext cx="2649538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64" name="Arc 28"/>
          <p:cNvSpPr>
            <a:spLocks/>
          </p:cNvSpPr>
          <p:nvPr/>
        </p:nvSpPr>
        <p:spPr bwMode="auto">
          <a:xfrm>
            <a:off x="4668838" y="3124200"/>
            <a:ext cx="1247775" cy="49371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79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600"/>
                </a:moveTo>
                <a:cubicBezTo>
                  <a:pt x="0" y="9678"/>
                  <a:pt x="9657" y="11"/>
                  <a:pt x="21579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78"/>
                  <a:pt x="9657" y="11"/>
                  <a:pt x="21579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65" name="Oval 29" descr="Solid diamond"/>
          <p:cNvSpPr>
            <a:spLocks noChangeArrowheads="1"/>
          </p:cNvSpPr>
          <p:nvPr/>
        </p:nvSpPr>
        <p:spPr bwMode="auto">
          <a:xfrm>
            <a:off x="4648200" y="3505200"/>
            <a:ext cx="357188" cy="361950"/>
          </a:xfrm>
          <a:prstGeom prst="ellipse">
            <a:avLst/>
          </a:prstGeom>
          <a:pattFill prst="solidDmnd">
            <a:fgClr>
              <a:schemeClr val="tx2"/>
            </a:fgClr>
            <a:bgClr>
              <a:schemeClr val="bg1"/>
            </a:bgClr>
          </a:patt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66" name="Arc 30"/>
          <p:cNvSpPr>
            <a:spLocks/>
          </p:cNvSpPr>
          <p:nvPr/>
        </p:nvSpPr>
        <p:spPr bwMode="auto">
          <a:xfrm>
            <a:off x="5905500" y="3124200"/>
            <a:ext cx="1249363" cy="482600"/>
          </a:xfrm>
          <a:custGeom>
            <a:avLst/>
            <a:gdLst>
              <a:gd name="G0" fmla="+- 21 0 0"/>
              <a:gd name="G1" fmla="+- 21600 0 0"/>
              <a:gd name="G2" fmla="+- 21600 0 0"/>
              <a:gd name="T0" fmla="*/ 0 w 21621"/>
              <a:gd name="T1" fmla="*/ 0 h 21600"/>
              <a:gd name="T2" fmla="*/ 21621 w 21621"/>
              <a:gd name="T3" fmla="*/ 21600 h 21600"/>
              <a:gd name="T4" fmla="*/ 21 w 2162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21" h="21600" fill="none" extrusionOk="0">
                <a:moveTo>
                  <a:pt x="0" y="0"/>
                </a:moveTo>
                <a:cubicBezTo>
                  <a:pt x="7" y="0"/>
                  <a:pt x="14" y="-1"/>
                  <a:pt x="21" y="0"/>
                </a:cubicBezTo>
                <a:cubicBezTo>
                  <a:pt x="11950" y="0"/>
                  <a:pt x="21621" y="9670"/>
                  <a:pt x="21621" y="21600"/>
                </a:cubicBezTo>
              </a:path>
              <a:path w="21621" h="21600" stroke="0" extrusionOk="0">
                <a:moveTo>
                  <a:pt x="0" y="0"/>
                </a:moveTo>
                <a:cubicBezTo>
                  <a:pt x="7" y="0"/>
                  <a:pt x="14" y="-1"/>
                  <a:pt x="21" y="0"/>
                </a:cubicBezTo>
                <a:cubicBezTo>
                  <a:pt x="11950" y="0"/>
                  <a:pt x="21621" y="9670"/>
                  <a:pt x="21621" y="21600"/>
                </a:cubicBezTo>
                <a:lnTo>
                  <a:pt x="21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67" name="Oval 31" descr="Solid diamond"/>
          <p:cNvSpPr>
            <a:spLocks noChangeArrowheads="1"/>
          </p:cNvSpPr>
          <p:nvPr/>
        </p:nvSpPr>
        <p:spPr bwMode="auto">
          <a:xfrm>
            <a:off x="6805613" y="3514725"/>
            <a:ext cx="357187" cy="363538"/>
          </a:xfrm>
          <a:prstGeom prst="ellipse">
            <a:avLst/>
          </a:prstGeom>
          <a:pattFill prst="solidDmnd">
            <a:fgClr>
              <a:schemeClr val="tx2"/>
            </a:fgClr>
            <a:bgClr>
              <a:schemeClr val="bg1"/>
            </a:bgClr>
          </a:patt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68" name="Arc 32"/>
          <p:cNvSpPr>
            <a:spLocks/>
          </p:cNvSpPr>
          <p:nvPr/>
        </p:nvSpPr>
        <p:spPr bwMode="auto">
          <a:xfrm>
            <a:off x="5905500" y="3436938"/>
            <a:ext cx="882650" cy="280987"/>
          </a:xfrm>
          <a:custGeom>
            <a:avLst/>
            <a:gdLst>
              <a:gd name="G0" fmla="+- 30 0 0"/>
              <a:gd name="G1" fmla="+- 21600 0 0"/>
              <a:gd name="G2" fmla="+- 21600 0 0"/>
              <a:gd name="T0" fmla="*/ 0 w 21630"/>
              <a:gd name="T1" fmla="*/ 0 h 21600"/>
              <a:gd name="T2" fmla="*/ 21630 w 21630"/>
              <a:gd name="T3" fmla="*/ 21600 h 21600"/>
              <a:gd name="T4" fmla="*/ 30 w 2163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30" h="21600" fill="none" extrusionOk="0">
                <a:moveTo>
                  <a:pt x="0" y="0"/>
                </a:moveTo>
                <a:cubicBezTo>
                  <a:pt x="10" y="0"/>
                  <a:pt x="20" y="-1"/>
                  <a:pt x="30" y="0"/>
                </a:cubicBezTo>
                <a:cubicBezTo>
                  <a:pt x="11959" y="0"/>
                  <a:pt x="21630" y="9670"/>
                  <a:pt x="21630" y="21600"/>
                </a:cubicBezTo>
              </a:path>
              <a:path w="21630" h="21600" stroke="0" extrusionOk="0">
                <a:moveTo>
                  <a:pt x="0" y="0"/>
                </a:moveTo>
                <a:cubicBezTo>
                  <a:pt x="10" y="0"/>
                  <a:pt x="20" y="-1"/>
                  <a:pt x="30" y="0"/>
                </a:cubicBezTo>
                <a:cubicBezTo>
                  <a:pt x="11959" y="0"/>
                  <a:pt x="21630" y="9670"/>
                  <a:pt x="21630" y="21600"/>
                </a:cubicBezTo>
                <a:lnTo>
                  <a:pt x="30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69" name="Arc 33"/>
          <p:cNvSpPr>
            <a:spLocks/>
          </p:cNvSpPr>
          <p:nvPr/>
        </p:nvSpPr>
        <p:spPr bwMode="auto">
          <a:xfrm>
            <a:off x="5026025" y="3436938"/>
            <a:ext cx="850900" cy="280987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69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600"/>
                </a:moveTo>
                <a:cubicBezTo>
                  <a:pt x="0" y="9682"/>
                  <a:pt x="9651" y="17"/>
                  <a:pt x="21569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82"/>
                  <a:pt x="9651" y="17"/>
                  <a:pt x="21569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70" name="Freeform 34"/>
          <p:cNvSpPr>
            <a:spLocks/>
          </p:cNvSpPr>
          <p:nvPr/>
        </p:nvSpPr>
        <p:spPr bwMode="auto">
          <a:xfrm>
            <a:off x="4732338" y="3913188"/>
            <a:ext cx="904875" cy="217487"/>
          </a:xfrm>
          <a:custGeom>
            <a:avLst/>
            <a:gdLst>
              <a:gd name="T0" fmla="*/ 728 w 731"/>
              <a:gd name="T1" fmla="*/ 63 h 173"/>
              <a:gd name="T2" fmla="*/ 720 w 731"/>
              <a:gd name="T3" fmla="*/ 78 h 173"/>
              <a:gd name="T4" fmla="*/ 709 w 731"/>
              <a:gd name="T5" fmla="*/ 91 h 173"/>
              <a:gd name="T6" fmla="*/ 694 w 731"/>
              <a:gd name="T7" fmla="*/ 104 h 173"/>
              <a:gd name="T8" fmla="*/ 669 w 731"/>
              <a:gd name="T9" fmla="*/ 119 h 173"/>
              <a:gd name="T10" fmla="*/ 640 w 731"/>
              <a:gd name="T11" fmla="*/ 132 h 173"/>
              <a:gd name="T12" fmla="*/ 613 w 731"/>
              <a:gd name="T13" fmla="*/ 141 h 173"/>
              <a:gd name="T14" fmla="*/ 585 w 731"/>
              <a:gd name="T15" fmla="*/ 149 h 173"/>
              <a:gd name="T16" fmla="*/ 554 w 731"/>
              <a:gd name="T17" fmla="*/ 156 h 173"/>
              <a:gd name="T18" fmla="*/ 522 w 731"/>
              <a:gd name="T19" fmla="*/ 161 h 173"/>
              <a:gd name="T20" fmla="*/ 481 w 731"/>
              <a:gd name="T21" fmla="*/ 167 h 173"/>
              <a:gd name="T22" fmla="*/ 444 w 731"/>
              <a:gd name="T23" fmla="*/ 170 h 173"/>
              <a:gd name="T24" fmla="*/ 395 w 731"/>
              <a:gd name="T25" fmla="*/ 172 h 173"/>
              <a:gd name="T26" fmla="*/ 352 w 731"/>
              <a:gd name="T27" fmla="*/ 171 h 173"/>
              <a:gd name="T28" fmla="*/ 310 w 731"/>
              <a:gd name="T29" fmla="*/ 168 h 173"/>
              <a:gd name="T30" fmla="*/ 274 w 731"/>
              <a:gd name="T31" fmla="*/ 164 h 173"/>
              <a:gd name="T32" fmla="*/ 228 w 731"/>
              <a:gd name="T33" fmla="*/ 156 h 173"/>
              <a:gd name="T34" fmla="*/ 193 w 731"/>
              <a:gd name="T35" fmla="*/ 148 h 173"/>
              <a:gd name="T36" fmla="*/ 163 w 731"/>
              <a:gd name="T37" fmla="*/ 138 h 173"/>
              <a:gd name="T38" fmla="*/ 131 w 731"/>
              <a:gd name="T39" fmla="*/ 126 h 173"/>
              <a:gd name="T40" fmla="*/ 103 w 731"/>
              <a:gd name="T41" fmla="*/ 112 h 173"/>
              <a:gd name="T42" fmla="*/ 69 w 731"/>
              <a:gd name="T43" fmla="*/ 84 h 173"/>
              <a:gd name="T44" fmla="*/ 54 w 731"/>
              <a:gd name="T45" fmla="*/ 60 h 173"/>
              <a:gd name="T46" fmla="*/ 0 w 731"/>
              <a:gd name="T47" fmla="*/ 46 h 173"/>
              <a:gd name="T48" fmla="*/ 233 w 731"/>
              <a:gd name="T49" fmla="*/ 47 h 173"/>
              <a:gd name="T50" fmla="*/ 184 w 731"/>
              <a:gd name="T51" fmla="*/ 61 h 173"/>
              <a:gd name="T52" fmla="*/ 201 w 731"/>
              <a:gd name="T53" fmla="*/ 82 h 173"/>
              <a:gd name="T54" fmla="*/ 236 w 731"/>
              <a:gd name="T55" fmla="*/ 104 h 173"/>
              <a:gd name="T56" fmla="*/ 269 w 731"/>
              <a:gd name="T57" fmla="*/ 117 h 173"/>
              <a:gd name="T58" fmla="*/ 302 w 731"/>
              <a:gd name="T59" fmla="*/ 127 h 173"/>
              <a:gd name="T60" fmla="*/ 342 w 731"/>
              <a:gd name="T61" fmla="*/ 135 h 173"/>
              <a:gd name="T62" fmla="*/ 389 w 731"/>
              <a:gd name="T63" fmla="*/ 141 h 173"/>
              <a:gd name="T64" fmla="*/ 436 w 731"/>
              <a:gd name="T65" fmla="*/ 143 h 173"/>
              <a:gd name="T66" fmla="*/ 479 w 731"/>
              <a:gd name="T67" fmla="*/ 143 h 173"/>
              <a:gd name="T68" fmla="*/ 519 w 731"/>
              <a:gd name="T69" fmla="*/ 141 h 173"/>
              <a:gd name="T70" fmla="*/ 561 w 731"/>
              <a:gd name="T71" fmla="*/ 136 h 173"/>
              <a:gd name="T72" fmla="*/ 609 w 731"/>
              <a:gd name="T73" fmla="*/ 126 h 173"/>
              <a:gd name="T74" fmla="*/ 648 w 731"/>
              <a:gd name="T75" fmla="*/ 114 h 173"/>
              <a:gd name="T76" fmla="*/ 677 w 731"/>
              <a:gd name="T77" fmla="*/ 102 h 173"/>
              <a:gd name="T78" fmla="*/ 697 w 731"/>
              <a:gd name="T79" fmla="*/ 90 h 173"/>
              <a:gd name="T80" fmla="*/ 710 w 731"/>
              <a:gd name="T81" fmla="*/ 81 h 173"/>
              <a:gd name="T82" fmla="*/ 718 w 731"/>
              <a:gd name="T83" fmla="*/ 69 h 173"/>
              <a:gd name="T84" fmla="*/ 730 w 731"/>
              <a:gd name="T85" fmla="*/ 4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31" h="173">
                <a:moveTo>
                  <a:pt x="730" y="42"/>
                </a:moveTo>
                <a:lnTo>
                  <a:pt x="728" y="63"/>
                </a:lnTo>
                <a:lnTo>
                  <a:pt x="726" y="70"/>
                </a:lnTo>
                <a:lnTo>
                  <a:pt x="720" y="78"/>
                </a:lnTo>
                <a:lnTo>
                  <a:pt x="716" y="85"/>
                </a:lnTo>
                <a:lnTo>
                  <a:pt x="709" y="91"/>
                </a:lnTo>
                <a:lnTo>
                  <a:pt x="702" y="98"/>
                </a:lnTo>
                <a:lnTo>
                  <a:pt x="694" y="104"/>
                </a:lnTo>
                <a:lnTo>
                  <a:pt x="683" y="111"/>
                </a:lnTo>
                <a:lnTo>
                  <a:pt x="669" y="119"/>
                </a:lnTo>
                <a:lnTo>
                  <a:pt x="655" y="125"/>
                </a:lnTo>
                <a:lnTo>
                  <a:pt x="640" y="132"/>
                </a:lnTo>
                <a:lnTo>
                  <a:pt x="627" y="136"/>
                </a:lnTo>
                <a:lnTo>
                  <a:pt x="613" y="141"/>
                </a:lnTo>
                <a:lnTo>
                  <a:pt x="601" y="145"/>
                </a:lnTo>
                <a:lnTo>
                  <a:pt x="585" y="149"/>
                </a:lnTo>
                <a:lnTo>
                  <a:pt x="570" y="152"/>
                </a:lnTo>
                <a:lnTo>
                  <a:pt x="554" y="156"/>
                </a:lnTo>
                <a:lnTo>
                  <a:pt x="541" y="158"/>
                </a:lnTo>
                <a:lnTo>
                  <a:pt x="522" y="161"/>
                </a:lnTo>
                <a:lnTo>
                  <a:pt x="502" y="165"/>
                </a:lnTo>
                <a:lnTo>
                  <a:pt x="481" y="167"/>
                </a:lnTo>
                <a:lnTo>
                  <a:pt x="464" y="169"/>
                </a:lnTo>
                <a:lnTo>
                  <a:pt x="444" y="170"/>
                </a:lnTo>
                <a:lnTo>
                  <a:pt x="423" y="171"/>
                </a:lnTo>
                <a:lnTo>
                  <a:pt x="395" y="172"/>
                </a:lnTo>
                <a:lnTo>
                  <a:pt x="372" y="172"/>
                </a:lnTo>
                <a:lnTo>
                  <a:pt x="352" y="171"/>
                </a:lnTo>
                <a:lnTo>
                  <a:pt x="332" y="170"/>
                </a:lnTo>
                <a:lnTo>
                  <a:pt x="310" y="168"/>
                </a:lnTo>
                <a:lnTo>
                  <a:pt x="291" y="166"/>
                </a:lnTo>
                <a:lnTo>
                  <a:pt x="274" y="164"/>
                </a:lnTo>
                <a:lnTo>
                  <a:pt x="252" y="160"/>
                </a:lnTo>
                <a:lnTo>
                  <a:pt x="228" y="156"/>
                </a:lnTo>
                <a:lnTo>
                  <a:pt x="209" y="152"/>
                </a:lnTo>
                <a:lnTo>
                  <a:pt x="193" y="148"/>
                </a:lnTo>
                <a:lnTo>
                  <a:pt x="176" y="143"/>
                </a:lnTo>
                <a:lnTo>
                  <a:pt x="163" y="138"/>
                </a:lnTo>
                <a:lnTo>
                  <a:pt x="149" y="133"/>
                </a:lnTo>
                <a:lnTo>
                  <a:pt x="131" y="126"/>
                </a:lnTo>
                <a:lnTo>
                  <a:pt x="117" y="120"/>
                </a:lnTo>
                <a:lnTo>
                  <a:pt x="103" y="112"/>
                </a:lnTo>
                <a:lnTo>
                  <a:pt x="82" y="97"/>
                </a:lnTo>
                <a:lnTo>
                  <a:pt x="69" y="84"/>
                </a:lnTo>
                <a:lnTo>
                  <a:pt x="59" y="71"/>
                </a:lnTo>
                <a:lnTo>
                  <a:pt x="54" y="60"/>
                </a:lnTo>
                <a:lnTo>
                  <a:pt x="51" y="46"/>
                </a:lnTo>
                <a:lnTo>
                  <a:pt x="0" y="46"/>
                </a:lnTo>
                <a:lnTo>
                  <a:pt x="116" y="0"/>
                </a:lnTo>
                <a:lnTo>
                  <a:pt x="233" y="47"/>
                </a:lnTo>
                <a:lnTo>
                  <a:pt x="181" y="47"/>
                </a:lnTo>
                <a:lnTo>
                  <a:pt x="184" y="61"/>
                </a:lnTo>
                <a:lnTo>
                  <a:pt x="191" y="71"/>
                </a:lnTo>
                <a:lnTo>
                  <a:pt x="201" y="82"/>
                </a:lnTo>
                <a:lnTo>
                  <a:pt x="222" y="97"/>
                </a:lnTo>
                <a:lnTo>
                  <a:pt x="236" y="104"/>
                </a:lnTo>
                <a:lnTo>
                  <a:pt x="251" y="111"/>
                </a:lnTo>
                <a:lnTo>
                  <a:pt x="269" y="117"/>
                </a:lnTo>
                <a:lnTo>
                  <a:pt x="286" y="122"/>
                </a:lnTo>
                <a:lnTo>
                  <a:pt x="302" y="127"/>
                </a:lnTo>
                <a:lnTo>
                  <a:pt x="320" y="130"/>
                </a:lnTo>
                <a:lnTo>
                  <a:pt x="342" y="135"/>
                </a:lnTo>
                <a:lnTo>
                  <a:pt x="366" y="138"/>
                </a:lnTo>
                <a:lnTo>
                  <a:pt x="389" y="141"/>
                </a:lnTo>
                <a:lnTo>
                  <a:pt x="410" y="142"/>
                </a:lnTo>
                <a:lnTo>
                  <a:pt x="436" y="143"/>
                </a:lnTo>
                <a:lnTo>
                  <a:pt x="461" y="144"/>
                </a:lnTo>
                <a:lnTo>
                  <a:pt x="479" y="143"/>
                </a:lnTo>
                <a:lnTo>
                  <a:pt x="497" y="143"/>
                </a:lnTo>
                <a:lnTo>
                  <a:pt x="519" y="141"/>
                </a:lnTo>
                <a:lnTo>
                  <a:pt x="541" y="139"/>
                </a:lnTo>
                <a:lnTo>
                  <a:pt x="561" y="136"/>
                </a:lnTo>
                <a:lnTo>
                  <a:pt x="580" y="133"/>
                </a:lnTo>
                <a:lnTo>
                  <a:pt x="609" y="126"/>
                </a:lnTo>
                <a:lnTo>
                  <a:pt x="628" y="121"/>
                </a:lnTo>
                <a:lnTo>
                  <a:pt x="648" y="114"/>
                </a:lnTo>
                <a:lnTo>
                  <a:pt x="666" y="108"/>
                </a:lnTo>
                <a:lnTo>
                  <a:pt x="677" y="102"/>
                </a:lnTo>
                <a:lnTo>
                  <a:pt x="689" y="96"/>
                </a:lnTo>
                <a:lnTo>
                  <a:pt x="697" y="90"/>
                </a:lnTo>
                <a:lnTo>
                  <a:pt x="704" y="85"/>
                </a:lnTo>
                <a:lnTo>
                  <a:pt x="710" y="81"/>
                </a:lnTo>
                <a:lnTo>
                  <a:pt x="715" y="74"/>
                </a:lnTo>
                <a:lnTo>
                  <a:pt x="718" y="69"/>
                </a:lnTo>
                <a:lnTo>
                  <a:pt x="723" y="61"/>
                </a:lnTo>
                <a:lnTo>
                  <a:pt x="730" y="42"/>
                </a:lnTo>
              </a:path>
            </a:pathLst>
          </a:custGeom>
          <a:solidFill>
            <a:srgbClr val="00008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 useBgFill="1">
        <p:nvSpPr>
          <p:cNvPr id="14371" name="Rectangle 35"/>
          <p:cNvSpPr>
            <a:spLocks noChangeArrowheads="1"/>
          </p:cNvSpPr>
          <p:nvPr/>
        </p:nvSpPr>
        <p:spPr bwMode="auto">
          <a:xfrm>
            <a:off x="5291138" y="3857625"/>
            <a:ext cx="1030287" cy="56356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pic>
        <p:nvPicPr>
          <p:cNvPr id="14372" name="Picture 3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t="14328" r="8890" b="989"/>
          <a:stretch>
            <a:fillRect/>
          </a:stretch>
        </p:blipFill>
        <p:spPr bwMode="auto">
          <a:xfrm>
            <a:off x="5416550" y="1066800"/>
            <a:ext cx="2595563" cy="18224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73" name="Line 37"/>
          <p:cNvSpPr>
            <a:spLocks noChangeShapeType="1"/>
          </p:cNvSpPr>
          <p:nvPr/>
        </p:nvSpPr>
        <p:spPr bwMode="auto">
          <a:xfrm>
            <a:off x="5535613" y="1417638"/>
            <a:ext cx="0" cy="31432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4374" name="Line 38"/>
          <p:cNvSpPr>
            <a:spLocks noChangeShapeType="1"/>
          </p:cNvSpPr>
          <p:nvPr/>
        </p:nvSpPr>
        <p:spPr bwMode="auto">
          <a:xfrm>
            <a:off x="5618163" y="1508125"/>
            <a:ext cx="0" cy="27622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sz="1500" b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10200" y="4302125"/>
            <a:ext cx="1658938" cy="903288"/>
            <a:chOff x="4953000" y="4648200"/>
            <a:chExt cx="1658938" cy="903288"/>
          </a:xfrm>
        </p:grpSpPr>
        <p:sp>
          <p:nvSpPr>
            <p:cNvPr id="14342" name="Rectangle 6"/>
            <p:cNvSpPr>
              <a:spLocks noChangeArrowheads="1"/>
            </p:cNvSpPr>
            <p:nvPr/>
          </p:nvSpPr>
          <p:spPr bwMode="auto">
            <a:xfrm>
              <a:off x="6254750" y="4675188"/>
              <a:ext cx="325438" cy="279400"/>
            </a:xfrm>
            <a:prstGeom prst="rect">
              <a:avLst/>
            </a:prstGeom>
            <a:solidFill>
              <a:srgbClr val="DC008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43" name="Rectangle 7"/>
            <p:cNvSpPr>
              <a:spLocks noChangeArrowheads="1"/>
            </p:cNvSpPr>
            <p:nvPr/>
          </p:nvSpPr>
          <p:spPr bwMode="auto">
            <a:xfrm>
              <a:off x="6257925" y="4678363"/>
              <a:ext cx="319088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6264275" y="5262563"/>
              <a:ext cx="322263" cy="28416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45" name="Oval 9"/>
            <p:cNvSpPr>
              <a:spLocks noChangeArrowheads="1"/>
            </p:cNvSpPr>
            <p:nvPr/>
          </p:nvSpPr>
          <p:spPr bwMode="auto">
            <a:xfrm>
              <a:off x="4953000" y="4672013"/>
              <a:ext cx="922338" cy="876300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5416550" y="4672013"/>
              <a:ext cx="1166813" cy="287337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47" name="Rectangle 11"/>
            <p:cNvSpPr>
              <a:spLocks noChangeArrowheads="1"/>
            </p:cNvSpPr>
            <p:nvPr/>
          </p:nvSpPr>
          <p:spPr bwMode="auto">
            <a:xfrm>
              <a:off x="5416550" y="5259388"/>
              <a:ext cx="1166813" cy="28892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48" name="Oval 12"/>
            <p:cNvSpPr>
              <a:spLocks noChangeArrowheads="1"/>
            </p:cNvSpPr>
            <p:nvPr/>
          </p:nvSpPr>
          <p:spPr bwMode="auto">
            <a:xfrm>
              <a:off x="5270500" y="4967288"/>
              <a:ext cx="279400" cy="276225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 useBgFill="1">
          <p:nvSpPr>
            <p:cNvPr id="14349" name="Rectangle 13"/>
            <p:cNvSpPr>
              <a:spLocks noChangeArrowheads="1"/>
            </p:cNvSpPr>
            <p:nvPr/>
          </p:nvSpPr>
          <p:spPr bwMode="auto">
            <a:xfrm>
              <a:off x="5414963" y="4668838"/>
              <a:ext cx="461962" cy="88265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1" name="Line 15"/>
            <p:cNvSpPr>
              <a:spLocks noChangeShapeType="1"/>
            </p:cNvSpPr>
            <p:nvPr/>
          </p:nvSpPr>
          <p:spPr bwMode="auto">
            <a:xfrm flipH="1">
              <a:off x="5359400" y="4973638"/>
              <a:ext cx="576263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2" name="Line 16"/>
            <p:cNvSpPr>
              <a:spLocks noChangeShapeType="1"/>
            </p:cNvSpPr>
            <p:nvPr/>
          </p:nvSpPr>
          <p:spPr bwMode="auto">
            <a:xfrm flipH="1">
              <a:off x="5386388" y="4681538"/>
              <a:ext cx="57785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3" name="Line 17"/>
            <p:cNvSpPr>
              <a:spLocks noChangeShapeType="1"/>
            </p:cNvSpPr>
            <p:nvPr/>
          </p:nvSpPr>
          <p:spPr bwMode="auto">
            <a:xfrm flipH="1">
              <a:off x="5389563" y="5257800"/>
              <a:ext cx="576262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 flipH="1">
              <a:off x="5389563" y="5537200"/>
              <a:ext cx="576262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6" name="Rectangle 20"/>
            <p:cNvSpPr>
              <a:spLocks noChangeArrowheads="1"/>
            </p:cNvSpPr>
            <p:nvPr/>
          </p:nvSpPr>
          <p:spPr bwMode="auto">
            <a:xfrm>
              <a:off x="6265863" y="4648200"/>
              <a:ext cx="346075" cy="363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500" b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B</a:t>
              </a:r>
            </a:p>
          </p:txBody>
        </p:sp>
        <p:sp useBgFill="1">
          <p:nvSpPr>
            <p:cNvPr id="14357" name="Rectangle 21"/>
            <p:cNvSpPr>
              <a:spLocks noChangeArrowheads="1"/>
            </p:cNvSpPr>
            <p:nvPr/>
          </p:nvSpPr>
          <p:spPr bwMode="auto">
            <a:xfrm>
              <a:off x="6278563" y="5121275"/>
              <a:ext cx="298450" cy="84138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>
              <a:off x="6254750" y="4908550"/>
              <a:ext cx="0" cy="461963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59" name="Line 23"/>
            <p:cNvSpPr>
              <a:spLocks noChangeShapeType="1"/>
            </p:cNvSpPr>
            <p:nvPr/>
          </p:nvSpPr>
          <p:spPr bwMode="auto">
            <a:xfrm>
              <a:off x="6361113" y="4924425"/>
              <a:ext cx="0" cy="461963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60" name="Line 24"/>
            <p:cNvSpPr>
              <a:spLocks noChangeShapeType="1"/>
            </p:cNvSpPr>
            <p:nvPr/>
          </p:nvSpPr>
          <p:spPr bwMode="auto">
            <a:xfrm>
              <a:off x="6454775" y="4927600"/>
              <a:ext cx="0" cy="46355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4361" name="Line 25"/>
            <p:cNvSpPr>
              <a:spLocks noChangeShapeType="1"/>
            </p:cNvSpPr>
            <p:nvPr/>
          </p:nvSpPr>
          <p:spPr bwMode="auto">
            <a:xfrm>
              <a:off x="6577013" y="4902200"/>
              <a:ext cx="0" cy="46513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 useBgFill="1">
          <p:nvSpPr>
            <p:cNvPr id="14380" name="Rectangle 44"/>
            <p:cNvSpPr>
              <a:spLocks noChangeArrowheads="1"/>
            </p:cNvSpPr>
            <p:nvPr/>
          </p:nvSpPr>
          <p:spPr bwMode="auto">
            <a:xfrm>
              <a:off x="5695950" y="4997450"/>
              <a:ext cx="381000" cy="22860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 useBgFill="1">
          <p:nvSpPr>
            <p:cNvPr id="14381" name="Rectangle 45"/>
            <p:cNvSpPr>
              <a:spLocks noChangeArrowheads="1"/>
            </p:cNvSpPr>
            <p:nvPr/>
          </p:nvSpPr>
          <p:spPr bwMode="auto">
            <a:xfrm>
              <a:off x="5346700" y="5283200"/>
              <a:ext cx="228600" cy="23495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 useBgFill="1">
          <p:nvSpPr>
            <p:cNvPr id="14382" name="Rectangle 46"/>
            <p:cNvSpPr>
              <a:spLocks noChangeArrowheads="1"/>
            </p:cNvSpPr>
            <p:nvPr/>
          </p:nvSpPr>
          <p:spPr bwMode="auto">
            <a:xfrm>
              <a:off x="5359400" y="4692650"/>
              <a:ext cx="228600" cy="25400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1500" b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  <p:sp>
        <p:nvSpPr>
          <p:cNvPr id="39" name="Footer Placeholder 2"/>
          <p:cNvSpPr txBox="1">
            <a:spLocks/>
          </p:cNvSpPr>
          <p:nvPr/>
        </p:nvSpPr>
        <p:spPr bwMode="auto">
          <a:xfrm>
            <a:off x="533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41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14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449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067800" cy="533400"/>
          </a:xfrm>
        </p:spPr>
        <p:txBody>
          <a:bodyPr/>
          <a:lstStyle/>
          <a:p>
            <a:r>
              <a:rPr lang="en-US" dirty="0" smtClean="0"/>
              <a:t>Requirement and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55000" cy="4724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Intense shots of highly polarized 3.094 GeV/c muons,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Instrumentation to inject, kick, and store muons into the Muon Storage Ring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Methods to shim 1.45 T field to high uniformity and to measure it vs time throughout experiment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Instrumentation to measure decay positron times and energies, and to determine beam parameters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58759" y="971490"/>
            <a:ext cx="7950909" cy="5440356"/>
            <a:chOff x="1158759" y="971490"/>
            <a:chExt cx="7950909" cy="5440356"/>
          </a:xfrm>
        </p:grpSpPr>
        <p:sp>
          <p:nvSpPr>
            <p:cNvPr id="4" name="TextBox 3"/>
            <p:cNvSpPr txBox="1"/>
            <p:nvPr/>
          </p:nvSpPr>
          <p:spPr>
            <a:xfrm>
              <a:off x="1158759" y="6011736"/>
              <a:ext cx="678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Collaboration is organized around these 4 Teams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09468" y="97149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Beam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65088" y="251460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Ring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09468" y="3833595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Field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75136" y="5292281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Detector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Bent-Up Arrow 8"/>
            <p:cNvSpPr/>
            <p:nvPr/>
          </p:nvSpPr>
          <p:spPr bwMode="auto">
            <a:xfrm>
              <a:off x="7509468" y="5692391"/>
              <a:ext cx="948732" cy="632209"/>
            </a:xfrm>
            <a:prstGeom prst="bentUpArrow">
              <a:avLst>
                <a:gd name="adj1" fmla="val 15661"/>
                <a:gd name="adj2" fmla="val 25000"/>
                <a:gd name="adj3" fmla="val 25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sp>
        <p:nvSpPr>
          <p:cNvPr id="11" name="Footer Placeholder 2"/>
          <p:cNvSpPr txBox="1">
            <a:spLocks/>
          </p:cNvSpPr>
          <p:nvPr/>
        </p:nvSpPr>
        <p:spPr bwMode="auto">
          <a:xfrm>
            <a:off x="533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15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81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5" descr="Hertzog-P5-animation-b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t="22241" r="22318" b="9901"/>
          <a:stretch>
            <a:fillRect/>
          </a:stretch>
        </p:blipFill>
        <p:spPr bwMode="auto">
          <a:xfrm>
            <a:off x="434977" y="1536700"/>
            <a:ext cx="667226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>
                <a:solidFill>
                  <a:srgbClr val="000000"/>
                </a:solidFill>
              </a:rPr>
              <a:t>- p. </a:t>
            </a:r>
            <a:fld id="{993D06EF-6972-4909-B315-94B370855588}" type="slidenum">
              <a:rPr lang="en-US" altLang="en-US" sz="1400" b="0">
                <a:solidFill>
                  <a:srgbClr val="000000"/>
                </a:solidFill>
              </a:rPr>
              <a:pPr eaLnBrk="1" hangingPunct="1"/>
              <a:t>16</a:t>
            </a:fld>
            <a:r>
              <a:rPr lang="en-US" altLang="en-US" sz="1400" b="0">
                <a:solidFill>
                  <a:srgbClr val="000000"/>
                </a:solidFill>
              </a:rPr>
              <a:t>/26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872288" y="1749426"/>
            <a:ext cx="207962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340225" y="2862263"/>
            <a:ext cx="128588" cy="120651"/>
          </a:xfrm>
          <a:prstGeom prst="ellipse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 flipH="1">
            <a:off x="4486277" y="2482850"/>
            <a:ext cx="92075" cy="71439"/>
          </a:xfrm>
          <a:prstGeom prst="ellipse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798763" y="5146675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51163" y="5022850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079750" y="4905375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190875" y="4762501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b="0" smtClean="0">
              <a:solidFill>
                <a:srgbClr val="FFFFFF"/>
              </a:solidFill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 flipV="1">
            <a:off x="4532313" y="3048000"/>
            <a:ext cx="1752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17" name="Picture 4" descr="ringcove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425865"/>
            <a:ext cx="1282700" cy="103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65113" y="1524000"/>
            <a:ext cx="39624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6574" name="Rectangle 15"/>
          <p:cNvSpPr>
            <a:spLocks noChangeArrowheads="1"/>
          </p:cNvSpPr>
          <p:nvPr/>
        </p:nvSpPr>
        <p:spPr bwMode="auto">
          <a:xfrm rot="1980000">
            <a:off x="511624" y="5410617"/>
            <a:ext cx="1473935" cy="7180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5638800" y="2518568"/>
            <a:ext cx="3416300" cy="19772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  <a:extLst/>
        </p:spPr>
        <p:txBody>
          <a:bodyPr lIns="90488" tIns="44450" rIns="90488" bIns="44450"/>
          <a:lstStyle>
            <a:lvl1pPr marL="285750" indent="-2857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defRPr sz="20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defRPr b="1">
                <a:solidFill>
                  <a:schemeClr val="accent2"/>
                </a:solidFill>
                <a:latin typeface="+mn-lt"/>
              </a:defRPr>
            </a:lvl3pPr>
            <a:lvl4pPr marL="15430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4pPr>
            <a:lvl5pPr marL="20002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5pPr>
            <a:lvl6pPr marL="24574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6pPr>
            <a:lvl7pPr marL="29146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7pPr>
            <a:lvl8pPr marL="33718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8pPr>
            <a:lvl9pPr marL="38290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buClr>
                <a:srgbClr val="000000"/>
              </a:buClr>
              <a:buNone/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No </a:t>
            </a:r>
            <a:r>
              <a:rPr lang="en-US" sz="1800" kern="0" dirty="0" err="1" smtClean="0">
                <a:solidFill>
                  <a:srgbClr val="000000"/>
                </a:solidFill>
              </a:rPr>
              <a:t>hadronic</a:t>
            </a:r>
            <a:r>
              <a:rPr lang="en-US" sz="1800" kern="0" dirty="0" smtClean="0">
                <a:solidFill>
                  <a:srgbClr val="000000"/>
                </a:solidFill>
              </a:rPr>
              <a:t> flash</a:t>
            </a:r>
          </a:p>
          <a:p>
            <a:pPr>
              <a:buClr>
                <a:srgbClr val="0000D4"/>
              </a:buClr>
              <a:buFont typeface="Lucida Grande"/>
              <a:buChar char="-"/>
              <a:defRPr/>
            </a:pPr>
            <a:r>
              <a:rPr lang="en-US" sz="1400" kern="0" dirty="0" err="1">
                <a:solidFill>
                  <a:schemeClr val="accent1"/>
                </a:solidFill>
                <a:ea typeface="ＭＳ Ｐゴシック"/>
              </a:rPr>
              <a:t>Pions</a:t>
            </a:r>
            <a:r>
              <a:rPr lang="en-US" sz="1400" kern="0" dirty="0">
                <a:solidFill>
                  <a:schemeClr val="accent1"/>
                </a:solidFill>
                <a:ea typeface="ＭＳ Ｐゴシック"/>
              </a:rPr>
              <a:t> all decay</a:t>
            </a:r>
          </a:p>
          <a:p>
            <a:pPr>
              <a:buClr>
                <a:srgbClr val="0000D4"/>
              </a:buClr>
              <a:buFont typeface="Lucida Grande"/>
              <a:buChar char="-"/>
              <a:defRPr/>
            </a:pPr>
            <a:r>
              <a:rPr lang="en-US" sz="1400" kern="0" dirty="0">
                <a:solidFill>
                  <a:schemeClr val="accent1"/>
                </a:solidFill>
                <a:ea typeface="ＭＳ Ｐゴシック"/>
              </a:rPr>
              <a:t>Protons removed by </a:t>
            </a:r>
            <a:r>
              <a:rPr lang="en-US" sz="1400" kern="0" dirty="0" smtClean="0">
                <a:solidFill>
                  <a:schemeClr val="accent1"/>
                </a:solidFill>
                <a:ea typeface="ＭＳ Ｐゴシック"/>
              </a:rPr>
              <a:t>a DR kicker</a:t>
            </a: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Forward </a:t>
            </a:r>
            <a:r>
              <a:rPr lang="en-US" sz="1800" kern="0" dirty="0">
                <a:solidFill>
                  <a:srgbClr val="000000"/>
                </a:solidFill>
              </a:rPr>
              <a:t>muons </a:t>
            </a:r>
            <a:r>
              <a:rPr lang="en-US" sz="1800" kern="0" dirty="0" smtClean="0">
                <a:solidFill>
                  <a:srgbClr val="000000"/>
                </a:solidFill>
              </a:rPr>
              <a:t>collected</a:t>
            </a:r>
          </a:p>
          <a:p>
            <a:pPr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 smtClean="0">
                <a:solidFill>
                  <a:schemeClr val="accent1"/>
                </a:solidFill>
              </a:rPr>
              <a:t>95% polarized</a:t>
            </a:r>
          </a:p>
          <a:p>
            <a:pPr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 smtClean="0">
                <a:solidFill>
                  <a:schemeClr val="accent1"/>
                </a:solidFill>
              </a:rPr>
              <a:t>~800,000 </a:t>
            </a:r>
            <a:r>
              <a:rPr lang="en-US" sz="1400" kern="0" dirty="0" smtClean="0">
                <a:solidFill>
                  <a:schemeClr val="accent1"/>
                </a:solidFill>
                <a:latin typeface="Symbol" panose="05050102010706020507" pitchFamily="18" charset="2"/>
              </a:rPr>
              <a:t>m</a:t>
            </a:r>
            <a:r>
              <a:rPr lang="en-US" sz="1400" kern="0" baseline="30000" dirty="0" smtClean="0">
                <a:solidFill>
                  <a:schemeClr val="accent1"/>
                </a:solidFill>
              </a:rPr>
              <a:t>+</a:t>
            </a:r>
            <a:r>
              <a:rPr lang="en-US" sz="1400" kern="0" dirty="0" smtClean="0">
                <a:solidFill>
                  <a:schemeClr val="accent1"/>
                </a:solidFill>
              </a:rPr>
              <a:t>/fill (</a:t>
            </a:r>
            <a:r>
              <a:rPr lang="en-US" sz="1400" kern="0" dirty="0" err="1" smtClean="0">
                <a:solidFill>
                  <a:schemeClr val="accent1"/>
                </a:solidFill>
                <a:latin typeface="Symbol" panose="05050102010706020507" pitchFamily="18" charset="2"/>
              </a:rPr>
              <a:t>d</a:t>
            </a:r>
            <a:r>
              <a:rPr lang="en-US" sz="1400" kern="0" dirty="0" err="1" smtClean="0">
                <a:solidFill>
                  <a:schemeClr val="accent1"/>
                </a:solidFill>
              </a:rPr>
              <a:t>P</a:t>
            </a:r>
            <a:r>
              <a:rPr lang="en-US" sz="1400" kern="0" dirty="0" smtClean="0">
                <a:solidFill>
                  <a:schemeClr val="accent1"/>
                </a:solidFill>
              </a:rPr>
              <a:t>/P 2%) at ring</a:t>
            </a:r>
          </a:p>
          <a:p>
            <a:pPr lvl="1">
              <a:buClr>
                <a:srgbClr val="000000"/>
              </a:buClr>
              <a:buFont typeface="Arial"/>
              <a:buChar char="•"/>
              <a:defRPr/>
            </a:pPr>
            <a:endParaRPr lang="en-US" sz="1400" kern="0" dirty="0" smtClean="0">
              <a:solidFill>
                <a:srgbClr val="0070C0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5543" y="152400"/>
            <a:ext cx="8918575" cy="9906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i="1" dirty="0"/>
              <a:t>… shots of highly polarized 3.094 GeV/c muons</a:t>
            </a:r>
            <a:endParaRPr lang="en-US" dirty="0"/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 flipV="1">
            <a:off x="5080000" y="1803400"/>
            <a:ext cx="3048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5549454" y="1472427"/>
            <a:ext cx="1321691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Arial"/>
                <a:ea typeface="ＭＳ Ｐゴシック"/>
              </a:rPr>
              <a:t>8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ＭＳ Ｐゴシック"/>
              </a:rPr>
              <a:t>GeV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ＭＳ Ｐゴシック"/>
              </a:rPr>
              <a:t> Protons</a:t>
            </a:r>
            <a:endParaRPr lang="en-US" sz="12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7197" y="2485639"/>
            <a:ext cx="641616" cy="276999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srgbClr val="FFFFFF"/>
                </a:solidFill>
                <a:latin typeface="Arial"/>
                <a:ea typeface="ＭＳ Ｐゴシック"/>
              </a:rPr>
              <a:t>Pions</a:t>
            </a:r>
            <a:endParaRPr lang="en-US" sz="12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83682" y="1520846"/>
            <a:ext cx="833836" cy="27699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Arial"/>
                <a:ea typeface="ＭＳ Ｐゴシック"/>
              </a:rPr>
              <a:t>Muons</a:t>
            </a:r>
            <a:endParaRPr lang="en-US" sz="12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8060" y="4683395"/>
            <a:ext cx="1040703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Arial"/>
                <a:ea typeface="ＭＳ Ｐゴシック"/>
              </a:rPr>
              <a:t>4 bunches</a:t>
            </a:r>
            <a:endParaRPr lang="en-US" sz="12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5801" y="6313381"/>
            <a:ext cx="283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srgbClr val="000000"/>
                </a:solidFill>
                <a:latin typeface="Arial"/>
                <a:ea typeface="ＭＳ Ｐゴシック"/>
              </a:rPr>
              <a:t>All protons are “excess” from those used for </a:t>
            </a:r>
            <a:r>
              <a:rPr lang="en-US" sz="1400" b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NOvA</a:t>
            </a:r>
            <a:r>
              <a:rPr lang="en-US" sz="1400" b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n</a:t>
            </a:r>
            <a:r>
              <a:rPr lang="en-US" sz="1400" b="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Arial"/>
                <a:ea typeface="ＭＳ Ｐゴシック"/>
              </a:rPr>
              <a:t>Program </a:t>
            </a:r>
            <a:endParaRPr lang="en-US" sz="1400" b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401135" y="5118977"/>
            <a:ext cx="5810250" cy="1240330"/>
            <a:chOff x="3379788" y="5334661"/>
            <a:chExt cx="5810250" cy="1240330"/>
          </a:xfrm>
        </p:grpSpPr>
        <p:pic>
          <p:nvPicPr>
            <p:cNvPr id="183300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81"/>
            <a:stretch/>
          </p:blipFill>
          <p:spPr bwMode="auto">
            <a:xfrm>
              <a:off x="3379788" y="5503938"/>
              <a:ext cx="5810250" cy="1071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827197" y="5334661"/>
              <a:ext cx="50292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Possible Cycle: 16 Shots / 1.33 s Cycle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862" y="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Slide Number Placeholder 5"/>
          <p:cNvSpPr txBox="1">
            <a:spLocks/>
          </p:cNvSpPr>
          <p:nvPr/>
        </p:nvSpPr>
        <p:spPr bwMode="auto">
          <a:xfrm>
            <a:off x="8070715" y="6514681"/>
            <a:ext cx="10668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dirty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16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492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12864 0.00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65 0.00324 C -0.11111 0.00324 -0.0967 0.01922 -0.0967 0.03959 C -0.0967 0.05949 -0.11111 0.07639 -0.12865 0.07639 C -0.14601 0.07639 -0.16007 0.05949 -0.16007 0.03959 C -0.16007 0.01922 -0.14601 0.00324 -0.12865 0.00324 Z " pathEditMode="relative" rAng="0" ptsTypes="fffff">
                                      <p:cBhvr>
                                        <p:cTn id="11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65 0.00324 L -0.31892 0.182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8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92 0.18264 C -0.32847 0.18635 -0.33802 0.19005 -0.34757 0.18727 C -0.35712 0.18449 -0.36805 0.17223 -0.37639 0.16644 C -0.38472 0.16019 -0.39253 0.15533 -0.39722 0.15139 C -0.40191 0.14746 -0.39809 0.14954 -0.40417 0.14329 C -0.41024 0.13704 -0.42014 0.12153 -0.43368 0.1132 C -0.44722 0.10487 -0.46632 0.09422 -0.48594 0.09352 C -0.50555 0.09283 -0.53403 0.10116 -0.55104 0.10973 C -0.56805 0.11829 -0.57326 0.11852 -0.58854 0.14445 C -0.60382 0.17014 -0.63212 0.23588 -0.64323 0.26482 C -0.65434 0.29375 -0.6533 0.29908 -0.65538 0.31829 C -0.65746 0.3375 -0.6592 0.35787 -0.65538 0.37963 C -0.65156 0.40139 -0.64444 0.42894 -0.63281 0.44931 C -0.62118 0.46968 -0.60538 0.49028 -0.58594 0.50232 C -0.56649 0.51459 -0.53958 0.52477 -0.51632 0.52315 C -0.49305 0.52153 -0.46233 0.50463 -0.44583 0.49306 C -0.42934 0.48172 -0.42917 0.47778 -0.41719 0.45394 C -0.40521 0.4301 -0.38299 0.38311 -0.37361 0.34954 C -0.36424 0.31598 -0.35746 0.28426 -0.36059 0.25209 C -0.36371 0.21991 -0.37812 0.18079 -0.39288 0.15602 C -0.40764 0.13102 -0.42934 0.1132 -0.4493 0.10278 C -0.46927 0.09237 -0.49167 0.08959 -0.51285 0.09352 C -0.53403 0.09746 -0.55295 0.09237 -0.57639 0.12593 C -0.59983 0.15949 -0.64097 0.24931 -0.65312 0.29514 C -0.66528 0.34098 -0.65555 0.3713 -0.64896 0.40162 C -0.64236 0.43195 -0.63368 0.45695 -0.61389 0.47686 C -0.5941 0.49676 -0.55608 0.51783 -0.52986 0.52084 C -0.50364 0.52385 -0.4717 0.50047 -0.45642 0.49514 " pathEditMode="relative" rAng="0" ptsTypes="aaaaaaaaaaaaaaaaaaaaaaaaaaaa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2977E-6 C 0.01146 -0.00555 0.02691 -0.01457 0.03819 -0.02313 C 0.04948 -0.03169 0.0592 -0.04256 0.06788 -0.05112 C 0.07656 -0.05968 0.0842 -0.06454 0.09045 -0.07425 C 0.0967 -0.08397 0.10173 -0.09831 0.10538 -0.10918 C 0.10902 -0.12005 0.10972 -0.13116 0.11215 -0.13902 C 0.11458 -0.14689 0.11493 -0.1455 0.12014 -0.1566 C 0.12534 -0.1677 0.13802 -0.18829 0.1434 -0.20518 C 0.14878 -0.22206 0.14791 -0.23803 0.15208 -0.25838 C 0.15625 -0.27874 0.16232 -0.30326 0.16857 -0.32778 " pathEditMode="relative" rAng="0" ptsTypes="aaaaaaaaaa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6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0324 L 0.01563 -0.0562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-2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78 C 0.00382 -0.00093 0.00677 -0.00417 0.01024 -0.00579 C 0.01129 -0.00718 0.01198 -0.00787 0.01337 -0.00833 C 0.01528 -0.01157 0.01945 -0.01458 0.02205 -0.01736 C 0.02274 -0.02037 0.02431 -0.02199 0.02587 -0.02407 C 0.02622 -0.02546 0.02813 -0.02755 0.02813 -0.02755 C 0.02934 -0.03056 0.03195 -0.03449 0.0342 -0.03611 C 0.03524 -0.03773 0.03629 -0.04028 0.0375 -0.04167 C 0.03906 -0.04352 0.04011 -0.04375 0.04132 -0.04583 C 0.04167 -0.04745 0.0441 -0.04954 0.04549 -0.05023 C 0.04601 -0.05231 0.0474 -0.0537 0.04896 -0.0544 C 0.05035 -0.05556 0.05139 -0.05718 0.05278 -0.05833 C 0.05295 -0.0588 0.05313 -0.05926 0.05347 -0.05949 C 0.05382 -0.05972 0.05417 -0.05972 0.05451 -0.05995 C 0.05747 -0.06343 0.05469 -0.06204 0.05729 -0.06296 C 0.05868 -0.06551 0.05938 -0.06736 0.0599 -0.0706 C 0.06024 -0.07431 0.06129 -0.08032 0.05868 -0.0831 C 0.05816 -0.08542 0.0566 -0.08657 0.05538 -0.08819 C 0.05451 -0.08935 0.05399 -0.09097 0.05313 -0.09213 C 0.05174 -0.09398 0.04983 -0.09468 0.04809 -0.09583 C 0.04583 -0.09745 0.0441 -0.09977 0.04167 -0.10069 C 0.04028 -0.10301 0.03698 -0.1037 0.0349 -0.10486 C 0.02656 -0.10972 0.01771 -0.11088 0.00868 -0.11181 C 0.00035 -0.11134 0.00295 -0.11157 -0.00191 -0.10787 C -0.00312 -0.10532 -0.00469 -0.10324 -0.00642 -0.10139 C -0.00694 -0.09907 -0.0066 -0.10023 -0.00746 -0.09838 C -0.00781 -0.09745 -0.00868 -0.09583 -0.00868 -0.09583 C -0.00972 -0.08958 -0.00937 -0.08495 -0.00903 -0.07801 C -0.00868 -0.06782 -0.00642 -0.05648 -0.0033 -0.04722 C -0.00174 -0.04282 -0.00191 -0.03773 0.00087 -0.03403 C 0.00139 -0.03194 0.00208 -0.02986 0.00313 -0.02847 C 0.00399 -0.025 0.00486 -0.02546 0.00729 -0.02454 C 0.01354 -0.02477 0.0184 -0.02546 0.02431 -0.02662 C 0.02622 -0.02755 0.0283 -0.02801 0.03004 -0.02917 C 0.03351 -0.03171 0.03576 -0.03634 0.03872 -0.03958 C 0.03924 -0.04236 0.0408 -0.04329 0.04254 -0.04468 C 0.04497 -0.04884 0.04896 -0.05324 0.05226 -0.05625 C 0.05347 -0.05903 0.05521 -0.06065 0.05695 -0.06296 C 0.05781 -0.0662 0.05799 -0.06968 0.05833 -0.07292 C 0.05799 -0.07963 0.05799 -0.08102 0.05347 -0.0831 C 0.05295 -0.08542 0.05226 -0.08495 0.05087 -0.08611 C 0.04983 -0.08843 0.04601 -0.09097 0.04392 -0.09167 C 0.04254 -0.09306 0.04115 -0.09352 0.03941 -0.09421 C 0.03576 -0.09745 0.03229 -0.10046 0.02813 -0.10231 C 0.02379 -0.10694 0.01684 -0.10625 0.01181 -0.10694 C 0.0092 -0.10671 0.00017 -0.10787 -0.00382 -0.10486 C -0.00451 -0.10324 -0.00521 -0.10255 -0.00642 -0.10139 C -0.00677 -0.09954 -0.00694 -0.09861 -0.00799 -0.09722 C -0.00885 -0.09398 -0.00885 -0.09213 -0.00903 -0.08819 C -0.00885 -0.08032 -0.00833 -0.07384 -0.00677 -0.06643 C -0.00608 -0.05648 -0.00382 -0.04676 -0.00139 -0.03727 C -0.00035 -0.03356 0.00104 -0.0294 0.00417 -0.02801 C 0.00642 -0.02546 0.00833 -0.02546 0.01146 -0.025 C 0.01997 -0.02546 0.01754 -0.02523 0.02274 -0.02755 C 0.025 -0.03009 0.02379 -0.0294 0.02587 -0.03009 C 0.02726 -0.03125 0.02847 -0.03241 0.03004 -0.0331 C 0.03142 -0.03426 0.03264 -0.03542 0.0342 -0.03611 C 0.03542 -0.03796 0.03802 -0.04097 0.03976 -0.04167 C 0.04045 -0.04329 0.04132 -0.04375 0.04254 -0.04468 C 0.04427 -0.04768 0.04722 -0.05116 0.04965 -0.05324 C 0.05052 -0.05509 0.05156 -0.05671 0.05313 -0.05741 C 0.05382 -0.0588 0.05434 -0.05995 0.05538 -0.06088 C 0.05608 -0.06134 0.05729 -0.0625 0.05729 -0.0625 C 0.05833 -0.06435 0.0592 -0.06551 0.06059 -0.0669 C 0.06198 -0.06991 0.06163 -0.06852 0.06215 -0.07106 C 0.06198 -0.07431 0.0625 -0.07662 0.06059 -0.07847 C 0.05938 -0.08125 0.05851 -0.08403 0.05642 -0.08611 C 0.05486 -0.08981 0.05174 -0.09282 0.04861 -0.09421 C 0.04514 -0.09792 0.03958 -0.09907 0.03524 -0.10069 C 0.03386 -0.10301 0.0257 -0.10694 0.02309 -0.10787 C 0.02136 -0.10926 0.02083 -0.10972 0.01892 -0.11042 C 0.01684 -0.11227 0.01354 -0.11204 0.01111 -0.1125 C 0.00642 -0.11204 0.0033 -0.11273 -0.00069 -0.11088 C -0.00121 -0.10972 -0.00399 -0.10602 -0.00486 -0.10532 C -0.00573 -0.1037 -0.00642 -0.10185 -0.00746 -0.10023 C -0.00799 -0.09861 -0.00868 -0.09514 -0.00868 -0.09514 C -0.00851 -0.08542 -0.00885 -0.07407 -0.00677 -0.06435 C -0.00608 -0.05648 -0.00417 -0.04907 -0.00295 -0.0412 C -0.00226 -0.03727 -0.00174 -0.03264 -1.11111E-6 -0.02917 C 0.0007 -0.02616 0.00295 -0.02546 0.00504 -0.025 C 0.01372 -0.02523 0.01771 -0.025 0.02465 -0.02801 C 0.02708 -0.03009 0.02951 -0.03148 0.03229 -0.03264 C 0.03351 -0.0338 0.03576 -0.03588 0.03715 -0.03657 C 0.03802 -0.03796 0.03872 -0.03866 0.03976 -0.03958 C 0.04063 -0.04143 0.04115 -0.04282 0.04254 -0.04421 C 0.04358 -0.04676 0.04497 -0.04884 0.0467 -0.05069 C 0.04705 -0.05255 0.04844 -0.05417 0.04965 -0.05532 C 0.05052 -0.05718 0.05156 -0.05926 0.05313 -0.05995 C 0.05417 -0.06181 0.05504 -0.06296 0.05642 -0.06435 C 0.05695 -0.06574 0.05833 -0.06806 0.0592 -0.06898 C 0.06007 -0.0713 0.06111 -0.07616 0.06111 -0.07616 C 0.06076 -0.0787 0.06076 -0.08032 0.05955 -0.08218 C 0.05886 -0.08518 0.0533 -0.09375 0.05122 -0.09468 C 0.04844 -0.09838 0.0434 -0.09931 0.03976 -0.10069 C 0.03872 -0.10255 0.03681 -0.10231 0.03524 -0.10324 C 0.03056 -0.10556 0.02552 -0.10787 0.02049 -0.1088 C 0.01788 -0.11065 0.01632 -0.11018 0.01285 -0.11042 C 0.00781 -0.11018 0.00226 -0.11227 -0.00226 -0.1088 C -0.00243 -0.10833 -0.0026 -0.10764 -0.00295 -0.10741 C -0.0033 -0.10718 -0.00382 -0.10741 -0.00417 -0.10694 C -0.00451 -0.10648 -0.00434 -0.10579 -0.00451 -0.10532 C -0.00469 -0.10486 -0.00521 -0.10463 -0.00555 -0.1044 C -0.00608 -0.10301 -0.00642 -0.10185 -0.00712 -0.10069 C -0.00816 -0.0963 -0.00781 -0.09838 -0.00833 -0.09421 C -0.00799 -0.07847 -0.00868 -0.0787 -0.00746 -0.06806 C -0.00729 -0.06574 -0.00677 -0.06319 -0.00642 -0.06088 C -0.00625 -0.05926 -0.0059 -0.05741 -0.00555 -0.05579 C -0.00538 -0.05509 -0.00521 -0.05393 -0.00521 -0.05393 C -0.00451 -0.04468 -0.00503 -0.0338 0.00087 -0.02755 C 0.00191 -0.02338 0.00729 -0.02338 0.0099 -0.02292 C 0.01528 -0.02338 0.01701 -0.02292 0.02083 -0.02454 C 0.02326 -0.02731 0.02639 -0.02778 0.02917 -0.02963 C 0.03125 -0.03102 0.03333 -0.03333 0.03559 -0.03403 C 0.03733 -0.03542 0.03872 -0.03704 0.04063 -0.03773 C 0.04184 -0.03889 0.0434 -0.04028 0.04479 -0.04074 C 0.0467 -0.04259 0.04722 -0.04306 0.04931 -0.04375 C 0.05052 -0.04606 0.05261 -0.0463 0.05451 -0.04722 C 0.05556 -0.04861 0.05712 -0.04954 0.05868 -0.05023 C 0.05972 -0.05162 0.06198 -0.05393 0.06337 -0.0544 C 0.06458 -0.05556 0.06441 -0.05671 0.06563 -0.05787 C 0.06632 -0.05926 0.0684 -0.06273 0.06945 -0.06389 C 0.06997 -0.0662 0.07083 -0.06898 0.0717 -0.07106 C 0.07222 -0.08194 0.0724 -0.09329 0.07465 -0.10393 C 0.07535 -0.10694 0.07587 -0.11227 0.07778 -0.11435 C 0.07813 -0.11597 0.0783 -0.11713 0.07917 -0.11852 C 0.08004 -0.12176 0.08108 -0.12199 0.08368 -0.12245 C 0.08767 -0.12199 0.08802 -0.12292 0.09028 -0.11991 C 0.09184 -0.11343 0.08941 -0.10949 0.08524 -0.10833 C 0.08142 -0.1088 0.0816 -0.1088 0.08073 -0.11296 C 0.08125 -0.12199 0.0809 -0.12014 0.08785 -0.11944 C 0.09063 -0.11829 0.08976 -0.11944 0.09097 -0.11736 C 0.09028 -0.11157 0.08611 -0.11088 0.08229 -0.10949 C 0.07691 -0.11065 0.07813 -0.12292 0.08229 -0.12407 C 0.08455 -0.12384 0.08958 -0.12569 0.09063 -0.12153 C 0.09045 -0.11806 0.09097 -0.11181 0.08837 -0.10949 C 0.08698 -0.10671 0.08698 -0.10694 0.0849 -0.10532 C 0.08038 -0.10579 0.0809 -0.10579 0.08004 -0.11088 C 0.08038 -0.11921 0.0783 -0.1213 0.08264 -0.12292 C 0.08472 -0.12268 0.08663 -0.12268 0.08872 -0.12245 C 0.08941 -0.12245 0.09045 -0.12292 0.09063 -0.12199 C 0.09132 -0.11921 0.08958 -0.11273 0.08785 -0.11088 C 0.08733 -0.10903 0.08698 -0.10833 0.08559 -0.10741 C 0.08368 -0.10417 0.08368 -0.10602 0.08195 -0.10833 C 0.08229 -0.12083 0.08038 -0.12106 0.08785 -0.12199 C 0.08889 -0.12176 0.08993 -0.12199 0.09097 -0.12153 C 0.09219 -0.12083 0.09115 -0.11181 0.08941 -0.10995 C 0.08889 -0.10764 0.08872 -0.10625 0.08681 -0.10532 C 0.08524 -0.10648 0.08472 -0.10833 0.08333 -0.10949 C 0.08195 -0.11227 0.08229 -0.11319 0.08264 -0.1169 C 0.08316 -0.1213 0.08698 -0.12176 0.08976 -0.12245 C 0.09045 -0.12222 0.09132 -0.12245 0.09201 -0.12199 C 0.09306 -0.1213 0.09323 -0.11736 0.09323 -0.11736 C 0.09306 -0.11435 0.0934 -0.11227 0.09167 -0.11042 C 0.0908 -0.10602 0.08785 -0.10532 0.08524 -0.10324 C 0.08056 -0.10486 0.07986 -0.10833 0.07847 -0.11389 C 0.07882 -0.11574 0.07934 -0.11875 0.08073 -0.11991 C 0.0816 -0.1206 0.08333 -0.12106 0.08333 -0.12106 C 0.0882 -0.1206 0.08785 -0.12106 0.09063 -0.11736 C 0.09115 -0.11528 0.09167 -0.11343 0.09201 -0.11134 C 0.09115 -0.10625 0.08802 -0.10532 0.08455 -0.1044 C 0.08247 -0.10486 0.08125 -0.10486 0.07951 -0.10625 C 0.07847 -0.11111 0.0783 -0.11944 0.08264 -0.12106 C 0.08438 -0.12268 0.08646 -0.1213 0.08837 -0.1206 C 0.08941 -0.11944 0.09045 -0.11898 0.09167 -0.11806 C 0.09306 -0.11181 0.09184 -0.10926 0.08715 -0.10741 C 0.08576 -0.10602 0.0842 -0.10556 0.08264 -0.10486 C 0.08177 -0.10509 0.08021 -0.10417 0.08004 -0.10532 C 0.07934 -0.1081 0.07986 -0.1213 0.08368 -0.12292 C 0.08386 -0.12338 0.08386 -0.12407 0.0842 -0.12407 C 0.08872 -0.125 0.08976 -0.11991 0.09288 -0.11736 C 0.0941 -0.1125 0.09236 -0.1088 0.08906 -0.10741 C 0.08767 -0.10509 0.08472 -0.10486 0.08264 -0.10393 C 0.08177 -0.10556 0.08108 -0.10602 0.08073 -0.10787 C 0.0809 -0.11134 0.08073 -0.11505 0.08108 -0.11852 C 0.08142 -0.12106 0.08611 -0.12199 0.08611 -0.12199 C 0.08941 -0.12153 0.09045 -0.1206 0.09323 -0.11944 C 0.0934 -0.11898 0.0934 -0.11852 0.09358 -0.11806 C 0.09375 -0.11759 0.09427 -0.11782 0.09445 -0.11736 C 0.09497 -0.11643 0.09497 -0.11505 0.09514 -0.11389 C 0.09445 -0.10926 0.09236 -0.10741 0.08906 -0.10625 C 0.08698 -0.10463 0.08872 -0.10579 0.08611 -0.10486 C 0.08524 -0.10463 0.08368 -0.10393 0.08368 -0.10393 C 0.0809 -0.10486 0.08004 -0.10741 0.07917 -0.11088 C 0.07951 -0.11875 0.07917 -0.12014 0.0842 -0.12199 C 0.0908 -0.12153 0.0882 -0.12153 0.09201 -0.12153 " pathEditMode="relative" ptsTypes="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36 0.04487 C 0.00382 -0.05897 0.0434 0.04094 -0.06215 0.01503 C -0.13715 -0.00347 -0.24601 -0.03654 -0.32136 -0.03654 " pathEditMode="relative" rAng="0" ptsTypes="fff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42" y="-5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07312" y="4648200"/>
            <a:ext cx="7922288" cy="762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98" y="533400"/>
            <a:ext cx="8063802" cy="533400"/>
          </a:xfrm>
        </p:spPr>
        <p:txBody>
          <a:bodyPr/>
          <a:lstStyle/>
          <a:p>
            <a:pPr algn="l"/>
            <a:r>
              <a:rPr lang="en-US" sz="2800" dirty="0" smtClean="0"/>
              <a:t>Acquiring x21 statistics at </a:t>
            </a:r>
            <a:r>
              <a:rPr lang="en-US" sz="2800" dirty="0" smtClean="0">
                <a:solidFill>
                  <a:srgbClr val="3F9B31"/>
                </a:solidFill>
              </a:rPr>
              <a:t>FNAL</a:t>
            </a:r>
            <a:r>
              <a:rPr lang="en-US" sz="2800" dirty="0" smtClean="0"/>
              <a:t> vs.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BNL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312" y="1600200"/>
            <a:ext cx="88392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BNL E821</a:t>
            </a:r>
            <a:r>
              <a:rPr lang="en-US" b="0" dirty="0" smtClean="0">
                <a:solidFill>
                  <a:schemeClr val="tx1"/>
                </a:solidFill>
              </a:rPr>
              <a:t>: 	~  </a:t>
            </a:r>
            <a:r>
              <a:rPr lang="en-US" dirty="0" smtClean="0">
                <a:solidFill>
                  <a:schemeClr val="tx1"/>
                </a:solidFill>
              </a:rPr>
              <a:t>4000   </a:t>
            </a:r>
            <a:r>
              <a:rPr lang="en-US" b="0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b="0" dirty="0" smtClean="0">
                <a:solidFill>
                  <a:schemeClr val="tx1"/>
                </a:solidFill>
              </a:rPr>
              <a:t>+ / fill 	</a:t>
            </a:r>
            <a:r>
              <a:rPr lang="en-US" b="0" i="1" dirty="0" smtClean="0">
                <a:solidFill>
                  <a:schemeClr val="tx1"/>
                </a:solidFill>
              </a:rPr>
              <a:t>using</a:t>
            </a:r>
            <a:r>
              <a:rPr lang="en-US" b="0" dirty="0" smtClean="0">
                <a:solidFill>
                  <a:schemeClr val="tx1"/>
                </a:solidFill>
              </a:rPr>
              <a:t> 4 </a:t>
            </a:r>
            <a:r>
              <a:rPr lang="en-US" b="0" dirty="0">
                <a:solidFill>
                  <a:schemeClr val="tx1"/>
                </a:solidFill>
              </a:rPr>
              <a:t>TP </a:t>
            </a:r>
            <a:r>
              <a:rPr lang="en-US" b="0" dirty="0" smtClean="0">
                <a:solidFill>
                  <a:schemeClr val="tx1"/>
                </a:solidFill>
              </a:rPr>
              <a:t>of  24 GeV p / fill</a:t>
            </a:r>
            <a:endParaRPr lang="en-US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FNAL E989</a:t>
            </a:r>
            <a:r>
              <a:rPr lang="en-US" b="0" dirty="0" smtClean="0">
                <a:solidFill>
                  <a:schemeClr val="tx1"/>
                </a:solidFill>
              </a:rPr>
              <a:t>:	</a:t>
            </a:r>
            <a:r>
              <a:rPr lang="en-US" dirty="0" smtClean="0">
                <a:solidFill>
                  <a:schemeClr val="tx1"/>
                </a:solidFill>
              </a:rPr>
              <a:t>&gt; 10,000 </a:t>
            </a:r>
            <a:r>
              <a:rPr lang="en-US" b="0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b="0" dirty="0">
                <a:solidFill>
                  <a:schemeClr val="tx1"/>
                </a:solidFill>
              </a:rPr>
              <a:t>+ / fill </a:t>
            </a:r>
            <a:r>
              <a:rPr lang="en-US" b="0" dirty="0" smtClean="0">
                <a:solidFill>
                  <a:schemeClr val="tx1"/>
                </a:solidFill>
              </a:rPr>
              <a:t>	</a:t>
            </a:r>
            <a:r>
              <a:rPr lang="en-US" b="0" i="1" dirty="0" smtClean="0">
                <a:solidFill>
                  <a:schemeClr val="tx1"/>
                </a:solidFill>
              </a:rPr>
              <a:t>using</a:t>
            </a:r>
            <a:r>
              <a:rPr lang="en-US" b="0" dirty="0" smtClean="0">
                <a:solidFill>
                  <a:schemeClr val="tx1"/>
                </a:solidFill>
              </a:rPr>
              <a:t> 1 </a:t>
            </a:r>
            <a:r>
              <a:rPr lang="en-US" b="0" dirty="0">
                <a:solidFill>
                  <a:schemeClr val="tx1"/>
                </a:solidFill>
              </a:rPr>
              <a:t>TP </a:t>
            </a:r>
            <a:r>
              <a:rPr lang="en-US" b="0" dirty="0" smtClean="0">
                <a:solidFill>
                  <a:schemeClr val="tx1"/>
                </a:solidFill>
              </a:rPr>
              <a:t> of  8 </a:t>
            </a:r>
            <a:r>
              <a:rPr lang="en-US" b="0" dirty="0">
                <a:solidFill>
                  <a:schemeClr val="tx1"/>
                </a:solidFill>
              </a:rPr>
              <a:t>GeV p / </a:t>
            </a:r>
            <a:r>
              <a:rPr lang="en-US" b="0" dirty="0" smtClean="0">
                <a:solidFill>
                  <a:schemeClr val="tx1"/>
                </a:solidFill>
              </a:rPr>
              <a:t>fill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Many design factors recover lower </a:t>
            </a:r>
            <a:r>
              <a:rPr lang="en-US" b="0" dirty="0" smtClean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US" b="0" dirty="0" smtClean="0">
                <a:solidFill>
                  <a:schemeClr val="tx1"/>
                </a:solidFill>
              </a:rPr>
              <a:t> and proton intensity / fill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0" dirty="0" err="1" smtClean="0">
                <a:solidFill>
                  <a:schemeClr val="tx1"/>
                </a:solidFill>
              </a:rPr>
              <a:t>e.g</a:t>
            </a:r>
            <a:r>
              <a:rPr lang="en-US" b="0" dirty="0" smtClean="0">
                <a:solidFill>
                  <a:schemeClr val="tx1"/>
                </a:solidFill>
              </a:rPr>
              <a:t>: target focus, FODO lattice;  forward decays; </a:t>
            </a:r>
            <a:r>
              <a:rPr lang="en-US" b="0" dirty="0" err="1" smtClean="0">
                <a:solidFill>
                  <a:schemeClr val="tx1"/>
                </a:solidFill>
              </a:rPr>
              <a:t>beamline</a:t>
            </a:r>
            <a:r>
              <a:rPr lang="en-US" b="0" dirty="0" smtClean="0">
                <a:solidFill>
                  <a:schemeClr val="tx1"/>
                </a:solidFill>
              </a:rPr>
              <a:t> length</a:t>
            </a:r>
            <a:endParaRPr lang="en-US" b="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Additionally: 12 Hz fill rate at FNAL vs 4.4 Hz at BNL (factor x 2.7)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1"/>
                </a:solidFill>
              </a:rPr>
              <a:t>This is a critical advantage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413"/>
                </a:solidFill>
              </a:rPr>
              <a:t>NET</a:t>
            </a:r>
            <a:r>
              <a:rPr lang="en-US" b="0" dirty="0" smtClean="0">
                <a:solidFill>
                  <a:srgbClr val="FFF413"/>
                </a:solidFill>
              </a:rPr>
              <a:t>:  Physics / hour 7 times greater at </a:t>
            </a:r>
            <a:r>
              <a:rPr lang="en-US" dirty="0" smtClean="0">
                <a:solidFill>
                  <a:srgbClr val="FFF413"/>
                </a:solidFill>
              </a:rPr>
              <a:t>FNAL</a:t>
            </a:r>
            <a:r>
              <a:rPr lang="en-US" b="0" dirty="0" smtClean="0">
                <a:solidFill>
                  <a:srgbClr val="FFF413"/>
                </a:solidFill>
              </a:rPr>
              <a:t> compared to </a:t>
            </a:r>
            <a:r>
              <a:rPr lang="en-US" dirty="0" smtClean="0">
                <a:solidFill>
                  <a:srgbClr val="FFF413"/>
                </a:solidFill>
              </a:rPr>
              <a:t>BNL</a:t>
            </a:r>
            <a:r>
              <a:rPr lang="en-US" b="0" dirty="0" smtClean="0">
                <a:solidFill>
                  <a:srgbClr val="FFF413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2" y="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2"/>
          <p:cNvSpPr txBox="1">
            <a:spLocks/>
          </p:cNvSpPr>
          <p:nvPr/>
        </p:nvSpPr>
        <p:spPr bwMode="auto">
          <a:xfrm>
            <a:off x="533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17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73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958" y="200055"/>
            <a:ext cx="7205773" cy="533400"/>
          </a:xfrm>
        </p:spPr>
        <p:txBody>
          <a:bodyPr/>
          <a:lstStyle/>
          <a:p>
            <a:pPr algn="l"/>
            <a:r>
              <a:rPr lang="en-US" sz="2400" dirty="0" smtClean="0"/>
              <a:t>Beamline Progress and End-to-End Modeling Significant and on schedule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862" y="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3" y="3216309"/>
            <a:ext cx="6295657" cy="17322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6" y="5033137"/>
            <a:ext cx="5089525" cy="1704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85444"/>
            <a:ext cx="3057525" cy="1690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6720" y="138544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M2-M3 </a:t>
            </a:r>
            <a:r>
              <a:rPr lang="en-US" sz="1800" dirty="0" err="1" smtClean="0">
                <a:solidFill>
                  <a:srgbClr val="FF0000"/>
                </a:solidFill>
              </a:rPr>
              <a:t>beamline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1997" y="1674725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Symbol" panose="05050102010706020507" pitchFamily="18" charset="2"/>
              </a:rPr>
              <a:t>p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chemeClr val="bg2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dirty="0" smtClean="0">
                <a:solidFill>
                  <a:schemeClr val="bg2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1427" y="1157930"/>
            <a:ext cx="2015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Critical for muon capture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459" y="33528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M4-M5 into Ring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200" y="5366266"/>
            <a:ext cx="2775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Handoff to Ring Models</a:t>
            </a: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1853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6" y="2048877"/>
            <a:ext cx="1867156" cy="9901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457" y="2074835"/>
            <a:ext cx="3197225" cy="17178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767" y="2074835"/>
            <a:ext cx="2498725" cy="1028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55745" y="3168134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Into and around the DR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77574" y="2599225"/>
            <a:ext cx="249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Critical for </a:t>
            </a:r>
            <a:r>
              <a:rPr lang="en-US" sz="1400" dirty="0" smtClean="0">
                <a:solidFill>
                  <a:schemeClr val="bg2"/>
                </a:solidFill>
                <a:latin typeface="Symbol" panose="05050102010706020507" pitchFamily="18" charset="2"/>
              </a:rPr>
              <a:t>p</a:t>
            </a:r>
            <a:r>
              <a:rPr lang="en-US" sz="1400" dirty="0" smtClean="0">
                <a:solidFill>
                  <a:schemeClr val="bg2"/>
                </a:solidFill>
              </a:rPr>
              <a:t> and p removal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86874" y="840683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Target working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2"/>
                </a:solidFill>
              </a:rPr>
              <a:t>Beamlines</a:t>
            </a:r>
            <a:r>
              <a:rPr lang="en-US" dirty="0" smtClean="0">
                <a:solidFill>
                  <a:schemeClr val="bg2"/>
                </a:solidFill>
              </a:rPr>
              <a:t> in progress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Ready early 2017</a:t>
            </a: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18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71" y="4469555"/>
            <a:ext cx="3550320" cy="216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 bwMode="auto">
          <a:xfrm rot="21150013">
            <a:off x="4028006" y="5568480"/>
            <a:ext cx="2510844" cy="33423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50" name="Rectangle 10"/>
          <p:cNvSpPr>
            <a:spLocks noGrp="1" noChangeArrowheads="1"/>
          </p:cNvSpPr>
          <p:nvPr>
            <p:ph type="title"/>
          </p:nvPr>
        </p:nvSpPr>
        <p:spPr>
          <a:xfrm>
            <a:off x="1010278" y="31670"/>
            <a:ext cx="7600322" cy="972527"/>
          </a:xfrm>
        </p:spPr>
        <p:txBody>
          <a:bodyPr/>
          <a:lstStyle/>
          <a:p>
            <a:pPr algn="l"/>
            <a:r>
              <a:rPr lang="en-US" sz="2400" i="1" dirty="0"/>
              <a:t>… inject, kick, and store muons </a:t>
            </a:r>
            <a:r>
              <a:rPr lang="en-US" sz="2400" i="1" dirty="0" smtClean="0"/>
              <a:t>in the Muon </a:t>
            </a:r>
            <a:r>
              <a:rPr lang="en-US" sz="2400" dirty="0" smtClean="0"/>
              <a:t>Storage </a:t>
            </a:r>
            <a:r>
              <a:rPr lang="en-US" sz="2400" dirty="0"/>
              <a:t>Ring</a:t>
            </a:r>
          </a:p>
        </p:txBody>
      </p:sp>
      <p:grpSp>
        <p:nvGrpSpPr>
          <p:cNvPr id="855051" name="Group 11"/>
          <p:cNvGrpSpPr>
            <a:grpSpLocks/>
          </p:cNvGrpSpPr>
          <p:nvPr/>
        </p:nvGrpSpPr>
        <p:grpSpPr bwMode="auto">
          <a:xfrm>
            <a:off x="7938" y="984250"/>
            <a:ext cx="7945438" cy="5721350"/>
            <a:chOff x="76" y="459"/>
            <a:chExt cx="5005" cy="3604"/>
          </a:xfrm>
        </p:grpSpPr>
        <p:grpSp>
          <p:nvGrpSpPr>
            <p:cNvPr id="855052" name="Group 12"/>
            <p:cNvGrpSpPr>
              <a:grpSpLocks/>
            </p:cNvGrpSpPr>
            <p:nvPr/>
          </p:nvGrpSpPr>
          <p:grpSpPr bwMode="auto">
            <a:xfrm>
              <a:off x="132" y="459"/>
              <a:ext cx="4949" cy="3604"/>
              <a:chOff x="132" y="459"/>
              <a:chExt cx="4949" cy="3604"/>
            </a:xfrm>
          </p:grpSpPr>
          <p:grpSp>
            <p:nvGrpSpPr>
              <p:cNvPr id="855053" name="Group 13"/>
              <p:cNvGrpSpPr>
                <a:grpSpLocks/>
              </p:cNvGrpSpPr>
              <p:nvPr/>
            </p:nvGrpSpPr>
            <p:grpSpPr bwMode="auto">
              <a:xfrm>
                <a:off x="132" y="459"/>
                <a:ext cx="4949" cy="3604"/>
                <a:chOff x="132" y="459"/>
                <a:chExt cx="4949" cy="3604"/>
              </a:xfrm>
            </p:grpSpPr>
            <p:pic>
              <p:nvPicPr>
                <p:cNvPr id="855054" name="Picture 14" descr="3DRing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7" y="459"/>
                  <a:ext cx="4344" cy="360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55055" name="Freeform 15"/>
                <p:cNvSpPr>
                  <a:spLocks/>
                </p:cNvSpPr>
                <p:nvPr/>
              </p:nvSpPr>
              <p:spPr bwMode="auto">
                <a:xfrm>
                  <a:off x="132" y="1536"/>
                  <a:ext cx="1286" cy="744"/>
                </a:xfrm>
                <a:custGeom>
                  <a:avLst/>
                  <a:gdLst>
                    <a:gd name="T0" fmla="*/ 0 w 1286"/>
                    <a:gd name="T1" fmla="*/ 744 h 744"/>
                    <a:gd name="T2" fmla="*/ 1286 w 1286"/>
                    <a:gd name="T3" fmla="*/ 0 h 7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286" h="744">
                      <a:moveTo>
                        <a:pt x="0" y="744"/>
                      </a:moveTo>
                      <a:lnTo>
                        <a:pt x="128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spcBef>
                      <a:spcPct val="0"/>
                    </a:spcBef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sp>
            <p:nvSpPr>
              <p:cNvPr id="855056" name="Freeform 16"/>
              <p:cNvSpPr>
                <a:spLocks/>
              </p:cNvSpPr>
              <p:nvPr/>
            </p:nvSpPr>
            <p:spPr bwMode="auto">
              <a:xfrm>
                <a:off x="3933" y="1146"/>
                <a:ext cx="765" cy="759"/>
              </a:xfrm>
              <a:custGeom>
                <a:avLst/>
                <a:gdLst>
                  <a:gd name="T0" fmla="*/ 0 w 765"/>
                  <a:gd name="T1" fmla="*/ 0 h 759"/>
                  <a:gd name="T2" fmla="*/ 264 w 765"/>
                  <a:gd name="T3" fmla="*/ 147 h 759"/>
                  <a:gd name="T4" fmla="*/ 444 w 765"/>
                  <a:gd name="T5" fmla="*/ 273 h 759"/>
                  <a:gd name="T6" fmla="*/ 624 w 765"/>
                  <a:gd name="T7" fmla="*/ 477 h 759"/>
                  <a:gd name="T8" fmla="*/ 765 w 765"/>
                  <a:gd name="T9" fmla="*/ 759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759">
                    <a:moveTo>
                      <a:pt x="0" y="0"/>
                    </a:moveTo>
                    <a:lnTo>
                      <a:pt x="264" y="147"/>
                    </a:lnTo>
                    <a:lnTo>
                      <a:pt x="444" y="273"/>
                    </a:lnTo>
                    <a:lnTo>
                      <a:pt x="624" y="477"/>
                    </a:lnTo>
                    <a:lnTo>
                      <a:pt x="765" y="759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57" name="Freeform 17"/>
              <p:cNvSpPr>
                <a:spLocks/>
              </p:cNvSpPr>
              <p:nvPr/>
            </p:nvSpPr>
            <p:spPr bwMode="auto">
              <a:xfrm>
                <a:off x="4326" y="2010"/>
                <a:ext cx="456" cy="1098"/>
              </a:xfrm>
              <a:custGeom>
                <a:avLst/>
                <a:gdLst>
                  <a:gd name="T0" fmla="*/ 456 w 456"/>
                  <a:gd name="T1" fmla="*/ 0 h 1098"/>
                  <a:gd name="T2" fmla="*/ 438 w 456"/>
                  <a:gd name="T3" fmla="*/ 384 h 1098"/>
                  <a:gd name="T4" fmla="*/ 384 w 456"/>
                  <a:gd name="T5" fmla="*/ 594 h 1098"/>
                  <a:gd name="T6" fmla="*/ 294 w 456"/>
                  <a:gd name="T7" fmla="*/ 756 h 1098"/>
                  <a:gd name="T8" fmla="*/ 210 w 456"/>
                  <a:gd name="T9" fmla="*/ 906 h 1098"/>
                  <a:gd name="T10" fmla="*/ 0 w 456"/>
                  <a:gd name="T11" fmla="*/ 1098 h 1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6" h="1098">
                    <a:moveTo>
                      <a:pt x="456" y="0"/>
                    </a:moveTo>
                    <a:lnTo>
                      <a:pt x="438" y="384"/>
                    </a:lnTo>
                    <a:lnTo>
                      <a:pt x="384" y="594"/>
                    </a:lnTo>
                    <a:lnTo>
                      <a:pt x="294" y="756"/>
                    </a:lnTo>
                    <a:lnTo>
                      <a:pt x="210" y="906"/>
                    </a:lnTo>
                    <a:lnTo>
                      <a:pt x="0" y="1098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58" name="Freeform 18"/>
              <p:cNvSpPr>
                <a:spLocks/>
              </p:cNvSpPr>
              <p:nvPr/>
            </p:nvSpPr>
            <p:spPr bwMode="auto">
              <a:xfrm>
                <a:off x="2082" y="918"/>
                <a:ext cx="1380" cy="174"/>
              </a:xfrm>
              <a:custGeom>
                <a:avLst/>
                <a:gdLst>
                  <a:gd name="T0" fmla="*/ 0 w 1380"/>
                  <a:gd name="T1" fmla="*/ 174 h 174"/>
                  <a:gd name="T2" fmla="*/ 321 w 1380"/>
                  <a:gd name="T3" fmla="*/ 71 h 174"/>
                  <a:gd name="T4" fmla="*/ 540 w 1380"/>
                  <a:gd name="T5" fmla="*/ 30 h 174"/>
                  <a:gd name="T6" fmla="*/ 762 w 1380"/>
                  <a:gd name="T7" fmla="*/ 0 h 174"/>
                  <a:gd name="T8" fmla="*/ 1050 w 1380"/>
                  <a:gd name="T9" fmla="*/ 6 h 174"/>
                  <a:gd name="T10" fmla="*/ 1380 w 1380"/>
                  <a:gd name="T11" fmla="*/ 6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0" h="174">
                    <a:moveTo>
                      <a:pt x="0" y="174"/>
                    </a:moveTo>
                    <a:lnTo>
                      <a:pt x="321" y="71"/>
                    </a:lnTo>
                    <a:lnTo>
                      <a:pt x="540" y="30"/>
                    </a:lnTo>
                    <a:lnTo>
                      <a:pt x="762" y="0"/>
                    </a:lnTo>
                    <a:lnTo>
                      <a:pt x="1050" y="6"/>
                    </a:lnTo>
                    <a:lnTo>
                      <a:pt x="1380" y="66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59" name="Freeform 19"/>
              <p:cNvSpPr>
                <a:spLocks/>
              </p:cNvSpPr>
              <p:nvPr/>
            </p:nvSpPr>
            <p:spPr bwMode="auto">
              <a:xfrm>
                <a:off x="1200" y="1750"/>
                <a:ext cx="353" cy="1291"/>
              </a:xfrm>
              <a:custGeom>
                <a:avLst/>
                <a:gdLst>
                  <a:gd name="T0" fmla="*/ 353 w 353"/>
                  <a:gd name="T1" fmla="*/ 1291 h 1291"/>
                  <a:gd name="T2" fmla="*/ 204 w 353"/>
                  <a:gd name="T3" fmla="*/ 1118 h 1291"/>
                  <a:gd name="T4" fmla="*/ 71 w 353"/>
                  <a:gd name="T5" fmla="*/ 941 h 1291"/>
                  <a:gd name="T6" fmla="*/ 22 w 353"/>
                  <a:gd name="T7" fmla="*/ 726 h 1291"/>
                  <a:gd name="T8" fmla="*/ 0 w 353"/>
                  <a:gd name="T9" fmla="*/ 500 h 1291"/>
                  <a:gd name="T10" fmla="*/ 6 w 353"/>
                  <a:gd name="T11" fmla="*/ 212 h 1291"/>
                  <a:gd name="T12" fmla="*/ 57 w 353"/>
                  <a:gd name="T13" fmla="*/ 0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3" h="1291">
                    <a:moveTo>
                      <a:pt x="353" y="1291"/>
                    </a:moveTo>
                    <a:lnTo>
                      <a:pt x="204" y="1118"/>
                    </a:lnTo>
                    <a:lnTo>
                      <a:pt x="71" y="941"/>
                    </a:lnTo>
                    <a:lnTo>
                      <a:pt x="22" y="726"/>
                    </a:lnTo>
                    <a:lnTo>
                      <a:pt x="0" y="500"/>
                    </a:lnTo>
                    <a:lnTo>
                      <a:pt x="6" y="212"/>
                    </a:lnTo>
                    <a:lnTo>
                      <a:pt x="57" y="0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60" name="Freeform 20"/>
              <p:cNvSpPr>
                <a:spLocks/>
              </p:cNvSpPr>
              <p:nvPr/>
            </p:nvSpPr>
            <p:spPr bwMode="auto">
              <a:xfrm>
                <a:off x="2063" y="3341"/>
                <a:ext cx="1477" cy="175"/>
              </a:xfrm>
              <a:custGeom>
                <a:avLst/>
                <a:gdLst>
                  <a:gd name="T0" fmla="*/ 1477 w 1477"/>
                  <a:gd name="T1" fmla="*/ 109 h 175"/>
                  <a:gd name="T2" fmla="*/ 1021 w 1477"/>
                  <a:gd name="T3" fmla="*/ 175 h 175"/>
                  <a:gd name="T4" fmla="*/ 709 w 1477"/>
                  <a:gd name="T5" fmla="*/ 163 h 175"/>
                  <a:gd name="T6" fmla="*/ 505 w 1477"/>
                  <a:gd name="T7" fmla="*/ 145 h 175"/>
                  <a:gd name="T8" fmla="*/ 331 w 1477"/>
                  <a:gd name="T9" fmla="*/ 115 h 175"/>
                  <a:gd name="T10" fmla="*/ 121 w 1477"/>
                  <a:gd name="T11" fmla="*/ 61 h 175"/>
                  <a:gd name="T12" fmla="*/ 0 w 1477"/>
                  <a:gd name="T13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7" h="175">
                    <a:moveTo>
                      <a:pt x="1477" y="109"/>
                    </a:moveTo>
                    <a:lnTo>
                      <a:pt x="1021" y="175"/>
                    </a:lnTo>
                    <a:lnTo>
                      <a:pt x="709" y="163"/>
                    </a:lnTo>
                    <a:lnTo>
                      <a:pt x="505" y="145"/>
                    </a:lnTo>
                    <a:lnTo>
                      <a:pt x="331" y="115"/>
                    </a:lnTo>
                    <a:lnTo>
                      <a:pt x="121" y="6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61" name="Line 21"/>
              <p:cNvSpPr>
                <a:spLocks noChangeShapeType="1"/>
              </p:cNvSpPr>
              <p:nvPr/>
            </p:nvSpPr>
            <p:spPr bwMode="auto">
              <a:xfrm flipH="1">
                <a:off x="1344" y="2160"/>
                <a:ext cx="12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62" name="Line 22"/>
              <p:cNvSpPr>
                <a:spLocks noChangeShapeType="1"/>
              </p:cNvSpPr>
              <p:nvPr/>
            </p:nvSpPr>
            <p:spPr bwMode="auto">
              <a:xfrm flipH="1">
                <a:off x="2832" y="2256"/>
                <a:ext cx="0" cy="11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63" name="Line 23"/>
              <p:cNvSpPr>
                <a:spLocks noChangeShapeType="1"/>
              </p:cNvSpPr>
              <p:nvPr/>
            </p:nvSpPr>
            <p:spPr bwMode="auto">
              <a:xfrm>
                <a:off x="3216" y="2160"/>
                <a:ext cx="1296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55064" name="Line 24"/>
              <p:cNvSpPr>
                <a:spLocks noChangeShapeType="1"/>
              </p:cNvSpPr>
              <p:nvPr/>
            </p:nvSpPr>
            <p:spPr bwMode="auto">
              <a:xfrm flipH="1" flipV="1">
                <a:off x="2832" y="1056"/>
                <a:ext cx="48" cy="9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sp>
          <p:nvSpPr>
            <p:cNvPr id="855065" name="Text Box 25"/>
            <p:cNvSpPr txBox="1">
              <a:spLocks noChangeArrowheads="1"/>
            </p:cNvSpPr>
            <p:nvPr/>
          </p:nvSpPr>
          <p:spPr bwMode="auto">
            <a:xfrm rot="19812568">
              <a:off x="76" y="2040"/>
              <a:ext cx="1296" cy="2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rgbClr val="000000"/>
                  </a:solidFill>
                  <a:ea typeface="+mn-ea"/>
                </a:rPr>
                <a:t>incoming muons</a:t>
              </a:r>
            </a:p>
          </p:txBody>
        </p:sp>
        <p:sp>
          <p:nvSpPr>
            <p:cNvPr id="855066" name="Text Box 26"/>
            <p:cNvSpPr txBox="1">
              <a:spLocks noChangeArrowheads="1"/>
            </p:cNvSpPr>
            <p:nvPr/>
          </p:nvSpPr>
          <p:spPr bwMode="auto">
            <a:xfrm>
              <a:off x="2640" y="2016"/>
              <a:ext cx="564" cy="23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800" dirty="0">
                  <a:solidFill>
                    <a:srgbClr val="000000"/>
                  </a:solidFill>
                  <a:ea typeface="+mn-ea"/>
                </a:rPr>
                <a:t>Quads</a:t>
              </a:r>
            </a:p>
          </p:txBody>
        </p:sp>
      </p:grpSp>
      <p:grpSp>
        <p:nvGrpSpPr>
          <p:cNvPr id="855067" name="Group 27"/>
          <p:cNvGrpSpPr>
            <a:grpSpLocks/>
          </p:cNvGrpSpPr>
          <p:nvPr/>
        </p:nvGrpSpPr>
        <p:grpSpPr bwMode="auto">
          <a:xfrm>
            <a:off x="185677" y="1161256"/>
            <a:ext cx="1606611" cy="1379538"/>
            <a:chOff x="0" y="96"/>
            <a:chExt cx="1477" cy="1218"/>
          </a:xfrm>
        </p:grpSpPr>
        <p:pic>
          <p:nvPicPr>
            <p:cNvPr id="855068" name="Picture 28" descr="inflectorcro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" y="96"/>
              <a:ext cx="1469" cy="1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5069" name="Rectangle 29"/>
            <p:cNvSpPr>
              <a:spLocks noChangeArrowheads="1"/>
            </p:cNvSpPr>
            <p:nvPr/>
          </p:nvSpPr>
          <p:spPr bwMode="auto">
            <a:xfrm>
              <a:off x="0" y="96"/>
              <a:ext cx="1474" cy="1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 rot="2400000">
            <a:off x="5061667" y="342883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ea typeface="+mn-ea"/>
              </a:rPr>
              <a:t>KICKERs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8563" y="4561176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ea typeface="+mn-ea"/>
              </a:rPr>
              <a:t>About </a:t>
            </a:r>
            <a:r>
              <a:rPr lang="en-US" sz="1800" dirty="0" smtClean="0">
                <a:solidFill>
                  <a:srgbClr val="000000"/>
                </a:solidFill>
                <a:ea typeface="+mn-ea"/>
              </a:rPr>
              <a:t>2-3% </a:t>
            </a:r>
            <a:r>
              <a:rPr lang="en-US" sz="1800" dirty="0">
                <a:solidFill>
                  <a:srgbClr val="000000"/>
                </a:solidFill>
                <a:ea typeface="+mn-ea"/>
              </a:rPr>
              <a:t>store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29308" y="11723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19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58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“What the PAC would like to hear …”  </a:t>
            </a:r>
            <a:r>
              <a:rPr lang="en-US" sz="1800" dirty="0" smtClean="0"/>
              <a:t>Steve Geer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1524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Current </a:t>
            </a:r>
            <a:r>
              <a:rPr lang="en-US" dirty="0">
                <a:solidFill>
                  <a:srgbClr val="FF0000"/>
                </a:solidFill>
              </a:rPr>
              <a:t>status and the plan going </a:t>
            </a:r>
            <a:r>
              <a:rPr lang="en-US" dirty="0" smtClean="0">
                <a:solidFill>
                  <a:srgbClr val="FF0000"/>
                </a:solidFill>
              </a:rPr>
              <a:t>forward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happens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when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Update </a:t>
            </a:r>
            <a:r>
              <a:rPr lang="en-US" dirty="0">
                <a:solidFill>
                  <a:srgbClr val="7030A0"/>
                </a:solidFill>
              </a:rPr>
              <a:t>on your run and physics </a:t>
            </a:r>
            <a:r>
              <a:rPr lang="en-US" dirty="0" smtClean="0">
                <a:solidFill>
                  <a:srgbClr val="7030A0"/>
                </a:solidFill>
              </a:rPr>
              <a:t>plans</a:t>
            </a:r>
            <a:endParaRPr lang="en-US" alt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31121" y="6546715"/>
            <a:ext cx="7162800" cy="304800"/>
          </a:xfrm>
        </p:spPr>
        <p:txBody>
          <a:bodyPr/>
          <a:lstStyle/>
          <a:p>
            <a:r>
              <a:rPr lang="en-US" altLang="en-US" dirty="0" smtClean="0"/>
              <a:t>The Muon (g-2) Collaboration, Fermilab PAC –  24 - June - 2015</a:t>
            </a:r>
            <a:endParaRPr lang="en-US" alt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33400" y="3200400"/>
            <a:ext cx="8001000" cy="1815882"/>
            <a:chOff x="533400" y="3200400"/>
            <a:chExt cx="8001000" cy="1815882"/>
          </a:xfrm>
        </p:grpSpPr>
        <p:sp>
          <p:nvSpPr>
            <p:cNvPr id="6" name="TextBox 5"/>
            <p:cNvSpPr txBox="1"/>
            <p:nvPr/>
          </p:nvSpPr>
          <p:spPr>
            <a:xfrm>
              <a:off x="533400" y="3200400"/>
              <a:ext cx="8001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smtClean="0">
                  <a:solidFill>
                    <a:srgbClr val="7030A0"/>
                  </a:solidFill>
                </a:rPr>
                <a:t>After 14 dormant years</a:t>
              </a:r>
            </a:p>
            <a:p>
              <a:pPr algn="ctr"/>
              <a:r>
                <a:rPr lang="en-US" sz="2800" dirty="0" smtClean="0"/>
                <a:t>The RING is COLD</a:t>
              </a:r>
            </a:p>
            <a:p>
              <a:pPr algn="ctr"/>
              <a:r>
                <a:rPr lang="en-US" sz="2800" dirty="0" smtClean="0"/>
                <a:t>And the POWER is </a:t>
              </a:r>
              <a:r>
                <a:rPr lang="en-US" sz="2800" strike="sngStrike" dirty="0" smtClean="0"/>
                <a:t>about to be </a:t>
              </a:r>
              <a:r>
                <a:rPr lang="en-US" sz="2800" dirty="0" smtClean="0"/>
                <a:t>turned ON</a:t>
              </a:r>
              <a:endParaRPr lang="en-US" sz="2800" dirty="0"/>
            </a:p>
          </p:txBody>
        </p:sp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633" y="3808033"/>
              <a:ext cx="1568531" cy="508026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4554081"/>
              <a:ext cx="1447800" cy="398919"/>
            </a:xfrm>
            <a:prstGeom prst="rect">
              <a:avLst/>
            </a:prstGeom>
          </p:spPr>
        </p:pic>
      </p:grpSp>
      <p:sp>
        <p:nvSpPr>
          <p:cNvPr id="10" name="Slide Number Placeholder 5"/>
          <p:cNvSpPr txBox="1">
            <a:spLocks/>
          </p:cNvSpPr>
          <p:nvPr/>
        </p:nvSpPr>
        <p:spPr bwMode="auto">
          <a:xfrm>
            <a:off x="8080443" y="6546715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dirty="0" smtClean="0"/>
              <a:t>- p. </a:t>
            </a:r>
            <a:fld id="{CCFCBF5A-34F6-4B70-A1E1-4E063AE32BD8}" type="slidenum">
              <a:rPr lang="en-US" altLang="en-US" sz="1400" b="0" smtClean="0"/>
              <a:pPr eaLnBrk="1" hangingPunct="1"/>
              <a:t>2</a:t>
            </a:fld>
            <a:endParaRPr lang="en-US" altLang="en-US" sz="1400" b="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100" y="5410200"/>
            <a:ext cx="8991599" cy="707886"/>
            <a:chOff x="38100" y="5410200"/>
            <a:chExt cx="8991599" cy="707886"/>
          </a:xfrm>
        </p:grpSpPr>
        <p:sp>
          <p:nvSpPr>
            <p:cNvPr id="4" name="Rectangle 3"/>
            <p:cNvSpPr/>
            <p:nvPr/>
          </p:nvSpPr>
          <p:spPr>
            <a:xfrm>
              <a:off x="38100" y="5410200"/>
              <a:ext cx="89915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i="1" dirty="0" smtClean="0"/>
                <a:t>“ </a:t>
              </a:r>
              <a:r>
                <a:rPr lang="en-US" i="1" dirty="0" smtClean="0">
                  <a:solidFill>
                    <a:srgbClr val="0070C0"/>
                  </a:solidFill>
                </a:rPr>
                <a:t>… we </a:t>
              </a:r>
              <a:r>
                <a:rPr lang="en-US" i="1" dirty="0">
                  <a:solidFill>
                    <a:srgbClr val="0070C0"/>
                  </a:solidFill>
                </a:rPr>
                <a:t>confirmed that the resistance is 0.1 +- 0.5 micro-ohm, consistent with being superconducting </a:t>
              </a:r>
              <a:r>
                <a:rPr lang="en-US" i="1" dirty="0" smtClean="0">
                  <a:solidFill>
                    <a:srgbClr val="0070C0"/>
                  </a:solidFill>
                </a:rPr>
                <a:t>! </a:t>
              </a:r>
              <a:r>
                <a:rPr lang="en-US" b="0" i="1" dirty="0" smtClean="0"/>
                <a:t>“  Hogan Nguyen, L2 Ring Team</a:t>
              </a:r>
              <a:endParaRPr lang="en-US" i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47471" y="5764143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6/23/2015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5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20237"/>
            <a:ext cx="3570723" cy="195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Detailed simulations to optimize muon storage and to predict detector responses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3733800" cy="5638800"/>
          </a:xfrm>
        </p:spPr>
        <p:txBody>
          <a:bodyPr/>
          <a:lstStyle/>
          <a:p>
            <a:r>
              <a:rPr lang="en-US" dirty="0" smtClean="0"/>
              <a:t>Back leg hole</a:t>
            </a:r>
          </a:p>
          <a:p>
            <a:r>
              <a:rPr lang="en-US" dirty="0" smtClean="0"/>
              <a:t>Inflector magnet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Quadrupoles and Collimators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New Kicker geometry and fields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20</a:t>
            </a:fld>
            <a:r>
              <a:rPr lang="en-US" altLang="en-US" smtClean="0"/>
              <a:t>/26</a:t>
            </a:r>
            <a:endParaRPr lang="en-US" alt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63" y="890539"/>
            <a:ext cx="2658208" cy="240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965331"/>
            <a:ext cx="23304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3"/>
          <a:stretch/>
        </p:blipFill>
        <p:spPr bwMode="auto">
          <a:xfrm>
            <a:off x="3973704" y="4936881"/>
            <a:ext cx="2175887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466591" y="4002943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Kicker plates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8106383" y="656617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20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30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20799"/>
          </a:xfrm>
        </p:spPr>
        <p:txBody>
          <a:bodyPr/>
          <a:lstStyle/>
          <a:p>
            <a:r>
              <a:rPr lang="en-US" sz="2800" dirty="0" smtClean="0"/>
              <a:t>Cornell Kicker and </a:t>
            </a:r>
            <a:r>
              <a:rPr lang="en-US" sz="2800" dirty="0" err="1" smtClean="0"/>
              <a:t>Blumlein</a:t>
            </a:r>
            <a:r>
              <a:rPr lang="en-US" sz="2800" dirty="0" smtClean="0"/>
              <a:t> Pulse Forming Network</a:t>
            </a:r>
            <a:endParaRPr lang="en-US" sz="2800" dirty="0"/>
          </a:p>
        </p:txBody>
      </p:sp>
      <p:pic>
        <p:nvPicPr>
          <p:cNvPr id="1792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153011"/>
            <a:ext cx="7239000" cy="56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36"/>
          <a:stretch/>
        </p:blipFill>
        <p:spPr bwMode="auto">
          <a:xfrm>
            <a:off x="1066800" y="1219200"/>
            <a:ext cx="5043488" cy="89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4343400" y="2971800"/>
            <a:ext cx="533400" cy="228600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92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24287"/>
            <a:ext cx="3165972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37" y="4746929"/>
            <a:ext cx="487680" cy="84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283" y="4728375"/>
            <a:ext cx="487680" cy="84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0901" y="5346194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1</a:t>
            </a:r>
            <a:r>
              <a:rPr lang="en-US" sz="1000" baseline="30000" dirty="0" smtClean="0">
                <a:solidFill>
                  <a:schemeClr val="tx1"/>
                </a:solidFill>
              </a:rPr>
              <a:t>st</a:t>
            </a:r>
            <a:r>
              <a:rPr lang="en-US" sz="1000" dirty="0" smtClean="0">
                <a:solidFill>
                  <a:schemeClr val="tx1"/>
                </a:solidFill>
              </a:rPr>
              <a:t> turn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6957" y="5352030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2</a:t>
            </a:r>
            <a:r>
              <a:rPr lang="en-US" sz="1000" baseline="30000" dirty="0" smtClean="0">
                <a:solidFill>
                  <a:schemeClr val="tx1"/>
                </a:solidFill>
              </a:rPr>
              <a:t>nd</a:t>
            </a:r>
            <a:r>
              <a:rPr lang="en-US" sz="1000" dirty="0" smtClean="0">
                <a:solidFill>
                  <a:schemeClr val="tx1"/>
                </a:solidFill>
              </a:rPr>
              <a:t> turn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08" y="11723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Footer Placeholder 2"/>
          <p:cNvSpPr txBox="1">
            <a:spLocks/>
          </p:cNvSpPr>
          <p:nvPr/>
        </p:nvSpPr>
        <p:spPr bwMode="auto">
          <a:xfrm>
            <a:off x="533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21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871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073" y="578100"/>
            <a:ext cx="91440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2400" kern="0" dirty="0" smtClean="0"/>
              <a:t>Optimized Kicker Magnitude and Timing and Reduction of CBO.  Model fidelity critical</a:t>
            </a:r>
            <a:endParaRPr lang="en-US" sz="2400" kern="0" dirty="0"/>
          </a:p>
        </p:txBody>
      </p:sp>
      <p:sp>
        <p:nvSpPr>
          <p:cNvPr id="22" name="Slide Number Placeholder 20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70CF92CD-5114-46B1-9832-6925C112B9C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351823"/>
            <a:ext cx="4594445" cy="500452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12" y="1351823"/>
            <a:ext cx="3951541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4162024"/>
            <a:ext cx="3269090" cy="234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080609" y="5791200"/>
            <a:ext cx="214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Minimizing CBO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9308" y="11723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 bwMode="auto">
          <a:xfrm>
            <a:off x="533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22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7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724007"/>
            <a:ext cx="6576547" cy="213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458200" cy="914400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… shim </a:t>
            </a:r>
            <a:r>
              <a:rPr lang="en-US" sz="3200" i="1" dirty="0"/>
              <a:t>field to high uniformity </a:t>
            </a:r>
            <a:r>
              <a:rPr lang="en-US" sz="3200" i="1" dirty="0" smtClean="0"/>
              <a:t>and </a:t>
            </a:r>
            <a:r>
              <a:rPr lang="en-US" sz="3200" i="1" dirty="0"/>
              <a:t>measure the field </a:t>
            </a:r>
            <a:r>
              <a:rPr lang="en-US" sz="3200" i="1" dirty="0" smtClean="0"/>
              <a:t>vs time …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199"/>
            <a:ext cx="8229600" cy="3885807"/>
          </a:xfrm>
        </p:spPr>
        <p:txBody>
          <a:bodyPr/>
          <a:lstStyle/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Determine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 field in space and time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ap + particle tracking determine field weighted by muons</a:t>
            </a:r>
          </a:p>
          <a:p>
            <a:pPr lvl="1"/>
            <a:r>
              <a:rPr lang="en-US" dirty="0" smtClean="0"/>
              <a:t>Final uncertainty on convolution  </a:t>
            </a:r>
            <a:r>
              <a:rPr lang="en-US" dirty="0" smtClean="0">
                <a:solidFill>
                  <a:srgbClr val="FF0000"/>
                </a:solidFill>
              </a:rPr>
              <a:t>&lt; 70 ppb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Tools</a:t>
            </a:r>
          </a:p>
          <a:p>
            <a:pPr lvl="1"/>
            <a:r>
              <a:rPr lang="en-US" dirty="0" smtClean="0"/>
              <a:t>Shim</a:t>
            </a:r>
            <a:r>
              <a:rPr lang="en-US" dirty="0"/>
              <a:t>, monitor, stabilize </a:t>
            </a:r>
            <a:r>
              <a:rPr lang="en-US" dirty="0" smtClean="0"/>
              <a:t>magnet in advance (starting now)</a:t>
            </a:r>
          </a:p>
          <a:p>
            <a:pPr lvl="1"/>
            <a:r>
              <a:rPr lang="en-US" dirty="0" smtClean="0"/>
              <a:t>Many knobs to turn to reduce lowest multipoles in field</a:t>
            </a:r>
            <a:endParaRPr lang="en-US" dirty="0"/>
          </a:p>
          <a:p>
            <a:pPr lvl="1"/>
            <a:r>
              <a:rPr lang="en-US" dirty="0" smtClean="0"/>
              <a:t>Proton NMR proxy for field</a:t>
            </a:r>
          </a:p>
          <a:p>
            <a:pPr lvl="2"/>
            <a:r>
              <a:rPr lang="en-US" dirty="0" smtClean="0"/>
              <a:t>400 new fixed probes measure field at all times</a:t>
            </a:r>
          </a:p>
          <a:p>
            <a:pPr lvl="2"/>
            <a:r>
              <a:rPr lang="en-US" dirty="0" smtClean="0"/>
              <a:t>NMR trolley measures field </a:t>
            </a:r>
            <a:r>
              <a:rPr lang="en-US" i="1" dirty="0" smtClean="0"/>
              <a:t>in situ;  </a:t>
            </a:r>
            <a:r>
              <a:rPr lang="en-US" dirty="0" smtClean="0"/>
              <a:t>~daily maps</a:t>
            </a:r>
            <a:endParaRPr lang="en-US" dirty="0"/>
          </a:p>
          <a:p>
            <a:pPr lvl="2"/>
            <a:r>
              <a:rPr lang="en-US" dirty="0" smtClean="0"/>
              <a:t>Absolute B field probes establish probe to probe calibration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23" y="13248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Field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23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03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579" name="Group 3"/>
          <p:cNvGrpSpPr>
            <a:grpSpLocks/>
          </p:cNvGrpSpPr>
          <p:nvPr/>
        </p:nvGrpSpPr>
        <p:grpSpPr bwMode="auto">
          <a:xfrm>
            <a:off x="3973723" y="1071664"/>
            <a:ext cx="4953000" cy="5334000"/>
            <a:chOff x="1632" y="720"/>
            <a:chExt cx="3120" cy="3360"/>
          </a:xfrm>
        </p:grpSpPr>
        <p:sp>
          <p:nvSpPr>
            <p:cNvPr id="792580" name="Rectangle 4"/>
            <p:cNvSpPr>
              <a:spLocks noChangeArrowheads="1"/>
            </p:cNvSpPr>
            <p:nvPr/>
          </p:nvSpPr>
          <p:spPr bwMode="auto">
            <a:xfrm>
              <a:off x="1632" y="720"/>
              <a:ext cx="3120" cy="33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FFFFFF"/>
                </a:solidFill>
                <a:ea typeface="+mn-ea"/>
              </a:endParaRPr>
            </a:p>
          </p:txBody>
        </p:sp>
        <p:pic>
          <p:nvPicPr>
            <p:cNvPr id="792581" name="Picture 5" descr="magnetcross_lsv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18" b="12260"/>
            <a:stretch>
              <a:fillRect/>
            </a:stretch>
          </p:blipFill>
          <p:spPr bwMode="auto">
            <a:xfrm>
              <a:off x="1728" y="816"/>
              <a:ext cx="2993" cy="3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2588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65088"/>
            <a:ext cx="9144000" cy="1077912"/>
          </a:xfrm>
        </p:spPr>
        <p:txBody>
          <a:bodyPr/>
          <a:lstStyle/>
          <a:p>
            <a:r>
              <a:rPr lang="en-US" sz="2400" dirty="0" smtClean="0"/>
              <a:t>NMR probes used to map and monitor the highly uniform magnetic field .  A </a:t>
            </a:r>
            <a:r>
              <a:rPr lang="en-US" sz="2400" dirty="0" smtClean="0">
                <a:solidFill>
                  <a:srgbClr val="FF0000"/>
                </a:solidFill>
              </a:rPr>
              <a:t>trolley</a:t>
            </a:r>
            <a:r>
              <a:rPr lang="en-US" sz="2400" dirty="0" smtClean="0"/>
              <a:t> is inserted to map the field inside the vacuum. </a:t>
            </a:r>
            <a:endParaRPr lang="en-US" sz="2400" dirty="0"/>
          </a:p>
        </p:txBody>
      </p:sp>
      <p:pic>
        <p:nvPicPr>
          <p:cNvPr id="12" name="Picture 9" descr="trolley_c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4" y="2667000"/>
            <a:ext cx="3429000" cy="124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5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4" y="3960914"/>
            <a:ext cx="3432175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5"/>
          <p:cNvSpPr txBox="1">
            <a:spLocks/>
          </p:cNvSpPr>
          <p:nvPr/>
        </p:nvSpPr>
        <p:spPr bwMode="auto">
          <a:xfrm>
            <a:off x="8382000" y="6553200"/>
            <a:ext cx="762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dirty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24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5572"/>
            <a:ext cx="1599674" cy="136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644903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60741" y="3028890"/>
            <a:ext cx="952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trolley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13140" y="5715000"/>
            <a:ext cx="952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trolley</a:t>
            </a:r>
            <a:endParaRPr lang="en-US" dirty="0"/>
          </a:p>
        </p:txBody>
      </p:sp>
      <p:sp>
        <p:nvSpPr>
          <p:cNvPr id="14" name="Footer Placeholder 2"/>
          <p:cNvSpPr txBox="1">
            <a:spLocks/>
          </p:cNvSpPr>
          <p:nvPr/>
        </p:nvSpPr>
        <p:spPr bwMode="auto">
          <a:xfrm>
            <a:off x="533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05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323" y="239799"/>
            <a:ext cx="7181850" cy="533400"/>
          </a:xfrm>
        </p:spPr>
        <p:txBody>
          <a:bodyPr/>
          <a:lstStyle/>
          <a:p>
            <a:pPr algn="l"/>
            <a:r>
              <a:rPr lang="en-US" sz="2400" dirty="0" smtClean="0"/>
              <a:t>Images of work being done …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990600"/>
            <a:ext cx="4382519" cy="5276850"/>
          </a:xfrm>
        </p:spPr>
        <p:txBody>
          <a:bodyPr/>
          <a:lstStyle/>
          <a:p>
            <a:r>
              <a:rPr lang="en-US" sz="1800" b="0" dirty="0" smtClean="0"/>
              <a:t>400 new probes designed and being assembled</a:t>
            </a:r>
          </a:p>
          <a:p>
            <a:endParaRPr lang="en-US" sz="1800" b="0" dirty="0"/>
          </a:p>
          <a:p>
            <a:r>
              <a:rPr lang="en-US" sz="1800" b="0" dirty="0" smtClean="0"/>
              <a:t>Trolley refurbishment</a:t>
            </a:r>
          </a:p>
          <a:p>
            <a:pPr lvl="1"/>
            <a:r>
              <a:rPr lang="en-US" sz="1600" b="0" dirty="0" smtClean="0"/>
              <a:t>New onboard electronics</a:t>
            </a:r>
          </a:p>
          <a:p>
            <a:pPr lvl="1"/>
            <a:r>
              <a:rPr lang="en-US" sz="1600" b="0" dirty="0" smtClean="0"/>
              <a:t>New barcode location sensors</a:t>
            </a:r>
          </a:p>
          <a:p>
            <a:pPr lvl="1"/>
            <a:r>
              <a:rPr lang="en-US" sz="1600" b="0" dirty="0" smtClean="0"/>
              <a:t>New probes</a:t>
            </a:r>
          </a:p>
          <a:p>
            <a:pPr lvl="1"/>
            <a:endParaRPr lang="en-US" sz="1600" b="0" dirty="0"/>
          </a:p>
          <a:p>
            <a:r>
              <a:rPr lang="en-US" sz="1800" b="0" dirty="0" smtClean="0"/>
              <a:t>Large-bore MRI magnet installed at ANL for testing</a:t>
            </a:r>
            <a:endParaRPr lang="en-US" sz="18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1723" y="13248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Field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2743200" cy="200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19" y="990600"/>
            <a:ext cx="1496604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27" y="3124200"/>
            <a:ext cx="1904220" cy="112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55" y="2981325"/>
            <a:ext cx="225274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754" y="3685771"/>
            <a:ext cx="1371599" cy="82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9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6" t="28272" r="30998" b="28272"/>
          <a:stretch/>
        </p:blipFill>
        <p:spPr bwMode="auto">
          <a:xfrm>
            <a:off x="4562248" y="4298960"/>
            <a:ext cx="2147299" cy="171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4724400"/>
            <a:ext cx="2749853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50" y="4095021"/>
            <a:ext cx="3190382" cy="23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6056754"/>
            <a:ext cx="1800301" cy="27699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OPERA FEA modeling</a:t>
            </a:r>
            <a:endParaRPr lang="en-US" sz="1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2430" y="4876915"/>
            <a:ext cx="2698175" cy="27699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Capacitec</a:t>
            </a:r>
            <a:r>
              <a:rPr lang="en-US" sz="1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test stand for shimming</a:t>
            </a:r>
            <a:endParaRPr lang="en-US" sz="1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56725" y="4385846"/>
            <a:ext cx="1403398" cy="27699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ANL test magnet</a:t>
            </a:r>
            <a:endParaRPr lang="en-US" sz="1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5200" y="3056547"/>
            <a:ext cx="1557991" cy="27699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Trolley positioning</a:t>
            </a:r>
            <a:endParaRPr lang="en-US" sz="1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45870" y="658633"/>
            <a:ext cx="3129768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New Probe Kits and Assembly</a:t>
            </a:r>
            <a:endParaRPr lang="en-US" sz="1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2605" y="3056547"/>
            <a:ext cx="1809663" cy="27699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Trolley Refurbishment</a:t>
            </a:r>
            <a:endParaRPr lang="en-US" sz="1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Footer Placeholder 2"/>
          <p:cNvSpPr txBox="1">
            <a:spLocks/>
          </p:cNvSpPr>
          <p:nvPr/>
        </p:nvSpPr>
        <p:spPr bwMode="auto">
          <a:xfrm>
            <a:off x="11723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25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82274" name="Picture 2" descr="C:\Users\hertzog\Downloads\WP_20150620_13_12_48_Pro (1)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3" b="34202"/>
          <a:stretch/>
        </p:blipFill>
        <p:spPr bwMode="auto">
          <a:xfrm>
            <a:off x="5137019" y="5613725"/>
            <a:ext cx="1752600" cy="124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184406" y="6586645"/>
            <a:ext cx="1657826" cy="27699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Pulley for shimming</a:t>
            </a:r>
            <a:endParaRPr lang="en-US" sz="1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990600"/>
            <a:ext cx="856297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067800" cy="533400"/>
          </a:xfrm>
        </p:spPr>
        <p:txBody>
          <a:bodyPr/>
          <a:lstStyle/>
          <a:p>
            <a:r>
              <a:rPr lang="en-US" sz="2800" i="1" dirty="0" smtClean="0">
                <a:ea typeface="+mn-ea"/>
                <a:cs typeface="+mn-cs"/>
              </a:rPr>
              <a:t>… record </a:t>
            </a:r>
            <a:r>
              <a:rPr lang="en-US" sz="2800" i="1" dirty="0">
                <a:ea typeface="+mn-ea"/>
                <a:cs typeface="+mn-cs"/>
              </a:rPr>
              <a:t>muon decay </a:t>
            </a:r>
            <a:r>
              <a:rPr lang="en-US" sz="2800" i="1" dirty="0" smtClean="0">
                <a:ea typeface="+mn-ea"/>
                <a:cs typeface="+mn-cs"/>
              </a:rPr>
              <a:t>times and energies, determine stored beam parameters …</a:t>
            </a:r>
            <a:endParaRPr lang="en-US" sz="4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21921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Detector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153400" y="6324600"/>
            <a:ext cx="457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277" y="3276601"/>
            <a:ext cx="3612523" cy="221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2"/>
          <p:cNvSpPr txBox="1">
            <a:spLocks/>
          </p:cNvSpPr>
          <p:nvPr/>
        </p:nvSpPr>
        <p:spPr bwMode="auto">
          <a:xfrm>
            <a:off x="533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26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45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00063"/>
            <a:ext cx="85725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6" t="33690" r="10052"/>
          <a:stretch/>
        </p:blipFill>
        <p:spPr bwMode="auto">
          <a:xfrm>
            <a:off x="609600" y="4648200"/>
            <a:ext cx="1806286" cy="159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464234" y="2869709"/>
            <a:ext cx="1308295" cy="2124322"/>
          </a:xfrm>
          <a:custGeom>
            <a:avLst/>
            <a:gdLst>
              <a:gd name="connsiteX0" fmla="*/ 211015 w 1308295"/>
              <a:gd name="connsiteY0" fmla="*/ 2124322 h 2124322"/>
              <a:gd name="connsiteX1" fmla="*/ 126609 w 1308295"/>
              <a:gd name="connsiteY1" fmla="*/ 2053983 h 2124322"/>
              <a:gd name="connsiteX2" fmla="*/ 70338 w 1308295"/>
              <a:gd name="connsiteY2" fmla="*/ 1969577 h 2124322"/>
              <a:gd name="connsiteX3" fmla="*/ 56271 w 1308295"/>
              <a:gd name="connsiteY3" fmla="*/ 1927374 h 2124322"/>
              <a:gd name="connsiteX4" fmla="*/ 28135 w 1308295"/>
              <a:gd name="connsiteY4" fmla="*/ 1885171 h 2124322"/>
              <a:gd name="connsiteX5" fmla="*/ 0 w 1308295"/>
              <a:gd name="connsiteY5" fmla="*/ 1688223 h 2124322"/>
              <a:gd name="connsiteX6" fmla="*/ 28135 w 1308295"/>
              <a:gd name="connsiteY6" fmla="*/ 1266193 h 2124322"/>
              <a:gd name="connsiteX7" fmla="*/ 56271 w 1308295"/>
              <a:gd name="connsiteY7" fmla="*/ 1153651 h 2124322"/>
              <a:gd name="connsiteX8" fmla="*/ 98474 w 1308295"/>
              <a:gd name="connsiteY8" fmla="*/ 1055177 h 2124322"/>
              <a:gd name="connsiteX9" fmla="*/ 126609 w 1308295"/>
              <a:gd name="connsiteY9" fmla="*/ 998906 h 2124322"/>
              <a:gd name="connsiteX10" fmla="*/ 154744 w 1308295"/>
              <a:gd name="connsiteY10" fmla="*/ 914500 h 2124322"/>
              <a:gd name="connsiteX11" fmla="*/ 168812 w 1308295"/>
              <a:gd name="connsiteY11" fmla="*/ 872297 h 2124322"/>
              <a:gd name="connsiteX12" fmla="*/ 196948 w 1308295"/>
              <a:gd name="connsiteY12" fmla="*/ 830094 h 2124322"/>
              <a:gd name="connsiteX13" fmla="*/ 239151 w 1308295"/>
              <a:gd name="connsiteY13" fmla="*/ 731620 h 2124322"/>
              <a:gd name="connsiteX14" fmla="*/ 253218 w 1308295"/>
              <a:gd name="connsiteY14" fmla="*/ 689417 h 2124322"/>
              <a:gd name="connsiteX15" fmla="*/ 323557 w 1308295"/>
              <a:gd name="connsiteY15" fmla="*/ 605011 h 2124322"/>
              <a:gd name="connsiteX16" fmla="*/ 379828 w 1308295"/>
              <a:gd name="connsiteY16" fmla="*/ 548740 h 2124322"/>
              <a:gd name="connsiteX17" fmla="*/ 478301 w 1308295"/>
              <a:gd name="connsiteY17" fmla="*/ 450266 h 2124322"/>
              <a:gd name="connsiteX18" fmla="*/ 562708 w 1308295"/>
              <a:gd name="connsiteY18" fmla="*/ 408063 h 2124322"/>
              <a:gd name="connsiteX19" fmla="*/ 604911 w 1308295"/>
              <a:gd name="connsiteY19" fmla="*/ 365860 h 2124322"/>
              <a:gd name="connsiteX20" fmla="*/ 647114 w 1308295"/>
              <a:gd name="connsiteY20" fmla="*/ 337725 h 2124322"/>
              <a:gd name="connsiteX21" fmla="*/ 689317 w 1308295"/>
              <a:gd name="connsiteY21" fmla="*/ 323657 h 2124322"/>
              <a:gd name="connsiteX22" fmla="*/ 745588 w 1308295"/>
              <a:gd name="connsiteY22" fmla="*/ 295522 h 2124322"/>
              <a:gd name="connsiteX23" fmla="*/ 815926 w 1308295"/>
              <a:gd name="connsiteY23" fmla="*/ 253319 h 2124322"/>
              <a:gd name="connsiteX24" fmla="*/ 858129 w 1308295"/>
              <a:gd name="connsiteY24" fmla="*/ 225183 h 2124322"/>
              <a:gd name="connsiteX25" fmla="*/ 900332 w 1308295"/>
              <a:gd name="connsiteY25" fmla="*/ 211116 h 2124322"/>
              <a:gd name="connsiteX26" fmla="*/ 956603 w 1308295"/>
              <a:gd name="connsiteY26" fmla="*/ 182980 h 2124322"/>
              <a:gd name="connsiteX27" fmla="*/ 998806 w 1308295"/>
              <a:gd name="connsiteY27" fmla="*/ 154845 h 2124322"/>
              <a:gd name="connsiteX28" fmla="*/ 1041009 w 1308295"/>
              <a:gd name="connsiteY28" fmla="*/ 140777 h 2124322"/>
              <a:gd name="connsiteX29" fmla="*/ 1125415 w 1308295"/>
              <a:gd name="connsiteY29" fmla="*/ 84506 h 2124322"/>
              <a:gd name="connsiteX30" fmla="*/ 1223889 w 1308295"/>
              <a:gd name="connsiteY30" fmla="*/ 56371 h 2124322"/>
              <a:gd name="connsiteX31" fmla="*/ 1266092 w 1308295"/>
              <a:gd name="connsiteY31" fmla="*/ 28236 h 2124322"/>
              <a:gd name="connsiteX32" fmla="*/ 1308295 w 1308295"/>
              <a:gd name="connsiteY32" fmla="*/ 100 h 212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08295" h="2124322">
                <a:moveTo>
                  <a:pt x="211015" y="2124322"/>
                </a:moveTo>
                <a:cubicBezTo>
                  <a:pt x="94719" y="2077802"/>
                  <a:pt x="167565" y="2127704"/>
                  <a:pt x="126609" y="2053983"/>
                </a:cubicBezTo>
                <a:cubicBezTo>
                  <a:pt x="110187" y="2024424"/>
                  <a:pt x="70338" y="1969577"/>
                  <a:pt x="70338" y="1969577"/>
                </a:cubicBezTo>
                <a:cubicBezTo>
                  <a:pt x="65649" y="1955509"/>
                  <a:pt x="62903" y="1940637"/>
                  <a:pt x="56271" y="1927374"/>
                </a:cubicBezTo>
                <a:cubicBezTo>
                  <a:pt x="48710" y="1912252"/>
                  <a:pt x="32007" y="1901629"/>
                  <a:pt x="28135" y="1885171"/>
                </a:cubicBezTo>
                <a:cubicBezTo>
                  <a:pt x="12946" y="1820618"/>
                  <a:pt x="9378" y="1753872"/>
                  <a:pt x="0" y="1688223"/>
                </a:cubicBezTo>
                <a:cubicBezTo>
                  <a:pt x="4037" y="1599416"/>
                  <a:pt x="5560" y="1386591"/>
                  <a:pt x="28135" y="1266193"/>
                </a:cubicBezTo>
                <a:cubicBezTo>
                  <a:pt x="35261" y="1228187"/>
                  <a:pt x="38978" y="1188237"/>
                  <a:pt x="56271" y="1153651"/>
                </a:cubicBezTo>
                <a:cubicBezTo>
                  <a:pt x="149583" y="967024"/>
                  <a:pt x="36376" y="1200072"/>
                  <a:pt x="98474" y="1055177"/>
                </a:cubicBezTo>
                <a:cubicBezTo>
                  <a:pt x="106735" y="1035902"/>
                  <a:pt x="118821" y="1018377"/>
                  <a:pt x="126609" y="998906"/>
                </a:cubicBezTo>
                <a:cubicBezTo>
                  <a:pt x="137623" y="971370"/>
                  <a:pt x="145366" y="942635"/>
                  <a:pt x="154744" y="914500"/>
                </a:cubicBezTo>
                <a:cubicBezTo>
                  <a:pt x="159433" y="900432"/>
                  <a:pt x="160586" y="884635"/>
                  <a:pt x="168812" y="872297"/>
                </a:cubicBezTo>
                <a:lnTo>
                  <a:pt x="196948" y="830094"/>
                </a:lnTo>
                <a:cubicBezTo>
                  <a:pt x="226225" y="712981"/>
                  <a:pt x="190575" y="828771"/>
                  <a:pt x="239151" y="731620"/>
                </a:cubicBezTo>
                <a:cubicBezTo>
                  <a:pt x="245783" y="718357"/>
                  <a:pt x="246586" y="702680"/>
                  <a:pt x="253218" y="689417"/>
                </a:cubicBezTo>
                <a:cubicBezTo>
                  <a:pt x="272802" y="650248"/>
                  <a:pt x="292447" y="636121"/>
                  <a:pt x="323557" y="605011"/>
                </a:cubicBezTo>
                <a:cubicBezTo>
                  <a:pt x="361068" y="492471"/>
                  <a:pt x="304801" y="623767"/>
                  <a:pt x="379828" y="548740"/>
                </a:cubicBezTo>
                <a:cubicBezTo>
                  <a:pt x="492697" y="435871"/>
                  <a:pt x="382806" y="482099"/>
                  <a:pt x="478301" y="450266"/>
                </a:cubicBezTo>
                <a:cubicBezTo>
                  <a:pt x="555683" y="372887"/>
                  <a:pt x="441712" y="477204"/>
                  <a:pt x="562708" y="408063"/>
                </a:cubicBezTo>
                <a:cubicBezTo>
                  <a:pt x="579981" y="398192"/>
                  <a:pt x="589627" y="378596"/>
                  <a:pt x="604911" y="365860"/>
                </a:cubicBezTo>
                <a:cubicBezTo>
                  <a:pt x="617899" y="355036"/>
                  <a:pt x="631992" y="345286"/>
                  <a:pt x="647114" y="337725"/>
                </a:cubicBezTo>
                <a:cubicBezTo>
                  <a:pt x="660377" y="331093"/>
                  <a:pt x="675687" y="329498"/>
                  <a:pt x="689317" y="323657"/>
                </a:cubicBezTo>
                <a:cubicBezTo>
                  <a:pt x="708592" y="315396"/>
                  <a:pt x="726831" y="304900"/>
                  <a:pt x="745588" y="295522"/>
                </a:cubicBezTo>
                <a:cubicBezTo>
                  <a:pt x="800543" y="240565"/>
                  <a:pt x="742878" y="289843"/>
                  <a:pt x="815926" y="253319"/>
                </a:cubicBezTo>
                <a:cubicBezTo>
                  <a:pt x="831048" y="245758"/>
                  <a:pt x="843007" y="232744"/>
                  <a:pt x="858129" y="225183"/>
                </a:cubicBezTo>
                <a:cubicBezTo>
                  <a:pt x="871392" y="218551"/>
                  <a:pt x="886702" y="216957"/>
                  <a:pt x="900332" y="211116"/>
                </a:cubicBezTo>
                <a:cubicBezTo>
                  <a:pt x="919607" y="202855"/>
                  <a:pt x="938395" y="193385"/>
                  <a:pt x="956603" y="182980"/>
                </a:cubicBezTo>
                <a:cubicBezTo>
                  <a:pt x="971283" y="174592"/>
                  <a:pt x="983684" y="162406"/>
                  <a:pt x="998806" y="154845"/>
                </a:cubicBezTo>
                <a:cubicBezTo>
                  <a:pt x="1012069" y="148213"/>
                  <a:pt x="1028046" y="147978"/>
                  <a:pt x="1041009" y="140777"/>
                </a:cubicBezTo>
                <a:cubicBezTo>
                  <a:pt x="1070568" y="124355"/>
                  <a:pt x="1093336" y="95199"/>
                  <a:pt x="1125415" y="84506"/>
                </a:cubicBezTo>
                <a:cubicBezTo>
                  <a:pt x="1185960" y="64325"/>
                  <a:pt x="1153232" y="74036"/>
                  <a:pt x="1223889" y="56371"/>
                </a:cubicBezTo>
                <a:cubicBezTo>
                  <a:pt x="1237957" y="46993"/>
                  <a:pt x="1252890" y="38798"/>
                  <a:pt x="1266092" y="28236"/>
                </a:cubicBezTo>
                <a:cubicBezTo>
                  <a:pt x="1305407" y="-3216"/>
                  <a:pt x="1278185" y="100"/>
                  <a:pt x="1308295" y="100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lg" len="lg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" name="Footer Placeholder 2"/>
          <p:cNvSpPr txBox="1">
            <a:spLocks/>
          </p:cNvSpPr>
          <p:nvPr/>
        </p:nvSpPr>
        <p:spPr bwMode="auto">
          <a:xfrm>
            <a:off x="533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27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00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04788"/>
            <a:ext cx="845820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60098"/>
            <a:ext cx="4518598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168812" y="3671630"/>
            <a:ext cx="1209822" cy="2180530"/>
          </a:xfrm>
          <a:custGeom>
            <a:avLst/>
            <a:gdLst>
              <a:gd name="connsiteX0" fmla="*/ 337625 w 1209822"/>
              <a:gd name="connsiteY0" fmla="*/ 2180530 h 2180530"/>
              <a:gd name="connsiteX1" fmla="*/ 182880 w 1209822"/>
              <a:gd name="connsiteY1" fmla="*/ 2138327 h 2180530"/>
              <a:gd name="connsiteX2" fmla="*/ 168813 w 1209822"/>
              <a:gd name="connsiteY2" fmla="*/ 2096124 h 2180530"/>
              <a:gd name="connsiteX3" fmla="*/ 140677 w 1209822"/>
              <a:gd name="connsiteY3" fmla="*/ 2067988 h 2180530"/>
              <a:gd name="connsiteX4" fmla="*/ 112542 w 1209822"/>
              <a:gd name="connsiteY4" fmla="*/ 2025785 h 2180530"/>
              <a:gd name="connsiteX5" fmla="*/ 98474 w 1209822"/>
              <a:gd name="connsiteY5" fmla="*/ 1983582 h 2180530"/>
              <a:gd name="connsiteX6" fmla="*/ 42203 w 1209822"/>
              <a:gd name="connsiteY6" fmla="*/ 1899176 h 2180530"/>
              <a:gd name="connsiteX7" fmla="*/ 14068 w 1209822"/>
              <a:gd name="connsiteY7" fmla="*/ 1800702 h 2180530"/>
              <a:gd name="connsiteX8" fmla="*/ 0 w 1209822"/>
              <a:gd name="connsiteY8" fmla="*/ 1688161 h 2180530"/>
              <a:gd name="connsiteX9" fmla="*/ 14068 w 1209822"/>
              <a:gd name="connsiteY9" fmla="*/ 1266130 h 2180530"/>
              <a:gd name="connsiteX10" fmla="*/ 28136 w 1209822"/>
              <a:gd name="connsiteY10" fmla="*/ 1111385 h 2180530"/>
              <a:gd name="connsiteX11" fmla="*/ 112542 w 1209822"/>
              <a:gd name="connsiteY11" fmla="*/ 914438 h 2180530"/>
              <a:gd name="connsiteX12" fmla="*/ 140677 w 1209822"/>
              <a:gd name="connsiteY12" fmla="*/ 830032 h 2180530"/>
              <a:gd name="connsiteX13" fmla="*/ 154745 w 1209822"/>
              <a:gd name="connsiteY13" fmla="*/ 787828 h 2180530"/>
              <a:gd name="connsiteX14" fmla="*/ 196948 w 1209822"/>
              <a:gd name="connsiteY14" fmla="*/ 745625 h 2180530"/>
              <a:gd name="connsiteX15" fmla="*/ 211016 w 1209822"/>
              <a:gd name="connsiteY15" fmla="*/ 689355 h 2180530"/>
              <a:gd name="connsiteX16" fmla="*/ 267286 w 1209822"/>
              <a:gd name="connsiteY16" fmla="*/ 619016 h 2180530"/>
              <a:gd name="connsiteX17" fmla="*/ 309490 w 1209822"/>
              <a:gd name="connsiteY17" fmla="*/ 548678 h 2180530"/>
              <a:gd name="connsiteX18" fmla="*/ 393896 w 1209822"/>
              <a:gd name="connsiteY18" fmla="*/ 436136 h 2180530"/>
              <a:gd name="connsiteX19" fmla="*/ 436099 w 1209822"/>
              <a:gd name="connsiteY19" fmla="*/ 408001 h 2180530"/>
              <a:gd name="connsiteX20" fmla="*/ 450166 w 1209822"/>
              <a:gd name="connsiteY20" fmla="*/ 365798 h 2180530"/>
              <a:gd name="connsiteX21" fmla="*/ 506437 w 1209822"/>
              <a:gd name="connsiteY21" fmla="*/ 295459 h 2180530"/>
              <a:gd name="connsiteX22" fmla="*/ 548640 w 1209822"/>
              <a:gd name="connsiteY22" fmla="*/ 267324 h 2180530"/>
              <a:gd name="connsiteX23" fmla="*/ 618979 w 1209822"/>
              <a:gd name="connsiteY23" fmla="*/ 211053 h 2180530"/>
              <a:gd name="connsiteX24" fmla="*/ 717453 w 1209822"/>
              <a:gd name="connsiteY24" fmla="*/ 154782 h 2180530"/>
              <a:gd name="connsiteX25" fmla="*/ 773723 w 1209822"/>
              <a:gd name="connsiteY25" fmla="*/ 126647 h 2180530"/>
              <a:gd name="connsiteX26" fmla="*/ 815926 w 1209822"/>
              <a:gd name="connsiteY26" fmla="*/ 98512 h 2180530"/>
              <a:gd name="connsiteX27" fmla="*/ 886265 w 1209822"/>
              <a:gd name="connsiteY27" fmla="*/ 84444 h 2180530"/>
              <a:gd name="connsiteX28" fmla="*/ 998806 w 1209822"/>
              <a:gd name="connsiteY28" fmla="*/ 42241 h 2180530"/>
              <a:gd name="connsiteX29" fmla="*/ 1041010 w 1209822"/>
              <a:gd name="connsiteY29" fmla="*/ 28173 h 2180530"/>
              <a:gd name="connsiteX30" fmla="*/ 1153551 w 1209822"/>
              <a:gd name="connsiteY30" fmla="*/ 14105 h 2180530"/>
              <a:gd name="connsiteX31" fmla="*/ 1209822 w 1209822"/>
              <a:gd name="connsiteY31" fmla="*/ 38 h 21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09822" h="2180530">
                <a:moveTo>
                  <a:pt x="337625" y="2180530"/>
                </a:moveTo>
                <a:cubicBezTo>
                  <a:pt x="297647" y="2174819"/>
                  <a:pt x="218682" y="2174129"/>
                  <a:pt x="182880" y="2138327"/>
                </a:cubicBezTo>
                <a:cubicBezTo>
                  <a:pt x="172395" y="2127842"/>
                  <a:pt x="176442" y="2108839"/>
                  <a:pt x="168813" y="2096124"/>
                </a:cubicBezTo>
                <a:cubicBezTo>
                  <a:pt x="161989" y="2084751"/>
                  <a:pt x="148963" y="2078345"/>
                  <a:pt x="140677" y="2067988"/>
                </a:cubicBezTo>
                <a:cubicBezTo>
                  <a:pt x="130115" y="2054786"/>
                  <a:pt x="120103" y="2040907"/>
                  <a:pt x="112542" y="2025785"/>
                </a:cubicBezTo>
                <a:cubicBezTo>
                  <a:pt x="105910" y="2012522"/>
                  <a:pt x="105675" y="1996545"/>
                  <a:pt x="98474" y="1983582"/>
                </a:cubicBezTo>
                <a:cubicBezTo>
                  <a:pt x="82052" y="1954023"/>
                  <a:pt x="42203" y="1899176"/>
                  <a:pt x="42203" y="1899176"/>
                </a:cubicBezTo>
                <a:cubicBezTo>
                  <a:pt x="31055" y="1865729"/>
                  <a:pt x="19955" y="1836026"/>
                  <a:pt x="14068" y="1800702"/>
                </a:cubicBezTo>
                <a:cubicBezTo>
                  <a:pt x="7853" y="1763411"/>
                  <a:pt x="4689" y="1725675"/>
                  <a:pt x="0" y="1688161"/>
                </a:cubicBezTo>
                <a:cubicBezTo>
                  <a:pt x="4689" y="1547484"/>
                  <a:pt x="7210" y="1406718"/>
                  <a:pt x="14068" y="1266130"/>
                </a:cubicBezTo>
                <a:cubicBezTo>
                  <a:pt x="16592" y="1214397"/>
                  <a:pt x="19135" y="1162391"/>
                  <a:pt x="28136" y="1111385"/>
                </a:cubicBezTo>
                <a:cubicBezTo>
                  <a:pt x="46575" y="1006896"/>
                  <a:pt x="75476" y="1025636"/>
                  <a:pt x="112542" y="914438"/>
                </a:cubicBezTo>
                <a:lnTo>
                  <a:pt x="140677" y="830032"/>
                </a:lnTo>
                <a:cubicBezTo>
                  <a:pt x="145366" y="815964"/>
                  <a:pt x="144259" y="798314"/>
                  <a:pt x="154745" y="787828"/>
                </a:cubicBezTo>
                <a:lnTo>
                  <a:pt x="196948" y="745625"/>
                </a:lnTo>
                <a:cubicBezTo>
                  <a:pt x="201637" y="726868"/>
                  <a:pt x="203400" y="707126"/>
                  <a:pt x="211016" y="689355"/>
                </a:cubicBezTo>
                <a:cubicBezTo>
                  <a:pt x="224326" y="658300"/>
                  <a:pt x="244598" y="641705"/>
                  <a:pt x="267286" y="619016"/>
                </a:cubicBezTo>
                <a:cubicBezTo>
                  <a:pt x="294185" y="538319"/>
                  <a:pt x="263143" y="610474"/>
                  <a:pt x="309490" y="548678"/>
                </a:cubicBezTo>
                <a:cubicBezTo>
                  <a:pt x="343244" y="503673"/>
                  <a:pt x="353567" y="468399"/>
                  <a:pt x="393896" y="436136"/>
                </a:cubicBezTo>
                <a:cubicBezTo>
                  <a:pt x="407098" y="425574"/>
                  <a:pt x="422031" y="417379"/>
                  <a:pt x="436099" y="408001"/>
                </a:cubicBezTo>
                <a:cubicBezTo>
                  <a:pt x="440788" y="393933"/>
                  <a:pt x="443534" y="379061"/>
                  <a:pt x="450166" y="365798"/>
                </a:cubicBezTo>
                <a:cubicBezTo>
                  <a:pt x="462350" y="341429"/>
                  <a:pt x="484632" y="312903"/>
                  <a:pt x="506437" y="295459"/>
                </a:cubicBezTo>
                <a:cubicBezTo>
                  <a:pt x="519639" y="284897"/>
                  <a:pt x="534572" y="276702"/>
                  <a:pt x="548640" y="267324"/>
                </a:cubicBezTo>
                <a:cubicBezTo>
                  <a:pt x="611565" y="172938"/>
                  <a:pt x="537438" y="265414"/>
                  <a:pt x="618979" y="211053"/>
                </a:cubicBezTo>
                <a:cubicBezTo>
                  <a:pt x="772034" y="109016"/>
                  <a:pt x="547438" y="218538"/>
                  <a:pt x="717453" y="154782"/>
                </a:cubicBezTo>
                <a:cubicBezTo>
                  <a:pt x="737088" y="147419"/>
                  <a:pt x="755515" y="137051"/>
                  <a:pt x="773723" y="126647"/>
                </a:cubicBezTo>
                <a:cubicBezTo>
                  <a:pt x="788403" y="118259"/>
                  <a:pt x="800095" y="104448"/>
                  <a:pt x="815926" y="98512"/>
                </a:cubicBezTo>
                <a:cubicBezTo>
                  <a:pt x="838314" y="90116"/>
                  <a:pt x="862819" y="89133"/>
                  <a:pt x="886265" y="84444"/>
                </a:cubicBezTo>
                <a:cubicBezTo>
                  <a:pt x="973680" y="40736"/>
                  <a:pt x="909421" y="67779"/>
                  <a:pt x="998806" y="42241"/>
                </a:cubicBezTo>
                <a:cubicBezTo>
                  <a:pt x="1013064" y="38167"/>
                  <a:pt x="1026420" y="30826"/>
                  <a:pt x="1041010" y="28173"/>
                </a:cubicBezTo>
                <a:cubicBezTo>
                  <a:pt x="1078206" y="21410"/>
                  <a:pt x="1116037" y="18794"/>
                  <a:pt x="1153551" y="14105"/>
                </a:cubicBezTo>
                <a:cubicBezTo>
                  <a:pt x="1200203" y="-1445"/>
                  <a:pt x="1180925" y="38"/>
                  <a:pt x="1209822" y="3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lg" len="lg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378803"/>
            <a:ext cx="4572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SiPM boards optimized to produce PMT-like pulses to exploit short pulse duration of Cherenkov crystals  (relevant: pileup)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306" y="1219200"/>
            <a:ext cx="39809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2"/>
          <p:cNvSpPr txBox="1">
            <a:spLocks/>
          </p:cNvSpPr>
          <p:nvPr/>
        </p:nvSpPr>
        <p:spPr bwMode="auto">
          <a:xfrm>
            <a:off x="533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28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93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461" y="152400"/>
            <a:ext cx="8229600" cy="1066800"/>
          </a:xfrm>
        </p:spPr>
        <p:txBody>
          <a:bodyPr/>
          <a:lstStyle/>
          <a:p>
            <a:r>
              <a:rPr lang="en-US" dirty="0" smtClean="0"/>
              <a:t>Final detector design tested at SLAC;</a:t>
            </a:r>
            <a:br>
              <a:rPr lang="en-US" dirty="0" smtClean="0"/>
            </a:br>
            <a:r>
              <a:rPr lang="en-US" dirty="0" smtClean="0"/>
              <a:t>Exceeds specifications</a:t>
            </a:r>
            <a:br>
              <a:rPr lang="en-US" dirty="0" smtClean="0"/>
            </a:br>
            <a:r>
              <a:rPr lang="en-US" sz="1600" dirty="0" smtClean="0"/>
              <a:t>(Performance study published: NIM)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pic>
        <p:nvPicPr>
          <p:cNvPr id="160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253"/>
            <a:ext cx="3560496" cy="148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5" y="1981200"/>
            <a:ext cx="4317926" cy="265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06299" y="2052411"/>
                <a:ext cx="3262009" cy="784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den>
                    </m:f>
                    <m:r>
                      <a:rPr lang="en-US" b="0" i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1.5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%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3.4±0.1</m:t>
                                    </m:r>
                                  </m:e>
                                </m:d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%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𝐺𝑒𝑉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b="0" i="1" dirty="0" smtClean="0">
                    <a:latin typeface="Cambria Math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99" y="2052411"/>
                <a:ext cx="3262009" cy="78457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4534261" y="1916162"/>
            <a:ext cx="4175285" cy="2628900"/>
            <a:chOff x="152402" y="1219200"/>
            <a:chExt cx="4784883" cy="30099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2" y="1219200"/>
              <a:ext cx="4784883" cy="300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331611" y="2651377"/>
              <a:ext cx="12041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extent of one crystal</a:t>
              </a:r>
              <a:endParaRPr lang="en-US" sz="1400" b="1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899546" y="1673423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Laser Calibration equalizes gains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2095" y="1673423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Resolution excellent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755" y="5224337"/>
            <a:ext cx="2476845" cy="150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Slide Number Placeholder 5"/>
          <p:cNvSpPr txBox="1">
            <a:spLocks/>
          </p:cNvSpPr>
          <p:nvPr/>
        </p:nvSpPr>
        <p:spPr bwMode="auto">
          <a:xfrm>
            <a:off x="8109626" y="6574742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dirty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29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12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/>
              <a:t>The Muon (g-2) Collaboration, Fermilab PAC –  24 - June - 2015</a:t>
            </a:r>
            <a:endParaRPr lang="en-US" altLang="en-US" sz="14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553200"/>
            <a:ext cx="1066800" cy="30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 dirty="0"/>
              <a:t>- p. </a:t>
            </a:r>
            <a:fld id="{CCFCBF5A-34F6-4B70-A1E1-4E063AE32BD8}" type="slidenum">
              <a:rPr lang="en-US" altLang="en-US" sz="1400" b="0"/>
              <a:pPr eaLnBrk="1" hangingPunct="1"/>
              <a:t>3</a:t>
            </a:fld>
            <a:endParaRPr lang="en-US" altLang="en-US" sz="1400" b="0" dirty="0"/>
          </a:p>
        </p:txBody>
      </p:sp>
      <p:sp>
        <p:nvSpPr>
          <p:cNvPr id="6" name="AutoShape 2" descr="https://mail.google.com/mail/u/0/?ui=2&amp;ik=80834a4652&amp;view=fimg&amp;th=14df89b6d8904371&amp;attid=0.1&amp;disp=emb&amp;attbid=ANGjdJ9Sgun-hWlzBF4yPRZYuBGU7xGCjJkwz0Z0PSqiWJSz21LolWgDTKwnv0IrUJ3N-cBdvmCva1njgObPhNHn2SVurQlV0wPvbu3H7M9l-ckB7TSD3zW54uRrNK0&amp;sz=w1280-h786&amp;ats=1434399261843&amp;rm=14df89b6d890437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 descr="https://mail.google.com/mail/u/0/?ui=2&amp;ik=80834a4652&amp;view=fimg&amp;th=14e1e8e4487fec4f&amp;attid=0.1&amp;disp=emb&amp;attbid=ANGjdJ_W3ZWTFHnutafZ9Lm-MTXmwnjEH7foEPGcLdoB5PjihYKa89bI_3jKLtPacdtjP1l2JWPpJfDkACEGzpOoj4qqrpdPOj3lvsepbWJKLmOPNgzz_W5B1rnGMaw&amp;sz=w1280-h770&amp;ats=1435044826651&amp;rm=14e1e8e4487fec4f&amp;zw&amp;atsh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mail.google.com/mail/u/0/?ui=2&amp;ik=80834a4652&amp;view=fimg&amp;th=14e1e8e4487fec4f&amp;attid=0.1&amp;disp=emb&amp;attbid=ANGjdJ_W3ZWTFHnutafZ9Lm-MTXmwnjEH7foEPGcLdoB5PjihYKa89bI_3jKLtPacdtjP1l2JWPpJfDkACEGzpOoj4qqrpdPOj3lvsepbWJKLmOPNgzz_W5B1rnGMaw&amp;sz=w1280-h770&amp;ats=1435044826651&amp;rm=14e1e8e4487fec4f&amp;zw&amp;atsh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isplaying Screen Shot 2015-06-22 at 10.40.53 PM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8" y="484631"/>
            <a:ext cx="6175656" cy="3715043"/>
          </a:xfrm>
          <a:prstGeom prst="rect">
            <a:avLst/>
          </a:prstGeom>
        </p:spPr>
      </p:pic>
      <p:pic>
        <p:nvPicPr>
          <p:cNvPr id="1822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4"/>
          <a:stretch/>
        </p:blipFill>
        <p:spPr bwMode="auto">
          <a:xfrm>
            <a:off x="4419600" y="2638278"/>
            <a:ext cx="4572000" cy="408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1589" y="7937"/>
            <a:ext cx="3889374" cy="696912"/>
          </a:xfrm>
          <a:solidFill>
            <a:schemeClr val="tx1"/>
          </a:solidFill>
        </p:spPr>
        <p:txBody>
          <a:bodyPr/>
          <a:lstStyle/>
          <a:p>
            <a:pPr algn="r"/>
            <a:r>
              <a:rPr lang="en-US" dirty="0" smtClean="0"/>
              <a:t>Today’s Ring Status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7975" y="4495800"/>
            <a:ext cx="40070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Picture of the first magnet powering.  Power supply is now on for the first time since </a:t>
            </a:r>
            <a:r>
              <a:rPr lang="en-US" dirty="0" smtClean="0"/>
              <a:t>2001.      </a:t>
            </a:r>
            <a:r>
              <a:rPr lang="en-US" sz="1400" dirty="0" smtClean="0">
                <a:solidFill>
                  <a:srgbClr val="FF0000"/>
                </a:solidFill>
              </a:rPr>
              <a:t>6/23/15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ateDependence_lin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06" y="3766368"/>
            <a:ext cx="2377440" cy="1630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 Digitization </a:t>
            </a:r>
            <a:r>
              <a:rPr lang="en-US" dirty="0" smtClean="0"/>
              <a:t>System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257800"/>
            <a:ext cx="6858000" cy="1295400"/>
          </a:xfrm>
        </p:spPr>
        <p:txBody>
          <a:bodyPr/>
          <a:lstStyle/>
          <a:p>
            <a:pPr marL="342900" lvl="1" indent="-342900"/>
            <a:r>
              <a:rPr lang="en-US" dirty="0" smtClean="0"/>
              <a:t>800 </a:t>
            </a:r>
            <a:r>
              <a:rPr lang="en-US" dirty="0"/>
              <a:t>MSPS digitization rate @ 12 </a:t>
            </a:r>
            <a:r>
              <a:rPr lang="en-US" dirty="0" smtClean="0"/>
              <a:t>bits</a:t>
            </a:r>
          </a:p>
          <a:p>
            <a:pPr marL="342900" lvl="1" indent="-342900"/>
            <a:r>
              <a:rPr lang="en-US" dirty="0" smtClean="0"/>
              <a:t>&gt; 1400 channels overall</a:t>
            </a:r>
            <a:endParaRPr lang="en-US" dirty="0"/>
          </a:p>
          <a:p>
            <a:r>
              <a:rPr lang="en-US" sz="2000" dirty="0" smtClean="0"/>
              <a:t>µTCA </a:t>
            </a:r>
            <a:r>
              <a:rPr lang="en-US" sz="2000" dirty="0"/>
              <a:t>Advanced Mezzanine </a:t>
            </a:r>
            <a:r>
              <a:rPr lang="en-US" sz="2000" dirty="0" smtClean="0"/>
              <a:t>Cards</a:t>
            </a:r>
          </a:p>
          <a:p>
            <a:pPr marL="971550" lvl="2" indent="-342900"/>
            <a:endParaRPr lang="en-US" sz="2000" dirty="0">
              <a:solidFill>
                <a:srgbClr val="000000"/>
              </a:solidFill>
            </a:endParaRPr>
          </a:p>
          <a:p>
            <a:pPr marL="515938" lvl="1" indent="-287338"/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9172" t="6853" r="14768" b="4444"/>
          <a:stretch/>
        </p:blipFill>
        <p:spPr>
          <a:xfrm>
            <a:off x="685800" y="990600"/>
            <a:ext cx="5385046" cy="4068511"/>
          </a:xfrm>
          <a:prstGeom prst="rect">
            <a:avLst/>
          </a:prstGeom>
        </p:spPr>
      </p:pic>
      <p:pic>
        <p:nvPicPr>
          <p:cNvPr id="10" name="Picture 9" descr="upconvers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286123"/>
            <a:ext cx="2377440" cy="1868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5396479"/>
            <a:ext cx="2299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Passed Key Rate Test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3156054"/>
            <a:ext cx="2413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Passed Key Clock Test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3" name="Footer Placeholder 2"/>
          <p:cNvSpPr txBox="1">
            <a:spLocks/>
          </p:cNvSpPr>
          <p:nvPr/>
        </p:nvSpPr>
        <p:spPr bwMode="auto">
          <a:xfrm>
            <a:off x="533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30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8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Laser-based calibration system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1"/>
          <a:stretch/>
        </p:blipFill>
        <p:spPr bwMode="auto">
          <a:xfrm>
            <a:off x="304799" y="685800"/>
            <a:ext cx="5810415" cy="3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09119"/>
            <a:ext cx="1680320" cy="148510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 b="51475"/>
          <a:stretch/>
        </p:blipFill>
        <p:spPr bwMode="auto">
          <a:xfrm>
            <a:off x="152063" y="5334000"/>
            <a:ext cx="2725737" cy="1007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33320" y="2376099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Front Panel Prisms</a:t>
            </a:r>
            <a:endParaRPr lang="en-US" sz="1200" dirty="0"/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5562600" y="909119"/>
            <a:ext cx="1143000" cy="107208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715000" y="1990254"/>
            <a:ext cx="1013988" cy="40397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22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20" y="4475780"/>
            <a:ext cx="3810000" cy="202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214" y="4236353"/>
            <a:ext cx="2244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10</a:t>
            </a:r>
            <a:r>
              <a:rPr lang="en-US" sz="1600" baseline="30000" dirty="0" smtClean="0">
                <a:solidFill>
                  <a:srgbClr val="FF0000"/>
                </a:solidFill>
              </a:rPr>
              <a:t>-4</a:t>
            </a:r>
            <a:r>
              <a:rPr lang="en-US" sz="1600" dirty="0" smtClean="0">
                <a:solidFill>
                  <a:srgbClr val="FF0000"/>
                </a:solidFill>
              </a:rPr>
              <a:t> / h demonstrated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31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7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x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4038600"/>
            <a:ext cx="2978678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1"/>
            <a:ext cx="8229600" cy="838199"/>
          </a:xfrm>
        </p:spPr>
        <p:txBody>
          <a:bodyPr/>
          <a:lstStyle/>
          <a:p>
            <a:r>
              <a:rPr lang="en-US" dirty="0" smtClean="0"/>
              <a:t>Goal is to measure the beam position as a function of time in the fill at multiple locations around the 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2000" y="6553200"/>
            <a:ext cx="7162800" cy="3048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</a:rPr>
              <a:pPr eaLnBrk="1" hangingPunct="1"/>
              <a:t>32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495800"/>
            <a:ext cx="3234266" cy="1819275"/>
          </a:xfrm>
          <a:prstGeom prst="rect">
            <a:avLst/>
          </a:prstGeom>
        </p:spPr>
      </p:pic>
      <p:pic>
        <p:nvPicPr>
          <p:cNvPr id="5" name="Picture 4" descr="three-trackers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200" y="1656104"/>
            <a:ext cx="2418200" cy="2458696"/>
          </a:xfrm>
          <a:prstGeom prst="rect">
            <a:avLst/>
          </a:prstGeom>
        </p:spPr>
      </p:pic>
      <p:pic>
        <p:nvPicPr>
          <p:cNvPr id="8" name="Picture 7" descr="tracker_w_2_calos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752600"/>
            <a:ext cx="3962400" cy="229419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2819400" y="2438400"/>
            <a:ext cx="304800" cy="304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1752600" y="3124200"/>
            <a:ext cx="304800" cy="304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1905000" y="2362200"/>
            <a:ext cx="228600" cy="304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3429000" y="2438400"/>
            <a:ext cx="13716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3581400" y="2438400"/>
            <a:ext cx="9144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3581400" y="2895600"/>
            <a:ext cx="1752600" cy="20574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3962400" y="3886200"/>
            <a:ext cx="533400" cy="6096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3581400" y="5334000"/>
            <a:ext cx="1676400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>
            <a:endCxn id="7" idx="3"/>
          </p:cNvCxnSpPr>
          <p:nvPr/>
        </p:nvCxnSpPr>
        <p:spPr bwMode="auto">
          <a:xfrm>
            <a:off x="3657600" y="5334000"/>
            <a:ext cx="36576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3733800" y="3810000"/>
            <a:ext cx="381000" cy="3048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4343400" y="4343400"/>
            <a:ext cx="838200" cy="6858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49"/>
          <p:cNvSpPr txBox="1"/>
          <p:nvPr/>
        </p:nvSpPr>
        <p:spPr>
          <a:xfrm>
            <a:off x="1143000" y="1600200"/>
            <a:ext cx="128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FFFFF"/>
                </a:solidFill>
              </a:rPr>
              <a:t>3 locations</a:t>
            </a: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19712" y="2373868"/>
            <a:ext cx="15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FFFFF"/>
                </a:solidFill>
              </a:rPr>
              <a:t>8 UV stations</a:t>
            </a: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90966" y="5955268"/>
            <a:ext cx="244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FFFFF"/>
                </a:solidFill>
              </a:rPr>
              <a:t>128 straws per station</a:t>
            </a: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91200" y="49162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Reconstructed decay position </a:t>
            </a:r>
            <a:endParaRPr 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9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20150603_14103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33550"/>
            <a:ext cx="3962400" cy="222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1"/>
            <a:ext cx="8229600" cy="838199"/>
          </a:xfrm>
        </p:spPr>
        <p:txBody>
          <a:bodyPr/>
          <a:lstStyle/>
          <a:p>
            <a:r>
              <a:rPr lang="en-US" dirty="0" smtClean="0"/>
              <a:t>Full system beam test in progress (ends July 4).  Preliminary results very promising.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8065" y="6586487"/>
            <a:ext cx="7162800" cy="3048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</a:rPr>
              <a:pPr eaLnBrk="1" hangingPunct="1"/>
              <a:t>33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3886200"/>
            <a:ext cx="2971800" cy="2228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871662"/>
            <a:ext cx="3581400" cy="2014538"/>
          </a:xfrm>
          <a:prstGeom prst="rect">
            <a:avLst/>
          </a:prstGeom>
        </p:spPr>
      </p:pic>
      <p:pic>
        <p:nvPicPr>
          <p:cNvPr id="14" name="Picture 13" descr="4layer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4050862"/>
            <a:ext cx="3352800" cy="22737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7302" y="1828800"/>
            <a:ext cx="3191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Construction team in UK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0" y="6076890"/>
            <a:ext cx="3130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Beam test team at FNAL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32091" y="6172200"/>
            <a:ext cx="2849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Good hits in all layers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89032" y="1733490"/>
            <a:ext cx="2588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Installation at FNAL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Schedule overview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0" y="1588994"/>
            <a:ext cx="1371600" cy="2041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MC-1 (GPP)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37869" y="1300998"/>
            <a:ext cx="0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819223" y="1300998"/>
            <a:ext cx="1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679787" y="1300998"/>
            <a:ext cx="22242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37429" y="1300998"/>
            <a:ext cx="0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068068" y="1300998"/>
            <a:ext cx="70737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80850" y="1300998"/>
            <a:ext cx="16712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53448" y="1300998"/>
            <a:ext cx="0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8938457"/>
              </p:ext>
            </p:extLst>
          </p:nvPr>
        </p:nvGraphicFramePr>
        <p:xfrm>
          <a:off x="323850" y="911225"/>
          <a:ext cx="8242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03" name="Worksheet" r:id="rId4" imgW="8242300" imgH="393700" progId="Excel.Sheet.12">
                  <p:embed/>
                </p:oleObj>
              </mc:Choice>
              <mc:Fallback>
                <p:oleObj name="Worksheet" r:id="rId4" imgW="8242300" imgH="393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850" y="911225"/>
                        <a:ext cx="8242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323850" y="6146713"/>
            <a:ext cx="82423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51372" y="1816106"/>
            <a:ext cx="1507933" cy="2041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g-2 </a:t>
            </a:r>
            <a:r>
              <a:rPr lang="en-US" sz="1200" b="0" dirty="0" err="1">
                <a:solidFill>
                  <a:srgbClr val="000000"/>
                </a:solidFill>
              </a:rPr>
              <a:t>Cryo</a:t>
            </a:r>
            <a:r>
              <a:rPr lang="en-US" sz="1200" b="0" dirty="0">
                <a:solidFill>
                  <a:srgbClr val="000000"/>
                </a:solidFill>
              </a:rPr>
              <a:t> Plant (AIP)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7587" y="2043218"/>
            <a:ext cx="1300983" cy="2041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Ring Assembly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93616" y="2255281"/>
            <a:ext cx="1224213" cy="20872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Shim Field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02029" y="2497442"/>
            <a:ext cx="2184171" cy="17985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Prep Chambers/Install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85878" y="2745782"/>
            <a:ext cx="3106593" cy="195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Construct/Install Sub-systems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17468" y="2976570"/>
            <a:ext cx="3437633" cy="2041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Accelerator Modifications</a:t>
            </a:r>
          </a:p>
        </p:txBody>
      </p:sp>
      <p:sp>
        <p:nvSpPr>
          <p:cNvPr id="24" name="6-Point Star 23"/>
          <p:cNvSpPr>
            <a:spLocks noChangeAspect="1"/>
          </p:cNvSpPr>
          <p:nvPr/>
        </p:nvSpPr>
        <p:spPr>
          <a:xfrm>
            <a:off x="2514600" y="2047118"/>
            <a:ext cx="182880" cy="182880"/>
          </a:xfrm>
          <a:prstGeom prst="star6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white"/>
              </a:solidFill>
            </a:endParaRPr>
          </a:p>
        </p:txBody>
      </p:sp>
      <p:sp>
        <p:nvSpPr>
          <p:cNvPr id="25" name="6-Point Star 24"/>
          <p:cNvSpPr>
            <a:spLocks noChangeAspect="1"/>
          </p:cNvSpPr>
          <p:nvPr/>
        </p:nvSpPr>
        <p:spPr>
          <a:xfrm>
            <a:off x="4663440" y="2743200"/>
            <a:ext cx="182880" cy="182880"/>
          </a:xfrm>
          <a:prstGeom prst="star6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50011" y="1977005"/>
            <a:ext cx="3979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</a:rPr>
              <a:t>Ring cold ready for operations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46320" y="2651760"/>
            <a:ext cx="3979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</a:rPr>
              <a:t>Experiment ready for operations</a:t>
            </a:r>
          </a:p>
        </p:txBody>
      </p:sp>
      <p:sp>
        <p:nvSpPr>
          <p:cNvPr id="28" name="6-Point Star 27"/>
          <p:cNvSpPr>
            <a:spLocks noChangeAspect="1"/>
          </p:cNvSpPr>
          <p:nvPr/>
        </p:nvSpPr>
        <p:spPr>
          <a:xfrm>
            <a:off x="5078835" y="2985346"/>
            <a:ext cx="182880" cy="182880"/>
          </a:xfrm>
          <a:prstGeom prst="star6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775" y="2904405"/>
            <a:ext cx="277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</a:rPr>
              <a:t>Accelerator ready for operations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42614" y="3389350"/>
            <a:ext cx="6110834" cy="2041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75000"/>
                </a:schemeClr>
              </a:gs>
              <a:gs pos="100000">
                <a:schemeClr val="accent3">
                  <a:lumMod val="40000"/>
                  <a:lumOff val="60000"/>
                  <a:alpha val="75000"/>
                </a:schemeClr>
              </a:gs>
              <a:gs pos="50000">
                <a:schemeClr val="accent3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Ring Cold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54865" y="3628913"/>
            <a:ext cx="1087785" cy="3546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75000"/>
                </a:schemeClr>
              </a:gs>
              <a:gs pos="100000">
                <a:schemeClr val="accent3">
                  <a:lumMod val="40000"/>
                  <a:lumOff val="60000"/>
                  <a:alpha val="75000"/>
                </a:schemeClr>
              </a:gs>
              <a:gs pos="50000">
                <a:schemeClr val="accent3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Detector/DAQ Commission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68110" y="4017901"/>
            <a:ext cx="851113" cy="3546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75000"/>
                </a:schemeClr>
              </a:gs>
              <a:gs pos="100000">
                <a:schemeClr val="accent3">
                  <a:lumMod val="40000"/>
                  <a:lumOff val="60000"/>
                  <a:alpha val="75000"/>
                </a:schemeClr>
              </a:gs>
              <a:gs pos="50000">
                <a:schemeClr val="accent3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Beam</a:t>
            </a:r>
          </a:p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Tune-up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817766" y="4419341"/>
            <a:ext cx="2735682" cy="2103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75000"/>
                </a:schemeClr>
              </a:gs>
              <a:gs pos="100000">
                <a:schemeClr val="accent3">
                  <a:lumMod val="40000"/>
                  <a:lumOff val="60000"/>
                  <a:alpha val="75000"/>
                </a:schemeClr>
              </a:gs>
              <a:gs pos="50000">
                <a:schemeClr val="accent3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Physics Production Running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100894" y="4900130"/>
            <a:ext cx="2953971" cy="21031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75000"/>
                </a:schemeClr>
              </a:gs>
              <a:gs pos="100000">
                <a:schemeClr val="tx2">
                  <a:lumMod val="20000"/>
                  <a:lumOff val="80000"/>
                  <a:alpha val="75000"/>
                </a:schemeClr>
              </a:gs>
              <a:gs pos="50000">
                <a:schemeClr val="tx2">
                  <a:lumMod val="60000"/>
                  <a:lumOff val="40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Analysis Tools Development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42319" y="5127242"/>
            <a:ext cx="925792" cy="21031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75000"/>
                </a:schemeClr>
              </a:gs>
              <a:gs pos="100000">
                <a:schemeClr val="tx2">
                  <a:lumMod val="20000"/>
                  <a:lumOff val="80000"/>
                  <a:alpha val="75000"/>
                </a:schemeClr>
              </a:gs>
              <a:gs pos="50000">
                <a:schemeClr val="tx2">
                  <a:lumMod val="60000"/>
                  <a:lumOff val="40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Mock Data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177415" y="5631274"/>
            <a:ext cx="1467747" cy="2395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75000"/>
                </a:schemeClr>
              </a:gs>
              <a:gs pos="100000">
                <a:schemeClr val="tx2">
                  <a:lumMod val="20000"/>
                  <a:lumOff val="80000"/>
                  <a:alpha val="75000"/>
                </a:schemeClr>
              </a:gs>
              <a:gs pos="50000">
                <a:schemeClr val="tx2">
                  <a:lumMod val="60000"/>
                  <a:lumOff val="40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2</a:t>
            </a:r>
            <a:r>
              <a:rPr lang="en-US" sz="1200" b="0" baseline="30000" dirty="0">
                <a:solidFill>
                  <a:srgbClr val="000000"/>
                </a:solidFill>
              </a:rPr>
              <a:t>nd</a:t>
            </a:r>
            <a:r>
              <a:rPr lang="en-US" sz="1200" b="0" dirty="0">
                <a:solidFill>
                  <a:srgbClr val="000000"/>
                </a:solidFill>
              </a:rPr>
              <a:t> Results</a:t>
            </a:r>
          </a:p>
        </p:txBody>
      </p:sp>
      <p:sp>
        <p:nvSpPr>
          <p:cNvPr id="37" name="6-Point Star 36"/>
          <p:cNvSpPr>
            <a:spLocks noChangeAspect="1"/>
          </p:cNvSpPr>
          <p:nvPr/>
        </p:nvSpPr>
        <p:spPr>
          <a:xfrm>
            <a:off x="5747042" y="4095438"/>
            <a:ext cx="182880" cy="182880"/>
          </a:xfrm>
          <a:prstGeom prst="star6">
            <a:avLst/>
          </a:prstGeom>
          <a:solidFill>
            <a:srgbClr val="3D741B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35116" y="4026949"/>
            <a:ext cx="3979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</a:rPr>
              <a:t>Full Running Intensity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311148" y="4677807"/>
            <a:ext cx="82423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03306" y="3212182"/>
            <a:ext cx="82423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29503" y="1268765"/>
            <a:ext cx="3979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</a:rPr>
              <a:t>Construction (Project &amp; Muon Campus)</a:t>
            </a:r>
            <a:r>
              <a:rPr lang="en-US" sz="1600" dirty="0">
                <a:solidFill>
                  <a:srgbClr val="8064A2">
                    <a:lumMod val="75000"/>
                  </a:srgbClr>
                </a:solidFill>
                <a:latin typeface="Calibri"/>
                <a:ea typeface="+mn-ea"/>
              </a:rPr>
              <a:t>: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0040" y="3157813"/>
            <a:ext cx="3979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</a:rPr>
              <a:t>Operations (Laboratory):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3028" y="4607963"/>
            <a:ext cx="3979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1F497D"/>
                </a:solidFill>
                <a:latin typeface="Calibri"/>
                <a:ea typeface="+mn-ea"/>
              </a:rPr>
              <a:t>Analysis (Collaboration):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53226" y="5110442"/>
            <a:ext cx="21488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54D81"/>
                </a:solidFill>
                <a:latin typeface="Calibri"/>
                <a:ea typeface="+mn-ea"/>
              </a:rPr>
              <a:t>1-2 x BNL statistics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16153" y="5409961"/>
            <a:ext cx="1571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54D81"/>
                </a:solidFill>
                <a:latin typeface="Calibri"/>
                <a:ea typeface="+mn-ea"/>
              </a:rPr>
              <a:t>~5-10 x BNL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72588" y="5631274"/>
            <a:ext cx="10307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54D81"/>
                </a:solidFill>
                <a:latin typeface="Calibri"/>
                <a:ea typeface="+mn-ea"/>
              </a:rPr>
              <a:t>21 x BNL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674523" y="5895742"/>
            <a:ext cx="1213457" cy="22121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75000"/>
                </a:schemeClr>
              </a:gs>
              <a:gs pos="100000">
                <a:schemeClr val="tx2">
                  <a:lumMod val="20000"/>
                  <a:lumOff val="80000"/>
                  <a:alpha val="75000"/>
                </a:schemeClr>
              </a:gs>
              <a:gs pos="50000">
                <a:schemeClr val="tx2">
                  <a:lumMod val="60000"/>
                  <a:lumOff val="40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Final Results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966680" y="5366806"/>
            <a:ext cx="1213457" cy="21945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75000"/>
                </a:schemeClr>
              </a:gs>
              <a:gs pos="100000">
                <a:schemeClr val="tx2">
                  <a:lumMod val="20000"/>
                  <a:lumOff val="80000"/>
                  <a:alpha val="75000"/>
                </a:schemeClr>
              </a:gs>
              <a:gs pos="50000">
                <a:schemeClr val="tx2">
                  <a:lumMod val="60000"/>
                  <a:lumOff val="40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1</a:t>
            </a:r>
            <a:r>
              <a:rPr lang="en-US" sz="1200" b="0" baseline="30000" dirty="0">
                <a:solidFill>
                  <a:srgbClr val="000000"/>
                </a:solidFill>
              </a:rPr>
              <a:t>st</a:t>
            </a:r>
            <a:r>
              <a:rPr lang="en-US" sz="1200" b="0" dirty="0">
                <a:solidFill>
                  <a:srgbClr val="000000"/>
                </a:solidFill>
              </a:rPr>
              <a:t> Results</a:t>
            </a:r>
          </a:p>
        </p:txBody>
      </p:sp>
      <p:sp>
        <p:nvSpPr>
          <p:cNvPr id="49" name="6-Point Star 48"/>
          <p:cNvSpPr>
            <a:spLocks noChangeAspect="1"/>
          </p:cNvSpPr>
          <p:nvPr/>
        </p:nvSpPr>
        <p:spPr>
          <a:xfrm>
            <a:off x="6080891" y="5380970"/>
            <a:ext cx="182880" cy="182880"/>
          </a:xfrm>
          <a:prstGeom prst="star6">
            <a:avLst/>
          </a:prstGeom>
          <a:solidFill>
            <a:srgbClr val="103A61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154D81"/>
              </a:solidFill>
            </a:endParaRPr>
          </a:p>
        </p:txBody>
      </p:sp>
      <p:sp>
        <p:nvSpPr>
          <p:cNvPr id="50" name="6-Point Star 49"/>
          <p:cNvSpPr>
            <a:spLocks noChangeAspect="1"/>
          </p:cNvSpPr>
          <p:nvPr/>
        </p:nvSpPr>
        <p:spPr>
          <a:xfrm>
            <a:off x="7559656" y="5660370"/>
            <a:ext cx="182880" cy="182880"/>
          </a:xfrm>
          <a:prstGeom prst="star6">
            <a:avLst/>
          </a:prstGeom>
          <a:solidFill>
            <a:srgbClr val="103A61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154D81"/>
              </a:solidFill>
            </a:endParaRPr>
          </a:p>
        </p:txBody>
      </p:sp>
      <p:sp>
        <p:nvSpPr>
          <p:cNvPr id="51" name="6-Point Star 50"/>
          <p:cNvSpPr>
            <a:spLocks noChangeAspect="1"/>
          </p:cNvSpPr>
          <p:nvPr/>
        </p:nvSpPr>
        <p:spPr>
          <a:xfrm>
            <a:off x="8796540" y="5904210"/>
            <a:ext cx="182880" cy="182880"/>
          </a:xfrm>
          <a:prstGeom prst="star6">
            <a:avLst/>
          </a:prstGeom>
          <a:solidFill>
            <a:srgbClr val="103A61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154D81"/>
              </a:solidFill>
            </a:endParaRPr>
          </a:p>
        </p:txBody>
      </p:sp>
      <p:sp>
        <p:nvSpPr>
          <p:cNvPr id="52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34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42614" y="1918160"/>
            <a:ext cx="2636221" cy="3666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606027" y="2574492"/>
            <a:ext cx="2960899" cy="3666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8065" y="6586487"/>
            <a:ext cx="7162800" cy="3048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4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07581" y="990600"/>
            <a:ext cx="8229600" cy="5141225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Current </a:t>
            </a:r>
            <a:r>
              <a:rPr lang="en-US" b="1" i="1" dirty="0">
                <a:solidFill>
                  <a:srgbClr val="FF0000"/>
                </a:solidFill>
              </a:rPr>
              <a:t>status and the plan going </a:t>
            </a:r>
            <a:r>
              <a:rPr lang="en-US" b="1" i="1" dirty="0" smtClean="0">
                <a:solidFill>
                  <a:srgbClr val="FF0000"/>
                </a:solidFill>
              </a:rPr>
              <a:t>forward …</a:t>
            </a:r>
            <a:endParaRPr lang="en-US" b="1" i="1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Design complete and implementation well along</a:t>
            </a:r>
          </a:p>
          <a:p>
            <a:pPr lvl="1"/>
            <a:r>
              <a:rPr lang="en-US" dirty="0" smtClean="0"/>
              <a:t>Ring cold; Power “on”</a:t>
            </a: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b="1" i="1" dirty="0" smtClean="0">
                <a:solidFill>
                  <a:srgbClr val="0070C0"/>
                </a:solidFill>
              </a:rPr>
              <a:t>What </a:t>
            </a:r>
            <a:r>
              <a:rPr lang="en-US" b="1" i="1" dirty="0">
                <a:solidFill>
                  <a:srgbClr val="0070C0"/>
                </a:solidFill>
              </a:rPr>
              <a:t>happens </a:t>
            </a:r>
            <a:r>
              <a:rPr lang="en-US" b="1" i="1" dirty="0" smtClean="0">
                <a:solidFill>
                  <a:srgbClr val="0070C0"/>
                </a:solidFill>
              </a:rPr>
              <a:t>when …</a:t>
            </a:r>
          </a:p>
          <a:p>
            <a:pPr lvl="1"/>
            <a:r>
              <a:rPr lang="en-US" dirty="0"/>
              <a:t>CD2/3 </a:t>
            </a:r>
            <a:r>
              <a:rPr lang="en-US" dirty="0" smtClean="0"/>
              <a:t>Follow-up </a:t>
            </a:r>
            <a:r>
              <a:rPr lang="en-US" dirty="0"/>
              <a:t>Review tomorrow</a:t>
            </a:r>
          </a:p>
          <a:p>
            <a:pPr lvl="1"/>
            <a:r>
              <a:rPr lang="en-US" dirty="0" smtClean="0"/>
              <a:t>Shimming begins imminently </a:t>
            </a:r>
          </a:p>
          <a:p>
            <a:pPr lvl="1"/>
            <a:r>
              <a:rPr lang="en-US" dirty="0" smtClean="0"/>
              <a:t>Detectors next summer</a:t>
            </a:r>
          </a:p>
          <a:p>
            <a:pPr lvl="1"/>
            <a:r>
              <a:rPr lang="en-US" dirty="0" smtClean="0"/>
              <a:t>Beam in 2017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b="1" i="1" dirty="0" smtClean="0">
                <a:solidFill>
                  <a:srgbClr val="7030A0"/>
                </a:solidFill>
              </a:rPr>
              <a:t>Update </a:t>
            </a:r>
            <a:r>
              <a:rPr lang="en-US" b="1" i="1" dirty="0">
                <a:solidFill>
                  <a:srgbClr val="7030A0"/>
                </a:solidFill>
              </a:rPr>
              <a:t>on your run and physics </a:t>
            </a:r>
            <a:r>
              <a:rPr lang="en-US" b="1" i="1" dirty="0" smtClean="0">
                <a:solidFill>
                  <a:srgbClr val="7030A0"/>
                </a:solidFill>
              </a:rPr>
              <a:t>plans …</a:t>
            </a:r>
            <a:endParaRPr lang="en-US" altLang="en-US" b="1" i="1" dirty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Aiming for physics in 2017 with “BNL” statistics on g-2</a:t>
            </a:r>
          </a:p>
          <a:p>
            <a:pPr lvl="1"/>
            <a:r>
              <a:rPr lang="en-US" dirty="0" smtClean="0"/>
              <a:t>Longer run follows in 2018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g-2 to 140 ppb</a:t>
            </a:r>
            <a:r>
              <a:rPr lang="en-US" dirty="0" smtClean="0"/>
              <a:t>, </a:t>
            </a:r>
          </a:p>
          <a:p>
            <a:pPr lvl="2"/>
            <a:r>
              <a:rPr lang="en-US" dirty="0" smtClean="0"/>
              <a:t>EDM &lt; 10</a:t>
            </a:r>
            <a:r>
              <a:rPr lang="en-US" baseline="30000" dirty="0" smtClean="0"/>
              <a:t>-20</a:t>
            </a:r>
            <a:r>
              <a:rPr lang="en-US" dirty="0" smtClean="0"/>
              <a:t> e-cm; </a:t>
            </a:r>
          </a:p>
          <a:p>
            <a:pPr lvl="2"/>
            <a:r>
              <a:rPr lang="en-US" dirty="0" smtClean="0"/>
              <a:t>Lorentz/CPT further restricted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35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2130" y="6284225"/>
            <a:ext cx="7576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Collaboration wishes to thank the Lab for strong support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8065" y="6586487"/>
            <a:ext cx="7162800" cy="3048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 bwMode="auto">
          <a:xfrm>
            <a:off x="0" y="1360714"/>
            <a:ext cx="9144000" cy="43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Errors on </a:t>
            </a:r>
            <a:r>
              <a:rPr lang="en-US" dirty="0" err="1" smtClean="0">
                <a:solidFill>
                  <a:schemeClr val="accent2"/>
                </a:solidFill>
                <a:latin typeface="Symbol" panose="05050102010706020507" pitchFamily="18" charset="2"/>
              </a:rPr>
              <a:t>w</a:t>
            </a:r>
            <a:r>
              <a:rPr lang="en-US" baseline="-25000" dirty="0" err="1" smtClean="0">
                <a:solidFill>
                  <a:schemeClr val="accent2"/>
                </a:solidFill>
              </a:rPr>
              <a:t>p</a:t>
            </a:r>
            <a:r>
              <a:rPr lang="en-US" dirty="0" smtClean="0"/>
              <a:t> (ppb)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8077200" y="1404256"/>
            <a:ext cx="762000" cy="3243943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8460" y="10476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Brookhaven E821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7330" y="1051562"/>
            <a:ext cx="881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 bwMode="auto">
          <a:xfrm>
            <a:off x="8382000" y="6553200"/>
            <a:ext cx="762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- p. </a:t>
            </a:r>
            <a:fld id="{CCFCBF5A-34F6-4B70-A1E1-4E063AE32BD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15" name="Footer Placeholder 2"/>
          <p:cNvSpPr txBox="1">
            <a:spLocks/>
          </p:cNvSpPr>
          <p:nvPr/>
        </p:nvSpPr>
        <p:spPr bwMode="auto">
          <a:xfrm>
            <a:off x="914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90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Errors on </a:t>
            </a:r>
            <a:r>
              <a:rPr lang="en-US" dirty="0" err="1" smtClean="0">
                <a:solidFill>
                  <a:schemeClr val="tx2"/>
                </a:solidFill>
                <a:latin typeface="Symbol" panose="05050102010706020507" pitchFamily="18" charset="2"/>
              </a:rPr>
              <a:t>w</a:t>
            </a:r>
            <a:r>
              <a:rPr lang="en-US" baseline="-25000" dirty="0" err="1" smtClean="0">
                <a:solidFill>
                  <a:schemeClr val="tx2"/>
                </a:solidFill>
              </a:rPr>
              <a:t>a</a:t>
            </a:r>
            <a:r>
              <a:rPr lang="en-US" dirty="0" smtClean="0"/>
              <a:t> (ppb)</a:t>
            </a:r>
            <a:endParaRPr lang="en-US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066800"/>
            <a:ext cx="91138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8229600" y="2057400"/>
            <a:ext cx="762000" cy="137160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229600" y="4876800"/>
            <a:ext cx="762000" cy="45720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229600" y="3483428"/>
            <a:ext cx="762000" cy="1186543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1400" y="3722598"/>
            <a:ext cx="767443" cy="523220"/>
          </a:xfrm>
          <a:prstGeom prst="rect">
            <a:avLst/>
          </a:prstGeom>
          <a:solidFill>
            <a:schemeClr val="accent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</a:rPr>
              <a:t>Ring Team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2" y="2286000"/>
            <a:ext cx="996042" cy="523220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Detector Team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01" y="4843790"/>
            <a:ext cx="1028700" cy="523220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Detector Team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8382000" y="6553200"/>
            <a:ext cx="762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- p. </a:t>
            </a:r>
            <a:fld id="{CCFCBF5A-34F6-4B70-A1E1-4E063AE32BD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12" name="Footer Placeholder 2"/>
          <p:cNvSpPr txBox="1">
            <a:spLocks/>
          </p:cNvSpPr>
          <p:nvPr/>
        </p:nvSpPr>
        <p:spPr bwMode="auto">
          <a:xfrm>
            <a:off x="533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4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25081"/>
            <a:ext cx="8991600" cy="453626"/>
          </a:xfrm>
        </p:spPr>
        <p:txBody>
          <a:bodyPr/>
          <a:lstStyle/>
          <a:p>
            <a:pPr algn="l"/>
            <a:r>
              <a:rPr lang="en-US" sz="2400" dirty="0" smtClean="0"/>
              <a:t>Conceptual idea  of calibration handshake …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800"/>
            <a:ext cx="8255000" cy="1048904"/>
          </a:xfrm>
        </p:spPr>
        <p:txBody>
          <a:bodyPr/>
          <a:lstStyle/>
          <a:p>
            <a:r>
              <a:rPr lang="en-US" sz="2000" b="0" dirty="0" smtClean="0"/>
              <a:t>Absolute probe was used in the </a:t>
            </a:r>
            <a:r>
              <a:rPr lang="en-US" sz="2000" b="0" dirty="0" err="1" smtClean="0"/>
              <a:t>Muonium</a:t>
            </a:r>
            <a:r>
              <a:rPr lang="en-US" sz="2000" b="0" dirty="0" smtClean="0"/>
              <a:t> HFS experiment that established </a:t>
            </a:r>
            <a:r>
              <a:rPr lang="en-US" sz="2000" b="0" dirty="0" smtClean="0">
                <a:latin typeface="Symbol" panose="05050102010706020507" pitchFamily="18" charset="2"/>
              </a:rPr>
              <a:t>m</a:t>
            </a:r>
            <a:r>
              <a:rPr lang="en-US" sz="2000" b="0" baseline="-25000" dirty="0" smtClean="0">
                <a:latin typeface="Symbol" panose="05050102010706020507" pitchFamily="18" charset="2"/>
              </a:rPr>
              <a:t>m</a:t>
            </a:r>
            <a:r>
              <a:rPr lang="en-US" sz="2000" b="0" dirty="0" smtClean="0">
                <a:latin typeface="Symbol" panose="05050102010706020507" pitchFamily="18" charset="2"/>
              </a:rPr>
              <a:t>/</a:t>
            </a:r>
            <a:r>
              <a:rPr lang="en-US" sz="2000" b="0" dirty="0" err="1" smtClean="0">
                <a:latin typeface="Symbol" panose="05050102010706020507" pitchFamily="18" charset="2"/>
              </a:rPr>
              <a:t>m</a:t>
            </a:r>
            <a:r>
              <a:rPr lang="en-US" sz="2000" b="0" baseline="-25000" dirty="0" err="1" smtClean="0"/>
              <a:t>p</a:t>
            </a:r>
            <a:r>
              <a:rPr lang="en-US" sz="2000" b="0" dirty="0" smtClean="0"/>
              <a:t>, which is needed to determine a</a:t>
            </a:r>
            <a:r>
              <a:rPr lang="en-US" sz="2000" b="0" baseline="-25000" dirty="0" smtClean="0">
                <a:latin typeface="Symbol" panose="05050102010706020507" pitchFamily="18" charset="2"/>
              </a:rPr>
              <a:t>m</a:t>
            </a:r>
            <a:r>
              <a:rPr lang="en-US" sz="2000" b="0" dirty="0" smtClean="0"/>
              <a:t>  </a:t>
            </a:r>
          </a:p>
          <a:p>
            <a:r>
              <a:rPr lang="en-US" sz="2000" b="0" dirty="0" smtClean="0"/>
              <a:t>A second absolute magnetic field probe is in development at UMass</a:t>
            </a:r>
            <a:endParaRPr lang="en-US" sz="2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1723" y="13248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Field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"/>
          <a:stretch/>
        </p:blipFill>
        <p:spPr bwMode="auto">
          <a:xfrm>
            <a:off x="116932" y="990600"/>
            <a:ext cx="8690907" cy="284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52986"/>
            <a:ext cx="5257800" cy="17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57426"/>
            <a:ext cx="2057400" cy="176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38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77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1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1003300"/>
            <a:ext cx="5407025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8115" name="Rectangle 3"/>
          <p:cNvSpPr>
            <a:spLocks noChangeArrowheads="1"/>
          </p:cNvSpPr>
          <p:nvPr/>
        </p:nvSpPr>
        <p:spPr bwMode="auto">
          <a:xfrm>
            <a:off x="3200400" y="990600"/>
            <a:ext cx="5410200" cy="5638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858116" name="Rectangle 4"/>
          <p:cNvSpPr>
            <a:spLocks noChangeArrowheads="1"/>
          </p:cNvSpPr>
          <p:nvPr/>
        </p:nvSpPr>
        <p:spPr bwMode="auto">
          <a:xfrm>
            <a:off x="152400" y="1524000"/>
            <a:ext cx="3048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000000"/>
              </a:buClr>
              <a:buSzPct val="75000"/>
              <a:buFont typeface="Monotype Sorts" pitchFamily="2" charset="2"/>
              <a:buNone/>
            </a:pPr>
            <a:r>
              <a:rPr lang="en-US" sz="2400">
                <a:solidFill>
                  <a:srgbClr val="000000"/>
                </a:solidFill>
                <a:ea typeface="+mn-ea"/>
              </a:rPr>
              <a:t>Few billion events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>
                <a:srgbClr val="000000"/>
              </a:buClr>
              <a:buSzPct val="75000"/>
              <a:buFont typeface="Monotype Sorts" pitchFamily="2" charset="2"/>
              <a:buNone/>
            </a:pPr>
            <a:endParaRPr lang="en-US" sz="2400">
              <a:solidFill>
                <a:srgbClr val="000000"/>
              </a:solidFill>
              <a:ea typeface="+mn-ea"/>
            </a:endParaRPr>
          </a:p>
          <a:p>
            <a:pPr>
              <a:lnSpc>
                <a:spcPct val="90000"/>
              </a:lnSpc>
              <a:spcBef>
                <a:spcPct val="30000"/>
              </a:spcBef>
              <a:buClr>
                <a:srgbClr val="000000"/>
              </a:buClr>
              <a:buSzPct val="75000"/>
              <a:buFont typeface="Monotype Sorts" pitchFamily="2" charset="2"/>
              <a:buNone/>
            </a:pPr>
            <a:r>
              <a:rPr lang="en-US" sz="2400">
                <a:solidFill>
                  <a:srgbClr val="000000"/>
                </a:solidFill>
                <a:ea typeface="+mn-ea"/>
              </a:rPr>
              <a:t>Getting a good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  <a:ea typeface="+mn-ea"/>
              </a:rPr>
              <a:t>c</a:t>
            </a:r>
            <a:r>
              <a:rPr lang="en-US" sz="2400" baseline="30000">
                <a:solidFill>
                  <a:srgbClr val="000000"/>
                </a:solidFill>
                <a:ea typeface="+mn-ea"/>
              </a:rPr>
              <a:t>2</a:t>
            </a:r>
            <a:r>
              <a:rPr lang="en-US" sz="2400">
                <a:solidFill>
                  <a:srgbClr val="000000"/>
                </a:solidFill>
                <a:ea typeface="+mn-ea"/>
              </a:rPr>
              <a:t> </a:t>
            </a:r>
            <a:br>
              <a:rPr lang="en-US" sz="2400">
                <a:solidFill>
                  <a:srgbClr val="000000"/>
                </a:solidFill>
                <a:ea typeface="+mn-ea"/>
              </a:rPr>
            </a:br>
            <a:r>
              <a:rPr lang="en-US" sz="2400">
                <a:solidFill>
                  <a:srgbClr val="000000"/>
                </a:solidFill>
                <a:ea typeface="+mn-ea"/>
              </a:rPr>
              <a:t>is a challenge </a:t>
            </a:r>
          </a:p>
        </p:txBody>
      </p:sp>
      <p:sp>
        <p:nvSpPr>
          <p:cNvPr id="858117" name="Line 5"/>
          <p:cNvSpPr>
            <a:spLocks noChangeShapeType="1"/>
          </p:cNvSpPr>
          <p:nvPr/>
        </p:nvSpPr>
        <p:spPr bwMode="auto">
          <a:xfrm>
            <a:off x="914400" y="3276600"/>
            <a:ext cx="2514600" cy="160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858118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ea typeface="+mn-ea"/>
              </a:rPr>
              <a:t>Fit to Simple 5-Par Function</a:t>
            </a:r>
            <a:endParaRPr lang="en-US" sz="3600">
              <a:solidFill>
                <a:srgbClr val="000000"/>
              </a:solidFill>
              <a:ea typeface="+mn-ea"/>
            </a:endParaRPr>
          </a:p>
        </p:txBody>
      </p:sp>
      <p:sp>
        <p:nvSpPr>
          <p:cNvPr id="858119" name="Text Box 7"/>
          <p:cNvSpPr txBox="1">
            <a:spLocks noChangeArrowheads="1"/>
          </p:cNvSpPr>
          <p:nvPr/>
        </p:nvSpPr>
        <p:spPr bwMode="auto">
          <a:xfrm>
            <a:off x="3657600" y="9144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i="1">
                <a:solidFill>
                  <a:srgbClr val="DD0806"/>
                </a:solidFill>
                <a:latin typeface="Times New Roman" pitchFamily="18" charset="0"/>
                <a:ea typeface="+mn-ea"/>
              </a:rPr>
              <a:t>N(t)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+mn-ea"/>
              </a:rPr>
              <a:t>  =  </a:t>
            </a:r>
            <a:r>
              <a:rPr lang="en-US" sz="2400" i="1">
                <a:solidFill>
                  <a:srgbClr val="0000D4"/>
                </a:solidFill>
                <a:latin typeface="Times New Roman" pitchFamily="18" charset="0"/>
                <a:ea typeface="+mn-ea"/>
              </a:rPr>
              <a:t>N</a:t>
            </a:r>
            <a:r>
              <a:rPr lang="en-US" sz="2400" i="1" baseline="-25000">
                <a:solidFill>
                  <a:srgbClr val="0000D4"/>
                </a:solidFill>
                <a:latin typeface="Times New Roman" pitchFamily="18" charset="0"/>
                <a:ea typeface="+mn-ea"/>
              </a:rPr>
              <a:t>0</a:t>
            </a:r>
            <a:r>
              <a:rPr lang="en-US" sz="2400" baseline="-25000">
                <a:solidFill>
                  <a:srgbClr val="000000"/>
                </a:solidFill>
                <a:latin typeface="Times New Roman" pitchFamily="18" charset="0"/>
                <a:ea typeface="+mn-ea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+mn-ea"/>
              </a:rPr>
              <a:t>e</a:t>
            </a:r>
            <a:r>
              <a:rPr lang="en-US" sz="2400" baseline="30000">
                <a:solidFill>
                  <a:srgbClr val="000000"/>
                </a:solidFill>
                <a:latin typeface="Times New Roman" pitchFamily="18" charset="0"/>
                <a:ea typeface="+mn-ea"/>
              </a:rPr>
              <a:t>-</a:t>
            </a:r>
            <a:r>
              <a:rPr lang="en-US" sz="2400" i="1" baseline="30000">
                <a:solidFill>
                  <a:srgbClr val="000000"/>
                </a:solidFill>
                <a:latin typeface="Times New Roman" pitchFamily="18" charset="0"/>
                <a:ea typeface="+mn-ea"/>
              </a:rPr>
              <a:t>t</a:t>
            </a:r>
            <a:r>
              <a:rPr lang="en-US" sz="2400" baseline="30000">
                <a:solidFill>
                  <a:srgbClr val="000000"/>
                </a:solidFill>
                <a:latin typeface="Times New Roman" pitchFamily="18" charset="0"/>
                <a:ea typeface="+mn-ea"/>
              </a:rPr>
              <a:t>/</a:t>
            </a:r>
            <a:r>
              <a:rPr lang="en-US" sz="2400" baseline="30000">
                <a:solidFill>
                  <a:srgbClr val="0000D4"/>
                </a:solidFill>
                <a:latin typeface="Symbol" pitchFamily="18" charset="2"/>
                <a:ea typeface="+mn-ea"/>
              </a:rPr>
              <a:t>t</a:t>
            </a:r>
            <a:r>
              <a:rPr lang="en-US" sz="2400" baseline="30000">
                <a:solidFill>
                  <a:srgbClr val="000000"/>
                </a:solidFill>
                <a:latin typeface="Symbol" pitchFamily="18" charset="2"/>
                <a:ea typeface="+mn-ea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+mn-ea"/>
              </a:rPr>
              <a:t>[1+</a:t>
            </a:r>
            <a:r>
              <a:rPr lang="en-US" sz="2400" i="1">
                <a:solidFill>
                  <a:srgbClr val="0000D4"/>
                </a:solidFill>
                <a:latin typeface="Times New Roman" pitchFamily="18" charset="0"/>
                <a:ea typeface="+mn-ea"/>
              </a:rPr>
              <a:t>A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  <a:ea typeface="+mn-ea"/>
              </a:rPr>
              <a:t>cos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+mn-ea"/>
              </a:rPr>
              <a:t>(</a:t>
            </a:r>
            <a:r>
              <a:rPr lang="en-US" sz="2400" i="1">
                <a:solidFill>
                  <a:srgbClr val="0000D4"/>
                </a:solidFill>
                <a:latin typeface="Symbol" pitchFamily="18" charset="2"/>
                <a:ea typeface="+mn-ea"/>
              </a:rPr>
              <a:t>w</a:t>
            </a:r>
            <a:r>
              <a:rPr lang="en-US" sz="2400" i="1" baseline="-25000">
                <a:solidFill>
                  <a:srgbClr val="0000D4"/>
                </a:solidFill>
                <a:latin typeface="Times New Roman" pitchFamily="18" charset="0"/>
                <a:ea typeface="+mn-ea"/>
              </a:rPr>
              <a:t>a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  <a:ea typeface="+mn-ea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+mn-ea"/>
              </a:rPr>
              <a:t> + </a:t>
            </a:r>
            <a:r>
              <a:rPr lang="en-US" sz="2400" i="1">
                <a:solidFill>
                  <a:srgbClr val="0000D4"/>
                </a:solidFill>
                <a:latin typeface="Symbol" pitchFamily="18" charset="2"/>
                <a:ea typeface="+mn-ea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+mn-ea"/>
              </a:rPr>
              <a:t>)]</a:t>
            </a:r>
            <a:endParaRPr lang="en-US" sz="1800" i="1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477000" y="838200"/>
            <a:ext cx="838200" cy="6858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endParaRPr 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495800"/>
            <a:ext cx="29988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800" dirty="0">
                <a:solidFill>
                  <a:srgbClr val="000080"/>
                </a:solidFill>
                <a:ea typeface="+mn-ea"/>
              </a:rPr>
              <a:t>Of course, much more challenging because of:</a:t>
            </a:r>
          </a:p>
          <a:p>
            <a:pPr marL="285750" indent="-28575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80"/>
                </a:solidFill>
                <a:ea typeface="+mn-ea"/>
              </a:rPr>
              <a:t>Pileup</a:t>
            </a:r>
          </a:p>
          <a:p>
            <a:pPr marL="285750" indent="-28575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80"/>
                </a:solidFill>
                <a:ea typeface="+mn-ea"/>
              </a:rPr>
              <a:t>Gain changes</a:t>
            </a:r>
          </a:p>
          <a:p>
            <a:pPr marL="285750" indent="-28575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80"/>
                </a:solidFill>
                <a:ea typeface="+mn-ea"/>
              </a:rPr>
              <a:t>Coherent </a:t>
            </a:r>
            <a:r>
              <a:rPr lang="en-US" sz="1800" dirty="0" err="1">
                <a:solidFill>
                  <a:srgbClr val="000080"/>
                </a:solidFill>
                <a:ea typeface="+mn-ea"/>
              </a:rPr>
              <a:t>Betatron</a:t>
            </a:r>
            <a:r>
              <a:rPr lang="en-US" sz="1800" dirty="0">
                <a:solidFill>
                  <a:srgbClr val="000080"/>
                </a:solidFill>
                <a:ea typeface="+mn-ea"/>
              </a:rPr>
              <a:t> Oscillations</a:t>
            </a:r>
          </a:p>
          <a:p>
            <a:pPr marL="285750" indent="-28575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80"/>
                </a:solidFill>
                <a:ea typeface="+mn-ea"/>
              </a:rPr>
              <a:t>Muon</a:t>
            </a:r>
            <a:r>
              <a:rPr lang="en-US" sz="1800" dirty="0">
                <a:solidFill>
                  <a:srgbClr val="000080"/>
                </a:solidFill>
                <a:ea typeface="+mn-ea"/>
              </a:rPr>
              <a:t> Losses</a:t>
            </a:r>
          </a:p>
        </p:txBody>
      </p:sp>
    </p:spTree>
    <p:extLst>
      <p:ext uri="{BB962C8B-B14F-4D97-AF65-F5344CB8AC3E}">
        <p14:creationId xmlns:p14="http://schemas.microsoft.com/office/powerpoint/2010/main" val="9479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Installations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5162060" cy="5867400"/>
          </a:xfrm>
        </p:spPr>
        <p:txBody>
          <a:bodyPr/>
          <a:lstStyle/>
          <a:p>
            <a:r>
              <a:rPr lang="en-US" dirty="0" smtClean="0"/>
              <a:t>MC-1 complete and occupied</a:t>
            </a:r>
          </a:p>
          <a:p>
            <a:pPr lvl="1"/>
            <a:r>
              <a:rPr lang="en-US" dirty="0" smtClean="0"/>
              <a:t>Temp stability ±1 C;  </a:t>
            </a:r>
          </a:p>
          <a:p>
            <a:pPr lvl="1"/>
            <a:r>
              <a:rPr lang="en-US" dirty="0" smtClean="0"/>
              <a:t>Floor stability for magnet  </a:t>
            </a:r>
          </a:p>
          <a:p>
            <a:pPr lvl="1"/>
            <a:r>
              <a:rPr lang="en-US" dirty="0" smtClean="0"/>
              <a:t>Counting room; Electronics; Meeting area/Prep area;  Services</a:t>
            </a:r>
          </a:p>
          <a:p>
            <a:r>
              <a:rPr lang="en-US" dirty="0" smtClean="0"/>
              <a:t>Ring re-assembled and cold</a:t>
            </a:r>
          </a:p>
          <a:p>
            <a:pPr lvl="1"/>
            <a:r>
              <a:rPr lang="en-US" dirty="0" smtClean="0"/>
              <a:t>Alignment successes</a:t>
            </a:r>
          </a:p>
          <a:p>
            <a:pPr lvl="1"/>
            <a:r>
              <a:rPr lang="en-US" dirty="0" smtClean="0"/>
              <a:t>Solved cold-cryostat leak from BNL</a:t>
            </a:r>
          </a:p>
          <a:p>
            <a:pPr lvl="1"/>
            <a:r>
              <a:rPr lang="en-US" dirty="0" smtClean="0"/>
              <a:t>Power supplies </a:t>
            </a:r>
            <a:r>
              <a:rPr lang="en-US" strike="sngStrike" dirty="0" smtClean="0"/>
              <a:t>ready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on</a:t>
            </a:r>
          </a:p>
          <a:p>
            <a:pPr lvl="1"/>
            <a:r>
              <a:rPr lang="en-US" dirty="0" smtClean="0"/>
              <a:t>Rough Field shimming starting imminently </a:t>
            </a:r>
          </a:p>
          <a:p>
            <a:pPr lvl="2"/>
            <a:r>
              <a:rPr lang="en-US" dirty="0" smtClean="0"/>
              <a:t>team on site working now</a:t>
            </a:r>
          </a:p>
          <a:p>
            <a:r>
              <a:rPr lang="en-US" dirty="0" smtClean="0"/>
              <a:t>Vacuum chamber modifications</a:t>
            </a:r>
          </a:p>
          <a:p>
            <a:pPr lvl="1"/>
            <a:r>
              <a:rPr lang="en-US" dirty="0" smtClean="0"/>
              <a:t>Custom chamber mods for Trackers and other subsystem.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pic>
        <p:nvPicPr>
          <p:cNvPr id="157698" name="Picture 2" descr="C:\Users\hertzog\Documents\MyUW-Documents\New g-2\PR Plots and Pics\Photos 2014\mc1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0"/>
          <a:stretch/>
        </p:blipFill>
        <p:spPr bwMode="auto">
          <a:xfrm>
            <a:off x="5302102" y="336698"/>
            <a:ext cx="3647137" cy="142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0" name="Picture 4" descr="C:\Users\hertzog\Dropbox\g2\cenpa_report_2015\gm2-DH-overview-Ring-Gro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57" y="1844014"/>
            <a:ext cx="3645031" cy="243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1"/>
          <a:stretch/>
        </p:blipFill>
        <p:spPr bwMode="auto">
          <a:xfrm>
            <a:off x="5314460" y="4419600"/>
            <a:ext cx="3648614" cy="200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553200"/>
            <a:ext cx="1066800" cy="30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 dirty="0"/>
              <a:t>- p. </a:t>
            </a:r>
            <a:fld id="{CCFCBF5A-34F6-4B70-A1E1-4E063AE32BD8}" type="slidenum">
              <a:rPr lang="en-US" altLang="en-US" sz="1400" b="0"/>
              <a:pPr eaLnBrk="1" hangingPunct="1"/>
              <a:t>4</a:t>
            </a:fld>
            <a:endParaRPr lang="en-US" alt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4627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4838" y="34047"/>
            <a:ext cx="8991600" cy="1066800"/>
          </a:xfrm>
          <a:noFill/>
          <a:ln/>
        </p:spPr>
        <p:txBody>
          <a:bodyPr/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effectLst/>
              </a:rPr>
              <a:t>Reminder:  Now and Future </a:t>
            </a:r>
            <a:br>
              <a:rPr lang="en-US" sz="2400" b="1" dirty="0" smtClean="0">
                <a:solidFill>
                  <a:schemeClr val="bg1"/>
                </a:solidFill>
                <a:effectLst/>
              </a:rPr>
            </a:br>
            <a:r>
              <a:rPr lang="en-US" sz="2400" b="1" dirty="0" smtClean="0">
                <a:solidFill>
                  <a:schemeClr val="bg1"/>
                </a:solidFill>
                <a:effectLst/>
              </a:rPr>
              <a:t>	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Increase statistics:  		x 21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/>
            </a:r>
            <a:b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</a:b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>	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>Reduce systematics:  	2 (B)  and 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> 3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>(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Symbol" panose="05050102010706020507" pitchFamily="18" charset="2"/>
                <a:sym typeface="Mathematica1"/>
              </a:rPr>
              <a:t>w</a:t>
            </a:r>
            <a:r>
              <a:rPr lang="en-US" sz="2400" b="1" baseline="-25000" dirty="0" err="1" smtClean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>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>)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595972" name="Text Box 4"/>
          <p:cNvSpPr txBox="1">
            <a:spLocks noChangeArrowheads="1"/>
          </p:cNvSpPr>
          <p:nvPr/>
        </p:nvSpPr>
        <p:spPr bwMode="auto">
          <a:xfrm>
            <a:off x="-228600" y="5410200"/>
            <a:ext cx="21336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US" sz="1500" b="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grpSp>
        <p:nvGrpSpPr>
          <p:cNvPr id="23" name="Group 37"/>
          <p:cNvGrpSpPr>
            <a:grpSpLocks/>
          </p:cNvGrpSpPr>
          <p:nvPr/>
        </p:nvGrpSpPr>
        <p:grpSpPr bwMode="auto">
          <a:xfrm>
            <a:off x="5730875" y="1828808"/>
            <a:ext cx="3276600" cy="2066929"/>
            <a:chOff x="4032" y="1872"/>
            <a:chExt cx="2064" cy="1302"/>
          </a:xfrm>
        </p:grpSpPr>
        <p:sp>
          <p:nvSpPr>
            <p:cNvPr id="24" name="Text Box 32"/>
            <p:cNvSpPr txBox="1">
              <a:spLocks noChangeArrowheads="1"/>
            </p:cNvSpPr>
            <p:nvPr/>
          </p:nvSpPr>
          <p:spPr bwMode="auto">
            <a:xfrm>
              <a:off x="4320" y="1872"/>
              <a:ext cx="14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0" dirty="0">
                  <a:solidFill>
                    <a:srgbClr val="000000"/>
                  </a:solidFill>
                  <a:ea typeface="+mn-ea"/>
                  <a:cs typeface="Arial" pitchFamily="34" charset="0"/>
                </a:rPr>
                <a:t>Goal:  </a:t>
              </a:r>
              <a:r>
                <a:rPr lang="en-US" b="0" dirty="0" smtClean="0">
                  <a:solidFill>
                    <a:srgbClr val="000000"/>
                  </a:solidFill>
                  <a:ea typeface="+mn-ea"/>
                  <a:cs typeface="Arial" pitchFamily="34" charset="0"/>
                </a:rPr>
                <a:t>140 ppb</a:t>
              </a:r>
              <a:endParaRPr lang="en-US" b="0" dirty="0">
                <a:solidFill>
                  <a:srgbClr val="000000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5" name="AutoShape 33"/>
            <p:cNvSpPr>
              <a:spLocks noChangeArrowheads="1"/>
            </p:cNvSpPr>
            <p:nvPr/>
          </p:nvSpPr>
          <p:spPr bwMode="auto">
            <a:xfrm>
              <a:off x="4032" y="1920"/>
              <a:ext cx="240" cy="144"/>
            </a:xfrm>
            <a:prstGeom prst="leftArrow">
              <a:avLst>
                <a:gd name="adj1" fmla="val 50000"/>
                <a:gd name="adj2" fmla="val 41667"/>
              </a:avLst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500" b="0">
                <a:solidFill>
                  <a:srgbClr val="000000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6" name="Text Box 35"/>
            <p:cNvSpPr txBox="1">
              <a:spLocks noChangeArrowheads="1"/>
            </p:cNvSpPr>
            <p:nvPr/>
          </p:nvSpPr>
          <p:spPr bwMode="auto">
            <a:xfrm>
              <a:off x="4320" y="2922"/>
              <a:ext cx="177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0" dirty="0">
                  <a:solidFill>
                    <a:srgbClr val="000000"/>
                  </a:solidFill>
                  <a:ea typeface="+mn-ea"/>
                  <a:cs typeface="Arial" pitchFamily="34" charset="0"/>
                </a:rPr>
                <a:t>Expected Improvement</a:t>
              </a:r>
            </a:p>
          </p:txBody>
        </p:sp>
        <p:sp>
          <p:nvSpPr>
            <p:cNvPr id="27" name="AutoShape 36"/>
            <p:cNvSpPr>
              <a:spLocks noChangeArrowheads="1"/>
            </p:cNvSpPr>
            <p:nvPr/>
          </p:nvSpPr>
          <p:spPr bwMode="auto">
            <a:xfrm>
              <a:off x="4032" y="2976"/>
              <a:ext cx="240" cy="144"/>
            </a:xfrm>
            <a:prstGeom prst="leftArrow">
              <a:avLst>
                <a:gd name="adj1" fmla="val 50000"/>
                <a:gd name="adj2" fmla="val 41667"/>
              </a:avLst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500" b="0">
                <a:solidFill>
                  <a:srgbClr val="000000"/>
                </a:solidFill>
                <a:ea typeface="+mn-ea"/>
                <a:cs typeface="Arial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38849" y="2634734"/>
            <a:ext cx="318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0000"/>
                </a:solidFill>
                <a:ea typeface="+mn-ea"/>
              </a:rPr>
              <a:t>7.5 </a:t>
            </a:r>
            <a:r>
              <a:rPr lang="en-US" sz="1800" kern="0" dirty="0">
                <a:solidFill>
                  <a:srgbClr val="FF0000"/>
                </a:solidFill>
                <a:latin typeface="Symbol" panose="05050102010706020507" pitchFamily="18" charset="2"/>
                <a:ea typeface="+mn-ea"/>
              </a:rPr>
              <a:t>s</a:t>
            </a:r>
            <a:r>
              <a:rPr lang="en-US" sz="1800" b="0" kern="0" dirty="0">
                <a:solidFill>
                  <a:srgbClr val="000000"/>
                </a:solidFill>
                <a:latin typeface="Arial"/>
                <a:ea typeface="+mn-ea"/>
              </a:rPr>
              <a:t> if same central values</a:t>
            </a:r>
            <a:endParaRPr lang="en-US" sz="1800" b="0" kern="0" dirty="0">
              <a:solidFill>
                <a:srgbClr val="000000"/>
              </a:solidFill>
              <a:latin typeface="Symbol" panose="05050102010706020507" pitchFamily="18" charset="2"/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46482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Key:  </a:t>
            </a:r>
            <a:r>
              <a:rPr lang="en-US" sz="2400" dirty="0" smtClean="0"/>
              <a:t>	More muons per fill, More fills per hour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Key: </a:t>
            </a:r>
            <a:r>
              <a:rPr lang="en-US" sz="2400" dirty="0" smtClean="0"/>
              <a:t>	Finer shimming of magnet and refined monitoring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Key:  </a:t>
            </a:r>
            <a:r>
              <a:rPr lang="en-US" sz="2400" dirty="0" smtClean="0"/>
              <a:t>	Modern detectors/electronics/DAQ/calibration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4B800-29B2-420A-991A-F5659EE59597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40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182274" name="Picture 2" descr="C:\Users\hertzog\Downloads\fbfcfai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85" y="1315468"/>
            <a:ext cx="3200400" cy="300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effectLst/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/>
              <a:t>- p. </a:t>
            </a:r>
            <a:fld id="{CCFCBF5A-34F6-4B70-A1E1-4E063AE32BD8}" type="slidenum">
              <a:rPr lang="en-US" altLang="en-US" sz="1400" b="0" smtClean="0"/>
              <a:pPr eaLnBrk="1" hangingPunct="1"/>
              <a:t>40</a:t>
            </a:fld>
            <a:endParaRPr lang="en-US" alt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530839068"/>
      </p:ext>
    </p:extLst>
  </p:cSld>
  <p:clrMapOvr>
    <a:masterClrMapping/>
  </p:clrMapOvr>
  <p:transition advTm="16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and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i="1" dirty="0" smtClean="0"/>
              <a:t>Strong</a:t>
            </a:r>
            <a:r>
              <a:rPr lang="en-US" sz="2000" dirty="0" smtClean="0"/>
              <a:t> support from host DOE OHEP </a:t>
            </a:r>
          </a:p>
          <a:p>
            <a:pPr lvl="1"/>
            <a:r>
              <a:rPr lang="en-US" sz="1800" dirty="0" smtClean="0"/>
              <a:t>AIPs: </a:t>
            </a:r>
            <a:r>
              <a:rPr lang="en-US" sz="1800" dirty="0" err="1" smtClean="0"/>
              <a:t>beamlines</a:t>
            </a:r>
            <a:r>
              <a:rPr lang="en-US" sz="1800" dirty="0" smtClean="0"/>
              <a:t> and Muon Campus common infrastructure </a:t>
            </a:r>
          </a:p>
          <a:p>
            <a:pPr lvl="1"/>
            <a:r>
              <a:rPr lang="en-US" sz="1800" dirty="0" smtClean="0"/>
              <a:t>GPPs:  </a:t>
            </a:r>
            <a:r>
              <a:rPr lang="en-US" sz="1800" dirty="0"/>
              <a:t>MC-1 </a:t>
            </a:r>
            <a:r>
              <a:rPr lang="en-US" sz="1800" dirty="0" smtClean="0"/>
              <a:t>Building, M5/M6 tunnel</a:t>
            </a:r>
          </a:p>
          <a:p>
            <a:pPr lvl="1"/>
            <a:r>
              <a:rPr lang="en-US" sz="1800" dirty="0" smtClean="0"/>
              <a:t>Project:  g-2 specific </a:t>
            </a:r>
            <a:r>
              <a:rPr lang="en-US" sz="1800" dirty="0" err="1" smtClean="0"/>
              <a:t>beamlines</a:t>
            </a:r>
            <a:r>
              <a:rPr lang="en-US" sz="1800" dirty="0" smtClean="0"/>
              <a:t>, instrumentation, ring move and assembly, field measurement, inflector, quads, kicker, vacuum, some detector systems, management</a:t>
            </a:r>
          </a:p>
          <a:p>
            <a:r>
              <a:rPr lang="en-US" sz="2000" dirty="0" smtClean="0"/>
              <a:t>NSF Major Research Instrumentation ($3.6 M)</a:t>
            </a:r>
          </a:p>
          <a:p>
            <a:pPr lvl="1"/>
            <a:r>
              <a:rPr lang="en-US" sz="1800" dirty="0" smtClean="0"/>
              <a:t>Calorimeters, Bias, Electronics, DAQ, Clocks</a:t>
            </a:r>
          </a:p>
          <a:p>
            <a:r>
              <a:rPr lang="en-US" sz="2000" dirty="0" smtClean="0"/>
              <a:t>DOE Early Career ($5 M; 2 awards:  Casey, Winter)</a:t>
            </a:r>
          </a:p>
          <a:p>
            <a:pPr lvl="1"/>
            <a:r>
              <a:rPr lang="en-US" sz="1800" dirty="0" smtClean="0"/>
              <a:t>Tracker development</a:t>
            </a:r>
          </a:p>
          <a:p>
            <a:pPr lvl="1"/>
            <a:r>
              <a:rPr lang="en-US" sz="1800" dirty="0" smtClean="0"/>
              <a:t>Field trolley development, data analysis</a:t>
            </a:r>
          </a:p>
          <a:p>
            <a:r>
              <a:rPr lang="en-US" sz="2000" dirty="0" smtClean="0"/>
              <a:t>International  (several $M equivalent)</a:t>
            </a:r>
          </a:p>
          <a:p>
            <a:pPr lvl="1"/>
            <a:r>
              <a:rPr lang="en-US" sz="1800" dirty="0" smtClean="0"/>
              <a:t>UK:  Tracker</a:t>
            </a:r>
          </a:p>
          <a:p>
            <a:pPr lvl="1"/>
            <a:r>
              <a:rPr lang="en-US" sz="1800" dirty="0" smtClean="0"/>
              <a:t>INFN:  Calibration system</a:t>
            </a:r>
          </a:p>
          <a:p>
            <a:pPr lvl="1"/>
            <a:r>
              <a:rPr lang="en-US" sz="1800" dirty="0" smtClean="0"/>
              <a:t>China:  21% of the crystal calorimeter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41</a:t>
            </a:fld>
            <a:r>
              <a:rPr lang="en-US" altLang="en-US" smtClean="0"/>
              <a:t>/26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533400"/>
          </a:xfrm>
        </p:spPr>
        <p:txBody>
          <a:bodyPr/>
          <a:lstStyle/>
          <a:p>
            <a:r>
              <a:rPr lang="en-US" sz="2400"/>
              <a:t>An “event” is an isolated electron above a threshold.  </a:t>
            </a:r>
            <a:endParaRPr lang="en-US" sz="1000">
              <a:solidFill>
                <a:schemeClr val="bg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9600" y="1219200"/>
            <a:ext cx="8001000" cy="5562600"/>
            <a:chOff x="609600" y="1219200"/>
            <a:chExt cx="8001000" cy="5562600"/>
          </a:xfrm>
        </p:grpSpPr>
        <p:pic>
          <p:nvPicPr>
            <p:cNvPr id="704515" name="Picture 3" descr="3DRing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13" y="1219200"/>
              <a:ext cx="3330575" cy="257016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4516" name="Picture 4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3" r="25803" b="27197"/>
            <a:stretch>
              <a:fillRect/>
            </a:stretch>
          </p:blipFill>
          <p:spPr bwMode="auto">
            <a:xfrm>
              <a:off x="4872038" y="1219200"/>
              <a:ext cx="2816225" cy="26574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EFD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04517" name="Arc 5"/>
            <p:cNvSpPr>
              <a:spLocks/>
            </p:cNvSpPr>
            <p:nvPr/>
          </p:nvSpPr>
          <p:spPr bwMode="auto">
            <a:xfrm>
              <a:off x="5410200" y="2286000"/>
              <a:ext cx="3136900" cy="711200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38100" cap="rnd">
              <a:solidFill>
                <a:schemeClr val="accent2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18" name="Text Box 6"/>
            <p:cNvSpPr txBox="1">
              <a:spLocks noChangeArrowheads="1"/>
            </p:cNvSpPr>
            <p:nvPr/>
          </p:nvSpPr>
          <p:spPr bwMode="auto">
            <a:xfrm>
              <a:off x="8001000" y="2438400"/>
              <a:ext cx="609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>
                  <a:solidFill>
                    <a:srgbClr val="DD0806"/>
                  </a:solidFill>
                  <a:latin typeface="Times New Roman" pitchFamily="18" charset="0"/>
                  <a:ea typeface="+mn-ea"/>
                </a:rPr>
                <a:t>e</a:t>
              </a:r>
              <a:r>
                <a:rPr lang="en-US" sz="3200" baseline="30000">
                  <a:solidFill>
                    <a:srgbClr val="DD0806"/>
                  </a:solidFill>
                  <a:latin typeface="Times New Roman" pitchFamily="18" charset="0"/>
                  <a:ea typeface="+mn-ea"/>
                </a:rPr>
                <a:t>+</a:t>
              </a:r>
              <a:endParaRPr lang="en-US" sz="3200">
                <a:solidFill>
                  <a:srgbClr val="00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704519" name="Oval 7"/>
            <p:cNvSpPr>
              <a:spLocks noChangeArrowheads="1"/>
            </p:cNvSpPr>
            <p:nvPr/>
          </p:nvSpPr>
          <p:spPr bwMode="auto">
            <a:xfrm>
              <a:off x="1066800" y="2209800"/>
              <a:ext cx="533400" cy="381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20" name="Line 8"/>
            <p:cNvSpPr>
              <a:spLocks noChangeShapeType="1"/>
            </p:cNvSpPr>
            <p:nvPr/>
          </p:nvSpPr>
          <p:spPr bwMode="auto">
            <a:xfrm>
              <a:off x="1371600" y="2590800"/>
              <a:ext cx="3505200" cy="121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21" name="Line 9"/>
            <p:cNvSpPr>
              <a:spLocks noChangeShapeType="1"/>
            </p:cNvSpPr>
            <p:nvPr/>
          </p:nvSpPr>
          <p:spPr bwMode="auto">
            <a:xfrm flipV="1">
              <a:off x="1295400" y="1219200"/>
              <a:ext cx="3581400" cy="990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22" name="Freeform 10"/>
            <p:cNvSpPr>
              <a:spLocks/>
            </p:cNvSpPr>
            <p:nvPr/>
          </p:nvSpPr>
          <p:spPr bwMode="auto">
            <a:xfrm>
              <a:off x="6816725" y="3479800"/>
              <a:ext cx="1717675" cy="2159000"/>
            </a:xfrm>
            <a:custGeom>
              <a:avLst/>
              <a:gdLst>
                <a:gd name="T0" fmla="*/ 0 w 864"/>
                <a:gd name="T1" fmla="*/ 16 h 1360"/>
                <a:gd name="T2" fmla="*/ 864 w 864"/>
                <a:gd name="T3" fmla="*/ 0 h 1360"/>
                <a:gd name="T4" fmla="*/ 864 w 864"/>
                <a:gd name="T5" fmla="*/ 1360 h 1360"/>
                <a:gd name="T6" fmla="*/ 528 w 864"/>
                <a:gd name="T7" fmla="*/ 136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1360">
                  <a:moveTo>
                    <a:pt x="0" y="16"/>
                  </a:moveTo>
                  <a:lnTo>
                    <a:pt x="864" y="0"/>
                  </a:lnTo>
                  <a:lnTo>
                    <a:pt x="864" y="1360"/>
                  </a:lnTo>
                  <a:lnTo>
                    <a:pt x="528" y="136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23" name="Freeform 11"/>
            <p:cNvSpPr>
              <a:spLocks/>
            </p:cNvSpPr>
            <p:nvPr/>
          </p:nvSpPr>
          <p:spPr bwMode="auto">
            <a:xfrm>
              <a:off x="7200900" y="3454400"/>
              <a:ext cx="971550" cy="1785938"/>
            </a:xfrm>
            <a:custGeom>
              <a:avLst/>
              <a:gdLst>
                <a:gd name="T0" fmla="*/ 0 w 864"/>
                <a:gd name="T1" fmla="*/ 16 h 1360"/>
                <a:gd name="T2" fmla="*/ 864 w 864"/>
                <a:gd name="T3" fmla="*/ 0 h 1360"/>
                <a:gd name="T4" fmla="*/ 864 w 864"/>
                <a:gd name="T5" fmla="*/ 1360 h 1360"/>
                <a:gd name="T6" fmla="*/ 528 w 864"/>
                <a:gd name="T7" fmla="*/ 136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1360">
                  <a:moveTo>
                    <a:pt x="0" y="16"/>
                  </a:moveTo>
                  <a:lnTo>
                    <a:pt x="864" y="0"/>
                  </a:lnTo>
                  <a:lnTo>
                    <a:pt x="864" y="1360"/>
                  </a:lnTo>
                  <a:lnTo>
                    <a:pt x="528" y="136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grpSp>
          <p:nvGrpSpPr>
            <p:cNvPr id="704524" name="Group 12"/>
            <p:cNvGrpSpPr>
              <a:grpSpLocks/>
            </p:cNvGrpSpPr>
            <p:nvPr/>
          </p:nvGrpSpPr>
          <p:grpSpPr bwMode="auto">
            <a:xfrm>
              <a:off x="5114925" y="4086225"/>
              <a:ext cx="2300288" cy="2362200"/>
              <a:chOff x="3552" y="960"/>
              <a:chExt cx="1776" cy="1824"/>
            </a:xfrm>
          </p:grpSpPr>
          <p:sp>
            <p:nvSpPr>
              <p:cNvPr id="704525" name="Rectangle 13"/>
              <p:cNvSpPr>
                <a:spLocks noChangeArrowheads="1"/>
              </p:cNvSpPr>
              <p:nvPr/>
            </p:nvSpPr>
            <p:spPr bwMode="auto">
              <a:xfrm>
                <a:off x="3841" y="960"/>
                <a:ext cx="1487" cy="182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 useBgFill="1">
            <p:nvSpPr>
              <p:cNvPr id="704526" name="Rectangle 14"/>
              <p:cNvSpPr>
                <a:spLocks noChangeArrowheads="1"/>
              </p:cNvSpPr>
              <p:nvPr/>
            </p:nvSpPr>
            <p:spPr bwMode="auto">
              <a:xfrm>
                <a:off x="3552" y="1056"/>
                <a:ext cx="281" cy="1728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pic>
            <p:nvPicPr>
              <p:cNvPr id="704527" name="Picture 15" descr="puls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1" y="999"/>
                <a:ext cx="1374" cy="1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4528" name="Text Box 16"/>
              <p:cNvSpPr txBox="1">
                <a:spLocks noChangeArrowheads="1"/>
              </p:cNvSpPr>
              <p:nvPr/>
            </p:nvSpPr>
            <p:spPr bwMode="auto">
              <a:xfrm>
                <a:off x="4031" y="2481"/>
                <a:ext cx="1275" cy="2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ea typeface="+mn-ea"/>
                  </a:rPr>
                  <a:t>2.5 ns samples</a:t>
                </a:r>
              </a:p>
            </p:txBody>
          </p:sp>
        </p:grpSp>
        <p:sp>
          <p:nvSpPr>
            <p:cNvPr id="704529" name="AutoShape 17"/>
            <p:cNvSpPr>
              <a:spLocks noChangeArrowheads="1"/>
            </p:cNvSpPr>
            <p:nvPr/>
          </p:nvSpPr>
          <p:spPr bwMode="auto">
            <a:xfrm rot="2700000">
              <a:off x="7620000" y="5181600"/>
              <a:ext cx="457200" cy="457200"/>
            </a:xfrm>
            <a:prstGeom prst="rtTriangl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30" name="Freeform 18"/>
            <p:cNvSpPr>
              <a:spLocks/>
            </p:cNvSpPr>
            <p:nvPr/>
          </p:nvSpPr>
          <p:spPr bwMode="auto">
            <a:xfrm>
              <a:off x="7054850" y="3530600"/>
              <a:ext cx="1371600" cy="1981200"/>
            </a:xfrm>
            <a:custGeom>
              <a:avLst/>
              <a:gdLst>
                <a:gd name="T0" fmla="*/ 0 w 864"/>
                <a:gd name="T1" fmla="*/ 16 h 1360"/>
                <a:gd name="T2" fmla="*/ 864 w 864"/>
                <a:gd name="T3" fmla="*/ 0 h 1360"/>
                <a:gd name="T4" fmla="*/ 864 w 864"/>
                <a:gd name="T5" fmla="*/ 1360 h 1360"/>
                <a:gd name="T6" fmla="*/ 528 w 864"/>
                <a:gd name="T7" fmla="*/ 136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1360">
                  <a:moveTo>
                    <a:pt x="0" y="16"/>
                  </a:moveTo>
                  <a:lnTo>
                    <a:pt x="864" y="0"/>
                  </a:lnTo>
                  <a:lnTo>
                    <a:pt x="864" y="1360"/>
                  </a:lnTo>
                  <a:lnTo>
                    <a:pt x="528" y="136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31" name="Freeform 19"/>
            <p:cNvSpPr>
              <a:spLocks/>
            </p:cNvSpPr>
            <p:nvPr/>
          </p:nvSpPr>
          <p:spPr bwMode="auto">
            <a:xfrm>
              <a:off x="7002463" y="3581400"/>
              <a:ext cx="1306512" cy="1785938"/>
            </a:xfrm>
            <a:custGeom>
              <a:avLst/>
              <a:gdLst>
                <a:gd name="T0" fmla="*/ 0 w 864"/>
                <a:gd name="T1" fmla="*/ 16 h 1360"/>
                <a:gd name="T2" fmla="*/ 864 w 864"/>
                <a:gd name="T3" fmla="*/ 0 h 1360"/>
                <a:gd name="T4" fmla="*/ 864 w 864"/>
                <a:gd name="T5" fmla="*/ 1360 h 1360"/>
                <a:gd name="T6" fmla="*/ 528 w 864"/>
                <a:gd name="T7" fmla="*/ 136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1360">
                  <a:moveTo>
                    <a:pt x="0" y="16"/>
                  </a:moveTo>
                  <a:lnTo>
                    <a:pt x="864" y="0"/>
                  </a:lnTo>
                  <a:lnTo>
                    <a:pt x="864" y="1360"/>
                  </a:lnTo>
                  <a:lnTo>
                    <a:pt x="528" y="136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4532" name="AutoShape 20"/>
            <p:cNvSpPr>
              <a:spLocks noChangeArrowheads="1"/>
            </p:cNvSpPr>
            <p:nvPr/>
          </p:nvSpPr>
          <p:spPr bwMode="auto">
            <a:xfrm>
              <a:off x="4648200" y="5029200"/>
              <a:ext cx="533400" cy="533400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grpSp>
          <p:nvGrpSpPr>
            <p:cNvPr id="704533" name="Group 21"/>
            <p:cNvGrpSpPr>
              <a:grpSpLocks/>
            </p:cNvGrpSpPr>
            <p:nvPr/>
          </p:nvGrpSpPr>
          <p:grpSpPr bwMode="auto">
            <a:xfrm>
              <a:off x="609600" y="4017963"/>
              <a:ext cx="3860800" cy="2763837"/>
              <a:chOff x="402" y="2407"/>
              <a:chExt cx="2432" cy="1741"/>
            </a:xfrm>
          </p:grpSpPr>
          <p:grpSp>
            <p:nvGrpSpPr>
              <p:cNvPr id="704534" name="Group 22"/>
              <p:cNvGrpSpPr>
                <a:grpSpLocks/>
              </p:cNvGrpSpPr>
              <p:nvPr/>
            </p:nvGrpSpPr>
            <p:grpSpPr bwMode="auto">
              <a:xfrm>
                <a:off x="402" y="2407"/>
                <a:ext cx="2432" cy="1741"/>
                <a:chOff x="2976" y="2420"/>
                <a:chExt cx="2432" cy="1741"/>
              </a:xfrm>
            </p:grpSpPr>
            <p:pic>
              <p:nvPicPr>
                <p:cNvPr id="704535" name="Picture 23" descr="fom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6" y="2420"/>
                  <a:ext cx="2432" cy="17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04536" name="Rectangle 24"/>
                <p:cNvSpPr>
                  <a:spLocks noChangeArrowheads="1"/>
                </p:cNvSpPr>
                <p:nvPr/>
              </p:nvSpPr>
              <p:spPr bwMode="auto">
                <a:xfrm>
                  <a:off x="3264" y="2544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2400" b="0">
                      <a:solidFill>
                        <a:srgbClr val="00FF00"/>
                      </a:solidFill>
                      <a:ea typeface="+mn-ea"/>
                    </a:rPr>
                    <a:t>N</a:t>
                  </a:r>
                  <a:endParaRPr lang="en-US" sz="2400" b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704537" name="Rectangle 25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44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2400" b="0">
                      <a:solidFill>
                        <a:srgbClr val="FF0000"/>
                      </a:solidFill>
                      <a:ea typeface="+mn-ea"/>
                    </a:rPr>
                    <a:t>A</a:t>
                  </a:r>
                  <a:endParaRPr lang="en-US" sz="2400" b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704538" name="Rectangle 26"/>
                <p:cNvSpPr>
                  <a:spLocks noChangeArrowheads="1"/>
                </p:cNvSpPr>
                <p:nvPr/>
              </p:nvSpPr>
              <p:spPr bwMode="auto">
                <a:xfrm>
                  <a:off x="4416" y="2448"/>
                  <a:ext cx="454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2400" b="0">
                      <a:solidFill>
                        <a:srgbClr val="0000FF"/>
                      </a:solidFill>
                      <a:ea typeface="+mn-ea"/>
                    </a:rPr>
                    <a:t>NA</a:t>
                  </a:r>
                  <a:r>
                    <a:rPr lang="en-US" sz="2400" b="0" baseline="30000">
                      <a:solidFill>
                        <a:srgbClr val="0000FF"/>
                      </a:solidFill>
                      <a:ea typeface="+mn-ea"/>
                    </a:rPr>
                    <a:t>2</a:t>
                  </a:r>
                  <a:endParaRPr lang="en-US" sz="2400" b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704539" name="Rectangle 27"/>
                <p:cNvSpPr>
                  <a:spLocks noChangeArrowheads="1"/>
                </p:cNvSpPr>
                <p:nvPr/>
              </p:nvSpPr>
              <p:spPr bwMode="auto">
                <a:xfrm>
                  <a:off x="4464" y="3600"/>
                  <a:ext cx="84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2400" b="0">
                      <a:solidFill>
                        <a:srgbClr val="0000FF"/>
                      </a:solidFill>
                      <a:ea typeface="+mn-ea"/>
                    </a:rPr>
                    <a:t>&lt;A&gt;=0.4</a:t>
                  </a:r>
                  <a:endParaRPr lang="en-US" sz="2400" b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704540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416" y="2448"/>
                  <a:ext cx="0" cy="1488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spcBef>
                      <a:spcPct val="0"/>
                    </a:spcBef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sp>
            <p:nvSpPr>
              <p:cNvPr id="704541" name="Freeform 29"/>
              <p:cNvSpPr>
                <a:spLocks/>
              </p:cNvSpPr>
              <p:nvPr/>
            </p:nvSpPr>
            <p:spPr bwMode="auto">
              <a:xfrm>
                <a:off x="1840" y="2450"/>
                <a:ext cx="920" cy="1126"/>
              </a:xfrm>
              <a:custGeom>
                <a:avLst/>
                <a:gdLst>
                  <a:gd name="T0" fmla="*/ 0 w 920"/>
                  <a:gd name="T1" fmla="*/ 1126 h 1126"/>
                  <a:gd name="T2" fmla="*/ 0 w 920"/>
                  <a:gd name="T3" fmla="*/ 877 h 1126"/>
                  <a:gd name="T4" fmla="*/ 120 w 920"/>
                  <a:gd name="T5" fmla="*/ 739 h 1126"/>
                  <a:gd name="T6" fmla="*/ 197 w 920"/>
                  <a:gd name="T7" fmla="*/ 568 h 1126"/>
                  <a:gd name="T8" fmla="*/ 335 w 920"/>
                  <a:gd name="T9" fmla="*/ 327 h 1126"/>
                  <a:gd name="T10" fmla="*/ 447 w 920"/>
                  <a:gd name="T11" fmla="*/ 138 h 1126"/>
                  <a:gd name="T12" fmla="*/ 524 w 920"/>
                  <a:gd name="T13" fmla="*/ 35 h 1126"/>
                  <a:gd name="T14" fmla="*/ 610 w 920"/>
                  <a:gd name="T15" fmla="*/ 0 h 1126"/>
                  <a:gd name="T16" fmla="*/ 679 w 920"/>
                  <a:gd name="T17" fmla="*/ 86 h 1126"/>
                  <a:gd name="T18" fmla="*/ 748 w 920"/>
                  <a:gd name="T19" fmla="*/ 224 h 1126"/>
                  <a:gd name="T20" fmla="*/ 842 w 920"/>
                  <a:gd name="T21" fmla="*/ 568 h 1126"/>
                  <a:gd name="T22" fmla="*/ 851 w 920"/>
                  <a:gd name="T23" fmla="*/ 774 h 1126"/>
                  <a:gd name="T24" fmla="*/ 920 w 920"/>
                  <a:gd name="T25" fmla="*/ 1101 h 1126"/>
                  <a:gd name="T26" fmla="*/ 0 w 920"/>
                  <a:gd name="T27" fmla="*/ 1126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0" h="1126">
                    <a:moveTo>
                      <a:pt x="0" y="1126"/>
                    </a:moveTo>
                    <a:lnTo>
                      <a:pt x="0" y="877"/>
                    </a:lnTo>
                    <a:lnTo>
                      <a:pt x="120" y="739"/>
                    </a:lnTo>
                    <a:lnTo>
                      <a:pt x="197" y="568"/>
                    </a:lnTo>
                    <a:lnTo>
                      <a:pt x="335" y="327"/>
                    </a:lnTo>
                    <a:lnTo>
                      <a:pt x="447" y="138"/>
                    </a:lnTo>
                    <a:lnTo>
                      <a:pt x="524" y="35"/>
                    </a:lnTo>
                    <a:lnTo>
                      <a:pt x="610" y="0"/>
                    </a:lnTo>
                    <a:lnTo>
                      <a:pt x="679" y="86"/>
                    </a:lnTo>
                    <a:lnTo>
                      <a:pt x="748" y="224"/>
                    </a:lnTo>
                    <a:lnTo>
                      <a:pt x="842" y="568"/>
                    </a:lnTo>
                    <a:lnTo>
                      <a:pt x="851" y="774"/>
                    </a:lnTo>
                    <a:lnTo>
                      <a:pt x="920" y="1101"/>
                    </a:lnTo>
                    <a:lnTo>
                      <a:pt x="0" y="1126"/>
                    </a:lnTo>
                    <a:close/>
                  </a:path>
                </a:pathLst>
              </a:custGeom>
              <a:solidFill>
                <a:schemeClr val="tx2">
                  <a:alpha val="30000"/>
                </a:schemeClr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1762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Laser-based calibration system</a:t>
            </a:r>
            <a:br>
              <a:rPr lang="en-US" dirty="0" smtClean="0"/>
            </a:br>
            <a:r>
              <a:rPr lang="en-US" sz="1600" dirty="0" smtClean="0"/>
              <a:t>(optical study published: NIM)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5638800" cy="2438400"/>
          </a:xfrm>
        </p:spPr>
        <p:txBody>
          <a:bodyPr/>
          <a:lstStyle/>
          <a:p>
            <a:pPr lvl="1"/>
            <a:r>
              <a:rPr lang="en-US" dirty="0" smtClean="0"/>
              <a:t>Distributed from array of lasers</a:t>
            </a:r>
          </a:p>
          <a:p>
            <a:pPr lvl="1"/>
            <a:r>
              <a:rPr lang="en-US" dirty="0" smtClean="0"/>
              <a:t>All crystals flashed</a:t>
            </a:r>
          </a:p>
          <a:p>
            <a:pPr lvl="1"/>
            <a:r>
              <a:rPr lang="en-US" dirty="0" smtClean="0"/>
              <a:t>Many monitor substations</a:t>
            </a:r>
          </a:p>
          <a:p>
            <a:pPr lvl="1"/>
            <a:r>
              <a:rPr lang="en-US" dirty="0" smtClean="0"/>
              <a:t>Demonstrated  stability 10</a:t>
            </a:r>
            <a:r>
              <a:rPr lang="en-US" baseline="30000" dirty="0" smtClean="0"/>
              <a:t>-4</a:t>
            </a:r>
            <a:r>
              <a:rPr lang="en-US" dirty="0" smtClean="0"/>
              <a:t>/h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43</a:t>
            </a:fld>
            <a:r>
              <a:rPr lang="en-US" altLang="en-US" smtClean="0"/>
              <a:t>/26</a:t>
            </a:r>
            <a:endParaRPr lang="en-US" altLang="en-US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62531"/>
            <a:ext cx="8324792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49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en-US" sz="1000" b="0" smtClean="0"/>
              <a:t>The Muon (g-2) Collaboration, Fermilab PAC –  24 - June - 2015</a:t>
            </a:r>
            <a:endParaRPr lang="en-US" altLang="en-US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- p. </a:t>
            </a:r>
            <a:fld id="{14D3E13B-77C9-44A5-AB80-900F7978C868}" type="slidenum">
              <a:rPr lang="en-US" altLang="en-US" sz="1400" b="0"/>
              <a:pPr eaLnBrk="1" hangingPunct="1"/>
              <a:t>44</a:t>
            </a:fld>
            <a:endParaRPr lang="en-US" altLang="en-US" sz="1400" b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58738" y="63500"/>
            <a:ext cx="9105901" cy="6565900"/>
            <a:chOff x="0" y="0"/>
            <a:chExt cx="9105900" cy="6565900"/>
          </a:xfrm>
        </p:grpSpPr>
        <p:pic>
          <p:nvPicPr>
            <p:cNvPr id="94212" name="Picture 9" descr="ExperimentsVsTime-BLR-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05900" cy="656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3" name="TextBox 9"/>
            <p:cNvSpPr txBox="1">
              <a:spLocks noChangeArrowheads="1"/>
            </p:cNvSpPr>
            <p:nvPr/>
          </p:nvSpPr>
          <p:spPr bwMode="auto">
            <a:xfrm>
              <a:off x="4191000" y="4953000"/>
              <a:ext cx="189524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b="0">
                  <a:latin typeface="cmmi10" pitchFamily="-110" charset="0"/>
                </a:rPr>
                <a:t>g</a:t>
              </a:r>
              <a:r>
                <a:rPr lang="en-US" altLang="en-US" b="0"/>
                <a:t> = 2(1 + </a:t>
              </a:r>
              <a:r>
                <a:rPr lang="en-US" altLang="en-US" b="0">
                  <a:latin typeface="Symbol" pitchFamily="18" charset="2"/>
                </a:rPr>
                <a:t>a/2p</a:t>
              </a:r>
              <a:r>
                <a:rPr lang="en-US" altLang="en-US" b="0"/>
                <a:t>)</a:t>
              </a:r>
            </a:p>
          </p:txBody>
        </p:sp>
        <p:sp>
          <p:nvSpPr>
            <p:cNvPr id="94214" name="TextBox 10"/>
            <p:cNvSpPr txBox="1">
              <a:spLocks noChangeArrowheads="1"/>
            </p:cNvSpPr>
            <p:nvPr/>
          </p:nvSpPr>
          <p:spPr bwMode="auto">
            <a:xfrm>
              <a:off x="3886200" y="4019490"/>
              <a:ext cx="313720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b="0">
                  <a:latin typeface="cmmi10" pitchFamily="-110" charset="0"/>
                </a:rPr>
                <a:t>g</a:t>
              </a:r>
              <a:r>
                <a:rPr lang="en-US" altLang="en-US" b="0"/>
                <a:t> = 2(1 + </a:t>
              </a:r>
              <a:r>
                <a:rPr lang="en-US" altLang="en-US" b="0">
                  <a:latin typeface="Symbol" pitchFamily="18" charset="2"/>
                </a:rPr>
                <a:t>a/2p + </a:t>
              </a:r>
              <a:r>
                <a:rPr lang="en-US" altLang="en-US" b="0">
                  <a:latin typeface="cmmi10" pitchFamily="-110" charset="0"/>
                </a:rPr>
                <a:t>C</a:t>
              </a:r>
              <a:r>
                <a:rPr lang="en-US" altLang="en-US" b="0" baseline="-25000">
                  <a:latin typeface="Symbol" pitchFamily="18" charset="2"/>
                </a:rPr>
                <a:t>3</a:t>
              </a:r>
              <a:r>
                <a:rPr lang="en-US" altLang="en-US" b="0">
                  <a:latin typeface="Symbol" pitchFamily="18" charset="2"/>
                </a:rPr>
                <a:t>(a/p)</a:t>
              </a:r>
              <a:r>
                <a:rPr lang="en-US" altLang="en-US" b="0" baseline="30000">
                  <a:latin typeface="Symbol" pitchFamily="18" charset="2"/>
                </a:rPr>
                <a:t>3</a:t>
              </a:r>
              <a:r>
                <a:rPr lang="en-US" altLang="en-US" b="0">
                  <a:latin typeface="Symbol" pitchFamily="18" charset="2"/>
                </a:rPr>
                <a:t> </a:t>
              </a:r>
              <a:r>
                <a:rPr lang="en-US" altLang="en-US" b="0"/>
                <a:t>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19401" y="3079750"/>
              <a:ext cx="3151187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b="0">
                  <a:latin typeface="cmmi10" pitchFamily="-110" charset="0"/>
                </a:rPr>
                <a:t>g</a:t>
              </a:r>
              <a:r>
                <a:rPr lang="en-US" altLang="en-US" b="0"/>
                <a:t> = 2( </a:t>
              </a:r>
              <a:r>
                <a:rPr lang="en-US" altLang="en-US" sz="2800" b="0" baseline="30000"/>
                <a:t>…</a:t>
              </a:r>
              <a:r>
                <a:rPr lang="en-US" altLang="en-US" b="0"/>
                <a:t> </a:t>
              </a:r>
              <a:r>
                <a:rPr lang="en-US" altLang="en-US" b="0">
                  <a:latin typeface="Symbol" pitchFamily="18" charset="2"/>
                </a:rPr>
                <a:t>+ </a:t>
              </a:r>
              <a:r>
                <a:rPr lang="en-US" altLang="en-US" b="0">
                  <a:latin typeface="cmmi10" pitchFamily="-110" charset="0"/>
                </a:rPr>
                <a:t>C</a:t>
              </a:r>
              <a:r>
                <a:rPr lang="en-US" altLang="en-US" b="0" baseline="-25000">
                  <a:latin typeface="Symbol" pitchFamily="18" charset="2"/>
                </a:rPr>
                <a:t>3</a:t>
              </a:r>
              <a:r>
                <a:rPr lang="en-US" altLang="en-US" b="0">
                  <a:latin typeface="Symbol" pitchFamily="18" charset="2"/>
                </a:rPr>
                <a:t>(a/p)</a:t>
              </a:r>
              <a:r>
                <a:rPr lang="en-US" altLang="en-US" b="0" baseline="30000">
                  <a:latin typeface="Symbol" pitchFamily="18" charset="2"/>
                </a:rPr>
                <a:t>3</a:t>
              </a:r>
              <a:r>
                <a:rPr lang="en-US" altLang="en-US" b="0">
                  <a:latin typeface="Symbol" pitchFamily="18" charset="2"/>
                </a:rPr>
                <a:t> + </a:t>
              </a:r>
              <a:r>
                <a:rPr lang="en-US" altLang="en-US" b="0"/>
                <a:t>Had)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14801" y="2157413"/>
              <a:ext cx="3151187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b="0">
                  <a:latin typeface="cmmi10" pitchFamily="-110" charset="0"/>
                </a:rPr>
                <a:t>g</a:t>
              </a:r>
              <a:r>
                <a:rPr lang="en-US" altLang="en-US" b="0"/>
                <a:t> = 2( </a:t>
              </a:r>
              <a:r>
                <a:rPr lang="en-US" altLang="en-US" sz="2800" b="0" baseline="30000"/>
                <a:t>…</a:t>
              </a:r>
              <a:r>
                <a:rPr lang="en-US" altLang="en-US" b="0"/>
                <a:t> </a:t>
              </a:r>
              <a:r>
                <a:rPr lang="en-US" altLang="en-US" b="0">
                  <a:latin typeface="Symbol" pitchFamily="18" charset="2"/>
                </a:rPr>
                <a:t>+ </a:t>
              </a:r>
              <a:r>
                <a:rPr lang="en-US" altLang="en-US" b="0">
                  <a:latin typeface="cmmi10" pitchFamily="-110" charset="0"/>
                </a:rPr>
                <a:t>C</a:t>
              </a:r>
              <a:r>
                <a:rPr lang="en-US" altLang="en-US" b="0" baseline="-25000">
                  <a:latin typeface="Symbol" pitchFamily="18" charset="2"/>
                </a:rPr>
                <a:t>3</a:t>
              </a:r>
              <a:r>
                <a:rPr lang="en-US" altLang="en-US" b="0">
                  <a:latin typeface="Symbol" pitchFamily="18" charset="2"/>
                </a:rPr>
                <a:t>(a/p)</a:t>
              </a:r>
              <a:r>
                <a:rPr lang="en-US" altLang="en-US" b="0" baseline="30000">
                  <a:latin typeface="Symbol" pitchFamily="18" charset="2"/>
                </a:rPr>
                <a:t>3</a:t>
              </a:r>
              <a:r>
                <a:rPr lang="en-US" altLang="en-US" b="0">
                  <a:latin typeface="Symbol" pitchFamily="18" charset="2"/>
                </a:rPr>
                <a:t> + </a:t>
              </a:r>
              <a:r>
                <a:rPr lang="en-US" altLang="en-US" b="0"/>
                <a:t>Had)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1" y="1244600"/>
              <a:ext cx="5703886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b="0">
                  <a:latin typeface="cmmi10" pitchFamily="-110" charset="0"/>
                </a:rPr>
                <a:t>g</a:t>
              </a:r>
              <a:r>
                <a:rPr lang="en-US" altLang="en-US" b="0"/>
                <a:t> = 2( </a:t>
              </a:r>
              <a:r>
                <a:rPr lang="en-US" altLang="en-US" sz="2800" b="0" baseline="30000"/>
                <a:t>…</a:t>
              </a:r>
              <a:r>
                <a:rPr lang="en-US" altLang="en-US" b="0"/>
                <a:t> </a:t>
              </a:r>
              <a:r>
                <a:rPr lang="en-US" altLang="en-US" b="0">
                  <a:latin typeface="Symbol" pitchFamily="18" charset="2"/>
                </a:rPr>
                <a:t>+ </a:t>
              </a:r>
              <a:r>
                <a:rPr lang="en-US" altLang="en-US" b="0">
                  <a:latin typeface="cmmi10" pitchFamily="-110" charset="0"/>
                </a:rPr>
                <a:t>C</a:t>
              </a:r>
              <a:r>
                <a:rPr lang="en-US" altLang="en-US" b="0" baseline="-25000">
                  <a:latin typeface="Symbol" pitchFamily="18" charset="2"/>
                </a:rPr>
                <a:t>3</a:t>
              </a:r>
              <a:r>
                <a:rPr lang="en-US" altLang="en-US" b="0">
                  <a:latin typeface="Symbol" pitchFamily="18" charset="2"/>
                </a:rPr>
                <a:t>(a/p)</a:t>
              </a:r>
              <a:r>
                <a:rPr lang="en-US" altLang="en-US" b="0" baseline="30000">
                  <a:latin typeface="Symbol" pitchFamily="18" charset="2"/>
                </a:rPr>
                <a:t>3</a:t>
              </a:r>
              <a:r>
                <a:rPr lang="en-US" altLang="en-US" b="0">
                  <a:latin typeface="Symbol" pitchFamily="18" charset="2"/>
                </a:rPr>
                <a:t> + </a:t>
              </a:r>
              <a:r>
                <a:rPr lang="en-US" altLang="en-US" b="0">
                  <a:latin typeface="cmmi10" pitchFamily="-110" charset="0"/>
                </a:rPr>
                <a:t>C</a:t>
              </a:r>
              <a:r>
                <a:rPr lang="en-US" altLang="en-US" b="0" baseline="-25000">
                  <a:latin typeface="Symbol" pitchFamily="18" charset="2"/>
                </a:rPr>
                <a:t>4</a:t>
              </a:r>
              <a:r>
                <a:rPr lang="en-US" altLang="en-US" b="0">
                  <a:latin typeface="Symbol" pitchFamily="18" charset="2"/>
                </a:rPr>
                <a:t>(a/p)</a:t>
              </a:r>
              <a:r>
                <a:rPr lang="en-US" altLang="en-US" b="0" baseline="30000">
                  <a:latin typeface="Symbol" pitchFamily="18" charset="2"/>
                </a:rPr>
                <a:t>4</a:t>
              </a:r>
              <a:r>
                <a:rPr lang="en-US" altLang="en-US" b="0">
                  <a:latin typeface="Symbol" pitchFamily="18" charset="2"/>
                </a:rPr>
                <a:t>+ </a:t>
              </a:r>
              <a:r>
                <a:rPr lang="en-US" altLang="en-US" b="0"/>
                <a:t>Had + Weak + ? 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0" smtClean="0"/>
              <a:t>The Muon (g-2) Collaboration, Fermilab PAC –  24 - June - 2015</a:t>
            </a:r>
            <a:endParaRPr lang="en-US" altLang="en-US" sz="1400" b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- p. </a:t>
            </a:r>
            <a:fld id="{AAA9917F-529D-4DB0-904A-D78A19BAD33F}" type="slidenum">
              <a:rPr lang="en-US" altLang="en-US" sz="1400" b="0"/>
              <a:pPr eaLnBrk="1" hangingPunct="1"/>
              <a:t>45</a:t>
            </a:fld>
            <a:r>
              <a:rPr lang="en-US" altLang="en-US" sz="1400" b="0"/>
              <a:t>/26</a:t>
            </a:r>
          </a:p>
        </p:txBody>
      </p:sp>
      <p:sp>
        <p:nvSpPr>
          <p:cNvPr id="708612" name="Rectangle 4"/>
          <p:cNvSpPr>
            <a:spLocks noGrp="1" noChangeArrowheads="1"/>
          </p:cNvSpPr>
          <p:nvPr>
            <p:ph type="title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/>
              <a:t>Existing Cross section measurements for </a:t>
            </a:r>
            <a:r>
              <a:rPr lang="en-US" altLang="en-US" sz="2400" b="0" smtClean="0">
                <a:latin typeface="cmmi8" pitchFamily="-110" charset="0"/>
              </a:rPr>
              <a:t>e</a:t>
            </a:r>
            <a:r>
              <a:rPr lang="en-US" altLang="en-US" sz="2400" b="0" baseline="30000" smtClean="0"/>
              <a:t>+</a:t>
            </a:r>
            <a:r>
              <a:rPr lang="en-US" altLang="en-US" sz="2400" b="0" smtClean="0">
                <a:latin typeface="cmmi8" pitchFamily="-110" charset="0"/>
              </a:rPr>
              <a:t>e</a:t>
            </a:r>
            <a:r>
              <a:rPr lang="en-US" altLang="en-US" sz="2400" b="0" baseline="30000" smtClean="0"/>
              <a:t>-</a:t>
            </a:r>
            <a:r>
              <a:rPr lang="en-US" altLang="en-US" sz="2400" smtClean="0"/>
              <a:t> </a:t>
            </a:r>
            <a:r>
              <a:rPr lang="en-US" altLang="en-US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altLang="en-US" sz="2400" b="0" i="1" smtClean="0">
                <a:latin typeface="Symbol" pitchFamily="18" charset="2"/>
              </a:rPr>
              <a:t>p</a:t>
            </a:r>
            <a:r>
              <a:rPr lang="en-US" altLang="en-US" sz="2400" b="0" baseline="30000" smtClean="0">
                <a:latin typeface="Symbol" pitchFamily="18" charset="2"/>
              </a:rPr>
              <a:t>+ </a:t>
            </a:r>
            <a:r>
              <a:rPr lang="en-US" altLang="en-US" sz="2400" b="0" smtClean="0">
                <a:latin typeface="Symbol" pitchFamily="18" charset="2"/>
              </a:rPr>
              <a:t>p</a:t>
            </a:r>
            <a:r>
              <a:rPr lang="en-US" altLang="en-US" sz="2400" b="0" baseline="30000" smtClean="0">
                <a:latin typeface="Symbol" pitchFamily="18" charset="2"/>
              </a:rPr>
              <a:t>-</a:t>
            </a:r>
          </a:p>
        </p:txBody>
      </p:sp>
      <p:pic>
        <p:nvPicPr>
          <p:cNvPr id="98308" name="Picture 5" descr="pi-pi-w-Ba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2864" r="4254" b="1604"/>
          <a:stretch>
            <a:fillRect/>
          </a:stretch>
        </p:blipFill>
        <p:spPr bwMode="auto">
          <a:xfrm>
            <a:off x="14288" y="838200"/>
            <a:ext cx="9086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614" name="Picture 6" descr="pi-pi-rho-omega-wBa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0100"/>
            <a:ext cx="6564313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0" smtClean="0"/>
              <a:t>The Muon (g-2) Collaboration, Fermilab PAC –  24 - June - 2015</a:t>
            </a:r>
            <a:endParaRPr lang="en-US" altLang="en-US" sz="1400" b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- p. </a:t>
            </a:r>
            <a:fld id="{CD0A3DEB-B318-40D4-ADBE-81EAA3738E5E}" type="slidenum">
              <a:rPr lang="en-US" altLang="en-US" sz="1400" b="0"/>
              <a:pPr eaLnBrk="1" hangingPunct="1"/>
              <a:t>46</a:t>
            </a:fld>
            <a:r>
              <a:rPr lang="en-US" altLang="en-US" sz="1400" b="0"/>
              <a:t>/26</a:t>
            </a:r>
          </a:p>
        </p:txBody>
      </p:sp>
      <p:sp>
        <p:nvSpPr>
          <p:cNvPr id="708612" name="Rectangle 4"/>
          <p:cNvSpPr>
            <a:spLocks noGrp="1" noChangeArrowheads="1"/>
          </p:cNvSpPr>
          <p:nvPr>
            <p:ph type="title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/>
              <a:t>Existing Cross section measurements for </a:t>
            </a:r>
            <a:r>
              <a:rPr lang="en-US" altLang="en-US" sz="2400" b="0" smtClean="0">
                <a:latin typeface="cmmi8" pitchFamily="-110" charset="0"/>
              </a:rPr>
              <a:t>e</a:t>
            </a:r>
            <a:r>
              <a:rPr lang="en-US" altLang="en-US" sz="2400" b="0" baseline="30000" smtClean="0"/>
              <a:t>+</a:t>
            </a:r>
            <a:r>
              <a:rPr lang="en-US" altLang="en-US" sz="2400" b="0" smtClean="0">
                <a:latin typeface="cmmi8" pitchFamily="-110" charset="0"/>
              </a:rPr>
              <a:t>e</a:t>
            </a:r>
            <a:r>
              <a:rPr lang="en-US" altLang="en-US" sz="2400" b="0" baseline="30000" smtClean="0"/>
              <a:t>-</a:t>
            </a:r>
            <a:r>
              <a:rPr lang="en-US" altLang="en-US" sz="2400" smtClean="0"/>
              <a:t> </a:t>
            </a:r>
            <a:r>
              <a:rPr lang="en-US" altLang="en-US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altLang="en-US" sz="2400" b="0" i="1" smtClean="0">
                <a:latin typeface="Symbol" pitchFamily="18" charset="2"/>
              </a:rPr>
              <a:t>p</a:t>
            </a:r>
            <a:r>
              <a:rPr lang="en-US" altLang="en-US" sz="2400" b="0" baseline="30000" smtClean="0">
                <a:latin typeface="Symbol" pitchFamily="18" charset="2"/>
              </a:rPr>
              <a:t>+ </a:t>
            </a:r>
            <a:r>
              <a:rPr lang="en-US" altLang="en-US" sz="2400" b="0" smtClean="0">
                <a:latin typeface="Symbol" pitchFamily="18" charset="2"/>
              </a:rPr>
              <a:t>p</a:t>
            </a:r>
            <a:r>
              <a:rPr lang="en-US" altLang="en-US" sz="2400" b="0" baseline="30000" smtClean="0">
                <a:latin typeface="Symbol" pitchFamily="18" charset="2"/>
              </a:rPr>
              <a:t>-</a:t>
            </a:r>
          </a:p>
        </p:txBody>
      </p:sp>
      <p:pic>
        <p:nvPicPr>
          <p:cNvPr id="99332" name="Picture 5" descr="pi-pi-w-Ba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2864" r="4254" b="1604"/>
          <a:stretch>
            <a:fillRect/>
          </a:stretch>
        </p:blipFill>
        <p:spPr bwMode="auto">
          <a:xfrm>
            <a:off x="14288" y="838200"/>
            <a:ext cx="9086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288"/>
            <a:ext cx="8382000" cy="696912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Standard-Model Value from arXiv:1311.2198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0" smtClean="0"/>
              <a:t>The Muon (g-2) Collaboration, Fermilab PAC –  24 - June - 2015</a:t>
            </a:r>
            <a:endParaRPr lang="en-US" altLang="en-US" sz="14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- p. </a:t>
            </a:r>
            <a:fld id="{1E41B01D-DAAB-4F8A-8EAD-F96C3BEABD13}" type="slidenum">
              <a:rPr lang="en-US" altLang="en-US" sz="1400" b="0"/>
              <a:pPr eaLnBrk="1" hangingPunct="1"/>
              <a:t>47</a:t>
            </a:fld>
            <a:r>
              <a:rPr lang="en-US" altLang="en-US" sz="1400" b="0"/>
              <a:t>/26</a:t>
            </a:r>
          </a:p>
        </p:txBody>
      </p:sp>
      <p:pic>
        <p:nvPicPr>
          <p:cNvPr id="10138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568825"/>
            <a:ext cx="77009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0" y="5181600"/>
            <a:ext cx="6261100" cy="6122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699982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25570" y="5946775"/>
            <a:ext cx="4796022" cy="6127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699985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1384" name="TextBox 4"/>
          <p:cNvSpPr txBox="1">
            <a:spLocks noChangeArrowheads="1"/>
          </p:cNvSpPr>
          <p:nvPr/>
        </p:nvSpPr>
        <p:spPr bwMode="auto">
          <a:xfrm>
            <a:off x="1206500" y="2857500"/>
            <a:ext cx="563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0">
                <a:latin typeface="Times New Roman" pitchFamily="18" charset="0"/>
                <a:cs typeface="Times New Roman" pitchFamily="18" charset="0"/>
              </a:rPr>
              <a:t>“Glasgow Consensus”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/>
              <a:t>Theory Improvements on the Horizon: H-LO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34290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smtClean="0"/>
              <a:t>Lowest order hadronic:</a:t>
            </a:r>
          </a:p>
          <a:p>
            <a:pPr lvl="1"/>
            <a:r>
              <a:rPr lang="en-US" altLang="en-US" smtClean="0">
                <a:solidFill>
                  <a:srgbClr val="FF0000"/>
                </a:solidFill>
                <a:ea typeface="Arial" pitchFamily="34" charset="0"/>
              </a:rPr>
              <a:t>Novosibirsk</a:t>
            </a:r>
            <a:r>
              <a:rPr lang="en-US" altLang="en-US" smtClean="0">
                <a:ea typeface="Arial" pitchFamily="34" charset="0"/>
              </a:rPr>
              <a:t> already has an energy-scan data set in hand up to 2 GeV, with the BaBar statistics. Additional data collection soon. </a:t>
            </a:r>
          </a:p>
          <a:p>
            <a:pPr lvl="1"/>
            <a:r>
              <a:rPr lang="en-US" altLang="en-US" smtClean="0">
                <a:solidFill>
                  <a:srgbClr val="FF0000"/>
                </a:solidFill>
                <a:ea typeface="Arial" pitchFamily="34" charset="0"/>
              </a:rPr>
              <a:t>BESIII</a:t>
            </a:r>
            <a:r>
              <a:rPr lang="en-US" altLang="en-US" smtClean="0">
                <a:ea typeface="Arial" pitchFamily="34" charset="0"/>
              </a:rPr>
              <a:t> is actively pursing ISR data on 2</a:t>
            </a:r>
            <a:r>
              <a:rPr lang="en-US" altLang="en-US" smtClean="0">
                <a:latin typeface="Symbol" pitchFamily="18" charset="2"/>
                <a:ea typeface="Arial" pitchFamily="34" charset="0"/>
              </a:rPr>
              <a:t>p</a:t>
            </a:r>
            <a:r>
              <a:rPr lang="en-US" altLang="en-US" smtClean="0">
                <a:ea typeface="Arial" pitchFamily="34" charset="0"/>
              </a:rPr>
              <a:t>, 3</a:t>
            </a:r>
            <a:r>
              <a:rPr lang="en-US" altLang="en-US" smtClean="0">
                <a:latin typeface="Symbol" pitchFamily="18" charset="2"/>
                <a:ea typeface="Arial" pitchFamily="34" charset="0"/>
              </a:rPr>
              <a:t>p</a:t>
            </a:r>
            <a:r>
              <a:rPr lang="en-US" altLang="en-US" smtClean="0">
                <a:ea typeface="Arial" pitchFamily="34" charset="0"/>
              </a:rPr>
              <a:t>, and 4</a:t>
            </a:r>
            <a:r>
              <a:rPr lang="en-US" altLang="en-US" smtClean="0">
                <a:latin typeface="Symbol" pitchFamily="18" charset="2"/>
                <a:ea typeface="Arial" pitchFamily="34" charset="0"/>
              </a:rPr>
              <a:t>p</a:t>
            </a:r>
            <a:r>
              <a:rPr lang="en-US" altLang="en-US" smtClean="0">
                <a:ea typeface="Arial" pitchFamily="34" charset="0"/>
              </a:rPr>
              <a:t> channels.</a:t>
            </a:r>
          </a:p>
          <a:p>
            <a:pPr lvl="1"/>
            <a:r>
              <a:rPr lang="en-US" altLang="en-US" smtClean="0">
                <a:solidFill>
                  <a:srgbClr val="FF0000"/>
                </a:solidFill>
                <a:ea typeface="Arial" pitchFamily="34" charset="0"/>
              </a:rPr>
              <a:t>The Lattice </a:t>
            </a:r>
            <a:r>
              <a:rPr lang="en-US" altLang="en-US" smtClean="0">
                <a:ea typeface="Arial" pitchFamily="34" charset="0"/>
              </a:rPr>
              <a:t>is becoming relevant and could be competitive with the data driven evaluations by the end of the decade.</a:t>
            </a:r>
          </a:p>
          <a:p>
            <a:r>
              <a:rPr lang="en-US" altLang="en-US" smtClean="0"/>
              <a:t>We assume that the experimental cross section errors can be reduced from 0.7% to 0.4% for       </a:t>
            </a:r>
            <a:r>
              <a:rPr lang="en-US" altLang="en-US" smtClean="0">
                <a:latin typeface="cmmi10" pitchFamily="-110" charset="0"/>
              </a:rPr>
              <a:t>E</a:t>
            </a:r>
            <a:r>
              <a:rPr lang="en-US" altLang="en-US" smtClean="0"/>
              <a:t> </a:t>
            </a:r>
            <a:r>
              <a:rPr lang="en-US" altLang="en-US" smtClean="0">
                <a:latin typeface="Symbol" pitchFamily="18" charset="2"/>
              </a:rPr>
              <a:t>≤ 1</a:t>
            </a:r>
            <a:r>
              <a:rPr lang="en-US" altLang="en-US" smtClean="0"/>
              <a:t> GeV, and from 6% to 2% for </a:t>
            </a:r>
            <a:r>
              <a:rPr lang="en-US" altLang="en-US" smtClean="0">
                <a:latin typeface="Symbol" pitchFamily="18" charset="2"/>
              </a:rPr>
              <a:t>1</a:t>
            </a:r>
            <a:r>
              <a:rPr lang="en-US" altLang="en-US" smtClean="0"/>
              <a:t> </a:t>
            </a:r>
            <a:r>
              <a:rPr lang="en-US" altLang="en-US" smtClean="0">
                <a:latin typeface="Symbol" pitchFamily="18" charset="2"/>
              </a:rPr>
              <a:t>≤</a:t>
            </a:r>
            <a:r>
              <a:rPr lang="en-US" altLang="en-US" smtClean="0"/>
              <a:t> </a:t>
            </a:r>
            <a:r>
              <a:rPr lang="en-US" altLang="en-US" smtClean="0">
                <a:latin typeface="cmmi10" pitchFamily="-110" charset="0"/>
              </a:rPr>
              <a:t>E</a:t>
            </a:r>
            <a:r>
              <a:rPr lang="en-US" altLang="en-US" smtClean="0"/>
              <a:t> </a:t>
            </a:r>
            <a:r>
              <a:rPr lang="en-US" altLang="en-US" smtClean="0">
                <a:latin typeface="Symbol" pitchFamily="18" charset="2"/>
              </a:rPr>
              <a:t>≤ 2 </a:t>
            </a:r>
            <a:r>
              <a:rPr lang="en-US" altLang="en-US" smtClean="0"/>
              <a:t>GeV. 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0" smtClean="0"/>
              <a:t>The Muon (g-2) Collaboration, Fermilab PAC –  24 - June - 2015</a:t>
            </a:r>
            <a:endParaRPr lang="en-US" altLang="en-US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- p. </a:t>
            </a:r>
            <a:fld id="{3D10FC7F-988C-4F21-B6F7-FEAFCD66FB3D}" type="slidenum">
              <a:rPr lang="en-US" altLang="en-US" sz="1400" b="0"/>
              <a:pPr eaLnBrk="1" hangingPunct="1"/>
              <a:t>48</a:t>
            </a:fld>
            <a:r>
              <a:rPr lang="en-US" altLang="en-US" sz="1400" b="0"/>
              <a:t>/26</a:t>
            </a:r>
          </a:p>
        </p:txBody>
      </p:sp>
      <p:pic>
        <p:nvPicPr>
          <p:cNvPr id="10342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7857" r="3333" b="9402"/>
          <a:stretch>
            <a:fillRect/>
          </a:stretch>
        </p:blipFill>
        <p:spPr bwMode="auto">
          <a:xfrm>
            <a:off x="292100" y="4318000"/>
            <a:ext cx="85471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/>
              <a:t>Theory Improvements on the Horizon: HL-b-L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4102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smtClean="0"/>
              <a:t>Hadronic Light-by-light</a:t>
            </a:r>
          </a:p>
          <a:p>
            <a:pPr lvl="1"/>
            <a:r>
              <a:rPr lang="en-US" altLang="en-US" smtClean="0">
                <a:solidFill>
                  <a:srgbClr val="FF0000"/>
                </a:solidFill>
                <a:ea typeface="Arial" pitchFamily="34" charset="0"/>
              </a:rPr>
              <a:t>KLOE</a:t>
            </a:r>
            <a:r>
              <a:rPr lang="en-US" altLang="en-US" smtClean="0">
                <a:ea typeface="Arial" pitchFamily="34" charset="0"/>
              </a:rPr>
              <a:t> is preparing a new run focused on </a:t>
            </a:r>
            <a:r>
              <a:rPr lang="en-US" altLang="en-US" smtClean="0">
                <a:latin typeface="Symbol" pitchFamily="18" charset="2"/>
                <a:ea typeface="Arial" pitchFamily="34" charset="0"/>
              </a:rPr>
              <a:t>gg*</a:t>
            </a:r>
            <a:r>
              <a:rPr lang="en-US" altLang="en-US" smtClean="0">
                <a:ea typeface="Arial" pitchFamily="34" charset="0"/>
              </a:rPr>
              <a:t> physics using high and low energy taggers for the scattered </a:t>
            </a:r>
            <a:r>
              <a:rPr lang="en-US" altLang="en-US" smtClean="0">
                <a:latin typeface="cmmi10" pitchFamily="-110" charset="0"/>
                <a:ea typeface="Arial" pitchFamily="34" charset="0"/>
              </a:rPr>
              <a:t>e</a:t>
            </a:r>
            <a:r>
              <a:rPr lang="en-US" altLang="en-US" baseline="30000" smtClean="0">
                <a:ea typeface="Arial" pitchFamily="34" charset="0"/>
              </a:rPr>
              <a:t>+</a:t>
            </a:r>
            <a:r>
              <a:rPr lang="en-US" altLang="en-US" smtClean="0">
                <a:ea typeface="Arial" pitchFamily="34" charset="0"/>
              </a:rPr>
              <a:t> and </a:t>
            </a:r>
            <a:r>
              <a:rPr lang="en-US" altLang="en-US" smtClean="0">
                <a:latin typeface="cmmi10" pitchFamily="-110" charset="0"/>
                <a:ea typeface="Arial" pitchFamily="34" charset="0"/>
              </a:rPr>
              <a:t>e</a:t>
            </a:r>
            <a:r>
              <a:rPr lang="en-US" altLang="en-US" baseline="30000" smtClean="0">
                <a:ea typeface="Arial" pitchFamily="34" charset="0"/>
              </a:rPr>
              <a:t>-</a:t>
            </a:r>
            <a:r>
              <a:rPr lang="en-US" altLang="en-US" smtClean="0">
                <a:ea typeface="Arial" pitchFamily="34" charset="0"/>
              </a:rPr>
              <a:t>.</a:t>
            </a:r>
          </a:p>
          <a:p>
            <a:pPr lvl="1"/>
            <a:r>
              <a:rPr lang="en-US" altLang="en-US" smtClean="0">
                <a:solidFill>
                  <a:srgbClr val="FF0000"/>
                </a:solidFill>
                <a:ea typeface="Arial" pitchFamily="34" charset="0"/>
              </a:rPr>
              <a:t>BESIII</a:t>
            </a:r>
            <a:r>
              <a:rPr lang="en-US" altLang="en-US" smtClean="0">
                <a:ea typeface="Arial" pitchFamily="34" charset="0"/>
              </a:rPr>
              <a:t> </a:t>
            </a:r>
            <a:r>
              <a:rPr lang="en-US" altLang="en-US" smtClean="0">
                <a:latin typeface="Symbol" pitchFamily="18" charset="2"/>
                <a:ea typeface="Arial" pitchFamily="34" charset="0"/>
              </a:rPr>
              <a:t>gg</a:t>
            </a:r>
            <a:r>
              <a:rPr lang="en-US" altLang="en-US" smtClean="0">
                <a:ea typeface="Arial" pitchFamily="34" charset="0"/>
              </a:rPr>
              <a:t>* </a:t>
            </a:r>
            <a:r>
              <a:rPr lang="en-US" altLang="en-US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 </a:t>
            </a:r>
            <a:r>
              <a:rPr lang="en-US" altLang="en-US" smtClean="0">
                <a:latin typeface="cmmi10" pitchFamily="-110" charset="0"/>
                <a:ea typeface="Arial" pitchFamily="34" charset="0"/>
              </a:rPr>
              <a:t>X</a:t>
            </a:r>
            <a:r>
              <a:rPr lang="en-US" altLang="en-US" smtClean="0">
                <a:ea typeface="Arial" pitchFamily="34" charset="0"/>
              </a:rPr>
              <a:t>,  where </a:t>
            </a:r>
            <a:r>
              <a:rPr lang="en-US" altLang="en-US" smtClean="0">
                <a:latin typeface="cmmi10" pitchFamily="-110" charset="0"/>
                <a:ea typeface="Arial" pitchFamily="34" charset="0"/>
              </a:rPr>
              <a:t>X</a:t>
            </a:r>
            <a:r>
              <a:rPr lang="en-US" altLang="en-US" smtClean="0">
                <a:ea typeface="Arial" pitchFamily="34" charset="0"/>
              </a:rPr>
              <a:t> </a:t>
            </a:r>
            <a:r>
              <a:rPr lang="en-US" altLang="en-US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 </a:t>
            </a:r>
            <a:r>
              <a:rPr lang="en-US" altLang="en-US" smtClean="0">
                <a:latin typeface="Symbol" pitchFamily="18" charset="2"/>
                <a:ea typeface="Arial" pitchFamily="34" charset="0"/>
              </a:rPr>
              <a:t>p</a:t>
            </a:r>
            <a:r>
              <a:rPr lang="en-US" altLang="en-US" baseline="30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altLang="en-US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en-US" smtClean="0">
                <a:latin typeface="Symbol" pitchFamily="18" charset="2"/>
                <a:ea typeface="Arial" pitchFamily="34" charset="0"/>
              </a:rPr>
              <a:t>h</a:t>
            </a:r>
            <a:r>
              <a:rPr lang="en-US" altLang="en-US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en-US" smtClean="0">
                <a:latin typeface="Symbol" pitchFamily="18" charset="2"/>
                <a:ea typeface="Arial" pitchFamily="34" charset="0"/>
              </a:rPr>
              <a:t>h’</a:t>
            </a:r>
            <a:r>
              <a:rPr lang="en-US" altLang="ja-JP" smtClean="0">
                <a:ea typeface="Arial" pitchFamily="34" charset="0"/>
              </a:rPr>
              <a:t>,</a:t>
            </a:r>
            <a:r>
              <a:rPr lang="en-US" altLang="ja-JP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</a:t>
            </a:r>
            <a:r>
              <a:rPr lang="en-US" altLang="ja-JP" smtClean="0">
                <a:latin typeface="Symbol" pitchFamily="18" charset="2"/>
                <a:ea typeface="Arial" pitchFamily="34" charset="0"/>
              </a:rPr>
              <a:t>p</a:t>
            </a:r>
            <a:r>
              <a:rPr lang="en-US" altLang="ja-JP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mtClean="0">
                <a:ea typeface="Arial" pitchFamily="34" charset="0"/>
              </a:rPr>
              <a:t> </a:t>
            </a:r>
          </a:p>
          <a:p>
            <a:r>
              <a:rPr lang="en-US" altLang="en-US" smtClean="0"/>
              <a:t>Additional model calculations,</a:t>
            </a:r>
          </a:p>
          <a:p>
            <a:pPr lvl="1"/>
            <a:r>
              <a:rPr lang="en-US" altLang="en-US" smtClean="0">
                <a:ea typeface="Arial" pitchFamily="34" charset="0"/>
              </a:rPr>
              <a:t> e.g. the contribution of scalar, axial vector and tensor mesons have recently been calculated, </a:t>
            </a:r>
            <a:r>
              <a:rPr lang="en-US" altLang="en-US" smtClean="0">
                <a:ea typeface="Arial" pitchFamily="34" charset="0"/>
                <a:hlinkClick r:id="rId2"/>
              </a:rPr>
              <a:t>arXiv:1401.0832v1 [hep-ph]</a:t>
            </a:r>
            <a:r>
              <a:rPr lang="en-US" altLang="en-US" smtClean="0">
                <a:solidFill>
                  <a:srgbClr val="000000"/>
                </a:solidFill>
                <a:ea typeface="Arial" pitchFamily="34" charset="0"/>
              </a:rPr>
              <a:t>, which replaces the estimates used in the “Glasgow Consensus”  </a:t>
            </a:r>
          </a:p>
          <a:p>
            <a:pPr lvl="1"/>
            <a:r>
              <a:rPr lang="en-US" altLang="en-US" smtClean="0">
                <a:solidFill>
                  <a:srgbClr val="FF0000"/>
                </a:solidFill>
                <a:ea typeface="Arial" pitchFamily="34" charset="0"/>
              </a:rPr>
              <a:t>Lattice</a:t>
            </a:r>
            <a:r>
              <a:rPr lang="en-US" altLang="en-US" smtClean="0">
                <a:ea typeface="Arial" pitchFamily="34" charset="0"/>
              </a:rPr>
              <a:t>: “</a:t>
            </a:r>
            <a:r>
              <a:rPr lang="en-US" altLang="ja-JP" smtClean="0">
                <a:solidFill>
                  <a:srgbClr val="000000"/>
                </a:solidFill>
                <a:ea typeface="Arial" pitchFamily="34" charset="0"/>
              </a:rPr>
              <a:t>And while the ultimate goal is to compute the HLbL contribution to 10% accuracy, or better, we emphasize that a lattice calculation with even a solid 30% error would already be very interesting. Such a result, while not guaranteed, is not out of the question during the next 3-5 years.</a:t>
            </a:r>
            <a:r>
              <a:rPr lang="en-US" altLang="en-US" smtClean="0">
                <a:solidFill>
                  <a:srgbClr val="000000"/>
                </a:solidFill>
                <a:ea typeface="Arial" pitchFamily="34" charset="0"/>
              </a:rPr>
              <a:t>”</a:t>
            </a:r>
            <a:endParaRPr lang="en-US" altLang="ja-JP" sz="3600" smtClean="0">
              <a:solidFill>
                <a:srgbClr val="000000"/>
              </a:solidFill>
              <a:ea typeface="Arial" pitchFamily="34" charset="0"/>
            </a:endParaRPr>
          </a:p>
          <a:p>
            <a:r>
              <a:rPr lang="en-US" altLang="en-US" smtClean="0"/>
              <a:t>We assumed that the HL-b-L “Glasgow Consensus” uncertainty would be agreed upon by all parties, </a:t>
            </a:r>
            <a:r>
              <a:rPr lang="en-US" altLang="en-US" smtClean="0">
                <a:latin typeface="Symbol" pitchFamily="18" charset="2"/>
              </a:rPr>
              <a:t>± 25 </a:t>
            </a:r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altLang="en-US" smtClean="0">
                <a:latin typeface="Symbol" pitchFamily="18" charset="2"/>
              </a:rPr>
              <a:t>10</a:t>
            </a:r>
            <a:r>
              <a:rPr lang="en-US" altLang="en-US" baseline="30000" smtClean="0">
                <a:latin typeface="Symbol" pitchFamily="18" charset="2"/>
              </a:rPr>
              <a:t>-11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0" smtClean="0"/>
              <a:t>The Muon (g-2) Collaboration, Fermilab PAC –  24 - June - 2015</a:t>
            </a:r>
            <a:endParaRPr lang="en-US" altLang="en-US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- p. </a:t>
            </a:r>
            <a:fld id="{615AA3BF-E0D2-4779-BF83-E35FCFA65A36}" type="slidenum">
              <a:rPr lang="en-US" altLang="en-US" sz="1400" b="0"/>
              <a:pPr eaLnBrk="1" hangingPunct="1"/>
              <a:t>49</a:t>
            </a:fld>
            <a:r>
              <a:rPr lang="en-US" altLang="en-US" sz="1400" b="0"/>
              <a:t>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interest in g-2 remains high 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3314700"/>
            <a:ext cx="7162800" cy="1066800"/>
          </a:xfrm>
        </p:spPr>
        <p:txBody>
          <a:bodyPr/>
          <a:lstStyle/>
          <a:p>
            <a:r>
              <a:rPr lang="en-US" sz="1800" dirty="0" smtClean="0"/>
              <a:t>Will the LHC find new </a:t>
            </a:r>
            <a:r>
              <a:rPr lang="en-US" sz="1800" dirty="0" err="1" smtClean="0"/>
              <a:t>TeV</a:t>
            </a:r>
            <a:r>
              <a:rPr lang="en-US" sz="1800" dirty="0" smtClean="0"/>
              <a:t> scale physics?</a:t>
            </a:r>
          </a:p>
          <a:p>
            <a:r>
              <a:rPr lang="en-US" sz="1800" dirty="0" smtClean="0"/>
              <a:t>Is the discrepancy at lighter scales?  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553200"/>
            <a:ext cx="7162800" cy="304800"/>
          </a:xfrm>
        </p:spPr>
        <p:txBody>
          <a:bodyPr/>
          <a:lstStyle/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pic>
        <p:nvPicPr>
          <p:cNvPr id="163842" name="Picture 2" descr="C:\Users\hertzog\Downloads\citations4June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50546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3941536"/>
            <a:ext cx="2254250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2640"/>
            <a:ext cx="154305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40350" y="3937061"/>
            <a:ext cx="3346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Light vector space  of dark photon 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ym typeface="Wingdings" panose="05000000000000000000" pitchFamily="2" charset="2"/>
              </a:rPr>
              <a:t>e</a:t>
            </a:r>
            <a:r>
              <a:rPr lang="en-US" sz="1600" baseline="30000" dirty="0" err="1" smtClean="0">
                <a:sym typeface="Wingdings" panose="05000000000000000000" pitchFamily="2" charset="2"/>
              </a:rPr>
              <a:t>+</a:t>
            </a:r>
            <a:r>
              <a:rPr lang="en-US" sz="1600" dirty="0" err="1" smtClean="0">
                <a:sym typeface="Wingdings" panose="05000000000000000000" pitchFamily="2" charset="2"/>
              </a:rPr>
              <a:t>e</a:t>
            </a:r>
            <a:r>
              <a:rPr lang="en-US" sz="1600" baseline="30000" dirty="0" smtClean="0">
                <a:sym typeface="Wingdings" panose="05000000000000000000" pitchFamily="2" charset="2"/>
              </a:rPr>
              <a:t>-</a:t>
            </a:r>
            <a:r>
              <a:rPr lang="en-US" sz="1600" dirty="0" smtClean="0">
                <a:sym typeface="Wingdings" panose="05000000000000000000" pitchFamily="2" charset="2"/>
              </a:rPr>
              <a:t>  (</a:t>
            </a:r>
            <a:r>
              <a:rPr lang="en-US" sz="1600" u="sng" dirty="0" smtClean="0">
                <a:sym typeface="Wingdings" panose="05000000000000000000" pitchFamily="2" charset="2"/>
              </a:rPr>
              <a:t>visible</a:t>
            </a:r>
            <a:r>
              <a:rPr lang="en-US" sz="1600" dirty="0" smtClean="0">
                <a:sym typeface="Wingdings" panose="05000000000000000000" pitchFamily="2" charset="2"/>
              </a:rPr>
              <a:t> decays) </a:t>
            </a:r>
            <a:r>
              <a:rPr lang="en-US" sz="1600" dirty="0" smtClean="0"/>
              <a:t>largely ruled out now</a:t>
            </a:r>
          </a:p>
          <a:p>
            <a:endParaRPr lang="en-US" sz="1600" dirty="0"/>
          </a:p>
          <a:p>
            <a:r>
              <a:rPr lang="en-US" sz="1600" dirty="0" smtClean="0"/>
              <a:t>But, the “</a:t>
            </a:r>
            <a:r>
              <a:rPr lang="en-US" sz="1600" u="sng" dirty="0" smtClean="0"/>
              <a:t>invisible</a:t>
            </a:r>
            <a:r>
              <a:rPr lang="en-US" sz="1600" dirty="0" smtClean="0"/>
              <a:t>” decay space is quite alive;  Dark Z model also alive and connects to running of sin</a:t>
            </a:r>
            <a:r>
              <a:rPr lang="en-US" sz="1600" baseline="30000" dirty="0" smtClean="0"/>
              <a:t>2</a:t>
            </a:r>
            <a:r>
              <a:rPr lang="en-US" sz="1600" dirty="0" smtClean="0">
                <a:latin typeface="Symbol" panose="05050102010706020507" pitchFamily="18" charset="2"/>
              </a:rPr>
              <a:t>q</a:t>
            </a:r>
            <a:r>
              <a:rPr lang="en-US" sz="1600" baseline="-25000" dirty="0" smtClean="0"/>
              <a:t>W</a:t>
            </a:r>
            <a:r>
              <a:rPr lang="en-US" sz="1600" dirty="0" smtClean="0"/>
              <a:t> vs Q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067050" y="5968386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NA48/2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1504.00607</a:t>
            </a:r>
            <a:endParaRPr lang="en-US" sz="12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553200"/>
            <a:ext cx="1066800" cy="30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 dirty="0"/>
              <a:t>- p. </a:t>
            </a:r>
            <a:fld id="{CCFCBF5A-34F6-4B70-A1E1-4E063AE32BD8}" type="slidenum">
              <a:rPr lang="en-US" altLang="en-US" sz="1400" b="0"/>
              <a:pPr eaLnBrk="1" hangingPunct="1"/>
              <a:t>5</a:t>
            </a:fld>
            <a:endParaRPr lang="en-US" alt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069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0" smtClean="0"/>
              <a:t>The Muon (g-2) Collaboration, Fermilab PAC –  24 - June - 2015</a:t>
            </a:r>
            <a:endParaRPr lang="en-US" altLang="en-US" sz="1400" b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- p. </a:t>
            </a:r>
            <a:fld id="{A585B555-0541-4214-AAA5-43C43E6A9224}" type="slidenum">
              <a:rPr lang="en-US" altLang="en-US" sz="1400" b="0"/>
              <a:pPr eaLnBrk="1" hangingPunct="1"/>
              <a:t>50</a:t>
            </a:fld>
            <a:r>
              <a:rPr lang="en-US" altLang="en-US" sz="1400" b="0"/>
              <a:t>/26</a:t>
            </a:r>
          </a:p>
        </p:txBody>
      </p:sp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/>
              <a:t>KLOE to measure </a:t>
            </a:r>
            <a:r>
              <a:rPr lang="en-US" altLang="en-US" sz="2400" i="1" smtClean="0">
                <a:latin typeface="Symbol" pitchFamily="18" charset="2"/>
              </a:rPr>
              <a:t>g*g* </a:t>
            </a:r>
            <a:r>
              <a:rPr lang="en-US" altLang="en-US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 </a:t>
            </a:r>
            <a:r>
              <a:rPr lang="en-US" altLang="en-US" sz="2400" i="1" smtClean="0">
                <a:ea typeface="Arial Unicode MS" pitchFamily="34" charset="-128"/>
                <a:cs typeface="Arial Unicode MS" pitchFamily="34" charset="-128"/>
              </a:rPr>
              <a:t>hadrons</a:t>
            </a:r>
            <a:r>
              <a:rPr lang="en-US" altLang="en-US" sz="2400" smtClean="0"/>
              <a:t>  to constrain HLBL</a:t>
            </a:r>
          </a:p>
        </p:txBody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229600" cy="5364163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Arial Unicode MS" charset="0"/>
              </a:rPr>
              <a:t>Constrain the off-shell amplitudes and remove a significant portion of the theoretical uncertainty on the HLBL</a:t>
            </a:r>
            <a:endParaRPr lang="en-US" smtClean="0"/>
          </a:p>
        </p:txBody>
      </p:sp>
      <p:pic>
        <p:nvPicPr>
          <p:cNvPr id="83866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1955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866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" t="13741" r="1910" b="3406"/>
          <a:stretch>
            <a:fillRect/>
          </a:stretch>
        </p:blipFill>
        <p:spPr bwMode="auto">
          <a:xfrm>
            <a:off x="152400" y="2528888"/>
            <a:ext cx="6524625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05479" name="Group 19"/>
          <p:cNvGrpSpPr>
            <a:grpSpLocks/>
          </p:cNvGrpSpPr>
          <p:nvPr/>
        </p:nvGrpSpPr>
        <p:grpSpPr bwMode="auto">
          <a:xfrm>
            <a:off x="6705600" y="4419600"/>
            <a:ext cx="2362200" cy="2286000"/>
            <a:chOff x="4224" y="2880"/>
            <a:chExt cx="1488" cy="1440"/>
          </a:xfrm>
        </p:grpSpPr>
        <p:pic>
          <p:nvPicPr>
            <p:cNvPr id="105480" name="Picture 8" descr="HLBL-p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4" t="3836" r="8076" b="3662"/>
            <a:stretch>
              <a:fillRect/>
            </a:stretch>
          </p:blipFill>
          <p:spPr bwMode="auto">
            <a:xfrm>
              <a:off x="4224" y="2880"/>
              <a:ext cx="148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8670" name="Text Box 14"/>
            <p:cNvSpPr txBox="1">
              <a:spLocks noChangeArrowheads="1"/>
            </p:cNvSpPr>
            <p:nvPr/>
          </p:nvSpPr>
          <p:spPr bwMode="auto">
            <a:xfrm>
              <a:off x="4416" y="2880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838673" name="Rectangle 17"/>
            <p:cNvSpPr>
              <a:spLocks noChangeArrowheads="1"/>
            </p:cNvSpPr>
            <p:nvPr/>
          </p:nvSpPr>
          <p:spPr bwMode="auto">
            <a:xfrm>
              <a:off x="4944" y="3216"/>
              <a:ext cx="192" cy="19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pic>
          <p:nvPicPr>
            <p:cNvPr id="838674" name="Picture 18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" y="3208"/>
              <a:ext cx="517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336699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5088"/>
            <a:ext cx="8763000" cy="696912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smtClean="0"/>
              <a:t>What will the E989 – theory comparison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458200" cy="16764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smtClean="0"/>
              <a:t>With these assumptions of theory improvements, and the E989 error goal of  </a:t>
            </a:r>
            <a:r>
              <a:rPr lang="en-US" altLang="en-US" smtClean="0">
                <a:latin typeface="Symbol" pitchFamily="18" charset="2"/>
              </a:rPr>
              <a:t> ± 16 </a:t>
            </a:r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altLang="en-US" smtClean="0">
                <a:latin typeface="Symbol" pitchFamily="18" charset="2"/>
              </a:rPr>
              <a:t>10</a:t>
            </a:r>
            <a:r>
              <a:rPr lang="en-US" altLang="en-US" baseline="30000" smtClean="0">
                <a:latin typeface="Symbol" pitchFamily="18" charset="2"/>
              </a:rPr>
              <a:t>-11 </a:t>
            </a:r>
            <a:r>
              <a:rPr lang="en-US" altLang="en-US" smtClean="0"/>
              <a:t>we find the total error on </a:t>
            </a:r>
            <a:r>
              <a:rPr lang="en-US" altLang="en-US" smtClean="0">
                <a:latin typeface="Symbol" pitchFamily="18" charset="2"/>
              </a:rPr>
              <a:t>D</a:t>
            </a:r>
            <a:r>
              <a:rPr lang="en-US" altLang="en-US" smtClean="0"/>
              <a:t> is halved.</a:t>
            </a:r>
            <a:endParaRPr lang="en-US" altLang="en-US" smtClean="0">
              <a:latin typeface="Symbol" pitchFamily="18" charset="2"/>
            </a:endParaRPr>
          </a:p>
          <a:p>
            <a:endParaRPr lang="en-US" alt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0" smtClean="0"/>
              <a:t>The Muon (g-2) Collaboration, Fermilab PAC –  24 - June - 2015</a:t>
            </a:r>
            <a:endParaRPr lang="en-US" altLang="en-US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- p. </a:t>
            </a:r>
            <a:fld id="{497EF081-497A-4405-A926-E0ACF8CC81B1}" type="slidenum">
              <a:rPr lang="en-US" altLang="en-US" sz="1400" b="0"/>
              <a:pPr eaLnBrk="1" hangingPunct="1"/>
              <a:t>51</a:t>
            </a:fld>
            <a:r>
              <a:rPr lang="en-US" altLang="en-US" sz="1400" b="0"/>
              <a:t>/26</a:t>
            </a:r>
          </a:p>
        </p:txBody>
      </p:sp>
      <p:pic>
        <p:nvPicPr>
          <p:cNvPr id="106501" name="Picture 8" descr="g-2new-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r="6535"/>
          <a:stretch>
            <a:fillRect/>
          </a:stretch>
        </p:blipFill>
        <p:spPr bwMode="auto">
          <a:xfrm>
            <a:off x="4953000" y="1995488"/>
            <a:ext cx="4076700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0"/>
          <a:stretch>
            <a:fillRect/>
          </a:stretch>
        </p:blipFill>
        <p:spPr bwMode="auto">
          <a:xfrm>
            <a:off x="0" y="1981200"/>
            <a:ext cx="49276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" y="5029200"/>
            <a:ext cx="4495800" cy="4396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699982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7772400" y="6096000"/>
            <a:ext cx="4572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1"/>
            <a:ext cx="8915400" cy="1219198"/>
          </a:xfrm>
        </p:spPr>
        <p:txBody>
          <a:bodyPr/>
          <a:lstStyle/>
          <a:p>
            <a:r>
              <a:rPr lang="en-US" dirty="0" smtClean="0"/>
              <a:t>Post LHC Run 1 physics case strong as ever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Representative papers – </a:t>
            </a:r>
            <a:r>
              <a:rPr lang="en-US" sz="2000" u="sng" dirty="0" smtClean="0">
                <a:solidFill>
                  <a:schemeClr val="accent1">
                    <a:lumMod val="75000"/>
                  </a:schemeClr>
                </a:solidFill>
              </a:rPr>
              <a:t>last 6 weeks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– with g-2 </a:t>
            </a:r>
            <a:r>
              <a:rPr lang="en-US" sz="2000" u="sng" dirty="0" smtClean="0">
                <a:solidFill>
                  <a:schemeClr val="accent1">
                    <a:lumMod val="75000"/>
                  </a:schemeClr>
                </a:solidFill>
              </a:rPr>
              <a:t>in titles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are typically refined models of SUSY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530926"/>
            <a:ext cx="7162800" cy="304800"/>
          </a:xfrm>
        </p:spPr>
        <p:txBody>
          <a:bodyPr/>
          <a:lstStyle/>
          <a:p>
            <a:pPr algn="ctr"/>
            <a:r>
              <a:rPr lang="en-US" altLang="en-US" dirty="0" smtClean="0"/>
              <a:t>The Muon (g-2) Collaboration, Fermilab PAC –  24 - June - 2015</a:t>
            </a:r>
            <a:endParaRPr lang="en-US" altLang="en-US" sz="1400" dirty="0"/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0" y="2286000"/>
            <a:ext cx="3733799" cy="10203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399"/>
            <a:ext cx="8313636" cy="8620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06165"/>
            <a:ext cx="4285075" cy="10028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61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1" y="3527227"/>
            <a:ext cx="4494036" cy="1041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613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0141"/>
            <a:ext cx="3195603" cy="106856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613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94" y="4858570"/>
            <a:ext cx="4556125" cy="11445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7800" y="6129396"/>
            <a:ext cx="6290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Now with more restricted spaces and </a:t>
            </a:r>
            <a:r>
              <a:rPr lang="en-US" i="1" dirty="0" err="1" smtClean="0">
                <a:solidFill>
                  <a:srgbClr val="002060"/>
                </a:solidFill>
              </a:rPr>
              <a:t>tan</a:t>
            </a:r>
            <a:r>
              <a:rPr lang="en-US" i="1" dirty="0" err="1" smtClean="0">
                <a:solidFill>
                  <a:srgbClr val="002060"/>
                </a:solidFill>
                <a:latin typeface="Symbol" panose="05050102010706020507" pitchFamily="18" charset="2"/>
              </a:rPr>
              <a:t>b</a:t>
            </a:r>
            <a:r>
              <a:rPr lang="en-US" i="1" dirty="0" smtClean="0">
                <a:solidFill>
                  <a:srgbClr val="002060"/>
                </a:solidFill>
              </a:rPr>
              <a:t>  ranges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17613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38" y="4736820"/>
            <a:ext cx="1600251" cy="138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553200"/>
            <a:ext cx="1066800" cy="30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 dirty="0"/>
              <a:t>- p. </a:t>
            </a:r>
            <a:fld id="{CCFCBF5A-34F6-4B70-A1E1-4E063AE32BD8}" type="slidenum">
              <a:rPr lang="en-US" altLang="en-US" sz="1400" b="0"/>
              <a:pPr eaLnBrk="1" hangingPunct="1"/>
              <a:t>6</a:t>
            </a:fld>
            <a:endParaRPr lang="en-US" alt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3051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5088"/>
            <a:ext cx="8534400" cy="696912"/>
          </a:xfrm>
        </p:spPr>
        <p:txBody>
          <a:bodyPr/>
          <a:lstStyle/>
          <a:p>
            <a:r>
              <a:rPr lang="en-US" dirty="0" smtClean="0"/>
              <a:t>The Standard Model expectation is being vigorously addressed, and uncertainty reduced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7089"/>
            <a:ext cx="9144000" cy="3276600"/>
          </a:xfrm>
        </p:spPr>
        <p:txBody>
          <a:bodyPr/>
          <a:lstStyle/>
          <a:p>
            <a:r>
              <a:rPr lang="en-US" dirty="0" smtClean="0"/>
              <a:t>Hadronic Vacuum Polarization  </a:t>
            </a:r>
            <a:r>
              <a:rPr lang="en-US" sz="1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smtClean="0">
                <a:solidFill>
                  <a:schemeClr val="bg1"/>
                </a:solidFill>
              </a:rPr>
              <a:t>6923(42) x 10</a:t>
            </a:r>
            <a:r>
              <a:rPr lang="en-US" sz="1800" baseline="30000" dirty="0" smtClean="0">
                <a:solidFill>
                  <a:schemeClr val="bg1"/>
                </a:solidFill>
              </a:rPr>
              <a:t>-11</a:t>
            </a:r>
            <a:r>
              <a:rPr lang="en-US" sz="1800" dirty="0" smtClean="0">
                <a:solidFill>
                  <a:schemeClr val="bg1"/>
                </a:solidFill>
              </a:rPr>
              <a:t>  (2011)</a:t>
            </a:r>
          </a:p>
          <a:p>
            <a:pPr lvl="1"/>
            <a:r>
              <a:rPr lang="en-US" dirty="0" smtClean="0"/>
              <a:t>BES</a:t>
            </a:r>
          </a:p>
          <a:p>
            <a:pPr lvl="2"/>
            <a:r>
              <a:rPr lang="en-US" sz="1800" dirty="0" smtClean="0"/>
              <a:t>New; 1/3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data; Prelim </a:t>
            </a:r>
            <a:r>
              <a:rPr lang="en-US" sz="1800" dirty="0" smtClean="0">
                <a:latin typeface="Symbol" panose="05050102010706020507" pitchFamily="18" charset="2"/>
              </a:rPr>
              <a:t>pp</a:t>
            </a:r>
            <a:endParaRPr lang="en-US" sz="1800" dirty="0" smtClean="0"/>
          </a:p>
          <a:p>
            <a:pPr lvl="2"/>
            <a:r>
              <a:rPr lang="en-US" sz="1800" dirty="0" smtClean="0"/>
              <a:t>Consistent with others</a:t>
            </a:r>
          </a:p>
          <a:p>
            <a:pPr lvl="1"/>
            <a:r>
              <a:rPr lang="en-US" dirty="0" smtClean="0"/>
              <a:t>VEPP-2000</a:t>
            </a:r>
          </a:p>
          <a:p>
            <a:pPr lvl="2"/>
            <a:r>
              <a:rPr lang="en-US" sz="1800" dirty="0" smtClean="0"/>
              <a:t>New results this year at ~0.6% on </a:t>
            </a:r>
            <a:r>
              <a:rPr lang="en-US" sz="1800" dirty="0" smtClean="0">
                <a:latin typeface="Symbol" panose="05050102010706020507" pitchFamily="18" charset="2"/>
              </a:rPr>
              <a:t>pp</a:t>
            </a:r>
          </a:p>
          <a:p>
            <a:pPr lvl="2"/>
            <a:r>
              <a:rPr lang="en-US" sz="1800" dirty="0" smtClean="0"/>
              <a:t>Aim at ~</a:t>
            </a:r>
            <a:r>
              <a:rPr lang="en-US" sz="1800" dirty="0" smtClean="0">
                <a:solidFill>
                  <a:srgbClr val="FF0000"/>
                </a:solidFill>
              </a:rPr>
              <a:t>0.3%</a:t>
            </a:r>
            <a:r>
              <a:rPr lang="en-US" sz="1800" dirty="0" smtClean="0"/>
              <a:t> by 2017  (the ultimate goal)</a:t>
            </a:r>
          </a:p>
          <a:p>
            <a:pPr lvl="1"/>
            <a:r>
              <a:rPr lang="en-US" dirty="0" smtClean="0"/>
              <a:t>Lattice</a:t>
            </a:r>
          </a:p>
          <a:p>
            <a:pPr lvl="2"/>
            <a:r>
              <a:rPr lang="en-US" sz="1800" dirty="0" smtClean="0"/>
              <a:t>Already predicted </a:t>
            </a:r>
            <a:r>
              <a:rPr lang="en-US" sz="1800" dirty="0" err="1" smtClean="0"/>
              <a:t>xs</a:t>
            </a:r>
            <a:r>
              <a:rPr lang="en-US" sz="1800" dirty="0" smtClean="0"/>
              <a:t> with only 2-3 larger uncertainty than experiment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/>
              <a:t>The Muon (g-2) Collaboration, Fermilab PAC –  24 - June - 2015</a:t>
            </a:r>
            <a:endParaRPr lang="en-US" altLang="en-US" sz="1400" dirty="0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2170792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219200"/>
            <a:ext cx="2578827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553200"/>
            <a:ext cx="1066800" cy="30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 dirty="0"/>
              <a:t>- p. </a:t>
            </a:r>
            <a:fld id="{CCFCBF5A-34F6-4B70-A1E1-4E063AE32BD8}" type="slidenum">
              <a:rPr lang="en-US" altLang="en-US" sz="1400" b="0"/>
              <a:pPr eaLnBrk="1" hangingPunct="1"/>
              <a:t>7</a:t>
            </a:fld>
            <a:endParaRPr lang="en-US" altLang="en-US" sz="1400" b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3973689"/>
            <a:ext cx="9144000" cy="30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8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r>
              <a:rPr lang="en-US" b="0" kern="0" dirty="0" smtClean="0"/>
              <a:t>Hadronic Light by Light </a:t>
            </a:r>
            <a:r>
              <a:rPr lang="en-US" sz="1800" b="0" kern="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1800" b="0" kern="0" dirty="0" smtClean="0">
                <a:solidFill>
                  <a:srgbClr val="000000"/>
                </a:solidFill>
              </a:rPr>
              <a:t>105(26-40) x 10</a:t>
            </a:r>
            <a:r>
              <a:rPr lang="en-US" sz="1800" b="0" kern="0" baseline="30000" dirty="0" smtClean="0">
                <a:solidFill>
                  <a:srgbClr val="000000"/>
                </a:solidFill>
              </a:rPr>
              <a:t>-11</a:t>
            </a:r>
            <a:r>
              <a:rPr lang="en-US" sz="1800" b="0" kern="0" dirty="0" smtClean="0">
                <a:solidFill>
                  <a:srgbClr val="000000"/>
                </a:solidFill>
              </a:rPr>
              <a:t>  (2007)</a:t>
            </a:r>
            <a:endParaRPr lang="en-US" b="0" kern="0" dirty="0" smtClean="0"/>
          </a:p>
          <a:p>
            <a:pPr lvl="1"/>
            <a:r>
              <a:rPr lang="en-US" b="0" kern="0" dirty="0" smtClean="0"/>
              <a:t>Lattice </a:t>
            </a:r>
            <a:r>
              <a:rPr lang="en-US" sz="1200" b="0" kern="0" dirty="0" smtClean="0"/>
              <a:t>(UConn, Columbia, Princeton, Nagoya, BNL)</a:t>
            </a:r>
          </a:p>
          <a:p>
            <a:pPr lvl="2"/>
            <a:r>
              <a:rPr lang="en-US" sz="1800" b="0" kern="0" dirty="0" smtClean="0"/>
              <a:t>“we have computed HLbL on several lattices …”</a:t>
            </a:r>
          </a:p>
          <a:p>
            <a:pPr lvl="2"/>
            <a:r>
              <a:rPr lang="en-US" sz="1800" b="0" kern="0" dirty="0" smtClean="0"/>
              <a:t>“</a:t>
            </a:r>
            <a:r>
              <a:rPr lang="en-US" sz="1800" b="0" kern="0" dirty="0" smtClean="0">
                <a:solidFill>
                  <a:srgbClr val="FF0000"/>
                </a:solidFill>
              </a:rPr>
              <a:t>statistically significant signal </a:t>
            </a:r>
            <a:r>
              <a:rPr lang="en-US" sz="1800" b="0" kern="0" dirty="0" smtClean="0"/>
              <a:t>…  with 171 MeV pion and 134 MeV muon “</a:t>
            </a:r>
          </a:p>
          <a:p>
            <a:pPr lvl="1"/>
            <a:r>
              <a:rPr lang="en-US" b="0" kern="0" dirty="0" smtClean="0"/>
              <a:t>Dispersive (data-driven)</a:t>
            </a:r>
          </a:p>
          <a:p>
            <a:pPr lvl="2"/>
            <a:r>
              <a:rPr lang="en-US" sz="1800" b="0" kern="0" dirty="0" smtClean="0"/>
              <a:t>Flurry of recent papers</a:t>
            </a:r>
          </a:p>
          <a:p>
            <a:pPr lvl="2"/>
            <a:r>
              <a:rPr lang="en-US" sz="1800" b="0" kern="0" dirty="0" smtClean="0"/>
              <a:t>Measurement programs at KLOE and BES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249474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9" y="0"/>
            <a:ext cx="8991600" cy="1066800"/>
          </a:xfrm>
          <a:noFill/>
          <a:ln/>
        </p:spPr>
        <p:txBody>
          <a:bodyPr/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effectLst/>
              </a:rPr>
              <a:t>Reminder:  Now and Future </a:t>
            </a:r>
            <a:br>
              <a:rPr lang="en-US" sz="2400" b="1" dirty="0" smtClean="0">
                <a:solidFill>
                  <a:schemeClr val="bg1"/>
                </a:solidFill>
                <a:effectLst/>
              </a:rPr>
            </a:br>
            <a:r>
              <a:rPr lang="en-US" sz="2400" b="1" dirty="0" smtClean="0">
                <a:solidFill>
                  <a:schemeClr val="bg1"/>
                </a:solidFill>
                <a:effectLst/>
              </a:rPr>
              <a:t>	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Increase statistics:  		x 21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/>
            </a:r>
            <a:b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</a:b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>	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>Reduce systematics:  	2 (B)  and 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> 3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>(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Symbol" panose="05050102010706020507" pitchFamily="18" charset="2"/>
                <a:sym typeface="Mathematica1"/>
              </a:rPr>
              <a:t>w</a:t>
            </a:r>
            <a:r>
              <a:rPr lang="en-US" sz="2400" b="1" baseline="-25000" dirty="0" err="1" smtClean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>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  <a:sym typeface="Mathematica1"/>
              </a:rPr>
              <a:t>)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595972" name="Text Box 4"/>
          <p:cNvSpPr txBox="1">
            <a:spLocks noChangeArrowheads="1"/>
          </p:cNvSpPr>
          <p:nvPr/>
        </p:nvSpPr>
        <p:spPr bwMode="auto">
          <a:xfrm>
            <a:off x="-228600" y="5410200"/>
            <a:ext cx="21336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US" sz="1500" b="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47800" y="1219200"/>
            <a:ext cx="7559675" cy="3200400"/>
            <a:chOff x="1447800" y="1219200"/>
            <a:chExt cx="7559675" cy="3200400"/>
          </a:xfrm>
        </p:grpSpPr>
        <p:pic>
          <p:nvPicPr>
            <p:cNvPr id="7" name="Picture 14" descr="Expt-Thy-Oct20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3675" y="1219200"/>
              <a:ext cx="41910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1897063" y="1652588"/>
              <a:ext cx="3324225" cy="720725"/>
            </a:xfrm>
            <a:prstGeom prst="rect">
              <a:avLst/>
            </a:prstGeom>
            <a:solidFill>
              <a:schemeClr val="tx2">
                <a:lumMod val="75000"/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500" b="0">
                <a:solidFill>
                  <a:srgbClr val="000000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1897063" y="3389313"/>
              <a:ext cx="3324225" cy="596900"/>
            </a:xfrm>
            <a:prstGeom prst="rect">
              <a:avLst/>
            </a:prstGeom>
            <a:solidFill>
              <a:schemeClr val="accent5">
                <a:lumMod val="75000"/>
                <a:alpha val="3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500" b="0">
                <a:solidFill>
                  <a:srgbClr val="000000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1889125" y="1870075"/>
              <a:ext cx="1250950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500">
                  <a:solidFill>
                    <a:srgbClr val="000000"/>
                  </a:solidFill>
                  <a:ea typeface="+mn-ea"/>
                  <a:cs typeface="Arial" pitchFamily="34" charset="0"/>
                </a:rPr>
                <a:t>BNL E821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1844675" y="3505200"/>
              <a:ext cx="1679575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500" dirty="0" smtClean="0">
                  <a:solidFill>
                    <a:srgbClr val="000000"/>
                  </a:solidFill>
                  <a:ea typeface="+mn-ea"/>
                  <a:cs typeface="Arial" pitchFamily="34" charset="0"/>
                </a:rPr>
                <a:t> Theory</a:t>
              </a:r>
              <a:endParaRPr lang="en-US" sz="1500" dirty="0">
                <a:solidFill>
                  <a:srgbClr val="000000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3313039" y="1996281"/>
              <a:ext cx="0" cy="175367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sz="1500" b="0">
                <a:solidFill>
                  <a:srgbClr val="000000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2544393" y="2755536"/>
              <a:ext cx="1011238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500" dirty="0">
                  <a:solidFill>
                    <a:srgbClr val="000000"/>
                  </a:solidFill>
                  <a:ea typeface="+mn-ea"/>
                  <a:cs typeface="Arial" pitchFamily="34" charset="0"/>
                </a:rPr>
                <a:t>3.6 </a:t>
              </a:r>
              <a:r>
                <a:rPr lang="en-US" sz="1500" dirty="0">
                  <a:solidFill>
                    <a:srgbClr val="000000"/>
                  </a:solidFill>
                  <a:latin typeface="Symbol" pitchFamily="18" charset="2"/>
                  <a:ea typeface="+mn-ea"/>
                  <a:cs typeface="Arial" pitchFamily="34" charset="0"/>
                </a:rPr>
                <a:t>s</a:t>
              </a:r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1447800" y="1219200"/>
              <a:ext cx="62547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ea typeface="+mn-ea"/>
                  <a:cs typeface="Arial" pitchFamily="34" charset="0"/>
                </a:rPr>
                <a:t>x10</a:t>
              </a:r>
              <a:r>
                <a:rPr lang="en-US" sz="1200" baseline="30000">
                  <a:solidFill>
                    <a:srgbClr val="000000"/>
                  </a:solidFill>
                  <a:ea typeface="+mn-ea"/>
                  <a:cs typeface="Arial" pitchFamily="34" charset="0"/>
                </a:rPr>
                <a:t>-11</a:t>
              </a:r>
            </a:p>
          </p:txBody>
        </p:sp>
        <p:grpSp>
          <p:nvGrpSpPr>
            <p:cNvPr id="15" name="Group 31"/>
            <p:cNvGrpSpPr>
              <a:grpSpLocks/>
            </p:cNvGrpSpPr>
            <p:nvPr/>
          </p:nvGrpSpPr>
          <p:grpSpPr bwMode="auto">
            <a:xfrm>
              <a:off x="4206875" y="1905000"/>
              <a:ext cx="914400" cy="1981200"/>
              <a:chOff x="3312" y="1920"/>
              <a:chExt cx="576" cy="1248"/>
            </a:xfrm>
          </p:grpSpPr>
          <p:grpSp>
            <p:nvGrpSpPr>
              <p:cNvPr id="16" name="Group 25"/>
              <p:cNvGrpSpPr>
                <a:grpSpLocks/>
              </p:cNvGrpSpPr>
              <p:nvPr/>
            </p:nvGrpSpPr>
            <p:grpSpPr bwMode="auto">
              <a:xfrm>
                <a:off x="3576" y="1920"/>
                <a:ext cx="48" cy="115"/>
                <a:chOff x="3024" y="1920"/>
                <a:chExt cx="48" cy="115"/>
              </a:xfrm>
            </p:grpSpPr>
            <p:sp>
              <p:nvSpPr>
                <p:cNvPr id="21" name="Line 23"/>
                <p:cNvSpPr>
                  <a:spLocks noChangeShapeType="1"/>
                </p:cNvSpPr>
                <p:nvPr/>
              </p:nvSpPr>
              <p:spPr bwMode="auto">
                <a:xfrm>
                  <a:off x="3048" y="1920"/>
                  <a:ext cx="0" cy="11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0"/>
                    </a:spcBef>
                  </a:pPr>
                  <a:endParaRPr lang="en-US" sz="1500" b="0">
                    <a:solidFill>
                      <a:srgbClr val="000000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" name="Oval 24"/>
                <p:cNvSpPr>
                  <a:spLocks noChangeArrowheads="1"/>
                </p:cNvSpPr>
                <p:nvPr/>
              </p:nvSpPr>
              <p:spPr bwMode="auto">
                <a:xfrm>
                  <a:off x="3024" y="1953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</a:pPr>
                  <a:endParaRPr lang="en-US" sz="1500" b="0">
                    <a:solidFill>
                      <a:srgbClr val="000000"/>
                    </a:solidFill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17" name="Group 29"/>
              <p:cNvGrpSpPr>
                <a:grpSpLocks/>
              </p:cNvGrpSpPr>
              <p:nvPr/>
            </p:nvGrpSpPr>
            <p:grpSpPr bwMode="auto">
              <a:xfrm>
                <a:off x="3576" y="2938"/>
                <a:ext cx="48" cy="230"/>
                <a:chOff x="3408" y="2352"/>
                <a:chExt cx="48" cy="230"/>
              </a:xfrm>
            </p:grpSpPr>
            <p:sp>
              <p:nvSpPr>
                <p:cNvPr id="19" name="Line 27"/>
                <p:cNvSpPr>
                  <a:spLocks noChangeShapeType="1"/>
                </p:cNvSpPr>
                <p:nvPr/>
              </p:nvSpPr>
              <p:spPr bwMode="auto">
                <a:xfrm>
                  <a:off x="3432" y="2352"/>
                  <a:ext cx="0" cy="23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0"/>
                    </a:spcBef>
                  </a:pPr>
                  <a:endParaRPr lang="en-US" sz="1500" b="0">
                    <a:solidFill>
                      <a:srgbClr val="000000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" name="Oval 28"/>
                <p:cNvSpPr>
                  <a:spLocks noChangeArrowheads="1"/>
                </p:cNvSpPr>
                <p:nvPr/>
              </p:nvSpPr>
              <p:spPr bwMode="auto">
                <a:xfrm>
                  <a:off x="3408" y="2443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</a:pPr>
                  <a:endParaRPr lang="en-US" sz="1500" b="0">
                    <a:solidFill>
                      <a:srgbClr val="000000"/>
                    </a:solidFill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18" name="Text Box 30"/>
              <p:cNvSpPr txBox="1">
                <a:spLocks noChangeArrowheads="1"/>
              </p:cNvSpPr>
              <p:nvPr/>
            </p:nvSpPr>
            <p:spPr bwMode="auto">
              <a:xfrm>
                <a:off x="3312" y="2304"/>
                <a:ext cx="576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600" b="0" dirty="0">
                    <a:solidFill>
                      <a:srgbClr val="000000"/>
                    </a:solidFill>
                    <a:ea typeface="+mn-ea"/>
                    <a:cs typeface="Arial" pitchFamily="34" charset="0"/>
                  </a:rPr>
                  <a:t>Future Goals</a:t>
                </a:r>
              </a:p>
            </p:txBody>
          </p:sp>
        </p:grpSp>
        <p:grpSp>
          <p:nvGrpSpPr>
            <p:cNvPr id="23" name="Group 37"/>
            <p:cNvGrpSpPr>
              <a:grpSpLocks/>
            </p:cNvGrpSpPr>
            <p:nvPr/>
          </p:nvGrpSpPr>
          <p:grpSpPr bwMode="auto">
            <a:xfrm>
              <a:off x="5730875" y="1828808"/>
              <a:ext cx="3276600" cy="2066929"/>
              <a:chOff x="4032" y="1872"/>
              <a:chExt cx="2064" cy="1302"/>
            </a:xfrm>
          </p:grpSpPr>
          <p:sp>
            <p:nvSpPr>
              <p:cNvPr id="24" name="Text Box 32"/>
              <p:cNvSpPr txBox="1">
                <a:spLocks noChangeArrowheads="1"/>
              </p:cNvSpPr>
              <p:nvPr/>
            </p:nvSpPr>
            <p:spPr bwMode="auto">
              <a:xfrm>
                <a:off x="4320" y="1872"/>
                <a:ext cx="144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b="0" dirty="0">
                    <a:solidFill>
                      <a:srgbClr val="000000"/>
                    </a:solidFill>
                    <a:ea typeface="+mn-ea"/>
                    <a:cs typeface="Arial" pitchFamily="34" charset="0"/>
                  </a:rPr>
                  <a:t>Goal:  </a:t>
                </a:r>
                <a:r>
                  <a:rPr lang="en-US" b="0" dirty="0" smtClean="0">
                    <a:solidFill>
                      <a:srgbClr val="000000"/>
                    </a:solidFill>
                    <a:ea typeface="+mn-ea"/>
                    <a:cs typeface="Arial" pitchFamily="34" charset="0"/>
                  </a:rPr>
                  <a:t>140 ppb</a:t>
                </a:r>
                <a:endParaRPr lang="en-US" b="0" dirty="0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5" name="AutoShape 33"/>
              <p:cNvSpPr>
                <a:spLocks noChangeArrowheads="1"/>
              </p:cNvSpPr>
              <p:nvPr/>
            </p:nvSpPr>
            <p:spPr bwMode="auto">
              <a:xfrm>
                <a:off x="4032" y="1920"/>
                <a:ext cx="240" cy="144"/>
              </a:xfrm>
              <a:prstGeom prst="leftArrow">
                <a:avLst>
                  <a:gd name="adj1" fmla="val 50000"/>
                  <a:gd name="adj2" fmla="val 41667"/>
                </a:avLst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500" b="0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6" name="Text Box 35"/>
              <p:cNvSpPr txBox="1">
                <a:spLocks noChangeArrowheads="1"/>
              </p:cNvSpPr>
              <p:nvPr/>
            </p:nvSpPr>
            <p:spPr bwMode="auto">
              <a:xfrm>
                <a:off x="4320" y="2922"/>
                <a:ext cx="177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b="0" dirty="0">
                    <a:solidFill>
                      <a:srgbClr val="000000"/>
                    </a:solidFill>
                    <a:ea typeface="+mn-ea"/>
                    <a:cs typeface="Arial" pitchFamily="34" charset="0"/>
                  </a:rPr>
                  <a:t>Expected Improvement</a:t>
                </a:r>
              </a:p>
            </p:txBody>
          </p:sp>
          <p:sp>
            <p:nvSpPr>
              <p:cNvPr id="27" name="AutoShape 36"/>
              <p:cNvSpPr>
                <a:spLocks noChangeArrowheads="1"/>
              </p:cNvSpPr>
              <p:nvPr/>
            </p:nvSpPr>
            <p:spPr bwMode="auto">
              <a:xfrm>
                <a:off x="4032" y="2976"/>
                <a:ext cx="240" cy="144"/>
              </a:xfrm>
              <a:prstGeom prst="leftArrow">
                <a:avLst>
                  <a:gd name="adj1" fmla="val 50000"/>
                  <a:gd name="adj2" fmla="val 41667"/>
                </a:avLst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500" b="0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738849" y="2634734"/>
              <a:ext cx="3184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0000"/>
                  </a:solidFill>
                  <a:ea typeface="+mn-ea"/>
                </a:rPr>
                <a:t>7.5 </a:t>
              </a:r>
              <a:r>
                <a:rPr lang="en-US" sz="1800" kern="0" dirty="0">
                  <a:solidFill>
                    <a:srgbClr val="FF0000"/>
                  </a:solidFill>
                  <a:latin typeface="Symbol" panose="05050102010706020507" pitchFamily="18" charset="2"/>
                  <a:ea typeface="+mn-ea"/>
                </a:rPr>
                <a:t>s</a:t>
              </a:r>
              <a:r>
                <a:rPr lang="en-US" sz="1800" b="0" kern="0" dirty="0">
                  <a:solidFill>
                    <a:srgbClr val="000000"/>
                  </a:solidFill>
                  <a:latin typeface="Arial"/>
                  <a:ea typeface="+mn-ea"/>
                </a:rPr>
                <a:t> if same central values</a:t>
              </a:r>
              <a:endParaRPr lang="en-US" sz="1800" b="0" kern="0" dirty="0">
                <a:solidFill>
                  <a:srgbClr val="000000"/>
                </a:solidFill>
                <a:latin typeface="Symbol" panose="05050102010706020507" pitchFamily="18" charset="2"/>
                <a:ea typeface="+mn-ea"/>
              </a:endParaRPr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>
              <a:off x="4953000" y="1957388"/>
              <a:ext cx="0" cy="1753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sz="1500" b="0">
                <a:solidFill>
                  <a:srgbClr val="000000"/>
                </a:solidFill>
                <a:ea typeface="+mn-ea"/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800" y="46482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Key:  </a:t>
            </a:r>
            <a:r>
              <a:rPr lang="en-US" sz="2400" dirty="0" smtClean="0"/>
              <a:t>	More muons per fill, More fills per hour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Key: </a:t>
            </a:r>
            <a:r>
              <a:rPr lang="en-US" sz="2400" dirty="0" smtClean="0"/>
              <a:t>	Finer shimming of magnet and refined monitoring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Key:  </a:t>
            </a:r>
            <a:r>
              <a:rPr lang="en-US" sz="2400" dirty="0" smtClean="0"/>
              <a:t>	Modern detectors/electronics/DAQ/calibration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4B800-29B2-420A-991A-F5659EE59597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32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effectLst/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/>
              <a:t>- p. </a:t>
            </a:r>
            <a:fld id="{CCFCBF5A-34F6-4B70-A1E1-4E063AE32BD8}" type="slidenum">
              <a:rPr lang="en-US" altLang="en-US" sz="1400" b="0" smtClean="0"/>
              <a:pPr eaLnBrk="1" hangingPunct="1"/>
              <a:t>8</a:t>
            </a:fld>
            <a:endParaRPr lang="en-US" alt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776859402"/>
      </p:ext>
    </p:extLst>
  </p:cSld>
  <p:clrMapOvr>
    <a:masterClrMapping/>
  </p:clrMapOvr>
  <p:transition advTm="1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5100" y="206375"/>
            <a:ext cx="8753475" cy="457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0">
                <a:solidFill>
                  <a:srgbClr val="0000FF"/>
                </a:solidFill>
                <a:latin typeface="Chalkboard"/>
                <a:ea typeface="+mj-ea"/>
                <a:cs typeface="Chalkboar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E989 Collaboration:  35 Institutes;  &gt;150 Members</a:t>
            </a:r>
            <a:endParaRPr lang="en-US" sz="1600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488950" y="914400"/>
            <a:ext cx="3367088" cy="54673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Domestic Universities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Boston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Cornell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Illinois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James Madison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dirty="0">
                <a:solidFill>
                  <a:srgbClr val="000000"/>
                </a:solidFill>
              </a:rPr>
              <a:t>Kentucky </a:t>
            </a:r>
            <a:endParaRPr lang="en-US" sz="1200" b="0" dirty="0" smtClean="0">
              <a:solidFill>
                <a:srgbClr val="000000"/>
              </a:solidFill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Massachusetts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Michigan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Michigan State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Mississippi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Northern </a:t>
            </a:r>
            <a:r>
              <a:rPr lang="en-US" sz="1200" b="0" dirty="0">
                <a:solidFill>
                  <a:srgbClr val="000000"/>
                </a:solidFill>
                <a:latin typeface="+mn-lt"/>
              </a:rPr>
              <a:t>Illinois University 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Northwestern (thy)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Regis</a:t>
            </a:r>
          </a:p>
          <a:p>
            <a:pPr lvl="1">
              <a:defRPr/>
            </a:pPr>
            <a:r>
              <a:rPr lang="en-US" sz="1200" b="0" dirty="0" smtClean="0">
                <a:latin typeface="+mn-lt"/>
              </a:rPr>
              <a:t>Texas (joined, 2015)</a:t>
            </a:r>
            <a:endParaRPr lang="en-US" sz="1200" b="0" dirty="0"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Virginia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Washington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York College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>
                <a:solidFill>
                  <a:srgbClr val="FF0000"/>
                </a:solidFill>
                <a:latin typeface="+mn-lt"/>
              </a:rPr>
              <a:t>National Labs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Argonne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Brookhaven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err="1" smtClean="0">
                <a:solidFill>
                  <a:srgbClr val="000000"/>
                </a:solidFill>
                <a:latin typeface="+mn-lt"/>
              </a:rPr>
              <a:t>Fermilab</a:t>
            </a:r>
            <a:endParaRPr lang="en-US" sz="1200" b="0" kern="0" dirty="0" smtClean="0">
              <a:solidFill>
                <a:srgbClr val="000000"/>
              </a:solidFill>
              <a:latin typeface="+mn-lt"/>
            </a:endParaRPr>
          </a:p>
          <a:p>
            <a:pPr>
              <a:buClr>
                <a:srgbClr val="000000"/>
              </a:buClr>
              <a:defRPr/>
            </a:pPr>
            <a:endParaRPr lang="en-US" sz="1600" b="0" kern="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endParaRPr lang="en-US" sz="1600" b="0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dirty="0" smtClean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kern="0" dirty="0">
              <a:solidFill>
                <a:srgbClr val="000000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3778250" y="914400"/>
            <a:ext cx="219075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Italy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Frascati,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Roma 2,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Udine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Pisa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Naples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Trieste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China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Shanghai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The Netherlands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Groningen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Germany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Dresden (thy)</a:t>
            </a: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kern="0" dirty="0"/>
          </a:p>
        </p:txBody>
      </p:sp>
      <p:pic>
        <p:nvPicPr>
          <p:cNvPr id="58372" name="Picture 8" descr="russia_fla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2971800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9" descr="it-lgfla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77900"/>
            <a:ext cx="449263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10" descr="us_fla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977900"/>
            <a:ext cx="449262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11" descr="Netherlands_fla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3124200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7" name="Picture 13" descr="large_flag_of_germany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3657600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8" name="Rectangle 12"/>
          <p:cNvSpPr>
            <a:spLocks noChangeArrowheads="1"/>
          </p:cNvSpPr>
          <p:nvPr/>
        </p:nvSpPr>
        <p:spPr bwMode="auto">
          <a:xfrm>
            <a:off x="6321425" y="914400"/>
            <a:ext cx="267017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000000"/>
              </a:buClr>
            </a:pPr>
            <a:r>
              <a:rPr lang="en-US" altLang="en-US" sz="1600" b="0" dirty="0">
                <a:solidFill>
                  <a:srgbClr val="FF0000"/>
                </a:solidFill>
              </a:rPr>
              <a:t>England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dirty="0">
                <a:solidFill>
                  <a:srgbClr val="000000"/>
                </a:solidFill>
              </a:rPr>
              <a:t>University College London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dirty="0">
                <a:solidFill>
                  <a:srgbClr val="000000"/>
                </a:solidFill>
              </a:rPr>
              <a:t>Liverpool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dirty="0">
                <a:solidFill>
                  <a:srgbClr val="000000"/>
                </a:solidFill>
              </a:rPr>
              <a:t>Oxford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dirty="0">
                <a:solidFill>
                  <a:srgbClr val="000000"/>
                </a:solidFill>
              </a:rPr>
              <a:t>Rutherford </a:t>
            </a:r>
            <a:r>
              <a:rPr lang="en-US" altLang="en-US" sz="1200" b="0" dirty="0" smtClean="0">
                <a:solidFill>
                  <a:srgbClr val="000000"/>
                </a:solidFill>
              </a:rPr>
              <a:t>Lab</a:t>
            </a:r>
            <a:endParaRPr lang="en-US" altLang="en-US" sz="1400" b="0" dirty="0">
              <a:solidFill>
                <a:srgbClr val="FF0000"/>
              </a:solidFill>
            </a:endParaRPr>
          </a:p>
          <a:p>
            <a:pPr>
              <a:buClr>
                <a:srgbClr val="000000"/>
              </a:buClr>
            </a:pPr>
            <a:r>
              <a:rPr lang="en-US" altLang="en-US" sz="1600" b="0" dirty="0">
                <a:solidFill>
                  <a:srgbClr val="FF0000"/>
                </a:solidFill>
              </a:rPr>
              <a:t>Korea</a:t>
            </a:r>
            <a:endParaRPr lang="en-US" altLang="en-US" sz="1200" b="0" dirty="0">
              <a:solidFill>
                <a:srgbClr val="FF0000"/>
              </a:solidFill>
            </a:endParaRPr>
          </a:p>
          <a:p>
            <a:pPr lvl="1">
              <a:buClr>
                <a:srgbClr val="000000"/>
              </a:buClr>
            </a:pPr>
            <a:r>
              <a:rPr lang="en-US" altLang="en-US" sz="1200" b="0" dirty="0" smtClean="0"/>
              <a:t>KAIST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dirty="0">
                <a:solidFill>
                  <a:srgbClr val="FF0000"/>
                </a:solidFill>
              </a:rPr>
              <a:t>Russia</a:t>
            </a:r>
            <a:r>
              <a:rPr lang="en-US" sz="1600" b="0" dirty="0">
                <a:solidFill>
                  <a:srgbClr val="000000"/>
                </a:solidFill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dirty="0" err="1">
                <a:solidFill>
                  <a:srgbClr val="000000"/>
                </a:solidFill>
              </a:rPr>
              <a:t>Dubna</a:t>
            </a:r>
            <a:endParaRPr lang="en-US" sz="1200" b="0" dirty="0">
              <a:solidFill>
                <a:srgbClr val="000000"/>
              </a:solidFill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0" dirty="0">
                <a:solidFill>
                  <a:srgbClr val="000000"/>
                </a:solidFill>
              </a:rPr>
              <a:t>Novosibirsk</a:t>
            </a:r>
          </a:p>
          <a:p>
            <a:pPr lvl="1">
              <a:buClr>
                <a:srgbClr val="000000"/>
              </a:buClr>
            </a:pPr>
            <a:endParaRPr lang="en-US" altLang="en-US" sz="1200" b="0" dirty="0">
              <a:solidFill>
                <a:srgbClr val="000000"/>
              </a:solidFill>
            </a:endParaRP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977900"/>
            <a:ext cx="3889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00325"/>
            <a:ext cx="4540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12" y="2414587"/>
            <a:ext cx="5349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6" name="TextBox 1"/>
          <p:cNvSpPr txBox="1">
            <a:spLocks noChangeArrowheads="1"/>
          </p:cNvSpPr>
          <p:nvPr/>
        </p:nvSpPr>
        <p:spPr bwMode="auto">
          <a:xfrm>
            <a:off x="3821131" y="4572000"/>
            <a:ext cx="4549738" cy="193899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dirty="0"/>
              <a:t>Co-spokespersons: </a:t>
            </a:r>
            <a:r>
              <a:rPr lang="en-US" altLang="en-US" sz="1200" dirty="0" smtClean="0"/>
              <a:t>	David </a:t>
            </a:r>
            <a:r>
              <a:rPr lang="en-US" altLang="en-US" sz="1200" dirty="0"/>
              <a:t>Hertzog, Lee Roberts</a:t>
            </a:r>
          </a:p>
          <a:p>
            <a:pPr eaLnBrk="1" hangingPunct="1"/>
            <a:r>
              <a:rPr lang="en-US" altLang="en-US" sz="1200" dirty="0"/>
              <a:t>Project Manager: </a:t>
            </a:r>
            <a:r>
              <a:rPr lang="en-US" altLang="en-US" sz="1200" dirty="0" smtClean="0"/>
              <a:t>	Chris Polly</a:t>
            </a:r>
          </a:p>
          <a:p>
            <a:pPr eaLnBrk="1" hangingPunct="1"/>
            <a:r>
              <a:rPr lang="en-US" altLang="en-US" sz="1200" dirty="0" smtClean="0"/>
              <a:t>Deputy PM:		Mary </a:t>
            </a:r>
            <a:r>
              <a:rPr lang="en-US" altLang="en-US" sz="1200" dirty="0" err="1" smtClean="0"/>
              <a:t>Convery</a:t>
            </a:r>
            <a:endParaRPr lang="en-US" altLang="en-US" sz="1200" dirty="0" smtClean="0"/>
          </a:p>
          <a:p>
            <a:pPr marL="457200" lvl="1" indent="0" eaLnBrk="1" hangingPunct="1">
              <a:spcBef>
                <a:spcPts val="0"/>
              </a:spcBef>
            </a:pPr>
            <a:endParaRPr lang="en-US" altLang="en-US" sz="1200" b="0" dirty="0" smtClean="0"/>
          </a:p>
          <a:p>
            <a:pPr indent="-285750" eaLnBrk="1" hangingPunct="1">
              <a:spcBef>
                <a:spcPts val="0"/>
              </a:spcBef>
            </a:pPr>
            <a:r>
              <a:rPr lang="en-US" altLang="en-US" sz="1200" b="0" dirty="0" smtClean="0"/>
              <a:t>Institutional Board:  	Mike Eads, chair</a:t>
            </a:r>
          </a:p>
          <a:p>
            <a:pPr indent="-285750" eaLnBrk="1" hangingPunct="1">
              <a:spcBef>
                <a:spcPts val="0"/>
              </a:spcBef>
            </a:pPr>
            <a:r>
              <a:rPr lang="en-US" altLang="en-US" sz="1200" b="0" dirty="0" smtClean="0"/>
              <a:t>Talks Committee:  	Lawrence Gibbons, chair</a:t>
            </a:r>
          </a:p>
          <a:p>
            <a:pPr indent="-285750" eaLnBrk="1" hangingPunct="1">
              <a:spcBef>
                <a:spcPts val="0"/>
              </a:spcBef>
            </a:pPr>
            <a:r>
              <a:rPr lang="en-US" altLang="en-US" sz="1200" b="0" dirty="0" smtClean="0"/>
              <a:t>Publication Committee:  	</a:t>
            </a:r>
            <a:r>
              <a:rPr lang="en-US" altLang="en-US" sz="1200" b="0" dirty="0" err="1" smtClean="0"/>
              <a:t>Graziano</a:t>
            </a:r>
            <a:r>
              <a:rPr lang="en-US" altLang="en-US" sz="1200" b="0" dirty="0" smtClean="0"/>
              <a:t> </a:t>
            </a:r>
            <a:r>
              <a:rPr lang="en-US" altLang="en-US" sz="1200" b="0" dirty="0" err="1" smtClean="0"/>
              <a:t>Venanzoni</a:t>
            </a:r>
            <a:r>
              <a:rPr lang="en-US" altLang="en-US" sz="1200" b="0" dirty="0" smtClean="0"/>
              <a:t>, chair</a:t>
            </a:r>
          </a:p>
          <a:p>
            <a:pPr indent="-285750" eaLnBrk="1" hangingPunct="1">
              <a:spcBef>
                <a:spcPts val="0"/>
              </a:spcBef>
            </a:pPr>
            <a:r>
              <a:rPr lang="en-US" altLang="en-US" sz="1200" b="0" dirty="0" smtClean="0"/>
              <a:t>g-2 Notes Editor:	Bill Morse</a:t>
            </a:r>
          </a:p>
          <a:p>
            <a:pPr indent="-285750" eaLnBrk="1" hangingPunct="1">
              <a:spcBef>
                <a:spcPts val="0"/>
              </a:spcBef>
            </a:pPr>
            <a:r>
              <a:rPr lang="en-US" altLang="en-US" sz="1200" b="0" dirty="0" smtClean="0"/>
              <a:t>Collaboration Secretary:	Liang Li</a:t>
            </a:r>
            <a:endParaRPr lang="en-US" altLang="en-US" sz="12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60437" y="6546434"/>
            <a:ext cx="7162800" cy="30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000" b="0" dirty="0" smtClean="0"/>
              <a:t>The Muon (g-2) Collaboration, Fermilab PAC –  24 - June - 2015</a:t>
            </a:r>
            <a:endParaRPr lang="en-US" altLang="en-US" sz="14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- p. </a:t>
            </a:r>
            <a:fld id="{CED99DB5-2040-4222-BE02-EA59C0A76ACA}" type="slidenum">
              <a:rPr lang="en-US" altLang="en-US" sz="1400" b="0"/>
              <a:pPr eaLnBrk="1" hangingPunct="1"/>
              <a:t>9</a:t>
            </a:fld>
            <a:endParaRPr lang="en-US" altLang="en-US" sz="1400" b="0"/>
          </a:p>
        </p:txBody>
      </p:sp>
      <p:sp>
        <p:nvSpPr>
          <p:cNvPr id="7" name="Rectangle 6"/>
          <p:cNvSpPr/>
          <p:nvPr/>
        </p:nvSpPr>
        <p:spPr bwMode="auto">
          <a:xfrm>
            <a:off x="3276600" y="914400"/>
            <a:ext cx="5486400" cy="3293209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65100" y="914400"/>
            <a:ext cx="2959100" cy="48768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4240" y="5956994"/>
            <a:ext cx="1390381" cy="55399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DOE EC:  Casey</a:t>
            </a:r>
          </a:p>
          <a:p>
            <a:r>
              <a:rPr lang="en-US" sz="1200" dirty="0" smtClean="0"/>
              <a:t>DOE EC:  Winter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AMSFONTS" val="Tru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True"/>
  <p:tag name="DEFAULTWORKAROUNDTRANSPARENCYBUG" val="False"/>
  <p:tag name="DEFAULTRESOLUTION" val="1200"/>
  <p:tag name="DEFAULTMAGNIFICATION" val="2"/>
  <p:tag name="DEFAULTDISPLAYSOURCE" val="\documentclass{slides}\pagestyle{empty}&#10;\usepackage{wasysym}&#10;\usepackage{color}&#10;\begin{document}&#10;\textcolor{&#10;&#10;\end{document}&#10;"/>
  <p:tag name="EMBEDFONTS" val="0"/>
  <p:tag name="DEFAULTFONTSIZE" val="10"/>
  <p:tag name="DEFAULTWORDWRAP" val="0"/>
  <p:tag name="DEFAULTWIDTH" val="500"/>
  <p:tag name="DEFAULTHEIGHT" val="38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ack}{$$ \pi^0, \eta, \eta' $$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0"/>
  <p:tag name="PICTUREFILESIZE" val="6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textcolor{red}{&#10;$ \Delta a_\mu ^{(\rm today)} =(287 \pm 80)\times10^{-11}&#10;$&#10;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317"/>
  <p:tag name="PICTUREFILESIZE" val="268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ack}{&#10;$$&#10; \omega_C = {e B \over mc \gamma}\qquad \omega_S = {geB \over 2 m c}&#10;+ (1-\gamma) {e B \over \gamma mc}&#10;$$}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89"/>
  <p:tag name="PICTUREFILESIZE" val="340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ack}{&#10;$$&#10; \omega_C = {e B \over mc \gamma}\qquad \omega_S = {geB \over 2 m c}&#10;+ (1-\gamma) {e B \over \gamma mc}&#10;$$}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89"/>
  <p:tag name="PICTUREFILESIZE" val="340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&#10;$$&#10;\omega_a = \omega_S - \omega_C = \left( {g-2 \over 2} \right) {eB \over mc} = a {eB \over mc}&#10;$$ &#10;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45"/>
  <p:tag name="PICTUREFILESIZE" val="3063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&#10;$$&#10;\omega_a = \omega_S - \omega_C = \left( {g-2 \over 2} \right) {eB \over mc} = a {eB \over mc}&#10;$$ &#10;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45"/>
  <p:tag name="PICTUREFILESIZE" val="3063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ack}{&#10;$$ a_{\mu} = { {\omega_a \over \omega_p}\over {\mu_{\mu} \over \mu_p} &#10;- {\omega_a \over \omega_p} }$$}&#10;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00"/>
  <p:tag name="BOXHEIGHT" val="388"/>
  <p:tag name="BOXFONT" val="10"/>
  <p:tag name="BOXWRAP" val="False"/>
  <p:tag name="WORKAROUNDTRANSPARENCYBUG" val="False"/>
  <p:tag name="ALLOWFONTSUBSTITUTION" val="False"/>
  <p:tag name="BITMAPFORMAT" val="png256"/>
  <p:tag name="ORIGWIDTH" val="124"/>
  <p:tag name="PICTUREFILESIZE" val="1799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&#10;$ a_\mu^{exp} = 116\,592\,089 (63) \times&#10;10^{-11}$ (0.54\,ppm)&#10;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435"/>
  <p:tag name="PICTUREFILESIZE" val="3514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textcolor{red}{&#10;$ \Delta a_\mu ^{(\rm today)} =(287 \pm 80)\times10^{-11}&#10;$&#10;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317"/>
  <p:tag name="PICTUREFILESIZE" val="268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ack}{$$a_\mu^{EW}=  154(1) \times 10^{-11} $$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27"/>
  <p:tag name="PICTUREFILESIZE" val="18986"/>
</p:tagLst>
</file>

<file path=ppt/theme/theme1.xml><?xml version="1.0" encoding="utf-8"?>
<a:theme xmlns:a="http://schemas.openxmlformats.org/drawingml/2006/main" name="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D4"/>
        </a:dk2>
        <a:lt2>
          <a:srgbClr val="000080"/>
        </a:lt2>
        <a:accent1>
          <a:srgbClr val="F20884"/>
        </a:accent1>
        <a:accent2>
          <a:srgbClr val="DD0806"/>
        </a:accent2>
        <a:accent3>
          <a:srgbClr val="FFFFFF"/>
        </a:accent3>
        <a:accent4>
          <a:srgbClr val="000000"/>
        </a:accent4>
        <a:accent5>
          <a:srgbClr val="F7AAC2"/>
        </a:accent5>
        <a:accent6>
          <a:srgbClr val="C80605"/>
        </a:accent6>
        <a:hlink>
          <a:srgbClr val="0000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rgbClr val="BBE0E3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rgbClr val="BBE0E3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2_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PASCOS 98">
  <a:themeElements>
    <a:clrScheme name="5_PASCOS 98 8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00000"/>
      </a:hlink>
      <a:folHlink>
        <a:srgbClr val="777777"/>
      </a:folHlink>
    </a:clrScheme>
    <a:fontScheme name="5_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ASCOS 98 8">
        <a:dk1>
          <a:srgbClr val="000000"/>
        </a:dk1>
        <a:lt1>
          <a:srgbClr val="FFFFFF"/>
        </a:lt1>
        <a:dk2>
          <a:srgbClr val="0000D4"/>
        </a:dk2>
        <a:lt2>
          <a:srgbClr val="000080"/>
        </a:lt2>
        <a:accent1>
          <a:srgbClr val="F20884"/>
        </a:accent1>
        <a:accent2>
          <a:srgbClr val="DD0806"/>
        </a:accent2>
        <a:accent3>
          <a:srgbClr val="FFFFFF"/>
        </a:accent3>
        <a:accent4>
          <a:srgbClr val="000000"/>
        </a:accent4>
        <a:accent5>
          <a:srgbClr val="F7AAC2"/>
        </a:accent5>
        <a:accent6>
          <a:srgbClr val="C80605"/>
        </a:accent6>
        <a:hlink>
          <a:srgbClr val="0000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2_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Aufsteigend">
  <a:themeElements>
    <a:clrScheme name="Aufsteigend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Custom 1">
      <a:majorFont>
        <a:latin typeface="Arial Unicode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225425" indent="-225425" algn="l">
          <a:spcAft>
            <a:spcPts val="1200"/>
          </a:spcAft>
          <a:buFont typeface="Arial" pitchFamily="34" charset="0"/>
          <a:buChar char="•"/>
          <a:defRPr sz="2800" smtClean="0">
            <a:effectLst>
              <a:outerShdw blurRad="38100" dist="38100" dir="2700000" algn="tl">
                <a:srgbClr val="000000"/>
              </a:outerShdw>
            </a:effectLst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>
    <a:extraClrScheme>
      <a:clrScheme name="Aufsteigend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D4"/>
    </a:dk2>
    <a:lt2>
      <a:srgbClr val="000080"/>
    </a:lt2>
    <a:accent1>
      <a:srgbClr val="F20884"/>
    </a:accent1>
    <a:accent2>
      <a:srgbClr val="DD0806"/>
    </a:accent2>
    <a:accent3>
      <a:srgbClr val="FFFFFF"/>
    </a:accent3>
    <a:accent4>
      <a:srgbClr val="000000"/>
    </a:accent4>
    <a:accent5>
      <a:srgbClr val="F7AAC2"/>
    </a:accent5>
    <a:accent6>
      <a:srgbClr val="C80605"/>
    </a:accent6>
    <a:hlink>
      <a:srgbClr val="02ABEA"/>
    </a:hlink>
    <a:folHlink>
      <a:srgbClr val="C0C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36424</TotalTime>
  <Words>3114</Words>
  <Application>Microsoft Office PowerPoint</Application>
  <PresentationFormat>On-screen Show (4:3)</PresentationFormat>
  <Paragraphs>563</Paragraphs>
  <Slides>51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6" baseType="lpstr">
      <vt:lpstr>Default Design</vt:lpstr>
      <vt:lpstr>Custom Design</vt:lpstr>
      <vt:lpstr>1_Default Design</vt:lpstr>
      <vt:lpstr>7_PASCOS 98</vt:lpstr>
      <vt:lpstr>8_PASCOS 98</vt:lpstr>
      <vt:lpstr>15_PASCOS 98</vt:lpstr>
      <vt:lpstr>17_PASCOS 98</vt:lpstr>
      <vt:lpstr>2_Default Design</vt:lpstr>
      <vt:lpstr>1_Aufsteigend</vt:lpstr>
      <vt:lpstr>Office Theme</vt:lpstr>
      <vt:lpstr>3_Default Design</vt:lpstr>
      <vt:lpstr>7_Default Design</vt:lpstr>
      <vt:lpstr>4_Default Design</vt:lpstr>
      <vt:lpstr>Equation</vt:lpstr>
      <vt:lpstr>Worksheet</vt:lpstr>
      <vt:lpstr>Muon (g-2) to ≤  140 ppb State of the Experiment</vt:lpstr>
      <vt:lpstr>“What the PAC would like to hear …”  Steve Geer</vt:lpstr>
      <vt:lpstr>Today’s Ring Status</vt:lpstr>
      <vt:lpstr>Major Installations</vt:lpstr>
      <vt:lpstr>The interest in g-2 remains high … </vt:lpstr>
      <vt:lpstr>Post LHC Run 1 physics case strong as ever Representative papers – last 6 weeks – with g-2 in titles are typically refined models of SUSY</vt:lpstr>
      <vt:lpstr>The Standard Model expectation is being vigorously addressed, and uncertainty reduced</vt:lpstr>
      <vt:lpstr>Reminder:  Now and Future   Increase statistics:    x 21  Reduce systematics:   2 (B)  and   3 (wa)</vt:lpstr>
      <vt:lpstr>PowerPoint Presentation</vt:lpstr>
      <vt:lpstr>A hand’s on training ground for young physicists …</vt:lpstr>
      <vt:lpstr>Method</vt:lpstr>
      <vt:lpstr>Reminder:  We measure the difference between the spin precession and cyclotron motion for a muon moving in a magnetic field, which is </vt:lpstr>
      <vt:lpstr> Method:</vt:lpstr>
      <vt:lpstr>Two measurements are made, both are frequencies and both are “blinded”</vt:lpstr>
      <vt:lpstr>Requirement and status</vt:lpstr>
      <vt:lpstr>… shots of highly polarized 3.094 GeV/c muons</vt:lpstr>
      <vt:lpstr>Acquiring x21 statistics at FNAL vs. BNL</vt:lpstr>
      <vt:lpstr>Beamline Progress and End-to-End Modeling Significant and on schedule </vt:lpstr>
      <vt:lpstr>… inject, kick, and store muons in the Muon Storage Ring</vt:lpstr>
      <vt:lpstr>Detailed simulations to optimize muon storage and to predict detector responses</vt:lpstr>
      <vt:lpstr>Cornell Kicker and Blumlein Pulse Forming Network</vt:lpstr>
      <vt:lpstr>PowerPoint Presentation</vt:lpstr>
      <vt:lpstr>… shim field to high uniformity and measure the field vs time …</vt:lpstr>
      <vt:lpstr>NMR probes used to map and monitor the highly uniform magnetic field .  A trolley is inserted to map the field inside the vacuum. </vt:lpstr>
      <vt:lpstr>Images of work being done …</vt:lpstr>
      <vt:lpstr>… record muon decay times and energies, determine stored beam parameters …</vt:lpstr>
      <vt:lpstr>PowerPoint Presentation</vt:lpstr>
      <vt:lpstr>PowerPoint Presentation</vt:lpstr>
      <vt:lpstr>Final detector design tested at SLAC; Exceeds specifications (Performance study published: NIM)</vt:lpstr>
      <vt:lpstr>Waveform Digitization System Progress</vt:lpstr>
      <vt:lpstr>State-of-the-art Laser-based calibration system</vt:lpstr>
      <vt:lpstr>The Tracker System</vt:lpstr>
      <vt:lpstr>The Tracker System</vt:lpstr>
      <vt:lpstr>Schedule overview</vt:lpstr>
      <vt:lpstr>Summary</vt:lpstr>
      <vt:lpstr>Systematic Errors on wp (ppb)</vt:lpstr>
      <vt:lpstr>Systematic Errors on wa (ppb)</vt:lpstr>
      <vt:lpstr>Conceptual idea  of calibration handshake …</vt:lpstr>
      <vt:lpstr>PowerPoint Presentation</vt:lpstr>
      <vt:lpstr>Reminder:  Now and Future   Increase statistics:    x 21  Reduce systematics:   2 (B)  and   3 (wa)</vt:lpstr>
      <vt:lpstr>Support and Funding</vt:lpstr>
      <vt:lpstr>An “event” is an isolated electron above a threshold.  </vt:lpstr>
      <vt:lpstr>State-of-the-art Laser-based calibration system (optical study published: NIM)</vt:lpstr>
      <vt:lpstr>PowerPoint Presentation</vt:lpstr>
      <vt:lpstr>Existing Cross section measurements for e+e- →p+ p-</vt:lpstr>
      <vt:lpstr>Existing Cross section measurements for e+e- →p+ p-</vt:lpstr>
      <vt:lpstr>The Standard-Model Value from arXiv:1311.2198</vt:lpstr>
      <vt:lpstr>Theory Improvements on the Horizon: H-LO</vt:lpstr>
      <vt:lpstr>Theory Improvements on the Horizon: HL-b-L</vt:lpstr>
      <vt:lpstr>KLOE to measure g*g* → hadrons  to constrain HLBL</vt:lpstr>
      <vt:lpstr>What will the E989 – theory comparison look like?</vt:lpstr>
    </vt:vector>
  </TitlesOfParts>
  <Company>Boston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Lee Roberts</dc:creator>
  <cp:lastModifiedBy>hertzog</cp:lastModifiedBy>
  <cp:revision>806</cp:revision>
  <dcterms:created xsi:type="dcterms:W3CDTF">2004-04-28T14:33:27Z</dcterms:created>
  <dcterms:modified xsi:type="dcterms:W3CDTF">2015-06-24T13:40:09Z</dcterms:modified>
</cp:coreProperties>
</file>