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9" r:id="rId5"/>
    <p:sldId id="260" r:id="rId6"/>
    <p:sldId id="267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4" r:id="rId15"/>
    <p:sldId id="277" r:id="rId16"/>
    <p:sldId id="272" r:id="rId17"/>
    <p:sldId id="273" r:id="rId18"/>
    <p:sldId id="294" r:id="rId19"/>
    <p:sldId id="275" r:id="rId20"/>
    <p:sldId id="276" r:id="rId21"/>
    <p:sldId id="269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90" r:id="rId32"/>
    <p:sldId id="292" r:id="rId33"/>
    <p:sldId id="288" r:id="rId34"/>
    <p:sldId id="291" r:id="rId35"/>
    <p:sldId id="293" r:id="rId36"/>
    <p:sldId id="289" r:id="rId37"/>
    <p:sldId id="26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874"/>
    <a:srgbClr val="E5D875"/>
    <a:srgbClr val="EFD2A7"/>
    <a:srgbClr val="0089B5"/>
    <a:srgbClr val="5BC1E6"/>
    <a:srgbClr val="005872"/>
    <a:srgbClr val="284579"/>
    <a:srgbClr val="9CB0D5"/>
    <a:srgbClr val="38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fessia\Desktop\sect%20st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696891620510404E-2"/>
          <c:y val="1.6926923335687266E-2"/>
          <c:w val="0.89247763291548066"/>
          <c:h val="0.84797812735280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'Sheet2 (2)'!$B$89</c:f>
              <c:strCache>
                <c:ptCount val="1"/>
                <c:pt idx="0">
                  <c:v>MQXF April 2013</c:v>
                </c:pt>
              </c:strCache>
            </c:strRef>
          </c:tx>
          <c:invertIfNegative val="0"/>
          <c:cat>
            <c:strRef>
              <c:f>'Sheet2 (2)'!$A$90:$A$94</c:f>
              <c:strCache>
                <c:ptCount val="5"/>
                <c:pt idx="0">
                  <c:v>Design, Analysis and R&amp;D (MDT Scientific Staff, Post Doc and fellows )</c:v>
                </c:pt>
                <c:pt idx="1">
                  <c:v>Magnet Engineering and component procurement (MDT scientific staff and Technical engineers)</c:v>
                </c:pt>
                <c:pt idx="2">
                  <c:v>Construction and services (MDT technical staff and external technicians)</c:v>
                </c:pt>
                <c:pt idx="3">
                  <c:v>Design Office Support</c:v>
                </c:pt>
                <c:pt idx="4">
                  <c:v>LMF Scientific staff</c:v>
                </c:pt>
              </c:strCache>
            </c:strRef>
          </c:cat>
          <c:val>
            <c:numRef>
              <c:f>'Sheet2 (2)'!$B$90:$B$94</c:f>
              <c:numCache>
                <c:formatCode>General</c:formatCode>
                <c:ptCount val="5"/>
                <c:pt idx="0">
                  <c:v>3.1999999999999997</c:v>
                </c:pt>
                <c:pt idx="1">
                  <c:v>0.1</c:v>
                </c:pt>
                <c:pt idx="2">
                  <c:v>0.4</c:v>
                </c:pt>
                <c:pt idx="3">
                  <c:v>1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'Sheet2 (2)'!$C$89</c:f>
              <c:strCache>
                <c:ptCount val="1"/>
                <c:pt idx="0">
                  <c:v>MQXF September 2013</c:v>
                </c:pt>
              </c:strCache>
            </c:strRef>
          </c:tx>
          <c:invertIfNegative val="0"/>
          <c:cat>
            <c:strRef>
              <c:f>'Sheet2 (2)'!$A$90:$A$94</c:f>
              <c:strCache>
                <c:ptCount val="5"/>
                <c:pt idx="0">
                  <c:v>Design, Analysis and R&amp;D (MDT Scientific Staff, Post Doc and fellows )</c:v>
                </c:pt>
                <c:pt idx="1">
                  <c:v>Magnet Engineering and component procurement (MDT scientific staff and Technical engineers)</c:v>
                </c:pt>
                <c:pt idx="2">
                  <c:v>Construction and services (MDT technical staff and external technicians)</c:v>
                </c:pt>
                <c:pt idx="3">
                  <c:v>Design Office Support</c:v>
                </c:pt>
                <c:pt idx="4">
                  <c:v>LMF Scientific staff</c:v>
                </c:pt>
              </c:strCache>
            </c:strRef>
          </c:cat>
          <c:val>
            <c:numRef>
              <c:f>'Sheet2 (2)'!$C$90:$C$94</c:f>
              <c:numCache>
                <c:formatCode>General</c:formatCode>
                <c:ptCount val="5"/>
                <c:pt idx="0">
                  <c:v>3.1999999999999997</c:v>
                </c:pt>
                <c:pt idx="1">
                  <c:v>1</c:v>
                </c:pt>
                <c:pt idx="2">
                  <c:v>1.3</c:v>
                </c:pt>
                <c:pt idx="3">
                  <c:v>2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31488"/>
        <c:axId val="96033024"/>
      </c:barChart>
      <c:catAx>
        <c:axId val="96031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6033024"/>
        <c:crosses val="autoZero"/>
        <c:auto val="1"/>
        <c:lblAlgn val="ctr"/>
        <c:lblOffset val="100"/>
        <c:noMultiLvlLbl val="0"/>
      </c:catAx>
      <c:valAx>
        <c:axId val="96033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/>
                  <a:t>Equivalent</a:t>
                </a:r>
                <a:r>
                  <a:rPr lang="en-GB" sz="1400" baseline="0"/>
                  <a:t> personnel </a:t>
                </a:r>
                <a:endParaRPr lang="en-GB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6031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434452093027653"/>
          <c:y val="0.19481901456953729"/>
          <c:w val="0.35698948499718747"/>
          <c:h val="7.555380312939666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CC473-4D35-48A8-9303-B68858FEC4E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0A4883-7450-4DCC-B0D2-EC8FCB732026}">
      <dgm:prSet phldrT="[Text]"/>
      <dgm:spPr/>
      <dgm:t>
        <a:bodyPr/>
        <a:lstStyle/>
        <a:p>
          <a:r>
            <a:rPr lang="en-US" dirty="0" smtClean="0"/>
            <a:t>Technology development devices</a:t>
          </a:r>
          <a:endParaRPr lang="en-GB" dirty="0"/>
        </a:p>
      </dgm:t>
    </dgm:pt>
    <dgm:pt modelId="{D5BE3798-6365-44B3-8288-CFA767ABCA32}" type="parTrans" cxnId="{7D44D01C-83DC-4F8D-9E3B-2C12042B5EDB}">
      <dgm:prSet/>
      <dgm:spPr/>
      <dgm:t>
        <a:bodyPr/>
        <a:lstStyle/>
        <a:p>
          <a:endParaRPr lang="en-GB"/>
        </a:p>
      </dgm:t>
    </dgm:pt>
    <dgm:pt modelId="{C92F5E8A-546B-4C90-93C1-256F39816793}" type="sibTrans" cxnId="{7D44D01C-83DC-4F8D-9E3B-2C12042B5EDB}">
      <dgm:prSet/>
      <dgm:spPr/>
      <dgm:t>
        <a:bodyPr/>
        <a:lstStyle/>
        <a:p>
          <a:endParaRPr lang="en-GB"/>
        </a:p>
      </dgm:t>
    </dgm:pt>
    <dgm:pt modelId="{C16AEA39-38A8-4AE6-AF87-D8CC8CE09A3D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2000" dirty="0" smtClean="0"/>
            <a:t>RMC</a:t>
          </a:r>
        </a:p>
        <a:p>
          <a:endParaRPr lang="en-GB" sz="4000" dirty="0"/>
        </a:p>
      </dgm:t>
    </dgm:pt>
    <dgm:pt modelId="{FFF639C0-E3B9-4EBC-ABD6-1932CD2088A2}" type="parTrans" cxnId="{9F634EA9-4E6B-4E34-B7E1-1ADAC0B50F8A}">
      <dgm:prSet/>
      <dgm:spPr/>
      <dgm:t>
        <a:bodyPr/>
        <a:lstStyle/>
        <a:p>
          <a:endParaRPr lang="en-GB"/>
        </a:p>
      </dgm:t>
    </dgm:pt>
    <dgm:pt modelId="{11C08DE8-2066-49A5-ADA7-E7BE2BD78BE4}" type="sibTrans" cxnId="{9F634EA9-4E6B-4E34-B7E1-1ADAC0B50F8A}">
      <dgm:prSet/>
      <dgm:spPr/>
      <dgm:t>
        <a:bodyPr/>
        <a:lstStyle/>
        <a:p>
          <a:endParaRPr lang="en-GB"/>
        </a:p>
      </dgm:t>
    </dgm:pt>
    <dgm:pt modelId="{4D159582-7B9B-4B7F-8C46-98C680DA935B}">
      <dgm:prSet phldrT="[Text]" custT="1"/>
      <dgm:spPr/>
      <dgm:t>
        <a:bodyPr/>
        <a:lstStyle/>
        <a:p>
          <a:r>
            <a:rPr lang="en-US" sz="2000" dirty="0" smtClean="0"/>
            <a:t>SMC</a:t>
          </a:r>
        </a:p>
        <a:p>
          <a:endParaRPr lang="en-GB" sz="2000" dirty="0"/>
        </a:p>
      </dgm:t>
    </dgm:pt>
    <dgm:pt modelId="{27694F25-D2DA-4738-85B0-A535AD15FAD2}" type="sibTrans" cxnId="{00FE6681-92ED-4C21-B6D1-27405DBDB99C}">
      <dgm:prSet/>
      <dgm:spPr/>
      <dgm:t>
        <a:bodyPr/>
        <a:lstStyle/>
        <a:p>
          <a:endParaRPr lang="en-GB"/>
        </a:p>
      </dgm:t>
    </dgm:pt>
    <dgm:pt modelId="{4A99AB45-9FD6-4AE6-8AB8-5825C64AEAD7}" type="parTrans" cxnId="{00FE6681-92ED-4C21-B6D1-27405DBDB99C}">
      <dgm:prSet/>
      <dgm:spPr/>
      <dgm:t>
        <a:bodyPr/>
        <a:lstStyle/>
        <a:p>
          <a:endParaRPr lang="en-GB"/>
        </a:p>
      </dgm:t>
    </dgm:pt>
    <dgm:pt modelId="{A25E65A8-AAF7-4CB1-9634-F5A2BC9975D9}">
      <dgm:prSet phldrT="[Text]"/>
      <dgm:spPr/>
      <dgm:t>
        <a:bodyPr/>
        <a:lstStyle/>
        <a:p>
          <a:r>
            <a:rPr lang="en-US" dirty="0" smtClean="0"/>
            <a:t>SC magnets for other applications</a:t>
          </a:r>
          <a:endParaRPr lang="en-GB" dirty="0"/>
        </a:p>
      </dgm:t>
    </dgm:pt>
    <dgm:pt modelId="{972F1BCC-F647-4487-8364-A9C5933EBB52}" type="parTrans" cxnId="{C4DBE21B-7C83-4053-B6C3-D0B8BA48915C}">
      <dgm:prSet/>
      <dgm:spPr/>
      <dgm:t>
        <a:bodyPr/>
        <a:lstStyle/>
        <a:p>
          <a:endParaRPr lang="en-GB"/>
        </a:p>
      </dgm:t>
    </dgm:pt>
    <dgm:pt modelId="{278DA969-0677-4E84-AD21-4125B82AC21F}" type="sibTrans" cxnId="{C4DBE21B-7C83-4053-B6C3-D0B8BA48915C}">
      <dgm:prSet/>
      <dgm:spPr/>
      <dgm:t>
        <a:bodyPr/>
        <a:lstStyle/>
        <a:p>
          <a:endParaRPr lang="en-GB"/>
        </a:p>
      </dgm:t>
    </dgm:pt>
    <dgm:pt modelId="{96F59B29-B8A6-495D-B6DF-8AE8D7379FA9}">
      <dgm:prSet phldrT="[Text]"/>
      <dgm:spPr/>
      <dgm:t>
        <a:bodyPr/>
        <a:lstStyle/>
        <a:p>
          <a:r>
            <a:rPr lang="en-US" dirty="0" smtClean="0"/>
            <a:t>LHC type </a:t>
          </a:r>
          <a:r>
            <a:rPr lang="en-US" dirty="0" err="1" smtClean="0"/>
            <a:t>Nb</a:t>
          </a:r>
          <a:r>
            <a:rPr lang="en-US" dirty="0" smtClean="0"/>
            <a:t>-Ti magnets</a:t>
          </a:r>
          <a:endParaRPr lang="en-GB" dirty="0"/>
        </a:p>
      </dgm:t>
    </dgm:pt>
    <dgm:pt modelId="{10C3E2BE-DBAA-4457-AD43-E40C31B2F4C9}" type="parTrans" cxnId="{EC4165FD-A06B-4766-8FC6-B1C4B4A57C32}">
      <dgm:prSet/>
      <dgm:spPr/>
      <dgm:t>
        <a:bodyPr/>
        <a:lstStyle/>
        <a:p>
          <a:endParaRPr lang="en-GB"/>
        </a:p>
      </dgm:t>
    </dgm:pt>
    <dgm:pt modelId="{5D799BB3-015A-4ECD-A074-3FE36B3503F3}" type="sibTrans" cxnId="{EC4165FD-A06B-4766-8FC6-B1C4B4A57C32}">
      <dgm:prSet/>
      <dgm:spPr/>
      <dgm:t>
        <a:bodyPr/>
        <a:lstStyle/>
        <a:p>
          <a:endParaRPr lang="en-GB"/>
        </a:p>
      </dgm:t>
    </dgm:pt>
    <dgm:pt modelId="{63B30571-1E65-439C-B1B9-B6373C093368}">
      <dgm:prSet phldrT="[Text]" custT="1"/>
      <dgm:spPr/>
      <dgm:t>
        <a:bodyPr/>
        <a:lstStyle/>
        <a:p>
          <a:endParaRPr lang="en-US" sz="2400" dirty="0" smtClean="0"/>
        </a:p>
        <a:p>
          <a:endParaRPr lang="en-US" sz="2400" dirty="0" smtClean="0"/>
        </a:p>
        <a:p>
          <a:r>
            <a:rPr lang="en-US" sz="2400" dirty="0" smtClean="0"/>
            <a:t>MQXC</a:t>
          </a:r>
        </a:p>
        <a:p>
          <a:endParaRPr lang="en-GB" sz="2400" dirty="0"/>
        </a:p>
      </dgm:t>
    </dgm:pt>
    <dgm:pt modelId="{AE680E89-CCE5-4622-A62E-32ACB14E5202}" type="parTrans" cxnId="{790F2E58-03E3-487A-82D5-DEB5FFED4211}">
      <dgm:prSet/>
      <dgm:spPr/>
      <dgm:t>
        <a:bodyPr/>
        <a:lstStyle/>
        <a:p>
          <a:endParaRPr lang="en-GB"/>
        </a:p>
      </dgm:t>
    </dgm:pt>
    <dgm:pt modelId="{EE4FFB24-43C9-4379-93D5-31F1C9A87B8D}" type="sibTrans" cxnId="{790F2E58-03E3-487A-82D5-DEB5FFED4211}">
      <dgm:prSet/>
      <dgm:spPr/>
      <dgm:t>
        <a:bodyPr/>
        <a:lstStyle/>
        <a:p>
          <a:endParaRPr lang="en-GB"/>
        </a:p>
      </dgm:t>
    </dgm:pt>
    <dgm:pt modelId="{FD609CC9-A4AD-4DC9-A450-D471BFFBF245}">
      <dgm:prSet phldrT="[Text]" custT="1"/>
      <dgm:spPr/>
      <dgm:t>
        <a:bodyPr/>
        <a:lstStyle/>
        <a:p>
          <a:pPr algn="l"/>
          <a:r>
            <a:rPr lang="en-US" sz="1800" dirty="0" smtClean="0"/>
            <a:t>D1</a:t>
          </a:r>
        </a:p>
        <a:p>
          <a:pPr algn="l"/>
          <a:r>
            <a:rPr lang="en-US" sz="1800" dirty="0" smtClean="0"/>
            <a:t>Q4</a:t>
          </a:r>
          <a:endParaRPr lang="en-GB" sz="1800" dirty="0"/>
        </a:p>
      </dgm:t>
    </dgm:pt>
    <dgm:pt modelId="{7D4DD848-2E2B-4C96-A4AB-402D9C48E164}" type="parTrans" cxnId="{5635CAE8-2771-4C80-9D3E-5B3638115985}">
      <dgm:prSet/>
      <dgm:spPr/>
      <dgm:t>
        <a:bodyPr/>
        <a:lstStyle/>
        <a:p>
          <a:endParaRPr lang="en-GB"/>
        </a:p>
      </dgm:t>
    </dgm:pt>
    <dgm:pt modelId="{54F5401D-A0DC-4570-9274-57C3BC87FEED}" type="sibTrans" cxnId="{5635CAE8-2771-4C80-9D3E-5B3638115985}">
      <dgm:prSet/>
      <dgm:spPr/>
      <dgm:t>
        <a:bodyPr/>
        <a:lstStyle/>
        <a:p>
          <a:endParaRPr lang="en-GB"/>
        </a:p>
      </dgm:t>
    </dgm:pt>
    <dgm:pt modelId="{AE3328FF-2CEA-4FE6-ACDC-67479F5E9E0D}">
      <dgm:prSet phldrT="[Text]"/>
      <dgm:spPr/>
      <dgm:t>
        <a:bodyPr/>
        <a:lstStyle/>
        <a:p>
          <a:r>
            <a:rPr lang="en-US" dirty="0" smtClean="0"/>
            <a:t>LHC type Nb3SN magnets</a:t>
          </a:r>
          <a:endParaRPr lang="en-GB" dirty="0"/>
        </a:p>
      </dgm:t>
    </dgm:pt>
    <dgm:pt modelId="{F6CA59C6-77B1-4F4F-A663-9E396453E116}" type="parTrans" cxnId="{B12CF4F7-93B4-49E4-967F-7AE06750CAA7}">
      <dgm:prSet/>
      <dgm:spPr/>
      <dgm:t>
        <a:bodyPr/>
        <a:lstStyle/>
        <a:p>
          <a:endParaRPr lang="en-GB"/>
        </a:p>
      </dgm:t>
    </dgm:pt>
    <dgm:pt modelId="{E04D26B8-E1A7-4DAE-AE85-9952EA3EEB00}" type="sibTrans" cxnId="{B12CF4F7-93B4-49E4-967F-7AE06750CAA7}">
      <dgm:prSet/>
      <dgm:spPr/>
      <dgm:t>
        <a:bodyPr/>
        <a:lstStyle/>
        <a:p>
          <a:endParaRPr lang="en-GB"/>
        </a:p>
      </dgm:t>
    </dgm:pt>
    <dgm:pt modelId="{B23B460A-40C0-4D58-8723-BBC471D5C9C4}">
      <dgm:prSet phldrT="[Text]" custT="1"/>
      <dgm:spPr/>
      <dgm:t>
        <a:bodyPr/>
        <a:lstStyle/>
        <a:p>
          <a:pPr algn="l"/>
          <a:endParaRPr lang="en-US" sz="2000" dirty="0" smtClean="0"/>
        </a:p>
        <a:p>
          <a:pPr algn="l"/>
          <a:r>
            <a:rPr lang="en-US" sz="2000" dirty="0" smtClean="0"/>
            <a:t>DS-MB</a:t>
          </a:r>
        </a:p>
        <a:p>
          <a:pPr algn="ctr"/>
          <a:endParaRPr lang="en-GB" sz="2900" dirty="0"/>
        </a:p>
      </dgm:t>
    </dgm:pt>
    <dgm:pt modelId="{357D030F-70CA-4D27-B605-0B1F6AD9FB72}" type="parTrans" cxnId="{B725AC92-A05B-4444-ADEC-1E0683246193}">
      <dgm:prSet/>
      <dgm:spPr/>
      <dgm:t>
        <a:bodyPr/>
        <a:lstStyle/>
        <a:p>
          <a:endParaRPr lang="en-GB"/>
        </a:p>
      </dgm:t>
    </dgm:pt>
    <dgm:pt modelId="{C9E9EE89-E827-4AE2-9996-0D8355E5FF1A}" type="sibTrans" cxnId="{B725AC92-A05B-4444-ADEC-1E0683246193}">
      <dgm:prSet/>
      <dgm:spPr/>
      <dgm:t>
        <a:bodyPr/>
        <a:lstStyle/>
        <a:p>
          <a:endParaRPr lang="en-GB"/>
        </a:p>
      </dgm:t>
    </dgm:pt>
    <dgm:pt modelId="{8C85093A-7456-4779-BE17-D0DA78538A83}">
      <dgm:prSet phldrT="[Text]" custT="1"/>
      <dgm:spPr/>
      <dgm:t>
        <a:bodyPr anchor="t" anchorCtr="0"/>
        <a:lstStyle/>
        <a:p>
          <a:pPr algn="l"/>
          <a:r>
            <a:rPr lang="en-US" sz="2000" dirty="0" smtClean="0"/>
            <a:t>MQXF</a:t>
          </a:r>
        </a:p>
        <a:p>
          <a:pPr algn="ctr"/>
          <a:endParaRPr lang="en-GB" sz="2900" dirty="0"/>
        </a:p>
      </dgm:t>
    </dgm:pt>
    <dgm:pt modelId="{BFAED688-2374-4BF8-9185-D8979701E17C}" type="parTrans" cxnId="{DF00A39C-5397-449F-B156-A6D82BC87E35}">
      <dgm:prSet/>
      <dgm:spPr/>
      <dgm:t>
        <a:bodyPr/>
        <a:lstStyle/>
        <a:p>
          <a:endParaRPr lang="en-GB"/>
        </a:p>
      </dgm:t>
    </dgm:pt>
    <dgm:pt modelId="{4B38AE67-75E7-4611-B330-9012DA75B09B}" type="sibTrans" cxnId="{DF00A39C-5397-449F-B156-A6D82BC87E35}">
      <dgm:prSet/>
      <dgm:spPr/>
      <dgm:t>
        <a:bodyPr/>
        <a:lstStyle/>
        <a:p>
          <a:endParaRPr lang="en-GB"/>
        </a:p>
      </dgm:t>
    </dgm:pt>
    <dgm:pt modelId="{9E7A44F8-76C9-49E7-AEB4-FB3492A0CA98}">
      <dgm:prSet phldrT="[Text]"/>
      <dgm:spPr/>
      <dgm:t>
        <a:bodyPr/>
        <a:lstStyle/>
        <a:p>
          <a:r>
            <a:rPr lang="en-US" dirty="0" smtClean="0"/>
            <a:t>Other accelerator magnets</a:t>
          </a:r>
          <a:endParaRPr lang="en-GB" dirty="0"/>
        </a:p>
      </dgm:t>
    </dgm:pt>
    <dgm:pt modelId="{15A6F7E1-0F90-41F0-B695-7F39501A34C3}" type="parTrans" cxnId="{51419477-540D-486D-A358-91F6131CEF9A}">
      <dgm:prSet/>
      <dgm:spPr/>
      <dgm:t>
        <a:bodyPr/>
        <a:lstStyle/>
        <a:p>
          <a:endParaRPr lang="en-GB"/>
        </a:p>
      </dgm:t>
    </dgm:pt>
    <dgm:pt modelId="{DDA1C06C-3211-4CDA-AF1E-223BD9E51E58}" type="sibTrans" cxnId="{51419477-540D-486D-A358-91F6131CEF9A}">
      <dgm:prSet/>
      <dgm:spPr/>
      <dgm:t>
        <a:bodyPr/>
        <a:lstStyle/>
        <a:p>
          <a:endParaRPr lang="en-GB"/>
        </a:p>
      </dgm:t>
    </dgm:pt>
    <dgm:pt modelId="{83E383C1-4412-4AB2-9E94-C4178183B5C9}">
      <dgm:prSet phldrT="[Text]" custT="1"/>
      <dgm:spPr/>
      <dgm:t>
        <a:bodyPr/>
        <a:lstStyle/>
        <a:p>
          <a:endParaRPr lang="en-US" sz="2000" dirty="0" smtClean="0"/>
        </a:p>
        <a:p>
          <a:endParaRPr lang="en-US" sz="2000" dirty="0" smtClean="0"/>
        </a:p>
        <a:p>
          <a:endParaRPr lang="en-US" sz="2000" dirty="0" smtClean="0"/>
        </a:p>
        <a:p>
          <a:r>
            <a:rPr lang="en-US" sz="2000" dirty="0" smtClean="0"/>
            <a:t>HIE-</a:t>
          </a:r>
          <a:r>
            <a:rPr lang="en-US" sz="2000" dirty="0" err="1" smtClean="0"/>
            <a:t>Isolde</a:t>
          </a:r>
          <a:r>
            <a:rPr lang="en-US" sz="2000" dirty="0" smtClean="0"/>
            <a:t> solenoid</a:t>
          </a:r>
        </a:p>
        <a:p>
          <a:endParaRPr lang="en-GB" sz="2900" dirty="0"/>
        </a:p>
      </dgm:t>
    </dgm:pt>
    <dgm:pt modelId="{E1FD1FFF-BC86-45D7-B18F-2B313146D389}" type="parTrans" cxnId="{C81E20EF-F11F-449A-8285-8ADACC3E34BF}">
      <dgm:prSet/>
      <dgm:spPr/>
      <dgm:t>
        <a:bodyPr/>
        <a:lstStyle/>
        <a:p>
          <a:endParaRPr lang="en-GB"/>
        </a:p>
      </dgm:t>
    </dgm:pt>
    <dgm:pt modelId="{650E0FE5-D2EA-4433-AC7D-12DA0F8AB1DF}" type="sibTrans" cxnId="{C81E20EF-F11F-449A-8285-8ADACC3E34BF}">
      <dgm:prSet/>
      <dgm:spPr/>
      <dgm:t>
        <a:bodyPr/>
        <a:lstStyle/>
        <a:p>
          <a:endParaRPr lang="en-GB"/>
        </a:p>
      </dgm:t>
    </dgm:pt>
    <dgm:pt modelId="{B2028C1D-635F-4984-AD67-9E20D77FAD01}">
      <dgm:prSet phldrT="[Text]" custT="1"/>
      <dgm:spPr/>
      <dgm:t>
        <a:bodyPr anchor="t" anchorCtr="0"/>
        <a:lstStyle/>
        <a:p>
          <a:r>
            <a:rPr lang="en-US" sz="2000" dirty="0" smtClean="0"/>
            <a:t>CLIC wiggler</a:t>
          </a:r>
        </a:p>
        <a:p>
          <a:endParaRPr lang="en-GB" sz="2000" dirty="0"/>
        </a:p>
      </dgm:t>
    </dgm:pt>
    <dgm:pt modelId="{EF0BEBDE-B810-46ED-9D2F-6F2F4EF47C36}" type="parTrans" cxnId="{D0A844D6-417D-4BA9-8B44-1DF4317B7E16}">
      <dgm:prSet/>
      <dgm:spPr/>
      <dgm:t>
        <a:bodyPr/>
        <a:lstStyle/>
        <a:p>
          <a:endParaRPr lang="en-GB"/>
        </a:p>
      </dgm:t>
    </dgm:pt>
    <dgm:pt modelId="{E7083690-DBB1-447F-B5B4-1C50E06F999B}" type="sibTrans" cxnId="{D0A844D6-417D-4BA9-8B44-1DF4317B7E16}">
      <dgm:prSet/>
      <dgm:spPr/>
      <dgm:t>
        <a:bodyPr/>
        <a:lstStyle/>
        <a:p>
          <a:endParaRPr lang="en-GB"/>
        </a:p>
      </dgm:t>
    </dgm:pt>
    <dgm:pt modelId="{82E85780-7394-418E-9C12-3C181FE1C02E}">
      <dgm:prSet phldrT="[Text]" custT="1"/>
      <dgm:spPr/>
      <dgm:t>
        <a:bodyPr/>
        <a:lstStyle/>
        <a:p>
          <a:r>
            <a:rPr lang="en-US" sz="2000" smtClean="0"/>
            <a:t>FReSCa </a:t>
          </a:r>
          <a:r>
            <a:rPr lang="en-US" sz="2000" dirty="0" smtClean="0"/>
            <a:t>II</a:t>
          </a:r>
        </a:p>
        <a:p>
          <a:endParaRPr lang="en-GB" sz="2000" dirty="0"/>
        </a:p>
      </dgm:t>
    </dgm:pt>
    <dgm:pt modelId="{61CF6A20-7572-410A-B67B-E328DEFA2293}" type="sibTrans" cxnId="{7F2458CB-25EF-4B51-8BD6-EF1D10245FCD}">
      <dgm:prSet/>
      <dgm:spPr/>
      <dgm:t>
        <a:bodyPr/>
        <a:lstStyle/>
        <a:p>
          <a:endParaRPr lang="en-GB"/>
        </a:p>
      </dgm:t>
    </dgm:pt>
    <dgm:pt modelId="{3A5E0389-6456-491B-9938-DC262DD8EFE6}" type="parTrans" cxnId="{7F2458CB-25EF-4B51-8BD6-EF1D10245FCD}">
      <dgm:prSet/>
      <dgm:spPr/>
      <dgm:t>
        <a:bodyPr/>
        <a:lstStyle/>
        <a:p>
          <a:endParaRPr lang="en-GB"/>
        </a:p>
      </dgm:t>
    </dgm:pt>
    <dgm:pt modelId="{8594A6F3-992D-4534-AC37-2992927C2266}" type="pres">
      <dgm:prSet presAssocID="{FF8CC473-4D35-48A8-9303-B68858FEC4E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9BCB68D-CEC1-4870-A999-95D4977961F9}" type="pres">
      <dgm:prSet presAssocID="{2A0A4883-7450-4DCC-B0D2-EC8FCB732026}" presName="root" presStyleCnt="0"/>
      <dgm:spPr/>
    </dgm:pt>
    <dgm:pt modelId="{A76FCF17-F95D-4F3F-B835-32F67C2235EB}" type="pres">
      <dgm:prSet presAssocID="{2A0A4883-7450-4DCC-B0D2-EC8FCB732026}" presName="rootComposite" presStyleCnt="0"/>
      <dgm:spPr/>
    </dgm:pt>
    <dgm:pt modelId="{54D57164-F207-4E5C-9031-D603877D2237}" type="pres">
      <dgm:prSet presAssocID="{2A0A4883-7450-4DCC-B0D2-EC8FCB732026}" presName="rootText" presStyleLbl="node1" presStyleIdx="0" presStyleCnt="5" custScaleX="131731" custLinFactNeighborX="-73865" custLinFactNeighborY="-233"/>
      <dgm:spPr/>
      <dgm:t>
        <a:bodyPr/>
        <a:lstStyle/>
        <a:p>
          <a:endParaRPr lang="en-GB"/>
        </a:p>
      </dgm:t>
    </dgm:pt>
    <dgm:pt modelId="{9152E2C3-20D2-429C-BB36-D7BC567E207B}" type="pres">
      <dgm:prSet presAssocID="{2A0A4883-7450-4DCC-B0D2-EC8FCB732026}" presName="rootConnector" presStyleLbl="node1" presStyleIdx="0" presStyleCnt="5"/>
      <dgm:spPr/>
      <dgm:t>
        <a:bodyPr/>
        <a:lstStyle/>
        <a:p>
          <a:endParaRPr lang="en-GB"/>
        </a:p>
      </dgm:t>
    </dgm:pt>
    <dgm:pt modelId="{E99E29CA-5268-43D6-A81A-436CBDF3DDA5}" type="pres">
      <dgm:prSet presAssocID="{2A0A4883-7450-4DCC-B0D2-EC8FCB732026}" presName="childShape" presStyleCnt="0"/>
      <dgm:spPr/>
    </dgm:pt>
    <dgm:pt modelId="{7A3FFFE7-9D5B-4E6F-950E-00F7348861F6}" type="pres">
      <dgm:prSet presAssocID="{4A99AB45-9FD6-4AE6-8AB8-5825C64AEAD7}" presName="Name13" presStyleLbl="parChTrans1D2" presStyleIdx="0" presStyleCnt="9"/>
      <dgm:spPr/>
      <dgm:t>
        <a:bodyPr/>
        <a:lstStyle/>
        <a:p>
          <a:endParaRPr lang="en-GB"/>
        </a:p>
      </dgm:t>
    </dgm:pt>
    <dgm:pt modelId="{90962686-8AC2-4B83-B58E-EC51FAAC2C6E}" type="pres">
      <dgm:prSet presAssocID="{4D159582-7B9B-4B7F-8C46-98C680DA935B}" presName="childText" presStyleLbl="bgAcc1" presStyleIdx="0" presStyleCnt="9" custScaleX="162498" custScaleY="427840" custLinFactNeighborX="-3628" custLinFactNeighborY="-29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DF3184-4054-4B2C-B694-C6C45201C088}" type="pres">
      <dgm:prSet presAssocID="{FFF639C0-E3B9-4EBC-ABD6-1932CD2088A2}" presName="Name13" presStyleLbl="parChTrans1D2" presStyleIdx="1" presStyleCnt="9"/>
      <dgm:spPr/>
      <dgm:t>
        <a:bodyPr/>
        <a:lstStyle/>
        <a:p>
          <a:endParaRPr lang="en-GB"/>
        </a:p>
      </dgm:t>
    </dgm:pt>
    <dgm:pt modelId="{4F479D8B-1407-42DD-A362-0A013FF38AD3}" type="pres">
      <dgm:prSet presAssocID="{C16AEA39-38A8-4AE6-AF87-D8CC8CE09A3D}" presName="childText" presStyleLbl="bgAcc1" presStyleIdx="1" presStyleCnt="9" custScaleX="162485" custScaleY="400502" custLinFactNeighborX="-5098" custLinFactNeighborY="24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688B70-26B8-4EA8-B0F2-34D478F063AD}" type="pres">
      <dgm:prSet presAssocID="{A25E65A8-AAF7-4CB1-9634-F5A2BC9975D9}" presName="root" presStyleCnt="0"/>
      <dgm:spPr/>
    </dgm:pt>
    <dgm:pt modelId="{58C40210-7BF9-4573-9275-BA030F57FA7D}" type="pres">
      <dgm:prSet presAssocID="{A25E65A8-AAF7-4CB1-9634-F5A2BC9975D9}" presName="rootComposite" presStyleCnt="0"/>
      <dgm:spPr/>
    </dgm:pt>
    <dgm:pt modelId="{7152168B-68E9-4944-B133-D4391D6BE190}" type="pres">
      <dgm:prSet presAssocID="{A25E65A8-AAF7-4CB1-9634-F5A2BC9975D9}" presName="rootText" presStyleLbl="node1" presStyleIdx="1" presStyleCnt="5" custScaleX="131731" custLinFactNeighborX="2774" custLinFactNeighborY="-233"/>
      <dgm:spPr/>
      <dgm:t>
        <a:bodyPr/>
        <a:lstStyle/>
        <a:p>
          <a:endParaRPr lang="en-GB"/>
        </a:p>
      </dgm:t>
    </dgm:pt>
    <dgm:pt modelId="{404ED4DE-F2AC-4789-B97D-ACE3AC68DD07}" type="pres">
      <dgm:prSet presAssocID="{A25E65A8-AAF7-4CB1-9634-F5A2BC9975D9}" presName="rootConnector" presStyleLbl="node1" presStyleIdx="1" presStyleCnt="5"/>
      <dgm:spPr/>
      <dgm:t>
        <a:bodyPr/>
        <a:lstStyle/>
        <a:p>
          <a:endParaRPr lang="en-GB"/>
        </a:p>
      </dgm:t>
    </dgm:pt>
    <dgm:pt modelId="{B5AD2D70-B2C6-44D6-AE3B-B3C4C22BEF2A}" type="pres">
      <dgm:prSet presAssocID="{A25E65A8-AAF7-4CB1-9634-F5A2BC9975D9}" presName="childShape" presStyleCnt="0"/>
      <dgm:spPr/>
    </dgm:pt>
    <dgm:pt modelId="{1E41E610-B381-4F98-8359-7F122B63A2B8}" type="pres">
      <dgm:prSet presAssocID="{3A5E0389-6456-491B-9938-DC262DD8EFE6}" presName="Name13" presStyleLbl="parChTrans1D2" presStyleIdx="2" presStyleCnt="9"/>
      <dgm:spPr/>
      <dgm:t>
        <a:bodyPr/>
        <a:lstStyle/>
        <a:p>
          <a:endParaRPr lang="en-GB"/>
        </a:p>
      </dgm:t>
    </dgm:pt>
    <dgm:pt modelId="{DED1B78B-7ACF-408C-BD74-629FE723317E}" type="pres">
      <dgm:prSet presAssocID="{82E85780-7394-418E-9C12-3C181FE1C02E}" presName="childText" presStyleLbl="bgAcc1" presStyleIdx="2" presStyleCnt="9" custScaleX="162498" custScaleY="881851" custLinFactNeighborX="-313" custLinFactNeighborY="-142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D8BE94-2056-4276-9A2E-0BD22344FD3B}" type="pres">
      <dgm:prSet presAssocID="{96F59B29-B8A6-495D-B6DF-8AE8D7379FA9}" presName="root" presStyleCnt="0"/>
      <dgm:spPr/>
    </dgm:pt>
    <dgm:pt modelId="{E8546047-AB78-4E30-9621-1C8F72DFA556}" type="pres">
      <dgm:prSet presAssocID="{96F59B29-B8A6-495D-B6DF-8AE8D7379FA9}" presName="rootComposite" presStyleCnt="0"/>
      <dgm:spPr/>
    </dgm:pt>
    <dgm:pt modelId="{BD4CABAF-E1C8-4546-AEFE-E8E9EE09B638}" type="pres">
      <dgm:prSet presAssocID="{96F59B29-B8A6-495D-B6DF-8AE8D7379FA9}" presName="rootText" presStyleLbl="node1" presStyleIdx="2" presStyleCnt="5" custScaleX="131731" custLinFactNeighborX="-4349" custLinFactNeighborY="-233"/>
      <dgm:spPr/>
      <dgm:t>
        <a:bodyPr/>
        <a:lstStyle/>
        <a:p>
          <a:endParaRPr lang="en-GB"/>
        </a:p>
      </dgm:t>
    </dgm:pt>
    <dgm:pt modelId="{A2FBD073-49C1-4821-8659-94965A5F103B}" type="pres">
      <dgm:prSet presAssocID="{96F59B29-B8A6-495D-B6DF-8AE8D7379FA9}" presName="rootConnector" presStyleLbl="node1" presStyleIdx="2" presStyleCnt="5"/>
      <dgm:spPr/>
      <dgm:t>
        <a:bodyPr/>
        <a:lstStyle/>
        <a:p>
          <a:endParaRPr lang="en-GB"/>
        </a:p>
      </dgm:t>
    </dgm:pt>
    <dgm:pt modelId="{F43115B2-9FD1-4A1E-8A9C-A3FB57BDA804}" type="pres">
      <dgm:prSet presAssocID="{96F59B29-B8A6-495D-B6DF-8AE8D7379FA9}" presName="childShape" presStyleCnt="0"/>
      <dgm:spPr/>
    </dgm:pt>
    <dgm:pt modelId="{AFC02EB1-1EBB-44CC-B96D-F63E3A00CA20}" type="pres">
      <dgm:prSet presAssocID="{AE680E89-CCE5-4622-A62E-32ACB14E5202}" presName="Name13" presStyleLbl="parChTrans1D2" presStyleIdx="3" presStyleCnt="9"/>
      <dgm:spPr/>
      <dgm:t>
        <a:bodyPr/>
        <a:lstStyle/>
        <a:p>
          <a:endParaRPr lang="en-GB"/>
        </a:p>
      </dgm:t>
    </dgm:pt>
    <dgm:pt modelId="{49986E59-0E9B-4CCC-B545-11BEEC95BA49}" type="pres">
      <dgm:prSet presAssocID="{63B30571-1E65-439C-B1B9-B6373C093368}" presName="childText" presStyleLbl="bgAcc1" presStyleIdx="3" presStyleCnt="9" custScaleX="162498" custScaleY="583543" custLinFactNeighborX="-10029" custLinFactNeighborY="117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922CC2-22A3-40F7-8DEB-425EA752A261}" type="pres">
      <dgm:prSet presAssocID="{7D4DD848-2E2B-4C96-A4AB-402D9C48E164}" presName="Name13" presStyleLbl="parChTrans1D2" presStyleIdx="4" presStyleCnt="9"/>
      <dgm:spPr/>
      <dgm:t>
        <a:bodyPr/>
        <a:lstStyle/>
        <a:p>
          <a:endParaRPr lang="en-GB"/>
        </a:p>
      </dgm:t>
    </dgm:pt>
    <dgm:pt modelId="{8F92837F-9610-4D1C-B79D-C413DE247D0A}" type="pres">
      <dgm:prSet presAssocID="{FD609CC9-A4AD-4DC9-A450-D471BFFBF245}" presName="childText" presStyleLbl="bgAcc1" presStyleIdx="4" presStyleCnt="9" custScaleX="162498" custScaleY="253534" custLinFactNeighborX="-10029" custLinFactNeighborY="68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3483EF-4346-4A72-A5D0-76955E1EA86E}" type="pres">
      <dgm:prSet presAssocID="{AE3328FF-2CEA-4FE6-ACDC-67479F5E9E0D}" presName="root" presStyleCnt="0"/>
      <dgm:spPr/>
    </dgm:pt>
    <dgm:pt modelId="{41300ADB-DADE-4BC7-B63D-68DD97F9F7B4}" type="pres">
      <dgm:prSet presAssocID="{AE3328FF-2CEA-4FE6-ACDC-67479F5E9E0D}" presName="rootComposite" presStyleCnt="0"/>
      <dgm:spPr/>
    </dgm:pt>
    <dgm:pt modelId="{11652FC7-9634-4B90-B356-CFCC4B4E823F}" type="pres">
      <dgm:prSet presAssocID="{AE3328FF-2CEA-4FE6-ACDC-67479F5E9E0D}" presName="rootText" presStyleLbl="node1" presStyleIdx="3" presStyleCnt="5" custScaleX="131731" custLinFactNeighborX="-12737" custLinFactNeighborY="-233"/>
      <dgm:spPr/>
      <dgm:t>
        <a:bodyPr/>
        <a:lstStyle/>
        <a:p>
          <a:endParaRPr lang="en-GB"/>
        </a:p>
      </dgm:t>
    </dgm:pt>
    <dgm:pt modelId="{4BC4D1D2-CCC6-4004-96B7-FE50B0D3056A}" type="pres">
      <dgm:prSet presAssocID="{AE3328FF-2CEA-4FE6-ACDC-67479F5E9E0D}" presName="rootConnector" presStyleLbl="node1" presStyleIdx="3" presStyleCnt="5"/>
      <dgm:spPr/>
      <dgm:t>
        <a:bodyPr/>
        <a:lstStyle/>
        <a:p>
          <a:endParaRPr lang="en-GB"/>
        </a:p>
      </dgm:t>
    </dgm:pt>
    <dgm:pt modelId="{EBB6B5A4-F794-4714-9B70-31FBEA83E95F}" type="pres">
      <dgm:prSet presAssocID="{AE3328FF-2CEA-4FE6-ACDC-67479F5E9E0D}" presName="childShape" presStyleCnt="0"/>
      <dgm:spPr/>
    </dgm:pt>
    <dgm:pt modelId="{CAF922B4-44AB-4EA2-B587-CA657221683B}" type="pres">
      <dgm:prSet presAssocID="{357D030F-70CA-4D27-B605-0B1F6AD9FB72}" presName="Name13" presStyleLbl="parChTrans1D2" presStyleIdx="5" presStyleCnt="9"/>
      <dgm:spPr/>
      <dgm:t>
        <a:bodyPr/>
        <a:lstStyle/>
        <a:p>
          <a:endParaRPr lang="en-GB"/>
        </a:p>
      </dgm:t>
    </dgm:pt>
    <dgm:pt modelId="{AEC19E90-F5DD-452B-AD61-650F02D53417}" type="pres">
      <dgm:prSet presAssocID="{B23B460A-40C0-4D58-8723-BBC471D5C9C4}" presName="childText" presStyleLbl="bgAcc1" presStyleIdx="5" presStyleCnt="9" custScaleX="162498" custScaleY="502016" custLinFactNeighborX="-23960" custLinFactNeighborY="22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C62336-46A7-4B88-BB31-53AA5C83EEA4}" type="pres">
      <dgm:prSet presAssocID="{BFAED688-2374-4BF8-9185-D8979701E17C}" presName="Name13" presStyleLbl="parChTrans1D2" presStyleIdx="6" presStyleCnt="9"/>
      <dgm:spPr/>
      <dgm:t>
        <a:bodyPr/>
        <a:lstStyle/>
        <a:p>
          <a:endParaRPr lang="en-GB"/>
        </a:p>
      </dgm:t>
    </dgm:pt>
    <dgm:pt modelId="{3FFBA7B8-2120-40CC-B650-1EA756B8CCBD}" type="pres">
      <dgm:prSet presAssocID="{8C85093A-7456-4779-BE17-D0DA78538A83}" presName="childText" presStyleLbl="bgAcc1" presStyleIdx="6" presStyleCnt="9" custScaleX="162498" custScaleY="342300" custLinFactY="61638" custLinFactNeighborX="-2396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3F5A3F-C467-4C2D-B75A-B653FC6D4D22}" type="pres">
      <dgm:prSet presAssocID="{9E7A44F8-76C9-49E7-AEB4-FB3492A0CA98}" presName="root" presStyleCnt="0"/>
      <dgm:spPr/>
    </dgm:pt>
    <dgm:pt modelId="{33A71AC4-E94B-4EAA-9452-3190AA7F8AAE}" type="pres">
      <dgm:prSet presAssocID="{9E7A44F8-76C9-49E7-AEB4-FB3492A0CA98}" presName="rootComposite" presStyleCnt="0"/>
      <dgm:spPr/>
    </dgm:pt>
    <dgm:pt modelId="{98739867-5C0B-4CEE-A4E6-76E4A17D2DFE}" type="pres">
      <dgm:prSet presAssocID="{9E7A44F8-76C9-49E7-AEB4-FB3492A0CA98}" presName="rootText" presStyleLbl="node1" presStyleIdx="4" presStyleCnt="5" custScaleX="131731" custLinFactNeighborX="-15603" custLinFactNeighborY="-233"/>
      <dgm:spPr/>
      <dgm:t>
        <a:bodyPr/>
        <a:lstStyle/>
        <a:p>
          <a:endParaRPr lang="en-GB"/>
        </a:p>
      </dgm:t>
    </dgm:pt>
    <dgm:pt modelId="{9BC4E4A3-74ED-46B6-B4C5-05B7A6198A9A}" type="pres">
      <dgm:prSet presAssocID="{9E7A44F8-76C9-49E7-AEB4-FB3492A0CA98}" presName="rootConnector" presStyleLbl="node1" presStyleIdx="4" presStyleCnt="5"/>
      <dgm:spPr/>
      <dgm:t>
        <a:bodyPr/>
        <a:lstStyle/>
        <a:p>
          <a:endParaRPr lang="en-GB"/>
        </a:p>
      </dgm:t>
    </dgm:pt>
    <dgm:pt modelId="{B2FDD02D-5B5C-48E1-88AB-B011368E1987}" type="pres">
      <dgm:prSet presAssocID="{9E7A44F8-76C9-49E7-AEB4-FB3492A0CA98}" presName="childShape" presStyleCnt="0"/>
      <dgm:spPr/>
    </dgm:pt>
    <dgm:pt modelId="{474AD08D-1A4B-45E4-83F3-C4A06F235DB0}" type="pres">
      <dgm:prSet presAssocID="{E1FD1FFF-BC86-45D7-B18F-2B313146D389}" presName="Name13" presStyleLbl="parChTrans1D2" presStyleIdx="7" presStyleCnt="9"/>
      <dgm:spPr/>
      <dgm:t>
        <a:bodyPr/>
        <a:lstStyle/>
        <a:p>
          <a:endParaRPr lang="en-GB"/>
        </a:p>
      </dgm:t>
    </dgm:pt>
    <dgm:pt modelId="{657221DB-0686-4E72-B47B-96380872BDF0}" type="pres">
      <dgm:prSet presAssocID="{83E383C1-4412-4AB2-9E94-C4178183B5C9}" presName="childText" presStyleLbl="bgAcc1" presStyleIdx="7" presStyleCnt="9" custScaleX="162187" custScaleY="457118" custLinFactNeighborX="-24562" custLinFactNeighborY="176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F136B6-273B-4AB6-A78C-4B056192F6C8}" type="pres">
      <dgm:prSet presAssocID="{EF0BEBDE-B810-46ED-9D2F-6F2F4EF47C36}" presName="Name13" presStyleLbl="parChTrans1D2" presStyleIdx="8" presStyleCnt="9"/>
      <dgm:spPr/>
      <dgm:t>
        <a:bodyPr/>
        <a:lstStyle/>
        <a:p>
          <a:endParaRPr lang="en-GB"/>
        </a:p>
      </dgm:t>
    </dgm:pt>
    <dgm:pt modelId="{99A2C178-F662-400F-8F01-FAD0480B1309}" type="pres">
      <dgm:prSet presAssocID="{B2028C1D-635F-4984-AD67-9E20D77FAD01}" presName="childText" presStyleLbl="bgAcc1" presStyleIdx="8" presStyleCnt="9" custScaleX="162187" custScaleY="407490" custLinFactNeighborX="-19122" custLinFactNeighborY="129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660D9C3-2CD8-47C9-B8C7-FD8ED00B83A7}" type="presOf" srcId="{63B30571-1E65-439C-B1B9-B6373C093368}" destId="{49986E59-0E9B-4CCC-B545-11BEEC95BA49}" srcOrd="0" destOrd="0" presId="urn:microsoft.com/office/officeart/2005/8/layout/hierarchy3"/>
    <dgm:cxn modelId="{43CB07DD-6389-49C0-8B3E-217FA274F693}" type="presOf" srcId="{EF0BEBDE-B810-46ED-9D2F-6F2F4EF47C36}" destId="{AAF136B6-273B-4AB6-A78C-4B056192F6C8}" srcOrd="0" destOrd="0" presId="urn:microsoft.com/office/officeart/2005/8/layout/hierarchy3"/>
    <dgm:cxn modelId="{DD62256E-8EE1-4EDF-B79B-3E4AB2F579AD}" type="presOf" srcId="{4D159582-7B9B-4B7F-8C46-98C680DA935B}" destId="{90962686-8AC2-4B83-B58E-EC51FAAC2C6E}" srcOrd="0" destOrd="0" presId="urn:microsoft.com/office/officeart/2005/8/layout/hierarchy3"/>
    <dgm:cxn modelId="{F5D21218-1F45-46C8-92BD-A144728E45C6}" type="presOf" srcId="{FF8CC473-4D35-48A8-9303-B68858FEC4E7}" destId="{8594A6F3-992D-4534-AC37-2992927C2266}" srcOrd="0" destOrd="0" presId="urn:microsoft.com/office/officeart/2005/8/layout/hierarchy3"/>
    <dgm:cxn modelId="{B4D1F6D0-4BE9-41DF-869E-1A47DADC3453}" type="presOf" srcId="{8C85093A-7456-4779-BE17-D0DA78538A83}" destId="{3FFBA7B8-2120-40CC-B650-1EA756B8CCBD}" srcOrd="0" destOrd="0" presId="urn:microsoft.com/office/officeart/2005/8/layout/hierarchy3"/>
    <dgm:cxn modelId="{51419477-540D-486D-A358-91F6131CEF9A}" srcId="{FF8CC473-4D35-48A8-9303-B68858FEC4E7}" destId="{9E7A44F8-76C9-49E7-AEB4-FB3492A0CA98}" srcOrd="4" destOrd="0" parTransId="{15A6F7E1-0F90-41F0-B695-7F39501A34C3}" sibTransId="{DDA1C06C-3211-4CDA-AF1E-223BD9E51E58}"/>
    <dgm:cxn modelId="{B725AC92-A05B-4444-ADEC-1E0683246193}" srcId="{AE3328FF-2CEA-4FE6-ACDC-67479F5E9E0D}" destId="{B23B460A-40C0-4D58-8723-BBC471D5C9C4}" srcOrd="0" destOrd="0" parTransId="{357D030F-70CA-4D27-B605-0B1F6AD9FB72}" sibTransId="{C9E9EE89-E827-4AE2-9996-0D8355E5FF1A}"/>
    <dgm:cxn modelId="{1C2E6E07-9A2F-42C7-97B8-0A5F60CC60DC}" type="presOf" srcId="{2A0A4883-7450-4DCC-B0D2-EC8FCB732026}" destId="{54D57164-F207-4E5C-9031-D603877D2237}" srcOrd="0" destOrd="0" presId="urn:microsoft.com/office/officeart/2005/8/layout/hierarchy3"/>
    <dgm:cxn modelId="{DF00A39C-5397-449F-B156-A6D82BC87E35}" srcId="{AE3328FF-2CEA-4FE6-ACDC-67479F5E9E0D}" destId="{8C85093A-7456-4779-BE17-D0DA78538A83}" srcOrd="1" destOrd="0" parTransId="{BFAED688-2374-4BF8-9185-D8979701E17C}" sibTransId="{4B38AE67-75E7-4611-B330-9012DA75B09B}"/>
    <dgm:cxn modelId="{7F2458CB-25EF-4B51-8BD6-EF1D10245FCD}" srcId="{A25E65A8-AAF7-4CB1-9634-F5A2BC9975D9}" destId="{82E85780-7394-418E-9C12-3C181FE1C02E}" srcOrd="0" destOrd="0" parTransId="{3A5E0389-6456-491B-9938-DC262DD8EFE6}" sibTransId="{61CF6A20-7572-410A-B67B-E328DEFA2293}"/>
    <dgm:cxn modelId="{FB68FDE0-69BA-4E41-A0E5-049204FDF100}" type="presOf" srcId="{AE680E89-CCE5-4622-A62E-32ACB14E5202}" destId="{AFC02EB1-1EBB-44CC-B96D-F63E3A00CA20}" srcOrd="0" destOrd="0" presId="urn:microsoft.com/office/officeart/2005/8/layout/hierarchy3"/>
    <dgm:cxn modelId="{BDE46ADB-F436-48FF-96C0-29F1B8C75FFD}" type="presOf" srcId="{9E7A44F8-76C9-49E7-AEB4-FB3492A0CA98}" destId="{9BC4E4A3-74ED-46B6-B4C5-05B7A6198A9A}" srcOrd="1" destOrd="0" presId="urn:microsoft.com/office/officeart/2005/8/layout/hierarchy3"/>
    <dgm:cxn modelId="{FB8B0CB6-393D-4D54-9096-23AB43B7BC4A}" type="presOf" srcId="{AE3328FF-2CEA-4FE6-ACDC-67479F5E9E0D}" destId="{4BC4D1D2-CCC6-4004-96B7-FE50B0D3056A}" srcOrd="1" destOrd="0" presId="urn:microsoft.com/office/officeart/2005/8/layout/hierarchy3"/>
    <dgm:cxn modelId="{A5DEC78E-8A6C-40DF-9AF4-CBD74C1E3713}" type="presOf" srcId="{4A99AB45-9FD6-4AE6-8AB8-5825C64AEAD7}" destId="{7A3FFFE7-9D5B-4E6F-950E-00F7348861F6}" srcOrd="0" destOrd="0" presId="urn:microsoft.com/office/officeart/2005/8/layout/hierarchy3"/>
    <dgm:cxn modelId="{2E30A295-B99D-48B2-9805-9364B80A5B8D}" type="presOf" srcId="{C16AEA39-38A8-4AE6-AF87-D8CC8CE09A3D}" destId="{4F479D8B-1407-42DD-A362-0A013FF38AD3}" srcOrd="0" destOrd="0" presId="urn:microsoft.com/office/officeart/2005/8/layout/hierarchy3"/>
    <dgm:cxn modelId="{FF4992AC-CB28-4B64-88FD-607B72D6E8FC}" type="presOf" srcId="{96F59B29-B8A6-495D-B6DF-8AE8D7379FA9}" destId="{BD4CABAF-E1C8-4546-AEFE-E8E9EE09B638}" srcOrd="0" destOrd="0" presId="urn:microsoft.com/office/officeart/2005/8/layout/hierarchy3"/>
    <dgm:cxn modelId="{B12CF4F7-93B4-49E4-967F-7AE06750CAA7}" srcId="{FF8CC473-4D35-48A8-9303-B68858FEC4E7}" destId="{AE3328FF-2CEA-4FE6-ACDC-67479F5E9E0D}" srcOrd="3" destOrd="0" parTransId="{F6CA59C6-77B1-4F4F-A663-9E396453E116}" sibTransId="{E04D26B8-E1A7-4DAE-AE85-9952EA3EEB00}"/>
    <dgm:cxn modelId="{7D8B45F0-78BE-497D-BA23-BE6F277729D7}" type="presOf" srcId="{3A5E0389-6456-491B-9938-DC262DD8EFE6}" destId="{1E41E610-B381-4F98-8359-7F122B63A2B8}" srcOrd="0" destOrd="0" presId="urn:microsoft.com/office/officeart/2005/8/layout/hierarchy3"/>
    <dgm:cxn modelId="{D11141AF-AB62-45DB-B3BE-7618E7E7EBCA}" type="presOf" srcId="{BFAED688-2374-4BF8-9185-D8979701E17C}" destId="{D7C62336-46A7-4B88-BB31-53AA5C83EEA4}" srcOrd="0" destOrd="0" presId="urn:microsoft.com/office/officeart/2005/8/layout/hierarchy3"/>
    <dgm:cxn modelId="{7D44D01C-83DC-4F8D-9E3B-2C12042B5EDB}" srcId="{FF8CC473-4D35-48A8-9303-B68858FEC4E7}" destId="{2A0A4883-7450-4DCC-B0D2-EC8FCB732026}" srcOrd="0" destOrd="0" parTransId="{D5BE3798-6365-44B3-8288-CFA767ABCA32}" sibTransId="{C92F5E8A-546B-4C90-93C1-256F39816793}"/>
    <dgm:cxn modelId="{2AE2E816-AC47-4A09-B3A8-649F9B23C210}" type="presOf" srcId="{7D4DD848-2E2B-4C96-A4AB-402D9C48E164}" destId="{BB922CC2-22A3-40F7-8DEB-425EA752A261}" srcOrd="0" destOrd="0" presId="urn:microsoft.com/office/officeart/2005/8/layout/hierarchy3"/>
    <dgm:cxn modelId="{73543B79-9909-4239-B298-3991DE80C35E}" type="presOf" srcId="{83E383C1-4412-4AB2-9E94-C4178183B5C9}" destId="{657221DB-0686-4E72-B47B-96380872BDF0}" srcOrd="0" destOrd="0" presId="urn:microsoft.com/office/officeart/2005/8/layout/hierarchy3"/>
    <dgm:cxn modelId="{9287B3A1-38E5-4024-8AA7-1961ADE262A2}" type="presOf" srcId="{357D030F-70CA-4D27-B605-0B1F6AD9FB72}" destId="{CAF922B4-44AB-4EA2-B587-CA657221683B}" srcOrd="0" destOrd="0" presId="urn:microsoft.com/office/officeart/2005/8/layout/hierarchy3"/>
    <dgm:cxn modelId="{DCC33C45-D074-42F2-8DE2-773A30C80360}" type="presOf" srcId="{FD609CC9-A4AD-4DC9-A450-D471BFFBF245}" destId="{8F92837F-9610-4D1C-B79D-C413DE247D0A}" srcOrd="0" destOrd="0" presId="urn:microsoft.com/office/officeart/2005/8/layout/hierarchy3"/>
    <dgm:cxn modelId="{13A5EE06-B041-4615-B0A6-C7E61FC40F67}" type="presOf" srcId="{AE3328FF-2CEA-4FE6-ACDC-67479F5E9E0D}" destId="{11652FC7-9634-4B90-B356-CFCC4B4E823F}" srcOrd="0" destOrd="0" presId="urn:microsoft.com/office/officeart/2005/8/layout/hierarchy3"/>
    <dgm:cxn modelId="{DF9F2CF1-D38D-4359-92A5-22796AF52FE3}" type="presOf" srcId="{B23B460A-40C0-4D58-8723-BBC471D5C9C4}" destId="{AEC19E90-F5DD-452B-AD61-650F02D53417}" srcOrd="0" destOrd="0" presId="urn:microsoft.com/office/officeart/2005/8/layout/hierarchy3"/>
    <dgm:cxn modelId="{9931F042-CD78-457A-9D09-AE273122DCB3}" type="presOf" srcId="{FFF639C0-E3B9-4EBC-ABD6-1932CD2088A2}" destId="{8EDF3184-4054-4B2C-B694-C6C45201C088}" srcOrd="0" destOrd="0" presId="urn:microsoft.com/office/officeart/2005/8/layout/hierarchy3"/>
    <dgm:cxn modelId="{5635CAE8-2771-4C80-9D3E-5B3638115985}" srcId="{96F59B29-B8A6-495D-B6DF-8AE8D7379FA9}" destId="{FD609CC9-A4AD-4DC9-A450-D471BFFBF245}" srcOrd="1" destOrd="0" parTransId="{7D4DD848-2E2B-4C96-A4AB-402D9C48E164}" sibTransId="{54F5401D-A0DC-4570-9274-57C3BC87FEED}"/>
    <dgm:cxn modelId="{C81E20EF-F11F-449A-8285-8ADACC3E34BF}" srcId="{9E7A44F8-76C9-49E7-AEB4-FB3492A0CA98}" destId="{83E383C1-4412-4AB2-9E94-C4178183B5C9}" srcOrd="0" destOrd="0" parTransId="{E1FD1FFF-BC86-45D7-B18F-2B313146D389}" sibTransId="{650E0FE5-D2EA-4433-AC7D-12DA0F8AB1DF}"/>
    <dgm:cxn modelId="{EC4165FD-A06B-4766-8FC6-B1C4B4A57C32}" srcId="{FF8CC473-4D35-48A8-9303-B68858FEC4E7}" destId="{96F59B29-B8A6-495D-B6DF-8AE8D7379FA9}" srcOrd="2" destOrd="0" parTransId="{10C3E2BE-DBAA-4457-AD43-E40C31B2F4C9}" sibTransId="{5D799BB3-015A-4ECD-A074-3FE36B3503F3}"/>
    <dgm:cxn modelId="{9C565B6B-02C3-447D-86BC-C4120A86E042}" type="presOf" srcId="{E1FD1FFF-BC86-45D7-B18F-2B313146D389}" destId="{474AD08D-1A4B-45E4-83F3-C4A06F235DB0}" srcOrd="0" destOrd="0" presId="urn:microsoft.com/office/officeart/2005/8/layout/hierarchy3"/>
    <dgm:cxn modelId="{00FE6681-92ED-4C21-B6D1-27405DBDB99C}" srcId="{2A0A4883-7450-4DCC-B0D2-EC8FCB732026}" destId="{4D159582-7B9B-4B7F-8C46-98C680DA935B}" srcOrd="0" destOrd="0" parTransId="{4A99AB45-9FD6-4AE6-8AB8-5825C64AEAD7}" sibTransId="{27694F25-D2DA-4738-85B0-A535AD15FAD2}"/>
    <dgm:cxn modelId="{9F634EA9-4E6B-4E34-B7E1-1ADAC0B50F8A}" srcId="{2A0A4883-7450-4DCC-B0D2-EC8FCB732026}" destId="{C16AEA39-38A8-4AE6-AF87-D8CC8CE09A3D}" srcOrd="1" destOrd="0" parTransId="{FFF639C0-E3B9-4EBC-ABD6-1932CD2088A2}" sibTransId="{11C08DE8-2066-49A5-ADA7-E7BE2BD78BE4}"/>
    <dgm:cxn modelId="{E71ADDF9-9768-4479-9419-214E80C4E0E3}" type="presOf" srcId="{A25E65A8-AAF7-4CB1-9634-F5A2BC9975D9}" destId="{7152168B-68E9-4944-B133-D4391D6BE190}" srcOrd="0" destOrd="0" presId="urn:microsoft.com/office/officeart/2005/8/layout/hierarchy3"/>
    <dgm:cxn modelId="{A027C1EC-8506-414F-A8FF-6DBEED86553F}" type="presOf" srcId="{A25E65A8-AAF7-4CB1-9634-F5A2BC9975D9}" destId="{404ED4DE-F2AC-4789-B97D-ACE3AC68DD07}" srcOrd="1" destOrd="0" presId="urn:microsoft.com/office/officeart/2005/8/layout/hierarchy3"/>
    <dgm:cxn modelId="{31CA1C9F-67F9-4912-B867-7ED5C349117A}" type="presOf" srcId="{2A0A4883-7450-4DCC-B0D2-EC8FCB732026}" destId="{9152E2C3-20D2-429C-BB36-D7BC567E207B}" srcOrd="1" destOrd="0" presId="urn:microsoft.com/office/officeart/2005/8/layout/hierarchy3"/>
    <dgm:cxn modelId="{4D7DB237-9053-4A7F-9E5E-7D2260FB7CCB}" type="presOf" srcId="{B2028C1D-635F-4984-AD67-9E20D77FAD01}" destId="{99A2C178-F662-400F-8F01-FAD0480B1309}" srcOrd="0" destOrd="0" presId="urn:microsoft.com/office/officeart/2005/8/layout/hierarchy3"/>
    <dgm:cxn modelId="{67150CA4-A7A4-4982-BD9E-938C5C4A0F00}" type="presOf" srcId="{96F59B29-B8A6-495D-B6DF-8AE8D7379FA9}" destId="{A2FBD073-49C1-4821-8659-94965A5F103B}" srcOrd="1" destOrd="0" presId="urn:microsoft.com/office/officeart/2005/8/layout/hierarchy3"/>
    <dgm:cxn modelId="{D0A844D6-417D-4BA9-8B44-1DF4317B7E16}" srcId="{9E7A44F8-76C9-49E7-AEB4-FB3492A0CA98}" destId="{B2028C1D-635F-4984-AD67-9E20D77FAD01}" srcOrd="1" destOrd="0" parTransId="{EF0BEBDE-B810-46ED-9D2F-6F2F4EF47C36}" sibTransId="{E7083690-DBB1-447F-B5B4-1C50E06F999B}"/>
    <dgm:cxn modelId="{790F2E58-03E3-487A-82D5-DEB5FFED4211}" srcId="{96F59B29-B8A6-495D-B6DF-8AE8D7379FA9}" destId="{63B30571-1E65-439C-B1B9-B6373C093368}" srcOrd="0" destOrd="0" parTransId="{AE680E89-CCE5-4622-A62E-32ACB14E5202}" sibTransId="{EE4FFB24-43C9-4379-93D5-31F1C9A87B8D}"/>
    <dgm:cxn modelId="{2ABCD54E-2477-47D9-8816-3FC68973102F}" type="presOf" srcId="{82E85780-7394-418E-9C12-3C181FE1C02E}" destId="{DED1B78B-7ACF-408C-BD74-629FE723317E}" srcOrd="0" destOrd="0" presId="urn:microsoft.com/office/officeart/2005/8/layout/hierarchy3"/>
    <dgm:cxn modelId="{8EE7F93E-6B56-4543-A4F7-920C171C90F7}" type="presOf" srcId="{9E7A44F8-76C9-49E7-AEB4-FB3492A0CA98}" destId="{98739867-5C0B-4CEE-A4E6-76E4A17D2DFE}" srcOrd="0" destOrd="0" presId="urn:microsoft.com/office/officeart/2005/8/layout/hierarchy3"/>
    <dgm:cxn modelId="{C4DBE21B-7C83-4053-B6C3-D0B8BA48915C}" srcId="{FF8CC473-4D35-48A8-9303-B68858FEC4E7}" destId="{A25E65A8-AAF7-4CB1-9634-F5A2BC9975D9}" srcOrd="1" destOrd="0" parTransId="{972F1BCC-F647-4487-8364-A9C5933EBB52}" sibTransId="{278DA969-0677-4E84-AD21-4125B82AC21F}"/>
    <dgm:cxn modelId="{5E5F4C57-2AD4-486E-8C9F-EBC635DA6479}" type="presParOf" srcId="{8594A6F3-992D-4534-AC37-2992927C2266}" destId="{39BCB68D-CEC1-4870-A999-95D4977961F9}" srcOrd="0" destOrd="0" presId="urn:microsoft.com/office/officeart/2005/8/layout/hierarchy3"/>
    <dgm:cxn modelId="{6AC0827B-7A35-4FDF-80CB-8DEF843AD18A}" type="presParOf" srcId="{39BCB68D-CEC1-4870-A999-95D4977961F9}" destId="{A76FCF17-F95D-4F3F-B835-32F67C2235EB}" srcOrd="0" destOrd="0" presId="urn:microsoft.com/office/officeart/2005/8/layout/hierarchy3"/>
    <dgm:cxn modelId="{6D99E435-7DA6-4E9D-B81E-9CCBDB54ABEA}" type="presParOf" srcId="{A76FCF17-F95D-4F3F-B835-32F67C2235EB}" destId="{54D57164-F207-4E5C-9031-D603877D2237}" srcOrd="0" destOrd="0" presId="urn:microsoft.com/office/officeart/2005/8/layout/hierarchy3"/>
    <dgm:cxn modelId="{AC7DFACA-69DF-41D6-B90A-40C7E39BAEF1}" type="presParOf" srcId="{A76FCF17-F95D-4F3F-B835-32F67C2235EB}" destId="{9152E2C3-20D2-429C-BB36-D7BC567E207B}" srcOrd="1" destOrd="0" presId="urn:microsoft.com/office/officeart/2005/8/layout/hierarchy3"/>
    <dgm:cxn modelId="{694A12C9-36E4-4DDF-912B-0B8CF207D95C}" type="presParOf" srcId="{39BCB68D-CEC1-4870-A999-95D4977961F9}" destId="{E99E29CA-5268-43D6-A81A-436CBDF3DDA5}" srcOrd="1" destOrd="0" presId="urn:microsoft.com/office/officeart/2005/8/layout/hierarchy3"/>
    <dgm:cxn modelId="{DB68CD82-0F18-4F31-9851-0E78028B291B}" type="presParOf" srcId="{E99E29CA-5268-43D6-A81A-436CBDF3DDA5}" destId="{7A3FFFE7-9D5B-4E6F-950E-00F7348861F6}" srcOrd="0" destOrd="0" presId="urn:microsoft.com/office/officeart/2005/8/layout/hierarchy3"/>
    <dgm:cxn modelId="{CEEF3198-4CD8-413F-8296-7F2D0330CFE6}" type="presParOf" srcId="{E99E29CA-5268-43D6-A81A-436CBDF3DDA5}" destId="{90962686-8AC2-4B83-B58E-EC51FAAC2C6E}" srcOrd="1" destOrd="0" presId="urn:microsoft.com/office/officeart/2005/8/layout/hierarchy3"/>
    <dgm:cxn modelId="{748BEF7C-FEEC-4E26-BB00-BA5C80E3DB78}" type="presParOf" srcId="{E99E29CA-5268-43D6-A81A-436CBDF3DDA5}" destId="{8EDF3184-4054-4B2C-B694-C6C45201C088}" srcOrd="2" destOrd="0" presId="urn:microsoft.com/office/officeart/2005/8/layout/hierarchy3"/>
    <dgm:cxn modelId="{DD69FF37-27A0-4A65-99F6-7CBEAF8894A4}" type="presParOf" srcId="{E99E29CA-5268-43D6-A81A-436CBDF3DDA5}" destId="{4F479D8B-1407-42DD-A362-0A013FF38AD3}" srcOrd="3" destOrd="0" presId="urn:microsoft.com/office/officeart/2005/8/layout/hierarchy3"/>
    <dgm:cxn modelId="{5935DE94-68B6-46BA-A700-8A077533F13B}" type="presParOf" srcId="{8594A6F3-992D-4534-AC37-2992927C2266}" destId="{F5688B70-26B8-4EA8-B0F2-34D478F063AD}" srcOrd="1" destOrd="0" presId="urn:microsoft.com/office/officeart/2005/8/layout/hierarchy3"/>
    <dgm:cxn modelId="{BE896F46-27BE-48FD-A4C3-5D2FD1ABD5E5}" type="presParOf" srcId="{F5688B70-26B8-4EA8-B0F2-34D478F063AD}" destId="{58C40210-7BF9-4573-9275-BA030F57FA7D}" srcOrd="0" destOrd="0" presId="urn:microsoft.com/office/officeart/2005/8/layout/hierarchy3"/>
    <dgm:cxn modelId="{E2D56FC3-4290-4C26-9F34-BF1CFFC95BD5}" type="presParOf" srcId="{58C40210-7BF9-4573-9275-BA030F57FA7D}" destId="{7152168B-68E9-4944-B133-D4391D6BE190}" srcOrd="0" destOrd="0" presId="urn:microsoft.com/office/officeart/2005/8/layout/hierarchy3"/>
    <dgm:cxn modelId="{B03415A4-D1C1-47C3-BFD9-6A9828FCFDF7}" type="presParOf" srcId="{58C40210-7BF9-4573-9275-BA030F57FA7D}" destId="{404ED4DE-F2AC-4789-B97D-ACE3AC68DD07}" srcOrd="1" destOrd="0" presId="urn:microsoft.com/office/officeart/2005/8/layout/hierarchy3"/>
    <dgm:cxn modelId="{C3BCC7CF-4D36-44F5-A627-CDB6F0960DED}" type="presParOf" srcId="{F5688B70-26B8-4EA8-B0F2-34D478F063AD}" destId="{B5AD2D70-B2C6-44D6-AE3B-B3C4C22BEF2A}" srcOrd="1" destOrd="0" presId="urn:microsoft.com/office/officeart/2005/8/layout/hierarchy3"/>
    <dgm:cxn modelId="{24816FB5-3DCD-460A-91EA-A471C5B5E9A7}" type="presParOf" srcId="{B5AD2D70-B2C6-44D6-AE3B-B3C4C22BEF2A}" destId="{1E41E610-B381-4F98-8359-7F122B63A2B8}" srcOrd="0" destOrd="0" presId="urn:microsoft.com/office/officeart/2005/8/layout/hierarchy3"/>
    <dgm:cxn modelId="{876949AF-F775-47B7-B97C-86201024A331}" type="presParOf" srcId="{B5AD2D70-B2C6-44D6-AE3B-B3C4C22BEF2A}" destId="{DED1B78B-7ACF-408C-BD74-629FE723317E}" srcOrd="1" destOrd="0" presId="urn:microsoft.com/office/officeart/2005/8/layout/hierarchy3"/>
    <dgm:cxn modelId="{8C9D932F-A3F5-461E-8728-4690BD614678}" type="presParOf" srcId="{8594A6F3-992D-4534-AC37-2992927C2266}" destId="{B9D8BE94-2056-4276-9A2E-0BD22344FD3B}" srcOrd="2" destOrd="0" presId="urn:microsoft.com/office/officeart/2005/8/layout/hierarchy3"/>
    <dgm:cxn modelId="{5FDBD31D-C6DE-47E1-BD1E-261AC2B4E356}" type="presParOf" srcId="{B9D8BE94-2056-4276-9A2E-0BD22344FD3B}" destId="{E8546047-AB78-4E30-9621-1C8F72DFA556}" srcOrd="0" destOrd="0" presId="urn:microsoft.com/office/officeart/2005/8/layout/hierarchy3"/>
    <dgm:cxn modelId="{0509E7BC-8A25-4444-8E11-607CC4BF3303}" type="presParOf" srcId="{E8546047-AB78-4E30-9621-1C8F72DFA556}" destId="{BD4CABAF-E1C8-4546-AEFE-E8E9EE09B638}" srcOrd="0" destOrd="0" presId="urn:microsoft.com/office/officeart/2005/8/layout/hierarchy3"/>
    <dgm:cxn modelId="{44507293-0352-478A-9329-91296A01D823}" type="presParOf" srcId="{E8546047-AB78-4E30-9621-1C8F72DFA556}" destId="{A2FBD073-49C1-4821-8659-94965A5F103B}" srcOrd="1" destOrd="0" presId="urn:microsoft.com/office/officeart/2005/8/layout/hierarchy3"/>
    <dgm:cxn modelId="{6B76644C-DD7A-4578-81AC-F4C245B54967}" type="presParOf" srcId="{B9D8BE94-2056-4276-9A2E-0BD22344FD3B}" destId="{F43115B2-9FD1-4A1E-8A9C-A3FB57BDA804}" srcOrd="1" destOrd="0" presId="urn:microsoft.com/office/officeart/2005/8/layout/hierarchy3"/>
    <dgm:cxn modelId="{A9044A17-2120-4CDF-A4AE-D2E4A8D11E30}" type="presParOf" srcId="{F43115B2-9FD1-4A1E-8A9C-A3FB57BDA804}" destId="{AFC02EB1-1EBB-44CC-B96D-F63E3A00CA20}" srcOrd="0" destOrd="0" presId="urn:microsoft.com/office/officeart/2005/8/layout/hierarchy3"/>
    <dgm:cxn modelId="{32538D29-DF4F-4E93-90F1-ADD2F0F22F11}" type="presParOf" srcId="{F43115B2-9FD1-4A1E-8A9C-A3FB57BDA804}" destId="{49986E59-0E9B-4CCC-B545-11BEEC95BA49}" srcOrd="1" destOrd="0" presId="urn:microsoft.com/office/officeart/2005/8/layout/hierarchy3"/>
    <dgm:cxn modelId="{73CDF452-AC72-4D89-BFEF-FF10254E30A2}" type="presParOf" srcId="{F43115B2-9FD1-4A1E-8A9C-A3FB57BDA804}" destId="{BB922CC2-22A3-40F7-8DEB-425EA752A261}" srcOrd="2" destOrd="0" presId="urn:microsoft.com/office/officeart/2005/8/layout/hierarchy3"/>
    <dgm:cxn modelId="{61969965-FF20-4508-8B44-5749CFFB92A9}" type="presParOf" srcId="{F43115B2-9FD1-4A1E-8A9C-A3FB57BDA804}" destId="{8F92837F-9610-4D1C-B79D-C413DE247D0A}" srcOrd="3" destOrd="0" presId="urn:microsoft.com/office/officeart/2005/8/layout/hierarchy3"/>
    <dgm:cxn modelId="{73A6862C-D5C1-490C-B466-B808D1C1EFED}" type="presParOf" srcId="{8594A6F3-992D-4534-AC37-2992927C2266}" destId="{DF3483EF-4346-4A72-A5D0-76955E1EA86E}" srcOrd="3" destOrd="0" presId="urn:microsoft.com/office/officeart/2005/8/layout/hierarchy3"/>
    <dgm:cxn modelId="{932A4464-D51A-4409-B133-1E002249807A}" type="presParOf" srcId="{DF3483EF-4346-4A72-A5D0-76955E1EA86E}" destId="{41300ADB-DADE-4BC7-B63D-68DD97F9F7B4}" srcOrd="0" destOrd="0" presId="urn:microsoft.com/office/officeart/2005/8/layout/hierarchy3"/>
    <dgm:cxn modelId="{675D50DF-6A90-44AD-B90F-F04A09699225}" type="presParOf" srcId="{41300ADB-DADE-4BC7-B63D-68DD97F9F7B4}" destId="{11652FC7-9634-4B90-B356-CFCC4B4E823F}" srcOrd="0" destOrd="0" presId="urn:microsoft.com/office/officeart/2005/8/layout/hierarchy3"/>
    <dgm:cxn modelId="{48678AF6-2959-4CEC-8622-1C0E252A5B4F}" type="presParOf" srcId="{41300ADB-DADE-4BC7-B63D-68DD97F9F7B4}" destId="{4BC4D1D2-CCC6-4004-96B7-FE50B0D3056A}" srcOrd="1" destOrd="0" presId="urn:microsoft.com/office/officeart/2005/8/layout/hierarchy3"/>
    <dgm:cxn modelId="{B349BCD5-A5BE-4F12-BD72-A3A4E8FAB31C}" type="presParOf" srcId="{DF3483EF-4346-4A72-A5D0-76955E1EA86E}" destId="{EBB6B5A4-F794-4714-9B70-31FBEA83E95F}" srcOrd="1" destOrd="0" presId="urn:microsoft.com/office/officeart/2005/8/layout/hierarchy3"/>
    <dgm:cxn modelId="{869837AA-4D60-4526-88A7-5ADDB0644AAD}" type="presParOf" srcId="{EBB6B5A4-F794-4714-9B70-31FBEA83E95F}" destId="{CAF922B4-44AB-4EA2-B587-CA657221683B}" srcOrd="0" destOrd="0" presId="urn:microsoft.com/office/officeart/2005/8/layout/hierarchy3"/>
    <dgm:cxn modelId="{A7FEA33D-6CE2-4C4E-959B-DAA0222E4758}" type="presParOf" srcId="{EBB6B5A4-F794-4714-9B70-31FBEA83E95F}" destId="{AEC19E90-F5DD-452B-AD61-650F02D53417}" srcOrd="1" destOrd="0" presId="urn:microsoft.com/office/officeart/2005/8/layout/hierarchy3"/>
    <dgm:cxn modelId="{4F74C38E-C1E4-4017-89D8-3C06BD63EF83}" type="presParOf" srcId="{EBB6B5A4-F794-4714-9B70-31FBEA83E95F}" destId="{D7C62336-46A7-4B88-BB31-53AA5C83EEA4}" srcOrd="2" destOrd="0" presId="urn:microsoft.com/office/officeart/2005/8/layout/hierarchy3"/>
    <dgm:cxn modelId="{4B28D7B5-2D28-4764-8E81-B5A7404A2E1D}" type="presParOf" srcId="{EBB6B5A4-F794-4714-9B70-31FBEA83E95F}" destId="{3FFBA7B8-2120-40CC-B650-1EA756B8CCBD}" srcOrd="3" destOrd="0" presId="urn:microsoft.com/office/officeart/2005/8/layout/hierarchy3"/>
    <dgm:cxn modelId="{E21F9826-FA46-4517-AA5E-9B83DBC317F4}" type="presParOf" srcId="{8594A6F3-992D-4534-AC37-2992927C2266}" destId="{C63F5A3F-C467-4C2D-B75A-B653FC6D4D22}" srcOrd="4" destOrd="0" presId="urn:microsoft.com/office/officeart/2005/8/layout/hierarchy3"/>
    <dgm:cxn modelId="{4B538C0B-68B2-41A3-9CCA-655F1B76289D}" type="presParOf" srcId="{C63F5A3F-C467-4C2D-B75A-B653FC6D4D22}" destId="{33A71AC4-E94B-4EAA-9452-3190AA7F8AAE}" srcOrd="0" destOrd="0" presId="urn:microsoft.com/office/officeart/2005/8/layout/hierarchy3"/>
    <dgm:cxn modelId="{49EFAC50-5AC1-4025-A0F2-49A67EF872CF}" type="presParOf" srcId="{33A71AC4-E94B-4EAA-9452-3190AA7F8AAE}" destId="{98739867-5C0B-4CEE-A4E6-76E4A17D2DFE}" srcOrd="0" destOrd="0" presId="urn:microsoft.com/office/officeart/2005/8/layout/hierarchy3"/>
    <dgm:cxn modelId="{0D436C1E-EF78-4097-8DF3-687E88524A8D}" type="presParOf" srcId="{33A71AC4-E94B-4EAA-9452-3190AA7F8AAE}" destId="{9BC4E4A3-74ED-46B6-B4C5-05B7A6198A9A}" srcOrd="1" destOrd="0" presId="urn:microsoft.com/office/officeart/2005/8/layout/hierarchy3"/>
    <dgm:cxn modelId="{8180C71C-0CF6-4D05-BC43-21CDF0E6FBFD}" type="presParOf" srcId="{C63F5A3F-C467-4C2D-B75A-B653FC6D4D22}" destId="{B2FDD02D-5B5C-48E1-88AB-B011368E1987}" srcOrd="1" destOrd="0" presId="urn:microsoft.com/office/officeart/2005/8/layout/hierarchy3"/>
    <dgm:cxn modelId="{8396BDC5-4335-4136-A83F-0ACCD84EB494}" type="presParOf" srcId="{B2FDD02D-5B5C-48E1-88AB-B011368E1987}" destId="{474AD08D-1A4B-45E4-83F3-C4A06F235DB0}" srcOrd="0" destOrd="0" presId="urn:microsoft.com/office/officeart/2005/8/layout/hierarchy3"/>
    <dgm:cxn modelId="{0AEA4ED6-7568-416E-A9FC-CF3DC96A076A}" type="presParOf" srcId="{B2FDD02D-5B5C-48E1-88AB-B011368E1987}" destId="{657221DB-0686-4E72-B47B-96380872BDF0}" srcOrd="1" destOrd="0" presId="urn:microsoft.com/office/officeart/2005/8/layout/hierarchy3"/>
    <dgm:cxn modelId="{E5E5C633-EE04-41D5-8675-4D6917184829}" type="presParOf" srcId="{B2FDD02D-5B5C-48E1-88AB-B011368E1987}" destId="{AAF136B6-273B-4AB6-A78C-4B056192F6C8}" srcOrd="2" destOrd="0" presId="urn:microsoft.com/office/officeart/2005/8/layout/hierarchy3"/>
    <dgm:cxn modelId="{164CD4E0-99F4-4501-B538-B4927536FB23}" type="presParOf" srcId="{B2FDD02D-5B5C-48E1-88AB-B011368E1987}" destId="{99A2C178-F662-400F-8F01-FAD0480B130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7164-F207-4E5C-9031-D603877D2237}">
      <dsp:nvSpPr>
        <dsp:cNvPr id="0" name=""/>
        <dsp:cNvSpPr/>
      </dsp:nvSpPr>
      <dsp:spPr>
        <a:xfrm>
          <a:off x="0" y="47753"/>
          <a:ext cx="1538034" cy="583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Technology development devices</a:t>
          </a:r>
          <a:endParaRPr lang="en-GB" sz="1300" kern="1200" dirty="0"/>
        </a:p>
      </dsp:txBody>
      <dsp:txXfrm>
        <a:off x="17098" y="64851"/>
        <a:ext cx="1503838" cy="549582"/>
      </dsp:txXfrm>
    </dsp:sp>
    <dsp:sp modelId="{7A3FFFE7-9D5B-4E6F-950E-00F7348861F6}">
      <dsp:nvSpPr>
        <dsp:cNvPr id="0" name=""/>
        <dsp:cNvSpPr/>
      </dsp:nvSpPr>
      <dsp:spPr>
        <a:xfrm>
          <a:off x="153803" y="631531"/>
          <a:ext cx="120816" cy="137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112"/>
              </a:lnTo>
              <a:lnTo>
                <a:pt x="120816" y="13791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62686-8AC2-4B83-B58E-EC51FAAC2C6E}">
      <dsp:nvSpPr>
        <dsp:cNvPr id="0" name=""/>
        <dsp:cNvSpPr/>
      </dsp:nvSpPr>
      <dsp:spPr>
        <a:xfrm>
          <a:off x="274619" y="761824"/>
          <a:ext cx="1517804" cy="2497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SMC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319074" y="806279"/>
        <a:ext cx="1428894" cy="2408727"/>
      </dsp:txXfrm>
    </dsp:sp>
    <dsp:sp modelId="{8EDF3184-4054-4B2C-B694-C6C45201C088}">
      <dsp:nvSpPr>
        <dsp:cNvPr id="0" name=""/>
        <dsp:cNvSpPr/>
      </dsp:nvSpPr>
      <dsp:spPr>
        <a:xfrm>
          <a:off x="153803" y="631531"/>
          <a:ext cx="107085" cy="3974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4246"/>
              </a:lnTo>
              <a:lnTo>
                <a:pt x="107085" y="3974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79D8B-1407-42DD-A362-0A013FF38AD3}">
      <dsp:nvSpPr>
        <dsp:cNvPr id="0" name=""/>
        <dsp:cNvSpPr/>
      </dsp:nvSpPr>
      <dsp:spPr>
        <a:xfrm>
          <a:off x="260889" y="3436755"/>
          <a:ext cx="1517683" cy="2338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RMC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0" kern="1200" dirty="0"/>
        </a:p>
      </dsp:txBody>
      <dsp:txXfrm>
        <a:off x="305340" y="3481206"/>
        <a:ext cx="1428781" cy="2249141"/>
      </dsp:txXfrm>
    </dsp:sp>
    <dsp:sp modelId="{7152168B-68E9-4944-B133-D4391D6BE190}">
      <dsp:nvSpPr>
        <dsp:cNvPr id="0" name=""/>
        <dsp:cNvSpPr/>
      </dsp:nvSpPr>
      <dsp:spPr>
        <a:xfrm>
          <a:off x="1863211" y="47753"/>
          <a:ext cx="1538034" cy="583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SC magnets for other applications</a:t>
          </a:r>
          <a:endParaRPr lang="en-GB" sz="1300" kern="1200" dirty="0"/>
        </a:p>
      </dsp:txBody>
      <dsp:txXfrm>
        <a:off x="1880309" y="64851"/>
        <a:ext cx="1503838" cy="549582"/>
      </dsp:txXfrm>
    </dsp:sp>
    <dsp:sp modelId="{1E41E610-B381-4F98-8359-7F122B63A2B8}">
      <dsp:nvSpPr>
        <dsp:cNvPr id="0" name=""/>
        <dsp:cNvSpPr/>
      </dsp:nvSpPr>
      <dsp:spPr>
        <a:xfrm>
          <a:off x="2017014" y="631531"/>
          <a:ext cx="118491" cy="2637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951"/>
              </a:lnTo>
              <a:lnTo>
                <a:pt x="118491" y="2637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1B78B-7ACF-408C-BD74-629FE723317E}">
      <dsp:nvSpPr>
        <dsp:cNvPr id="0" name=""/>
        <dsp:cNvSpPr/>
      </dsp:nvSpPr>
      <dsp:spPr>
        <a:xfrm>
          <a:off x="2135506" y="695455"/>
          <a:ext cx="1517804" cy="5148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FReSCa </a:t>
          </a:r>
          <a:r>
            <a:rPr lang="en-US" sz="2000" kern="1200" dirty="0" smtClean="0"/>
            <a:t>II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2179961" y="739910"/>
        <a:ext cx="1428894" cy="5059144"/>
      </dsp:txXfrm>
    </dsp:sp>
    <dsp:sp modelId="{BD4CABAF-E1C8-4546-AEFE-E8E9EE09B638}">
      <dsp:nvSpPr>
        <dsp:cNvPr id="0" name=""/>
        <dsp:cNvSpPr/>
      </dsp:nvSpPr>
      <dsp:spPr>
        <a:xfrm>
          <a:off x="3609969" y="47753"/>
          <a:ext cx="1538034" cy="583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LHC type </a:t>
          </a:r>
          <a:r>
            <a:rPr lang="en-US" sz="1300" kern="1200" dirty="0" err="1" smtClean="0"/>
            <a:t>Nb</a:t>
          </a:r>
          <a:r>
            <a:rPr lang="en-US" sz="1300" kern="1200" dirty="0" smtClean="0"/>
            <a:t>-Ti magnets</a:t>
          </a:r>
          <a:endParaRPr lang="en-GB" sz="1300" kern="1200" dirty="0"/>
        </a:p>
      </dsp:txBody>
      <dsp:txXfrm>
        <a:off x="3627067" y="64851"/>
        <a:ext cx="1503838" cy="549582"/>
      </dsp:txXfrm>
    </dsp:sp>
    <dsp:sp modelId="{AFC02EB1-1EBB-44CC-B96D-F63E3A00CA20}">
      <dsp:nvSpPr>
        <dsp:cNvPr id="0" name=""/>
        <dsp:cNvSpPr/>
      </dsp:nvSpPr>
      <dsp:spPr>
        <a:xfrm>
          <a:off x="3763772" y="631531"/>
          <a:ext cx="110905" cy="191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226"/>
              </a:lnTo>
              <a:lnTo>
                <a:pt x="110905" y="19192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86E59-0E9B-4CCC-B545-11BEEC95BA49}">
      <dsp:nvSpPr>
        <dsp:cNvPr id="0" name=""/>
        <dsp:cNvSpPr/>
      </dsp:nvSpPr>
      <dsp:spPr>
        <a:xfrm>
          <a:off x="3874677" y="847459"/>
          <a:ext cx="1517804" cy="3406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MQXC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3919132" y="891914"/>
        <a:ext cx="1428894" cy="3317687"/>
      </dsp:txXfrm>
    </dsp:sp>
    <dsp:sp modelId="{BB922CC2-22A3-40F7-8DEB-425EA752A261}">
      <dsp:nvSpPr>
        <dsp:cNvPr id="0" name=""/>
        <dsp:cNvSpPr/>
      </dsp:nvSpPr>
      <dsp:spPr>
        <a:xfrm>
          <a:off x="3763772" y="631531"/>
          <a:ext cx="110905" cy="4479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9990"/>
              </a:lnTo>
              <a:lnTo>
                <a:pt x="110905" y="4479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2837F-9610-4D1C-B79D-C413DE247D0A}">
      <dsp:nvSpPr>
        <dsp:cNvPr id="0" name=""/>
        <dsp:cNvSpPr/>
      </dsp:nvSpPr>
      <dsp:spPr>
        <a:xfrm>
          <a:off x="3874677" y="4371483"/>
          <a:ext cx="1517804" cy="148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D1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Q4</a:t>
          </a:r>
          <a:endParaRPr lang="en-GB" sz="1800" kern="1200" dirty="0"/>
        </a:p>
      </dsp:txBody>
      <dsp:txXfrm>
        <a:off x="3918027" y="4414833"/>
        <a:ext cx="1431104" cy="1393376"/>
      </dsp:txXfrm>
    </dsp:sp>
    <dsp:sp modelId="{11652FC7-9634-4B90-B356-CFCC4B4E823F}">
      <dsp:nvSpPr>
        <dsp:cNvPr id="0" name=""/>
        <dsp:cNvSpPr/>
      </dsp:nvSpPr>
      <dsp:spPr>
        <a:xfrm>
          <a:off x="5341958" y="47753"/>
          <a:ext cx="1538034" cy="583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LHC type Nb3SN magnets</a:t>
          </a:r>
          <a:endParaRPr lang="en-GB" sz="1300" kern="1200" dirty="0"/>
        </a:p>
      </dsp:txBody>
      <dsp:txXfrm>
        <a:off x="5359056" y="64851"/>
        <a:ext cx="1503838" cy="549582"/>
      </dsp:txXfrm>
    </dsp:sp>
    <dsp:sp modelId="{CAF922B4-44AB-4EA2-B587-CA657221683B}">
      <dsp:nvSpPr>
        <dsp:cNvPr id="0" name=""/>
        <dsp:cNvSpPr/>
      </dsp:nvSpPr>
      <dsp:spPr>
        <a:xfrm>
          <a:off x="5450041" y="631531"/>
          <a:ext cx="91440" cy="16258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25886"/>
              </a:lnTo>
              <a:lnTo>
                <a:pt x="124437" y="1625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19E90-F5DD-452B-AD61-650F02D53417}">
      <dsp:nvSpPr>
        <dsp:cNvPr id="0" name=""/>
        <dsp:cNvSpPr/>
      </dsp:nvSpPr>
      <dsp:spPr>
        <a:xfrm>
          <a:off x="5574479" y="792087"/>
          <a:ext cx="1517804" cy="2930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DS-MB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 dirty="0"/>
        </a:p>
      </dsp:txBody>
      <dsp:txXfrm>
        <a:off x="5618934" y="836542"/>
        <a:ext cx="1428894" cy="2841750"/>
      </dsp:txXfrm>
    </dsp:sp>
    <dsp:sp modelId="{D7C62336-46A7-4B88-BB31-53AA5C83EEA4}">
      <dsp:nvSpPr>
        <dsp:cNvPr id="0" name=""/>
        <dsp:cNvSpPr/>
      </dsp:nvSpPr>
      <dsp:spPr>
        <a:xfrm>
          <a:off x="5450041" y="631531"/>
          <a:ext cx="91440" cy="4390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0620"/>
              </a:lnTo>
              <a:lnTo>
                <a:pt x="124437" y="4390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BA7B8-2120-40CC-B650-1EA756B8CCBD}">
      <dsp:nvSpPr>
        <dsp:cNvPr id="0" name=""/>
        <dsp:cNvSpPr/>
      </dsp:nvSpPr>
      <dsp:spPr>
        <a:xfrm>
          <a:off x="5574479" y="4023014"/>
          <a:ext cx="1517804" cy="1998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MQXF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 dirty="0"/>
        </a:p>
      </dsp:txBody>
      <dsp:txXfrm>
        <a:off x="5618934" y="4067469"/>
        <a:ext cx="1428894" cy="1909363"/>
      </dsp:txXfrm>
    </dsp:sp>
    <dsp:sp modelId="{98739867-5C0B-4CEE-A4E6-76E4A17D2DFE}">
      <dsp:nvSpPr>
        <dsp:cNvPr id="0" name=""/>
        <dsp:cNvSpPr/>
      </dsp:nvSpPr>
      <dsp:spPr>
        <a:xfrm>
          <a:off x="7138419" y="47753"/>
          <a:ext cx="1538034" cy="583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Other accelerator magnets</a:t>
          </a:r>
          <a:endParaRPr lang="en-GB" sz="1300" kern="1200" dirty="0"/>
        </a:p>
      </dsp:txBody>
      <dsp:txXfrm>
        <a:off x="7155517" y="64851"/>
        <a:ext cx="1503838" cy="549582"/>
      </dsp:txXfrm>
    </dsp:sp>
    <dsp:sp modelId="{474AD08D-1A4B-45E4-83F3-C4A06F235DB0}">
      <dsp:nvSpPr>
        <dsp:cNvPr id="0" name=""/>
        <dsp:cNvSpPr/>
      </dsp:nvSpPr>
      <dsp:spPr>
        <a:xfrm>
          <a:off x="7292222" y="631531"/>
          <a:ext cx="106557" cy="1584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847"/>
              </a:lnTo>
              <a:lnTo>
                <a:pt x="106557" y="1584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221DB-0686-4E72-B47B-96380872BDF0}">
      <dsp:nvSpPr>
        <dsp:cNvPr id="0" name=""/>
        <dsp:cNvSpPr/>
      </dsp:nvSpPr>
      <dsp:spPr>
        <a:xfrm>
          <a:off x="7398779" y="882100"/>
          <a:ext cx="1514900" cy="2668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HIE-</a:t>
          </a:r>
          <a:r>
            <a:rPr lang="en-US" sz="2000" kern="1200" dirty="0" err="1" smtClean="0"/>
            <a:t>Isolde</a:t>
          </a:r>
          <a:r>
            <a:rPr lang="en-US" sz="2000" kern="1200" dirty="0" smtClean="0"/>
            <a:t> solenoid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 dirty="0"/>
        </a:p>
      </dsp:txBody>
      <dsp:txXfrm>
        <a:off x="7443149" y="926470"/>
        <a:ext cx="1426160" cy="2579815"/>
      </dsp:txXfrm>
    </dsp:sp>
    <dsp:sp modelId="{AAF136B6-273B-4AB6-A78C-4B056192F6C8}">
      <dsp:nvSpPr>
        <dsp:cNvPr id="0" name=""/>
        <dsp:cNvSpPr/>
      </dsp:nvSpPr>
      <dsp:spPr>
        <a:xfrm>
          <a:off x="7292222" y="631531"/>
          <a:ext cx="157369" cy="4200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0337"/>
              </a:lnTo>
              <a:lnTo>
                <a:pt x="157369" y="42003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2C178-F662-400F-8F01-FAD0480B1309}">
      <dsp:nvSpPr>
        <dsp:cNvPr id="0" name=""/>
        <dsp:cNvSpPr/>
      </dsp:nvSpPr>
      <dsp:spPr>
        <a:xfrm>
          <a:off x="7449591" y="3642449"/>
          <a:ext cx="1514900" cy="2378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CLIC wiggler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7493961" y="3686819"/>
        <a:ext cx="1426160" cy="2290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CD457-2C93-4605-B86D-F519940C8090}" type="datetimeFigureOut">
              <a:rPr lang="en-GB" smtClean="0"/>
              <a:t>08/04/2013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D5AE1-8DAA-4720-851B-5749129B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0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8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8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8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079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8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4" y="1861231"/>
            <a:ext cx="4149834" cy="1998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310" y="1608069"/>
            <a:ext cx="3978489" cy="2506731"/>
          </a:xfrm>
        </p:spPr>
        <p:txBody>
          <a:bodyPr/>
          <a:lstStyle>
            <a:lvl1pPr algn="l">
              <a:lnSpc>
                <a:spcPct val="100000"/>
              </a:lnSpc>
              <a:defRPr b="1" i="0">
                <a:solidFill>
                  <a:srgbClr val="00587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229600" cy="182880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1279" y="1967225"/>
            <a:ext cx="0" cy="1786759"/>
          </a:xfrm>
          <a:prstGeom prst="line">
            <a:avLst/>
          </a:prstGeom>
          <a:ln>
            <a:solidFill>
              <a:srgbClr val="5BC1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is included in the High Luminosity LHC project and is partly 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" y="6147097"/>
            <a:ext cx="493025" cy="401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207140"/>
            <a:ext cx="417381" cy="2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7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056C-7C50-47D9-8FC5-1DE549BC4934}" type="datetime1">
              <a:rPr lang="en-US" smtClean="0"/>
              <a:t>4/8/2013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5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760E-2249-4B52-91A3-4D822E5C828B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189037"/>
            <a:ext cx="8229600" cy="534924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1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2AA9-A126-4CEC-8F44-C649137035AE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A0CD-8623-47C2-804B-3818E748C240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9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D66D-8DB7-48C8-8198-91721BE663D5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74638"/>
            <a:ext cx="8229600" cy="6263639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79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464C-CF15-4466-8A40-2B63316F8F17}" type="datetime1">
              <a:rPr lang="en-US" smtClean="0"/>
              <a:t>4/8/2013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98" y="2298933"/>
            <a:ext cx="3430919" cy="165248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is included in the High Luminosity LHC project and is partly 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" y="6147097"/>
            <a:ext cx="493025" cy="401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207140"/>
            <a:ext cx="417381" cy="2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8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buClr>
                <a:schemeClr val="tx2">
                  <a:lumMod val="75000"/>
                </a:schemeClr>
              </a:buClr>
              <a:defRPr/>
            </a:lvl1pPr>
            <a:lvl2pPr marL="720000" indent="-360000">
              <a:buClr>
                <a:schemeClr val="tx2">
                  <a:lumMod val="75000"/>
                </a:schemeClr>
              </a:buClr>
              <a:defRPr/>
            </a:lvl2pPr>
            <a:lvl3pPr marL="1008000" indent="-288000">
              <a:buClr>
                <a:schemeClr val="tx2">
                  <a:lumMod val="75000"/>
                </a:schemeClr>
              </a:buClr>
              <a:defRPr/>
            </a:lvl3pPr>
            <a:lvl4pPr marL="1296000" indent="-288000">
              <a:buClr>
                <a:schemeClr val="tx2">
                  <a:lumMod val="75000"/>
                </a:schemeClr>
              </a:buClr>
              <a:defRPr/>
            </a:lvl4pPr>
            <a:lvl5pPr marL="1584000" indent="-288000"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152000" y="6516000"/>
            <a:ext cx="6840000" cy="324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F. Savary - SC Magnet Development &amp; SC Magnet TT to Industry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992000" y="6516000"/>
            <a:ext cx="720000" cy="324000"/>
          </a:xfrm>
        </p:spPr>
        <p:txBody>
          <a:bodyPr/>
          <a:lstStyle/>
          <a:p>
            <a:fld id="{00E54209-B02E-4368-B0AF-A3E940D7F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3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769864" y="3154680"/>
            <a:ext cx="6537962" cy="228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94D7256-0BB1-4DAE-B62F-9AB083050611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19"/>
            <a:ext cx="8229600" cy="534924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2011-10-04_logoHiLumi561px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" y="6163009"/>
            <a:ext cx="777850" cy="3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9" r:id="rId3"/>
    <p:sldLayoutId id="2147483657" r:id="rId4"/>
    <p:sldLayoutId id="2147483654" r:id="rId5"/>
    <p:sldLayoutId id="2147483658" r:id="rId6"/>
    <p:sldLayoutId id="2147483655" r:id="rId7"/>
    <p:sldLayoutId id="2147483660" r:id="rId8"/>
    <p:sldLayoutId id="214748366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20000"/>
        </a:lnSpc>
        <a:spcBef>
          <a:spcPts val="600"/>
        </a:spcBef>
        <a:buClr>
          <a:srgbClr val="0089B5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20000"/>
        </a:lnSpc>
        <a:spcBef>
          <a:spcPts val="400"/>
        </a:spcBef>
        <a:buClr>
          <a:srgbClr val="0089B5"/>
        </a:buClr>
        <a:buSzPct val="95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lnSpc>
          <a:spcPct val="120000"/>
        </a:lnSpc>
        <a:spcBef>
          <a:spcPts val="0"/>
        </a:spcBef>
        <a:buClr>
          <a:schemeClr val="bg1">
            <a:lumMod val="50000"/>
          </a:schemeClr>
        </a:buClr>
        <a:buSzPct val="90000"/>
        <a:buFont typeface="Arial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18" Type="http://schemas.openxmlformats.org/officeDocument/2006/relationships/image" Target="../media/image35.png"/><Relationship Id="rId26" Type="http://schemas.openxmlformats.org/officeDocument/2006/relationships/image" Target="../media/image41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6.jpeg"/><Relationship Id="rId7" Type="http://schemas.microsoft.com/office/2007/relationships/diagramDrawing" Target="../diagrams/drawing1.xml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5" Type="http://schemas.openxmlformats.org/officeDocument/2006/relationships/image" Target="../media/image40.jpe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3.png"/><Relationship Id="rId20" Type="http://schemas.openxmlformats.org/officeDocument/2006/relationships/image" Target="../media/image24.png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8.jpeg"/><Relationship Id="rId24" Type="http://schemas.openxmlformats.org/officeDocument/2006/relationships/image" Target="../media/image39.gif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2.gif"/><Relationship Id="rId23" Type="http://schemas.openxmlformats.org/officeDocument/2006/relationships/image" Target="../media/image38.png"/><Relationship Id="rId28" Type="http://schemas.openxmlformats.org/officeDocument/2006/relationships/image" Target="../media/image43.jpeg"/><Relationship Id="rId10" Type="http://schemas.openxmlformats.org/officeDocument/2006/relationships/image" Target="../media/image27.jpeg"/><Relationship Id="rId19" Type="http://schemas.openxmlformats.org/officeDocument/2006/relationships/oleObject" Target="../embeddings/oleObject1.bin"/><Relationship Id="rId31" Type="http://schemas.openxmlformats.org/officeDocument/2006/relationships/image" Target="../media/image4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Relationship Id="rId14" Type="http://schemas.openxmlformats.org/officeDocument/2006/relationships/image" Target="../media/image31.png"/><Relationship Id="rId22" Type="http://schemas.openxmlformats.org/officeDocument/2006/relationships/image" Target="../media/image37.png"/><Relationship Id="rId27" Type="http://schemas.openxmlformats.org/officeDocument/2006/relationships/image" Target="../media/image42.jpeg"/><Relationship Id="rId30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HiLumi</a:t>
            </a:r>
            <a:r>
              <a:rPr lang="en-US" dirty="0" smtClean="0">
                <a:effectLst/>
              </a:rPr>
              <a:t> status and CERN’s role in LARP project(s)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Lucio Rossi</a:t>
            </a:r>
          </a:p>
          <a:p>
            <a:r>
              <a:rPr lang="en-US" dirty="0" smtClean="0"/>
              <a:t>CERN</a:t>
            </a:r>
          </a:p>
          <a:p>
            <a:r>
              <a:rPr lang="en-US" dirty="0" smtClean="0">
                <a:effectLst/>
              </a:rPr>
              <a:t>High Luminosity LHC Project Coordinator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40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Project structure and management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915352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45200" y="2108200"/>
            <a:ext cx="1879600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CH" sz="1200" b="1" dirty="0" smtClean="0"/>
              <a:t>Robert Appleby, Manchester</a:t>
            </a:r>
            <a:endParaRPr lang="en-GB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19500" y="1533525"/>
            <a:ext cx="1587500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CH" sz="1200" b="1" dirty="0" smtClean="0"/>
              <a:t>Gianluigi Arduini, CERN</a:t>
            </a:r>
            <a:endParaRPr lang="en-GB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19500" y="2692400"/>
            <a:ext cx="1879600" cy="184666"/>
          </a:xfrm>
          <a:prstGeom prst="rect">
            <a:avLst/>
          </a:prstGeom>
          <a:solidFill>
            <a:srgbClr val="EFD2A7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CH" sz="1200" b="1" dirty="0" smtClean="0"/>
              <a:t>Daniel </a:t>
            </a:r>
            <a:r>
              <a:rPr lang="fr-CH" sz="1200" b="1" dirty="0" err="1" smtClean="0"/>
              <a:t>Wollman</a:t>
            </a:r>
            <a:r>
              <a:rPr lang="fr-CH" sz="1200" b="1" dirty="0" smtClean="0"/>
              <a:t>, CERN</a:t>
            </a:r>
            <a:endParaRPr lang="en-GB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45200" y="4305300"/>
            <a:ext cx="1879600" cy="184666"/>
          </a:xfrm>
          <a:prstGeom prst="rect">
            <a:avLst/>
          </a:prstGeom>
          <a:solidFill>
            <a:srgbClr val="EFD2A7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CH" sz="1200" b="1" dirty="0" smtClean="0"/>
              <a:t>Paolo Fessia, CERN</a:t>
            </a:r>
            <a:endParaRPr lang="en-GB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6308725"/>
            <a:ext cx="1587500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CH" sz="1200" b="1" dirty="0" smtClean="0"/>
              <a:t>Julia Double, CERN</a:t>
            </a: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9380" y="5102999"/>
            <a:ext cx="4998533" cy="184666"/>
          </a:xfrm>
          <a:prstGeom prst="rect">
            <a:avLst/>
          </a:prstGeom>
          <a:solidFill>
            <a:srgbClr val="EFD2A7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CH" sz="1200" b="1" dirty="0" smtClean="0"/>
              <a:t>New WP14 – Tr. </a:t>
            </a:r>
            <a:r>
              <a:rPr lang="fr-CH" sz="1200" b="1" dirty="0" err="1" smtClean="0"/>
              <a:t>Lines</a:t>
            </a:r>
            <a:r>
              <a:rPr lang="fr-CH" sz="1200" b="1" dirty="0" smtClean="0"/>
              <a:t> &amp; Kickers – </a:t>
            </a:r>
            <a:r>
              <a:rPr lang="fr-CH" sz="1200" b="1" dirty="0" smtClean="0"/>
              <a:t>Jan Uythoven  - Brennan </a:t>
            </a:r>
            <a:r>
              <a:rPr lang="fr-CH" sz="1200" b="1" dirty="0" smtClean="0"/>
              <a:t>Goddard, CERN</a:t>
            </a:r>
            <a:endParaRPr lang="en-GB" sz="1200" b="1" dirty="0"/>
          </a:p>
        </p:txBody>
      </p:sp>
      <p:sp>
        <p:nvSpPr>
          <p:cNvPr id="13" name="Curved Down Arrow 12"/>
          <p:cNvSpPr>
            <a:spLocks/>
          </p:cNvSpPr>
          <p:nvPr/>
        </p:nvSpPr>
        <p:spPr>
          <a:xfrm rot="16200000">
            <a:off x="-187065" y="4417385"/>
            <a:ext cx="1068232" cy="564661"/>
          </a:xfrm>
          <a:prstGeom prst="curvedDown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  <a:ln>
            <a:solidFill>
              <a:srgbClr val="E6B87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9" grpId="1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12201"/>
          </a:xfrm>
        </p:spPr>
        <p:txBody>
          <a:bodyPr/>
          <a:lstStyle/>
          <a:p>
            <a:r>
              <a:rPr lang="fr-CH" dirty="0" smtClean="0"/>
              <a:t>All </a:t>
            </a:r>
            <a:r>
              <a:rPr lang="fr-CH" dirty="0" err="1" smtClean="0"/>
              <a:t>committees</a:t>
            </a:r>
            <a:r>
              <a:rPr lang="en-GB" dirty="0" smtClean="0"/>
              <a:t> activated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60"/>
          </a:xfrm>
        </p:spPr>
        <p:txBody>
          <a:bodyPr>
            <a:normAutofit fontScale="85000" lnSpcReduction="20000"/>
          </a:bodyPr>
          <a:lstStyle/>
          <a:p>
            <a:r>
              <a:rPr lang="fr-CH" dirty="0" smtClean="0"/>
              <a:t>Collaboration </a:t>
            </a:r>
            <a:r>
              <a:rPr lang="fr-CH" dirty="0" err="1" smtClean="0"/>
              <a:t>Board</a:t>
            </a:r>
            <a:r>
              <a:rPr lang="fr-CH" dirty="0" smtClean="0"/>
              <a:t> (A. </a:t>
            </a:r>
            <a:r>
              <a:rPr lang="fr-CH" dirty="0" err="1" smtClean="0"/>
              <a:t>Wolski</a:t>
            </a:r>
            <a:r>
              <a:rPr lang="fr-CH" dirty="0" smtClean="0"/>
              <a:t>, </a:t>
            </a:r>
            <a:r>
              <a:rPr lang="fr-CH" dirty="0" err="1" smtClean="0"/>
              <a:t>UniLiverpool</a:t>
            </a:r>
            <a:r>
              <a:rPr lang="fr-CH" dirty="0" smtClean="0"/>
              <a:t>)</a:t>
            </a:r>
            <a:endParaRPr lang="fr-CH" dirty="0" smtClean="0"/>
          </a:p>
          <a:p>
            <a:pPr lvl="1"/>
            <a:r>
              <a:rPr lang="fr-CH" dirty="0" smtClean="0"/>
              <a:t>High </a:t>
            </a:r>
            <a:r>
              <a:rPr lang="fr-CH" dirty="0" err="1" smtClean="0"/>
              <a:t>level</a:t>
            </a:r>
            <a:r>
              <a:rPr lang="fr-CH" dirty="0" smtClean="0"/>
              <a:t> </a:t>
            </a:r>
            <a:r>
              <a:rPr lang="fr-CH" dirty="0" err="1" smtClean="0"/>
              <a:t>governance</a:t>
            </a:r>
            <a:r>
              <a:rPr lang="fr-CH" dirty="0" smtClean="0"/>
              <a:t>; all </a:t>
            </a:r>
            <a:r>
              <a:rPr lang="fr-CH" dirty="0" err="1" smtClean="0"/>
              <a:t>Insitutes</a:t>
            </a:r>
            <a:r>
              <a:rPr lang="fr-CH" dirty="0" smtClean="0"/>
              <a:t> are </a:t>
            </a:r>
            <a:r>
              <a:rPr lang="fr-CH" dirty="0" err="1" smtClean="0"/>
              <a:t>represented</a:t>
            </a:r>
            <a:r>
              <a:rPr lang="fr-CH" dirty="0" smtClean="0"/>
              <a:t>;</a:t>
            </a:r>
          </a:p>
          <a:p>
            <a:r>
              <a:rPr lang="fr-CH" dirty="0" err="1" smtClean="0"/>
              <a:t>Steering</a:t>
            </a:r>
            <a:r>
              <a:rPr lang="fr-CH" dirty="0" smtClean="0"/>
              <a:t> </a:t>
            </a:r>
            <a:r>
              <a:rPr lang="fr-CH" dirty="0" err="1" smtClean="0"/>
              <a:t>Committee</a:t>
            </a:r>
            <a:r>
              <a:rPr lang="fr-CH" dirty="0"/>
              <a:t> </a:t>
            </a:r>
            <a:r>
              <a:rPr lang="fr-CH" dirty="0" smtClean="0"/>
              <a:t>(L. Rossi)</a:t>
            </a:r>
            <a:endParaRPr lang="fr-CH" dirty="0" smtClean="0"/>
          </a:p>
          <a:p>
            <a:pPr lvl="1"/>
            <a:r>
              <a:rPr lang="fr-CH" dirty="0" err="1" smtClean="0"/>
              <a:t>WPs</a:t>
            </a:r>
            <a:r>
              <a:rPr lang="fr-CH" dirty="0" smtClean="0"/>
              <a:t> </a:t>
            </a:r>
            <a:r>
              <a:rPr lang="fr-CH" dirty="0" err="1" smtClean="0"/>
              <a:t>coordinators</a:t>
            </a:r>
            <a:r>
              <a:rPr lang="fr-CH" dirty="0" smtClean="0"/>
              <a:t> and </a:t>
            </a:r>
            <a:r>
              <a:rPr lang="fr-CH" dirty="0" err="1" smtClean="0"/>
              <a:t>deputies</a:t>
            </a:r>
            <a:endParaRPr lang="fr-CH" dirty="0" smtClean="0"/>
          </a:p>
          <a:p>
            <a:pPr lvl="1"/>
            <a:r>
              <a:rPr lang="fr-CH" dirty="0" err="1" smtClean="0"/>
              <a:t>Review</a:t>
            </a:r>
            <a:r>
              <a:rPr lang="fr-CH" dirty="0" smtClean="0"/>
              <a:t> </a:t>
            </a:r>
            <a:r>
              <a:rPr lang="fr-CH" dirty="0" err="1" smtClean="0"/>
              <a:t>advancements</a:t>
            </a:r>
            <a:r>
              <a:rPr lang="fr-CH" dirty="0" smtClean="0"/>
              <a:t> of </a:t>
            </a:r>
            <a:r>
              <a:rPr lang="fr-CH" dirty="0" err="1" smtClean="0"/>
              <a:t>work</a:t>
            </a:r>
            <a:r>
              <a:rPr lang="fr-CH" dirty="0" smtClean="0"/>
              <a:t>, </a:t>
            </a:r>
            <a:r>
              <a:rPr lang="fr-CH" dirty="0" err="1" smtClean="0"/>
              <a:t>MSs</a:t>
            </a:r>
            <a:r>
              <a:rPr lang="fr-CH" dirty="0" smtClean="0"/>
              <a:t>, </a:t>
            </a:r>
            <a:r>
              <a:rPr lang="fr-CH" dirty="0" err="1" smtClean="0"/>
              <a:t>Deliverables</a:t>
            </a:r>
            <a:r>
              <a:rPr lang="fr-CH" dirty="0" smtClean="0"/>
              <a:t>, </a:t>
            </a:r>
            <a:r>
              <a:rPr lang="fr-CH" dirty="0" err="1" smtClean="0"/>
              <a:t>reporting</a:t>
            </a:r>
            <a:r>
              <a:rPr lang="fr-CH" dirty="0" smtClean="0"/>
              <a:t>, budget; </a:t>
            </a:r>
            <a:r>
              <a:rPr lang="fr-CH" dirty="0" err="1" smtClean="0"/>
              <a:t>reporting</a:t>
            </a:r>
            <a:r>
              <a:rPr lang="fr-CH" dirty="0" smtClean="0"/>
              <a:t> to EU for FP7</a:t>
            </a:r>
          </a:p>
          <a:p>
            <a:r>
              <a:rPr lang="fr-CH" dirty="0" smtClean="0"/>
              <a:t>Coordination Group </a:t>
            </a:r>
            <a:r>
              <a:rPr lang="fr-CH" dirty="0" smtClean="0"/>
              <a:t>(L. Rossi)</a:t>
            </a:r>
            <a:endParaRPr lang="fr-CH" dirty="0" smtClean="0"/>
          </a:p>
          <a:p>
            <a:pPr lvl="1"/>
            <a:r>
              <a:rPr lang="fr-CH" dirty="0" smtClean="0"/>
              <a:t>Assure Coordination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Entities</a:t>
            </a:r>
            <a:r>
              <a:rPr lang="fr-CH" dirty="0" smtClean="0"/>
              <a:t>: Detector Upgrade, LIU, CERN management.</a:t>
            </a:r>
          </a:p>
          <a:p>
            <a:pPr lvl="1"/>
            <a:r>
              <a:rPr lang="fr-CH" dirty="0" err="1" smtClean="0"/>
              <a:t>Lumi</a:t>
            </a:r>
            <a:r>
              <a:rPr lang="fr-CH" dirty="0" smtClean="0"/>
              <a:t> </a:t>
            </a:r>
            <a:r>
              <a:rPr lang="fr-CH" dirty="0" err="1" smtClean="0"/>
              <a:t>optimization</a:t>
            </a:r>
            <a:r>
              <a:rPr lang="fr-CH" dirty="0"/>
              <a:t> </a:t>
            </a:r>
            <a:r>
              <a:rPr lang="fr-CH" dirty="0" smtClean="0"/>
              <a:t>(pile up </a:t>
            </a:r>
            <a:r>
              <a:rPr lang="fr-CH" dirty="0" err="1" smtClean="0"/>
              <a:t>density</a:t>
            </a:r>
            <a:r>
              <a:rPr lang="fr-CH" dirty="0" smtClean="0"/>
              <a:t>), main </a:t>
            </a:r>
            <a:r>
              <a:rPr lang="fr-CH" dirty="0" err="1" smtClean="0"/>
              <a:t>parameters</a:t>
            </a:r>
            <a:r>
              <a:rPr lang="fr-CH" dirty="0" smtClean="0"/>
              <a:t>,  </a:t>
            </a:r>
            <a:r>
              <a:rPr lang="fr-CH" dirty="0" err="1" smtClean="0"/>
              <a:t>interference</a:t>
            </a:r>
            <a:r>
              <a:rPr lang="fr-CH" dirty="0" smtClean="0"/>
              <a:t> machine-detectors, </a:t>
            </a:r>
            <a:r>
              <a:rPr lang="fr-CH" dirty="0" err="1" smtClean="0"/>
              <a:t>shut</a:t>
            </a:r>
            <a:r>
              <a:rPr lang="fr-CH" dirty="0" smtClean="0"/>
              <a:t> down </a:t>
            </a:r>
            <a:r>
              <a:rPr lang="fr-CH" dirty="0" err="1" smtClean="0"/>
              <a:t>activities</a:t>
            </a:r>
            <a:r>
              <a:rPr lang="fr-CH" dirty="0" smtClean="0"/>
              <a:t>/plan</a:t>
            </a:r>
          </a:p>
        </p:txBody>
      </p:sp>
    </p:spTree>
    <p:extLst>
      <p:ext uri="{BB962C8B-B14F-4D97-AF65-F5344CB8AC3E}">
        <p14:creationId xmlns:p14="http://schemas.microsoft.com/office/powerpoint/2010/main" val="4418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Committees</a:t>
            </a:r>
            <a:r>
              <a:rPr lang="fr-CH" dirty="0" smtClean="0"/>
              <a:t> – </a:t>
            </a:r>
            <a:r>
              <a:rPr lang="fr-CH" dirty="0" err="1" smtClean="0"/>
              <a:t>Cont</a:t>
            </a:r>
            <a:r>
              <a:rPr lang="fr-CH" dirty="0" smtClean="0"/>
              <a:t>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H" dirty="0" err="1"/>
              <a:t>Parameters</a:t>
            </a:r>
            <a:r>
              <a:rPr lang="fr-CH" dirty="0"/>
              <a:t> and </a:t>
            </a:r>
            <a:r>
              <a:rPr lang="fr-CH" dirty="0" err="1"/>
              <a:t>Layout</a:t>
            </a:r>
            <a:r>
              <a:rPr lang="fr-CH" dirty="0"/>
              <a:t> </a:t>
            </a:r>
            <a:r>
              <a:rPr lang="fr-CH" dirty="0" err="1"/>
              <a:t>Committees</a:t>
            </a:r>
            <a:r>
              <a:rPr lang="fr-CH" dirty="0"/>
              <a:t> (O. Bruning)</a:t>
            </a:r>
          </a:p>
          <a:p>
            <a:pPr lvl="1"/>
            <a:r>
              <a:rPr lang="en-GB" dirty="0"/>
              <a:t>approval of key parameters and </a:t>
            </a:r>
            <a:r>
              <a:rPr lang="en-GB" dirty="0" smtClean="0"/>
              <a:t>installations, trigger/resume common studies and interfaces; trigger the TC</a:t>
            </a:r>
            <a:endParaRPr lang="fr-CH" dirty="0" smtClean="0"/>
          </a:p>
          <a:p>
            <a:pPr lvl="1"/>
            <a:r>
              <a:rPr lang="fr-CH" dirty="0" smtClean="0"/>
              <a:t>3 </a:t>
            </a:r>
            <a:r>
              <a:rPr lang="fr-CH" dirty="0"/>
              <a:t>meetings; </a:t>
            </a:r>
            <a:r>
              <a:rPr lang="fr-CH" dirty="0" err="1"/>
              <a:t>decision</a:t>
            </a:r>
            <a:r>
              <a:rPr lang="fr-CH" dirty="0"/>
              <a:t> on the IT </a:t>
            </a:r>
            <a:r>
              <a:rPr lang="fr-CH" dirty="0" smtClean="0"/>
              <a:t>apertures, on </a:t>
            </a:r>
            <a:r>
              <a:rPr lang="fr-CH" dirty="0"/>
              <a:t>the IR (interaction </a:t>
            </a:r>
            <a:r>
              <a:rPr lang="fr-CH" dirty="0" err="1"/>
              <a:t>region</a:t>
            </a:r>
            <a:r>
              <a:rPr lang="fr-CH" dirty="0"/>
              <a:t>) </a:t>
            </a:r>
            <a:r>
              <a:rPr lang="fr-CH" dirty="0" err="1" smtClean="0"/>
              <a:t>layout</a:t>
            </a:r>
            <a:r>
              <a:rPr lang="fr-CH" dirty="0" smtClean="0"/>
              <a:t>, </a:t>
            </a:r>
            <a:r>
              <a:rPr lang="fr-CH" dirty="0" err="1" smtClean="0"/>
              <a:t>triggered</a:t>
            </a:r>
            <a:r>
              <a:rPr lang="fr-CH" dirty="0" smtClean="0"/>
              <a:t> CC </a:t>
            </a:r>
            <a:r>
              <a:rPr lang="fr-CH" dirty="0" err="1"/>
              <a:t>integration</a:t>
            </a:r>
            <a:r>
              <a:rPr lang="fr-CH" dirty="0"/>
              <a:t> and </a:t>
            </a:r>
            <a:r>
              <a:rPr lang="fr-CH" dirty="0" smtClean="0"/>
              <a:t>of </a:t>
            </a:r>
            <a:r>
              <a:rPr lang="fr-CH" dirty="0" err="1"/>
              <a:t>powering</a:t>
            </a:r>
            <a:r>
              <a:rPr lang="fr-CH" dirty="0"/>
              <a:t> /</a:t>
            </a:r>
            <a:r>
              <a:rPr lang="fr-CH" dirty="0" err="1"/>
              <a:t>cryogenic</a:t>
            </a:r>
            <a:r>
              <a:rPr lang="fr-CH" dirty="0"/>
              <a:t> new </a:t>
            </a:r>
            <a:r>
              <a:rPr lang="fr-CH" dirty="0" err="1"/>
              <a:t>layout</a:t>
            </a:r>
            <a:r>
              <a:rPr lang="fr-CH" dirty="0"/>
              <a:t> of the LSS.</a:t>
            </a:r>
          </a:p>
          <a:p>
            <a:r>
              <a:rPr lang="fr-CH" dirty="0" err="1"/>
              <a:t>Technical</a:t>
            </a:r>
            <a:r>
              <a:rPr lang="fr-CH" dirty="0"/>
              <a:t> </a:t>
            </a:r>
            <a:r>
              <a:rPr lang="fr-CH" dirty="0" err="1"/>
              <a:t>Committee</a:t>
            </a:r>
            <a:r>
              <a:rPr lang="fr-CH" dirty="0"/>
              <a:t> (H. Schmickler</a:t>
            </a:r>
            <a:r>
              <a:rPr lang="fr-CH" dirty="0" smtClean="0"/>
              <a:t>)</a:t>
            </a:r>
          </a:p>
          <a:p>
            <a:pPr lvl="1"/>
            <a:r>
              <a:rPr lang="en-GB" dirty="0"/>
              <a:t>define the technical baseline of the project, asses the various technical systems proposed for the upgrade</a:t>
            </a:r>
            <a:endParaRPr lang="fr-CH" dirty="0"/>
          </a:p>
          <a:p>
            <a:pPr lvl="1"/>
            <a:r>
              <a:rPr lang="fr-CH" dirty="0"/>
              <a:t>E-</a:t>
            </a:r>
            <a:r>
              <a:rPr lang="fr-CH" dirty="0" err="1"/>
              <a:t>lens</a:t>
            </a:r>
            <a:r>
              <a:rPr lang="fr-CH" dirty="0"/>
              <a:t> support (but no test in </a:t>
            </a:r>
            <a:r>
              <a:rPr lang="fr-CH" dirty="0" smtClean="0"/>
              <a:t>SPS), LRBB </a:t>
            </a:r>
            <a:r>
              <a:rPr lang="fr-CH" dirty="0" err="1"/>
              <a:t>wire</a:t>
            </a:r>
            <a:r>
              <a:rPr lang="fr-CH" dirty="0"/>
              <a:t> </a:t>
            </a:r>
            <a:r>
              <a:rPr lang="fr-CH" dirty="0" err="1"/>
              <a:t>compensators</a:t>
            </a:r>
            <a:r>
              <a:rPr lang="fr-CH" dirty="0"/>
              <a:t> </a:t>
            </a:r>
          </a:p>
          <a:p>
            <a:r>
              <a:rPr lang="fr-CH" b="1" dirty="0" err="1"/>
              <a:t>Many</a:t>
            </a:r>
            <a:r>
              <a:rPr lang="fr-CH" b="1" dirty="0"/>
              <a:t> </a:t>
            </a:r>
            <a:r>
              <a:rPr lang="fr-CH" b="1" dirty="0" err="1"/>
              <a:t>activities</a:t>
            </a:r>
            <a:r>
              <a:rPr lang="fr-CH" b="1" dirty="0"/>
              <a:t> are </a:t>
            </a:r>
            <a:r>
              <a:rPr lang="fr-CH" b="1" dirty="0" err="1"/>
              <a:t>coordinated</a:t>
            </a:r>
            <a:r>
              <a:rPr lang="fr-CH" b="1" dirty="0"/>
              <a:t> by meeting </a:t>
            </a:r>
            <a:r>
              <a:rPr lang="fr-CH" b="1" dirty="0" err="1"/>
              <a:t>among</a:t>
            </a:r>
            <a:r>
              <a:rPr lang="fr-CH" b="1" dirty="0"/>
              <a:t> </a:t>
            </a:r>
            <a:r>
              <a:rPr lang="fr-CH" b="1" dirty="0" err="1"/>
              <a:t>WPs</a:t>
            </a:r>
            <a:r>
              <a:rPr lang="fr-CH" b="1" dirty="0"/>
              <a:t>: WP2-WP3 </a:t>
            </a:r>
            <a:r>
              <a:rPr lang="fr-CH" b="1" dirty="0" err="1"/>
              <a:t>with</a:t>
            </a:r>
            <a:r>
              <a:rPr lang="fr-CH" b="1" dirty="0"/>
              <a:t> </a:t>
            </a:r>
            <a:r>
              <a:rPr lang="fr-CH" b="1" dirty="0" err="1"/>
              <a:t>others</a:t>
            </a:r>
            <a:r>
              <a:rPr lang="fr-CH" b="1" dirty="0"/>
              <a:t> : Wp6-Wp10…</a:t>
            </a:r>
          </a:p>
          <a:p>
            <a:r>
              <a:rPr lang="fr-CH" dirty="0"/>
              <a:t>WP3 : </a:t>
            </a:r>
            <a:r>
              <a:rPr lang="fr-CH" dirty="0" err="1"/>
              <a:t>weekly</a:t>
            </a:r>
            <a:r>
              <a:rPr lang="fr-CH" dirty="0"/>
              <a:t> meetings </a:t>
            </a:r>
            <a:r>
              <a:rPr lang="fr-CH" dirty="0" err="1"/>
              <a:t>with</a:t>
            </a:r>
            <a:r>
              <a:rPr lang="fr-CH" dirty="0"/>
              <a:t> LARP; </a:t>
            </a:r>
            <a:r>
              <a:rPr lang="fr-CH" dirty="0" err="1"/>
              <a:t>also</a:t>
            </a:r>
            <a:r>
              <a:rPr lang="fr-CH" dirty="0"/>
              <a:t> WP2, WP4 , WP5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Activities</a:t>
            </a:r>
            <a:r>
              <a:rPr lang="fr-CH" dirty="0" smtClean="0"/>
              <a:t>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err="1" smtClean="0"/>
              <a:t>Optics</a:t>
            </a:r>
            <a:r>
              <a:rPr lang="fr-CH" dirty="0" smtClean="0"/>
              <a:t> and </a:t>
            </a:r>
            <a:r>
              <a:rPr lang="fr-CH" dirty="0" err="1" smtClean="0"/>
              <a:t>related</a:t>
            </a:r>
            <a:r>
              <a:rPr lang="fr-CH" dirty="0" smtClean="0"/>
              <a:t> </a:t>
            </a:r>
            <a:r>
              <a:rPr lang="fr-CH" dirty="0" err="1" smtClean="0"/>
              <a:t>works</a:t>
            </a:r>
            <a:r>
              <a:rPr lang="fr-CH" dirty="0" smtClean="0"/>
              <a:t> are </a:t>
            </a:r>
            <a:r>
              <a:rPr lang="fr-CH" dirty="0" err="1" smtClean="0"/>
              <a:t>well</a:t>
            </a:r>
            <a:r>
              <a:rPr lang="fr-CH" dirty="0" smtClean="0"/>
              <a:t> </a:t>
            </a:r>
            <a:r>
              <a:rPr lang="fr-CH" dirty="0" err="1" smtClean="0"/>
              <a:t>proceeding</a:t>
            </a:r>
            <a:r>
              <a:rPr lang="fr-CH" dirty="0" smtClean="0"/>
              <a:t>, </a:t>
            </a:r>
            <a:r>
              <a:rPr lang="fr-CH" dirty="0" err="1" smtClean="0"/>
              <a:t>still</a:t>
            </a:r>
            <a:r>
              <a:rPr lang="fr-CH" dirty="0" smtClean="0"/>
              <a:t> </a:t>
            </a:r>
            <a:r>
              <a:rPr lang="fr-CH" dirty="0" err="1" smtClean="0"/>
              <a:t>many</a:t>
            </a:r>
            <a:r>
              <a:rPr lang="fr-CH" dirty="0" smtClean="0"/>
              <a:t> </a:t>
            </a:r>
            <a:r>
              <a:rPr lang="fr-CH" dirty="0" err="1" smtClean="0"/>
              <a:t>challanges</a:t>
            </a:r>
            <a:r>
              <a:rPr lang="fr-CH" dirty="0" smtClean="0"/>
              <a:t> (pile up </a:t>
            </a:r>
            <a:r>
              <a:rPr lang="fr-CH" dirty="0" err="1" smtClean="0"/>
              <a:t>density</a:t>
            </a:r>
            <a:r>
              <a:rPr lang="fr-CH" dirty="0" smtClean="0"/>
              <a:t>…)</a:t>
            </a:r>
          </a:p>
          <a:p>
            <a:r>
              <a:rPr lang="fr-CH" dirty="0" smtClean="0"/>
              <a:t>Time to examine more </a:t>
            </a:r>
            <a:r>
              <a:rPr lang="fr-CH" dirty="0" err="1" smtClean="0"/>
              <a:t>deeply</a:t>
            </a:r>
            <a:r>
              <a:rPr lang="fr-CH" dirty="0" smtClean="0"/>
              <a:t> the issue </a:t>
            </a:r>
            <a:r>
              <a:rPr lang="fr-CH" dirty="0" err="1" smtClean="0"/>
              <a:t>related</a:t>
            </a:r>
            <a:r>
              <a:rPr lang="fr-CH" dirty="0" smtClean="0"/>
              <a:t> to collective </a:t>
            </a:r>
            <a:r>
              <a:rPr lang="fr-CH" dirty="0" err="1" smtClean="0"/>
              <a:t>effects</a:t>
            </a:r>
            <a:endParaRPr lang="fr-CH" dirty="0" smtClean="0"/>
          </a:p>
          <a:p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intensity</a:t>
            </a:r>
            <a:r>
              <a:rPr lang="fr-CH" dirty="0"/>
              <a:t> </a:t>
            </a:r>
            <a:r>
              <a:rPr lang="fr-CH" dirty="0" smtClean="0"/>
              <a:t>limitations : R. Jones</a:t>
            </a:r>
          </a:p>
          <a:p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CERN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steadily</a:t>
            </a:r>
            <a:r>
              <a:rPr lang="fr-CH" dirty="0" smtClean="0"/>
              <a:t> </a:t>
            </a:r>
            <a:r>
              <a:rPr lang="fr-CH" dirty="0" err="1" smtClean="0"/>
              <a:t>growing</a:t>
            </a:r>
            <a:r>
              <a:rPr lang="fr-CH" dirty="0" smtClean="0"/>
              <a:t> </a:t>
            </a:r>
            <a:r>
              <a:rPr lang="fr-CH" dirty="0" err="1" smtClean="0"/>
              <a:t>into</a:t>
            </a:r>
            <a:r>
              <a:rPr lang="fr-CH" dirty="0" smtClean="0"/>
              <a:t> the hardware groups (</a:t>
            </a:r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later</a:t>
            </a:r>
            <a:r>
              <a:rPr lang="fr-CH" dirty="0" smtClean="0"/>
              <a:t>)</a:t>
            </a:r>
          </a:p>
          <a:p>
            <a:r>
              <a:rPr lang="fr-CH" dirty="0" smtClean="0"/>
              <a:t>FP7 </a:t>
            </a:r>
            <a:r>
              <a:rPr lang="fr-CH" dirty="0" err="1" smtClean="0"/>
              <a:t>HiLumi</a:t>
            </a:r>
            <a:r>
              <a:rPr lang="fr-CH" dirty="0" smtClean="0"/>
              <a:t> serves to trigger a </a:t>
            </a:r>
            <a:r>
              <a:rPr lang="fr-CH" dirty="0" err="1" smtClean="0"/>
              <a:t>wider</a:t>
            </a:r>
            <a:r>
              <a:rPr lang="fr-CH" dirty="0" smtClean="0"/>
              <a:t> </a:t>
            </a:r>
            <a:r>
              <a:rPr lang="fr-CH" dirty="0" err="1" smtClean="0"/>
              <a:t>European</a:t>
            </a:r>
            <a:r>
              <a:rPr lang="fr-CH" dirty="0" smtClean="0"/>
              <a:t> contribution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0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Activities</a:t>
            </a:r>
            <a:r>
              <a:rPr lang="fr-CH" dirty="0" smtClean="0"/>
              <a:t>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8719"/>
            <a:ext cx="8519160" cy="5349240"/>
          </a:xfrm>
        </p:spPr>
        <p:txBody>
          <a:bodyPr>
            <a:normAutofit lnSpcReduction="10000"/>
          </a:bodyPr>
          <a:lstStyle/>
          <a:p>
            <a:r>
              <a:rPr lang="fr-CH" dirty="0" err="1" smtClean="0"/>
              <a:t>Magnet</a:t>
            </a:r>
            <a:r>
              <a:rPr lang="fr-CH" dirty="0" smtClean="0"/>
              <a:t>: </a:t>
            </a:r>
            <a:endParaRPr lang="fr-CH" dirty="0" smtClean="0"/>
          </a:p>
          <a:p>
            <a:pPr lvl="1"/>
            <a:r>
              <a:rPr lang="fr-CH" dirty="0" err="1" smtClean="0"/>
              <a:t>big</a:t>
            </a:r>
            <a:r>
              <a:rPr lang="fr-CH" dirty="0" smtClean="0"/>
              <a:t> </a:t>
            </a:r>
            <a:r>
              <a:rPr lang="fr-CH" dirty="0" err="1" smtClean="0"/>
              <a:t>progress</a:t>
            </a:r>
            <a:r>
              <a:rPr lang="fr-CH" dirty="0" smtClean="0"/>
              <a:t> on the IR </a:t>
            </a:r>
            <a:r>
              <a:rPr lang="fr-CH" dirty="0" err="1" smtClean="0"/>
              <a:t>layout</a:t>
            </a:r>
            <a:r>
              <a:rPr lang="fr-CH" dirty="0"/>
              <a:t> </a:t>
            </a:r>
            <a:r>
              <a:rPr lang="fr-CH" dirty="0" smtClean="0"/>
              <a:t>and on  </a:t>
            </a:r>
            <a:r>
              <a:rPr lang="fr-CH" dirty="0" err="1" smtClean="0"/>
              <a:t>merging</a:t>
            </a:r>
            <a:r>
              <a:rPr lang="fr-CH" dirty="0" smtClean="0"/>
              <a:t> CERN &amp; LARP </a:t>
            </a:r>
            <a:r>
              <a:rPr lang="fr-CH" dirty="0" smtClean="0"/>
              <a:t>effort</a:t>
            </a:r>
          </a:p>
          <a:p>
            <a:pPr lvl="1"/>
            <a:r>
              <a:rPr lang="fr-CH" dirty="0" smtClean="0"/>
              <a:t>Agreement </a:t>
            </a:r>
            <a:r>
              <a:rPr lang="fr-CH" dirty="0" err="1" smtClean="0"/>
              <a:t>under</a:t>
            </a:r>
            <a:r>
              <a:rPr lang="fr-CH" dirty="0" smtClean="0"/>
              <a:t> </a:t>
            </a:r>
            <a:r>
              <a:rPr lang="fr-CH" dirty="0" err="1" smtClean="0"/>
              <a:t>way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INFN – </a:t>
            </a:r>
            <a:r>
              <a:rPr lang="fr-CH" dirty="0" err="1" smtClean="0"/>
              <a:t>Italy</a:t>
            </a:r>
            <a:r>
              <a:rPr lang="fr-CH" dirty="0" smtClean="0"/>
              <a:t> and CIEMAT (Spain) for the </a:t>
            </a:r>
            <a:r>
              <a:rPr lang="fr-CH" dirty="0" err="1" smtClean="0"/>
              <a:t>study</a:t>
            </a:r>
            <a:r>
              <a:rPr lang="fr-CH" dirty="0" smtClean="0"/>
              <a:t> and prototypes of corrector package</a:t>
            </a:r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r>
              <a:rPr lang="fr-CH" dirty="0" smtClean="0"/>
              <a:t>RF , SPS </a:t>
            </a:r>
            <a:r>
              <a:rPr lang="fr-CH" dirty="0" smtClean="0"/>
              <a:t>test of CC: </a:t>
            </a:r>
            <a:r>
              <a:rPr lang="fr-CH" dirty="0" err="1" smtClean="0"/>
              <a:t>really</a:t>
            </a:r>
            <a:r>
              <a:rPr lang="fr-CH" dirty="0" smtClean="0"/>
              <a:t> </a:t>
            </a:r>
            <a:r>
              <a:rPr lang="fr-CH" dirty="0" err="1" smtClean="0"/>
              <a:t>going</a:t>
            </a:r>
            <a:r>
              <a:rPr lang="fr-CH" dirty="0" smtClean="0"/>
              <a:t> on</a:t>
            </a:r>
          </a:p>
          <a:p>
            <a:pPr lvl="1"/>
            <a:r>
              <a:rPr lang="fr-CH" dirty="0" smtClean="0"/>
              <a:t>New </a:t>
            </a:r>
            <a:r>
              <a:rPr lang="fr-CH" dirty="0" smtClean="0"/>
              <a:t>800 MHz system </a:t>
            </a:r>
            <a:r>
              <a:rPr lang="fr-CH" dirty="0" err="1" smtClean="0"/>
              <a:t>under</a:t>
            </a:r>
            <a:r>
              <a:rPr lang="fr-CH" dirty="0" smtClean="0"/>
              <a:t> </a:t>
            </a:r>
            <a:r>
              <a:rPr lang="fr-CH" dirty="0" err="1" smtClean="0"/>
              <a:t>study</a:t>
            </a:r>
            <a:endParaRPr lang="fr-CH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01040" y="2666682"/>
            <a:ext cx="7833360" cy="2817385"/>
            <a:chOff x="701040" y="2666682"/>
            <a:chExt cx="7833360" cy="281738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" y="2666682"/>
              <a:ext cx="7833360" cy="2417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385560" y="5083957"/>
              <a:ext cx="1996440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CH" sz="2000" dirty="0" smtClean="0"/>
                <a:t>E. Todesco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283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Activities</a:t>
            </a:r>
            <a:r>
              <a:rPr lang="fr-CH" dirty="0" smtClean="0"/>
              <a:t>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8719"/>
            <a:ext cx="8519160" cy="5349240"/>
          </a:xfrm>
        </p:spPr>
        <p:txBody>
          <a:bodyPr>
            <a:normAutofit/>
          </a:bodyPr>
          <a:lstStyle/>
          <a:p>
            <a:r>
              <a:rPr lang="fr-CH" dirty="0" smtClean="0"/>
              <a:t>COLLIMATION </a:t>
            </a:r>
            <a:r>
              <a:rPr lang="fr-CH" dirty="0" smtClean="0"/>
              <a:t>REVIEW</a:t>
            </a:r>
          </a:p>
          <a:p>
            <a:pPr lvl="1"/>
            <a:r>
              <a:rPr lang="fr-CH" dirty="0" smtClean="0"/>
              <a:t>30-31 May </a:t>
            </a:r>
            <a:r>
              <a:rPr lang="fr-CH" dirty="0" err="1" smtClean="0"/>
              <a:t>at</a:t>
            </a:r>
            <a:r>
              <a:rPr lang="fr-CH" dirty="0" smtClean="0"/>
              <a:t> CERN</a:t>
            </a:r>
          </a:p>
          <a:p>
            <a:pPr lvl="2"/>
            <a:r>
              <a:rPr lang="it-IT" dirty="0" err="1" smtClean="0"/>
              <a:t>Committee</a:t>
            </a:r>
            <a:r>
              <a:rPr lang="it-IT" dirty="0" smtClean="0"/>
              <a:t>: M</a:t>
            </a:r>
            <a:r>
              <a:rPr lang="it-IT" dirty="0"/>
              <a:t>. </a:t>
            </a:r>
            <a:r>
              <a:rPr lang="it-IT" dirty="0" err="1"/>
              <a:t>Siedel</a:t>
            </a:r>
            <a:r>
              <a:rPr lang="it-IT" dirty="0"/>
              <a:t> (</a:t>
            </a:r>
            <a:r>
              <a:rPr lang="it-IT" dirty="0" smtClean="0"/>
              <a:t>PSI, </a:t>
            </a:r>
            <a:r>
              <a:rPr lang="it-IT" dirty="0" err="1" smtClean="0"/>
              <a:t>chair</a:t>
            </a:r>
            <a:r>
              <a:rPr lang="it-IT" dirty="0" smtClean="0"/>
              <a:t>; G</a:t>
            </a:r>
            <a:r>
              <a:rPr lang="it-IT" dirty="0"/>
              <a:t>. </a:t>
            </a:r>
            <a:r>
              <a:rPr lang="it-IT" dirty="0" err="1"/>
              <a:t>Apollinari</a:t>
            </a:r>
            <a:r>
              <a:rPr lang="it-IT" dirty="0"/>
              <a:t> (FNAL); W. Fisher (BNL); Peter </a:t>
            </a:r>
            <a:r>
              <a:rPr lang="it-IT" dirty="0" err="1"/>
              <a:t>Spiller</a:t>
            </a:r>
            <a:r>
              <a:rPr lang="it-IT" dirty="0"/>
              <a:t> (GSI</a:t>
            </a:r>
            <a:r>
              <a:rPr lang="it-IT" dirty="0" smtClean="0"/>
              <a:t>)?; </a:t>
            </a:r>
            <a:r>
              <a:rPr lang="it-IT" dirty="0"/>
              <a:t>Marzio Nessi (CERN); Rudiger </a:t>
            </a:r>
            <a:r>
              <a:rPr lang="it-IT" dirty="0" smtClean="0"/>
              <a:t>Schmidt </a:t>
            </a:r>
            <a:r>
              <a:rPr lang="it-IT" dirty="0"/>
              <a:t>(CERN/ESS</a:t>
            </a:r>
            <a:r>
              <a:rPr lang="it-IT" dirty="0" smtClean="0"/>
              <a:t>)?; </a:t>
            </a:r>
            <a:endParaRPr lang="fr-CH" dirty="0" smtClean="0"/>
          </a:p>
          <a:p>
            <a:pPr lvl="2"/>
            <a:r>
              <a:rPr lang="en-GB" dirty="0" smtClean="0"/>
              <a:t>Mandate. </a:t>
            </a:r>
            <a:r>
              <a:rPr lang="en-GB" b="1" dirty="0" smtClean="0"/>
              <a:t>Review </a:t>
            </a:r>
            <a:r>
              <a:rPr lang="en-GB" b="1" dirty="0"/>
              <a:t>of the collimation needs in view of operation at:  </a:t>
            </a:r>
            <a:endParaRPr lang="en-GB" b="1" dirty="0" smtClean="0"/>
          </a:p>
          <a:p>
            <a:pPr lvl="2"/>
            <a:r>
              <a:rPr lang="en-GB" b="1" dirty="0" err="1" smtClean="0"/>
              <a:t>i</a:t>
            </a:r>
            <a:r>
              <a:rPr lang="en-GB" b="1" dirty="0"/>
              <a:t>) full beam energy, nominal intensity and luminosity; </a:t>
            </a:r>
            <a:endParaRPr lang="en-GB" b="1" dirty="0" smtClean="0"/>
          </a:p>
          <a:p>
            <a:pPr lvl="2"/>
            <a:r>
              <a:rPr lang="en-GB" b="1" dirty="0" smtClean="0"/>
              <a:t>ii</a:t>
            </a:r>
            <a:r>
              <a:rPr lang="en-GB" b="1" dirty="0"/>
              <a:t>) beam intensity and luminosity </a:t>
            </a:r>
            <a:r>
              <a:rPr lang="en-GB" b="1" dirty="0" smtClean="0"/>
              <a:t>(</a:t>
            </a:r>
            <a:r>
              <a:rPr lang="en-GB" b="1" dirty="0" smtClean="0">
                <a:sym typeface="Symbol"/>
              </a:rPr>
              <a:t></a:t>
            </a:r>
            <a:r>
              <a:rPr lang="en-GB" b="1" dirty="0" smtClean="0"/>
              <a:t>2</a:t>
            </a:r>
            <a:r>
              <a:rPr lang="en-GB" b="1" dirty="0"/>
              <a:t>) above nominal; </a:t>
            </a:r>
            <a:endParaRPr lang="en-GB" b="1" dirty="0" smtClean="0"/>
          </a:p>
          <a:p>
            <a:pPr lvl="2"/>
            <a:r>
              <a:rPr lang="en-GB" b="1" dirty="0" smtClean="0"/>
              <a:t>iii</a:t>
            </a:r>
            <a:r>
              <a:rPr lang="en-GB" b="1" dirty="0"/>
              <a:t>) at High Luminosity LHC parameters</a:t>
            </a:r>
            <a:r>
              <a:rPr lang="en-GB" b="1" dirty="0" smtClean="0"/>
              <a:t>.</a:t>
            </a:r>
          </a:p>
          <a:p>
            <a:pPr lvl="2"/>
            <a:r>
              <a:rPr lang="fr-CH" b="1" dirty="0" err="1" smtClean="0"/>
              <a:t>Spotlight</a:t>
            </a:r>
            <a:r>
              <a:rPr lang="fr-CH" b="1" dirty="0" smtClean="0"/>
              <a:t> </a:t>
            </a:r>
            <a:r>
              <a:rPr lang="fr-CH" b="1" dirty="0" err="1" smtClean="0"/>
              <a:t>will</a:t>
            </a:r>
            <a:r>
              <a:rPr lang="fr-CH" b="1" dirty="0" smtClean="0"/>
              <a:t> </a:t>
            </a:r>
            <a:r>
              <a:rPr lang="fr-CH" b="1" dirty="0" err="1" smtClean="0"/>
              <a:t>be</a:t>
            </a:r>
            <a:r>
              <a:rPr lang="fr-CH" b="1" dirty="0" smtClean="0"/>
              <a:t> on the DS collimation (</a:t>
            </a:r>
            <a:r>
              <a:rPr lang="fr-CH" b="1" dirty="0" err="1" smtClean="0"/>
              <a:t>related</a:t>
            </a:r>
            <a:r>
              <a:rPr lang="fr-CH" b="1" dirty="0" smtClean="0"/>
              <a:t> to the 11 T), </a:t>
            </a:r>
            <a:r>
              <a:rPr lang="fr-CH" b="1" dirty="0" err="1" smtClean="0"/>
              <a:t>however</a:t>
            </a:r>
            <a:r>
              <a:rPr lang="fr-CH" b="1" dirty="0" smtClean="0"/>
              <a:t> </a:t>
            </a:r>
            <a:r>
              <a:rPr lang="fr-CH" b="1" dirty="0" err="1" smtClean="0"/>
              <a:t>also</a:t>
            </a:r>
            <a:r>
              <a:rPr lang="fr-CH" b="1" dirty="0" smtClean="0"/>
              <a:t> perspective for e-</a:t>
            </a:r>
            <a:r>
              <a:rPr lang="fr-CH" b="1" dirty="0" err="1" smtClean="0"/>
              <a:t>lens</a:t>
            </a:r>
            <a:r>
              <a:rPr lang="fr-CH" b="1" dirty="0" smtClean="0"/>
              <a:t> and </a:t>
            </a:r>
            <a:r>
              <a:rPr lang="fr-CH" b="1" dirty="0" err="1" smtClean="0"/>
              <a:t>crystals</a:t>
            </a:r>
            <a:r>
              <a:rPr lang="fr-CH" b="1" dirty="0" smtClean="0"/>
              <a:t> </a:t>
            </a:r>
            <a:r>
              <a:rPr lang="fr-CH" b="1" dirty="0" err="1" smtClean="0"/>
              <a:t>will</a:t>
            </a:r>
            <a:r>
              <a:rPr lang="fr-CH" b="1" dirty="0" smtClean="0"/>
              <a:t> </a:t>
            </a:r>
            <a:r>
              <a:rPr lang="fr-CH" b="1" dirty="0" err="1" smtClean="0"/>
              <a:t>be</a:t>
            </a:r>
            <a:r>
              <a:rPr lang="fr-CH" b="1" dirty="0" smtClean="0"/>
              <a:t> </a:t>
            </a:r>
            <a:r>
              <a:rPr lang="fr-CH" b="1" dirty="0" err="1" smtClean="0"/>
              <a:t>discussed</a:t>
            </a:r>
            <a:r>
              <a:rPr lang="fr-CH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69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LARP (and DOE) </a:t>
            </a:r>
            <a:r>
              <a:rPr lang="fr-CH" dirty="0" err="1" smtClean="0"/>
              <a:t>matching</a:t>
            </a:r>
            <a:r>
              <a:rPr lang="fr-CH" dirty="0" smtClean="0"/>
              <a:t> HL-LHC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8718"/>
            <a:ext cx="8229600" cy="5562601"/>
          </a:xfrm>
        </p:spPr>
        <p:txBody>
          <a:bodyPr>
            <a:normAutofit fontScale="85000" lnSpcReduction="20000"/>
          </a:bodyPr>
          <a:lstStyle/>
          <a:p>
            <a:r>
              <a:rPr lang="fr-CH" dirty="0" smtClean="0"/>
              <a:t>How to </a:t>
            </a:r>
            <a:r>
              <a:rPr lang="fr-CH" dirty="0" err="1" smtClean="0"/>
              <a:t>integrate</a:t>
            </a:r>
            <a:r>
              <a:rPr lang="fr-CH" dirty="0" smtClean="0"/>
              <a:t> more LARP (and DOE?) in </a:t>
            </a:r>
            <a:r>
              <a:rPr lang="fr-CH" dirty="0" err="1" smtClean="0"/>
              <a:t>this</a:t>
            </a:r>
            <a:r>
              <a:rPr lang="fr-CH" dirty="0" smtClean="0"/>
              <a:t> structures)?</a:t>
            </a:r>
          </a:p>
          <a:p>
            <a:r>
              <a:rPr lang="fr-CH" dirty="0" smtClean="0"/>
              <a:t>The CB </a:t>
            </a:r>
            <a:r>
              <a:rPr lang="fr-CH" dirty="0" err="1" smtClean="0"/>
              <a:t>is</a:t>
            </a:r>
            <a:r>
              <a:rPr lang="fr-CH" dirty="0" smtClean="0"/>
              <a:t> meeting once per </a:t>
            </a:r>
            <a:r>
              <a:rPr lang="fr-CH" dirty="0" err="1" smtClean="0"/>
              <a:t>year</a:t>
            </a:r>
            <a:r>
              <a:rPr lang="fr-CH" dirty="0" smtClean="0"/>
              <a:t>…</a:t>
            </a:r>
          </a:p>
          <a:p>
            <a:r>
              <a:rPr lang="fr-CH" dirty="0" smtClean="0"/>
              <a:t>Coordination group? </a:t>
            </a:r>
            <a:r>
              <a:rPr lang="fr-CH" dirty="0" smtClean="0"/>
              <a:t>Not </a:t>
            </a:r>
            <a:r>
              <a:rPr lang="fr-CH" dirty="0" err="1" smtClean="0"/>
              <a:t>easy</a:t>
            </a:r>
            <a:endParaRPr lang="fr-CH" dirty="0" smtClean="0"/>
          </a:p>
          <a:p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committe</a:t>
            </a:r>
            <a:r>
              <a:rPr lang="fr-CH" dirty="0" smtClean="0"/>
              <a:t> </a:t>
            </a:r>
            <a:r>
              <a:rPr lang="fr-CH" dirty="0"/>
              <a:t>a</a:t>
            </a:r>
            <a:r>
              <a:rPr lang="fr-CH" dirty="0" smtClean="0"/>
              <a:t>re large </a:t>
            </a:r>
            <a:r>
              <a:rPr lang="fr-CH" dirty="0" err="1" smtClean="0"/>
              <a:t>ones</a:t>
            </a:r>
            <a:r>
              <a:rPr lang="fr-CH" dirty="0" smtClean="0"/>
              <a:t>, </a:t>
            </a:r>
            <a:r>
              <a:rPr lang="fr-CH" dirty="0" err="1" smtClean="0"/>
              <a:t>difficult</a:t>
            </a:r>
            <a:r>
              <a:rPr lang="fr-CH" dirty="0" smtClean="0"/>
              <a:t> via </a:t>
            </a:r>
            <a:r>
              <a:rPr lang="fr-CH" dirty="0" err="1" smtClean="0"/>
              <a:t>video</a:t>
            </a:r>
            <a:r>
              <a:rPr lang="fr-CH" dirty="0" smtClean="0"/>
              <a:t>…</a:t>
            </a:r>
          </a:p>
          <a:p>
            <a:r>
              <a:rPr lang="fr-CH" dirty="0" smtClean="0"/>
              <a:t>Is </a:t>
            </a:r>
            <a:r>
              <a:rPr lang="fr-CH" dirty="0" err="1" smtClean="0"/>
              <a:t>may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fine to </a:t>
            </a:r>
            <a:r>
              <a:rPr lang="fr-CH" dirty="0" err="1" smtClean="0"/>
              <a:t>keep</a:t>
            </a:r>
            <a:r>
              <a:rPr lang="fr-CH" dirty="0" smtClean="0"/>
              <a:t> </a:t>
            </a:r>
            <a:r>
              <a:rPr lang="fr-CH" dirty="0" err="1" smtClean="0"/>
              <a:t>well</a:t>
            </a:r>
            <a:r>
              <a:rPr lang="fr-CH" dirty="0" smtClean="0"/>
              <a:t> </a:t>
            </a:r>
            <a:r>
              <a:rPr lang="fr-CH" dirty="0" err="1" smtClean="0"/>
              <a:t>separate</a:t>
            </a:r>
            <a:r>
              <a:rPr lang="fr-CH" dirty="0" smtClean="0"/>
              <a:t> the CERN and LARP?</a:t>
            </a:r>
            <a:endParaRPr lang="fr-CH" dirty="0"/>
          </a:p>
          <a:p>
            <a:r>
              <a:rPr lang="fr-CH" dirty="0" err="1" smtClean="0"/>
              <a:t>We</a:t>
            </a:r>
            <a:r>
              <a:rPr lang="fr-CH" dirty="0" smtClean="0"/>
              <a:t> look </a:t>
            </a:r>
            <a:r>
              <a:rPr lang="fr-CH" dirty="0" err="1" smtClean="0"/>
              <a:t>forward</a:t>
            </a:r>
            <a:r>
              <a:rPr lang="fr-CH" dirty="0" smtClean="0"/>
              <a:t> to </a:t>
            </a:r>
            <a:r>
              <a:rPr lang="fr-CH" dirty="0" smtClean="0"/>
              <a:t>the </a:t>
            </a:r>
            <a:r>
              <a:rPr lang="fr-CH" dirty="0" err="1" smtClean="0"/>
              <a:t>rearrangement</a:t>
            </a:r>
            <a:r>
              <a:rPr lang="fr-CH" dirty="0" smtClean="0"/>
              <a:t> </a:t>
            </a:r>
            <a:r>
              <a:rPr lang="fr-CH" dirty="0" smtClean="0"/>
              <a:t>of LARP </a:t>
            </a:r>
            <a:r>
              <a:rPr lang="fr-CH" dirty="0" err="1" smtClean="0"/>
              <a:t>projects</a:t>
            </a:r>
            <a:r>
              <a:rPr lang="fr-CH" dirty="0" smtClean="0"/>
              <a:t> and </a:t>
            </a:r>
            <a:r>
              <a:rPr lang="fr-CH" dirty="0" err="1" smtClean="0"/>
              <a:t>organization</a:t>
            </a:r>
            <a:r>
              <a:rPr lang="fr-CH" dirty="0" smtClean="0"/>
              <a:t> </a:t>
            </a:r>
            <a:r>
              <a:rPr lang="fr-CH" dirty="0" err="1" smtClean="0"/>
              <a:t>Following</a:t>
            </a:r>
            <a:r>
              <a:rPr lang="fr-CH" dirty="0" smtClean="0"/>
              <a:t> </a:t>
            </a:r>
            <a:r>
              <a:rPr lang="fr-CH" dirty="0" err="1" smtClean="0"/>
              <a:t>decision</a:t>
            </a:r>
            <a:r>
              <a:rPr lang="fr-CH" dirty="0"/>
              <a:t> </a:t>
            </a:r>
            <a:r>
              <a:rPr lang="fr-CH" dirty="0" smtClean="0"/>
              <a:t>on </a:t>
            </a:r>
            <a:r>
              <a:rPr lang="fr-CH" dirty="0" smtClean="0"/>
              <a:t>LARP </a:t>
            </a:r>
            <a:r>
              <a:rPr lang="fr-CH" dirty="0" err="1" smtClean="0"/>
              <a:t>director</a:t>
            </a:r>
            <a:r>
              <a:rPr lang="fr-CH" dirty="0" smtClean="0"/>
              <a:t> (n</a:t>
            </a:r>
            <a:r>
              <a:rPr lang="fr-CH" dirty="0" smtClean="0"/>
              <a:t>ot </a:t>
            </a:r>
            <a:r>
              <a:rPr lang="fr-CH" dirty="0" err="1" smtClean="0"/>
              <a:t>too</a:t>
            </a:r>
            <a:r>
              <a:rPr lang="fr-CH" dirty="0" smtClean="0"/>
              <a:t> </a:t>
            </a:r>
            <a:r>
              <a:rPr lang="fr-CH" dirty="0" smtClean="0"/>
              <a:t>long).</a:t>
            </a:r>
            <a:endParaRPr lang="fr-CH" dirty="0" smtClean="0"/>
          </a:p>
          <a:p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good in R&amp;D </a:t>
            </a:r>
            <a:r>
              <a:rPr lang="fr-CH" dirty="0" err="1" smtClean="0"/>
              <a:t>is</a:t>
            </a:r>
            <a:r>
              <a:rPr lang="fr-CH" dirty="0" smtClean="0"/>
              <a:t>  not </a:t>
            </a:r>
            <a:r>
              <a:rPr lang="fr-CH" dirty="0" err="1" smtClean="0"/>
              <a:t>necessarily</a:t>
            </a:r>
            <a:r>
              <a:rPr lang="fr-CH" dirty="0" smtClean="0"/>
              <a:t> the best for construction-</a:t>
            </a:r>
            <a:r>
              <a:rPr lang="fr-CH" dirty="0" err="1" smtClean="0"/>
              <a:t>oriented</a:t>
            </a:r>
            <a:r>
              <a:rPr lang="fr-CH" dirty="0" smtClean="0"/>
              <a:t> </a:t>
            </a:r>
            <a:r>
              <a:rPr lang="fr-CH" dirty="0" err="1" smtClean="0"/>
              <a:t>prototyping</a:t>
            </a:r>
            <a:r>
              <a:rPr lang="fr-CH" dirty="0" smtClean="0"/>
              <a:t> and  construction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3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CERN </a:t>
            </a:r>
            <a:r>
              <a:rPr lang="fr-CH" dirty="0" err="1" smtClean="0"/>
              <a:t>review</a:t>
            </a:r>
            <a:r>
              <a:rPr lang="fr-CH" dirty="0" smtClean="0"/>
              <a:t> of HL-LHC and LIU</a:t>
            </a:r>
            <a:br>
              <a:rPr lang="fr-CH" dirty="0" smtClean="0"/>
            </a:br>
            <a:r>
              <a:rPr lang="fr-CH" dirty="0" smtClean="0"/>
              <a:t>8-10 May, room  G. </a:t>
            </a:r>
            <a:r>
              <a:rPr lang="fr-CH" dirty="0" err="1"/>
              <a:t>C</a:t>
            </a:r>
            <a:r>
              <a:rPr lang="fr-CH" dirty="0" err="1" smtClean="0"/>
              <a:t>harpack</a:t>
            </a:r>
            <a:r>
              <a:rPr lang="fr-CH" dirty="0" smtClean="0"/>
              <a:t> </a:t>
            </a:r>
            <a:r>
              <a:rPr lang="en-GB" dirty="0" smtClean="0"/>
              <a:t>60/6-015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320" y="1341119"/>
            <a:ext cx="8519160" cy="5349240"/>
          </a:xfrm>
        </p:spPr>
        <p:txBody>
          <a:bodyPr>
            <a:normAutofit fontScale="85000" lnSpcReduction="10000"/>
          </a:bodyPr>
          <a:lstStyle/>
          <a:p>
            <a:r>
              <a:rPr lang="fr-CH" dirty="0" smtClean="0"/>
              <a:t>Scope:</a:t>
            </a:r>
          </a:p>
          <a:p>
            <a:pPr lvl="1"/>
            <a:r>
              <a:rPr lang="en-GB" dirty="0"/>
              <a:t>Review of the parameters of the LIU and HL-LHC projects following the experience and changes in the beam parameters experienced in the past two </a:t>
            </a:r>
            <a:r>
              <a:rPr lang="en-GB" dirty="0" smtClean="0"/>
              <a:t>years</a:t>
            </a:r>
          </a:p>
          <a:p>
            <a:r>
              <a:rPr lang="fr-CH" dirty="0" err="1" smtClean="0"/>
              <a:t>Procedure</a:t>
            </a:r>
            <a:r>
              <a:rPr lang="fr-CH" dirty="0" smtClean="0"/>
              <a:t>:</a:t>
            </a:r>
            <a:endParaRPr lang="en-GB" dirty="0" smtClean="0"/>
          </a:p>
          <a:p>
            <a:pPr lvl="1"/>
            <a:r>
              <a:rPr lang="en-GB" dirty="0" smtClean="0"/>
              <a:t>Produce </a:t>
            </a:r>
            <a:r>
              <a:rPr lang="en-GB" dirty="0"/>
              <a:t>a staged plan(beam parameters, technical work, all machines) of how we proceed from the performance at the end of 2012 to the required performance for the HL-LHC. In order to do this we need to know at what level of integrated luminosity will necessitate replacement of  the inner detectors and the insertions. Also to see the importance of </a:t>
            </a:r>
            <a:r>
              <a:rPr lang="en-GB" dirty="0" smtClean="0"/>
              <a:t>3000 fb</a:t>
            </a:r>
            <a:r>
              <a:rPr lang="en-GB" baseline="30000" dirty="0" smtClean="0"/>
              <a:t>-1</a:t>
            </a:r>
            <a:r>
              <a:rPr lang="en-GB" dirty="0" smtClean="0"/>
              <a:t> </a:t>
            </a:r>
            <a:r>
              <a:rPr lang="en-GB" dirty="0"/>
              <a:t>and what level of minimum integrated luminosity would be tolerated</a:t>
            </a:r>
          </a:p>
        </p:txBody>
      </p:sp>
    </p:spTree>
    <p:extLst>
      <p:ext uri="{BB962C8B-B14F-4D97-AF65-F5344CB8AC3E}">
        <p14:creationId xmlns:p14="http://schemas.microsoft.com/office/powerpoint/2010/main" val="347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Content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EU strategy update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Outcome form the Strategy Group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Position of CERN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Project Status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WPs &amp;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Committees (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  <a:sym typeface="Symbol"/>
              </a:rPr>
              <a:t> LARP, DOE)</a:t>
            </a:r>
            <a:endParaRPr lang="en-US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Integration will start soon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HL-LHC and LIU review (October)</a:t>
            </a:r>
          </a:p>
          <a:p>
            <a:r>
              <a:rPr lang="en-US" dirty="0" smtClean="0"/>
              <a:t>CERN’s role in LARP project(s)</a:t>
            </a:r>
            <a:endParaRPr lang="en-US" dirty="0" smtClean="0">
              <a:effectLst/>
            </a:endParaRPr>
          </a:p>
          <a:p>
            <a:pPr lvl="1"/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CERN </a:t>
            </a:r>
            <a:r>
              <a:rPr lang="fr-CH" dirty="0" err="1" smtClean="0"/>
              <a:t>Technical</a:t>
            </a:r>
            <a:r>
              <a:rPr lang="fr-CH" dirty="0" smtClean="0"/>
              <a:t> </a:t>
            </a:r>
            <a:r>
              <a:rPr lang="fr-CH" dirty="0" err="1" smtClean="0"/>
              <a:t>role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As client </a:t>
            </a:r>
            <a:r>
              <a:rPr lang="fr-CH" dirty="0" err="1" smtClean="0"/>
              <a:t>provides</a:t>
            </a:r>
            <a:r>
              <a:rPr lang="fr-CH" dirty="0" smtClean="0"/>
              <a:t> the </a:t>
            </a:r>
            <a:r>
              <a:rPr lang="fr-CH" dirty="0" err="1" smtClean="0"/>
              <a:t>necessary</a:t>
            </a:r>
            <a:r>
              <a:rPr lang="fr-CH" dirty="0" smtClean="0"/>
              <a:t> inputs to </a:t>
            </a:r>
            <a:r>
              <a:rPr lang="fr-CH" dirty="0" err="1" smtClean="0"/>
              <a:t>define</a:t>
            </a:r>
            <a:r>
              <a:rPr lang="fr-CH" dirty="0" smtClean="0"/>
              <a:t> </a:t>
            </a:r>
            <a:r>
              <a:rPr lang="fr-CH" dirty="0" err="1" smtClean="0"/>
              <a:t>parameters</a:t>
            </a:r>
            <a:endParaRPr lang="fr-CH" dirty="0" smtClean="0"/>
          </a:p>
          <a:p>
            <a:r>
              <a:rPr lang="fr-CH" dirty="0" err="1" smtClean="0"/>
              <a:t>Gives</a:t>
            </a:r>
            <a:r>
              <a:rPr lang="fr-CH" dirty="0" smtClean="0"/>
              <a:t> large support to </a:t>
            </a:r>
            <a:r>
              <a:rPr lang="fr-CH" dirty="0" err="1" smtClean="0"/>
              <a:t>may</a:t>
            </a:r>
            <a:r>
              <a:rPr lang="fr-CH" dirty="0" smtClean="0"/>
              <a:t> LARP </a:t>
            </a:r>
            <a:r>
              <a:rPr lang="fr-CH" dirty="0" err="1" smtClean="0"/>
              <a:t>activities</a:t>
            </a:r>
            <a:endParaRPr lang="fr-CH" dirty="0" smtClean="0"/>
          </a:p>
          <a:p>
            <a:pPr lvl="1"/>
            <a:r>
              <a:rPr lang="fr-CH" dirty="0" err="1" smtClean="0"/>
              <a:t>Magnets</a:t>
            </a:r>
            <a:r>
              <a:rPr lang="fr-CH" dirty="0" smtClean="0"/>
              <a:t>: design of IT of 150 mm (QXF)</a:t>
            </a:r>
          </a:p>
          <a:p>
            <a:pPr lvl="1"/>
            <a:r>
              <a:rPr lang="fr-CH" dirty="0" smtClean="0"/>
              <a:t>SC RF: </a:t>
            </a:r>
            <a:r>
              <a:rPr lang="fr-CH" dirty="0" smtClean="0"/>
              <a:t>design </a:t>
            </a:r>
            <a:r>
              <a:rPr lang="fr-CH" dirty="0" smtClean="0"/>
              <a:t>and </a:t>
            </a:r>
            <a:r>
              <a:rPr lang="fr-CH" dirty="0" err="1" smtClean="0"/>
              <a:t>providing</a:t>
            </a:r>
            <a:r>
              <a:rPr lang="fr-CH" dirty="0" smtClean="0"/>
              <a:t> the test </a:t>
            </a:r>
            <a:r>
              <a:rPr lang="fr-CH" dirty="0" err="1" smtClean="0"/>
              <a:t>bed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SPS</a:t>
            </a:r>
          </a:p>
          <a:p>
            <a:pPr marL="228600" lvl="1" indent="0">
              <a:buNone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9101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Content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EU </a:t>
            </a:r>
            <a:r>
              <a:rPr lang="en-US" smtClean="0">
                <a:effectLst/>
              </a:rPr>
              <a:t>strategy update</a:t>
            </a:r>
          </a:p>
          <a:p>
            <a:r>
              <a:rPr lang="en-US" smtClean="0"/>
              <a:t>Outcome </a:t>
            </a:r>
            <a:r>
              <a:rPr lang="en-US" dirty="0" smtClean="0"/>
              <a:t>form the Strategy Group</a:t>
            </a:r>
          </a:p>
          <a:p>
            <a:pPr lvl="1"/>
            <a:r>
              <a:rPr lang="en-US" dirty="0" smtClean="0">
                <a:effectLst/>
              </a:rPr>
              <a:t>Position of CERN</a:t>
            </a:r>
          </a:p>
          <a:p>
            <a:r>
              <a:rPr lang="en-US" dirty="0" smtClean="0"/>
              <a:t>Project Status</a:t>
            </a:r>
          </a:p>
          <a:p>
            <a:pPr lvl="1"/>
            <a:r>
              <a:rPr lang="en-US" dirty="0" smtClean="0"/>
              <a:t>WPs &amp; </a:t>
            </a:r>
            <a:r>
              <a:rPr lang="en-US" dirty="0" smtClean="0">
                <a:effectLst/>
              </a:rPr>
              <a:t>Committees</a:t>
            </a:r>
          </a:p>
          <a:p>
            <a:pPr lvl="1"/>
            <a:r>
              <a:rPr lang="en-US" dirty="0" smtClean="0">
                <a:effectLst/>
              </a:rPr>
              <a:t>Integration will start soon</a:t>
            </a:r>
          </a:p>
          <a:p>
            <a:pPr lvl="1"/>
            <a:r>
              <a:rPr lang="en-US" dirty="0" smtClean="0"/>
              <a:t>HL-LHC and LIU review (October)</a:t>
            </a:r>
          </a:p>
          <a:p>
            <a:r>
              <a:rPr lang="en-US" dirty="0" smtClean="0"/>
              <a:t>CERN’s role in LARP.</a:t>
            </a:r>
            <a:endParaRPr lang="en-US" dirty="0" smtClean="0">
              <a:effectLst/>
            </a:endParaRPr>
          </a:p>
          <a:p>
            <a:pPr lvl="1"/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ea typeface="+mj-ea"/>
              </a:rPr>
              <a:t>Cable R&amp;D and winding test </a:t>
            </a:r>
            <a:endParaRPr lang="en-GB" dirty="0">
              <a:ea typeface="+mj-ea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2698750"/>
          </a:xfrm>
        </p:spPr>
        <p:txBody>
          <a:bodyPr/>
          <a:lstStyle/>
          <a:p>
            <a:r>
              <a:rPr lang="en-GB">
                <a:latin typeface="Calibri" charset="0"/>
              </a:rPr>
              <a:t>Cable R&amp;D</a:t>
            </a:r>
          </a:p>
          <a:p>
            <a:pPr lvl="1"/>
            <a:r>
              <a:rPr lang="en-GB">
                <a:latin typeface="Calibri" charset="0"/>
              </a:rPr>
              <a:t>Preliminary cable parameters</a:t>
            </a:r>
          </a:p>
          <a:p>
            <a:pPr lvl="2"/>
            <a:r>
              <a:rPr lang="en-GB">
                <a:latin typeface="Calibri" charset="0"/>
              </a:rPr>
              <a:t>Width 17.8-17.9 mm</a:t>
            </a:r>
          </a:p>
          <a:p>
            <a:pPr lvl="2"/>
            <a:r>
              <a:rPr lang="en-GB">
                <a:latin typeface="Calibri" charset="0"/>
              </a:rPr>
              <a:t>Thickness: 1.5 mm</a:t>
            </a:r>
          </a:p>
          <a:p>
            <a:pPr lvl="2"/>
            <a:r>
              <a:rPr lang="en-GB">
                <a:latin typeface="Calibri" charset="0"/>
              </a:rPr>
              <a:t>Keystone angle: ~0.64</a:t>
            </a:r>
            <a:r>
              <a:rPr lang="en-GB">
                <a:latin typeface="Calibri" charset="0"/>
                <a:sym typeface="Symbol" charset="0"/>
              </a:rPr>
              <a:t> deg</a:t>
            </a:r>
            <a:endParaRPr lang="en-GB">
              <a:latin typeface="Calibri" charset="0"/>
            </a:endParaRPr>
          </a:p>
          <a:p>
            <a:endParaRPr lang="en-GB">
              <a:latin typeface="Calibri" charset="0"/>
            </a:endParaRPr>
          </a:p>
          <a:p>
            <a:endParaRPr lang="en-GB">
              <a:latin typeface="Calibri" charset="0"/>
            </a:endParaRP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58674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2" name="Picture 7" descr="G:\Workspaces\s\shortmod\Develop\labo 927\HFM\QXF\Winding-test\H16OC0123A\Defavorable\DSCN4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t="15472" b="28261"/>
          <a:stretch>
            <a:fillRect/>
          </a:stretch>
        </p:blipFill>
        <p:spPr bwMode="auto">
          <a:xfrm>
            <a:off x="4876800" y="3524250"/>
            <a:ext cx="38735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4070350"/>
            <a:ext cx="46482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Mechanical stability of first cable samples being checked with winding tests </a:t>
            </a:r>
            <a:endParaRPr lang="en-GB" dirty="0"/>
          </a:p>
        </p:txBody>
      </p:sp>
      <p:pic>
        <p:nvPicPr>
          <p:cNvPr id="1639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3" t="38622" r="6592" b="23689"/>
          <a:stretch>
            <a:fillRect/>
          </a:stretch>
        </p:blipFill>
        <p:spPr bwMode="auto">
          <a:xfrm>
            <a:off x="5959475" y="1752600"/>
            <a:ext cx="27273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3535680" y="6307639"/>
            <a:ext cx="5528664" cy="40011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L. </a:t>
            </a:r>
            <a:r>
              <a:rPr lang="en-US" sz="2000" dirty="0" err="1" smtClean="0">
                <a:solidFill>
                  <a:schemeClr val="bg1"/>
                </a:solidFill>
              </a:rPr>
              <a:t>Oberli</a:t>
            </a:r>
            <a:r>
              <a:rPr lang="en-US" sz="2000" dirty="0" smtClean="0">
                <a:solidFill>
                  <a:schemeClr val="bg1"/>
                </a:solidFill>
              </a:rPr>
              <a:t>, TE-MSC/SCD; P. </a:t>
            </a:r>
            <a:r>
              <a:rPr lang="en-US" sz="2000" dirty="0" err="1" smtClean="0">
                <a:solidFill>
                  <a:schemeClr val="bg1"/>
                </a:solidFill>
              </a:rPr>
              <a:t>Ferracin</a:t>
            </a:r>
            <a:r>
              <a:rPr lang="en-US" sz="2000" dirty="0" smtClean="0">
                <a:solidFill>
                  <a:schemeClr val="bg1"/>
                </a:solidFill>
              </a:rPr>
              <a:t>, TE-MSC/MDT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</a:rPr>
              <a:t>MQXF Magnetic </a:t>
            </a:r>
            <a:r>
              <a:rPr lang="en-GB" dirty="0">
                <a:latin typeface="Calibri" charset="0"/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4272"/>
            <a:ext cx="5791200" cy="2667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 smtClean="0">
                <a:ea typeface="+mn-ea"/>
              </a:rPr>
              <a:t>First iteration of 2D/3D magnetic design</a:t>
            </a:r>
          </a:p>
          <a:p>
            <a:pPr lvl="1">
              <a:defRPr/>
            </a:pPr>
            <a:r>
              <a:rPr lang="en-GB" dirty="0" smtClean="0">
                <a:ea typeface="+mn-ea"/>
              </a:rPr>
              <a:t>4-blocks coil cross-section</a:t>
            </a:r>
          </a:p>
          <a:p>
            <a:pPr lvl="1">
              <a:defRPr/>
            </a:pPr>
            <a:r>
              <a:rPr lang="en-GB" dirty="0" smtClean="0">
                <a:ea typeface="+mn-ea"/>
              </a:rPr>
              <a:t>6-blocks ends and iron parts optimized for field quality and to reduce conductor peak field</a:t>
            </a:r>
            <a:endParaRPr lang="en-GB" dirty="0">
              <a:ea typeface="+mn-ea"/>
            </a:endParaRPr>
          </a:p>
        </p:txBody>
      </p:sp>
      <p:pic>
        <p:nvPicPr>
          <p:cNvPr id="17415" name="Picture 6" descr="C:\HYBRI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4" t="40350" r="28696" b="12566"/>
          <a:stretch>
            <a:fillRect/>
          </a:stretch>
        </p:blipFill>
        <p:spPr bwMode="auto">
          <a:xfrm>
            <a:off x="5708650" y="3591272"/>
            <a:ext cx="30368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37201" r="23734" b="19911"/>
          <a:stretch>
            <a:fillRect/>
          </a:stretch>
        </p:blipFill>
        <p:spPr bwMode="auto">
          <a:xfrm>
            <a:off x="2884488" y="3591272"/>
            <a:ext cx="2754312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7472"/>
            <a:ext cx="27828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924272"/>
            <a:ext cx="269398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5372813" y="6307639"/>
            <a:ext cx="3691531" cy="40011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P. </a:t>
            </a:r>
            <a:r>
              <a:rPr lang="en-US" sz="2000" dirty="0" err="1" smtClean="0">
                <a:solidFill>
                  <a:schemeClr val="bg1"/>
                </a:solidFill>
              </a:rPr>
              <a:t>Ferracin</a:t>
            </a:r>
            <a:r>
              <a:rPr lang="en-US" sz="2000" dirty="0" smtClean="0">
                <a:solidFill>
                  <a:schemeClr val="bg1"/>
                </a:solidFill>
              </a:rPr>
              <a:t>, TE-MSC/MDT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</a:rPr>
              <a:t>MQXF Mechanical </a:t>
            </a:r>
            <a:r>
              <a:rPr lang="en-GB" dirty="0">
                <a:latin typeface="Calibri" charset="0"/>
              </a:rPr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6073"/>
            <a:ext cx="5105400" cy="18288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dirty="0" smtClean="0">
                <a:ea typeface="+mn-ea"/>
              </a:rPr>
              <a:t>Support structure optimized to</a:t>
            </a:r>
          </a:p>
          <a:p>
            <a:pPr lvl="1">
              <a:defRPr/>
            </a:pPr>
            <a:r>
              <a:rPr lang="en-GB" dirty="0" smtClean="0">
                <a:ea typeface="+mn-ea"/>
              </a:rPr>
              <a:t>Minimize stress in the conductor</a:t>
            </a:r>
          </a:p>
          <a:p>
            <a:pPr lvl="1">
              <a:defRPr/>
            </a:pPr>
            <a:r>
              <a:rPr lang="en-GB" dirty="0" smtClean="0">
                <a:ea typeface="+mn-ea"/>
              </a:rPr>
              <a:t>Bladder pressure</a:t>
            </a:r>
          </a:p>
          <a:p>
            <a:pPr lvl="1">
              <a:defRPr/>
            </a:pPr>
            <a:r>
              <a:rPr lang="en-GB" dirty="0" smtClean="0">
                <a:ea typeface="+mn-ea"/>
              </a:rPr>
              <a:t>Stress in the components</a:t>
            </a:r>
            <a:endParaRPr lang="en-GB" dirty="0">
              <a:ea typeface="+mn-ea"/>
            </a:endParaRPr>
          </a:p>
        </p:txBody>
      </p:sp>
      <p:pic>
        <p:nvPicPr>
          <p:cNvPr id="18439" name="Picture 2" descr="C:\Work\QXF\Mechanics\2D\MQXF_150mm_aperture\v5\155_grad\MQXF_-19645_opt155_opt_1\MQXF_2D_mech_coilsy_5fie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3526061"/>
            <a:ext cx="3240087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" descr="C:\Work\QXF\Mechanics\2D\MQXF_150mm_aperture\v5\155_grad\MQXF_-19645_opt155_opt_1\MQXF_2D_mech_coilsy_4col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052736"/>
            <a:ext cx="3240087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7" t="32619" r="24039" b="28339"/>
          <a:stretch>
            <a:fillRect/>
          </a:stretch>
        </p:blipFill>
        <p:spPr bwMode="auto">
          <a:xfrm>
            <a:off x="1115616" y="2510036"/>
            <a:ext cx="3807549" cy="358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30"/>
          <p:cNvSpPr>
            <a:spLocks noChangeArrowheads="1"/>
          </p:cNvSpPr>
          <p:nvPr/>
        </p:nvSpPr>
        <p:spPr bwMode="auto">
          <a:xfrm>
            <a:off x="5372813" y="6307639"/>
            <a:ext cx="3691531" cy="40011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P. </a:t>
            </a:r>
            <a:r>
              <a:rPr lang="en-US" sz="2000" dirty="0" err="1" smtClean="0">
                <a:solidFill>
                  <a:schemeClr val="bg1"/>
                </a:solidFill>
              </a:rPr>
              <a:t>Ferracin</a:t>
            </a:r>
            <a:r>
              <a:rPr lang="en-US" sz="2000" dirty="0" smtClean="0">
                <a:solidFill>
                  <a:schemeClr val="bg1"/>
                </a:solidFill>
              </a:rPr>
              <a:t>, TE-MSC/MDT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</a:rPr>
              <a:t>MQXF Coil </a:t>
            </a:r>
            <a:r>
              <a:rPr lang="en-GB" dirty="0">
                <a:latin typeface="Calibri" charset="0"/>
              </a:rPr>
              <a:t>and Tooling design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4586966" cy="4968552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alibri" charset="0"/>
              </a:rPr>
              <a:t>First CAD model of short coil completed</a:t>
            </a:r>
          </a:p>
          <a:p>
            <a:r>
              <a:rPr lang="en-GB" dirty="0">
                <a:latin typeface="Calibri" charset="0"/>
              </a:rPr>
              <a:t>Design of </a:t>
            </a:r>
            <a:r>
              <a:rPr lang="en-GB" dirty="0" smtClean="0">
                <a:latin typeface="Calibri" charset="0"/>
              </a:rPr>
              <a:t>tooling </a:t>
            </a:r>
            <a:r>
              <a:rPr lang="en-GB" dirty="0">
                <a:latin typeface="Calibri" charset="0"/>
              </a:rPr>
              <a:t>in progress </a:t>
            </a:r>
            <a:r>
              <a:rPr lang="en-GB" dirty="0" smtClean="0">
                <a:latin typeface="Calibri" charset="0"/>
              </a:rPr>
              <a:t>(end 2013)</a:t>
            </a:r>
          </a:p>
          <a:p>
            <a:r>
              <a:rPr lang="en-GB" dirty="0" smtClean="0">
                <a:latin typeface="Calibri" charset="0"/>
              </a:rPr>
              <a:t>Structure procurement and first coil winding beginning 2014</a:t>
            </a:r>
          </a:p>
          <a:p>
            <a:r>
              <a:rPr lang="en-GB" dirty="0" smtClean="0">
                <a:latin typeface="Calibri" charset="0"/>
              </a:rPr>
              <a:t>First assembly mid 2014</a:t>
            </a:r>
          </a:p>
          <a:p>
            <a:r>
              <a:rPr lang="en-GB" dirty="0" smtClean="0">
                <a:latin typeface="Calibri" charset="0"/>
              </a:rPr>
              <a:t>Short magnet test 2015</a:t>
            </a:r>
          </a:p>
          <a:p>
            <a:endParaRPr lang="en-GB" dirty="0">
              <a:latin typeface="Calibri" charset="0"/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1" r="20206"/>
          <a:stretch>
            <a:fillRect/>
          </a:stretch>
        </p:blipFill>
        <p:spPr bwMode="auto">
          <a:xfrm rot="21162133">
            <a:off x="4802210" y="1863360"/>
            <a:ext cx="2678089" cy="246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t="7346" r="12662" b="4739"/>
          <a:stretch>
            <a:fillRect/>
          </a:stretch>
        </p:blipFill>
        <p:spPr bwMode="auto">
          <a:xfrm rot="20878170">
            <a:off x="5714234" y="848600"/>
            <a:ext cx="3232150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6" r="18002"/>
          <a:stretch>
            <a:fillRect/>
          </a:stretch>
        </p:blipFill>
        <p:spPr bwMode="auto">
          <a:xfrm>
            <a:off x="6900828" y="3955356"/>
            <a:ext cx="2219234" cy="219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6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4" t="4555" r="16685" b="8134"/>
          <a:stretch>
            <a:fillRect/>
          </a:stretch>
        </p:blipFill>
        <p:spPr bwMode="auto">
          <a:xfrm flipH="1">
            <a:off x="4291434" y="3373995"/>
            <a:ext cx="2898067" cy="22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5372813" y="6307639"/>
            <a:ext cx="3691531" cy="40011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P. </a:t>
            </a:r>
            <a:r>
              <a:rPr lang="en-US" sz="2000" dirty="0" err="1" smtClean="0">
                <a:solidFill>
                  <a:schemeClr val="bg1"/>
                </a:solidFill>
              </a:rPr>
              <a:t>Ferracin</a:t>
            </a:r>
            <a:r>
              <a:rPr lang="en-US" sz="2000" dirty="0" smtClean="0">
                <a:solidFill>
                  <a:schemeClr val="bg1"/>
                </a:solidFill>
              </a:rPr>
              <a:t>, TE-MSC/MDT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926976"/>
          </a:xfrm>
        </p:spPr>
        <p:txBody>
          <a:bodyPr/>
          <a:lstStyle/>
          <a:p>
            <a:r>
              <a:rPr lang="en-US" dirty="0" smtClean="0"/>
              <a:t>TE-MSC-MDT magnet program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06456259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\\cern.ch\dfs\Users\j\jperez\Public\SMC\Docs Paolo\Picture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660740"/>
            <a:ext cx="1254342" cy="760148"/>
          </a:xfrm>
          <a:prstGeom prst="rect">
            <a:avLst/>
          </a:prstGeom>
          <a:noFill/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80" y="5504334"/>
            <a:ext cx="1332000" cy="104165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2" y="4149080"/>
            <a:ext cx="1291208" cy="96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 descr="\\cern.ch\dfs\Users\j\jperez\Public\SMC\Docs Paolo\IMG_9475.jpg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623" y="2733845"/>
            <a:ext cx="1008113" cy="1343227"/>
          </a:xfrm>
          <a:prstGeom prst="rect">
            <a:avLst/>
          </a:prstGeom>
          <a:noFill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2" b="7977"/>
          <a:stretch>
            <a:fillRect/>
          </a:stretch>
        </p:blipFill>
        <p:spPr bwMode="auto">
          <a:xfrm>
            <a:off x="2195736" y="5747942"/>
            <a:ext cx="1416776" cy="84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 descr="DSCN1809_SHELL - Copy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13288"/>
            <a:ext cx="1512000" cy="161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" t="4451" r="50961" b="8299"/>
          <a:stretch>
            <a:fillRect/>
          </a:stretch>
        </p:blipFill>
        <p:spPr bwMode="auto">
          <a:xfrm>
            <a:off x="2226768" y="1575174"/>
            <a:ext cx="1409128" cy="106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図 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479586"/>
            <a:ext cx="952838" cy="545576"/>
          </a:xfrm>
          <a:prstGeom prst="rect">
            <a:avLst/>
          </a:prstGeom>
        </p:spPr>
      </p:pic>
      <p:pic>
        <p:nvPicPr>
          <p:cNvPr id="13" name="Picture 12" descr="http://www.google.ch/url?source=imglanding&amp;ct=img&amp;q=https://twimg0-a.akamaihd.net/profile_images/2448319866/a7d65rmd3vg42fqa3eu9.png&amp;sa=X&amp;ei=ZnB8UPn_MoKThgfIj4GgAQ&amp;ved=0CAsQ8wc&amp;usg=AFQjCNGYyAOwiBCcN-o-vyrl08osOTsKyQ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01475"/>
            <a:ext cx="56841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/>
          <a:srcRect l="2040" t="2811" r="2199" b="3499"/>
          <a:stretch/>
        </p:blipFill>
        <p:spPr>
          <a:xfrm>
            <a:off x="3796814" y="4222816"/>
            <a:ext cx="1512000" cy="820934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241"/>
          <a:stretch>
            <a:fillRect/>
          </a:stretch>
        </p:blipFill>
        <p:spPr bwMode="auto">
          <a:xfrm>
            <a:off x="3851920" y="3841018"/>
            <a:ext cx="1492871" cy="50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205638"/>
              </p:ext>
            </p:extLst>
          </p:nvPr>
        </p:nvGraphicFramePr>
        <p:xfrm>
          <a:off x="6406480" y="2780928"/>
          <a:ext cx="6858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19" imgW="866896" imgH="819048" progId="PBrush">
                  <p:embed/>
                </p:oleObj>
              </mc:Choice>
              <mc:Fallback>
                <p:oleObj name="Bitmap Image" r:id="rId19" imgW="866896" imgH="8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480" y="2780928"/>
                        <a:ext cx="6858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07763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715749" y="3284984"/>
            <a:ext cx="1232515" cy="1216800"/>
            <a:chOff x="5715749" y="2996864"/>
            <a:chExt cx="1232515" cy="12168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3" r="17929"/>
            <a:stretch/>
          </p:blipFill>
          <p:spPr bwMode="auto">
            <a:xfrm>
              <a:off x="5715749" y="2996952"/>
              <a:ext cx="1232515" cy="12167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yokeassy.png"/>
            <p:cNvPicPr>
              <a:picLocks noChangeAspect="1"/>
            </p:cNvPicPr>
            <p:nvPr/>
          </p:nvPicPr>
          <p:blipFill rotWithShape="1">
            <a:blip r:embed="rId2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70"/>
            <a:stretch/>
          </p:blipFill>
          <p:spPr>
            <a:xfrm>
              <a:off x="6294852" y="2996864"/>
              <a:ext cx="653412" cy="1216800"/>
            </a:xfrm>
            <a:prstGeom prst="rect">
              <a:avLst/>
            </a:prstGeom>
          </p:spPr>
        </p:pic>
      </p:grpSp>
      <p:pic>
        <p:nvPicPr>
          <p:cNvPr id="19" name="Content Placeholder 10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>
          <a:xfrm>
            <a:off x="5652272" y="5445224"/>
            <a:ext cx="1368000" cy="1368000"/>
          </a:xfrm>
          <a:prstGeom prst="rect">
            <a:avLst/>
          </a:prstGeom>
        </p:spPr>
      </p:pic>
      <p:pic>
        <p:nvPicPr>
          <p:cNvPr id="20" name="Picture 4" descr="http://www.google.ch/url?source=imglanding&amp;ct=img&amp;q=http://www.uslarp.org/images/larp_dipole_logo_small.gif&amp;sa=X&amp;ei=uG98UIilEZOJhQfjz4DACQ&amp;ved=0CAsQ8wc&amp;usg=AFQjCNFi2lvr4AIkjvV58gfLnN_IIgY5cw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65" y="4941168"/>
            <a:ext cx="510415" cy="67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14" descr="\\Srv5_div\SHORTMOD\Develop\USERS\Jacky\11T\BOBINAGE\Bobinage coil  Cu 11TEX_MICA week 24\DSCN3237.jpg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771447" y="1700808"/>
            <a:ext cx="1102753" cy="108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6" t="21844" b="24380"/>
          <a:stretch>
            <a:fillRect/>
          </a:stretch>
        </p:blipFill>
        <p:spPr bwMode="auto">
          <a:xfrm>
            <a:off x="7524328" y="4897310"/>
            <a:ext cx="1440000" cy="83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10556" b="8430"/>
          <a:stretch>
            <a:fillRect/>
          </a:stretch>
        </p:blipFill>
        <p:spPr bwMode="auto">
          <a:xfrm rot="5400000">
            <a:off x="7704328" y="5636905"/>
            <a:ext cx="1080000" cy="127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/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29" y="1700808"/>
            <a:ext cx="1306345" cy="173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Content Placeholder 13"/>
          <p:cNvPicPr>
            <a:picLocks noChangeAspect="1"/>
          </p:cNvPicPr>
          <p:nvPr/>
        </p:nvPicPr>
        <p:blipFill>
          <a:blip r:embed="rId29"/>
          <a:srcRect t="-31874" b="-31874"/>
          <a:stretch>
            <a:fillRect/>
          </a:stretch>
        </p:blipFill>
        <p:spPr>
          <a:xfrm>
            <a:off x="7452480" y="3620142"/>
            <a:ext cx="1440000" cy="816970"/>
          </a:xfrm>
          <a:prstGeom prst="rect">
            <a:avLst/>
          </a:prstGeom>
        </p:spPr>
      </p:pic>
      <p:pic>
        <p:nvPicPr>
          <p:cNvPr id="4138" name="Picture 42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69" y="1800016"/>
            <a:ext cx="1440000" cy="134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5" name="Picture 2" descr="cid:image002.png@01CDB696.ECC2A020"/>
          <p:cNvPicPr>
            <a:picLocks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96" y="2735901"/>
            <a:ext cx="144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54209-B02E-4368-B0AF-A3E940D7FF7B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34672" y="452140"/>
            <a:ext cx="1440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2000" dirty="0" smtClean="0"/>
              <a:t>P. Fessia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469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MQXF personnel allocation evolution</a:t>
            </a:r>
            <a:br>
              <a:rPr lang="en-US" sz="3600" dirty="0" smtClean="0"/>
            </a:br>
            <a:r>
              <a:rPr lang="en-US" sz="3600" dirty="0" smtClean="0"/>
              <a:t> April-&gt; September 2013</a:t>
            </a:r>
            <a:endParaRPr lang="en-GB" sz="36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467561"/>
              </p:ext>
            </p:extLst>
          </p:nvPr>
        </p:nvGraphicFramePr>
        <p:xfrm>
          <a:off x="-166221" y="980728"/>
          <a:ext cx="9310221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34672" y="452140"/>
            <a:ext cx="1440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2000" dirty="0" smtClean="0"/>
              <a:t>P. Fessia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063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MQXF is profiting from infrastructures: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9472" y="1128191"/>
            <a:ext cx="4624536" cy="932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FRESCA 2: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2.5 m long reaction oven (commissioned)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Impregnation station (under commissioning)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81" y="4077072"/>
            <a:ext cx="336161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5496" y="4077072"/>
            <a:ext cx="338782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Polymer lab:</a:t>
            </a:r>
          </a:p>
          <a:p>
            <a:pPr algn="ctr"/>
            <a:r>
              <a:rPr lang="en-US" dirty="0" smtClean="0"/>
              <a:t>New rapid prototyping machine capable of producing spacer withstanding curing operation (under commissioning)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0" y="5949280"/>
            <a:ext cx="3423320" cy="83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 infrastructures:</a:t>
            </a:r>
          </a:p>
          <a:p>
            <a:pPr algn="ctr"/>
            <a:r>
              <a:rPr lang="en-US" dirty="0" smtClean="0"/>
              <a:t>Coil measurement station (under procurement)</a:t>
            </a:r>
            <a:endParaRPr lang="en-GB" dirty="0"/>
          </a:p>
        </p:txBody>
      </p:sp>
      <p:pic>
        <p:nvPicPr>
          <p:cNvPr id="2052" name="Picture 4" descr="D:\DCIM\106NIKON\DSCN13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2251619" cy="300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CIM\106NIKON\DSCN13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52736"/>
            <a:ext cx="2251619" cy="300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CIM\106NIKON\DSCN13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82065" y="4777117"/>
            <a:ext cx="1440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2000" dirty="0" smtClean="0"/>
              <a:t>P. Fessia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688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5567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MQXF: CERN integrate closely other magnet programs and SC technology development: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1700808"/>
            <a:ext cx="9144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dirty="0" smtClean="0"/>
              <a:t>FRESCA 2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Development of long bladders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Development of long traces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2708920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 T dipole:</a:t>
            </a:r>
          </a:p>
          <a:p>
            <a:pPr marL="285750" indent="-285750" algn="ctr">
              <a:buFontTx/>
              <a:buChar char="-"/>
            </a:pPr>
            <a:r>
              <a:rPr lang="en-GB" dirty="0"/>
              <a:t>A</a:t>
            </a:r>
            <a:r>
              <a:rPr lang="en-GB" dirty="0" smtClean="0"/>
              <a:t>lternative insulation scheme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Debugging of procedures</a:t>
            </a:r>
            <a:endParaRPr lang="en-GB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4610337"/>
            <a:ext cx="91440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 technology development: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Radiation hard resin qualification 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Quench protection studies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33256"/>
            <a:ext cx="91440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 MDT framework:</a:t>
            </a:r>
          </a:p>
          <a:p>
            <a:pPr algn="ctr"/>
            <a:r>
              <a:rPr lang="en-US" dirty="0" smtClean="0"/>
              <a:t>- Setting up a blanket contract for end spacer production</a:t>
            </a:r>
          </a:p>
          <a:p>
            <a:pPr algn="ctr"/>
            <a:r>
              <a:rPr lang="en-US" dirty="0" smtClean="0"/>
              <a:t>- Electrical test requirements specification (see presentation P. Ferracin)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36512" y="3645024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RMC: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Test of 1</a:t>
            </a:r>
            <a:r>
              <a:rPr lang="en-US" baseline="30000" dirty="0" smtClean="0"/>
              <a:t>st</a:t>
            </a:r>
            <a:r>
              <a:rPr lang="en-US" dirty="0" smtClean="0"/>
              <a:t> coil with braided 933 S2 insulation</a:t>
            </a:r>
            <a:endParaRPr lang="en-GB" dirty="0" smtClean="0"/>
          </a:p>
        </p:txBody>
      </p:sp>
      <p:pic>
        <p:nvPicPr>
          <p:cNvPr id="3074" name="Picture 2" descr="D:\DCIM\106NIKON\DSCN13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3224436"/>
            <a:ext cx="2288975" cy="17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06" y="1349398"/>
            <a:ext cx="2987824" cy="168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DSCN1937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635571" y="3368292"/>
            <a:ext cx="4562685" cy="12277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7412752" y="1373806"/>
            <a:ext cx="1440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2000" dirty="0" smtClean="0"/>
              <a:t>P. Fessia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232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4320000" y="1691640"/>
            <a:ext cx="2889780" cy="3300652"/>
          </a:xfrm>
          <a:prstGeom prst="roundRect">
            <a:avLst/>
          </a:prstGeom>
          <a:solidFill>
            <a:srgbClr val="339933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430220" y="1691640"/>
            <a:ext cx="2889780" cy="2961000"/>
          </a:xfrm>
          <a:prstGeom prst="round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scale – Quad.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20640"/>
            <a:ext cx="8226854" cy="8723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15/2/2013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TE-MSC-LMF / F. Savary / edms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0000" y="2168640"/>
            <a:ext cx="720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2013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40000" y="2168640"/>
            <a:ext cx="720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2014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60000" y="2168640"/>
            <a:ext cx="720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2015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80000" y="2168640"/>
            <a:ext cx="720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2016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00000" y="2168640"/>
            <a:ext cx="720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2017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20000" y="2168640"/>
            <a:ext cx="720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2018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0000" y="2168640"/>
            <a:ext cx="720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2019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60000" y="2168640"/>
            <a:ext cx="720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2020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80000" y="2168640"/>
            <a:ext cx="720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2021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00000" y="2168640"/>
            <a:ext cx="720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2022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20000" y="2168640"/>
            <a:ext cx="720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2023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0000" y="2888640"/>
            <a:ext cx="720000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3739" y="2657000"/>
            <a:ext cx="884513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/>
              <a:t>Coil tooling</a:t>
            </a:r>
            <a:endParaRPr lang="en-US" sz="1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476220" y="3140640"/>
            <a:ext cx="1800000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71105" y="2904286"/>
            <a:ext cx="161713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/>
              <a:t>Coil fabrication</a:t>
            </a:r>
            <a:endParaRPr lang="en-US" sz="14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506" y="116222"/>
            <a:ext cx="1974338" cy="1980000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37" name="Straight Connector 36"/>
          <p:cNvCxnSpPr/>
          <p:nvPr/>
        </p:nvCxnSpPr>
        <p:spPr>
          <a:xfrm>
            <a:off x="720000" y="3392640"/>
            <a:ext cx="1440000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60000" y="3644640"/>
            <a:ext cx="1800000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1651" y="3156946"/>
            <a:ext cx="161713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/>
              <a:t>Support structure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901716" y="3404070"/>
            <a:ext cx="2316567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/>
              <a:t>Model magnet construction</a:t>
            </a:r>
            <a:endParaRPr lang="en-US" sz="1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440000" y="3896640"/>
            <a:ext cx="1440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880000" y="4148640"/>
            <a:ext cx="1440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320000" y="4400640"/>
            <a:ext cx="2880000" cy="0"/>
          </a:xfrm>
          <a:prstGeom prst="line">
            <a:avLst/>
          </a:prstGeom>
          <a:ln w="25400">
            <a:solidFill>
              <a:srgbClr val="3399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200000" y="4652640"/>
            <a:ext cx="1440000" cy="0"/>
          </a:xfrm>
          <a:prstGeom prst="line">
            <a:avLst/>
          </a:prstGeom>
          <a:ln w="25400"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352196" y="3654502"/>
            <a:ext cx="161713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Prototype tooling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76001" y="3907080"/>
            <a:ext cx="204799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Prototype construction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20000" y="4155884"/>
            <a:ext cx="2880000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39933"/>
                </a:solidFill>
              </a:rPr>
              <a:t>Series production</a:t>
            </a:r>
            <a:endParaRPr lang="en-US" sz="1400" b="1" dirty="0">
              <a:solidFill>
                <a:srgbClr val="339933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64005" y="4425766"/>
            <a:ext cx="1711990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rgbClr val="800080"/>
                </a:solidFill>
              </a:rPr>
              <a:t>Installation</a:t>
            </a:r>
            <a:endParaRPr lang="en-US" sz="14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dirty="0" smtClean="0"/>
              <a:t>Start making plan for long magnets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52000" y="6516000"/>
            <a:ext cx="6840000" cy="3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 Savary - SC Magnet Development &amp; SC Magnet TT to Industry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92000" y="6516000"/>
            <a:ext cx="720000" cy="324000"/>
          </a:xfrm>
          <a:prstGeom prst="rect">
            <a:avLst/>
          </a:prstGeom>
        </p:spPr>
        <p:txBody>
          <a:bodyPr/>
          <a:lstStyle/>
          <a:p>
            <a:fld id="{00E54209-B02E-4368-B0AF-A3E940D7FF7B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r="2509"/>
          <a:stretch/>
        </p:blipFill>
        <p:spPr bwMode="auto">
          <a:xfrm>
            <a:off x="1" y="980728"/>
            <a:ext cx="9144000" cy="323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"/>
          <a:stretch/>
        </p:blipFill>
        <p:spPr bwMode="auto">
          <a:xfrm>
            <a:off x="0" y="4357554"/>
            <a:ext cx="9144000" cy="216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>
            <a:spLocks noChangeAspect="1"/>
          </p:cNvSpPr>
          <p:nvPr/>
        </p:nvSpPr>
        <p:spPr>
          <a:xfrm>
            <a:off x="3707904" y="836712"/>
            <a:ext cx="1728192" cy="720080"/>
          </a:xfrm>
          <a:prstGeom prst="cloudCallout">
            <a:avLst>
              <a:gd name="adj1" fmla="val -38018"/>
              <a:gd name="adj2" fmla="val 97386"/>
            </a:avLst>
          </a:prstGeom>
          <a:solidFill>
            <a:schemeClr val="tx2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180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39027" y="2331991"/>
            <a:ext cx="1730453" cy="31892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600" dirty="0" smtClean="0"/>
              <a:t>Winding house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974080" y="854663"/>
            <a:ext cx="306324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2000" b="1" dirty="0" err="1" smtClean="0"/>
              <a:t>Tooling</a:t>
            </a:r>
            <a:r>
              <a:rPr lang="fr-CH" sz="2000" b="1" dirty="0" smtClean="0"/>
              <a:t> for long </a:t>
            </a:r>
            <a:r>
              <a:rPr lang="fr-CH" sz="2000" b="1" dirty="0" err="1" smtClean="0"/>
              <a:t>magents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is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under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purchase</a:t>
            </a:r>
            <a:r>
              <a:rPr lang="fr-CH" sz="2000" b="1" dirty="0" smtClean="0"/>
              <a:t> or </a:t>
            </a:r>
            <a:r>
              <a:rPr lang="fr-CH" sz="2000" b="1" dirty="0" err="1" smtClean="0"/>
              <a:t>desing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9823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Content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EU strategy update</a:t>
            </a:r>
          </a:p>
          <a:p>
            <a:pPr lvl="1"/>
            <a:r>
              <a:rPr lang="en-US" dirty="0" smtClean="0"/>
              <a:t>Outcome form the Strategy Group</a:t>
            </a:r>
          </a:p>
          <a:p>
            <a:pPr lvl="1"/>
            <a:r>
              <a:rPr lang="en-US" dirty="0" smtClean="0">
                <a:effectLst/>
              </a:rPr>
              <a:t>Position of CERN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Project Status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WPs &amp;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Committees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Integration will start soon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HL-LHC and LIU review (October)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CERN’s role in LARP.</a:t>
            </a:r>
            <a:endParaRPr lang="en-US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lvl="1"/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Design and </a:t>
            </a:r>
            <a:r>
              <a:rPr lang="fr-CH" dirty="0" err="1" smtClean="0"/>
              <a:t>optimization</a:t>
            </a:r>
            <a:r>
              <a:rPr lang="fr-CH" dirty="0" smtClean="0"/>
              <a:t> of SCRF CC</a:t>
            </a:r>
            <a:br>
              <a:rPr lang="fr-CH" dirty="0" smtClean="0"/>
            </a:br>
            <a:r>
              <a:rPr lang="fr-CH" dirty="0" smtClean="0"/>
              <a:t>Basic RF </a:t>
            </a:r>
            <a:r>
              <a:rPr lang="fr-CH" dirty="0" err="1" smtClean="0"/>
              <a:t>work</a:t>
            </a:r>
            <a:r>
              <a:rPr lang="fr-CH" dirty="0" smtClean="0"/>
              <a:t> for CC </a:t>
            </a:r>
            <a:r>
              <a:rPr lang="fr-CH" dirty="0" err="1" smtClean="0"/>
              <a:t>evaluation</a:t>
            </a:r>
            <a:r>
              <a:rPr lang="fr-CH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                                                                              </a:t>
            </a:r>
          </a:p>
          <a:p>
            <a:r>
              <a:rPr lang="en-GB" dirty="0"/>
              <a:t>                                                         </a:t>
            </a:r>
          </a:p>
          <a:p>
            <a:r>
              <a:rPr lang="en-GB" dirty="0"/>
              <a:t>                                                                                                    </a:t>
            </a:r>
          </a:p>
          <a:p>
            <a:r>
              <a:rPr lang="en-GB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1920"/>
            <a:ext cx="8644514" cy="499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Preparation</a:t>
            </a:r>
            <a:r>
              <a:rPr lang="fr-CH" dirty="0" smtClean="0"/>
              <a:t> for SPS test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1471613"/>
            <a:ext cx="7863840" cy="480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900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810" y="195972"/>
            <a:ext cx="8229600" cy="914400"/>
          </a:xfrm>
        </p:spPr>
        <p:txBody>
          <a:bodyPr/>
          <a:lstStyle/>
          <a:p>
            <a:r>
              <a:rPr lang="en-GB" dirty="0" smtClean="0"/>
              <a:t>Crab Cavities - summary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08149"/>
            <a:ext cx="8229600" cy="5528668"/>
          </a:xfrm>
        </p:spPr>
        <p:txBody>
          <a:bodyPr/>
          <a:lstStyle/>
          <a:p>
            <a:r>
              <a:rPr lang="en-GB" dirty="0" smtClean="0"/>
              <a:t>Overall time-line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Preparation of SPS test progressing: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90539" y="1423370"/>
            <a:ext cx="8811921" cy="2246336"/>
            <a:chOff x="90539" y="1656272"/>
            <a:chExt cx="8811921" cy="22463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"/>
            <a:stretch/>
          </p:blipFill>
          <p:spPr bwMode="auto">
            <a:xfrm>
              <a:off x="90539" y="1719628"/>
              <a:ext cx="8811921" cy="218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2501660" y="1656272"/>
              <a:ext cx="0" cy="13543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273360" y="2505107"/>
              <a:ext cx="4566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now</a:t>
              </a:r>
              <a:endParaRPr lang="en-GB" sz="1200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59"/>
          <a:stretch/>
        </p:blipFill>
        <p:spPr bwMode="auto">
          <a:xfrm>
            <a:off x="420990" y="4175185"/>
            <a:ext cx="4789346" cy="221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0574" y="4464972"/>
            <a:ext cx="4123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Engineering meeting took place at FNAL in </a:t>
            </a:r>
            <a:r>
              <a:rPr lang="en-GB" sz="1400" dirty="0"/>
              <a:t>Dec (https://cds.cern.ch/record/1517047</a:t>
            </a:r>
            <a:r>
              <a:rPr lang="en-GB" sz="1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Working group under A. Macpherson “Crab Cavity Technical Coordination</a:t>
            </a:r>
            <a:r>
              <a:rPr lang="en-GB" sz="1400" dirty="0"/>
              <a:t>” coordinates SPS tests (https://indico.cern.ch/categoryDisplay.py?categId=4482)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94" y="4280440"/>
            <a:ext cx="2915728" cy="217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23994" y="4280440"/>
            <a:ext cx="2915727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 dirty="0" smtClean="0"/>
              <a:t>Concept of RF Power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6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Managerial</a:t>
            </a:r>
            <a:r>
              <a:rPr lang="fr-CH" dirty="0" smtClean="0"/>
              <a:t> </a:t>
            </a:r>
            <a:r>
              <a:rPr lang="fr-CH" dirty="0" err="1" smtClean="0"/>
              <a:t>role</a:t>
            </a:r>
            <a:r>
              <a:rPr lang="fr-CH" dirty="0" smtClean="0"/>
              <a:t> of CERN in LARP?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599"/>
            <a:ext cx="8458200" cy="5120641"/>
          </a:xfrm>
        </p:spPr>
        <p:txBody>
          <a:bodyPr>
            <a:normAutofit fontScale="85000" lnSpcReduction="20000"/>
          </a:bodyPr>
          <a:lstStyle/>
          <a:p>
            <a:r>
              <a:rPr lang="fr-CH" dirty="0" err="1" smtClean="0"/>
              <a:t>Give</a:t>
            </a:r>
            <a:r>
              <a:rPr lang="fr-CH" dirty="0" smtClean="0"/>
              <a:t> the focus and orient to R&amp;D</a:t>
            </a:r>
          </a:p>
          <a:p>
            <a:r>
              <a:rPr lang="fr-CH" dirty="0" err="1" smtClean="0"/>
              <a:t>Today</a:t>
            </a:r>
            <a:r>
              <a:rPr lang="fr-CH" dirty="0" smtClean="0"/>
              <a:t> </a:t>
            </a:r>
            <a:r>
              <a:rPr lang="fr-CH" dirty="0" err="1" smtClean="0"/>
              <a:t>stron</a:t>
            </a:r>
            <a:r>
              <a:rPr lang="fr-CH" dirty="0" smtClean="0"/>
              <a:t> </a:t>
            </a:r>
            <a:r>
              <a:rPr lang="fr-CH" dirty="0" err="1" smtClean="0"/>
              <a:t>link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 smtClean="0"/>
              <a:t> </a:t>
            </a:r>
            <a:r>
              <a:rPr lang="fr-CH" dirty="0" err="1" smtClean="0"/>
              <a:t>StCom</a:t>
            </a:r>
            <a:r>
              <a:rPr lang="fr-CH" dirty="0" smtClean="0"/>
              <a:t> (for </a:t>
            </a:r>
            <a:r>
              <a:rPr lang="fr-CH" dirty="0" err="1" smtClean="0"/>
              <a:t>magnets</a:t>
            </a:r>
            <a:r>
              <a:rPr lang="fr-CH" dirty="0" smtClean="0"/>
              <a:t>) and </a:t>
            </a:r>
            <a:r>
              <a:rPr lang="fr-CH" dirty="0" err="1" smtClean="0"/>
              <a:t>Coll.Meet.s</a:t>
            </a:r>
            <a:r>
              <a:rPr lang="fr-CH" dirty="0" smtClean="0"/>
              <a:t>, </a:t>
            </a:r>
            <a:r>
              <a:rPr lang="fr-CH" dirty="0" smtClean="0"/>
              <a:t>and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techncal</a:t>
            </a:r>
            <a:r>
              <a:rPr lang="fr-CH" dirty="0" smtClean="0"/>
              <a:t> </a:t>
            </a:r>
            <a:r>
              <a:rPr lang="fr-CH" dirty="0" err="1" smtClean="0"/>
              <a:t>committees</a:t>
            </a:r>
            <a:r>
              <a:rPr lang="fr-CH" dirty="0" smtClean="0"/>
              <a:t>, as </a:t>
            </a:r>
            <a:r>
              <a:rPr lang="fr-CH" dirty="0" err="1" smtClean="0"/>
              <a:t>well</a:t>
            </a:r>
            <a:r>
              <a:rPr lang="fr-CH" dirty="0" smtClean="0"/>
              <a:t> as </a:t>
            </a:r>
            <a:r>
              <a:rPr lang="fr-CH" dirty="0" err="1" smtClean="0"/>
              <a:t>through</a:t>
            </a:r>
            <a:r>
              <a:rPr lang="fr-CH" dirty="0" smtClean="0"/>
              <a:t> people</a:t>
            </a:r>
          </a:p>
          <a:p>
            <a:r>
              <a:rPr lang="fr-CH" dirty="0" err="1" smtClean="0"/>
              <a:t>At</a:t>
            </a:r>
            <a:r>
              <a:rPr lang="fr-CH" dirty="0" smtClean="0"/>
              <a:t> the </a:t>
            </a:r>
            <a:r>
              <a:rPr lang="fr-CH" dirty="0" err="1" smtClean="0"/>
              <a:t>proper</a:t>
            </a:r>
            <a:r>
              <a:rPr lang="fr-CH" dirty="0" smtClean="0"/>
              <a:t> moment </a:t>
            </a:r>
            <a:r>
              <a:rPr lang="fr-CH" dirty="0" err="1" smtClean="0"/>
              <a:t>probably</a:t>
            </a:r>
            <a:r>
              <a:rPr lang="fr-CH" dirty="0" smtClean="0"/>
              <a:t> the best </a:t>
            </a:r>
            <a:r>
              <a:rPr lang="fr-CH" dirty="0" err="1" smtClean="0"/>
              <a:t>is</a:t>
            </a:r>
            <a:r>
              <a:rPr lang="fr-CH" dirty="0" smtClean="0"/>
              <a:t> to set up a CERN-US collaboration </a:t>
            </a:r>
            <a:r>
              <a:rPr lang="fr-CH" dirty="0" err="1" smtClean="0"/>
              <a:t>Steering</a:t>
            </a:r>
            <a:r>
              <a:rPr lang="fr-CH" dirty="0" smtClean="0"/>
              <a:t> group (</a:t>
            </a:r>
            <a:r>
              <a:rPr lang="fr-CH" dirty="0" err="1" smtClean="0"/>
              <a:t>may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detector): DOE+LARP - HL+CERN </a:t>
            </a:r>
            <a:r>
              <a:rPr lang="fr-CH" dirty="0" err="1" smtClean="0"/>
              <a:t>Mngmt</a:t>
            </a:r>
            <a:endParaRPr lang="fr-CH" dirty="0" smtClean="0"/>
          </a:p>
          <a:p>
            <a:r>
              <a:rPr lang="fr-CH" dirty="0" smtClean="0"/>
              <a:t>More </a:t>
            </a:r>
            <a:r>
              <a:rPr lang="fr-CH" dirty="0" err="1" smtClean="0"/>
              <a:t>formal</a:t>
            </a:r>
            <a:r>
              <a:rPr lang="fr-CH" dirty="0" smtClean="0"/>
              <a:t> </a:t>
            </a:r>
            <a:r>
              <a:rPr lang="fr-CH" dirty="0" err="1" smtClean="0"/>
              <a:t>role</a:t>
            </a:r>
            <a:r>
              <a:rPr lang="fr-CH" dirty="0" smtClean="0"/>
              <a:t> of CERN in the guidance?</a:t>
            </a:r>
          </a:p>
          <a:p>
            <a:r>
              <a:rPr lang="fr-CH" dirty="0" err="1" smtClean="0"/>
              <a:t>Necessity</a:t>
            </a:r>
            <a:r>
              <a:rPr lang="fr-CH" dirty="0" smtClean="0"/>
              <a:t> to </a:t>
            </a:r>
            <a:r>
              <a:rPr lang="fr-CH" dirty="0" err="1" smtClean="0"/>
              <a:t>review</a:t>
            </a:r>
            <a:r>
              <a:rPr lang="fr-CH" dirty="0" smtClean="0"/>
              <a:t> the budget </a:t>
            </a:r>
            <a:r>
              <a:rPr lang="fr-CH" dirty="0" err="1" smtClean="0"/>
              <a:t>together</a:t>
            </a:r>
            <a:r>
              <a:rPr lang="fr-CH" dirty="0" smtClean="0"/>
              <a:t> and the plan.</a:t>
            </a:r>
          </a:p>
          <a:p>
            <a:r>
              <a:rPr lang="fr-CH" dirty="0" err="1" smtClean="0"/>
              <a:t>We</a:t>
            </a:r>
            <a:r>
              <a:rPr lang="fr-CH" dirty="0" smtClean="0"/>
              <a:t> look </a:t>
            </a:r>
            <a:r>
              <a:rPr lang="fr-CH" dirty="0" err="1" smtClean="0"/>
              <a:t>forward</a:t>
            </a:r>
            <a:r>
              <a:rPr lang="fr-CH" dirty="0" smtClean="0"/>
              <a:t> for a quick </a:t>
            </a:r>
            <a:r>
              <a:rPr lang="fr-CH" dirty="0" err="1" smtClean="0"/>
              <a:t>decision</a:t>
            </a:r>
            <a:r>
              <a:rPr lang="fr-CH" dirty="0" smtClean="0"/>
              <a:t> on LARP </a:t>
            </a:r>
            <a:r>
              <a:rPr lang="fr-CH" dirty="0" err="1" smtClean="0"/>
              <a:t>director</a:t>
            </a:r>
            <a:r>
              <a:rPr lang="fr-CH" dirty="0" smtClean="0"/>
              <a:t> and </a:t>
            </a:r>
            <a:r>
              <a:rPr lang="fr-CH" dirty="0" err="1" smtClean="0"/>
              <a:t>eventual</a:t>
            </a:r>
            <a:r>
              <a:rPr lang="fr-CH" dirty="0" smtClean="0"/>
              <a:t> new structure : LARP </a:t>
            </a:r>
            <a:r>
              <a:rPr lang="fr-CH" dirty="0" err="1" smtClean="0"/>
              <a:t>is</a:t>
            </a:r>
            <a:r>
              <a:rPr lang="fr-CH" dirty="0" smtClean="0"/>
              <a:t> major </a:t>
            </a:r>
            <a:r>
              <a:rPr lang="fr-CH" dirty="0" err="1" smtClean="0"/>
              <a:t>player</a:t>
            </a:r>
            <a:r>
              <a:rPr lang="fr-CH" dirty="0" smtClean="0"/>
              <a:t> in HL</a:t>
            </a:r>
          </a:p>
        </p:txBody>
      </p:sp>
    </p:spTree>
    <p:extLst>
      <p:ext uri="{BB962C8B-B14F-4D97-AF65-F5344CB8AC3E}">
        <p14:creationId xmlns:p14="http://schemas.microsoft.com/office/powerpoint/2010/main" val="31763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EU </a:t>
            </a:r>
            <a:r>
              <a:rPr lang="fr-CH" dirty="0" err="1" smtClean="0"/>
              <a:t>Strategy</a:t>
            </a:r>
            <a:r>
              <a:rPr lang="fr-CH" dirty="0" smtClean="0"/>
              <a:t> update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33400" y="1264146"/>
            <a:ext cx="8220075" cy="40934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latin typeface="Times-Bold"/>
              </a:rPr>
              <a:t>General issues</a:t>
            </a:r>
          </a:p>
          <a:p>
            <a:r>
              <a:rPr lang="en-GB" sz="2000" dirty="0">
                <a:latin typeface="Times-Roman"/>
              </a:rPr>
              <a:t>a) The success of the LHC is proof of the effectiveness of the European organisational model </a:t>
            </a:r>
            <a:r>
              <a:rPr lang="en-GB" sz="2000" dirty="0" smtClean="0">
                <a:latin typeface="Times-Roman"/>
              </a:rPr>
              <a:t>for particle </a:t>
            </a:r>
            <a:r>
              <a:rPr lang="en-GB" sz="2000" dirty="0">
                <a:latin typeface="Times-Roman"/>
              </a:rPr>
              <a:t>physics, founded on the sustained long-term commitment of the CERN Member States and </a:t>
            </a:r>
            <a:r>
              <a:rPr lang="en-GB" sz="2000" dirty="0" smtClean="0">
                <a:latin typeface="Times-Roman"/>
              </a:rPr>
              <a:t>of the </a:t>
            </a:r>
            <a:r>
              <a:rPr lang="en-GB" sz="2000" dirty="0">
                <a:latin typeface="Times-Roman"/>
              </a:rPr>
              <a:t>national institutes, laboratories and universities closely collaborating with </a:t>
            </a:r>
            <a:r>
              <a:rPr lang="en-GB" sz="2000" dirty="0" smtClean="0">
                <a:latin typeface="Times-Roman"/>
              </a:rPr>
              <a:t>CERN</a:t>
            </a:r>
            <a:r>
              <a:rPr lang="en-GB" sz="2000" b="1" dirty="0">
                <a:solidFill>
                  <a:srgbClr val="FF0000"/>
                </a:solidFill>
                <a:latin typeface="Times-Roman"/>
              </a:rPr>
              <a:t>. </a:t>
            </a:r>
            <a:r>
              <a:rPr lang="en-GB" sz="2000" b="1" i="1" dirty="0">
                <a:solidFill>
                  <a:srgbClr val="FF0000"/>
                </a:solidFill>
                <a:latin typeface="Times-Italic"/>
              </a:rPr>
              <a:t>Europe </a:t>
            </a:r>
            <a:r>
              <a:rPr lang="en-GB" sz="2000" b="1" i="1" dirty="0" smtClean="0">
                <a:solidFill>
                  <a:srgbClr val="FF0000"/>
                </a:solidFill>
                <a:latin typeface="Times-Italic"/>
              </a:rPr>
              <a:t>should preserve </a:t>
            </a:r>
            <a:r>
              <a:rPr lang="en-GB" sz="2000" b="1" i="1" dirty="0">
                <a:solidFill>
                  <a:srgbClr val="FF0000"/>
                </a:solidFill>
                <a:latin typeface="Times-Italic"/>
              </a:rPr>
              <a:t>this model </a:t>
            </a:r>
            <a:r>
              <a:rPr lang="en-GB" sz="2000" i="1" dirty="0">
                <a:latin typeface="Times-Italic"/>
              </a:rPr>
              <a:t>in order to keep its leading role, sustaining the success of particle physics and </a:t>
            </a:r>
            <a:r>
              <a:rPr lang="en-GB" sz="2000" i="1" dirty="0" smtClean="0">
                <a:latin typeface="Times-Italic"/>
              </a:rPr>
              <a:t>the benefits </a:t>
            </a:r>
            <a:r>
              <a:rPr lang="en-GB" sz="2000" i="1" dirty="0">
                <a:latin typeface="Times-Italic"/>
              </a:rPr>
              <a:t>it brings to the wider society.</a:t>
            </a:r>
          </a:p>
          <a:p>
            <a:r>
              <a:rPr lang="en-GB" sz="2000" dirty="0">
                <a:latin typeface="Times-Roman"/>
              </a:rPr>
              <a:t>b) The scale of the facilities required by particle physics is resulting in the globalisation of the field.</a:t>
            </a:r>
          </a:p>
          <a:p>
            <a:r>
              <a:rPr lang="en-GB" sz="2000" i="1" dirty="0">
                <a:latin typeface="Times-Italic"/>
              </a:rPr>
              <a:t>The European Strategy takes into account the worldwide particle physics landscape </a:t>
            </a:r>
            <a:r>
              <a:rPr lang="en-GB" sz="2000" i="1" dirty="0" smtClean="0">
                <a:latin typeface="Times-Italic"/>
              </a:rPr>
              <a:t>and developments </a:t>
            </a:r>
            <a:r>
              <a:rPr lang="en-GB" sz="2000" i="1" dirty="0">
                <a:latin typeface="Times-Italic"/>
              </a:rPr>
              <a:t>in related fields and should continue to do so</a:t>
            </a:r>
            <a:r>
              <a:rPr lang="en-GB" sz="2000" i="1" dirty="0" smtClean="0">
                <a:latin typeface="Times-Italic"/>
              </a:rPr>
              <a:t>.</a:t>
            </a:r>
            <a:endParaRPr lang="en-GB" sz="2000" i="1" dirty="0">
              <a:latin typeface="Times-Italic"/>
            </a:endParaRPr>
          </a:p>
        </p:txBody>
      </p:sp>
    </p:spTree>
    <p:extLst>
      <p:ext uri="{BB962C8B-B14F-4D97-AF65-F5344CB8AC3E}">
        <p14:creationId xmlns:p14="http://schemas.microsoft.com/office/powerpoint/2010/main" val="281875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21700" cy="914400"/>
          </a:xfrm>
        </p:spPr>
        <p:txBody>
          <a:bodyPr/>
          <a:lstStyle/>
          <a:p>
            <a:r>
              <a:rPr lang="fr-CH" dirty="0" smtClean="0"/>
              <a:t>EU </a:t>
            </a:r>
            <a:r>
              <a:rPr lang="fr-CH" dirty="0" err="1" smtClean="0"/>
              <a:t>Strategy</a:t>
            </a:r>
            <a:r>
              <a:rPr lang="fr-CH" dirty="0" smtClean="0"/>
              <a:t> update: full </a:t>
            </a:r>
            <a:r>
              <a:rPr lang="fr-CH" b="1" dirty="0" err="1" smtClean="0">
                <a:solidFill>
                  <a:srgbClr val="0089B5"/>
                </a:solidFill>
              </a:rPr>
              <a:t>HiLumi</a:t>
            </a:r>
            <a:r>
              <a:rPr lang="fr-CH" b="1" dirty="0" smtClean="0">
                <a:solidFill>
                  <a:srgbClr val="0089B5"/>
                </a:solidFill>
              </a:rPr>
              <a:t> </a:t>
            </a:r>
            <a:r>
              <a:rPr lang="fr-CH" b="1" dirty="0" err="1" smtClean="0">
                <a:solidFill>
                  <a:srgbClr val="0089B5"/>
                </a:solidFill>
              </a:rPr>
              <a:t>priority</a:t>
            </a:r>
            <a:r>
              <a:rPr lang="fr-CH" b="1" dirty="0" smtClean="0">
                <a:solidFill>
                  <a:srgbClr val="0089B5"/>
                </a:solidFill>
              </a:rPr>
              <a:t>!</a:t>
            </a:r>
            <a:endParaRPr lang="en-GB" b="1" dirty="0">
              <a:solidFill>
                <a:srgbClr val="0089B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23350"/>
            <a:ext cx="8140700" cy="50167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latin typeface="Times-Bold"/>
              </a:rPr>
              <a:t>High-priority large-scale scientific activities</a:t>
            </a:r>
          </a:p>
          <a:p>
            <a:r>
              <a:rPr lang="en-GB" sz="2000" dirty="0">
                <a:latin typeface="Times-Roman"/>
              </a:rPr>
              <a:t>After careful analysis of many possible large-scale scientific activities requiring significant resources</a:t>
            </a:r>
            <a:r>
              <a:rPr lang="en-GB" sz="2000" dirty="0" smtClean="0">
                <a:latin typeface="Times-Roman"/>
              </a:rPr>
              <a:t>, sizeable </a:t>
            </a:r>
            <a:r>
              <a:rPr lang="en-GB" sz="2000" dirty="0">
                <a:latin typeface="Times-Roman"/>
              </a:rPr>
              <a:t>collaborations and sustained commitment, the following four activities have been </a:t>
            </a:r>
            <a:r>
              <a:rPr lang="en-GB" sz="2000" dirty="0" smtClean="0">
                <a:latin typeface="Times-Roman"/>
              </a:rPr>
              <a:t>identified as </a:t>
            </a:r>
            <a:r>
              <a:rPr lang="en-GB" sz="2000" dirty="0">
                <a:latin typeface="Times-Roman"/>
              </a:rPr>
              <a:t>carrying the highest priority.</a:t>
            </a:r>
          </a:p>
          <a:p>
            <a:r>
              <a:rPr lang="en-GB" sz="2000" dirty="0">
                <a:latin typeface="Times-Roman"/>
              </a:rPr>
              <a:t>c) The discovery of the Higgs boson is the start of a major programme of work to measure </a:t>
            </a:r>
            <a:r>
              <a:rPr lang="en-GB" sz="2000" dirty="0" smtClean="0">
                <a:latin typeface="Times-Roman"/>
              </a:rPr>
              <a:t>this particle’s </a:t>
            </a:r>
            <a:r>
              <a:rPr lang="en-GB" sz="2000" dirty="0">
                <a:latin typeface="Times-Roman"/>
              </a:rPr>
              <a:t>properties with the highest possible precision for testing the validity of the Standard </a:t>
            </a:r>
            <a:r>
              <a:rPr lang="en-GB" sz="2000" dirty="0" smtClean="0">
                <a:latin typeface="Times-Roman"/>
              </a:rPr>
              <a:t>Model and </a:t>
            </a:r>
            <a:r>
              <a:rPr lang="en-GB" sz="2000" dirty="0">
                <a:latin typeface="Times-Roman"/>
              </a:rPr>
              <a:t>to search for further new physics at the energy frontier. The LHC is in a unique position to </a:t>
            </a:r>
            <a:r>
              <a:rPr lang="en-GB" sz="2000" dirty="0" smtClean="0">
                <a:latin typeface="Times-Roman"/>
              </a:rPr>
              <a:t>pursue this </a:t>
            </a:r>
            <a:r>
              <a:rPr lang="en-GB" sz="2000" dirty="0">
                <a:latin typeface="Times-Roman"/>
              </a:rPr>
              <a:t>programme. </a:t>
            </a:r>
            <a:r>
              <a:rPr lang="en-GB" sz="2000" b="1" i="1" u="sng" dirty="0">
                <a:solidFill>
                  <a:srgbClr val="FF0000"/>
                </a:solidFill>
                <a:latin typeface="Times-Italic"/>
              </a:rPr>
              <a:t>Europe’s top priority should be the exploitation of the full potential of the LHC</a:t>
            </a:r>
            <a:r>
              <a:rPr lang="en-GB" sz="2000" b="1" i="1" u="sng" dirty="0" smtClean="0">
                <a:solidFill>
                  <a:srgbClr val="FF0000"/>
                </a:solidFill>
                <a:latin typeface="Times-Italic"/>
              </a:rPr>
              <a:t>, including </a:t>
            </a:r>
            <a:r>
              <a:rPr lang="en-GB" sz="2000" b="1" i="1" u="sng" dirty="0">
                <a:solidFill>
                  <a:srgbClr val="FF0000"/>
                </a:solidFill>
                <a:latin typeface="Times-Italic"/>
              </a:rPr>
              <a:t>the high-luminosity upgrade of the machine and detectors with a view to collecting ten </a:t>
            </a:r>
            <a:r>
              <a:rPr lang="en-GB" sz="2000" b="1" i="1" u="sng" dirty="0" smtClean="0">
                <a:solidFill>
                  <a:srgbClr val="FF0000"/>
                </a:solidFill>
                <a:latin typeface="Times-Italic"/>
              </a:rPr>
              <a:t>times more </a:t>
            </a:r>
            <a:r>
              <a:rPr lang="en-GB" sz="2000" b="1" i="1" u="sng" dirty="0">
                <a:solidFill>
                  <a:srgbClr val="FF0000"/>
                </a:solidFill>
                <a:latin typeface="Times-Italic"/>
              </a:rPr>
              <a:t>data than in the initial design, by around 2030. </a:t>
            </a:r>
            <a:r>
              <a:rPr lang="en-GB" sz="2000" i="1" dirty="0">
                <a:latin typeface="Times-Italic"/>
              </a:rPr>
              <a:t>This upgrade programme will also </a:t>
            </a:r>
            <a:r>
              <a:rPr lang="en-GB" sz="2000" i="1" dirty="0" smtClean="0">
                <a:latin typeface="Times-Italic"/>
              </a:rPr>
              <a:t>provide further </a:t>
            </a:r>
            <a:r>
              <a:rPr lang="en-GB" sz="2000" i="1" dirty="0">
                <a:latin typeface="Times-Italic"/>
              </a:rPr>
              <a:t>exciting opportunities for the study of flavour physics and the quark-gluon plasma.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0081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1300" y="256570"/>
            <a:ext cx="8788400" cy="61863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Times-Roman"/>
              </a:rPr>
              <a:t>d) To stay at the forefront of particle physics, Europe needs to be in a position to propose </a:t>
            </a:r>
            <a:r>
              <a:rPr lang="en-GB" dirty="0" smtClean="0">
                <a:latin typeface="Times-Roman"/>
              </a:rPr>
              <a:t>an ambitious </a:t>
            </a:r>
            <a:r>
              <a:rPr lang="en-GB" dirty="0">
                <a:solidFill>
                  <a:srgbClr val="FF0000"/>
                </a:solidFill>
                <a:latin typeface="Times-Roman"/>
              </a:rPr>
              <a:t>post-LHC accelerator project at CERN </a:t>
            </a:r>
            <a:r>
              <a:rPr lang="en-GB" dirty="0">
                <a:latin typeface="Times-Roman"/>
              </a:rPr>
              <a:t>by the time of the next Strategy update, </a:t>
            </a:r>
            <a:r>
              <a:rPr lang="en-GB" dirty="0" smtClean="0">
                <a:latin typeface="Times-Roman"/>
              </a:rPr>
              <a:t>when physics </a:t>
            </a:r>
            <a:r>
              <a:rPr lang="en-GB" dirty="0">
                <a:latin typeface="Times-Roman"/>
              </a:rPr>
              <a:t>results from the LHC running at 14 </a:t>
            </a:r>
            <a:r>
              <a:rPr lang="en-GB" dirty="0" err="1">
                <a:latin typeface="Times-Roman"/>
              </a:rPr>
              <a:t>TeV</a:t>
            </a:r>
            <a:r>
              <a:rPr lang="en-GB" dirty="0">
                <a:latin typeface="Times-Roman"/>
              </a:rPr>
              <a:t> will be available. </a:t>
            </a:r>
            <a:r>
              <a:rPr lang="en-GB" i="1" dirty="0">
                <a:latin typeface="Times-Italic"/>
              </a:rPr>
              <a:t>CERN should undertake </a:t>
            </a:r>
            <a:r>
              <a:rPr lang="en-GB" i="1" dirty="0" smtClean="0">
                <a:latin typeface="Times-Italic"/>
              </a:rPr>
              <a:t>design studies </a:t>
            </a:r>
            <a:r>
              <a:rPr lang="en-GB" i="1" dirty="0">
                <a:latin typeface="Times-Italic"/>
              </a:rPr>
              <a:t>for accelerator projects in a global context, with emphasis </a:t>
            </a:r>
            <a:r>
              <a:rPr lang="en-GB" i="1" dirty="0">
                <a:solidFill>
                  <a:srgbClr val="FF0000"/>
                </a:solidFill>
                <a:latin typeface="Times-Italic"/>
              </a:rPr>
              <a:t>on proton-proton and </a:t>
            </a:r>
            <a:r>
              <a:rPr lang="en-GB" i="1" dirty="0" err="1" smtClean="0">
                <a:solidFill>
                  <a:srgbClr val="FF0000"/>
                </a:solidFill>
                <a:latin typeface="Times-Italic"/>
              </a:rPr>
              <a:t>electronpositron</a:t>
            </a:r>
            <a:r>
              <a:rPr lang="en-GB" i="1" dirty="0" smtClean="0">
                <a:solidFill>
                  <a:srgbClr val="FF0000"/>
                </a:solidFill>
                <a:latin typeface="Times-Italic"/>
              </a:rPr>
              <a:t> high-energy </a:t>
            </a:r>
            <a:r>
              <a:rPr lang="en-GB" i="1" dirty="0">
                <a:solidFill>
                  <a:srgbClr val="FF0000"/>
                </a:solidFill>
                <a:latin typeface="Times-Italic"/>
              </a:rPr>
              <a:t>frontier</a:t>
            </a:r>
            <a:r>
              <a:rPr lang="en-GB" i="1" dirty="0">
                <a:latin typeface="Times-Italic"/>
              </a:rPr>
              <a:t> machines. These design studies should be coupled to a </a:t>
            </a:r>
            <a:r>
              <a:rPr lang="en-GB" i="1" dirty="0" smtClean="0">
                <a:latin typeface="Times-Italic"/>
              </a:rPr>
              <a:t>vigorous accelerator </a:t>
            </a:r>
            <a:r>
              <a:rPr lang="en-GB" i="1" dirty="0">
                <a:latin typeface="Times-Italic"/>
              </a:rPr>
              <a:t>R&amp;D programme, </a:t>
            </a:r>
            <a:r>
              <a:rPr lang="en-GB" i="1" dirty="0">
                <a:solidFill>
                  <a:srgbClr val="FF0000"/>
                </a:solidFill>
                <a:latin typeface="Times-Italic"/>
              </a:rPr>
              <a:t>including high-field magnets and high-gradient </a:t>
            </a:r>
            <a:r>
              <a:rPr lang="en-GB" i="1" dirty="0" smtClean="0">
                <a:solidFill>
                  <a:srgbClr val="FF0000"/>
                </a:solidFill>
                <a:latin typeface="Times-Italic"/>
              </a:rPr>
              <a:t>accelerating  structures</a:t>
            </a:r>
            <a:r>
              <a:rPr lang="en-GB" i="1" dirty="0">
                <a:latin typeface="Times-Italic"/>
              </a:rPr>
              <a:t>, in </a:t>
            </a:r>
            <a:r>
              <a:rPr lang="en-GB" i="1" dirty="0" smtClean="0">
                <a:latin typeface="Times-Italic"/>
              </a:rPr>
              <a:t>collaboration </a:t>
            </a:r>
            <a:r>
              <a:rPr lang="en-GB" i="1" dirty="0">
                <a:latin typeface="Times-Italic"/>
              </a:rPr>
              <a:t>with national institutes, laboratories and universities worldwide.</a:t>
            </a:r>
          </a:p>
          <a:p>
            <a:r>
              <a:rPr lang="en-GB" dirty="0">
                <a:latin typeface="Times-Roman"/>
              </a:rPr>
              <a:t>e) There is a strong scientific case for an electron-positron </a:t>
            </a:r>
            <a:r>
              <a:rPr lang="en-GB" dirty="0" smtClean="0">
                <a:latin typeface="Times-Roman"/>
              </a:rPr>
              <a:t>collider, complementary </a:t>
            </a:r>
            <a:r>
              <a:rPr lang="en-GB" dirty="0">
                <a:latin typeface="Times-Roman"/>
              </a:rPr>
              <a:t>to the LHC, </a:t>
            </a:r>
            <a:r>
              <a:rPr lang="en-GB" dirty="0" smtClean="0">
                <a:latin typeface="Times-Roman"/>
              </a:rPr>
              <a:t>that can </a:t>
            </a:r>
            <a:r>
              <a:rPr lang="en-GB" dirty="0">
                <a:latin typeface="Times-Roman"/>
              </a:rPr>
              <a:t>study the properties of the Higgs boson and other particles with unprecedented precision </a:t>
            </a:r>
            <a:r>
              <a:rPr lang="en-GB" dirty="0" smtClean="0">
                <a:latin typeface="Times-Roman"/>
              </a:rPr>
              <a:t>and whose </a:t>
            </a:r>
            <a:r>
              <a:rPr lang="en-GB" dirty="0">
                <a:latin typeface="Times-Roman"/>
              </a:rPr>
              <a:t>energy can be upgraded. The Technical Design Report of the International Linear Collider</a:t>
            </a:r>
          </a:p>
          <a:p>
            <a:r>
              <a:rPr lang="en-GB" dirty="0">
                <a:latin typeface="Times-Roman"/>
              </a:rPr>
              <a:t>(ILC) has been completed, with large European participation. The initiative from the Japanese </a:t>
            </a:r>
            <a:r>
              <a:rPr lang="en-GB" dirty="0" smtClean="0">
                <a:latin typeface="Times-Roman"/>
              </a:rPr>
              <a:t>particle physics </a:t>
            </a:r>
            <a:r>
              <a:rPr lang="en-GB" dirty="0">
                <a:latin typeface="Times-Roman"/>
              </a:rPr>
              <a:t>community to host the ILC in Japan is most welcome, and European groups are eager </a:t>
            </a:r>
            <a:r>
              <a:rPr lang="en-GB" dirty="0" smtClean="0">
                <a:latin typeface="Times-Roman"/>
              </a:rPr>
              <a:t>to participate</a:t>
            </a:r>
            <a:r>
              <a:rPr lang="en-GB" dirty="0">
                <a:latin typeface="Times-Roman"/>
              </a:rPr>
              <a:t>. </a:t>
            </a:r>
            <a:r>
              <a:rPr lang="en-GB" i="1" dirty="0">
                <a:latin typeface="Times-Italic"/>
              </a:rPr>
              <a:t>Europe looks forward to a proposal from Japan to discuss a possible participation.</a:t>
            </a:r>
          </a:p>
          <a:p>
            <a:r>
              <a:rPr lang="en-GB" dirty="0">
                <a:latin typeface="Times-Roman"/>
              </a:rPr>
              <a:t>f) Rapid progress in neutrino oscillation physics, with significant European involvement, </a:t>
            </a:r>
            <a:r>
              <a:rPr lang="en-GB" dirty="0" smtClean="0">
                <a:latin typeface="Times-Roman"/>
              </a:rPr>
              <a:t>has established </a:t>
            </a:r>
            <a:r>
              <a:rPr lang="en-GB" dirty="0">
                <a:latin typeface="Times-Roman"/>
              </a:rPr>
              <a:t>a strong scientific case for a long-baseline neutrino programme exploring CP violation </a:t>
            </a:r>
            <a:r>
              <a:rPr lang="en-GB" dirty="0" smtClean="0">
                <a:latin typeface="Times-Roman"/>
              </a:rPr>
              <a:t>and the </a:t>
            </a:r>
            <a:r>
              <a:rPr lang="en-GB" dirty="0">
                <a:latin typeface="Times-Roman"/>
              </a:rPr>
              <a:t>mass hierarchy in the neutrino sector. </a:t>
            </a:r>
            <a:r>
              <a:rPr lang="en-GB" i="1" dirty="0">
                <a:latin typeface="Times-Italic"/>
              </a:rPr>
              <a:t>CERN should develop a neutrino programme to pave </a:t>
            </a:r>
            <a:r>
              <a:rPr lang="en-GB" i="1" dirty="0" smtClean="0">
                <a:latin typeface="Times-Italic"/>
              </a:rPr>
              <a:t>the way </a:t>
            </a:r>
            <a:r>
              <a:rPr lang="en-GB" i="1" dirty="0">
                <a:latin typeface="Times-Italic"/>
              </a:rPr>
              <a:t>for a substantial European role in future long-baseline experiments. </a:t>
            </a:r>
            <a:r>
              <a:rPr lang="en-GB" i="1" dirty="0">
                <a:solidFill>
                  <a:srgbClr val="FF0000"/>
                </a:solidFill>
                <a:latin typeface="Times-Italic"/>
              </a:rPr>
              <a:t>Europe should explore </a:t>
            </a:r>
            <a:r>
              <a:rPr lang="en-GB" i="1" dirty="0" smtClean="0">
                <a:solidFill>
                  <a:srgbClr val="FF0000"/>
                </a:solidFill>
                <a:latin typeface="Times-Italic"/>
              </a:rPr>
              <a:t>the possibility </a:t>
            </a:r>
            <a:r>
              <a:rPr lang="en-GB" i="1" dirty="0">
                <a:solidFill>
                  <a:srgbClr val="FF0000"/>
                </a:solidFill>
                <a:latin typeface="Times-Italic"/>
              </a:rPr>
              <a:t>of major participation in leading neutrino projects in the US</a:t>
            </a:r>
            <a:r>
              <a:rPr lang="en-GB" i="1" dirty="0">
                <a:latin typeface="Times-Italic"/>
              </a:rPr>
              <a:t> and Japan.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5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Position of CERN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err="1" smtClean="0"/>
              <a:t>weeks</a:t>
            </a:r>
            <a:r>
              <a:rPr lang="fr-CH" dirty="0" smtClean="0"/>
              <a:t> </a:t>
            </a:r>
            <a:r>
              <a:rPr lang="fr-CH" dirty="0" err="1" smtClean="0"/>
              <a:t>ago</a:t>
            </a:r>
            <a:r>
              <a:rPr lang="fr-CH" dirty="0" smtClean="0"/>
              <a:t> CERN Council has </a:t>
            </a:r>
            <a:r>
              <a:rPr lang="fr-CH" dirty="0" err="1" smtClean="0"/>
              <a:t>endorsed</a:t>
            </a:r>
            <a:r>
              <a:rPr lang="fr-CH" dirty="0" smtClean="0"/>
              <a:t> the documents, </a:t>
            </a:r>
            <a:r>
              <a:rPr lang="fr-CH" dirty="0" err="1" smtClean="0"/>
              <a:t>with</a:t>
            </a:r>
            <a:r>
              <a:rPr lang="fr-CH" dirty="0" smtClean="0"/>
              <a:t> a few  </a:t>
            </a:r>
            <a:r>
              <a:rPr lang="fr-CH" dirty="0" err="1" smtClean="0"/>
              <a:t>minor</a:t>
            </a:r>
            <a:r>
              <a:rPr lang="fr-CH" dirty="0" smtClean="0"/>
              <a:t> modifications</a:t>
            </a:r>
          </a:p>
          <a:p>
            <a:r>
              <a:rPr lang="fr-CH" dirty="0" smtClean="0"/>
              <a:t>The document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finally</a:t>
            </a:r>
            <a:r>
              <a:rPr lang="fr-CH" dirty="0" smtClean="0"/>
              <a:t> </a:t>
            </a:r>
            <a:r>
              <a:rPr lang="fr-CH" dirty="0" err="1" smtClean="0"/>
              <a:t>approved</a:t>
            </a:r>
            <a:r>
              <a:rPr lang="fr-CH" dirty="0" smtClean="0"/>
              <a:t> in a </a:t>
            </a:r>
            <a:r>
              <a:rPr lang="fr-CH" dirty="0" err="1" smtClean="0"/>
              <a:t>special</a:t>
            </a:r>
            <a:r>
              <a:rPr lang="fr-CH" dirty="0" smtClean="0"/>
              <a:t> session of the CERN Council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held</a:t>
            </a:r>
            <a:r>
              <a:rPr lang="fr-CH" dirty="0" smtClean="0"/>
              <a:t> in Bruxelles on 29-30 May.</a:t>
            </a:r>
          </a:p>
          <a:p>
            <a:r>
              <a:rPr lang="fr-CH" dirty="0" smtClean="0"/>
              <a:t>CERN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prepearing</a:t>
            </a:r>
            <a:r>
              <a:rPr lang="fr-CH" dirty="0" smtClean="0"/>
              <a:t> a </a:t>
            </a:r>
            <a:r>
              <a:rPr lang="fr-CH" dirty="0" err="1" smtClean="0"/>
              <a:t>consequent</a:t>
            </a:r>
            <a:r>
              <a:rPr lang="fr-CH" dirty="0" smtClean="0"/>
              <a:t> MTP </a:t>
            </a:r>
            <a:r>
              <a:rPr lang="fr-CH" dirty="0" err="1" smtClean="0"/>
              <a:t>with</a:t>
            </a:r>
            <a:r>
              <a:rPr lang="fr-CH" dirty="0" smtClean="0"/>
              <a:t> full </a:t>
            </a:r>
            <a:r>
              <a:rPr lang="fr-CH" dirty="0" err="1" smtClean="0"/>
              <a:t>funding</a:t>
            </a:r>
            <a:r>
              <a:rPr lang="fr-CH" dirty="0" smtClean="0"/>
              <a:t> </a:t>
            </a:r>
            <a:r>
              <a:rPr lang="fr-CH" dirty="0" err="1" smtClean="0"/>
              <a:t>ofHL</a:t>
            </a:r>
            <a:r>
              <a:rPr lang="fr-CH" dirty="0" smtClean="0"/>
              <a:t>-LHC </a:t>
            </a:r>
            <a:r>
              <a:rPr lang="fr-CH" b="1" dirty="0" err="1" smtClean="0">
                <a:solidFill>
                  <a:srgbClr val="0089B5"/>
                </a:solidFill>
              </a:rPr>
              <a:t>where</a:t>
            </a:r>
            <a:r>
              <a:rPr lang="fr-CH" b="1" dirty="0" smtClean="0">
                <a:solidFill>
                  <a:srgbClr val="0089B5"/>
                </a:solidFill>
              </a:rPr>
              <a:t> USA (and JP) in-</a:t>
            </a:r>
            <a:r>
              <a:rPr lang="fr-CH" b="1" dirty="0" err="1" smtClean="0">
                <a:solidFill>
                  <a:srgbClr val="0089B5"/>
                </a:solidFill>
              </a:rPr>
              <a:t>kind</a:t>
            </a:r>
            <a:r>
              <a:rPr lang="fr-CH" b="1" dirty="0" smtClean="0">
                <a:solidFill>
                  <a:srgbClr val="0089B5"/>
                </a:solidFill>
              </a:rPr>
              <a:t> are «</a:t>
            </a:r>
            <a:r>
              <a:rPr lang="fr-CH" b="1" dirty="0" err="1" smtClean="0">
                <a:solidFill>
                  <a:srgbClr val="0089B5"/>
                </a:solidFill>
              </a:rPr>
              <a:t>accounted</a:t>
            </a:r>
            <a:r>
              <a:rPr lang="fr-CH" b="1" dirty="0" smtClean="0">
                <a:solidFill>
                  <a:srgbClr val="0089B5"/>
                </a:solidFill>
              </a:rPr>
              <a:t>». This shows </a:t>
            </a:r>
            <a:r>
              <a:rPr lang="fr-CH" b="1" dirty="0" err="1" smtClean="0">
                <a:solidFill>
                  <a:srgbClr val="0089B5"/>
                </a:solidFill>
              </a:rPr>
              <a:t>that</a:t>
            </a:r>
            <a:r>
              <a:rPr lang="fr-CH" b="1" dirty="0" smtClean="0">
                <a:solidFill>
                  <a:srgbClr val="0089B5"/>
                </a:solidFill>
              </a:rPr>
              <a:t> USA contribution </a:t>
            </a:r>
            <a:r>
              <a:rPr lang="fr-CH" b="1" dirty="0" err="1" smtClean="0">
                <a:solidFill>
                  <a:srgbClr val="0089B5"/>
                </a:solidFill>
              </a:rPr>
              <a:t>is</a:t>
            </a:r>
            <a:r>
              <a:rPr lang="fr-CH" b="1" dirty="0" smtClean="0">
                <a:solidFill>
                  <a:srgbClr val="0089B5"/>
                </a:solidFill>
              </a:rPr>
              <a:t> essential, </a:t>
            </a:r>
            <a:r>
              <a:rPr lang="fr-CH" b="1" dirty="0" err="1" smtClean="0">
                <a:solidFill>
                  <a:srgbClr val="0089B5"/>
                </a:solidFill>
              </a:rPr>
              <a:t>both</a:t>
            </a:r>
            <a:r>
              <a:rPr lang="fr-CH" b="1" dirty="0" smtClean="0">
                <a:solidFill>
                  <a:srgbClr val="0089B5"/>
                </a:solidFill>
              </a:rPr>
              <a:t> </a:t>
            </a:r>
            <a:r>
              <a:rPr lang="fr-CH" b="1" dirty="0" err="1" smtClean="0">
                <a:solidFill>
                  <a:srgbClr val="0089B5"/>
                </a:solidFill>
              </a:rPr>
              <a:t>intellectually</a:t>
            </a:r>
            <a:r>
              <a:rPr lang="fr-CH" b="1" dirty="0" smtClean="0">
                <a:solidFill>
                  <a:srgbClr val="0089B5"/>
                </a:solidFill>
              </a:rPr>
              <a:t> and as </a:t>
            </a:r>
            <a:r>
              <a:rPr lang="fr-CH" b="1" dirty="0" err="1" smtClean="0">
                <a:solidFill>
                  <a:srgbClr val="0089B5"/>
                </a:solidFill>
              </a:rPr>
              <a:t>resources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fr-CH" b="1" dirty="0" smtClean="0">
                <a:solidFill>
                  <a:schemeClr val="tx1"/>
                </a:solidFill>
              </a:rPr>
              <a:t>One </a:t>
            </a:r>
            <a:r>
              <a:rPr lang="fr-CH" b="1" dirty="0" err="1" smtClean="0">
                <a:solidFill>
                  <a:schemeClr val="tx1"/>
                </a:solidFill>
              </a:rPr>
              <a:t>day</a:t>
            </a:r>
            <a:r>
              <a:rPr lang="fr-CH" b="1" dirty="0" smtClean="0">
                <a:solidFill>
                  <a:schemeClr val="tx1"/>
                </a:solidFill>
              </a:rPr>
              <a:t> </a:t>
            </a:r>
            <a:r>
              <a:rPr lang="fr-CH" b="1" dirty="0" err="1" smtClean="0">
                <a:solidFill>
                  <a:schemeClr val="tx1"/>
                </a:solidFill>
              </a:rPr>
              <a:t>event</a:t>
            </a:r>
            <a:r>
              <a:rPr lang="fr-CH" b="1" dirty="0" smtClean="0">
                <a:solidFill>
                  <a:schemeClr val="tx1"/>
                </a:solidFill>
              </a:rPr>
              <a:t> (in the CM of </a:t>
            </a:r>
            <a:r>
              <a:rPr lang="fr-CH" b="1" dirty="0" err="1" smtClean="0">
                <a:solidFill>
                  <a:schemeClr val="tx1"/>
                </a:solidFill>
              </a:rPr>
              <a:t>Daresbury</a:t>
            </a:r>
            <a:r>
              <a:rPr lang="fr-CH" b="1" dirty="0" smtClean="0">
                <a:solidFill>
                  <a:schemeClr val="tx1"/>
                </a:solidFill>
              </a:rPr>
              <a:t> 11-15 </a:t>
            </a:r>
            <a:r>
              <a:rPr lang="fr-CH" b="1" dirty="0" err="1" smtClean="0">
                <a:solidFill>
                  <a:schemeClr val="tx1"/>
                </a:solidFill>
              </a:rPr>
              <a:t>Nov</a:t>
            </a:r>
            <a:r>
              <a:rPr lang="fr-CH" b="1" dirty="0" smtClean="0">
                <a:solidFill>
                  <a:schemeClr val="tx1"/>
                </a:solidFill>
              </a:rPr>
              <a:t>, ??)  to </a:t>
            </a:r>
            <a:r>
              <a:rPr lang="fr-CH" b="1" dirty="0" err="1" smtClean="0">
                <a:solidFill>
                  <a:schemeClr val="tx1"/>
                </a:solidFill>
              </a:rPr>
              <a:t>launch</a:t>
            </a:r>
            <a:r>
              <a:rPr lang="fr-CH" b="1" dirty="0" smtClean="0">
                <a:solidFill>
                  <a:schemeClr val="tx1"/>
                </a:solidFill>
              </a:rPr>
              <a:t> the </a:t>
            </a:r>
            <a:r>
              <a:rPr lang="fr-CH" b="1" dirty="0" err="1" smtClean="0">
                <a:solidFill>
                  <a:schemeClr val="tx1"/>
                </a:solidFill>
              </a:rPr>
              <a:t>project</a:t>
            </a:r>
            <a:r>
              <a:rPr lang="fr-CH" b="1" dirty="0" smtClean="0">
                <a:solidFill>
                  <a:schemeClr val="tx1"/>
                </a:solidFill>
              </a:rPr>
              <a:t> </a:t>
            </a:r>
            <a:r>
              <a:rPr lang="fr-CH" b="1" dirty="0" err="1" smtClean="0">
                <a:solidFill>
                  <a:schemeClr val="tx1"/>
                </a:solidFill>
              </a:rPr>
              <a:t>with</a:t>
            </a:r>
            <a:r>
              <a:rPr lang="fr-CH" b="1" dirty="0" smtClean="0">
                <a:solidFill>
                  <a:schemeClr val="tx1"/>
                </a:solidFill>
              </a:rPr>
              <a:t> </a:t>
            </a:r>
            <a:r>
              <a:rPr lang="fr-CH" b="1" dirty="0" err="1" smtClean="0">
                <a:solidFill>
                  <a:schemeClr val="tx1"/>
                </a:solidFill>
              </a:rPr>
              <a:t>Experiments</a:t>
            </a:r>
            <a:endParaRPr lang="fr-CH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Content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EU strategy update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Outcome form the Strategy Group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Position of CERN</a:t>
            </a:r>
          </a:p>
          <a:p>
            <a:r>
              <a:rPr lang="en-US" dirty="0" smtClean="0"/>
              <a:t>Project Status</a:t>
            </a:r>
          </a:p>
          <a:p>
            <a:pPr lvl="1"/>
            <a:r>
              <a:rPr lang="en-US" dirty="0" smtClean="0"/>
              <a:t>WPs &amp; </a:t>
            </a:r>
            <a:r>
              <a:rPr lang="en-US" dirty="0" smtClean="0">
                <a:effectLst/>
              </a:rPr>
              <a:t>Committees</a:t>
            </a:r>
          </a:p>
          <a:p>
            <a:pPr lvl="1"/>
            <a:r>
              <a:rPr lang="en-US" dirty="0" smtClean="0">
                <a:effectLst/>
              </a:rPr>
              <a:t>Integration will start soon</a:t>
            </a:r>
          </a:p>
          <a:p>
            <a:pPr lvl="1"/>
            <a:r>
              <a:rPr lang="en-US" dirty="0" smtClean="0"/>
              <a:t>HL-LHC and LIU review (October)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CERN’s role in LARP.</a:t>
            </a:r>
            <a:endParaRPr lang="en-US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lvl="1"/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WPs</a:t>
            </a:r>
            <a:endParaRPr lang="en-GB" dirty="0"/>
          </a:p>
        </p:txBody>
      </p:sp>
      <p:pic>
        <p:nvPicPr>
          <p:cNvPr id="4" name="Picture 3" descr="Screen Shot 2012-07-02 at 7.00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15" y="1189038"/>
            <a:ext cx="8331475" cy="5348922"/>
          </a:xfrm>
          <a:prstGeom prst="rect">
            <a:avLst/>
          </a:prstGeom>
        </p:spPr>
      </p:pic>
      <p:sp>
        <p:nvSpPr>
          <p:cNvPr id="6" name="Left Arrow Callout 5"/>
          <p:cNvSpPr/>
          <p:nvPr/>
        </p:nvSpPr>
        <p:spPr>
          <a:xfrm>
            <a:off x="7378700" y="4508500"/>
            <a:ext cx="1701799" cy="1092200"/>
          </a:xfrm>
          <a:prstGeom prst="leftArrowCallout">
            <a:avLst>
              <a:gd name="adj1" fmla="val 7364"/>
              <a:gd name="adj2" fmla="val 14535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 smtClean="0"/>
              <a:t>WP14</a:t>
            </a:r>
          </a:p>
          <a:p>
            <a:pPr algn="ctr"/>
            <a:r>
              <a:rPr lang="fr-CH" b="1" dirty="0" err="1" smtClean="0"/>
              <a:t>Beam</a:t>
            </a:r>
            <a:r>
              <a:rPr lang="fr-CH" b="1" dirty="0" smtClean="0"/>
              <a:t> Tr. </a:t>
            </a:r>
            <a:r>
              <a:rPr lang="fr-CH" b="1" dirty="0" err="1" smtClean="0"/>
              <a:t>Lines</a:t>
            </a:r>
            <a:r>
              <a:rPr lang="fr-CH" b="1" dirty="0" smtClean="0"/>
              <a:t> and Kickers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21152" y="5250180"/>
            <a:ext cx="43120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CH" sz="1200" b="1" dirty="0" smtClean="0">
                <a:solidFill>
                  <a:srgbClr val="0070C0"/>
                </a:solidFill>
                <a:latin typeface="Comic Sans MS" pitchFamily="66" charset="0"/>
              </a:rPr>
              <a:t>WP15</a:t>
            </a:r>
            <a:endParaRPr lang="en-GB" sz="1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5548" y="5783858"/>
            <a:ext cx="43120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CH" sz="1200" b="1" dirty="0" smtClean="0">
                <a:solidFill>
                  <a:srgbClr val="0070C0"/>
                </a:solidFill>
                <a:latin typeface="Comic Sans MS" pitchFamily="66" charset="0"/>
              </a:rPr>
              <a:t>WP16</a:t>
            </a:r>
            <a:endParaRPr lang="en-GB" sz="1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3224" y="5388233"/>
            <a:ext cx="43120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CH" sz="12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WP17</a:t>
            </a:r>
            <a:endParaRPr lang="en-GB" sz="12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3316" y="5913259"/>
            <a:ext cx="43120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CH" sz="12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WP18</a:t>
            </a:r>
            <a:endParaRPr lang="en-GB" sz="12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7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HiLumiLHC_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5F00B9AFF9D4DB8D423D62D364FE5" ma:contentTypeVersion="0" ma:contentTypeDescription="Create a new document." ma:contentTypeScope="" ma:versionID="1f5c5222447e6795847028ce554a3f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2125E1-CCB4-4909-BE88-A72A822A6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7ED259-6AEE-4E24-A95A-9729541A61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553D58-F42B-43B9-BDA1-90638D0CBA0D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HiLumiLHC_PresentationTemplate</Template>
  <TotalTime>437</TotalTime>
  <Words>2152</Words>
  <Application>Microsoft Office PowerPoint</Application>
  <PresentationFormat>On-screen Show (4:3)</PresentationFormat>
  <Paragraphs>301</Paragraphs>
  <Slides>34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HiLumiLHC_PresentationTemplate</vt:lpstr>
      <vt:lpstr>Bitmap Image</vt:lpstr>
      <vt:lpstr>HiLumi status and CERN’s role in LARP project(s)</vt:lpstr>
      <vt:lpstr>Content</vt:lpstr>
      <vt:lpstr>Content</vt:lpstr>
      <vt:lpstr>EU Strategy update</vt:lpstr>
      <vt:lpstr>EU Strategy update: full HiLumi priority!</vt:lpstr>
      <vt:lpstr>PowerPoint Presentation</vt:lpstr>
      <vt:lpstr>Position of CERN</vt:lpstr>
      <vt:lpstr>Content</vt:lpstr>
      <vt:lpstr>WPs</vt:lpstr>
      <vt:lpstr>Project structure and management</vt:lpstr>
      <vt:lpstr>All committees activated</vt:lpstr>
      <vt:lpstr>Committees – Cont.</vt:lpstr>
      <vt:lpstr>Activities…</vt:lpstr>
      <vt:lpstr>Activities…</vt:lpstr>
      <vt:lpstr>Activities…</vt:lpstr>
      <vt:lpstr>LARP (and DOE) matching HL-LHC</vt:lpstr>
      <vt:lpstr>CERN review of HL-LHC and LIU 8-10 May, room  G. Charpack 60/6-015 </vt:lpstr>
      <vt:lpstr>Content</vt:lpstr>
      <vt:lpstr>CERN Technical role</vt:lpstr>
      <vt:lpstr>Cable R&amp;D and winding test </vt:lpstr>
      <vt:lpstr>MQXF Magnetic analysis</vt:lpstr>
      <vt:lpstr>MQXF Mechanical design</vt:lpstr>
      <vt:lpstr>MQXF Coil and Tooling design</vt:lpstr>
      <vt:lpstr>TE-MSC-MDT magnet program</vt:lpstr>
      <vt:lpstr>MQXF personnel allocation evolution  April-&gt; September 2013</vt:lpstr>
      <vt:lpstr>MQXF is profiting from infrastructures: </vt:lpstr>
      <vt:lpstr>MQXF: CERN integrate closely other magnet programs and SC technology development: </vt:lpstr>
      <vt:lpstr>Time scale – Quad.</vt:lpstr>
      <vt:lpstr>Start making plan for long magnets</vt:lpstr>
      <vt:lpstr>Design and optimization of SCRF CC Basic RF work for CC evaluation </vt:lpstr>
      <vt:lpstr>Preparation for SPS test</vt:lpstr>
      <vt:lpstr>Crab Cavities - summary</vt:lpstr>
      <vt:lpstr>Managerial role of CERN in LARP?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HiLumi collaborators</dc:title>
  <dc:creator>Cecile Noels</dc:creator>
  <cp:lastModifiedBy>Lucio Rossi</cp:lastModifiedBy>
  <cp:revision>47</cp:revision>
  <dcterms:created xsi:type="dcterms:W3CDTF">2011-12-13T14:40:13Z</dcterms:created>
  <dcterms:modified xsi:type="dcterms:W3CDTF">2013-04-08T15:46:12Z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0x0101003D65F00B9AFF9D4DB8D423D62D364FE5</vt:lpwstr>
  </property>
</Properties>
</file>