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sldIdLst>
    <p:sldId id="328" r:id="rId5"/>
    <p:sldId id="344" r:id="rId6"/>
    <p:sldId id="323" r:id="rId7"/>
    <p:sldId id="342" r:id="rId8"/>
    <p:sldId id="343" r:id="rId9"/>
    <p:sldId id="338" r:id="rId10"/>
    <p:sldId id="341" r:id="rId11"/>
    <p:sldId id="308" r:id="rId12"/>
    <p:sldId id="340" r:id="rId13"/>
  </p:sldIdLst>
  <p:sldSz cx="9601200" cy="73152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972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5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0" tIns="46586" rIns="93170" bIns="465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0" tIns="46586" rIns="93170" bIns="46586" rtlCol="0"/>
          <a:lstStyle>
            <a:lvl1pPr algn="r">
              <a:defRPr sz="1200"/>
            </a:lvl1pPr>
          </a:lstStyle>
          <a:p>
            <a:fld id="{666E12AD-0F3F-457A-995A-447FB9AC83D6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46213" y="1162050"/>
            <a:ext cx="41179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0" tIns="46586" rIns="93170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0" tIns="46586" rIns="93170" bIns="4658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0" tIns="46586" rIns="93170" bIns="465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0" tIns="46586" rIns="93170" bIns="46586" rtlCol="0" anchor="b"/>
          <a:lstStyle>
            <a:lvl1pPr algn="r">
              <a:defRPr sz="1200"/>
            </a:lvl1pPr>
          </a:lstStyle>
          <a:p>
            <a:fld id="{1FDF26B1-DE9A-4EC9-A610-93C778CE0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20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F26B1-DE9A-4EC9-A610-93C778CE037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187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729369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112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62025" y="390525"/>
            <a:ext cx="5087938" cy="3876675"/>
          </a:xfrm>
          <a:ln/>
        </p:spPr>
      </p:sp>
      <p:sp>
        <p:nvSpPr>
          <p:cNvPr id="79875" name="Rectangle 3"/>
          <p:cNvSpPr>
            <a:spLocks noGrp="1"/>
          </p:cNvSpPr>
          <p:nvPr>
            <p:ph type="body" idx="1"/>
          </p:nvPr>
        </p:nvSpPr>
        <p:spPr>
          <a:xfrm>
            <a:off x="701347" y="4416098"/>
            <a:ext cx="5607712" cy="4182457"/>
          </a:xfrm>
          <a:prstGeom prst="rect">
            <a:avLst/>
          </a:prstGeom>
          <a:noFill/>
          <a:ln/>
        </p:spPr>
        <p:txBody>
          <a:bodyPr lIns="88136" tIns="44068" rIns="88136" bIns="44068"/>
          <a:lstStyle/>
          <a:p>
            <a:r>
              <a:rPr lang="en-US" dirty="0" smtClean="0">
                <a:ea typeface="ヒラギノ角ゴ Pro W3" pitchFamily="-107" charset="-128"/>
              </a:rPr>
              <a:t>UNEDF: Unified</a:t>
            </a:r>
            <a:r>
              <a:rPr lang="en-US" baseline="0" dirty="0" smtClean="0">
                <a:ea typeface="ヒラギノ角ゴ Pro W3" pitchFamily="-107" charset="-128"/>
              </a:rPr>
              <a:t> Nuclear Energy Density Functional</a:t>
            </a:r>
          </a:p>
          <a:p>
            <a:r>
              <a:rPr lang="en-US" dirty="0" err="1" smtClean="0">
                <a:ea typeface="ヒラギノ角ゴ Pro W3" pitchFamily="-107" charset="-128"/>
              </a:rPr>
              <a:t>SciDAC</a:t>
            </a:r>
            <a:r>
              <a:rPr lang="en-US" dirty="0" smtClean="0">
                <a:ea typeface="ヒラギノ角ゴ Pro W3" pitchFamily="-107" charset="-128"/>
              </a:rPr>
              <a:t>:</a:t>
            </a:r>
            <a:r>
              <a:rPr lang="en-US" baseline="0" dirty="0" smtClean="0">
                <a:ea typeface="ヒラギノ角ゴ Pro W3" pitchFamily="-107" charset="-128"/>
              </a:rPr>
              <a:t> </a:t>
            </a:r>
            <a:r>
              <a:rPr lang="en-US" dirty="0" smtClean="0">
                <a:ea typeface="ヒラギノ角ゴ Pro W3" pitchFamily="-107" charset="-128"/>
              </a:rPr>
              <a:t>Scientific Discovery through Advanced Computing</a:t>
            </a:r>
          </a:p>
          <a:p>
            <a:r>
              <a:rPr lang="en-US" dirty="0" smtClean="0">
                <a:ea typeface="ヒラギノ角ゴ Pro W3" pitchFamily="-107" charset="-128"/>
              </a:rPr>
              <a:t>SC proton-therapy cyclotrons</a:t>
            </a:r>
            <a:r>
              <a:rPr lang="en-US" baseline="0" dirty="0" smtClean="0">
                <a:ea typeface="ヒラギノ角ゴ Pro W3" pitchFamily="-107" charset="-128"/>
              </a:rPr>
              <a:t> (ACCEL/VARIAN): PSI - Switzerland, St. Petersburg - Russia, RPTC Munich - Germany, Scripps - San Diego, Riyadh - Saudi Arabia</a:t>
            </a:r>
            <a:endParaRPr lang="en-US" dirty="0" smtClean="0">
              <a:ea typeface="ヒラギノ角ゴ Pro W3" pitchFamily="-107" charset="-128"/>
            </a:endParaRPr>
          </a:p>
          <a:p>
            <a:endParaRPr lang="en-US" dirty="0" smtClean="0">
              <a:ea typeface="ヒラギノ角ゴ Pro W3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9396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Updated 12/1/2016 - WW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/>
          <a:lstStyle/>
          <a:p>
            <a:fld id="{9B8E485B-1613-42F8-B370-C0A2717509E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427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F26B1-DE9A-4EC9-A610-93C778CE037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066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F26B1-DE9A-4EC9-A610-93C778CE037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428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t_bkg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15" y="0"/>
            <a:ext cx="9451975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9926" y="1320800"/>
            <a:ext cx="7864475" cy="344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67479" tIns="33739" rIns="67479" bIns="33739">
            <a:spAutoFit/>
          </a:bodyPr>
          <a:lstStyle/>
          <a:p>
            <a:pPr defTabSz="35672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993" dirty="0">
              <a:solidFill>
                <a:srgbClr val="B81414"/>
              </a:solidFill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600200" y="4343401"/>
            <a:ext cx="6400800" cy="1219200"/>
          </a:xfrm>
        </p:spPr>
        <p:txBody>
          <a:bodyPr/>
          <a:lstStyle>
            <a:lvl1pPr marL="0" indent="0" algn="ctr">
              <a:buNone/>
              <a:defRPr/>
            </a:lvl1pPr>
            <a:lvl2pPr marL="337392" indent="0" algn="ctr">
              <a:buNone/>
              <a:defRPr/>
            </a:lvl2pPr>
            <a:lvl3pPr marL="674784" indent="0" algn="ctr">
              <a:buNone/>
              <a:defRPr/>
            </a:lvl3pPr>
            <a:lvl4pPr marL="1012175" indent="0" algn="ctr">
              <a:buNone/>
              <a:defRPr/>
            </a:lvl4pPr>
            <a:lvl5pPr marL="1349568" indent="0" algn="ctr">
              <a:buNone/>
              <a:defRPr/>
            </a:lvl5pPr>
            <a:lvl6pPr marL="1686959" indent="0" algn="ctr">
              <a:buNone/>
              <a:defRPr/>
            </a:lvl6pPr>
            <a:lvl7pPr marL="2024351" indent="0" algn="ctr">
              <a:buNone/>
              <a:defRPr/>
            </a:lvl7pPr>
            <a:lvl8pPr marL="2361742" indent="0" algn="ctr">
              <a:buNone/>
              <a:defRPr/>
            </a:lvl8pPr>
            <a:lvl9pPr marL="269913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010" y="3418404"/>
            <a:ext cx="9451180" cy="387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9273" tIns="23710" rIns="59273" bIns="23710"/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3262424" y="673230"/>
            <a:ext cx="2743200" cy="20999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215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912" y="729287"/>
            <a:ext cx="1600200" cy="204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974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- clea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FRIB_ppt_t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01200" cy="107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03422" y="1408854"/>
            <a:ext cx="8257699" cy="3586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5943" tIns="47971" rIns="95943" bIns="47971">
            <a:spAutoFit/>
          </a:bodyPr>
          <a:lstStyle/>
          <a:p>
            <a:pPr defTabSz="479846">
              <a:lnSpc>
                <a:spcPct val="90000"/>
              </a:lnSpc>
              <a:defRPr/>
            </a:pPr>
            <a:endParaRPr lang="en-US" sz="1890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320540" y="3210561"/>
            <a:ext cx="9601200" cy="3877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5943" tIns="47971" rIns="95943" bIns="47971">
            <a:spAutoFit/>
          </a:bodyPr>
          <a:lstStyle/>
          <a:p>
            <a:pPr defTabSz="479846" eaLnBrk="1" hangingPunct="1">
              <a:defRPr/>
            </a:pPr>
            <a:endParaRPr lang="en-US" sz="1890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" y="300674"/>
            <a:ext cx="9441180" cy="5187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05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T. Glasmacher, NMP Welcome, March 2017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CE6919E1-8BF0-4F16-B25E-256F6AC7EA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067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RIB_ppt_bott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42088"/>
            <a:ext cx="9601200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FRIB_ppt_top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012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03265" y="1408113"/>
            <a:ext cx="8258175" cy="5197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6609" tIns="48304" rIns="96609" bIns="48304">
            <a:spAutoFit/>
          </a:bodyPr>
          <a:lstStyle/>
          <a:p>
            <a:pPr defTabSz="483176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3000" dirty="0">
              <a:solidFill>
                <a:srgbClr val="B81414"/>
              </a:solidFill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321175" y="3209925"/>
            <a:ext cx="9601200" cy="5603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6609" tIns="48304" rIns="96609" bIns="48304">
            <a:spAutoFit/>
          </a:bodyPr>
          <a:lstStyle/>
          <a:p>
            <a:pPr defTabSz="48317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000" dirty="0">
              <a:solidFill>
                <a:srgbClr val="B81414"/>
              </a:solidFill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" y="1138240"/>
            <a:ext cx="9440468" cy="5362575"/>
          </a:xfrm>
        </p:spPr>
        <p:txBody>
          <a:bodyPr/>
          <a:lstStyle>
            <a:lvl3pPr>
              <a:defRPr sz="19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0010" y="304804"/>
            <a:ext cx="9441180" cy="51816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4455042" y="6780213"/>
            <a:ext cx="4346058" cy="388937"/>
          </a:xfrm>
          <a:prstGeom prst="rect">
            <a:avLst/>
          </a:prstGeom>
        </p:spPr>
        <p:txBody>
          <a:bodyPr/>
          <a:lstStyle>
            <a:lvl1pPr algn="r" eaLnBrk="0" hangingPunct="0">
              <a:lnSpc>
                <a:spcPct val="90000"/>
              </a:lnSpc>
              <a:defRPr sz="110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T. Glasmacher, NMP Welcome, March 2017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6048"/>
            <a:ext cx="9601200" cy="762203"/>
          </a:xfrm>
          <a:prstGeom prst="rect">
            <a:avLst/>
          </a:prstGeom>
        </p:spPr>
      </p:pic>
      <p:sp>
        <p:nvSpPr>
          <p:cNvPr id="10" name="Text Box 1032"/>
          <p:cNvSpPr txBox="1">
            <a:spLocks noChangeArrowheads="1"/>
          </p:cNvSpPr>
          <p:nvPr userDrawn="1"/>
        </p:nvSpPr>
        <p:spPr bwMode="auto">
          <a:xfrm>
            <a:off x="3962400" y="7010400"/>
            <a:ext cx="5399090" cy="1523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defTabSz="866775" eaLnBrk="0" hangingPunct="0">
              <a:lnSpc>
                <a:spcPct val="90000"/>
              </a:lnSpc>
              <a:defRPr/>
            </a:pPr>
            <a:r>
              <a:rPr lang="en-US" sz="1100" dirty="0" smtClean="0">
                <a:solidFill>
                  <a:srgbClr val="064308"/>
                </a:solidFill>
                <a:latin typeface="Helvetica" pitchFamily="-111" charset="0"/>
              </a:rPr>
              <a:t>T. Glasmacher, FRIB</a:t>
            </a:r>
            <a:r>
              <a:rPr lang="en-US" sz="1100" baseline="0" dirty="0" smtClean="0">
                <a:solidFill>
                  <a:srgbClr val="064308"/>
                </a:solidFill>
                <a:latin typeface="Helvetica" pitchFamily="-111" charset="0"/>
              </a:rPr>
              <a:t> Project Update, 11 January 2017</a:t>
            </a:r>
            <a:r>
              <a:rPr lang="en-US" sz="1100" dirty="0" smtClean="0">
                <a:solidFill>
                  <a:srgbClr val="064308"/>
                </a:solidFill>
                <a:latin typeface="Helvetica" pitchFamily="-111" charset="0"/>
              </a:rPr>
              <a:t>, </a:t>
            </a:r>
            <a:r>
              <a:rPr lang="en-US" sz="1100" dirty="0">
                <a:solidFill>
                  <a:srgbClr val="064308"/>
                </a:solidFill>
                <a:latin typeface="Arial" charset="0"/>
              </a:rPr>
              <a:t>Slide </a:t>
            </a:r>
            <a:fld id="{84780EA2-5833-4012-AFDF-9C878BB4BD3D}" type="slidenum">
              <a:rPr lang="en-US" sz="1100">
                <a:solidFill>
                  <a:srgbClr val="064308"/>
                </a:solidFill>
                <a:latin typeface="Arial" charset="0"/>
              </a:rPr>
              <a:pPr algn="r" defTabSz="866775" eaLnBrk="0" hangingPunct="0">
                <a:lnSpc>
                  <a:spcPct val="90000"/>
                </a:lnSpc>
                <a:defRPr/>
              </a:pPr>
              <a:t>‹#›</a:t>
            </a:fld>
            <a:endParaRPr lang="en-US" sz="1100" dirty="0">
              <a:solidFill>
                <a:srgbClr val="064308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599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RIB_ppt_bott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42089"/>
            <a:ext cx="9601200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FRIB_ppt_top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012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03266" y="1408115"/>
            <a:ext cx="8258175" cy="37877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71325" tIns="35662" rIns="71325" bIns="35662">
            <a:spAutoFit/>
          </a:bodyPr>
          <a:lstStyle/>
          <a:p>
            <a:pPr defTabSz="35672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215" dirty="0">
              <a:solidFill>
                <a:srgbClr val="B81414"/>
              </a:solidFill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321175" y="3209926"/>
            <a:ext cx="9601200" cy="41288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71325" tIns="35662" rIns="71325" bIns="35662">
            <a:spAutoFit/>
          </a:bodyPr>
          <a:lstStyle/>
          <a:p>
            <a:pPr defTabSz="35672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15" dirty="0">
              <a:solidFill>
                <a:srgbClr val="B81414"/>
              </a:solidFill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" y="1138240"/>
            <a:ext cx="9440468" cy="5362575"/>
          </a:xfrm>
        </p:spPr>
        <p:txBody>
          <a:bodyPr/>
          <a:lstStyle>
            <a:lvl3pPr>
              <a:defRPr sz="1403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0010" y="369924"/>
            <a:ext cx="9441180" cy="38792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4455042" y="6780213"/>
            <a:ext cx="4346058" cy="388937"/>
          </a:xfrm>
        </p:spPr>
        <p:txBody>
          <a:bodyPr/>
          <a:lstStyle>
            <a:lvl1pPr algn="r" eaLnBrk="0" hangingPunct="0">
              <a:lnSpc>
                <a:spcPct val="90000"/>
              </a:lnSpc>
              <a:defRPr sz="812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T. Glasmacher, NMP Welcome, March 2017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6049"/>
            <a:ext cx="9601200" cy="76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102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alf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FRIB_ppt_bott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42089"/>
            <a:ext cx="9601200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FRIB_ppt_top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012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03266" y="1408115"/>
            <a:ext cx="8258175" cy="37877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71325" tIns="35662" rIns="71325" bIns="35662">
            <a:spAutoFit/>
          </a:bodyPr>
          <a:lstStyle/>
          <a:p>
            <a:pPr defTabSz="35672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215" dirty="0">
              <a:solidFill>
                <a:srgbClr val="B81414"/>
              </a:solidFill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321175" y="3209926"/>
            <a:ext cx="9601200" cy="41288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71325" tIns="35662" rIns="71325" bIns="35662">
            <a:spAutoFit/>
          </a:bodyPr>
          <a:lstStyle/>
          <a:p>
            <a:pPr defTabSz="35672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15" dirty="0">
              <a:solidFill>
                <a:srgbClr val="B81414"/>
              </a:solidFill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2" y="366112"/>
            <a:ext cx="9441178" cy="3879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1" y="1138240"/>
            <a:ext cx="4644392" cy="5362575"/>
          </a:xfrm>
        </p:spPr>
        <p:txBody>
          <a:bodyPr/>
          <a:lstStyle>
            <a:lvl3pPr>
              <a:defRPr sz="1403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4876802" y="1143006"/>
            <a:ext cx="4644388" cy="5362575"/>
          </a:xfrm>
        </p:spPr>
        <p:txBody>
          <a:bodyPr/>
          <a:lstStyle>
            <a:lvl3pPr>
              <a:defRPr sz="1403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812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T. Glasmacher, NMP Welcome, March 2017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4F88C639-55E7-4D97-AC8D-4B42A67367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6049"/>
            <a:ext cx="9601200" cy="76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00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FRIB_ppt_bott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42089"/>
            <a:ext cx="9601200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FRIB_ppt_top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012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03266" y="1408115"/>
            <a:ext cx="8258175" cy="37877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71325" tIns="35662" rIns="71325" bIns="35662">
            <a:spAutoFit/>
          </a:bodyPr>
          <a:lstStyle/>
          <a:p>
            <a:pPr defTabSz="35672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215" dirty="0">
              <a:solidFill>
                <a:srgbClr val="B81414"/>
              </a:solidFill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321175" y="3209926"/>
            <a:ext cx="9601200" cy="41288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71325" tIns="35662" rIns="71325" bIns="35662">
            <a:spAutoFit/>
          </a:bodyPr>
          <a:lstStyle/>
          <a:p>
            <a:pPr defTabSz="35672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15" dirty="0">
              <a:solidFill>
                <a:srgbClr val="B81414"/>
              </a:solidFill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" y="366112"/>
            <a:ext cx="9441180" cy="3879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" y="1138239"/>
            <a:ext cx="9441184" cy="25955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80010" y="3820160"/>
            <a:ext cx="9441184" cy="259556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812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T. Glasmacher, NMP Welcome, March 2017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BCDB990A-6268-4898-A641-7F04AAB15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6049"/>
            <a:ext cx="9601200" cy="76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415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r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FRIB_ppt_bott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42089"/>
            <a:ext cx="9601200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FRIB_ppt_top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012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03266" y="1408115"/>
            <a:ext cx="8258175" cy="37877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71325" tIns="35662" rIns="71325" bIns="35662">
            <a:spAutoFit/>
          </a:bodyPr>
          <a:lstStyle/>
          <a:p>
            <a:pPr defTabSz="35672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215" dirty="0">
              <a:solidFill>
                <a:srgbClr val="B81414"/>
              </a:solidFill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321175" y="3209926"/>
            <a:ext cx="9601200" cy="41288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71325" tIns="35662" rIns="71325" bIns="35662">
            <a:spAutoFit/>
          </a:bodyPr>
          <a:lstStyle/>
          <a:p>
            <a:pPr defTabSz="35672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15" dirty="0">
              <a:solidFill>
                <a:srgbClr val="B81414"/>
              </a:solidFill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2" y="366112"/>
            <a:ext cx="9441178" cy="3879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1" y="1138239"/>
            <a:ext cx="4640580" cy="259556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4856806" y="1138239"/>
            <a:ext cx="4664389" cy="25955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80016" y="3820160"/>
            <a:ext cx="4640579" cy="259556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4856806" y="3820160"/>
            <a:ext cx="4664389" cy="25955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812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T. Glasmacher, NMP Welcome, March 2017</a:t>
            </a:r>
            <a:endParaRPr lang="en-US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74887700-F8AD-4E75-9DA6-99EB4D2760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6049"/>
            <a:ext cx="9601200" cy="76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637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FRIB_ppt_bott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42089"/>
            <a:ext cx="9601200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FRIB_ppt_top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012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03266" y="1408115"/>
            <a:ext cx="8258175" cy="37877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71325" tIns="35662" rIns="71325" bIns="35662">
            <a:spAutoFit/>
          </a:bodyPr>
          <a:lstStyle/>
          <a:p>
            <a:pPr defTabSz="35672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215" dirty="0">
              <a:solidFill>
                <a:srgbClr val="B81414"/>
              </a:solidFill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321175" y="3209926"/>
            <a:ext cx="9601200" cy="41288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71325" tIns="35662" rIns="71325" bIns="35662">
            <a:spAutoFit/>
          </a:bodyPr>
          <a:lstStyle/>
          <a:p>
            <a:pPr defTabSz="35672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15" dirty="0">
              <a:solidFill>
                <a:srgbClr val="B81414"/>
              </a:solidFill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" y="366112"/>
            <a:ext cx="9441180" cy="3879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812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T. Glasmacher, NMP Welcome, March 2017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CF988859-7953-4624-98C4-717249B46A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6049"/>
            <a:ext cx="9601200" cy="76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743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- clea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RIB_ppt_top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012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03266" y="1408115"/>
            <a:ext cx="8258175" cy="37877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71325" tIns="35662" rIns="71325" bIns="35662">
            <a:spAutoFit/>
          </a:bodyPr>
          <a:lstStyle/>
          <a:p>
            <a:pPr defTabSz="35672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215" dirty="0">
              <a:solidFill>
                <a:srgbClr val="B81414"/>
              </a:solidFill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321175" y="3209926"/>
            <a:ext cx="9601200" cy="41288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71325" tIns="35662" rIns="71325" bIns="35662">
            <a:spAutoFit/>
          </a:bodyPr>
          <a:lstStyle/>
          <a:p>
            <a:pPr defTabSz="35672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15" dirty="0">
              <a:solidFill>
                <a:srgbClr val="B81414"/>
              </a:solidFill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" y="366112"/>
            <a:ext cx="9441180" cy="3879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" y="1138239"/>
            <a:ext cx="9441184" cy="53435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812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T. Glasmacher, NMP Welcome, March 2017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888FC917-2F4D-45AC-AA7A-EF80FFB23A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6049"/>
            <a:ext cx="9601200" cy="76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173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03266" y="1408113"/>
            <a:ext cx="8258175" cy="3787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71344" tIns="35672" rIns="71344" bIns="35672">
            <a:spAutoFit/>
          </a:bodyPr>
          <a:lstStyle/>
          <a:p>
            <a:pPr defTabSz="35672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215" dirty="0">
              <a:solidFill>
                <a:srgbClr val="B81414"/>
              </a:solidFill>
              <a:latin typeface="Helvetica" charset="0"/>
              <a:ea typeface="Arial" charset="0"/>
              <a:cs typeface="Arial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321175" y="3209926"/>
            <a:ext cx="9601200" cy="41290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71344" tIns="35672" rIns="71344" bIns="35672">
            <a:spAutoFit/>
          </a:bodyPr>
          <a:lstStyle/>
          <a:p>
            <a:pPr defTabSz="35672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15" dirty="0">
              <a:solidFill>
                <a:srgbClr val="B81414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Picture 9" descr="FRIB_pptbkgB4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9" y="-9525"/>
            <a:ext cx="9599612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812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T. Glasmacher, NMP Welcome, March 2017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A71D4431-6923-4DCB-A730-C651323BA4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6049"/>
            <a:ext cx="9601200" cy="76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969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FRIB_ppt_bott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542089"/>
            <a:ext cx="9601200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FRIB_ppt_top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012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03266" y="1408115"/>
            <a:ext cx="8258175" cy="37877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71325" tIns="35662" rIns="71325" bIns="35662">
            <a:spAutoFit/>
          </a:bodyPr>
          <a:lstStyle/>
          <a:p>
            <a:pPr defTabSz="35672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215" dirty="0">
              <a:solidFill>
                <a:srgbClr val="B81414"/>
              </a:solidFill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321175" y="3209926"/>
            <a:ext cx="9601200" cy="41288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71325" tIns="35662" rIns="71325" bIns="35662">
            <a:spAutoFit/>
          </a:bodyPr>
          <a:lstStyle/>
          <a:p>
            <a:pPr defTabSz="35672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15" dirty="0">
              <a:solidFill>
                <a:srgbClr val="B81414"/>
              </a:solidFill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" y="366112"/>
            <a:ext cx="9441180" cy="3879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812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 smtClean="0"/>
              <a:t>T. Glasmacher, NMP Welcome, March 2017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, Slide </a:t>
            </a:r>
            <a:fld id="{4E543906-16D3-4B1F-A4DE-E132643E34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6049"/>
            <a:ext cx="9601200" cy="76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162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9375" y="146560"/>
            <a:ext cx="9442451" cy="3879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9283" tIns="23714" rIns="59283" bIns="23714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9375" y="1138240"/>
            <a:ext cx="9442451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4061638" y="6780213"/>
            <a:ext cx="4739463" cy="388937"/>
          </a:xfrm>
          <a:prstGeom prst="rect">
            <a:avLst/>
          </a:prstGeom>
        </p:spPr>
        <p:txBody>
          <a:bodyPr lIns="0" tIns="48326" rIns="0" bIns="48326" anchor="b"/>
          <a:lstStyle>
            <a:lvl1pPr algn="r" eaLnBrk="0" hangingPunct="0">
              <a:lnSpc>
                <a:spcPct val="90000"/>
              </a:lnSpc>
              <a:defRPr sz="812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T. Glasmacher, NMP Welcome, March 2017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801100" y="6780213"/>
            <a:ext cx="800100" cy="388937"/>
          </a:xfrm>
          <a:prstGeom prst="rect">
            <a:avLst/>
          </a:prstGeom>
        </p:spPr>
        <p:txBody>
          <a:bodyPr vert="horz" wrap="square" lIns="0" tIns="48326" rIns="0" bIns="48326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defRPr sz="812">
                <a:solidFill>
                  <a:srgbClr val="064308"/>
                </a:solidFill>
                <a:ea typeface="ヒラギノ角ゴ Pro W3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latin typeface="Helvetica" pitchFamily="34" charset="0"/>
              </a:rPr>
              <a:t>, Slide </a:t>
            </a:r>
            <a:fld id="{D30A2C6D-39BC-4576-856C-8743CF76CCF1}" type="slidenum">
              <a:rPr lang="en-US">
                <a:latin typeface="Helvetic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083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979" r:id="rId10"/>
    <p:sldLayoutId id="2147483980" r:id="rId11"/>
  </p:sldLayoutIdLst>
  <p:hf hdr="0" dt="0"/>
  <p:txStyles>
    <p:titleStyle>
      <a:lvl1pPr algn="ctr" defTabSz="626976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2511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algn="ctr" defTabSz="626976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2511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2pPr>
      <a:lvl3pPr algn="ctr" defTabSz="626976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2511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3pPr>
      <a:lvl4pPr algn="ctr" defTabSz="626976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2511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4pPr>
      <a:lvl5pPr algn="ctr" defTabSz="626976" rtl="0" eaLnBrk="0" fontAlgn="base" hangingPunct="0">
        <a:lnSpc>
          <a:spcPct val="88000"/>
        </a:lnSpc>
        <a:spcBef>
          <a:spcPct val="0"/>
        </a:spcBef>
        <a:spcAft>
          <a:spcPct val="0"/>
        </a:spcAft>
        <a:defRPr sz="2511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356720" algn="ctr" defTabSz="630454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2511" b="1">
          <a:solidFill>
            <a:srgbClr val="064308"/>
          </a:solidFill>
          <a:latin typeface="Arial" charset="0"/>
          <a:ea typeface="Arial" charset="0"/>
          <a:cs typeface="Arial" charset="0"/>
        </a:defRPr>
      </a:lvl6pPr>
      <a:lvl7pPr marL="713441" algn="ctr" defTabSz="630454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2511" b="1">
          <a:solidFill>
            <a:srgbClr val="064308"/>
          </a:solidFill>
          <a:latin typeface="Arial" charset="0"/>
          <a:ea typeface="Arial" charset="0"/>
          <a:cs typeface="Arial" charset="0"/>
        </a:defRPr>
      </a:lvl7pPr>
      <a:lvl8pPr marL="1070160" algn="ctr" defTabSz="630454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2511" b="1">
          <a:solidFill>
            <a:srgbClr val="064308"/>
          </a:solidFill>
          <a:latin typeface="Arial" charset="0"/>
          <a:ea typeface="Arial" charset="0"/>
          <a:cs typeface="Arial" charset="0"/>
        </a:defRPr>
      </a:lvl8pPr>
      <a:lvl9pPr marL="1426882" algn="ctr" defTabSz="630454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2511" b="1">
          <a:solidFill>
            <a:srgbClr val="064308"/>
          </a:solidFill>
          <a:latin typeface="Arial" charset="0"/>
          <a:ea typeface="Arial" charset="0"/>
          <a:cs typeface="Arial" charset="0"/>
        </a:defRPr>
      </a:lvl9pPr>
    </p:titleStyle>
    <p:bodyStyle>
      <a:lvl1pPr marL="140630" indent="-140630" algn="l" defTabSz="626976" rtl="0" eaLnBrk="0" fontAlgn="base" hangingPunct="0">
        <a:lnSpc>
          <a:spcPct val="90000"/>
        </a:lnSpc>
        <a:spcBef>
          <a:spcPts val="941"/>
        </a:spcBef>
        <a:spcAft>
          <a:spcPct val="0"/>
        </a:spcAft>
        <a:buSzPct val="100000"/>
        <a:buFont typeface="Wingdings" pitchFamily="2" charset="2"/>
        <a:buChar char="§"/>
        <a:defRPr sz="1698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marL="283604" indent="-118364" algn="l" defTabSz="626976" rtl="0" eaLnBrk="0" fontAlgn="base" hangingPunct="0">
        <a:lnSpc>
          <a:spcPct val="90000"/>
        </a:lnSpc>
        <a:spcBef>
          <a:spcPts val="157"/>
        </a:spcBef>
        <a:spcAft>
          <a:spcPct val="0"/>
        </a:spcAft>
        <a:buSzPct val="100000"/>
        <a:buFont typeface="Arial" pitchFamily="34" charset="0"/>
        <a:buChar char="•"/>
        <a:defRPr sz="1551">
          <a:solidFill>
            <a:schemeClr val="tx1"/>
          </a:solidFill>
          <a:latin typeface="Arial" charset="0"/>
          <a:ea typeface="ＭＳ Ｐゴシック" charset="-128"/>
          <a:cs typeface="ＭＳ Ｐゴシック"/>
        </a:defRPr>
      </a:lvl2pPr>
      <a:lvl3pPr marL="461735" indent="-125395" algn="l" defTabSz="626976" rtl="0" eaLnBrk="0" fontAlgn="base" hangingPunct="0">
        <a:lnSpc>
          <a:spcPct val="90000"/>
        </a:lnSpc>
        <a:spcBef>
          <a:spcPts val="157"/>
        </a:spcBef>
        <a:spcAft>
          <a:spcPct val="0"/>
        </a:spcAft>
        <a:buSzPct val="100000"/>
        <a:buFont typeface="Lucida Grande" charset="0"/>
        <a:buChar char="»"/>
        <a:defRPr>
          <a:solidFill>
            <a:schemeClr val="tx1"/>
          </a:solidFill>
          <a:latin typeface="Arial" charset="0"/>
          <a:ea typeface="ヒラギノ角ゴ Pro W3" pitchFamily="-111" charset="-128"/>
          <a:cs typeface="ヒラギノ角ゴ Pro W3" pitchFamily="-111" charset="-128"/>
        </a:defRPr>
      </a:lvl3pPr>
      <a:lvl4pPr marL="568380" indent="-104300" algn="l" defTabSz="626976" rtl="0" eaLnBrk="0" fontAlgn="base" hangingPunct="0">
        <a:lnSpc>
          <a:spcPct val="90000"/>
        </a:lnSpc>
        <a:spcBef>
          <a:spcPts val="157"/>
        </a:spcBef>
        <a:spcAft>
          <a:spcPct val="0"/>
        </a:spcAft>
        <a:buClr>
          <a:srgbClr val="999999"/>
        </a:buClr>
        <a:buSzPct val="100000"/>
        <a:buFont typeface="Arial" pitchFamily="34" charset="0"/>
        <a:buChar char="•"/>
        <a:defRPr sz="1255">
          <a:solidFill>
            <a:schemeClr val="tx1"/>
          </a:solidFill>
          <a:latin typeface="Helvetica" charset="0"/>
          <a:ea typeface="ヒラギノ角ゴ Pro W3" pitchFamily="-111" charset="-128"/>
          <a:cs typeface="ヒラギノ角ゴ Pro W3"/>
        </a:defRPr>
      </a:lvl4pPr>
      <a:lvl5pPr marL="782841" indent="-140630" algn="l" defTabSz="626976" rtl="0" eaLnBrk="0" fontAlgn="base" hangingPunct="0">
        <a:lnSpc>
          <a:spcPct val="90000"/>
        </a:lnSpc>
        <a:spcBef>
          <a:spcPts val="157"/>
        </a:spcBef>
        <a:spcAft>
          <a:spcPct val="0"/>
        </a:spcAft>
        <a:buClr>
          <a:srgbClr val="999999"/>
        </a:buClr>
        <a:buSzPct val="100000"/>
        <a:buFont typeface="Lucida Grande" charset="0"/>
        <a:buChar char="»"/>
        <a:defRPr sz="1107">
          <a:solidFill>
            <a:schemeClr val="tx1"/>
          </a:solidFill>
          <a:latin typeface="Helvetica" charset="0"/>
          <a:ea typeface="ヒラギノ角ゴ Pro W3" pitchFamily="-111" charset="-128"/>
          <a:cs typeface="ヒラギノ角ゴ Pro W3"/>
        </a:defRPr>
      </a:lvl5pPr>
      <a:lvl6pPr marL="1735296" indent="-117669" algn="l" defTabSz="630454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034">
          <a:solidFill>
            <a:schemeClr val="tx1"/>
          </a:solidFill>
          <a:latin typeface="Helvetica" charset="0"/>
          <a:ea typeface="+mn-ea"/>
          <a:cs typeface="+mn-cs"/>
        </a:defRPr>
      </a:lvl6pPr>
      <a:lvl7pPr marL="2092018" indent="-117669" algn="l" defTabSz="630454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034">
          <a:solidFill>
            <a:schemeClr val="tx1"/>
          </a:solidFill>
          <a:latin typeface="Helvetica" charset="0"/>
          <a:ea typeface="+mn-ea"/>
          <a:cs typeface="+mn-cs"/>
        </a:defRPr>
      </a:lvl7pPr>
      <a:lvl8pPr marL="2448739" indent="-117669" algn="l" defTabSz="630454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034">
          <a:solidFill>
            <a:schemeClr val="tx1"/>
          </a:solidFill>
          <a:latin typeface="Helvetica" charset="0"/>
          <a:ea typeface="+mn-ea"/>
          <a:cs typeface="+mn-cs"/>
        </a:defRPr>
      </a:lvl8pPr>
      <a:lvl9pPr marL="2805459" indent="-117669" algn="l" defTabSz="630454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034">
          <a:solidFill>
            <a:schemeClr val="tx1"/>
          </a:solidFill>
          <a:latin typeface="Helvetica" charset="0"/>
          <a:ea typeface="+mn-ea"/>
          <a:cs typeface="+mn-cs"/>
        </a:defRPr>
      </a:lvl9pPr>
    </p:bodyStyle>
    <p:otherStyle>
      <a:defPPr>
        <a:defRPr lang="en-US"/>
      </a:defPPr>
      <a:lvl1pPr marL="0" algn="l" defTabSz="713441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1pPr>
      <a:lvl2pPr marL="356720" algn="l" defTabSz="713441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2pPr>
      <a:lvl3pPr marL="713441" algn="l" defTabSz="713441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3pPr>
      <a:lvl4pPr marL="1070160" algn="l" defTabSz="713441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4pPr>
      <a:lvl5pPr marL="1426882" algn="l" defTabSz="713441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5pPr>
      <a:lvl6pPr marL="1783602" algn="l" defTabSz="713441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6pPr>
      <a:lvl7pPr marL="2140324" algn="l" defTabSz="713441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7pPr>
      <a:lvl8pPr marL="2497044" algn="l" defTabSz="713441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8pPr>
      <a:lvl9pPr marL="2853764" algn="l" defTabSz="713441" rtl="0" eaLnBrk="1" latinLnBrk="0" hangingPunct="1">
        <a:defRPr sz="140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to Michigan State University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T. Glasmacher, NMP Welcome, March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6" name="Picture 7" descr="P-011"/>
          <p:cNvPicPr>
            <a:picLocks noChangeAspect="1" noChangeArrowheads="1"/>
          </p:cNvPicPr>
          <p:nvPr/>
        </p:nvPicPr>
        <p:blipFill>
          <a:blip r:embed="rId3" cstate="screen">
            <a:lum bright="-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139" y="1209143"/>
            <a:ext cx="8990922" cy="5027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46486" y="1296574"/>
            <a:ext cx="3212018" cy="3138477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4F81BD"/>
            </a:solidFill>
          </a:ln>
        </p:spPr>
        <p:txBody>
          <a:bodyPr wrap="square" lIns="90604" tIns="45302" rIns="90604" bIns="45302" rtlCol="0">
            <a:spAutoFit/>
          </a:bodyPr>
          <a:lstStyle/>
          <a:p>
            <a:pPr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kern="0" dirty="0">
                <a:solidFill>
                  <a:prstClr val="black"/>
                </a:solidFill>
                <a:latin typeface="Helvetica" pitchFamily="34" charset="0"/>
                <a:ea typeface="ＭＳ Ｐゴシック" pitchFamily="-65" charset="-128"/>
              </a:rPr>
              <a:t>Founded </a:t>
            </a:r>
            <a:r>
              <a:rPr lang="en-US" kern="0" dirty="0" smtClean="0">
                <a:solidFill>
                  <a:prstClr val="black"/>
                </a:solidFill>
                <a:latin typeface="Helvetica" pitchFamily="34" charset="0"/>
                <a:ea typeface="ＭＳ Ｐゴシック" pitchFamily="-65" charset="-128"/>
              </a:rPr>
              <a:t>1855</a:t>
            </a:r>
            <a:endParaRPr lang="en-US" kern="0" dirty="0">
              <a:solidFill>
                <a:prstClr val="black"/>
              </a:solidFill>
              <a:latin typeface="Helvetica" pitchFamily="34" charset="0"/>
              <a:ea typeface="ＭＳ Ｐゴシック" pitchFamily="-65" charset="-128"/>
            </a:endParaRPr>
          </a:p>
          <a:p>
            <a:pPr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kern="0" dirty="0" smtClean="0">
                <a:solidFill>
                  <a:prstClr val="black"/>
                </a:solidFill>
                <a:latin typeface="Helvetica" pitchFamily="34" charset="0"/>
                <a:ea typeface="ＭＳ Ｐゴシック" pitchFamily="-65" charset="-128"/>
              </a:rPr>
              <a:t>12,000 employees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kern="0" dirty="0">
                <a:solidFill>
                  <a:prstClr val="black"/>
                </a:solidFill>
                <a:latin typeface="Helvetica" pitchFamily="34" charset="0"/>
                <a:ea typeface="ＭＳ Ｐゴシック" pitchFamily="-65" charset="-128"/>
              </a:rPr>
              <a:t> </a:t>
            </a:r>
            <a:r>
              <a:rPr lang="en-US" kern="0" dirty="0" smtClean="0">
                <a:solidFill>
                  <a:prstClr val="black"/>
                </a:solidFill>
                <a:latin typeface="Helvetica" pitchFamily="34" charset="0"/>
                <a:ea typeface="ＭＳ Ｐゴシック" pitchFamily="-65" charset="-128"/>
              </a:rPr>
              <a:t>  (5,300 academic)</a:t>
            </a:r>
            <a:endParaRPr lang="en-US" kern="0" dirty="0">
              <a:solidFill>
                <a:prstClr val="black"/>
              </a:solidFill>
              <a:latin typeface="Helvetica" pitchFamily="34" charset="0"/>
              <a:ea typeface="ＭＳ Ｐゴシック" pitchFamily="-65" charset="-128"/>
            </a:endParaRPr>
          </a:p>
          <a:p>
            <a:pPr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kern="0" dirty="0" smtClean="0">
                <a:solidFill>
                  <a:prstClr val="black"/>
                </a:solidFill>
                <a:latin typeface="Helvetica" pitchFamily="34" charset="0"/>
                <a:ea typeface="ＭＳ Ｐゴシック" pitchFamily="-65" charset="-128"/>
              </a:rPr>
              <a:t>50,000 students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kern="0" dirty="0">
                <a:solidFill>
                  <a:prstClr val="black"/>
                </a:solidFill>
                <a:latin typeface="Helvetica" pitchFamily="34" charset="0"/>
                <a:ea typeface="ＭＳ Ｐゴシック" pitchFamily="-65" charset="-128"/>
              </a:rPr>
              <a:t> </a:t>
            </a:r>
            <a:r>
              <a:rPr lang="en-US" kern="0" dirty="0" smtClean="0">
                <a:solidFill>
                  <a:prstClr val="black"/>
                </a:solidFill>
                <a:latin typeface="Helvetica" pitchFamily="34" charset="0"/>
                <a:ea typeface="ＭＳ Ｐゴシック" pitchFamily="-65" charset="-128"/>
              </a:rPr>
              <a:t> (11,000 graduate students)</a:t>
            </a:r>
            <a:endParaRPr lang="en-US" kern="0" dirty="0">
              <a:solidFill>
                <a:prstClr val="black"/>
              </a:solidFill>
              <a:latin typeface="Helvetica" pitchFamily="34" charset="0"/>
              <a:ea typeface="ＭＳ Ｐゴシック" pitchFamily="-65" charset="-128"/>
            </a:endParaRPr>
          </a:p>
          <a:p>
            <a:pPr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kern="0" dirty="0">
                <a:solidFill>
                  <a:prstClr val="black"/>
                </a:solidFill>
                <a:latin typeface="Helvetica" pitchFamily="34" charset="0"/>
                <a:ea typeface="ＭＳ Ｐゴシック" pitchFamily="-65" charset="-128"/>
              </a:rPr>
              <a:t>5,200-acre campus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kern="0" dirty="0" smtClean="0">
                <a:solidFill>
                  <a:prstClr val="black"/>
                </a:solidFill>
                <a:latin typeface="Helvetica" pitchFamily="34" charset="0"/>
                <a:ea typeface="ＭＳ Ｐゴシック" pitchFamily="-65" charset="-128"/>
              </a:rPr>
              <a:t>  (538 buildings)</a:t>
            </a:r>
            <a:endParaRPr lang="en-US" kern="0" dirty="0">
              <a:solidFill>
                <a:prstClr val="black"/>
              </a:solidFill>
              <a:latin typeface="Helvetica" pitchFamily="34" charset="0"/>
              <a:ea typeface="ＭＳ Ｐゴシック" pitchFamily="-65" charset="-128"/>
            </a:endParaRPr>
          </a:p>
          <a:p>
            <a:pPr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kern="0" dirty="0">
                <a:solidFill>
                  <a:prstClr val="black"/>
                </a:solidFill>
                <a:latin typeface="Helvetica" pitchFamily="34" charset="0"/>
                <a:ea typeface="ＭＳ Ｐゴシック" pitchFamily="-65" charset="-128"/>
              </a:rPr>
              <a:t>$</a:t>
            </a:r>
            <a:r>
              <a:rPr lang="en-US" kern="0" dirty="0" smtClean="0">
                <a:solidFill>
                  <a:prstClr val="black"/>
                </a:solidFill>
                <a:latin typeface="Helvetica" pitchFamily="34" charset="0"/>
                <a:ea typeface="ＭＳ Ｐゴシック" pitchFamily="-65" charset="-128"/>
              </a:rPr>
              <a:t>2.3 billion/year </a:t>
            </a:r>
            <a:r>
              <a:rPr lang="en-US" kern="0" dirty="0">
                <a:solidFill>
                  <a:prstClr val="black"/>
                </a:solidFill>
                <a:latin typeface="Helvetica" pitchFamily="34" charset="0"/>
                <a:ea typeface="ＭＳ Ｐゴシック" pitchFamily="-65" charset="-128"/>
              </a:rPr>
              <a:t>total </a:t>
            </a:r>
            <a:endParaRPr lang="en-US" kern="0" dirty="0" smtClean="0">
              <a:solidFill>
                <a:prstClr val="black"/>
              </a:solidFill>
              <a:latin typeface="Helvetica" pitchFamily="34" charset="0"/>
              <a:ea typeface="ＭＳ Ｐゴシック" pitchFamily="-65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kern="0" dirty="0">
                <a:solidFill>
                  <a:prstClr val="black"/>
                </a:solidFill>
                <a:latin typeface="Helvetica" pitchFamily="34" charset="0"/>
                <a:ea typeface="ＭＳ Ｐゴシック" pitchFamily="-65" charset="-128"/>
              </a:rPr>
              <a:t> </a:t>
            </a:r>
            <a:r>
              <a:rPr lang="en-US" kern="0" dirty="0" smtClean="0">
                <a:solidFill>
                  <a:prstClr val="black"/>
                </a:solidFill>
                <a:latin typeface="Helvetica" pitchFamily="34" charset="0"/>
                <a:ea typeface="ＭＳ Ｐゴシック" pitchFamily="-65" charset="-128"/>
              </a:rPr>
              <a:t> revenues</a:t>
            </a:r>
            <a:endParaRPr lang="en-US" kern="0" dirty="0">
              <a:solidFill>
                <a:prstClr val="black"/>
              </a:solidFill>
              <a:latin typeface="Helvetica" pitchFamily="34" charset="0"/>
              <a:ea typeface="ＭＳ Ｐゴシック" pitchFamily="-65" charset="-128"/>
            </a:endParaRPr>
          </a:p>
          <a:p>
            <a:pPr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kern="0" dirty="0">
                <a:solidFill>
                  <a:prstClr val="black"/>
                </a:solidFill>
                <a:latin typeface="Helvetica" pitchFamily="34" charset="0"/>
                <a:ea typeface="ＭＳ Ｐゴシック" pitchFamily="-65" charset="-128"/>
              </a:rPr>
              <a:t>$1.2 </a:t>
            </a:r>
            <a:r>
              <a:rPr lang="en-US" kern="0" dirty="0" smtClean="0">
                <a:solidFill>
                  <a:prstClr val="black"/>
                </a:solidFill>
                <a:latin typeface="Helvetica" pitchFamily="34" charset="0"/>
                <a:ea typeface="ＭＳ Ｐゴシック" pitchFamily="-65" charset="-128"/>
              </a:rPr>
              <a:t>billion civil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kern="0" dirty="0">
                <a:solidFill>
                  <a:prstClr val="black"/>
                </a:solidFill>
                <a:latin typeface="Helvetica" pitchFamily="34" charset="0"/>
                <a:ea typeface="ＭＳ Ｐゴシック" pitchFamily="-65" charset="-128"/>
              </a:rPr>
              <a:t> </a:t>
            </a:r>
            <a:r>
              <a:rPr lang="en-US" kern="0" dirty="0" smtClean="0">
                <a:solidFill>
                  <a:prstClr val="black"/>
                </a:solidFill>
                <a:latin typeface="Helvetica" pitchFamily="34" charset="0"/>
                <a:ea typeface="ＭＳ Ｐゴシック" pitchFamily="-65" charset="-128"/>
              </a:rPr>
              <a:t>  construction in past </a:t>
            </a:r>
            <a:r>
              <a:rPr lang="en-US" kern="0" dirty="0">
                <a:solidFill>
                  <a:prstClr val="black"/>
                </a:solidFill>
                <a:latin typeface="Helvetica" pitchFamily="34" charset="0"/>
                <a:ea typeface="ＭＳ Ｐゴシック" pitchFamily="-65" charset="-128"/>
              </a:rPr>
              <a:t>decade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852711" y="6239552"/>
            <a:ext cx="4348439" cy="19244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628071" y="6236557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 Mile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262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9952" y="1294806"/>
            <a:ext cx="5535431" cy="4289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itle 4"/>
          <p:cNvSpPr>
            <a:spLocks noGrp="1"/>
          </p:cNvSpPr>
          <p:nvPr>
            <p:ph type="title"/>
          </p:nvPr>
        </p:nvSpPr>
        <p:spPr>
          <a:xfrm>
            <a:off x="80010" y="200994"/>
            <a:ext cx="9441180" cy="822462"/>
          </a:xfrm>
        </p:spPr>
        <p:txBody>
          <a:bodyPr/>
          <a:lstStyle/>
          <a:p>
            <a:r>
              <a:rPr lang="en-US" sz="3200" dirty="0" smtClean="0"/>
              <a:t>MSU – Home to Facility </a:t>
            </a:r>
            <a:r>
              <a:rPr lang="en-US" sz="3200" dirty="0"/>
              <a:t>for Rare Isotope Beams</a:t>
            </a:r>
            <a:r>
              <a:rPr lang="en-US" dirty="0"/>
              <a:t/>
            </a:r>
            <a:br>
              <a:rPr lang="en-US" dirty="0"/>
            </a:br>
            <a:r>
              <a:rPr lang="en-US" sz="2520" dirty="0"/>
              <a:t>A Future DOE-SC Scientific User Facility for Nuclear Physics</a:t>
            </a:r>
            <a:endParaRPr lang="en-US" sz="2520" dirty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5" name="Content Placeholder 1"/>
          <p:cNvSpPr>
            <a:spLocks noGrp="1"/>
          </p:cNvSpPr>
          <p:nvPr>
            <p:ph idx="1"/>
          </p:nvPr>
        </p:nvSpPr>
        <p:spPr>
          <a:xfrm>
            <a:off x="80010" y="1177605"/>
            <a:ext cx="9440468" cy="5278785"/>
          </a:xfrm>
        </p:spPr>
        <p:txBody>
          <a:bodyPr/>
          <a:lstStyle/>
          <a:p>
            <a:r>
              <a:rPr lang="en-US" sz="2000" dirty="0" smtClean="0"/>
              <a:t>Funded by DOE–SC Office of Nuclear </a:t>
            </a:r>
            <a:br>
              <a:rPr lang="en-US" sz="2000" dirty="0" smtClean="0"/>
            </a:br>
            <a:r>
              <a:rPr lang="en-US" sz="2000" dirty="0" smtClean="0"/>
              <a:t>Physics with contributions and cost </a:t>
            </a:r>
            <a:br>
              <a:rPr lang="en-US" sz="2000" dirty="0" smtClean="0"/>
            </a:br>
            <a:r>
              <a:rPr lang="en-US" sz="2000" dirty="0" smtClean="0"/>
              <a:t>share from Michigan State University </a:t>
            </a:r>
            <a:br>
              <a:rPr lang="en-US" sz="2000" dirty="0" smtClean="0"/>
            </a:br>
            <a:r>
              <a:rPr lang="en-US" sz="2000" dirty="0" smtClean="0"/>
              <a:t>and State of Michigan</a:t>
            </a:r>
          </a:p>
          <a:p>
            <a:r>
              <a:rPr lang="en-US" sz="2000" dirty="0" smtClean="0"/>
              <a:t>Serving over 1,400 users</a:t>
            </a:r>
          </a:p>
          <a:p>
            <a:r>
              <a:rPr lang="en-US" sz="2000" dirty="0" smtClean="0"/>
              <a:t>Key feature is 400 kW</a:t>
            </a:r>
            <a:br>
              <a:rPr lang="en-US" sz="2000" dirty="0" smtClean="0"/>
            </a:br>
            <a:r>
              <a:rPr lang="en-US" sz="2000" dirty="0" smtClean="0"/>
              <a:t>beam power for all ions</a:t>
            </a:r>
            <a:br>
              <a:rPr lang="en-US" sz="2000" dirty="0" smtClean="0"/>
            </a:br>
            <a:r>
              <a:rPr lang="en-US" sz="2000" dirty="0" smtClean="0"/>
              <a:t>(5x10</a:t>
            </a:r>
            <a:r>
              <a:rPr lang="en-US" sz="2000" baseline="30000" dirty="0" smtClean="0"/>
              <a:t>13 238</a:t>
            </a:r>
            <a:r>
              <a:rPr lang="en-US" sz="2000" dirty="0" smtClean="0"/>
              <a:t>U/s)</a:t>
            </a:r>
          </a:p>
          <a:p>
            <a:r>
              <a:rPr lang="en-US" sz="2000" dirty="0" smtClean="0"/>
              <a:t>Separation of isotopes </a:t>
            </a:r>
            <a:br>
              <a:rPr lang="en-US" sz="2000" dirty="0" smtClean="0"/>
            </a:br>
            <a:r>
              <a:rPr lang="en-US" sz="2000" dirty="0" smtClean="0"/>
              <a:t>in-flight</a:t>
            </a:r>
          </a:p>
          <a:p>
            <a:pPr lvl="1"/>
            <a:r>
              <a:rPr lang="en-US" sz="1800" dirty="0" smtClean="0"/>
              <a:t>Fast development time</a:t>
            </a:r>
            <a:br>
              <a:rPr lang="en-US" sz="1800" dirty="0" smtClean="0"/>
            </a:br>
            <a:r>
              <a:rPr lang="en-US" sz="1800" dirty="0" smtClean="0"/>
              <a:t>for any isotope</a:t>
            </a:r>
          </a:p>
          <a:p>
            <a:pPr lvl="1"/>
            <a:r>
              <a:rPr lang="en-US" sz="1800" dirty="0" smtClean="0"/>
              <a:t>Suited for all elements</a:t>
            </a:r>
            <a:br>
              <a:rPr lang="en-US" sz="1800" dirty="0" smtClean="0"/>
            </a:br>
            <a:r>
              <a:rPr lang="en-US" sz="1800" dirty="0" smtClean="0"/>
              <a:t>and short half-lives</a:t>
            </a:r>
          </a:p>
          <a:p>
            <a:pPr lvl="1"/>
            <a:r>
              <a:rPr lang="en-US" sz="1800" dirty="0" smtClean="0"/>
              <a:t>Fast, stopped, and reaccelerated beams</a:t>
            </a:r>
            <a:endParaRPr lang="en-US" sz="1800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347713" y="6786291"/>
            <a:ext cx="4453387" cy="38285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T. Glasmacher, NMP Welcome, March 2017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87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3770" y="205320"/>
            <a:ext cx="9293661" cy="806304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Arial" pitchFamily="34" charset="0"/>
                <a:ea typeface="ＭＳ Ｐゴシック" pitchFamily="34" charset="-128"/>
              </a:rPr>
              <a:t>60 Years of Reinvention:</a:t>
            </a:r>
            <a:br>
              <a:rPr lang="en-US" sz="2800" dirty="0" smtClean="0">
                <a:latin typeface="Arial" pitchFamily="34" charset="0"/>
                <a:ea typeface="ＭＳ Ｐゴシック" pitchFamily="34" charset="-128"/>
              </a:rPr>
            </a:br>
            <a:r>
              <a:rPr lang="en-US" sz="2800" dirty="0" smtClean="0">
                <a:latin typeface="Arial" pitchFamily="34" charset="0"/>
                <a:ea typeface="ＭＳ Ｐゴシック" pitchFamily="34" charset="-128"/>
              </a:rPr>
              <a:t>From </a:t>
            </a:r>
            <a:r>
              <a:rPr lang="en-US" sz="2800" dirty="0" smtClean="0">
                <a:latin typeface="Arial" pitchFamily="34" charset="0"/>
                <a:ea typeface="ＭＳ Ｐゴシック" pitchFamily="34" charset="-128"/>
              </a:rPr>
              <a:t>Cyclotrons to Linear Accelerators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T. Glasmacher, NMP Welcome, March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801101" y="6774123"/>
            <a:ext cx="800100" cy="38893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, Slide </a:t>
            </a:r>
            <a:fld id="{CF988859-7953-4624-98C4-717249B46A1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651092" y="1318105"/>
            <a:ext cx="6849692" cy="4957364"/>
            <a:chOff x="933722" y="974725"/>
            <a:chExt cx="7302595" cy="5121275"/>
          </a:xfrm>
        </p:grpSpPr>
        <p:pic>
          <p:nvPicPr>
            <p:cNvPr id="12294" name="Picture 5" descr="W:\Files\WORK\people_banner_2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3722" y="974725"/>
              <a:ext cx="7302595" cy="850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6" name="Picture 6" descr="W:\Files\WORK\equipment_banner.jp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3722" y="5245439"/>
              <a:ext cx="7302595" cy="850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3386" y="2217420"/>
            <a:ext cx="6905667" cy="312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76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870123" y="1209261"/>
            <a:ext cx="9440468" cy="5362575"/>
          </a:xfrm>
        </p:spPr>
        <p:txBody>
          <a:bodyPr/>
          <a:lstStyle/>
          <a:p>
            <a:pPr marL="0" indent="0">
              <a:buSzTx/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Properties of nuclei </a:t>
            </a:r>
            <a:endParaRPr lang="en-US" sz="20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SzTx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Develop a predictive model of nuclei and their interactions</a:t>
            </a:r>
          </a:p>
          <a:p>
            <a:pPr lvl="1">
              <a:buSzTx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Many-body quantum problem: intellectual overlap to mesoscopic </a:t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>science, quantum dots, atomic clusters, etc. </a:t>
            </a:r>
          </a:p>
          <a:p>
            <a:pPr marL="0" indent="0">
              <a:buSzTx/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Astrophysical processes </a:t>
            </a:r>
            <a:endParaRPr lang="en-US" sz="20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SzTx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Explore origin of the elements in the cosmos</a:t>
            </a:r>
          </a:p>
          <a:p>
            <a:pPr lvl="1">
              <a:buSzTx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Model explosive environments: novae, </a:t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>supernovae, X-ray bursts …</a:t>
            </a:r>
          </a:p>
          <a:p>
            <a:pPr lvl="1">
              <a:buSzTx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Determine properties of neutron stars</a:t>
            </a:r>
          </a:p>
          <a:p>
            <a:pPr marL="0" indent="0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Tests of fundamental symmetries </a:t>
            </a:r>
            <a:endParaRPr lang="en-US" sz="2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SzTx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Complementary tests for physics beyond the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br>
              <a:rPr lang="en-US" sz="1800" dirty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>Standard Model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Societal applications and benefits </a:t>
            </a:r>
            <a:endParaRPr lang="en-US" sz="1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SzTx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New tools for bio-medicine, energy, material </a:t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>sciences </a:t>
            </a:r>
          </a:p>
          <a:p>
            <a:pPr lvl="1">
              <a:buSzTx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National security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" y="323277"/>
            <a:ext cx="9441180" cy="481215"/>
          </a:xfrm>
        </p:spPr>
        <p:txBody>
          <a:bodyPr/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FRIB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Affords Discovery Opportunities</a:t>
            </a:r>
            <a:endParaRPr lang="en-US" sz="1800" b="0" dirty="0" smtClean="0">
              <a:latin typeface="Arial" pitchFamily="34" charset="0"/>
              <a:ea typeface="ＭＳ Ｐゴシック"/>
              <a:cs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T. Glasmacher, NMP Welcome, March 2017</a:t>
            </a:r>
            <a:endParaRPr lang="en-US" dirty="0"/>
          </a:p>
        </p:txBody>
      </p:sp>
      <p:pic>
        <p:nvPicPr>
          <p:cNvPr id="8198" name="Picture 5" descr="Isotop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" y="5029200"/>
            <a:ext cx="640080" cy="64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6" descr="Symmetri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" y="4014893"/>
            <a:ext cx="640080" cy="633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7" descr="Astrophysic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688" y="2401147"/>
            <a:ext cx="636746" cy="646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8" descr="Nucle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0020" y="1143000"/>
            <a:ext cx="640080" cy="624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85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153770" y="1216356"/>
            <a:ext cx="9447430" cy="519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178" indent="-180178" algn="l" defTabSz="803293" rtl="0" eaLnBrk="0" fontAlgn="base" hangingPunct="0">
              <a:lnSpc>
                <a:spcPct val="90000"/>
              </a:lnSpc>
              <a:spcBef>
                <a:spcPts val="1206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200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363359" indent="-151650" algn="l" defTabSz="803293" rtl="0" eaLnBrk="0" fontAlgn="base" hangingPunct="0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591584" indent="-160658" algn="l" defTabSz="803293" rtl="0" eaLnBrk="0" fontAlgn="base" hangingPunct="0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1800"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728219" indent="-133632" algn="l" defTabSz="803293" rtl="0" eaLnBrk="0" fontAlgn="base" hangingPunct="0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Clr>
                <a:srgbClr val="999999"/>
              </a:buClr>
              <a:buSzPct val="100000"/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ea typeface="ヒラギノ角ゴ Pro W3" pitchFamily="-111" charset="-128"/>
                <a:cs typeface="ヒラギノ角ゴ Pro W3"/>
              </a:defRPr>
            </a:lvl4pPr>
            <a:lvl5pPr marL="1002991" indent="-180178" algn="l" defTabSz="803293" rtl="0" eaLnBrk="0" fontAlgn="base" hangingPunct="0">
              <a:lnSpc>
                <a:spcPct val="90000"/>
              </a:lnSpc>
              <a:spcBef>
                <a:spcPts val="201"/>
              </a:spcBef>
              <a:spcAft>
                <a:spcPct val="0"/>
              </a:spcAft>
              <a:buClr>
                <a:srgbClr val="999999"/>
              </a:buClr>
              <a:buSzPct val="100000"/>
              <a:buFont typeface="Lucida Grande" charset="0"/>
              <a:buChar char="»"/>
              <a:defRPr sz="1400">
                <a:solidFill>
                  <a:schemeClr val="tx1"/>
                </a:solidFill>
                <a:latin typeface="+mn-lt"/>
                <a:ea typeface="ヒラギノ角ゴ Pro W3" pitchFamily="-111" charset="-128"/>
                <a:cs typeface="ヒラギノ角ゴ Pro W3"/>
              </a:defRPr>
            </a:lvl5pPr>
            <a:lvl6pPr marL="2223294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680333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137372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594407" indent="-150759" algn="l" defTabSz="80775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r>
              <a:rPr lang="en-US" sz="2000" kern="0" dirty="0" smtClean="0"/>
              <a:t>Users organized as part of independent FRIB Users Organization (FRIBUO)</a:t>
            </a:r>
          </a:p>
          <a:p>
            <a:pPr lvl="1"/>
            <a:r>
              <a:rPr lang="en-US" sz="1600" kern="0" dirty="0" smtClean="0">
                <a:solidFill>
                  <a:prstClr val="black"/>
                </a:solidFill>
              </a:rPr>
              <a:t>Chartered organization with an elected executive committee </a:t>
            </a:r>
          </a:p>
          <a:p>
            <a:pPr lvl="1"/>
            <a:r>
              <a:rPr lang="en-US" sz="1600" dirty="0" smtClean="0">
                <a:solidFill>
                  <a:prstClr val="black"/>
                </a:solidFill>
              </a:rPr>
              <a:t>1,400 </a:t>
            </a:r>
            <a:r>
              <a:rPr lang="en-US" sz="1600" kern="0" dirty="0" smtClean="0">
                <a:solidFill>
                  <a:prstClr val="black"/>
                </a:solidFill>
              </a:rPr>
              <a:t>members (109 U.S. colleges and universities, 12 national laboratories, </a:t>
            </a:r>
            <a:br>
              <a:rPr lang="en-US" sz="1600" kern="0" dirty="0" smtClean="0">
                <a:solidFill>
                  <a:prstClr val="black"/>
                </a:solidFill>
              </a:rPr>
            </a:br>
            <a:r>
              <a:rPr lang="en-US" sz="1600" kern="0" dirty="0" smtClean="0">
                <a:solidFill>
                  <a:prstClr val="black"/>
                </a:solidFill>
              </a:rPr>
              <a:t>51 countries) as of December 2016</a:t>
            </a:r>
          </a:p>
          <a:p>
            <a:pPr lvl="1"/>
            <a:r>
              <a:rPr lang="en-US" sz="1600" kern="0" dirty="0" smtClean="0">
                <a:solidFill>
                  <a:prstClr val="black"/>
                </a:solidFill>
              </a:rPr>
              <a:t>19 working groups on instruments</a:t>
            </a:r>
          </a:p>
          <a:p>
            <a:r>
              <a:rPr lang="en-US" sz="2000" kern="0" dirty="0"/>
              <a:t>User needs and high user satisfaction </a:t>
            </a:r>
            <a:r>
              <a:rPr lang="en-US" sz="2000" kern="0" dirty="0" smtClean="0"/>
              <a:t/>
            </a:r>
            <a:br>
              <a:rPr lang="en-US" sz="2000" kern="0" dirty="0" smtClean="0"/>
            </a:br>
            <a:r>
              <a:rPr lang="en-US" sz="2000" kern="0" dirty="0" smtClean="0"/>
              <a:t>are </a:t>
            </a:r>
            <a:r>
              <a:rPr lang="en-US" sz="2000" kern="0" dirty="0"/>
              <a:t>important to NSCL and FRIB</a:t>
            </a:r>
          </a:p>
          <a:p>
            <a:pPr marL="344488" lvl="1" indent="-171450"/>
            <a:r>
              <a:rPr lang="en-US" sz="1600" kern="0" dirty="0"/>
              <a:t>Monthly phone conferences with NSCL Operations </a:t>
            </a:r>
            <a:r>
              <a:rPr lang="en-US" sz="1600" kern="0" dirty="0" smtClean="0"/>
              <a:t/>
            </a:r>
            <a:br>
              <a:rPr lang="en-US" sz="1600" kern="0" dirty="0" smtClean="0"/>
            </a:br>
            <a:r>
              <a:rPr lang="en-US" sz="1600" kern="0" dirty="0" smtClean="0"/>
              <a:t>Subcommittee</a:t>
            </a:r>
            <a:r>
              <a:rPr lang="en-US" sz="1600" kern="0" dirty="0" smtClean="0">
                <a:solidFill>
                  <a:srgbClr val="0070C0"/>
                </a:solidFill>
              </a:rPr>
              <a:t> </a:t>
            </a:r>
            <a:r>
              <a:rPr lang="en-US" sz="1600" kern="0" dirty="0"/>
              <a:t>of FRIB Users Organization </a:t>
            </a:r>
            <a:endParaRPr lang="en-US" sz="1400" kern="0" dirty="0">
              <a:solidFill>
                <a:srgbClr val="0070C0"/>
              </a:solidFill>
            </a:endParaRPr>
          </a:p>
          <a:p>
            <a:pPr marL="344488" lvl="1" indent="-171450"/>
            <a:r>
              <a:rPr lang="en-US" sz="1600" kern="0" dirty="0"/>
              <a:t>CCF availability &gt; 90%, highly successful </a:t>
            </a:r>
            <a:r>
              <a:rPr lang="en-US" sz="1600" kern="0" dirty="0" smtClean="0"/>
              <a:t/>
            </a:r>
            <a:br>
              <a:rPr lang="en-US" sz="1600" kern="0" dirty="0" smtClean="0"/>
            </a:br>
            <a:r>
              <a:rPr lang="en-US" sz="1600" kern="0" dirty="0" smtClean="0"/>
              <a:t>current </a:t>
            </a:r>
            <a:r>
              <a:rPr lang="en-US" sz="1600" kern="0" dirty="0"/>
              <a:t>GRETINA campaign, user feedback</a:t>
            </a:r>
          </a:p>
          <a:p>
            <a:r>
              <a:rPr lang="en-US" kern="0" dirty="0" smtClean="0"/>
              <a:t>Annual low-energy nuclear science </a:t>
            </a:r>
            <a:br>
              <a:rPr lang="en-US" kern="0" dirty="0" smtClean="0"/>
            </a:br>
            <a:r>
              <a:rPr lang="en-US" kern="0" dirty="0" smtClean="0"/>
              <a:t>community meetings (since 2011)</a:t>
            </a:r>
          </a:p>
          <a:p>
            <a:pPr marL="344488" lvl="1">
              <a:spcBef>
                <a:spcPts val="600"/>
              </a:spcBef>
              <a:spcAft>
                <a:spcPts val="300"/>
              </a:spcAft>
            </a:pPr>
            <a:r>
              <a:rPr lang="en-US" sz="1600" kern="0" dirty="0" smtClean="0"/>
              <a:t>At Notre Dame August 2016:</a:t>
            </a:r>
            <a:br>
              <a:rPr lang="en-US" sz="1600" kern="0" dirty="0" smtClean="0"/>
            </a:br>
            <a:r>
              <a:rPr lang="en-US" sz="1200" i="1" kern="0" dirty="0" smtClean="0"/>
              <a:t>“FRIB remains our top priority. The community eagerly </a:t>
            </a:r>
            <a:br>
              <a:rPr lang="en-US" sz="1200" i="1" kern="0" dirty="0" smtClean="0"/>
            </a:br>
            <a:r>
              <a:rPr lang="en-US" sz="1200" i="1" kern="0" dirty="0" smtClean="0"/>
              <a:t>anticipates the completion and the forefront science this </a:t>
            </a:r>
            <a:br>
              <a:rPr lang="en-US" sz="1200" i="1" kern="0" dirty="0" smtClean="0"/>
            </a:br>
            <a:r>
              <a:rPr lang="en-US" sz="1200" i="1" kern="0" dirty="0" smtClean="0"/>
              <a:t>facility will enable. The user community strongly endorses </a:t>
            </a:r>
            <a:br>
              <a:rPr lang="en-US" sz="1200" i="1" kern="0" dirty="0" smtClean="0"/>
            </a:br>
            <a:r>
              <a:rPr lang="en-US" sz="1200" i="1" kern="0" dirty="0" smtClean="0"/>
              <a:t>the energy upgrade of ReA3 to ReA6 prior to FRIB </a:t>
            </a:r>
            <a:br>
              <a:rPr lang="en-US" sz="1200" i="1" kern="0" dirty="0" smtClean="0"/>
            </a:br>
            <a:r>
              <a:rPr lang="en-US" sz="1200" i="1" kern="0" dirty="0" smtClean="0"/>
              <a:t>as it offers tremendous opportunities for forefront</a:t>
            </a:r>
            <a:br>
              <a:rPr lang="en-US" sz="1200" i="1" kern="0" dirty="0" smtClean="0"/>
            </a:br>
            <a:r>
              <a:rPr lang="en-US" sz="1200" i="1" kern="0" dirty="0" smtClean="0"/>
              <a:t>science already at NSCL.”</a:t>
            </a:r>
            <a:endParaRPr lang="en-US" sz="1800" i="1" kern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0010" y="323277"/>
            <a:ext cx="9441180" cy="481215"/>
          </a:xfrm>
        </p:spPr>
        <p:txBody>
          <a:bodyPr/>
          <a:lstStyle/>
          <a:p>
            <a:r>
              <a:rPr lang="en-US" sz="3200" dirty="0" smtClean="0"/>
              <a:t>1,400 Users </a:t>
            </a:r>
            <a:r>
              <a:rPr lang="en-US" sz="3200" dirty="0" smtClean="0"/>
              <a:t>Will Make Discoveries</a:t>
            </a:r>
            <a:endParaRPr lang="en-US" sz="2800" dirty="0"/>
          </a:p>
        </p:txBody>
      </p:sp>
      <p:pic>
        <p:nvPicPr>
          <p:cNvPr id="7" name="Picture 1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2731" y="4681480"/>
            <a:ext cx="3322681" cy="1679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2" descr="EqWk_group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9937" y="2362200"/>
            <a:ext cx="4111263" cy="1994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t="3548" r="19671"/>
          <a:stretch/>
        </p:blipFill>
        <p:spPr>
          <a:xfrm>
            <a:off x="4942596" y="3416505"/>
            <a:ext cx="2160270" cy="1393581"/>
          </a:xfrm>
          <a:prstGeom prst="rect">
            <a:avLst/>
          </a:prstGeom>
          <a:effectLst>
            <a:outerShdw blurRad="50800" dist="88900" dir="3000000" algn="ctr" rotWithShape="0">
              <a:schemeClr val="tx1">
                <a:alpha val="50000"/>
              </a:schemeClr>
            </a:outerShdw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T. Glasmacher, NMP Welcome, March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09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6"/>
          <p:cNvSpPr>
            <a:spLocks noGrp="1"/>
          </p:cNvSpPr>
          <p:nvPr>
            <p:ph type="title"/>
          </p:nvPr>
        </p:nvSpPr>
        <p:spPr>
          <a:xfrm>
            <a:off x="80010" y="205734"/>
            <a:ext cx="9441180" cy="806304"/>
          </a:xfrm>
        </p:spPr>
        <p:txBody>
          <a:bodyPr/>
          <a:lstStyle/>
          <a:p>
            <a:r>
              <a:rPr lang="en-US" altLang="en-US" sz="2800" dirty="0" smtClean="0">
                <a:latin typeface="Arial" panose="020B0604020202020204" pitchFamily="34" charset="0"/>
              </a:rPr>
              <a:t>FRIB Civil Construction March 17, 2014</a:t>
            </a:r>
            <a:br>
              <a:rPr lang="en-US" altLang="en-US" sz="2800" dirty="0" smtClean="0">
                <a:latin typeface="Arial" panose="020B0604020202020204" pitchFamily="34" charset="0"/>
              </a:rPr>
            </a:br>
            <a:r>
              <a:rPr lang="en-US" altLang="en-US" sz="2800" dirty="0" smtClean="0">
                <a:latin typeface="Arial" panose="020B0604020202020204" pitchFamily="34" charset="0"/>
              </a:rPr>
              <a:t>Ground Breaking</a:t>
            </a:r>
          </a:p>
        </p:txBody>
      </p:sp>
      <p:pic>
        <p:nvPicPr>
          <p:cNvPr id="4096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84" y="1207294"/>
            <a:ext cx="8811101" cy="588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922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0010" y="350336"/>
            <a:ext cx="9441180" cy="427098"/>
          </a:xfrm>
        </p:spPr>
        <p:txBody>
          <a:bodyPr/>
          <a:lstStyle/>
          <a:p>
            <a:r>
              <a:rPr lang="en-US" sz="2800" dirty="0" smtClean="0"/>
              <a:t>36 Month: Beneficial Occupancy March 2017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T. Glasmacher, NMP Welcome, March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71" y="1420428"/>
            <a:ext cx="9347618" cy="4421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14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" y="346524"/>
            <a:ext cx="9441180" cy="427098"/>
          </a:xfrm>
        </p:spPr>
        <p:txBody>
          <a:bodyPr/>
          <a:lstStyle/>
          <a:p>
            <a:r>
              <a:rPr lang="en-US" sz="2800" dirty="0" smtClean="0"/>
              <a:t>Facility for Rare Isotope Beams in 2021</a:t>
            </a:r>
            <a:endParaRPr lang="en-US" sz="28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T. Glasmacher, NMP Welcome, March 2017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CF988859-7953-4624-98C4-717249B46A1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563" r="13378" b="16499"/>
          <a:stretch/>
        </p:blipFill>
        <p:spPr>
          <a:xfrm>
            <a:off x="655869" y="1167527"/>
            <a:ext cx="8289462" cy="518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63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" y="345850"/>
            <a:ext cx="9441180" cy="428445"/>
          </a:xfrm>
        </p:spPr>
        <p:txBody>
          <a:bodyPr/>
          <a:lstStyle/>
          <a:p>
            <a:r>
              <a:rPr lang="en-US" sz="2810" dirty="0" smtClean="0"/>
              <a:t>We are Honored to </a:t>
            </a:r>
            <a:r>
              <a:rPr lang="en-US" sz="2810" dirty="0" smtClean="0"/>
              <a:t>Host You</a:t>
            </a:r>
            <a:endParaRPr lang="en-US" sz="281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T. Glasmacher, NMP Welcome, March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, Slide </a:t>
            </a:r>
            <a:fld id="{CF988859-7953-4624-98C4-717249B46A1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80010" y="2584176"/>
            <a:ext cx="9441180" cy="23501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9283" tIns="23714" rIns="59283" bIns="23714" numCol="1" anchor="ctr" anchorCtr="0" compatLnSpc="1">
            <a:prstTxWarp prst="textNoShape">
              <a:avLst/>
            </a:prstTxWarp>
            <a:spAutoFit/>
          </a:bodyPr>
          <a:lstStyle>
            <a:lvl1pPr algn="ctr" defTabSz="849237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algn="ctr" defTabSz="849237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2pPr>
            <a:lvl3pPr algn="ctr" defTabSz="849237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3pPr>
            <a:lvl4pPr algn="ctr" defTabSz="849237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4pPr>
            <a:lvl5pPr algn="ctr" defTabSz="849237" rtl="0" eaLnBrk="0" fontAlgn="base" hangingPunct="0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5pPr>
            <a:lvl6pPr marL="483176" algn="ctr" defTabSz="853949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Arial" charset="0"/>
                <a:cs typeface="Arial" charset="0"/>
              </a:defRPr>
            </a:lvl6pPr>
            <a:lvl7pPr marL="966354" algn="ctr" defTabSz="853949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Arial" charset="0"/>
                <a:cs typeface="Arial" charset="0"/>
              </a:defRPr>
            </a:lvl7pPr>
            <a:lvl8pPr marL="1449529" algn="ctr" defTabSz="853949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Arial" charset="0"/>
                <a:cs typeface="Arial" charset="0"/>
              </a:defRPr>
            </a:lvl8pPr>
            <a:lvl9pPr marL="1932708" algn="ctr" defTabSz="853949" rtl="0" eaLnBrk="1" fontAlgn="base" hangingPunct="1">
              <a:lnSpc>
                <a:spcPct val="88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64308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kern="0" dirty="0" smtClean="0"/>
              <a:t>I wish you a successful conference</a:t>
            </a:r>
          </a:p>
          <a:p>
            <a:r>
              <a:rPr lang="en-US" kern="0" dirty="0" smtClean="0"/>
              <a:t>with many new ideas, </a:t>
            </a:r>
            <a:br>
              <a:rPr lang="en-US" kern="0" dirty="0" smtClean="0"/>
            </a:br>
            <a:r>
              <a:rPr lang="en-US" kern="0" dirty="0" smtClean="0"/>
              <a:t>new collaborations forming and </a:t>
            </a:r>
            <a:br>
              <a:rPr lang="en-US" kern="0" dirty="0" smtClean="0"/>
            </a:br>
            <a:r>
              <a:rPr lang="en-US" kern="0" dirty="0" smtClean="0"/>
              <a:t>old relationships being </a:t>
            </a:r>
            <a:r>
              <a:rPr lang="en-US" kern="0" dirty="0" smtClean="0"/>
              <a:t>strengthened</a:t>
            </a:r>
          </a:p>
          <a:p>
            <a:r>
              <a:rPr lang="en-US" kern="0" dirty="0" smtClean="0"/>
              <a:t>to create new insights and knowledge</a:t>
            </a:r>
            <a:endParaRPr lang="en-US" kern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4" y="899712"/>
            <a:ext cx="9499592" cy="91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046694"/>
      </p:ext>
    </p:extLst>
  </p:cSld>
  <p:clrMapOvr>
    <a:masterClrMapping/>
  </p:clrMapOvr>
</p:sld>
</file>

<file path=ppt/theme/theme1.xml><?xml version="1.0" encoding="utf-8"?>
<a:theme xmlns:a="http://schemas.openxmlformats.org/drawingml/2006/main" name="1_FRIB2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10_CKG FRIB no-line h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KG FRIB no-line 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KG FRIB no-line 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8">
        <a:dk1>
          <a:srgbClr val="000000"/>
        </a:dk1>
        <a:lt1>
          <a:srgbClr val="FFFFFF"/>
        </a:lt1>
        <a:dk2>
          <a:srgbClr val="1F1DE8"/>
        </a:dk2>
        <a:lt2>
          <a:srgbClr val="007469"/>
        </a:lt2>
        <a:accent1>
          <a:srgbClr val="FC0128"/>
        </a:accent1>
        <a:accent2>
          <a:srgbClr val="CF16CE"/>
        </a:accent2>
        <a:accent3>
          <a:srgbClr val="FFFFFF"/>
        </a:accent3>
        <a:accent4>
          <a:srgbClr val="000000"/>
        </a:accent4>
        <a:accent5>
          <a:srgbClr val="FDAAAC"/>
        </a:accent5>
        <a:accent6>
          <a:srgbClr val="BB13BA"/>
        </a:accent6>
        <a:hlink>
          <a:srgbClr val="F39FD1"/>
        </a:hlink>
        <a:folHlink>
          <a:srgbClr val="7C0F5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rchive_x0020_Date xmlns="31ac3772-10db-466f-87b2-5ca6a813de61" xsi:nil="true"/>
    <IconOverlay xmlns="http://schemas.microsoft.com/sharepoint/v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7238A750FE024F9DE96FBE7D608F6B" ma:contentTypeVersion="5" ma:contentTypeDescription="Create a new document." ma:contentTypeScope="" ma:versionID="2096208bc30f49b1a4a4fcfe3e9d585c">
  <xsd:schema xmlns:xsd="http://www.w3.org/2001/XMLSchema" xmlns:xs="http://www.w3.org/2001/XMLSchema" xmlns:p="http://schemas.microsoft.com/office/2006/metadata/properties" xmlns:ns2="31ac3772-10db-466f-87b2-5ca6a813de61" xmlns:ns3="http://schemas.microsoft.com/sharepoint/v4" targetNamespace="http://schemas.microsoft.com/office/2006/metadata/properties" ma:root="true" ma:fieldsID="e63315f8524b075cbd209e23bc2e2112" ns2:_="" ns3:_="">
    <xsd:import namespace="31ac3772-10db-466f-87b2-5ca6a813de61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Archive_x0020_Date" minOccurs="0"/>
                <xsd:element ref="ns3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ac3772-10db-466f-87b2-5ca6a813de61" elementFormDefault="qualified">
    <xsd:import namespace="http://schemas.microsoft.com/office/2006/documentManagement/types"/>
    <xsd:import namespace="http://schemas.microsoft.com/office/infopath/2007/PartnerControls"/>
    <xsd:element name="Archive_x0020_Date" ma:index="8" nillable="true" ma:displayName="Archive Date" ma:format="DateOnly" ma:internalName="Archive_x0020_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9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3D18382-7B1A-46A6-9E5B-B59119FCF067}">
  <ds:schemaRefs>
    <ds:schemaRef ds:uri="31ac3772-10db-466f-87b2-5ca6a813de61"/>
    <ds:schemaRef ds:uri="http://schemas.microsoft.com/sharepoint/v4"/>
    <ds:schemaRef ds:uri="http://purl.org/dc/dcmitype/"/>
    <ds:schemaRef ds:uri="http://www.w3.org/XML/1998/namespace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9204514C-E1EA-4DB1-85FB-832E60D4A49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7BE7445-3AD5-4568-A386-4D16445F6F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ac3772-10db-466f-87b2-5ca6a813de61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314</Words>
  <Application>Microsoft Office PowerPoint</Application>
  <PresentationFormat>Custom</PresentationFormat>
  <Paragraphs>76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ＭＳ Ｐゴシック</vt:lpstr>
      <vt:lpstr>Arial</vt:lpstr>
      <vt:lpstr>Calibri</vt:lpstr>
      <vt:lpstr>Helvetica</vt:lpstr>
      <vt:lpstr>Lucida Grande</vt:lpstr>
      <vt:lpstr>Wingdings</vt:lpstr>
      <vt:lpstr>ヒラギノ角ゴ Pro W3</vt:lpstr>
      <vt:lpstr>1_FRIB2</vt:lpstr>
      <vt:lpstr>Welcome to Michigan State University</vt:lpstr>
      <vt:lpstr>MSU – Home to Facility for Rare Isotope Beams A Future DOE-SC Scientific User Facility for Nuclear Physics</vt:lpstr>
      <vt:lpstr>60 Years of Reinvention: From Cyclotrons to Linear Accelerators</vt:lpstr>
      <vt:lpstr>FRIB Affords Discovery Opportunities</vt:lpstr>
      <vt:lpstr>1,400 Users Will Make Discoveries</vt:lpstr>
      <vt:lpstr>FRIB Civil Construction March 17, 2014 Ground Breaking</vt:lpstr>
      <vt:lpstr>36 Month: Beneficial Occupancy March 2017</vt:lpstr>
      <vt:lpstr>Facility for Rare Isotope Beams in 2021</vt:lpstr>
      <vt:lpstr>We are Honored to Host You</vt:lpstr>
    </vt:vector>
  </TitlesOfParts>
  <Company>NSCL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[Title of Presentation]</dc:title>
  <dc:creator>Glasmacher, Thomas</dc:creator>
  <cp:lastModifiedBy>Glasmacher, Thomas</cp:lastModifiedBy>
  <cp:revision>35</cp:revision>
  <cp:lastPrinted>2017-03-03T19:30:55Z</cp:lastPrinted>
  <dcterms:created xsi:type="dcterms:W3CDTF">2016-02-09T17:27:26Z</dcterms:created>
  <dcterms:modified xsi:type="dcterms:W3CDTF">2017-03-06T13:53:19Z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0x010100517238A750FE024F9DE96FBE7D608F6B</vt:lpwstr>
  </property>
</Properties>
</file>