
<file path=[Content_Types].xml><?xml version="1.0" encoding="utf-8"?>
<Types xmlns="http://schemas.openxmlformats.org/package/2006/content-types">
  <Default Extension="pdf" ContentType="application/pdf"/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embeddings/Microsoft_Equation3.bin" ContentType="application/vnd.openxmlformats-officedocument.oleObject"/>
  <Default Extension="pict" ContentType="image/pict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Layouts/slideLayout18.xml" ContentType="application/vnd.openxmlformats-officedocument.presentationml.slideLayout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713" r:id="rId1"/>
  </p:sldMasterIdLst>
  <p:notesMasterIdLst>
    <p:notesMasterId r:id="rId68"/>
  </p:notesMasterIdLst>
  <p:handoutMasterIdLst>
    <p:handoutMasterId r:id="rId69"/>
  </p:handoutMasterIdLst>
  <p:sldIdLst>
    <p:sldId id="256" r:id="rId2"/>
    <p:sldId id="293" r:id="rId3"/>
    <p:sldId id="394" r:id="rId4"/>
    <p:sldId id="403" r:id="rId5"/>
    <p:sldId id="429" r:id="rId6"/>
    <p:sldId id="404" r:id="rId7"/>
    <p:sldId id="405" r:id="rId8"/>
    <p:sldId id="425" r:id="rId9"/>
    <p:sldId id="418" r:id="rId10"/>
    <p:sldId id="479" r:id="rId11"/>
    <p:sldId id="317" r:id="rId12"/>
    <p:sldId id="419" r:id="rId13"/>
    <p:sldId id="413" r:id="rId14"/>
    <p:sldId id="440" r:id="rId15"/>
    <p:sldId id="438" r:id="rId16"/>
    <p:sldId id="478" r:id="rId17"/>
    <p:sldId id="420" r:id="rId18"/>
    <p:sldId id="360" r:id="rId19"/>
    <p:sldId id="410" r:id="rId20"/>
    <p:sldId id="431" r:id="rId21"/>
    <p:sldId id="432" r:id="rId22"/>
    <p:sldId id="433" r:id="rId23"/>
    <p:sldId id="374" r:id="rId24"/>
    <p:sldId id="368" r:id="rId25"/>
    <p:sldId id="375" r:id="rId26"/>
    <p:sldId id="370" r:id="rId27"/>
    <p:sldId id="369" r:id="rId28"/>
    <p:sldId id="376" r:id="rId29"/>
    <p:sldId id="373" r:id="rId30"/>
    <p:sldId id="372" r:id="rId31"/>
    <p:sldId id="371" r:id="rId32"/>
    <p:sldId id="412" r:id="rId33"/>
    <p:sldId id="452" r:id="rId34"/>
    <p:sldId id="393" r:id="rId35"/>
    <p:sldId id="390" r:id="rId36"/>
    <p:sldId id="407" r:id="rId37"/>
    <p:sldId id="406" r:id="rId38"/>
    <p:sldId id="411" r:id="rId39"/>
    <p:sldId id="453" r:id="rId40"/>
    <p:sldId id="408" r:id="rId41"/>
    <p:sldId id="427" r:id="rId42"/>
    <p:sldId id="430" r:id="rId43"/>
    <p:sldId id="434" r:id="rId44"/>
    <p:sldId id="455" r:id="rId45"/>
    <p:sldId id="457" r:id="rId46"/>
    <p:sldId id="459" r:id="rId47"/>
    <p:sldId id="460" r:id="rId48"/>
    <p:sldId id="462" r:id="rId49"/>
    <p:sldId id="476" r:id="rId50"/>
    <p:sldId id="477" r:id="rId51"/>
    <p:sldId id="463" r:id="rId52"/>
    <p:sldId id="483" r:id="rId53"/>
    <p:sldId id="482" r:id="rId54"/>
    <p:sldId id="473" r:id="rId55"/>
    <p:sldId id="474" r:id="rId56"/>
    <p:sldId id="480" r:id="rId57"/>
    <p:sldId id="475" r:id="rId58"/>
    <p:sldId id="465" r:id="rId59"/>
    <p:sldId id="466" r:id="rId60"/>
    <p:sldId id="467" r:id="rId61"/>
    <p:sldId id="468" r:id="rId62"/>
    <p:sldId id="469" r:id="rId63"/>
    <p:sldId id="470" r:id="rId64"/>
    <p:sldId id="471" r:id="rId65"/>
    <p:sldId id="472" r:id="rId66"/>
    <p:sldId id="481" r:id="rId6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106" charset="0"/>
        <a:ea typeface="宋体" pitchFamily="-106" charset="-122"/>
        <a:cs typeface="宋体" pitchFamily="-106" charset="-122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106" charset="0"/>
        <a:ea typeface="宋体" pitchFamily="-106" charset="-122"/>
        <a:cs typeface="宋体" pitchFamily="-106" charset="-122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106" charset="0"/>
        <a:ea typeface="宋体" pitchFamily="-106" charset="-122"/>
        <a:cs typeface="宋体" pitchFamily="-106" charset="-122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106" charset="0"/>
        <a:ea typeface="宋体" pitchFamily="-106" charset="-122"/>
        <a:cs typeface="宋体" pitchFamily="-106" charset="-122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-106" charset="0"/>
        <a:ea typeface="宋体" pitchFamily="-106" charset="-122"/>
        <a:cs typeface="宋体" pitchFamily="-106" charset="-122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pitchFamily="-106" charset="0"/>
        <a:ea typeface="宋体" pitchFamily="-106" charset="-122"/>
        <a:cs typeface="宋体" pitchFamily="-106" charset="-122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pitchFamily="-106" charset="0"/>
        <a:ea typeface="宋体" pitchFamily="-106" charset="-122"/>
        <a:cs typeface="宋体" pitchFamily="-106" charset="-122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pitchFamily="-106" charset="0"/>
        <a:ea typeface="宋体" pitchFamily="-106" charset="-122"/>
        <a:cs typeface="宋体" pitchFamily="-106" charset="-122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pitchFamily="-106" charset="0"/>
        <a:ea typeface="宋体" pitchFamily="-106" charset="-122"/>
        <a:cs typeface="宋体" pitchFamily="-106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3D83A5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8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B028378-AD8B-2643-99FD-4ACECEFFB2C8}" type="datetime1">
              <a:rPr lang="en-US"/>
              <a:pPr/>
              <a:t>8/17/16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E27087-E47F-D848-A8E9-495990C7CC7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</a:defRPr>
            </a:lvl1pPr>
          </a:lstStyle>
          <a:p>
            <a:endParaRPr lang="en-US" altLang="zh-CN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6" charset="0"/>
              </a:defRPr>
            </a:lvl1pPr>
          </a:lstStyle>
          <a:p>
            <a:endParaRPr lang="en-US" altLang="zh-CN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</a:defRPr>
            </a:lvl1pPr>
          </a:lstStyle>
          <a:p>
            <a:endParaRPr lang="en-US" altLang="zh-CN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6" charset="0"/>
              </a:defRPr>
            </a:lvl1pPr>
          </a:lstStyle>
          <a:p>
            <a:fld id="{82E70E1B-3B1F-2249-8D82-AF3AD5D1AE8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宋体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宋体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宋体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宋体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宋体" charset="-122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D0D71B-3DF7-7F4F-B631-9647FA2EA15F}" type="slidenum">
              <a:rPr lang="en-US" altLang="zh-CN"/>
              <a:pPr/>
              <a:t>1</a:t>
            </a:fld>
            <a:endParaRPr lang="en-US" altLang="zh-CN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宋体" pitchFamily="-106" charset="-122"/>
              <a:cs typeface="宋体" pitchFamily="-106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879D96-1EDA-B943-A667-655F45EE8E2D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宋体" pitchFamily="-106" charset="-122"/>
              <a:cs typeface="宋体" pitchFamily="-106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4275" name="Text Box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6" charset="0"/>
              <a:ea typeface="宋体" pitchFamily="-106" charset="-122"/>
              <a:cs typeface="宋体" pitchFamily="-106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CBED5E-F33E-8249-9D0A-28036A60FB80}" type="slidenum">
              <a:rPr lang="en-US" smtClean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55</a:t>
            </a:fld>
            <a:endParaRPr lang="en-US" smtClean="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0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charset="2"/>
              <a:buNone/>
              <a:defRPr sz="3000"/>
            </a:lvl1pPr>
          </a:lstStyle>
          <a:p>
            <a:r>
              <a:rPr lang="zh-CN" altLang="en-US"/>
              <a:t>单击此处编辑母版副标题样式</a:t>
            </a:r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F02469-0AB4-2244-BAFD-DCB82AA2E54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F02F99-4781-C146-BB4A-1A9CD6974BC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90903-BE02-3D4A-AAE7-3ED3A19EC20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D60A70-4518-2C40-B662-C52DE1A625F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057E0-AE7C-534A-BA23-7244312145A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641BFF-C425-1A42-8314-6EE2809ACEE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DD136-62DD-C649-9CFA-B591751B7DE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E3A99-E48B-2946-9247-AE4AA91CF68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D9CED4-EDFC-D848-B96C-0302975B0C8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AB0C5-3A7E-3646-B37E-002704C3345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BEFE2-4732-A747-852B-E016E067EF9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FB5AA2-2103-6F4C-872F-1071EACB42D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60D08-E9A7-DF4C-B283-33ADB9D333B4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7147E5-08B3-E347-9699-4B3DC8414FF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EB62B2-152A-9347-ACE3-4E6FAB5FEC7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56A4B-19BE-D241-8E6C-BEA457E6E60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35B00-ED45-4B40-8AB3-8B983D7C22E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F3F18-AB59-F647-B0AA-5F06B7B2C38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31B120FA-ADFB-7141-BEC5-AFE0F2058BC9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latin typeface="Times New Roman" pitchFamily="-106" charset="0"/>
            </a:endParaRPr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>
            <a:off x="457200" y="1066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Verdana" charset="0"/>
              <a:ea typeface="宋体" charset="-122"/>
              <a:cs typeface="宋体" charset="-122"/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latin typeface="Times New Roman" pitchFamily="-106" charset="0"/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>
              <a:latin typeface="Times New Roman" pitchFamily="-10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7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  <p:sldLayoutId id="2147484560" r:id="rId12"/>
    <p:sldLayoutId id="2147484561" r:id="rId13"/>
    <p:sldLayoutId id="2147484562" r:id="rId14"/>
    <p:sldLayoutId id="2147484563" r:id="rId15"/>
    <p:sldLayoutId id="2147484564" r:id="rId16"/>
    <p:sldLayoutId id="2147484565" r:id="rId17"/>
    <p:sldLayoutId id="2147484566" r:id="rId18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宋体" charset="-122"/>
          <a:cs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宋体" charset="-122"/>
          <a:cs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宋体" charset="-122"/>
          <a:cs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宋体" charset="-122"/>
          <a:cs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宋体" charset="-122"/>
          <a:cs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宋体" charset="-122"/>
          <a:cs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宋体" charset="-122"/>
          <a:cs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-106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-106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-106" charset="2"/>
        <a:buChar char="p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-106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-106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0.pdf"/><Relationship Id="rId5" Type="http://schemas.openxmlformats.org/officeDocument/2006/relationships/image" Target="../media/image121.png"/><Relationship Id="rId6" Type="http://schemas.openxmlformats.org/officeDocument/2006/relationships/image" Target="../media/image11.pdf"/><Relationship Id="rId7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d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df"/><Relationship Id="rId4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4" Type="http://schemas.openxmlformats.org/officeDocument/2006/relationships/image" Target="../media/image38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df"/><Relationship Id="rId3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df"/><Relationship Id="rId3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df"/><Relationship Id="rId3" Type="http://schemas.openxmlformats.org/officeDocument/2006/relationships/image" Target="../media/image82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78.pdf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d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80.pdf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d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oleObject" Target="../embeddings/Microsoft_Equation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Relationship Id="rId3" Type="http://schemas.openxmlformats.org/officeDocument/2006/relationships/image" Target="../media/image86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Relationship Id="rId3" Type="http://schemas.openxmlformats.org/officeDocument/2006/relationships/image" Target="../media/image88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emf"/><Relationship Id="rId3" Type="http://schemas.openxmlformats.org/officeDocument/2006/relationships/image" Target="../media/image90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Relationship Id="rId3" Type="http://schemas.openxmlformats.org/officeDocument/2006/relationships/image" Target="../media/image92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96.pdf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d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CN" sz="4600" smtClean="0"/>
              <a:t>Calorimetry Lecture 2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pitchFamily="-106" charset="2"/>
              <a:buNone/>
            </a:pPr>
            <a:r>
              <a:rPr lang="en-US" altLang="zh-CN" sz="2400" dirty="0" smtClean="0">
                <a:latin typeface="Times New Roman" pitchFamily="-106" charset="0"/>
              </a:rPr>
              <a:t>Chris Tully</a:t>
            </a:r>
          </a:p>
          <a:p>
            <a:pPr eaLnBrk="1" hangingPunct="1">
              <a:buFont typeface="Wingdings" pitchFamily="-106" charset="2"/>
              <a:buNone/>
            </a:pPr>
            <a:r>
              <a:rPr lang="en-US" altLang="zh-CN" sz="2400" dirty="0" smtClean="0">
                <a:latin typeface="Times New Roman" pitchFamily="-106" charset="0"/>
              </a:rPr>
              <a:t>Princeton University</a:t>
            </a:r>
          </a:p>
          <a:p>
            <a:pPr eaLnBrk="1" hangingPunct="1">
              <a:buFont typeface="Wingdings" pitchFamily="-106" charset="2"/>
              <a:buNone/>
            </a:pPr>
            <a:endParaRPr lang="en-US" altLang="zh-CN" sz="2400" dirty="0" smtClean="0">
              <a:latin typeface="Times New Roman" pitchFamily="-106" charset="0"/>
            </a:endParaRPr>
          </a:p>
          <a:p>
            <a:pPr eaLnBrk="1" hangingPunct="1">
              <a:buFont typeface="Wingdings" pitchFamily="-106" charset="2"/>
              <a:buNone/>
            </a:pPr>
            <a:r>
              <a:rPr lang="en-US" altLang="zh-CN" sz="2400" dirty="0" err="1" smtClean="0">
                <a:latin typeface="Times New Roman" pitchFamily="-106" charset="0"/>
              </a:rPr>
              <a:t>Hadron</a:t>
            </a:r>
            <a:r>
              <a:rPr lang="en-US" altLang="zh-CN" sz="2400" dirty="0" smtClean="0">
                <a:latin typeface="Times New Roman" pitchFamily="-106" charset="0"/>
              </a:rPr>
              <a:t> Collider Physics Summer School</a:t>
            </a:r>
          </a:p>
          <a:p>
            <a:pPr eaLnBrk="1" hangingPunct="1">
              <a:buFont typeface="Wingdings" pitchFamily="-106" charset="2"/>
              <a:buNone/>
            </a:pPr>
            <a:r>
              <a:rPr lang="en-US" altLang="zh-CN" sz="2400" dirty="0" smtClean="0">
                <a:latin typeface="Times New Roman" pitchFamily="-106" charset="0"/>
              </a:rPr>
              <a:t>August 18,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tlasHZZ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0" y="3581400"/>
            <a:ext cx="3567746" cy="32766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50A25-8C77-3542-A6EA-CCF251C4F30B}" type="slidenum">
              <a:rPr lang="en-US" altLang="zh-CN" smtClean="0"/>
              <a:pPr/>
              <a:t>10</a:t>
            </a:fld>
            <a:endParaRPr lang="en-US" altLang="zh-CN"/>
          </a:p>
        </p:txBody>
      </p:sp>
      <p:pic>
        <p:nvPicPr>
          <p:cNvPr id="7" name="Picture 6" descr="Higgs_at_ICHEP16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219200" y="0"/>
            <a:ext cx="6946364" cy="3657600"/>
          </a:xfrm>
          <a:prstGeom prst="rect">
            <a:avLst/>
          </a:prstGeom>
        </p:spPr>
      </p:pic>
      <p:pic>
        <p:nvPicPr>
          <p:cNvPr id="9" name="Picture 8" descr="AtlasHgg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371600" y="3581400"/>
            <a:ext cx="3276600" cy="3276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0181363">
            <a:off x="233607" y="624541"/>
            <a:ext cx="3262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ICHEP 2016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2788"/>
          </a:xfrm>
        </p:spPr>
        <p:txBody>
          <a:bodyPr/>
          <a:lstStyle/>
          <a:p>
            <a:r>
              <a:rPr lang="en-US" sz="4000" smtClean="0"/>
              <a:t>Comparing Atlas/CMS ECAL Designs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06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450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AB09B4-B355-0940-8089-2313C45F51E0}" type="slidenum">
              <a:rPr lang="en-US" altLang="zh-CN" smtClean="0"/>
              <a:pPr/>
              <a:t>11</a:t>
            </a:fld>
            <a:endParaRPr lang="en-US" altLang="zh-CN" smtClean="0"/>
          </a:p>
        </p:txBody>
      </p:sp>
      <p:pic>
        <p:nvPicPr>
          <p:cNvPr id="45062" name="Picture 5" descr="AtlasCMSECALparameter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0600"/>
            <a:ext cx="8467725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about jet/MET resolution?</a:t>
            </a:r>
          </a:p>
        </p:txBody>
      </p:sp>
      <p:pic>
        <p:nvPicPr>
          <p:cNvPr id="46083" name="Content Placeholder 5" descr="LHC2.png"/>
          <p:cNvPicPr>
            <a:picLocks noGrp="1" noChangeAspect="1"/>
          </p:cNvPicPr>
          <p:nvPr>
            <p:ph idx="1"/>
          </p:nvPr>
        </p:nvPicPr>
        <p:blipFill>
          <a:blip r:embed="rId2"/>
          <a:srcRect t="-64658" b="-64658"/>
          <a:stretch>
            <a:fillRect/>
          </a:stretch>
        </p:blipFill>
        <p:spPr/>
      </p:pic>
      <p:sp>
        <p:nvSpPr>
          <p:cNvPr id="4608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460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52B25D-3059-3249-9269-3DB7F9C6025A}" type="slidenum">
              <a:rPr lang="en-US" altLang="zh-CN" smtClean="0"/>
              <a:pPr/>
              <a:t>12</a:t>
            </a:fld>
            <a:endParaRPr lang="en-US" altLang="zh-CN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Atlas Tile Calorimeter</a:t>
            </a:r>
          </a:p>
        </p:txBody>
      </p:sp>
      <p:pic>
        <p:nvPicPr>
          <p:cNvPr id="47107" name="Content Placeholder 5" descr="Atlas4.png"/>
          <p:cNvPicPr>
            <a:picLocks noGrp="1" noChangeAspect="1"/>
          </p:cNvPicPr>
          <p:nvPr>
            <p:ph idx="1"/>
          </p:nvPr>
        </p:nvPicPr>
        <p:blipFill>
          <a:blip r:embed="rId2"/>
          <a:srcRect t="-50" b="-50"/>
          <a:stretch>
            <a:fillRect/>
          </a:stretch>
        </p:blipFill>
        <p:spPr/>
      </p:pic>
      <p:sp>
        <p:nvSpPr>
          <p:cNvPr id="4710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471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0432535-0332-CC4F-A0D6-7CEC6979115A}" type="slidenum">
              <a:rPr lang="en-US" altLang="zh-CN" smtClean="0"/>
              <a:pPr/>
              <a:t>13</a:t>
            </a:fld>
            <a:endParaRPr lang="en-US" altLang="zh-CN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8131" name="Content Placeholder 5" descr="LHC37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51" b="-151"/>
          <a:stretch>
            <a:fillRect/>
          </a:stretch>
        </p:blipFill>
        <p:spPr>
          <a:xfrm>
            <a:off x="457200" y="1143000"/>
            <a:ext cx="7467600" cy="5181600"/>
          </a:xfrm>
        </p:spPr>
      </p:pic>
      <p:sp>
        <p:nvSpPr>
          <p:cNvPr id="4813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9ED53B-3644-0B42-B5AC-30C0AB66AD78}" type="slidenum">
              <a:rPr lang="en-US" altLang="zh-CN" smtClean="0"/>
              <a:pPr/>
              <a:t>14</a:t>
            </a:fld>
            <a:endParaRPr lang="en-US" altLang="zh-CN" smtClean="0"/>
          </a:p>
        </p:txBody>
      </p:sp>
      <p:pic>
        <p:nvPicPr>
          <p:cNvPr id="48134" name="Picture 3" descr="scint6"/>
          <p:cNvPicPr>
            <a:picLocks noChangeAspect="1" noChangeArrowheads="1"/>
          </p:cNvPicPr>
          <p:nvPr/>
        </p:nvPicPr>
        <p:blipFill>
          <a:blip r:embed="rId3"/>
          <a:srcRect t="33749" r="17999"/>
          <a:stretch>
            <a:fillRect/>
          </a:stretch>
        </p:blipFill>
        <p:spPr bwMode="auto">
          <a:xfrm>
            <a:off x="5665788" y="4191000"/>
            <a:ext cx="318293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5029200"/>
            <a:ext cx="3276600" cy="1295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hcal6"/>
          <p:cNvPicPr>
            <a:picLocks noChangeAspect="1" noChangeArrowheads="1"/>
          </p:cNvPicPr>
          <p:nvPr/>
        </p:nvPicPr>
        <p:blipFill>
          <a:blip r:embed="rId3"/>
          <a:srcRect l="880"/>
          <a:stretch>
            <a:fillRect/>
          </a:stretch>
        </p:blipFill>
        <p:spPr bwMode="auto">
          <a:xfrm>
            <a:off x="447675" y="1131888"/>
            <a:ext cx="8226425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27" name="Rectangle 7"/>
          <p:cNvSpPr>
            <a:spLocks noChangeArrowheads="1"/>
          </p:cNvSpPr>
          <p:nvPr/>
        </p:nvSpPr>
        <p:spPr bwMode="auto">
          <a:xfrm>
            <a:off x="457200" y="149225"/>
            <a:ext cx="8229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409575">
              <a:lnSpc>
                <a:spcPct val="111000"/>
              </a:lnSpc>
              <a:buClr>
                <a:srgbClr val="E5FFFF"/>
              </a:buClr>
              <a:buSzPct val="100000"/>
              <a:buFont typeface="Tahoma" pitchFamily="-106" charset="0"/>
              <a:buNone/>
            </a:pPr>
            <a:r>
              <a:rPr lang="en-US" sz="4300">
                <a:solidFill>
                  <a:srgbClr val="99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pitchFamily="-106" charset="0"/>
              </a:rPr>
              <a:t>Flower Petals – A Natural Design</a:t>
            </a:r>
          </a:p>
        </p:txBody>
      </p:sp>
      <p:pic>
        <p:nvPicPr>
          <p:cNvPr id="491528" name="Picture 8" descr="Yellow-Flower"/>
          <p:cNvPicPr>
            <a:picLocks noChangeAspect="1" noChangeArrowheads="1"/>
          </p:cNvPicPr>
          <p:nvPr/>
        </p:nvPicPr>
        <p:blipFill>
          <a:blip r:embed="rId4"/>
          <a:srcRect l="5334" t="9528" r="7561" b="15825"/>
          <a:stretch>
            <a:fillRect/>
          </a:stretch>
        </p:blipFill>
        <p:spPr bwMode="auto">
          <a:xfrm>
            <a:off x="0" y="3997325"/>
            <a:ext cx="2670175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3A698DD-69D3-A042-A329-733784618E3B}" type="slidenum">
              <a:rPr lang="en-US" altLang="zh-CN" smtClean="0"/>
              <a:pPr/>
              <a:t>15</a:t>
            </a:fld>
            <a:endParaRPr lang="en-US" altLang="zh-CN" smtClean="0"/>
          </a:p>
        </p:txBody>
      </p:sp>
      <p:sp>
        <p:nvSpPr>
          <p:cNvPr id="532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712787"/>
          </a:xfrm>
        </p:spPr>
        <p:txBody>
          <a:bodyPr/>
          <a:lstStyle/>
          <a:p>
            <a:r>
              <a:rPr lang="en-US" sz="4000" dirty="0" smtClean="0"/>
              <a:t>Radiation Darkening of Plastic </a:t>
            </a:r>
            <a:r>
              <a:rPr lang="en-US" sz="4000" dirty="0" err="1" smtClean="0"/>
              <a:t>Scintillator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EFE2-4732-A747-852B-E016E067EF9C}" type="slidenum">
              <a:rPr lang="en-US" altLang="zh-CN" smtClean="0"/>
              <a:pPr/>
              <a:t>16</a:t>
            </a:fld>
            <a:endParaRPr lang="en-US" altLang="zh-CN"/>
          </a:p>
        </p:txBody>
      </p:sp>
      <p:pic>
        <p:nvPicPr>
          <p:cNvPr id="8" name="Picture 7" descr="TPCavernNeutrFl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4" y="2057400"/>
            <a:ext cx="8440615" cy="4800600"/>
          </a:xfrm>
          <a:prstGeom prst="rect">
            <a:avLst/>
          </a:prstGeom>
        </p:spPr>
      </p:pic>
      <p:pic>
        <p:nvPicPr>
          <p:cNvPr id="7" name="Picture 6" descr="HERadDamag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81000" y="1143000"/>
            <a:ext cx="5867400" cy="388862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rot="10800000" flipV="1">
            <a:off x="3581400" y="2209800"/>
            <a:ext cx="3886200" cy="3505200"/>
          </a:xfrm>
          <a:prstGeom prst="straightConnector1">
            <a:avLst/>
          </a:prstGeom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4495800" y="2209800"/>
            <a:ext cx="2971800" cy="762000"/>
          </a:xfrm>
          <a:prstGeom prst="straightConnector1">
            <a:avLst/>
          </a:prstGeom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24502" y="1371600"/>
            <a:ext cx="2795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Darkening of Plastic</a:t>
            </a:r>
          </a:p>
          <a:p>
            <a:pPr algn="ctr"/>
            <a:r>
              <a:rPr lang="en-US" b="1" dirty="0" err="1" smtClean="0">
                <a:solidFill>
                  <a:srgbClr val="3366FF"/>
                </a:solidFill>
              </a:rPr>
              <a:t>Scintillator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8262805" y="5519605"/>
            <a:ext cx="124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Neutron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Comparing Atlas/CMS HCAL Designs</a:t>
            </a:r>
          </a:p>
        </p:txBody>
      </p:sp>
      <p:pic>
        <p:nvPicPr>
          <p:cNvPr id="56323" name="Content Placeholder 5" descr="LHC3.png"/>
          <p:cNvPicPr>
            <a:picLocks noGrp="1" noChangeAspect="1"/>
          </p:cNvPicPr>
          <p:nvPr>
            <p:ph idx="1"/>
          </p:nvPr>
        </p:nvPicPr>
        <p:blipFill>
          <a:blip r:embed="rId2"/>
          <a:srcRect t="-732" b="-732"/>
          <a:stretch>
            <a:fillRect/>
          </a:stretch>
        </p:blipFill>
        <p:spPr>
          <a:xfrm>
            <a:off x="457200" y="1066800"/>
            <a:ext cx="8153400" cy="5284788"/>
          </a:xfrm>
        </p:spPr>
      </p:pic>
      <p:sp>
        <p:nvSpPr>
          <p:cNvPr id="5632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5632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2375F96-189E-234C-BC93-D1976DC11D5F}" type="slidenum">
              <a:rPr lang="en-US" altLang="zh-CN" smtClean="0"/>
              <a:pPr/>
              <a:t>17</a:t>
            </a:fld>
            <a:endParaRPr lang="en-US" altLang="zh-CN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534400" cy="712787"/>
          </a:xfrm>
        </p:spPr>
        <p:txBody>
          <a:bodyPr/>
          <a:lstStyle/>
          <a:p>
            <a:r>
              <a:rPr lang="en-US" smtClean="0"/>
              <a:t>Similar Radioactive Source Calibration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734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F6DC1B-A037-B043-912F-92ED062D2513}" type="slidenum">
              <a:rPr lang="en-US" altLang="zh-CN" smtClean="0"/>
              <a:pPr/>
              <a:t>18</a:t>
            </a:fld>
            <a:endParaRPr lang="en-US" altLang="zh-CN" smtClean="0"/>
          </a:p>
        </p:txBody>
      </p:sp>
      <p:pic>
        <p:nvPicPr>
          <p:cNvPr id="57350" name="Picture 5" descr="SourceCalibrati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19200"/>
            <a:ext cx="8461375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Atlas/CMS Forward Calorimeters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Very Different Design Approach</a:t>
            </a:r>
          </a:p>
          <a:p>
            <a:pPr lvl="1"/>
            <a:r>
              <a:rPr lang="en-US" smtClean="0">
                <a:solidFill>
                  <a:srgbClr val="0000FF"/>
                </a:solidFill>
              </a:rPr>
              <a:t>Weak Boson Fusion Tagging-Jets</a:t>
            </a:r>
          </a:p>
        </p:txBody>
      </p:sp>
      <p:sp>
        <p:nvSpPr>
          <p:cNvPr id="5837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583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4A7D9FE-F4AA-9D45-9343-92A750F8F32C}" type="slidenum">
              <a:rPr lang="en-US" altLang="zh-CN" smtClean="0"/>
              <a:pPr/>
              <a:t>19</a:t>
            </a:fld>
            <a:endParaRPr lang="en-US" altLang="zh-CN" smtClean="0"/>
          </a:p>
        </p:txBody>
      </p:sp>
      <p:pic>
        <p:nvPicPr>
          <p:cNvPr id="58374" name="Picture 5" descr="qqtautau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2057400"/>
            <a:ext cx="6477000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mtClean="0"/>
              <a:t>Outline of Lecture 2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686800" cy="5105400"/>
          </a:xfrm>
        </p:spPr>
        <p:txBody>
          <a:bodyPr/>
          <a:lstStyle/>
          <a:p>
            <a:pPr eaLnBrk="1" hangingPunct="1"/>
            <a:r>
              <a:rPr lang="en-US" altLang="zh-CN" dirty="0" smtClean="0">
                <a:latin typeface="Times New Roman" pitchFamily="-106" charset="0"/>
              </a:rPr>
              <a:t>Specific Calorimeters at the LHC</a:t>
            </a:r>
          </a:p>
          <a:p>
            <a:pPr lvl="1" eaLnBrk="1" hangingPunct="1"/>
            <a:r>
              <a:rPr lang="en-US" altLang="zh-CN" dirty="0" smtClean="0">
                <a:latin typeface="Times New Roman" pitchFamily="-106" charset="0"/>
              </a:rPr>
              <a:t>Design Choices and Physics Optimization</a:t>
            </a:r>
          </a:p>
          <a:p>
            <a:pPr eaLnBrk="1" hangingPunct="1"/>
            <a:r>
              <a:rPr lang="en-US" altLang="zh-CN" dirty="0" smtClean="0">
                <a:latin typeface="Times New Roman" pitchFamily="-106" charset="0"/>
              </a:rPr>
              <a:t>Imperfect Detectors</a:t>
            </a:r>
          </a:p>
          <a:p>
            <a:pPr lvl="1" eaLnBrk="1" hangingPunct="1"/>
            <a:r>
              <a:rPr lang="en-US" altLang="zh-CN" dirty="0" smtClean="0">
                <a:latin typeface="Times New Roman" pitchFamily="-106" charset="0"/>
              </a:rPr>
              <a:t>Understanding Potential Limitations</a:t>
            </a:r>
          </a:p>
          <a:p>
            <a:pPr eaLnBrk="1" hangingPunct="1"/>
            <a:r>
              <a:rPr lang="en-US" altLang="zh-CN" dirty="0" smtClean="0">
                <a:latin typeface="Times New Roman" pitchFamily="-106" charset="0"/>
              </a:rPr>
              <a:t>Optimal Use of Calorimeter Information</a:t>
            </a:r>
          </a:p>
          <a:p>
            <a:pPr lvl="1" eaLnBrk="1" hangingPunct="1"/>
            <a:r>
              <a:rPr lang="en-US" altLang="zh-CN" dirty="0" smtClean="0">
                <a:latin typeface="Times New Roman" pitchFamily="-106" charset="0"/>
              </a:rPr>
              <a:t>Improving the Energy Measurement</a:t>
            </a:r>
          </a:p>
          <a:p>
            <a:pPr lvl="1" eaLnBrk="1" hangingPunct="1"/>
            <a:r>
              <a:rPr lang="en-US" altLang="zh-CN" dirty="0" smtClean="0">
                <a:latin typeface="Times New Roman" pitchFamily="-106" charset="0"/>
              </a:rPr>
              <a:t>Complementary Strengths of Tracking and </a:t>
            </a:r>
            <a:r>
              <a:rPr lang="en-US" altLang="zh-CN" dirty="0" err="1" smtClean="0">
                <a:latin typeface="Times New Roman" pitchFamily="-106" charset="0"/>
              </a:rPr>
              <a:t>Calorimetry</a:t>
            </a:r>
            <a:endParaRPr lang="en-US" altLang="zh-CN" dirty="0" smtClean="0">
              <a:latin typeface="Times New Roman" pitchFamily="-106" charset="0"/>
            </a:endParaRPr>
          </a:p>
          <a:p>
            <a:pPr eaLnBrk="1" hangingPunct="1"/>
            <a:r>
              <a:rPr lang="en-US" altLang="zh-CN" dirty="0" smtClean="0">
                <a:latin typeface="Times New Roman" pitchFamily="-106" charset="0"/>
              </a:rPr>
              <a:t>Future Developments in </a:t>
            </a:r>
            <a:r>
              <a:rPr lang="en-US" altLang="zh-CN" dirty="0" err="1" smtClean="0">
                <a:latin typeface="Times New Roman" pitchFamily="-106" charset="0"/>
              </a:rPr>
              <a:t>Calorimetry</a:t>
            </a:r>
            <a:endParaRPr lang="en-US" altLang="zh-CN" dirty="0" smtClean="0">
              <a:latin typeface="Times New Roman" pitchFamily="-106" charset="0"/>
            </a:endParaRPr>
          </a:p>
          <a:p>
            <a:pPr lvl="1" eaLnBrk="1" hangingPunct="1"/>
            <a:r>
              <a:rPr lang="en-US" altLang="zh-CN" dirty="0" smtClean="0">
                <a:latin typeface="Times New Roman" pitchFamily="-106" charset="0"/>
              </a:rPr>
              <a:t>Dual-Readout and Dual-Gate Paradigms</a:t>
            </a:r>
          </a:p>
          <a:p>
            <a:pPr lvl="1" eaLnBrk="1" hangingPunct="1"/>
            <a:r>
              <a:rPr lang="en-US" altLang="zh-CN" dirty="0" smtClean="0">
                <a:latin typeface="Times New Roman" pitchFamily="-106" charset="0"/>
              </a:rPr>
              <a:t>Upgrading Existing Calorimeters for Beyond 10</a:t>
            </a:r>
            <a:r>
              <a:rPr lang="en-US" altLang="zh-CN" baseline="30000" dirty="0" smtClean="0">
                <a:latin typeface="Times New Roman" pitchFamily="-106" charset="0"/>
              </a:rPr>
              <a:t>34</a:t>
            </a:r>
            <a:r>
              <a:rPr lang="en-US" altLang="zh-CN" dirty="0" smtClean="0">
                <a:latin typeface="Times New Roman" pitchFamily="-106" charset="0"/>
              </a:rPr>
              <a:t>cm</a:t>
            </a:r>
            <a:r>
              <a:rPr lang="en-US" altLang="zh-CN" baseline="30000" dirty="0" smtClean="0">
                <a:latin typeface="Times New Roman" pitchFamily="-106" charset="0"/>
              </a:rPr>
              <a:t>-2</a:t>
            </a:r>
            <a:r>
              <a:rPr lang="en-US" altLang="zh-CN" dirty="0" smtClean="0">
                <a:latin typeface="Times New Roman" pitchFamily="-106" charset="0"/>
              </a:rPr>
              <a:t>s</a:t>
            </a:r>
            <a:r>
              <a:rPr lang="en-US" altLang="zh-CN" baseline="30000" dirty="0" smtClean="0">
                <a:latin typeface="Times New Roman" pitchFamily="-106" charset="0"/>
              </a:rPr>
              <a:t>-1</a:t>
            </a:r>
            <a:endParaRPr lang="en-US" altLang="zh-CN" dirty="0" smtClean="0">
              <a:latin typeface="Times New Roman" pitchFamily="-106" charset="0"/>
            </a:endParaRPr>
          </a:p>
          <a:p>
            <a:pPr lvl="1" eaLnBrk="1" hangingPunct="1"/>
            <a:endParaRPr lang="en-US" altLang="zh-CN" dirty="0" smtClean="0">
              <a:latin typeface="Times New Roman" pitchFamily="-106" charset="0"/>
            </a:endParaRP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5E33C4C-8955-1E4E-A6C4-718F86A627C6}" type="slidenum">
              <a:rPr lang="en-US" altLang="zh-CN" smtClean="0"/>
              <a:pPr/>
              <a:t>2</a:t>
            </a:fld>
            <a:endParaRPr lang="en-US" altLang="zh-CN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534400" cy="712787"/>
          </a:xfrm>
        </p:spPr>
        <p:txBody>
          <a:bodyPr/>
          <a:lstStyle/>
          <a:p>
            <a:r>
              <a:rPr lang="en-US" smtClean="0"/>
              <a:t>Compact LAr-Cu/LAr-W Calorimeter</a:t>
            </a:r>
          </a:p>
        </p:txBody>
      </p:sp>
      <p:sp>
        <p:nvSpPr>
          <p:cNvPr id="5939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5939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2763633-2F31-614D-BC9E-A4A598CC0486}" type="slidenum">
              <a:rPr lang="en-US" altLang="zh-CN" smtClean="0"/>
              <a:pPr/>
              <a:t>20</a:t>
            </a:fld>
            <a:endParaRPr lang="en-US" altLang="zh-CN" smtClean="0"/>
          </a:p>
        </p:txBody>
      </p:sp>
      <p:pic>
        <p:nvPicPr>
          <p:cNvPr id="59398" name="Picture 5" descr="LHC3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066800"/>
            <a:ext cx="8001000" cy="519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" y="4876800"/>
            <a:ext cx="762000" cy="1447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Compact Size</a:t>
            </a:r>
          </a:p>
        </p:txBody>
      </p:sp>
      <p:sp>
        <p:nvSpPr>
          <p:cNvPr id="6042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604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1557F8-A7E8-DB40-B540-B5A27D1BC361}" type="slidenum">
              <a:rPr lang="en-US" altLang="zh-CN" smtClean="0"/>
              <a:pPr/>
              <a:t>21</a:t>
            </a:fld>
            <a:endParaRPr lang="en-US" altLang="zh-CN" smtClean="0"/>
          </a:p>
        </p:txBody>
      </p:sp>
      <p:pic>
        <p:nvPicPr>
          <p:cNvPr id="60422" name="Picture 5" descr="LHC3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19200"/>
            <a:ext cx="8956675" cy="534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Complete Assembly</a:t>
            </a:r>
          </a:p>
        </p:txBody>
      </p:sp>
      <p:sp>
        <p:nvSpPr>
          <p:cNvPr id="6144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614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980A4E2-F1B4-534F-9FA2-80FA464868A1}" type="slidenum">
              <a:rPr lang="en-US" altLang="zh-CN" smtClean="0"/>
              <a:pPr/>
              <a:t>22</a:t>
            </a:fld>
            <a:endParaRPr lang="en-US" altLang="zh-CN" smtClean="0"/>
          </a:p>
        </p:txBody>
      </p:sp>
      <p:pic>
        <p:nvPicPr>
          <p:cNvPr id="61446" name="Picture 5" descr="LHC3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219200"/>
            <a:ext cx="6788150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CMS Forward Calorimeter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Quartz fibers are manually inserted in slots between iron plates</a:t>
            </a:r>
          </a:p>
        </p:txBody>
      </p:sp>
      <p:sp>
        <p:nvSpPr>
          <p:cNvPr id="6246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624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E60F118-D454-1A46-A075-D4C3AC34B4D0}" type="slidenum">
              <a:rPr lang="en-US" altLang="zh-CN" smtClean="0"/>
              <a:pPr/>
              <a:t>23</a:t>
            </a:fld>
            <a:endParaRPr lang="en-US" altLang="zh-CN" smtClean="0"/>
          </a:p>
        </p:txBody>
      </p:sp>
      <p:pic>
        <p:nvPicPr>
          <p:cNvPr id="62470" name="Picture 4" descr="hf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590800"/>
            <a:ext cx="424815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5" descr="hf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590800"/>
            <a:ext cx="4211638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Cherenkov Light from Quartz Fibers</a:t>
            </a:r>
          </a:p>
        </p:txBody>
      </p:sp>
      <p:sp>
        <p:nvSpPr>
          <p:cNvPr id="6349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634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013760-05E7-B047-A12F-07113091E7E3}" type="slidenum">
              <a:rPr lang="en-US" altLang="zh-CN" smtClean="0"/>
              <a:pPr/>
              <a:t>24</a:t>
            </a:fld>
            <a:endParaRPr lang="en-US" altLang="zh-CN" smtClean="0"/>
          </a:p>
        </p:txBody>
      </p:sp>
      <p:sp>
        <p:nvSpPr>
          <p:cNvPr id="63493" name="Rectangle 3"/>
          <p:cNvSpPr txBox="1">
            <a:spLocks noChangeArrowheads="1"/>
          </p:cNvSpPr>
          <p:nvPr/>
        </p:nvSpPr>
        <p:spPr bwMode="auto">
          <a:xfrm>
            <a:off x="228600" y="1066800"/>
            <a:ext cx="8686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In quartz (n=1.45≈√2) charged particles with </a:t>
            </a:r>
            <a:r>
              <a:rPr lang="en-US" sz="2000">
                <a:latin typeface="Symbol" pitchFamily="-106" charset="2"/>
              </a:rPr>
              <a:t>b </a:t>
            </a:r>
            <a:r>
              <a:rPr lang="en-US" sz="2000"/>
              <a:t>&gt;1/n (0.7) emit Cherenkov light (Threshold 0.2 MeV for e, 400 MeV for p)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Cherenkov angle </a:t>
            </a:r>
            <a:r>
              <a:rPr lang="en-US" sz="2000" b="1">
                <a:latin typeface="Symbol" pitchFamily="-106" charset="2"/>
              </a:rPr>
              <a:t>q</a:t>
            </a:r>
            <a:r>
              <a:rPr lang="en-US" sz="2400" b="1" baseline="-25000"/>
              <a:t>c</a:t>
            </a:r>
            <a:r>
              <a:rPr lang="en-US" sz="2000"/>
              <a:t> such that cos </a:t>
            </a:r>
            <a:r>
              <a:rPr lang="en-US" sz="2000" b="1">
                <a:latin typeface="Symbol" pitchFamily="-106" charset="2"/>
              </a:rPr>
              <a:t>q</a:t>
            </a:r>
            <a:r>
              <a:rPr lang="en-US" sz="2400" b="1" baseline="-25000"/>
              <a:t>c</a:t>
            </a:r>
            <a:r>
              <a:rPr lang="en-US" sz="2000"/>
              <a:t> = (</a:t>
            </a:r>
            <a:r>
              <a:rPr lang="en-US" sz="2000" b="1">
                <a:latin typeface="Symbol" pitchFamily="-106" charset="2"/>
              </a:rPr>
              <a:t>b</a:t>
            </a:r>
            <a:r>
              <a:rPr lang="en-US" sz="2000"/>
              <a:t>n)</a:t>
            </a:r>
            <a:r>
              <a:rPr lang="en-US" sz="2000" baseline="30000"/>
              <a:t>-1</a:t>
            </a:r>
            <a:r>
              <a:rPr lang="en-US" sz="2000"/>
              <a:t> (~45</a:t>
            </a:r>
            <a:r>
              <a:rPr lang="en-US" sz="2000" baseline="30000"/>
              <a:t>o</a:t>
            </a:r>
            <a:r>
              <a:rPr lang="en-US" sz="2000"/>
              <a:t> for </a:t>
            </a:r>
            <a:r>
              <a:rPr lang="en-US" sz="2000">
                <a:latin typeface="Symbol" pitchFamily="-106" charset="2"/>
              </a:rPr>
              <a:t>b</a:t>
            </a:r>
            <a:r>
              <a:rPr lang="en-US" sz="2000"/>
              <a:t>=1)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Optical fibers only trap light emitted within the numerical aperture of the fiber </a:t>
            </a:r>
            <a:r>
              <a:rPr lang="en-US" sz="2000" b="1">
                <a:latin typeface="Symbol" pitchFamily="-106" charset="2"/>
              </a:rPr>
              <a:t>q</a:t>
            </a:r>
            <a:r>
              <a:rPr lang="en-US" sz="2400" b="1" baseline="-25000">
                <a:latin typeface="Symbol" pitchFamily="-106" charset="2"/>
              </a:rPr>
              <a:t>T</a:t>
            </a:r>
            <a:r>
              <a:rPr lang="en-US" sz="2000"/>
              <a:t> (~20</a:t>
            </a:r>
            <a:r>
              <a:rPr lang="en-US" sz="2000" baseline="30000"/>
              <a:t>o</a:t>
            </a:r>
            <a:r>
              <a:rPr lang="en-US" sz="2000"/>
              <a:t> with axis of fiber)</a:t>
            </a:r>
          </a:p>
        </p:txBody>
      </p:sp>
      <p:pic>
        <p:nvPicPr>
          <p:cNvPr id="63494" name="Picture 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4191000"/>
            <a:ext cx="2703513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3495" name="Group 29"/>
          <p:cNvGrpSpPr>
            <a:grpSpLocks/>
          </p:cNvGrpSpPr>
          <p:nvPr/>
        </p:nvGrpSpPr>
        <p:grpSpPr bwMode="auto">
          <a:xfrm>
            <a:off x="609600" y="3200400"/>
            <a:ext cx="6883400" cy="2520950"/>
            <a:chOff x="1104" y="2352"/>
            <a:chExt cx="4579" cy="1780"/>
          </a:xfrm>
        </p:grpSpPr>
        <p:grpSp>
          <p:nvGrpSpPr>
            <p:cNvPr id="63497" name="Group 6"/>
            <p:cNvGrpSpPr>
              <a:grpSpLocks/>
            </p:cNvGrpSpPr>
            <p:nvPr/>
          </p:nvGrpSpPr>
          <p:grpSpPr bwMode="auto">
            <a:xfrm>
              <a:off x="1104" y="2680"/>
              <a:ext cx="3976" cy="1452"/>
              <a:chOff x="612" y="1298"/>
              <a:chExt cx="4536" cy="1860"/>
            </a:xfrm>
          </p:grpSpPr>
          <p:sp>
            <p:nvSpPr>
              <p:cNvPr id="63501" name="Line 7"/>
              <p:cNvSpPr>
                <a:spLocks noChangeShapeType="1"/>
              </p:cNvSpPr>
              <p:nvPr/>
            </p:nvSpPr>
            <p:spPr bwMode="auto">
              <a:xfrm>
                <a:off x="1610" y="1616"/>
                <a:ext cx="2131" cy="1224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stealth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2" name="Line 8"/>
              <p:cNvSpPr>
                <a:spLocks noChangeShapeType="1"/>
              </p:cNvSpPr>
              <p:nvPr/>
            </p:nvSpPr>
            <p:spPr bwMode="auto">
              <a:xfrm>
                <a:off x="2018" y="1389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3503" name="Group 9"/>
              <p:cNvGrpSpPr>
                <a:grpSpLocks/>
              </p:cNvGrpSpPr>
              <p:nvPr/>
            </p:nvGrpSpPr>
            <p:grpSpPr bwMode="auto">
              <a:xfrm rot="-1257557">
                <a:off x="612" y="1797"/>
                <a:ext cx="4309" cy="589"/>
                <a:chOff x="431" y="2387"/>
                <a:chExt cx="4309" cy="589"/>
              </a:xfrm>
            </p:grpSpPr>
            <p:sp>
              <p:nvSpPr>
                <p:cNvPr id="63514" name="AutoShape 10"/>
                <p:cNvSpPr>
                  <a:spLocks noChangeArrowheads="1"/>
                </p:cNvSpPr>
                <p:nvPr/>
              </p:nvSpPr>
              <p:spPr bwMode="auto">
                <a:xfrm rot="-5400000">
                  <a:off x="2291" y="527"/>
                  <a:ext cx="589" cy="4309"/>
                </a:xfrm>
                <a:prstGeom prst="can">
                  <a:avLst>
                    <a:gd name="adj" fmla="val 77053"/>
                  </a:avLst>
                </a:prstGeom>
                <a:solidFill>
                  <a:schemeClr val="accent1"/>
                </a:solidFill>
                <a:ln w="1270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15" name="Oval 11"/>
                <p:cNvSpPr>
                  <a:spLocks noChangeArrowheads="1"/>
                </p:cNvSpPr>
                <p:nvPr/>
              </p:nvSpPr>
              <p:spPr bwMode="auto">
                <a:xfrm>
                  <a:off x="4286" y="2387"/>
                  <a:ext cx="454" cy="589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accent2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3504" name="Line 12"/>
              <p:cNvSpPr>
                <a:spLocks noChangeShapeType="1"/>
              </p:cNvSpPr>
              <p:nvPr/>
            </p:nvSpPr>
            <p:spPr bwMode="auto">
              <a:xfrm>
                <a:off x="2245" y="1979"/>
                <a:ext cx="45" cy="589"/>
              </a:xfrm>
              <a:prstGeom prst="line">
                <a:avLst/>
              </a:prstGeom>
              <a:noFill/>
              <a:ln w="19050">
                <a:solidFill>
                  <a:srgbClr val="9900CC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5" name="Line 13"/>
              <p:cNvSpPr>
                <a:spLocks noChangeShapeType="1"/>
              </p:cNvSpPr>
              <p:nvPr/>
            </p:nvSpPr>
            <p:spPr bwMode="auto">
              <a:xfrm>
                <a:off x="2245" y="1979"/>
                <a:ext cx="1406" cy="90"/>
              </a:xfrm>
              <a:prstGeom prst="line">
                <a:avLst/>
              </a:prstGeom>
              <a:noFill/>
              <a:ln w="19050">
                <a:solidFill>
                  <a:srgbClr val="9900CC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6" name="Oval 14"/>
              <p:cNvSpPr>
                <a:spLocks noChangeArrowheads="1"/>
              </p:cNvSpPr>
              <p:nvPr/>
            </p:nvSpPr>
            <p:spPr bwMode="auto">
              <a:xfrm rot="-1197036">
                <a:off x="2245" y="2069"/>
                <a:ext cx="771" cy="226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rgbClr val="9900CC"/>
                </a:solidFill>
                <a:prstDash val="dashDot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7" name="Line 15"/>
              <p:cNvSpPr>
                <a:spLocks noChangeShapeType="1"/>
              </p:cNvSpPr>
              <p:nvPr/>
            </p:nvSpPr>
            <p:spPr bwMode="auto">
              <a:xfrm rot="21139200" flipV="1">
                <a:off x="884" y="1661"/>
                <a:ext cx="3753" cy="89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prstDash val="lgDashDot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8" name="Line 16"/>
              <p:cNvSpPr>
                <a:spLocks noChangeShapeType="1"/>
              </p:cNvSpPr>
              <p:nvPr/>
            </p:nvSpPr>
            <p:spPr bwMode="auto">
              <a:xfrm>
                <a:off x="2245" y="1979"/>
                <a:ext cx="635" cy="362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prstDash val="dash"/>
                <a:round/>
                <a:headEnd/>
                <a:tailEnd type="none" w="lg" len="lg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09" name="Line 17"/>
              <p:cNvSpPr>
                <a:spLocks noChangeShapeType="1"/>
              </p:cNvSpPr>
              <p:nvPr/>
            </p:nvSpPr>
            <p:spPr bwMode="auto">
              <a:xfrm rot="-5400000" flipH="1" flipV="1">
                <a:off x="3515" y="1434"/>
                <a:ext cx="771" cy="499"/>
              </a:xfrm>
              <a:prstGeom prst="line">
                <a:avLst/>
              </a:prstGeom>
              <a:noFill/>
              <a:ln w="19050">
                <a:solidFill>
                  <a:srgbClr val="9900CC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10" name="Line 18"/>
              <p:cNvSpPr>
                <a:spLocks noChangeShapeType="1"/>
              </p:cNvSpPr>
              <p:nvPr/>
            </p:nvSpPr>
            <p:spPr bwMode="auto">
              <a:xfrm flipH="1">
                <a:off x="2154" y="2568"/>
                <a:ext cx="136" cy="590"/>
              </a:xfrm>
              <a:prstGeom prst="line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11" name="Line 19"/>
              <p:cNvSpPr>
                <a:spLocks noChangeShapeType="1"/>
              </p:cNvSpPr>
              <p:nvPr/>
            </p:nvSpPr>
            <p:spPr bwMode="auto">
              <a:xfrm>
                <a:off x="4150" y="1298"/>
                <a:ext cx="363" cy="46"/>
              </a:xfrm>
              <a:prstGeom prst="line">
                <a:avLst/>
              </a:prstGeom>
              <a:noFill/>
              <a:ln w="19050">
                <a:solidFill>
                  <a:srgbClr val="9900CC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12" name="Line 20"/>
              <p:cNvSpPr>
                <a:spLocks noChangeShapeType="1"/>
              </p:cNvSpPr>
              <p:nvPr/>
            </p:nvSpPr>
            <p:spPr bwMode="auto">
              <a:xfrm>
                <a:off x="4513" y="1344"/>
                <a:ext cx="272" cy="45"/>
              </a:xfrm>
              <a:prstGeom prst="line">
                <a:avLst/>
              </a:prstGeom>
              <a:noFill/>
              <a:ln w="19050">
                <a:solidFill>
                  <a:srgbClr val="9900CC"/>
                </a:solidFill>
                <a:prstDash val="dash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513" name="Line 21"/>
              <p:cNvSpPr>
                <a:spLocks noChangeShapeType="1"/>
              </p:cNvSpPr>
              <p:nvPr/>
            </p:nvSpPr>
            <p:spPr bwMode="auto">
              <a:xfrm>
                <a:off x="4785" y="1389"/>
                <a:ext cx="363" cy="46"/>
              </a:xfrm>
              <a:prstGeom prst="line">
                <a:avLst/>
              </a:prstGeom>
              <a:noFill/>
              <a:ln w="19050">
                <a:solidFill>
                  <a:srgbClr val="9900CC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3498" name="Rectangle 24"/>
            <p:cNvSpPr>
              <a:spLocks noChangeArrowheads="1"/>
            </p:cNvSpPr>
            <p:nvPr/>
          </p:nvSpPr>
          <p:spPr bwMode="auto">
            <a:xfrm>
              <a:off x="4753" y="2352"/>
              <a:ext cx="930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  <a:latin typeface="Symbol" pitchFamily="-106" charset="2"/>
                </a:rPr>
                <a:t>q</a:t>
              </a:r>
              <a:r>
                <a:rPr lang="en-US" sz="2400" b="1" baseline="-25000">
                  <a:solidFill>
                    <a:schemeClr val="accent2"/>
                  </a:solidFill>
                  <a:latin typeface="Arial Rounded MT Bold" pitchFamily="-106" charset="0"/>
                </a:rPr>
                <a:t>T </a:t>
              </a:r>
              <a:r>
                <a:rPr lang="en-US" sz="2400" b="1">
                  <a:solidFill>
                    <a:schemeClr val="accent2"/>
                  </a:solidFill>
                  <a:latin typeface="Arial Rounded MT Bold" pitchFamily="-106" charset="0"/>
                </a:rPr>
                <a:t>~ </a:t>
              </a:r>
              <a:r>
                <a:rPr lang="en-US" sz="2400">
                  <a:solidFill>
                    <a:schemeClr val="accent2"/>
                  </a:solidFill>
                  <a:latin typeface="Arial Rounded MT Bold" pitchFamily="-106" charset="0"/>
                </a:rPr>
                <a:t>20</a:t>
              </a:r>
              <a:r>
                <a:rPr lang="en-US" sz="2400" baseline="30000">
                  <a:solidFill>
                    <a:schemeClr val="accent2"/>
                  </a:solidFill>
                  <a:latin typeface="Arial Rounded MT Bold" pitchFamily="-106" charset="0"/>
                </a:rPr>
                <a:t>o</a:t>
              </a:r>
              <a:endParaRPr lang="en-US" sz="2400" b="1">
                <a:solidFill>
                  <a:schemeClr val="accent2"/>
                </a:solidFill>
              </a:endParaRPr>
            </a:p>
          </p:txBody>
        </p:sp>
        <p:sp>
          <p:nvSpPr>
            <p:cNvPr id="63499" name="Text Box 25"/>
            <p:cNvSpPr txBox="1">
              <a:spLocks noChangeArrowheads="1"/>
            </p:cNvSpPr>
            <p:nvPr/>
          </p:nvSpPr>
          <p:spPr bwMode="auto">
            <a:xfrm>
              <a:off x="3456" y="3311"/>
              <a:ext cx="1044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  <a:latin typeface="Symbol" pitchFamily="-106" charset="2"/>
                </a:rPr>
                <a:t>q</a:t>
              </a:r>
              <a:r>
                <a:rPr lang="en-US" sz="2400" b="1" baseline="-25000">
                  <a:solidFill>
                    <a:schemeClr val="accent2"/>
                  </a:solidFill>
                  <a:latin typeface="Arial Rounded MT Bold" pitchFamily="-106" charset="0"/>
                </a:rPr>
                <a:t>C </a:t>
              </a:r>
              <a:r>
                <a:rPr lang="en-US" sz="2400" b="1">
                  <a:solidFill>
                    <a:schemeClr val="accent2"/>
                  </a:solidFill>
                </a:rPr>
                <a:t>~ 45</a:t>
              </a:r>
              <a:r>
                <a:rPr lang="en-US" sz="2400" b="1" baseline="30000">
                  <a:solidFill>
                    <a:schemeClr val="accent2"/>
                  </a:solidFill>
                </a:rPr>
                <a:t>o</a:t>
              </a:r>
              <a:r>
                <a:rPr lang="en-US"/>
                <a:t> </a:t>
              </a:r>
              <a:endParaRPr lang="en-US" sz="2800" b="1">
                <a:solidFill>
                  <a:schemeClr val="accent2"/>
                </a:solidFill>
                <a:latin typeface="Arial Rounded MT Bold" pitchFamily="-106" charset="0"/>
              </a:endParaRPr>
            </a:p>
          </p:txBody>
        </p:sp>
        <p:sp>
          <p:nvSpPr>
            <p:cNvPr id="63500" name="Text Box 26"/>
            <p:cNvSpPr txBox="1">
              <a:spLocks noChangeArrowheads="1"/>
            </p:cNvSpPr>
            <p:nvPr/>
          </p:nvSpPr>
          <p:spPr bwMode="auto">
            <a:xfrm>
              <a:off x="2112" y="2688"/>
              <a:ext cx="91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chemeClr val="accent2"/>
                  </a:solidFill>
                  <a:latin typeface="Symbol" pitchFamily="-106" charset="2"/>
                </a:rPr>
                <a:t>b</a:t>
              </a:r>
              <a:r>
                <a:rPr lang="en-US" sz="2400" b="1">
                  <a:solidFill>
                    <a:schemeClr val="accent2"/>
                  </a:solidFill>
                </a:rPr>
                <a:t> &gt; 0.7</a:t>
              </a:r>
            </a:p>
          </p:txBody>
        </p:sp>
      </p:grpSp>
      <p:sp>
        <p:nvSpPr>
          <p:cNvPr id="63496" name="TextBox 26"/>
          <p:cNvSpPr txBox="1">
            <a:spLocks noChangeArrowheads="1"/>
          </p:cNvSpPr>
          <p:nvPr/>
        </p:nvSpPr>
        <p:spPr bwMode="auto">
          <a:xfrm>
            <a:off x="1371600" y="5867400"/>
            <a:ext cx="40655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</a:rPr>
              <a:t>Note, co-linear radiating particles</a:t>
            </a:r>
          </a:p>
          <a:p>
            <a:pPr algn="ctr"/>
            <a:r>
              <a:rPr lang="en-US">
                <a:solidFill>
                  <a:srgbClr val="0000FF"/>
                </a:solidFill>
              </a:rPr>
              <a:t>do not produce captured light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Radiation Hardness</a:t>
            </a:r>
          </a:p>
        </p:txBody>
      </p:sp>
      <p:sp>
        <p:nvSpPr>
          <p:cNvPr id="6451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645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6BA894A-6887-A647-95F5-135AA04FC29F}" type="slidenum">
              <a:rPr lang="en-US" altLang="zh-CN" smtClean="0"/>
              <a:pPr/>
              <a:t>25</a:t>
            </a:fld>
            <a:endParaRPr lang="en-US" altLang="zh-CN" smtClean="0"/>
          </a:p>
        </p:txBody>
      </p:sp>
      <p:sp>
        <p:nvSpPr>
          <p:cNvPr id="64518" name="Rectangle 3"/>
          <p:cNvSpPr txBox="1">
            <a:spLocks noChangeArrowheads="1"/>
          </p:cNvSpPr>
          <p:nvPr/>
        </p:nvSpPr>
        <p:spPr bwMode="auto">
          <a:xfrm>
            <a:off x="381000" y="5334000"/>
            <a:ext cx="8305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>
                <a:solidFill>
                  <a:srgbClr val="0000FF"/>
                </a:solidFill>
              </a:rPr>
              <a:t>Typical spectral response of QF shows reduced radiation damage effects in the region around maximum (420 nm) of PMT sensitivity (Quantum Efficiency); this is an important asset of quartz-fiber calorimetry.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2400"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645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066800"/>
            <a:ext cx="57912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Cherenkov Light is Intrinsically Fast</a:t>
            </a:r>
          </a:p>
        </p:txBody>
      </p:sp>
      <p:sp>
        <p:nvSpPr>
          <p:cNvPr id="6554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6554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76109BD-87D1-7D4E-BFAF-EE6414BA076C}" type="slidenum">
              <a:rPr lang="en-US" altLang="zh-CN" smtClean="0"/>
              <a:pPr/>
              <a:t>26</a:t>
            </a:fld>
            <a:endParaRPr lang="en-US" altLang="zh-CN" smtClean="0"/>
          </a:p>
        </p:txBody>
      </p:sp>
      <p:grpSp>
        <p:nvGrpSpPr>
          <p:cNvPr id="65542" name="Group 4"/>
          <p:cNvGrpSpPr>
            <a:grpSpLocks/>
          </p:cNvGrpSpPr>
          <p:nvPr/>
        </p:nvGrpSpPr>
        <p:grpSpPr bwMode="auto">
          <a:xfrm>
            <a:off x="838200" y="1295400"/>
            <a:ext cx="7696200" cy="4991100"/>
            <a:chOff x="432" y="680"/>
            <a:chExt cx="4848" cy="3144"/>
          </a:xfrm>
        </p:grpSpPr>
        <p:pic>
          <p:nvPicPr>
            <p:cNvPr id="65543" name="Picture 5"/>
            <p:cNvPicPr>
              <a:picLocks noChangeAspect="1" noChangeArrowheads="1"/>
            </p:cNvPicPr>
            <p:nvPr/>
          </p:nvPicPr>
          <p:blipFill>
            <a:blip r:embed="rId2"/>
            <a:srcRect t="54477"/>
            <a:stretch>
              <a:fillRect/>
            </a:stretch>
          </p:blipFill>
          <p:spPr bwMode="auto">
            <a:xfrm>
              <a:off x="432" y="680"/>
              <a:ext cx="4848" cy="3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4" name="Line 6"/>
            <p:cNvSpPr>
              <a:spLocks noChangeShapeType="1"/>
            </p:cNvSpPr>
            <p:nvPr/>
          </p:nvSpPr>
          <p:spPr bwMode="auto">
            <a:xfrm flipV="1">
              <a:off x="2304" y="1488"/>
              <a:ext cx="0" cy="216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5" name="Line 7"/>
            <p:cNvSpPr>
              <a:spLocks noChangeShapeType="1"/>
            </p:cNvSpPr>
            <p:nvPr/>
          </p:nvSpPr>
          <p:spPr bwMode="auto">
            <a:xfrm flipV="1">
              <a:off x="2496" y="1488"/>
              <a:ext cx="0" cy="216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6" name="Line 8"/>
            <p:cNvSpPr>
              <a:spLocks noChangeShapeType="1"/>
            </p:cNvSpPr>
            <p:nvPr/>
          </p:nvSpPr>
          <p:spPr bwMode="auto">
            <a:xfrm>
              <a:off x="1920" y="2400"/>
              <a:ext cx="384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7" name="Line 9"/>
            <p:cNvSpPr>
              <a:spLocks noChangeShapeType="1"/>
            </p:cNvSpPr>
            <p:nvPr/>
          </p:nvSpPr>
          <p:spPr bwMode="auto">
            <a:xfrm flipH="1">
              <a:off x="2496" y="2400"/>
              <a:ext cx="336" cy="0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8" name="Text Box 10"/>
            <p:cNvSpPr txBox="1">
              <a:spLocks noChangeArrowheads="1"/>
            </p:cNvSpPr>
            <p:nvPr/>
          </p:nvSpPr>
          <p:spPr bwMode="auto">
            <a:xfrm>
              <a:off x="2832" y="2284"/>
              <a:ext cx="720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33CC"/>
                  </a:solidFill>
                  <a:latin typeface="Times New Roman" pitchFamily="-106" charset="0"/>
                </a:rPr>
                <a:t>25 ns</a:t>
              </a:r>
            </a:p>
          </p:txBody>
        </p:sp>
        <p:sp>
          <p:nvSpPr>
            <p:cNvPr id="65549" name="Text Box 11"/>
            <p:cNvSpPr txBox="1">
              <a:spLocks noChangeArrowheads="1"/>
            </p:cNvSpPr>
            <p:nvPr/>
          </p:nvSpPr>
          <p:spPr bwMode="auto">
            <a:xfrm>
              <a:off x="3072" y="1248"/>
              <a:ext cx="1392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Times New Roman" pitchFamily="-106" charset="0"/>
                </a:rPr>
                <a:t>CMS HF Calorimeter 2003 Test Beam</a:t>
              </a:r>
            </a:p>
          </p:txBody>
        </p:sp>
      </p:grp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Sharper Shower Profiles</a:t>
            </a:r>
          </a:p>
        </p:txBody>
      </p:sp>
      <p:sp>
        <p:nvSpPr>
          <p:cNvPr id="665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E98F24-56F3-9746-8C5A-D8B766ED0B16}" type="slidenum">
              <a:rPr lang="en-US" altLang="zh-CN" smtClean="0"/>
              <a:pPr/>
              <a:t>27</a:t>
            </a:fld>
            <a:endParaRPr lang="en-US" altLang="zh-CN" smtClean="0"/>
          </a:p>
        </p:txBody>
      </p:sp>
      <p:pic>
        <p:nvPicPr>
          <p:cNvPr id="6656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524000"/>
            <a:ext cx="662305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5"/>
          <p:cNvSpPr txBox="1">
            <a:spLocks noChangeArrowheads="1"/>
          </p:cNvSpPr>
          <p:nvPr/>
        </p:nvSpPr>
        <p:spPr bwMode="auto">
          <a:xfrm>
            <a:off x="3733800" y="2971800"/>
            <a:ext cx="34671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Hadronic showers are</a:t>
            </a:r>
          </a:p>
          <a:p>
            <a:r>
              <a:rPr lang="en-US">
                <a:solidFill>
                  <a:srgbClr val="0000FF"/>
                </a:solidFill>
              </a:rPr>
              <a:t>narrow in a cherenkov</a:t>
            </a:r>
          </a:p>
          <a:p>
            <a:r>
              <a:rPr lang="en-US">
                <a:solidFill>
                  <a:srgbClr val="0000FF"/>
                </a:solidFill>
              </a:rPr>
              <a:t>(EM-only sensitive) detector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Energy Resolution of Cherenkov Detectors</a:t>
            </a:r>
          </a:p>
        </p:txBody>
      </p:sp>
      <p:sp>
        <p:nvSpPr>
          <p:cNvPr id="675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675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F9A608A-158E-1442-8340-B06E4AD158A5}" type="slidenum">
              <a:rPr lang="en-US" altLang="zh-CN" smtClean="0"/>
              <a:pPr/>
              <a:t>28</a:t>
            </a:fld>
            <a:endParaRPr lang="en-US" altLang="zh-CN" smtClean="0"/>
          </a:p>
        </p:txBody>
      </p:sp>
      <p:sp>
        <p:nvSpPr>
          <p:cNvPr id="67590" name="Rectangle 3"/>
          <p:cNvSpPr txBox="1">
            <a:spLocks noChangeArrowheads="1"/>
          </p:cNvSpPr>
          <p:nvPr/>
        </p:nvSpPr>
        <p:spPr bwMode="auto">
          <a:xfrm>
            <a:off x="457200" y="3429000"/>
            <a:ext cx="84582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/>
              <a:t>Electromagnetic energy resolution is </a:t>
            </a:r>
            <a:r>
              <a:rPr lang="en-US" b="1"/>
              <a:t>dominated by photoelectron statistics </a:t>
            </a:r>
            <a:r>
              <a:rPr lang="en-US"/>
              <a:t>and can be expressed in the customary form. The stochastic term </a:t>
            </a:r>
            <a:r>
              <a:rPr lang="en-US" sz="2000" i="1">
                <a:solidFill>
                  <a:srgbClr val="FF3399"/>
                </a:solidFill>
                <a:latin typeface="Times New Roman" pitchFamily="-106" charset="0"/>
              </a:rPr>
              <a:t>S</a:t>
            </a:r>
            <a:r>
              <a:rPr lang="en-US" b="1">
                <a:solidFill>
                  <a:srgbClr val="FF3399"/>
                </a:solidFill>
              </a:rPr>
              <a:t> </a:t>
            </a:r>
            <a:r>
              <a:rPr lang="en-US">
                <a:solidFill>
                  <a:srgbClr val="FF3399"/>
                </a:solidFill>
              </a:rPr>
              <a:t>= 198%</a:t>
            </a:r>
            <a:r>
              <a:rPr lang="en-US"/>
              <a:t> and the constant term </a:t>
            </a:r>
            <a:r>
              <a:rPr lang="en-US" sz="2000" i="1">
                <a:solidFill>
                  <a:srgbClr val="FF0066"/>
                </a:solidFill>
                <a:latin typeface="Times New Roman" pitchFamily="-106" charset="0"/>
              </a:rPr>
              <a:t>C</a:t>
            </a:r>
            <a:r>
              <a:rPr lang="en-US" b="1">
                <a:solidFill>
                  <a:srgbClr val="FF3399"/>
                </a:solidFill>
              </a:rPr>
              <a:t> </a:t>
            </a:r>
            <a:r>
              <a:rPr lang="en-US">
                <a:solidFill>
                  <a:srgbClr val="FF3399"/>
                </a:solidFill>
              </a:rPr>
              <a:t>= 9%.</a:t>
            </a:r>
            <a:r>
              <a:rPr lang="en-US"/>
              <a:t>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/>
              <a:t>Hadronic energy resolution is largely determined by the fluctuations in the neutral pion production in showers, and when it is expressed as in the EM case, </a:t>
            </a:r>
            <a:r>
              <a:rPr lang="en-US" sz="2000" i="1">
                <a:solidFill>
                  <a:srgbClr val="009900"/>
                </a:solidFill>
                <a:latin typeface="Times New Roman" pitchFamily="-106" charset="0"/>
              </a:rPr>
              <a:t>S</a:t>
            </a:r>
            <a:r>
              <a:rPr lang="en-US">
                <a:solidFill>
                  <a:srgbClr val="009900"/>
                </a:solidFill>
              </a:rPr>
              <a:t> = 280%</a:t>
            </a:r>
            <a:r>
              <a:rPr lang="en-US"/>
              <a:t> and </a:t>
            </a:r>
            <a:r>
              <a:rPr lang="en-US" sz="2000" i="1">
                <a:solidFill>
                  <a:srgbClr val="009900"/>
                </a:solidFill>
                <a:latin typeface="Times New Roman" pitchFamily="-106" charset="0"/>
              </a:rPr>
              <a:t>C</a:t>
            </a:r>
            <a:r>
              <a:rPr lang="en-US">
                <a:solidFill>
                  <a:srgbClr val="009900"/>
                </a:solidFill>
              </a:rPr>
              <a:t> = 11%.</a:t>
            </a:r>
            <a:endParaRPr lang="en-US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/>
              <a:t>Highly non-compensating: e/h ~ 5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/>
              <a:t>Light yield ~ 0.3 pe/GeV</a:t>
            </a:r>
            <a:r>
              <a:rPr lang="en-US" sz="2000"/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Uniformity (transverse) ± 10%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Precision in </a:t>
            </a:r>
            <a:r>
              <a:rPr lang="en-US" sz="2000" b="1">
                <a:latin typeface="Symbol" pitchFamily="-106" charset="2"/>
              </a:rPr>
              <a:t>h </a:t>
            </a:r>
            <a:r>
              <a:rPr lang="en-US"/>
              <a:t>~ 0.03</a:t>
            </a:r>
            <a:r>
              <a:rPr lang="en-US" sz="2000" b="1">
                <a:latin typeface="Symbol" pitchFamily="-106" charset="2"/>
              </a:rPr>
              <a:t> </a:t>
            </a:r>
            <a:r>
              <a:rPr lang="en-US" sz="2000"/>
              <a:t>and in </a:t>
            </a:r>
            <a:r>
              <a:rPr lang="en-US" sz="2000" b="1">
                <a:latin typeface="Symbol" pitchFamily="-106" charset="2"/>
              </a:rPr>
              <a:t>f</a:t>
            </a:r>
            <a:r>
              <a:rPr lang="en-US" sz="2000" b="1"/>
              <a:t> </a:t>
            </a:r>
            <a:r>
              <a:rPr lang="en-US"/>
              <a:t>~ 0.03 rad</a:t>
            </a:r>
          </a:p>
        </p:txBody>
      </p:sp>
      <p:grpSp>
        <p:nvGrpSpPr>
          <p:cNvPr id="67591" name="Group 8"/>
          <p:cNvGrpSpPr>
            <a:grpSpLocks/>
          </p:cNvGrpSpPr>
          <p:nvPr/>
        </p:nvGrpSpPr>
        <p:grpSpPr bwMode="auto">
          <a:xfrm>
            <a:off x="1143000" y="1295400"/>
            <a:ext cx="7164388" cy="1657350"/>
            <a:chOff x="1043" y="811"/>
            <a:chExt cx="4513" cy="1044"/>
          </a:xfrm>
        </p:grpSpPr>
        <p:graphicFrame>
          <p:nvGraphicFramePr>
            <p:cNvPr id="67586" name="Object 2"/>
            <p:cNvGraphicFramePr>
              <a:graphicFrameLocks noChangeAspect="1"/>
            </p:cNvGraphicFramePr>
            <p:nvPr/>
          </p:nvGraphicFramePr>
          <p:xfrm>
            <a:off x="1043" y="811"/>
            <a:ext cx="2039" cy="556"/>
          </p:xfrm>
          <a:graphic>
            <a:graphicData uri="http://schemas.openxmlformats.org/presentationml/2006/ole">
              <p:oleObj spid="_x0000_s67586" name="Equation" r:id="rId3" imgW="1397000" imgH="381000" progId="Equation.3">
                <p:embed/>
              </p:oleObj>
            </a:graphicData>
          </a:graphic>
        </p:graphicFrame>
        <p:sp>
          <p:nvSpPr>
            <p:cNvPr id="67592" name="Text Box 5"/>
            <p:cNvSpPr txBox="1">
              <a:spLocks noChangeArrowheads="1"/>
            </p:cNvSpPr>
            <p:nvPr/>
          </p:nvSpPr>
          <p:spPr bwMode="auto">
            <a:xfrm>
              <a:off x="1081" y="1525"/>
              <a:ext cx="2252" cy="33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latin typeface="Times New Roman" pitchFamily="-106" charset="0"/>
                </a:rPr>
                <a:t> </a:t>
              </a:r>
              <a:r>
                <a:rPr lang="en-US" sz="2800" b="1" i="1">
                  <a:latin typeface="Times New Roman" pitchFamily="-106" charset="0"/>
                </a:rPr>
                <a:t>S</a:t>
              </a:r>
              <a:r>
                <a:rPr lang="en-US" sz="2400">
                  <a:latin typeface="Times New Roman" pitchFamily="-106" charset="0"/>
                </a:rPr>
                <a:t> – Statistical fluctuations </a:t>
              </a:r>
            </a:p>
          </p:txBody>
        </p:sp>
        <p:sp>
          <p:nvSpPr>
            <p:cNvPr id="67593" name="Text Box 6"/>
            <p:cNvSpPr txBox="1">
              <a:spLocks noChangeArrowheads="1"/>
            </p:cNvSpPr>
            <p:nvPr/>
          </p:nvSpPr>
          <p:spPr bwMode="auto">
            <a:xfrm>
              <a:off x="3424" y="1266"/>
              <a:ext cx="2132" cy="56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800" b="1" i="1">
                  <a:latin typeface="Times New Roman" pitchFamily="-106" charset="0"/>
                </a:rPr>
                <a:t>C</a:t>
              </a:r>
              <a:r>
                <a:rPr lang="en-US" sz="2400">
                  <a:latin typeface="Times New Roman" pitchFamily="-106" charset="0"/>
                </a:rPr>
                <a:t> - Constant term </a:t>
              </a:r>
            </a:p>
            <a:p>
              <a:r>
                <a:rPr lang="en-US" sz="2400">
                  <a:latin typeface="Times New Roman" pitchFamily="-106" charset="0"/>
                </a:rPr>
                <a:t>(calibration, nonlinearity) </a:t>
              </a:r>
            </a:p>
          </p:txBody>
        </p:sp>
        <p:sp>
          <p:nvSpPr>
            <p:cNvPr id="67594" name="Text Box 7"/>
            <p:cNvSpPr txBox="1">
              <a:spLocks noChangeArrowheads="1"/>
            </p:cNvSpPr>
            <p:nvPr/>
          </p:nvSpPr>
          <p:spPr bwMode="auto">
            <a:xfrm>
              <a:off x="3470" y="845"/>
              <a:ext cx="1260" cy="33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 i="1">
                  <a:latin typeface="Times New Roman" pitchFamily="-106" charset="0"/>
                </a:rPr>
                <a:t>N </a:t>
              </a:r>
              <a:r>
                <a:rPr lang="en-US" sz="2800">
                  <a:latin typeface="Times New Roman" pitchFamily="-106" charset="0"/>
                </a:rPr>
                <a:t>- </a:t>
              </a:r>
              <a:r>
                <a:rPr lang="en-US" sz="2400">
                  <a:latin typeface="Times New Roman" pitchFamily="-106" charset="0"/>
                </a:rPr>
                <a:t>Noise, etc</a:t>
              </a:r>
            </a:p>
          </p:txBody>
        </p:sp>
      </p:grp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Not So Compact (11.2 m from Int. Point)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861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686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8B6939-57C8-8947-9DA7-7D017AD92B1F}" type="slidenum">
              <a:rPr lang="en-US" altLang="zh-CN" smtClean="0"/>
              <a:pPr/>
              <a:t>29</a:t>
            </a:fld>
            <a:endParaRPr lang="en-US" altLang="zh-CN" smtClean="0"/>
          </a:p>
        </p:txBody>
      </p:sp>
      <p:pic>
        <p:nvPicPr>
          <p:cNvPr id="68614" name="Picture 6" descr="IMG_0134"/>
          <p:cNvPicPr>
            <a:picLocks noChangeAspect="1" noChangeArrowheads="1"/>
          </p:cNvPicPr>
          <p:nvPr/>
        </p:nvPicPr>
        <p:blipFill>
          <a:blip r:embed="rId2"/>
          <a:srcRect t="1871" b="4028"/>
          <a:stretch>
            <a:fillRect/>
          </a:stretch>
        </p:blipFill>
        <p:spPr bwMode="auto">
          <a:xfrm>
            <a:off x="1066800" y="1295400"/>
            <a:ext cx="6934200" cy="48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712787"/>
          </a:xfrm>
        </p:spPr>
        <p:txBody>
          <a:bodyPr/>
          <a:lstStyle/>
          <a:p>
            <a:r>
              <a:rPr lang="en-US" sz="4000" smtClean="0"/>
              <a:t>LHC Calorimeters – Lots of Variety!</a:t>
            </a:r>
          </a:p>
        </p:txBody>
      </p:sp>
      <p:sp>
        <p:nvSpPr>
          <p:cNvPr id="3789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378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52E3AA-4B1A-584E-9F30-283D26DAD8DA}" type="slidenum">
              <a:rPr lang="en-US" altLang="zh-CN" smtClean="0"/>
              <a:pPr/>
              <a:t>3</a:t>
            </a:fld>
            <a:endParaRPr lang="en-US" altLang="zh-CN" smtClean="0"/>
          </a:p>
        </p:txBody>
      </p:sp>
      <p:pic>
        <p:nvPicPr>
          <p:cNvPr id="37893" name="Picture 6" descr="LHCCalorimeter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86010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Box 6"/>
          <p:cNvSpPr txBox="1">
            <a:spLocks noChangeArrowheads="1"/>
          </p:cNvSpPr>
          <p:nvPr/>
        </p:nvSpPr>
        <p:spPr bwMode="auto">
          <a:xfrm>
            <a:off x="1981200" y="1143000"/>
            <a:ext cx="9429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Atlas</a:t>
            </a:r>
          </a:p>
        </p:txBody>
      </p:sp>
      <p:sp>
        <p:nvSpPr>
          <p:cNvPr id="37895" name="TextBox 7"/>
          <p:cNvSpPr txBox="1">
            <a:spLocks noChangeArrowheads="1"/>
          </p:cNvSpPr>
          <p:nvPr/>
        </p:nvSpPr>
        <p:spPr bwMode="auto">
          <a:xfrm>
            <a:off x="6248400" y="1143000"/>
            <a:ext cx="869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CMS</a:t>
            </a:r>
          </a:p>
        </p:txBody>
      </p:sp>
      <p:sp>
        <p:nvSpPr>
          <p:cNvPr id="37896" name="TextBox 8"/>
          <p:cNvSpPr txBox="1">
            <a:spLocks noChangeArrowheads="1"/>
          </p:cNvSpPr>
          <p:nvPr/>
        </p:nvSpPr>
        <p:spPr bwMode="auto">
          <a:xfrm>
            <a:off x="1981200" y="3886200"/>
            <a:ext cx="908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Alice</a:t>
            </a:r>
          </a:p>
        </p:txBody>
      </p:sp>
      <p:sp>
        <p:nvSpPr>
          <p:cNvPr id="37897" name="TextBox 9"/>
          <p:cNvSpPr txBox="1">
            <a:spLocks noChangeArrowheads="1"/>
          </p:cNvSpPr>
          <p:nvPr/>
        </p:nvSpPr>
        <p:spPr bwMode="auto">
          <a:xfrm>
            <a:off x="6248400" y="3886200"/>
            <a:ext cx="9937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LHCb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Needs to be Raised to Beam Level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114800" cy="5181600"/>
          </a:xfrm>
        </p:spPr>
        <p:txBody>
          <a:bodyPr/>
          <a:lstStyle/>
          <a:p>
            <a:r>
              <a:rPr lang="en-US" smtClean="0"/>
              <a:t>Assembly is raised to beam level when being used</a:t>
            </a:r>
          </a:p>
          <a:p>
            <a:r>
              <a:rPr lang="en-US" smtClean="0"/>
              <a:t>And is lowered and stored in garages when CMS needs to be opened</a:t>
            </a:r>
          </a:p>
          <a:p>
            <a:pPr lvl="1"/>
            <a:r>
              <a:rPr lang="en-US" smtClean="0">
                <a:solidFill>
                  <a:srgbClr val="0000FF"/>
                </a:solidFill>
              </a:rPr>
              <a:t>One detector located on each side of the interaction region (11.2 meters from IP)</a:t>
            </a:r>
          </a:p>
        </p:txBody>
      </p:sp>
      <p:sp>
        <p:nvSpPr>
          <p:cNvPr id="6963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696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D22BE9-568D-A74D-AC17-04B7C5C0926A}" type="slidenum">
              <a:rPr lang="en-US" altLang="zh-CN" smtClean="0"/>
              <a:pPr/>
              <a:t>30</a:t>
            </a:fld>
            <a:endParaRPr lang="en-US" altLang="zh-CN" smtClean="0"/>
          </a:p>
        </p:txBody>
      </p:sp>
      <p:pic>
        <p:nvPicPr>
          <p:cNvPr id="6963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8350" y="1066800"/>
            <a:ext cx="45656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534400" cy="712787"/>
          </a:xfrm>
        </p:spPr>
        <p:txBody>
          <a:bodyPr/>
          <a:lstStyle/>
          <a:p>
            <a:r>
              <a:rPr lang="en-US" smtClean="0"/>
              <a:t>Electron and Jet Longitudinal Profiles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066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706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3F4DD8-CC97-0C42-91B9-18275BC85E48}" type="slidenum">
              <a:rPr lang="en-US" altLang="zh-CN" smtClean="0"/>
              <a:pPr/>
              <a:t>31</a:t>
            </a:fld>
            <a:endParaRPr lang="en-US" altLang="zh-CN" smtClean="0"/>
          </a:p>
        </p:txBody>
      </p:sp>
      <p:pic>
        <p:nvPicPr>
          <p:cNvPr id="706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66800"/>
            <a:ext cx="5414963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3721100"/>
            <a:ext cx="815340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1143000"/>
            <a:ext cx="26543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Hardware Compensation</a:t>
            </a: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Cherenkov calorimeter has two fiber lengths (Long and Short) which are readout separately</a:t>
            </a:r>
          </a:p>
          <a:p>
            <a:pPr lvl="1"/>
            <a:r>
              <a:rPr lang="en-US" sz="2000" smtClean="0">
                <a:solidFill>
                  <a:srgbClr val="0000FF"/>
                </a:solidFill>
              </a:rPr>
              <a:t>They are designed to give hardware e/h compensation at ~50-150 GeV</a:t>
            </a:r>
          </a:p>
        </p:txBody>
      </p:sp>
      <p:sp>
        <p:nvSpPr>
          <p:cNvPr id="7168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716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031B247-B986-BF48-A58D-D79011893EE6}" type="slidenum">
              <a:rPr lang="en-US" altLang="zh-CN" smtClean="0"/>
              <a:pPr/>
              <a:t>32</a:t>
            </a:fld>
            <a:endParaRPr lang="en-US" altLang="zh-CN" smtClean="0"/>
          </a:p>
        </p:txBody>
      </p:sp>
      <p:pic>
        <p:nvPicPr>
          <p:cNvPr id="71686" name="Picture 5" descr="HFelectron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743200"/>
            <a:ext cx="36576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6" descr="HFpi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667000"/>
            <a:ext cx="3657600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8" name="TextBox 7"/>
          <p:cNvSpPr txBox="1">
            <a:spLocks noChangeArrowheads="1"/>
          </p:cNvSpPr>
          <p:nvPr/>
        </p:nvSpPr>
        <p:spPr bwMode="auto">
          <a:xfrm>
            <a:off x="3048000" y="3200400"/>
            <a:ext cx="742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Long</a:t>
            </a:r>
          </a:p>
        </p:txBody>
      </p:sp>
      <p:sp>
        <p:nvSpPr>
          <p:cNvPr id="71689" name="TextBox 8"/>
          <p:cNvSpPr txBox="1">
            <a:spLocks noChangeArrowheads="1"/>
          </p:cNvSpPr>
          <p:nvPr/>
        </p:nvSpPr>
        <p:spPr bwMode="auto">
          <a:xfrm>
            <a:off x="3048000" y="4343400"/>
            <a:ext cx="817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Short</a:t>
            </a:r>
          </a:p>
        </p:txBody>
      </p:sp>
      <p:sp>
        <p:nvSpPr>
          <p:cNvPr id="71690" name="TextBox 9"/>
          <p:cNvSpPr txBox="1">
            <a:spLocks noChangeArrowheads="1"/>
          </p:cNvSpPr>
          <p:nvPr/>
        </p:nvSpPr>
        <p:spPr bwMode="auto">
          <a:xfrm>
            <a:off x="3048000" y="5562600"/>
            <a:ext cx="66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L+S</a:t>
            </a:r>
          </a:p>
        </p:txBody>
      </p:sp>
      <p:sp>
        <p:nvSpPr>
          <p:cNvPr id="71691" name="TextBox 10"/>
          <p:cNvSpPr txBox="1">
            <a:spLocks noChangeArrowheads="1"/>
          </p:cNvSpPr>
          <p:nvPr/>
        </p:nvSpPr>
        <p:spPr bwMode="auto">
          <a:xfrm>
            <a:off x="3352800" y="6324600"/>
            <a:ext cx="4300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Total = L+S, EM = L−S,  HAD = 2S</a:t>
            </a:r>
          </a:p>
        </p:txBody>
      </p:sp>
      <p:sp>
        <p:nvSpPr>
          <p:cNvPr id="71692" name="TextBox 11"/>
          <p:cNvSpPr txBox="1">
            <a:spLocks noChangeArrowheads="1"/>
          </p:cNvSpPr>
          <p:nvPr/>
        </p:nvSpPr>
        <p:spPr bwMode="auto">
          <a:xfrm>
            <a:off x="2667000" y="2895600"/>
            <a:ext cx="471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e</a:t>
            </a:r>
            <a:r>
              <a:rPr lang="en-US" b="1" baseline="30000">
                <a:solidFill>
                  <a:srgbClr val="0000FF"/>
                </a:solidFill>
              </a:rPr>
              <a:t>−</a:t>
            </a:r>
          </a:p>
        </p:txBody>
      </p:sp>
      <p:sp>
        <p:nvSpPr>
          <p:cNvPr id="71693" name="TextBox 12"/>
          <p:cNvSpPr txBox="1">
            <a:spLocks noChangeArrowheads="1"/>
          </p:cNvSpPr>
          <p:nvPr/>
        </p:nvSpPr>
        <p:spPr bwMode="auto">
          <a:xfrm>
            <a:off x="2667000" y="5257800"/>
            <a:ext cx="471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e</a:t>
            </a:r>
            <a:r>
              <a:rPr lang="en-US" b="1" baseline="30000">
                <a:solidFill>
                  <a:srgbClr val="0000FF"/>
                </a:solidFill>
              </a:rPr>
              <a:t>−</a:t>
            </a:r>
          </a:p>
        </p:txBody>
      </p:sp>
      <p:sp>
        <p:nvSpPr>
          <p:cNvPr id="71694" name="TextBox 13"/>
          <p:cNvSpPr txBox="1">
            <a:spLocks noChangeArrowheads="1"/>
          </p:cNvSpPr>
          <p:nvPr/>
        </p:nvSpPr>
        <p:spPr bwMode="auto">
          <a:xfrm>
            <a:off x="2667000" y="4114800"/>
            <a:ext cx="471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e</a:t>
            </a:r>
            <a:r>
              <a:rPr lang="en-US" b="1" baseline="30000">
                <a:solidFill>
                  <a:srgbClr val="0000FF"/>
                </a:solidFill>
              </a:rPr>
              <a:t>−</a:t>
            </a:r>
          </a:p>
        </p:txBody>
      </p:sp>
      <p:sp>
        <p:nvSpPr>
          <p:cNvPr id="71695" name="TextBox 14"/>
          <p:cNvSpPr txBox="1">
            <a:spLocks noChangeArrowheads="1"/>
          </p:cNvSpPr>
          <p:nvPr/>
        </p:nvSpPr>
        <p:spPr bwMode="auto">
          <a:xfrm>
            <a:off x="6934200" y="3200400"/>
            <a:ext cx="742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Long</a:t>
            </a:r>
          </a:p>
        </p:txBody>
      </p:sp>
      <p:sp>
        <p:nvSpPr>
          <p:cNvPr id="71696" name="TextBox 15"/>
          <p:cNvSpPr txBox="1">
            <a:spLocks noChangeArrowheads="1"/>
          </p:cNvSpPr>
          <p:nvPr/>
        </p:nvSpPr>
        <p:spPr bwMode="auto">
          <a:xfrm>
            <a:off x="6934200" y="4343400"/>
            <a:ext cx="817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Short</a:t>
            </a:r>
          </a:p>
        </p:txBody>
      </p:sp>
      <p:sp>
        <p:nvSpPr>
          <p:cNvPr id="71697" name="TextBox 16"/>
          <p:cNvSpPr txBox="1">
            <a:spLocks noChangeArrowheads="1"/>
          </p:cNvSpPr>
          <p:nvPr/>
        </p:nvSpPr>
        <p:spPr bwMode="auto">
          <a:xfrm>
            <a:off x="6934200" y="5562600"/>
            <a:ext cx="66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L+S</a:t>
            </a:r>
          </a:p>
        </p:txBody>
      </p:sp>
      <p:sp>
        <p:nvSpPr>
          <p:cNvPr id="71698" name="TextBox 17"/>
          <p:cNvSpPr txBox="1">
            <a:spLocks noChangeArrowheads="1"/>
          </p:cNvSpPr>
          <p:nvPr/>
        </p:nvSpPr>
        <p:spPr bwMode="auto">
          <a:xfrm>
            <a:off x="6553200" y="2895600"/>
            <a:ext cx="44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Symbol" pitchFamily="-106" charset="2"/>
              </a:rPr>
              <a:t>p</a:t>
            </a:r>
            <a:r>
              <a:rPr lang="en-US" b="1" baseline="30000">
                <a:solidFill>
                  <a:srgbClr val="0000FF"/>
                </a:solidFill>
              </a:rPr>
              <a:t>−</a:t>
            </a:r>
          </a:p>
        </p:txBody>
      </p:sp>
      <p:sp>
        <p:nvSpPr>
          <p:cNvPr id="71699" name="TextBox 18"/>
          <p:cNvSpPr txBox="1">
            <a:spLocks noChangeArrowheads="1"/>
          </p:cNvSpPr>
          <p:nvPr/>
        </p:nvSpPr>
        <p:spPr bwMode="auto">
          <a:xfrm>
            <a:off x="6553200" y="5257800"/>
            <a:ext cx="44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Symbol" pitchFamily="-106" charset="2"/>
              </a:rPr>
              <a:t>p</a:t>
            </a:r>
            <a:r>
              <a:rPr lang="en-US" b="1" baseline="30000">
                <a:solidFill>
                  <a:srgbClr val="0000FF"/>
                </a:solidFill>
              </a:rPr>
              <a:t>−</a:t>
            </a:r>
          </a:p>
        </p:txBody>
      </p:sp>
      <p:sp>
        <p:nvSpPr>
          <p:cNvPr id="71700" name="TextBox 19"/>
          <p:cNvSpPr txBox="1">
            <a:spLocks noChangeArrowheads="1"/>
          </p:cNvSpPr>
          <p:nvPr/>
        </p:nvSpPr>
        <p:spPr bwMode="auto">
          <a:xfrm>
            <a:off x="6553200" y="4114800"/>
            <a:ext cx="44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Symbol" pitchFamily="-106" charset="2"/>
              </a:rPr>
              <a:t>p</a:t>
            </a:r>
            <a:r>
              <a:rPr lang="en-US" b="1" baseline="30000">
                <a:solidFill>
                  <a:srgbClr val="0000FF"/>
                </a:solidFill>
              </a:rPr>
              <a:t>−</a:t>
            </a:r>
          </a:p>
        </p:txBody>
      </p:sp>
      <p:sp>
        <p:nvSpPr>
          <p:cNvPr id="71701" name="TextBox 21"/>
          <p:cNvSpPr txBox="1">
            <a:spLocks noChangeArrowheads="1"/>
          </p:cNvSpPr>
          <p:nvPr/>
        </p:nvSpPr>
        <p:spPr bwMode="auto">
          <a:xfrm>
            <a:off x="5334000" y="3276600"/>
            <a:ext cx="871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~1/2</a:t>
            </a:r>
            <a:endParaRPr lang="en-US" b="1" baseline="30000">
              <a:solidFill>
                <a:srgbClr val="0000FF"/>
              </a:solidFill>
            </a:endParaRPr>
          </a:p>
        </p:txBody>
      </p:sp>
      <p:sp>
        <p:nvSpPr>
          <p:cNvPr id="71702" name="TextBox 22"/>
          <p:cNvSpPr txBox="1">
            <a:spLocks noChangeArrowheads="1"/>
          </p:cNvSpPr>
          <p:nvPr/>
        </p:nvSpPr>
        <p:spPr bwMode="auto">
          <a:xfrm>
            <a:off x="5334000" y="4419600"/>
            <a:ext cx="871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~1/2</a:t>
            </a:r>
            <a:endParaRPr lang="en-US" b="1" baseline="30000">
              <a:solidFill>
                <a:srgbClr val="0000FF"/>
              </a:solidFill>
            </a:endParaRPr>
          </a:p>
        </p:txBody>
      </p:sp>
      <p:sp>
        <p:nvSpPr>
          <p:cNvPr id="71703" name="TextBox 23"/>
          <p:cNvSpPr txBox="1">
            <a:spLocks noChangeArrowheads="1"/>
          </p:cNvSpPr>
          <p:nvPr/>
        </p:nvSpPr>
        <p:spPr bwMode="auto">
          <a:xfrm>
            <a:off x="5562600" y="5562600"/>
            <a:ext cx="549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~1</a:t>
            </a:r>
            <a:endParaRPr lang="en-US" b="1" baseline="30000">
              <a:solidFill>
                <a:srgbClr val="0000FF"/>
              </a:solidFill>
            </a:endParaRPr>
          </a:p>
        </p:txBody>
      </p:sp>
      <p:sp>
        <p:nvSpPr>
          <p:cNvPr id="71704" name="TextBox 23"/>
          <p:cNvSpPr txBox="1">
            <a:spLocks noChangeArrowheads="1"/>
          </p:cNvSpPr>
          <p:nvPr/>
        </p:nvSpPr>
        <p:spPr bwMode="auto">
          <a:xfrm>
            <a:off x="1905000" y="5562600"/>
            <a:ext cx="549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~1</a:t>
            </a:r>
            <a:endParaRPr lang="en-US" b="1" baseline="30000">
              <a:solidFill>
                <a:srgbClr val="0000FF"/>
              </a:solidFill>
            </a:endParaRPr>
          </a:p>
        </p:txBody>
      </p:sp>
      <p:sp>
        <p:nvSpPr>
          <p:cNvPr id="71705" name="TextBox 23"/>
          <p:cNvSpPr txBox="1">
            <a:spLocks noChangeArrowheads="1"/>
          </p:cNvSpPr>
          <p:nvPr/>
        </p:nvSpPr>
        <p:spPr bwMode="auto">
          <a:xfrm>
            <a:off x="1981200" y="3200400"/>
            <a:ext cx="549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~1</a:t>
            </a:r>
            <a:endParaRPr lang="en-US" b="1" baseline="30000">
              <a:solidFill>
                <a:srgbClr val="0000FF"/>
              </a:solidFill>
            </a:endParaRPr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LHCb Calorimeters</a:t>
            </a:r>
          </a:p>
        </p:txBody>
      </p:sp>
      <p:sp>
        <p:nvSpPr>
          <p:cNvPr id="7270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7270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457200"/>
          </a:xfrm>
          <a:noFill/>
        </p:spPr>
        <p:txBody>
          <a:bodyPr/>
          <a:lstStyle/>
          <a:p>
            <a:fld id="{6A139138-48E0-C34D-BD29-5C898760824C}" type="slidenum">
              <a:rPr lang="en-US" altLang="zh-CN" smtClean="0"/>
              <a:pPr/>
              <a:t>33</a:t>
            </a:fld>
            <a:endParaRPr lang="en-US" altLang="zh-CN" smtClean="0"/>
          </a:p>
        </p:txBody>
      </p:sp>
      <p:pic>
        <p:nvPicPr>
          <p:cNvPr id="7270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9144000" cy="557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46088" y="1143000"/>
            <a:ext cx="8797925" cy="5400675"/>
            <a:chOff x="446088" y="1143000"/>
            <a:chExt cx="8797925" cy="5400675"/>
          </a:xfrm>
        </p:grpSpPr>
        <p:pic>
          <p:nvPicPr>
            <p:cNvPr id="72711" name="Picture 3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92213" y="2287588"/>
              <a:ext cx="8051800" cy="35004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72712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92213" y="2287588"/>
              <a:ext cx="8051800" cy="35004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grpSp>
          <p:nvGrpSpPr>
            <p:cNvPr id="72713" name="Group 4"/>
            <p:cNvGrpSpPr>
              <a:grpSpLocks/>
            </p:cNvGrpSpPr>
            <p:nvPr/>
          </p:nvGrpSpPr>
          <p:grpSpPr bwMode="auto">
            <a:xfrm>
              <a:off x="7580313" y="4343400"/>
              <a:ext cx="1563687" cy="1198563"/>
              <a:chOff x="5102" y="2782"/>
              <a:chExt cx="1088" cy="838"/>
            </a:xfrm>
          </p:grpSpPr>
          <p:pic>
            <p:nvPicPr>
              <p:cNvPr id="72734" name="Picture 5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102" y="2782"/>
                <a:ext cx="1088" cy="83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72735" name="Text Box 6"/>
              <p:cNvSpPr txBox="1">
                <a:spLocks noChangeArrowheads="1"/>
              </p:cNvSpPr>
              <p:nvPr/>
            </p:nvSpPr>
            <p:spPr bwMode="auto">
              <a:xfrm>
                <a:off x="5236" y="2942"/>
                <a:ext cx="834" cy="49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9991" tIns="54354" rIns="89991" bIns="46795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8000"/>
                  </a:lnSpc>
                  <a:tabLst>
                    <a:tab pos="723900" algn="l"/>
                  </a:tabLst>
                </a:pPr>
                <a:r>
                  <a:rPr lang="en-US" sz="2000">
                    <a:solidFill>
                      <a:srgbClr val="0B5395"/>
                    </a:solidFill>
                  </a:rPr>
                  <a:t>PileUp System</a:t>
                </a:r>
              </a:p>
            </p:txBody>
          </p:sp>
        </p:grpSp>
        <p:grpSp>
          <p:nvGrpSpPr>
            <p:cNvPr id="72714" name="Group 7"/>
            <p:cNvGrpSpPr>
              <a:grpSpLocks/>
            </p:cNvGrpSpPr>
            <p:nvPr/>
          </p:nvGrpSpPr>
          <p:grpSpPr bwMode="auto">
            <a:xfrm>
              <a:off x="6502400" y="1295400"/>
              <a:ext cx="2641600" cy="1684338"/>
              <a:chOff x="4556" y="925"/>
              <a:chExt cx="1793" cy="1007"/>
            </a:xfrm>
          </p:grpSpPr>
          <p:pic>
            <p:nvPicPr>
              <p:cNvPr id="72732" name="Picture 8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556" y="925"/>
                <a:ext cx="1793" cy="100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72733" name="Text Box 9"/>
              <p:cNvSpPr txBox="1">
                <a:spLocks noChangeArrowheads="1"/>
              </p:cNvSpPr>
              <p:nvPr/>
            </p:nvSpPr>
            <p:spPr bwMode="auto">
              <a:xfrm>
                <a:off x="4572" y="1031"/>
                <a:ext cx="1578" cy="75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89991" tIns="54354" rIns="89991" bIns="46795">
                <a:prstTxWarp prst="textNoShape">
                  <a:avLst/>
                </a:prstTxWarp>
                <a:spAutoFit/>
              </a:bodyPr>
              <a:lstStyle/>
              <a:p>
                <a:pPr marL="266700" indent="-80963">
                  <a:lnSpc>
                    <a:spcPct val="98000"/>
                  </a:lnSpc>
                  <a:tabLst>
                    <a:tab pos="531813" algn="l"/>
                    <a:tab pos="723900" algn="l"/>
                    <a:tab pos="1447800" algn="l"/>
                    <a:tab pos="2171700" algn="l"/>
                  </a:tabLst>
                </a:pPr>
                <a:r>
                  <a:rPr lang="en-GB" sz="2000">
                    <a:solidFill>
                      <a:srgbClr val="0B5395"/>
                    </a:solidFill>
                  </a:rPr>
                  <a:t>VELO:</a:t>
                </a:r>
              </a:p>
              <a:p>
                <a:pPr marL="266700" indent="-80963">
                  <a:tabLst>
                    <a:tab pos="531813" algn="l"/>
                    <a:tab pos="723900" algn="l"/>
                    <a:tab pos="1447800" algn="l"/>
                    <a:tab pos="2171700" algn="l"/>
                  </a:tabLst>
                </a:pPr>
                <a:r>
                  <a:rPr lang="en-GB">
                    <a:solidFill>
                      <a:srgbClr val="0B5395"/>
                    </a:solidFill>
                  </a:rPr>
                  <a:t>primary vertex</a:t>
                </a:r>
              </a:p>
              <a:p>
                <a:pPr marL="266700" indent="-80963">
                  <a:tabLst>
                    <a:tab pos="531813" algn="l"/>
                    <a:tab pos="723900" algn="l"/>
                    <a:tab pos="1447800" algn="l"/>
                    <a:tab pos="2171700" algn="l"/>
                  </a:tabLst>
                </a:pPr>
                <a:r>
                  <a:rPr lang="en-GB">
                    <a:solidFill>
                      <a:srgbClr val="0B5395"/>
                    </a:solidFill>
                  </a:rPr>
                  <a:t>impact parameter</a:t>
                </a:r>
              </a:p>
              <a:p>
                <a:pPr marL="266700" indent="-80963">
                  <a:tabLst>
                    <a:tab pos="531813" algn="l"/>
                    <a:tab pos="723900" algn="l"/>
                    <a:tab pos="1447800" algn="l"/>
                    <a:tab pos="2171700" algn="l"/>
                  </a:tabLst>
                </a:pPr>
                <a:r>
                  <a:rPr lang="en-GB">
                    <a:solidFill>
                      <a:srgbClr val="0B5395"/>
                    </a:solidFill>
                  </a:rPr>
                  <a:t>displaced vertex</a:t>
                </a:r>
              </a:p>
            </p:txBody>
          </p:sp>
        </p:grpSp>
        <p:grpSp>
          <p:nvGrpSpPr>
            <p:cNvPr id="72715" name="Group 10"/>
            <p:cNvGrpSpPr>
              <a:grpSpLocks/>
            </p:cNvGrpSpPr>
            <p:nvPr/>
          </p:nvGrpSpPr>
          <p:grpSpPr bwMode="auto">
            <a:xfrm>
              <a:off x="6119813" y="5592763"/>
              <a:ext cx="3097212" cy="950912"/>
              <a:chOff x="3855" y="3628"/>
              <a:chExt cx="2154" cy="665"/>
            </a:xfrm>
          </p:grpSpPr>
          <p:pic>
            <p:nvPicPr>
              <p:cNvPr id="72730" name="Picture 1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855" y="3628"/>
                <a:ext cx="2154" cy="66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72731" name="Text Box 12"/>
              <p:cNvSpPr txBox="1">
                <a:spLocks noChangeArrowheads="1"/>
              </p:cNvSpPr>
              <p:nvPr/>
            </p:nvSpPr>
            <p:spPr bwMode="auto">
              <a:xfrm>
                <a:off x="3958" y="3720"/>
                <a:ext cx="1949" cy="42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89991" tIns="54354" rIns="89991" bIns="46795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8000"/>
                  </a:lnSpc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</a:pPr>
                <a:r>
                  <a:rPr lang="en-US" sz="2000">
                    <a:solidFill>
                      <a:srgbClr val="0B5395"/>
                    </a:solidFill>
                  </a:rPr>
                  <a:t>Trigger Tracker: </a:t>
                </a:r>
                <a:r>
                  <a:rPr lang="en-US">
                    <a:solidFill>
                      <a:srgbClr val="0B5395"/>
                    </a:solidFill>
                  </a:rPr>
                  <a:t>p for trigger and K</a:t>
                </a:r>
                <a:r>
                  <a:rPr lang="en-US" baseline="-25000">
                    <a:solidFill>
                      <a:srgbClr val="0B5395"/>
                    </a:solidFill>
                  </a:rPr>
                  <a:t>s</a:t>
                </a:r>
                <a:r>
                  <a:rPr lang="en-US">
                    <a:solidFill>
                      <a:srgbClr val="0B5395"/>
                    </a:solidFill>
                  </a:rPr>
                  <a:t> reco</a:t>
                </a:r>
              </a:p>
            </p:txBody>
          </p:sp>
        </p:grpSp>
        <p:sp>
          <p:nvSpPr>
            <p:cNvPr id="72716" name="Text Box 13"/>
            <p:cNvSpPr txBox="1">
              <a:spLocks noChangeArrowheads="1"/>
            </p:cNvSpPr>
            <p:nvPr/>
          </p:nvSpPr>
          <p:spPr bwMode="auto">
            <a:xfrm>
              <a:off x="4876800" y="1143000"/>
              <a:ext cx="1676400" cy="1258888"/>
            </a:xfrm>
            <a:prstGeom prst="rect">
              <a:avLst/>
            </a:prstGeom>
            <a:solidFill>
              <a:srgbClr val="FFFFFF">
                <a:alpha val="94901"/>
              </a:srgbClr>
            </a:solidFill>
            <a:ln w="25560">
              <a:solidFill>
                <a:srgbClr val="00AE00"/>
              </a:solidFill>
              <a:miter lim="800000"/>
              <a:headEnd/>
              <a:tailEnd/>
            </a:ln>
          </p:spPr>
          <p:txBody>
            <a:bodyPr lIns="89991" tIns="54354" rIns="89991" bIns="46795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8000"/>
                </a:lnSpc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en-GB" sz="2000">
                  <a:solidFill>
                    <a:srgbClr val="0B5395"/>
                  </a:solidFill>
                </a:rPr>
                <a:t>Tracking Stations:</a:t>
              </a:r>
            </a:p>
            <a:p>
              <a:pPr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r>
                <a:rPr lang="en-GB">
                  <a:solidFill>
                    <a:srgbClr val="0B5395"/>
                  </a:solidFill>
                </a:rPr>
                <a:t>p of charged particles</a:t>
              </a:r>
            </a:p>
          </p:txBody>
        </p:sp>
        <p:grpSp>
          <p:nvGrpSpPr>
            <p:cNvPr id="72717" name="Group 14"/>
            <p:cNvGrpSpPr>
              <a:grpSpLocks/>
            </p:cNvGrpSpPr>
            <p:nvPr/>
          </p:nvGrpSpPr>
          <p:grpSpPr bwMode="auto">
            <a:xfrm>
              <a:off x="2879725" y="5270500"/>
              <a:ext cx="2774950" cy="973138"/>
              <a:chOff x="1814" y="3515"/>
              <a:chExt cx="1928" cy="680"/>
            </a:xfrm>
          </p:grpSpPr>
          <p:pic>
            <p:nvPicPr>
              <p:cNvPr id="72728" name="Picture 15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814" y="3515"/>
                <a:ext cx="1928" cy="68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72729" name="Text Box 16"/>
              <p:cNvSpPr txBox="1">
                <a:spLocks noChangeArrowheads="1"/>
              </p:cNvSpPr>
              <p:nvPr/>
            </p:nvSpPr>
            <p:spPr bwMode="auto">
              <a:xfrm>
                <a:off x="1824" y="3624"/>
                <a:ext cx="1466" cy="41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89991" tIns="54354" rIns="89991" bIns="46795">
                <a:prstTxWarp prst="textNoShape">
                  <a:avLst/>
                </a:prstTxWarp>
                <a:spAutoFit/>
              </a:bodyPr>
              <a:lstStyle/>
              <a:p>
                <a:pPr marL="174625">
                  <a:lnSpc>
                    <a:spcPct val="98000"/>
                  </a:lnSpc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</a:pPr>
                <a:r>
                  <a:rPr lang="en-GB" sz="2000">
                    <a:solidFill>
                      <a:srgbClr val="0B5395"/>
                    </a:solidFill>
                  </a:rPr>
                  <a:t>RICHES:</a:t>
                </a:r>
              </a:p>
              <a:p>
                <a:pPr marL="174625">
                  <a:tabLst>
                    <a:tab pos="723900" algn="l"/>
                    <a:tab pos="1447800" algn="l"/>
                    <a:tab pos="2171700" algn="l"/>
                    <a:tab pos="2895600" algn="l"/>
                  </a:tabLst>
                </a:pPr>
                <a:r>
                  <a:rPr lang="en-GB">
                    <a:solidFill>
                      <a:srgbClr val="0B5395"/>
                    </a:solidFill>
                  </a:rPr>
                  <a:t>PID: K,</a:t>
                </a:r>
                <a:r>
                  <a:rPr lang="en-GB">
                    <a:solidFill>
                      <a:srgbClr val="0B5395"/>
                    </a:solidFill>
                    <a:latin typeface="Symbol" pitchFamily="-106" charset="2"/>
                  </a:rPr>
                  <a:t></a:t>
                </a:r>
                <a:r>
                  <a:rPr lang="en-GB">
                    <a:solidFill>
                      <a:srgbClr val="0B5395"/>
                    </a:solidFill>
                  </a:rPr>
                  <a:t> separation</a:t>
                </a:r>
              </a:p>
            </p:txBody>
          </p:sp>
        </p:grpSp>
        <p:sp>
          <p:nvSpPr>
            <p:cNvPr id="72718" name="Text Box 17"/>
            <p:cNvSpPr txBox="1">
              <a:spLocks noChangeArrowheads="1"/>
            </p:cNvSpPr>
            <p:nvPr/>
          </p:nvSpPr>
          <p:spPr bwMode="auto">
            <a:xfrm>
              <a:off x="446088" y="1973263"/>
              <a:ext cx="1552575" cy="706437"/>
            </a:xfrm>
            <a:prstGeom prst="rect">
              <a:avLst/>
            </a:prstGeom>
            <a:solidFill>
              <a:srgbClr val="FFFFFF">
                <a:alpha val="94901"/>
              </a:srgbClr>
            </a:solidFill>
            <a:ln w="25560">
              <a:solidFill>
                <a:srgbClr val="00AE00"/>
              </a:solidFill>
              <a:miter lim="800000"/>
              <a:headEnd/>
              <a:tailEnd/>
            </a:ln>
          </p:spPr>
          <p:txBody>
            <a:bodyPr lIns="89991" tIns="54354" rIns="89991" bIns="46795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8000"/>
                </a:lnSpc>
                <a:tabLst>
                  <a:tab pos="723900" algn="l"/>
                  <a:tab pos="1447800" algn="l"/>
                </a:tabLst>
              </a:pPr>
              <a:r>
                <a:rPr lang="en-US" sz="2000">
                  <a:solidFill>
                    <a:srgbClr val="0B5395"/>
                  </a:solidFill>
                </a:rPr>
                <a:t>Muon System</a:t>
              </a:r>
            </a:p>
          </p:txBody>
        </p:sp>
        <p:sp>
          <p:nvSpPr>
            <p:cNvPr id="72719" name="Text Box 18"/>
            <p:cNvSpPr txBox="1">
              <a:spLocks noChangeArrowheads="1"/>
            </p:cNvSpPr>
            <p:nvPr/>
          </p:nvSpPr>
          <p:spPr bwMode="auto">
            <a:xfrm>
              <a:off x="2819400" y="1295400"/>
              <a:ext cx="1981200" cy="681038"/>
            </a:xfrm>
            <a:prstGeom prst="rect">
              <a:avLst/>
            </a:prstGeom>
            <a:solidFill>
              <a:srgbClr val="FFFFFF">
                <a:alpha val="94901"/>
              </a:srgbClr>
            </a:solidFill>
            <a:ln w="25560">
              <a:solidFill>
                <a:srgbClr val="00AE00"/>
              </a:solidFill>
              <a:miter lim="800000"/>
              <a:headEnd/>
              <a:tailEnd/>
            </a:ln>
          </p:spPr>
          <p:txBody>
            <a:bodyPr lIns="89991" tIns="54354" rIns="89991" bIns="46795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8000"/>
                </a:lnSpc>
                <a:tabLst>
                  <a:tab pos="723900" algn="l"/>
                  <a:tab pos="1447800" algn="l"/>
                </a:tabLst>
              </a:pPr>
              <a:r>
                <a:rPr lang="en-GB" sz="2000">
                  <a:solidFill>
                    <a:srgbClr val="0B5395"/>
                  </a:solidFill>
                </a:rPr>
                <a:t>Calorimeters:</a:t>
              </a:r>
            </a:p>
            <a:p>
              <a:pPr>
                <a:tabLst>
                  <a:tab pos="723900" algn="l"/>
                  <a:tab pos="1447800" algn="l"/>
                </a:tabLst>
              </a:pPr>
              <a:r>
                <a:rPr lang="en-GB">
                  <a:solidFill>
                    <a:srgbClr val="0B5395"/>
                  </a:solidFill>
                </a:rPr>
                <a:t>PID: e,</a:t>
              </a:r>
              <a:r>
                <a:rPr lang="en-GB">
                  <a:solidFill>
                    <a:srgbClr val="0B5395"/>
                  </a:solidFill>
                  <a:latin typeface="Symbol" pitchFamily="-106" charset="2"/>
                </a:rPr>
                <a:t></a:t>
              </a:r>
              <a:r>
                <a:rPr lang="en-GB">
                  <a:solidFill>
                    <a:srgbClr val="0B5395"/>
                  </a:solidFill>
                </a:rPr>
                <a:t>, </a:t>
              </a:r>
              <a:r>
                <a:rPr lang="en-GB">
                  <a:solidFill>
                    <a:srgbClr val="0B5395"/>
                  </a:solidFill>
                  <a:latin typeface="Symbol" pitchFamily="-106" charset="2"/>
                </a:rPr>
                <a:t></a:t>
              </a:r>
              <a:r>
                <a:rPr lang="en-GB" baseline="30000">
                  <a:solidFill>
                    <a:srgbClr val="0B5395"/>
                  </a:solidFill>
                </a:rPr>
                <a:t>0</a:t>
              </a:r>
            </a:p>
          </p:txBody>
        </p:sp>
        <p:sp>
          <p:nvSpPr>
            <p:cNvPr id="72720" name="Line 19"/>
            <p:cNvSpPr>
              <a:spLocks noChangeShapeType="1"/>
            </p:cNvSpPr>
            <p:nvPr/>
          </p:nvSpPr>
          <p:spPr bwMode="auto">
            <a:xfrm>
              <a:off x="2057400" y="2514600"/>
              <a:ext cx="1304925" cy="649288"/>
            </a:xfrm>
            <a:prstGeom prst="line">
              <a:avLst/>
            </a:prstGeom>
            <a:noFill/>
            <a:ln w="36000">
              <a:solidFill>
                <a:srgbClr val="33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21" name="Line 20"/>
            <p:cNvSpPr>
              <a:spLocks noChangeShapeType="1"/>
            </p:cNvSpPr>
            <p:nvPr/>
          </p:nvSpPr>
          <p:spPr bwMode="auto">
            <a:xfrm>
              <a:off x="3962400" y="2057400"/>
              <a:ext cx="533400" cy="990600"/>
            </a:xfrm>
            <a:prstGeom prst="line">
              <a:avLst/>
            </a:prstGeom>
            <a:noFill/>
            <a:ln w="36000">
              <a:solidFill>
                <a:srgbClr val="0066CC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22" name="Line 22"/>
            <p:cNvSpPr>
              <a:spLocks noChangeShapeType="1"/>
            </p:cNvSpPr>
            <p:nvPr/>
          </p:nvSpPr>
          <p:spPr bwMode="auto">
            <a:xfrm flipV="1">
              <a:off x="4495800" y="4495800"/>
              <a:ext cx="815975" cy="812800"/>
            </a:xfrm>
            <a:prstGeom prst="line">
              <a:avLst/>
            </a:prstGeom>
            <a:noFill/>
            <a:ln w="36000">
              <a:solidFill>
                <a:srgbClr val="FF99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23" name="Line 24"/>
            <p:cNvSpPr>
              <a:spLocks noChangeShapeType="1"/>
            </p:cNvSpPr>
            <p:nvPr/>
          </p:nvSpPr>
          <p:spPr bwMode="auto">
            <a:xfrm flipV="1">
              <a:off x="7315200" y="4038600"/>
              <a:ext cx="328613" cy="1460500"/>
            </a:xfrm>
            <a:prstGeom prst="line">
              <a:avLst/>
            </a:prstGeom>
            <a:noFill/>
            <a:ln w="36000">
              <a:solidFill>
                <a:srgbClr val="83CAFF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24" name="Line 25"/>
            <p:cNvSpPr>
              <a:spLocks noChangeShapeType="1"/>
            </p:cNvSpPr>
            <p:nvPr/>
          </p:nvSpPr>
          <p:spPr bwMode="auto">
            <a:xfrm>
              <a:off x="8001000" y="2971800"/>
              <a:ext cx="488950" cy="811213"/>
            </a:xfrm>
            <a:prstGeom prst="line">
              <a:avLst/>
            </a:prstGeom>
            <a:noFill/>
            <a:ln w="36000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Text Box 26"/>
            <p:cNvSpPr txBox="1">
              <a:spLocks noChangeArrowheads="1"/>
            </p:cNvSpPr>
            <p:nvPr/>
          </p:nvSpPr>
          <p:spPr bwMode="auto">
            <a:xfrm>
              <a:off x="8655050" y="3505200"/>
              <a:ext cx="488950" cy="3238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6802" rIns="0" bIns="0">
              <a:prstTxWarp prst="textNoShape">
                <a:avLst/>
              </a:prstTxWarp>
            </a:bodyPr>
            <a:lstStyle/>
            <a:p>
              <a:pPr algn="ctr">
                <a:lnSpc>
                  <a:spcPct val="98000"/>
                </a:lnSpc>
              </a:pPr>
              <a:r>
                <a:rPr lang="en-GB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IP</a:t>
              </a:r>
            </a:p>
          </p:txBody>
        </p:sp>
        <p:sp>
          <p:nvSpPr>
            <p:cNvPr id="72726" name="Line 23"/>
            <p:cNvSpPr>
              <a:spLocks noChangeShapeType="1"/>
            </p:cNvSpPr>
            <p:nvPr/>
          </p:nvSpPr>
          <p:spPr bwMode="auto">
            <a:xfrm flipV="1">
              <a:off x="4419600" y="4343400"/>
              <a:ext cx="3586163" cy="974725"/>
            </a:xfrm>
            <a:prstGeom prst="line">
              <a:avLst/>
            </a:prstGeom>
            <a:noFill/>
            <a:ln w="36000">
              <a:solidFill>
                <a:srgbClr val="FF99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727" name="Line 41"/>
            <p:cNvSpPr>
              <a:spLocks noChangeShapeType="1"/>
            </p:cNvSpPr>
            <p:nvPr/>
          </p:nvSpPr>
          <p:spPr bwMode="auto">
            <a:xfrm>
              <a:off x="5867400" y="2438400"/>
              <a:ext cx="1588" cy="849313"/>
            </a:xfrm>
            <a:prstGeom prst="line">
              <a:avLst/>
            </a:prstGeom>
            <a:noFill/>
            <a:ln w="36000">
              <a:solidFill>
                <a:srgbClr val="CC6633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Wall Structures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373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7373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028C5C2-D84F-6841-9511-4CD21EF9C3B9}" type="slidenum">
              <a:rPr lang="en-US" altLang="zh-CN" smtClean="0"/>
              <a:pPr/>
              <a:t>34</a:t>
            </a:fld>
            <a:endParaRPr lang="en-US" altLang="zh-CN" smtClean="0"/>
          </a:p>
        </p:txBody>
      </p:sp>
      <p:pic>
        <p:nvPicPr>
          <p:cNvPr id="73734" name="Picture 5" descr="09090036c"/>
          <p:cNvPicPr>
            <a:picLocks noChangeAspect="1" noChangeArrowheads="1"/>
          </p:cNvPicPr>
          <p:nvPr/>
        </p:nvPicPr>
        <p:blipFill>
          <a:blip r:embed="rId2"/>
          <a:srcRect t="18597" r="19391"/>
          <a:stretch>
            <a:fillRect/>
          </a:stretch>
        </p:blipFill>
        <p:spPr bwMode="auto">
          <a:xfrm>
            <a:off x="304800" y="1143000"/>
            <a:ext cx="4114800" cy="508793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73735" name="Text Box 6"/>
          <p:cNvSpPr txBox="1">
            <a:spLocks noChangeArrowheads="1"/>
          </p:cNvSpPr>
          <p:nvPr/>
        </p:nvSpPr>
        <p:spPr bwMode="auto">
          <a:xfrm rot="-780000">
            <a:off x="1600200" y="2667000"/>
            <a:ext cx="9969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HCAL</a:t>
            </a:r>
          </a:p>
        </p:txBody>
      </p:sp>
      <p:pic>
        <p:nvPicPr>
          <p:cNvPr id="73736" name="Picture 6" descr="Shashlik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143000"/>
            <a:ext cx="4038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7" name="TextBox 11"/>
          <p:cNvSpPr txBox="1">
            <a:spLocks noChangeArrowheads="1"/>
          </p:cNvSpPr>
          <p:nvPr/>
        </p:nvSpPr>
        <p:spPr bwMode="auto">
          <a:xfrm>
            <a:off x="4648200" y="1143000"/>
            <a:ext cx="1831975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Shashlik ECAL</a:t>
            </a:r>
          </a:p>
        </p:txBody>
      </p:sp>
      <p:grpSp>
        <p:nvGrpSpPr>
          <p:cNvPr id="73738" name="Group 283"/>
          <p:cNvGrpSpPr>
            <a:grpSpLocks/>
          </p:cNvGrpSpPr>
          <p:nvPr/>
        </p:nvGrpSpPr>
        <p:grpSpPr bwMode="auto">
          <a:xfrm>
            <a:off x="4648200" y="3657600"/>
            <a:ext cx="3962400" cy="3048000"/>
            <a:chOff x="2904" y="1440"/>
            <a:chExt cx="2568" cy="2256"/>
          </a:xfrm>
        </p:grpSpPr>
        <p:sp>
          <p:nvSpPr>
            <p:cNvPr id="73739" name="Rectangle 244"/>
            <p:cNvSpPr>
              <a:spLocks noChangeArrowheads="1"/>
            </p:cNvSpPr>
            <p:nvPr/>
          </p:nvSpPr>
          <p:spPr bwMode="auto">
            <a:xfrm>
              <a:off x="2952" y="1488"/>
              <a:ext cx="2520" cy="22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3740" name="Picture 246" descr="fig_5_15_p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15" y="1670"/>
              <a:ext cx="1732" cy="1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41" name="Line 247"/>
            <p:cNvSpPr>
              <a:spLocks noChangeShapeType="1"/>
            </p:cNvSpPr>
            <p:nvPr/>
          </p:nvSpPr>
          <p:spPr bwMode="auto">
            <a:xfrm flipH="1">
              <a:off x="4872" y="1536"/>
              <a:ext cx="105" cy="262"/>
            </a:xfrm>
            <a:prstGeom prst="line">
              <a:avLst/>
            </a:prstGeom>
            <a:noFill/>
            <a:ln w="38100">
              <a:solidFill>
                <a:srgbClr val="9900CC"/>
              </a:solidFill>
              <a:round/>
              <a:headEnd type="none" w="sm" len="sm"/>
              <a:tailEnd type="triangl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42" name="Rectangle 248"/>
            <p:cNvSpPr>
              <a:spLocks noChangeArrowheads="1"/>
            </p:cNvSpPr>
            <p:nvPr/>
          </p:nvSpPr>
          <p:spPr bwMode="auto">
            <a:xfrm>
              <a:off x="4344" y="1440"/>
              <a:ext cx="641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>
                  <a:solidFill>
                    <a:srgbClr val="9900CC"/>
                  </a:solidFill>
                </a:rPr>
                <a:t>particles</a:t>
              </a:r>
            </a:p>
          </p:txBody>
        </p:sp>
        <p:sp>
          <p:nvSpPr>
            <p:cNvPr id="73743" name="Rectangle 249"/>
            <p:cNvSpPr>
              <a:spLocks noChangeArrowheads="1"/>
            </p:cNvSpPr>
            <p:nvPr/>
          </p:nvSpPr>
          <p:spPr bwMode="auto">
            <a:xfrm>
              <a:off x="4248" y="3408"/>
              <a:ext cx="383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1600"/>
                <a:t>PMT</a:t>
              </a:r>
            </a:p>
          </p:txBody>
        </p:sp>
        <p:sp>
          <p:nvSpPr>
            <p:cNvPr id="73744" name="Line 250"/>
            <p:cNvSpPr>
              <a:spLocks noChangeShapeType="1"/>
            </p:cNvSpPr>
            <p:nvPr/>
          </p:nvSpPr>
          <p:spPr bwMode="auto">
            <a:xfrm flipH="1">
              <a:off x="4435" y="1870"/>
              <a:ext cx="497" cy="1055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3745" name="Text Box 254"/>
            <p:cNvSpPr txBox="1">
              <a:spLocks noChangeArrowheads="1"/>
            </p:cNvSpPr>
            <p:nvPr/>
          </p:nvSpPr>
          <p:spPr bwMode="auto">
            <a:xfrm>
              <a:off x="3528" y="1536"/>
              <a:ext cx="572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>
                  <a:solidFill>
                    <a:srgbClr val="FF0000"/>
                  </a:solidFill>
                </a:rPr>
                <a:t>spacers</a:t>
              </a:r>
            </a:p>
          </p:txBody>
        </p:sp>
        <p:sp>
          <p:nvSpPr>
            <p:cNvPr id="73746" name="Text Box 255"/>
            <p:cNvSpPr txBox="1">
              <a:spLocks noChangeArrowheads="1"/>
            </p:cNvSpPr>
            <p:nvPr/>
          </p:nvSpPr>
          <p:spPr bwMode="auto">
            <a:xfrm>
              <a:off x="4842" y="2563"/>
              <a:ext cx="487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/>
                <a:t>WLS</a:t>
              </a:r>
            </a:p>
            <a:p>
              <a:pPr algn="ctr">
                <a:lnSpc>
                  <a:spcPct val="90000"/>
                </a:lnSpc>
              </a:pPr>
              <a:r>
                <a:rPr lang="en-US" sz="1600"/>
                <a:t>fibers</a:t>
              </a:r>
            </a:p>
          </p:txBody>
        </p:sp>
        <p:sp>
          <p:nvSpPr>
            <p:cNvPr id="73747" name="Line 256"/>
            <p:cNvSpPr>
              <a:spLocks noChangeShapeType="1"/>
            </p:cNvSpPr>
            <p:nvPr/>
          </p:nvSpPr>
          <p:spPr bwMode="auto">
            <a:xfrm flipH="1" flipV="1">
              <a:off x="4572" y="2528"/>
              <a:ext cx="318" cy="21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3748" name="Line 257"/>
            <p:cNvSpPr>
              <a:spLocks noChangeShapeType="1"/>
            </p:cNvSpPr>
            <p:nvPr/>
          </p:nvSpPr>
          <p:spPr bwMode="auto">
            <a:xfrm>
              <a:off x="3528" y="1728"/>
              <a:ext cx="240" cy="52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3749" name="Line 258"/>
            <p:cNvSpPr>
              <a:spLocks noChangeShapeType="1"/>
            </p:cNvSpPr>
            <p:nvPr/>
          </p:nvSpPr>
          <p:spPr bwMode="auto">
            <a:xfrm>
              <a:off x="3528" y="1728"/>
              <a:ext cx="532" cy="2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3750" name="Line 259"/>
            <p:cNvSpPr>
              <a:spLocks noChangeShapeType="1"/>
            </p:cNvSpPr>
            <p:nvPr/>
          </p:nvSpPr>
          <p:spPr bwMode="auto">
            <a:xfrm flipV="1">
              <a:off x="3528" y="1728"/>
              <a:ext cx="74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3751" name="Line 260"/>
            <p:cNvSpPr>
              <a:spLocks noChangeShapeType="1"/>
            </p:cNvSpPr>
            <p:nvPr/>
          </p:nvSpPr>
          <p:spPr bwMode="auto">
            <a:xfrm flipH="1">
              <a:off x="4318" y="1836"/>
              <a:ext cx="526" cy="1021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3752" name="Line 261"/>
            <p:cNvSpPr>
              <a:spLocks noChangeShapeType="1"/>
            </p:cNvSpPr>
            <p:nvPr/>
          </p:nvSpPr>
          <p:spPr bwMode="auto">
            <a:xfrm flipH="1">
              <a:off x="4143" y="1836"/>
              <a:ext cx="588" cy="987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</p:spPr>
          <p:txBody>
            <a:bodyPr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grpSp>
          <p:nvGrpSpPr>
            <p:cNvPr id="73753" name="Group 263"/>
            <p:cNvGrpSpPr>
              <a:grpSpLocks/>
            </p:cNvGrpSpPr>
            <p:nvPr/>
          </p:nvGrpSpPr>
          <p:grpSpPr bwMode="auto">
            <a:xfrm>
              <a:off x="4143" y="3099"/>
              <a:ext cx="205" cy="511"/>
              <a:chOff x="4416" y="3408"/>
              <a:chExt cx="336" cy="720"/>
            </a:xfrm>
          </p:grpSpPr>
          <p:sp>
            <p:nvSpPr>
              <p:cNvPr id="73768" name="AutoShape 264"/>
              <p:cNvSpPr>
                <a:spLocks noChangeArrowheads="1"/>
              </p:cNvSpPr>
              <p:nvPr/>
            </p:nvSpPr>
            <p:spPr bwMode="auto">
              <a:xfrm rot="-9112027">
                <a:off x="4416" y="3492"/>
                <a:ext cx="260" cy="636"/>
              </a:xfrm>
              <a:prstGeom prst="can">
                <a:avLst>
                  <a:gd name="adj" fmla="val 61765"/>
                </a:avLst>
              </a:prstGeom>
              <a:solidFill>
                <a:schemeClr val="tx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3769" name="AutoShape 265"/>
              <p:cNvSpPr>
                <a:spLocks noChangeArrowheads="1"/>
              </p:cNvSpPr>
              <p:nvPr/>
            </p:nvSpPr>
            <p:spPr bwMode="auto">
              <a:xfrm rot="-9112027">
                <a:off x="4656" y="3408"/>
                <a:ext cx="96" cy="192"/>
              </a:xfrm>
              <a:prstGeom prst="can">
                <a:avLst>
                  <a:gd name="adj" fmla="val 49694"/>
                </a:avLst>
              </a:prstGeom>
              <a:solidFill>
                <a:srgbClr val="66FF33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3754" name="Freeform 266"/>
            <p:cNvSpPr>
              <a:spLocks/>
            </p:cNvSpPr>
            <p:nvPr/>
          </p:nvSpPr>
          <p:spPr bwMode="auto">
            <a:xfrm>
              <a:off x="4301" y="2859"/>
              <a:ext cx="55" cy="240"/>
            </a:xfrm>
            <a:custGeom>
              <a:avLst/>
              <a:gdLst>
                <a:gd name="T0" fmla="*/ 1 w 91"/>
                <a:gd name="T1" fmla="*/ 0 h 339"/>
                <a:gd name="T2" fmla="*/ 1 w 91"/>
                <a:gd name="T3" fmla="*/ 6 h 339"/>
                <a:gd name="T4" fmla="*/ 1 w 91"/>
                <a:gd name="T5" fmla="*/ 11 h 339"/>
                <a:gd name="T6" fmla="*/ 1 w 91"/>
                <a:gd name="T7" fmla="*/ 18 h 339"/>
                <a:gd name="T8" fmla="*/ 1 w 91"/>
                <a:gd name="T9" fmla="*/ 21 h 3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1"/>
                <a:gd name="T16" fmla="*/ 0 h 339"/>
                <a:gd name="T17" fmla="*/ 91 w 91"/>
                <a:gd name="T18" fmla="*/ 339 h 3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1" h="339">
                  <a:moveTo>
                    <a:pt x="29" y="0"/>
                  </a:moveTo>
                  <a:cubicBezTo>
                    <a:pt x="25" y="16"/>
                    <a:pt x="0" y="66"/>
                    <a:pt x="5" y="96"/>
                  </a:cubicBezTo>
                  <a:cubicBezTo>
                    <a:pt x="10" y="126"/>
                    <a:pt x="48" y="153"/>
                    <a:pt x="62" y="183"/>
                  </a:cubicBezTo>
                  <a:cubicBezTo>
                    <a:pt x="76" y="213"/>
                    <a:pt x="91" y="250"/>
                    <a:pt x="89" y="276"/>
                  </a:cubicBezTo>
                  <a:cubicBezTo>
                    <a:pt x="87" y="302"/>
                    <a:pt x="60" y="326"/>
                    <a:pt x="53" y="339"/>
                  </a:cubicBezTo>
                </a:path>
              </a:pathLst>
            </a:custGeom>
            <a:noFill/>
            <a:ln w="19050">
              <a:solidFill>
                <a:srgbClr val="66FF33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55" name="Freeform 267"/>
            <p:cNvSpPr>
              <a:spLocks/>
            </p:cNvSpPr>
            <p:nvPr/>
          </p:nvSpPr>
          <p:spPr bwMode="auto">
            <a:xfrm>
              <a:off x="4357" y="2916"/>
              <a:ext cx="79" cy="196"/>
            </a:xfrm>
            <a:custGeom>
              <a:avLst/>
              <a:gdLst>
                <a:gd name="T0" fmla="*/ 2 w 132"/>
                <a:gd name="T1" fmla="*/ 0 h 276"/>
                <a:gd name="T2" fmla="*/ 2 w 132"/>
                <a:gd name="T3" fmla="*/ 4 h 276"/>
                <a:gd name="T4" fmla="*/ 2 w 132"/>
                <a:gd name="T5" fmla="*/ 10 h 276"/>
                <a:gd name="T6" fmla="*/ 1 w 132"/>
                <a:gd name="T7" fmla="*/ 14 h 276"/>
                <a:gd name="T8" fmla="*/ 0 w 132"/>
                <a:gd name="T9" fmla="*/ 18 h 2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2"/>
                <a:gd name="T16" fmla="*/ 0 h 276"/>
                <a:gd name="T17" fmla="*/ 132 w 132"/>
                <a:gd name="T18" fmla="*/ 276 h 2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2" h="276">
                  <a:moveTo>
                    <a:pt x="132" y="0"/>
                  </a:moveTo>
                  <a:cubicBezTo>
                    <a:pt x="127" y="11"/>
                    <a:pt x="104" y="44"/>
                    <a:pt x="99" y="69"/>
                  </a:cubicBezTo>
                  <a:cubicBezTo>
                    <a:pt x="94" y="94"/>
                    <a:pt x="108" y="129"/>
                    <a:pt x="99" y="153"/>
                  </a:cubicBezTo>
                  <a:cubicBezTo>
                    <a:pt x="90" y="177"/>
                    <a:pt x="58" y="196"/>
                    <a:pt x="42" y="216"/>
                  </a:cubicBezTo>
                  <a:cubicBezTo>
                    <a:pt x="26" y="236"/>
                    <a:pt x="9" y="264"/>
                    <a:pt x="0" y="276"/>
                  </a:cubicBezTo>
                </a:path>
              </a:pathLst>
            </a:custGeom>
            <a:noFill/>
            <a:ln w="19050">
              <a:solidFill>
                <a:srgbClr val="66FF33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756" name="Freeform 268"/>
            <p:cNvSpPr>
              <a:spLocks/>
            </p:cNvSpPr>
            <p:nvPr/>
          </p:nvSpPr>
          <p:spPr bwMode="auto">
            <a:xfrm>
              <a:off x="4076" y="2821"/>
              <a:ext cx="67" cy="176"/>
            </a:xfrm>
            <a:custGeom>
              <a:avLst/>
              <a:gdLst>
                <a:gd name="T0" fmla="*/ 2 w 111"/>
                <a:gd name="T1" fmla="*/ 0 h 249"/>
                <a:gd name="T2" fmla="*/ 1 w 111"/>
                <a:gd name="T3" fmla="*/ 4 h 249"/>
                <a:gd name="T4" fmla="*/ 1 w 111"/>
                <a:gd name="T5" fmla="*/ 9 h 249"/>
                <a:gd name="T6" fmla="*/ 1 w 111"/>
                <a:gd name="T7" fmla="*/ 13 h 249"/>
                <a:gd name="T8" fmla="*/ 0 w 111"/>
                <a:gd name="T9" fmla="*/ 16 h 2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"/>
                <a:gd name="T16" fmla="*/ 0 h 249"/>
                <a:gd name="T17" fmla="*/ 111 w 111"/>
                <a:gd name="T18" fmla="*/ 249 h 2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" h="249">
                  <a:moveTo>
                    <a:pt x="111" y="0"/>
                  </a:moveTo>
                  <a:cubicBezTo>
                    <a:pt x="106" y="11"/>
                    <a:pt x="88" y="43"/>
                    <a:pt x="81" y="66"/>
                  </a:cubicBezTo>
                  <a:cubicBezTo>
                    <a:pt x="74" y="89"/>
                    <a:pt x="73" y="116"/>
                    <a:pt x="66" y="138"/>
                  </a:cubicBezTo>
                  <a:cubicBezTo>
                    <a:pt x="59" y="160"/>
                    <a:pt x="50" y="179"/>
                    <a:pt x="39" y="198"/>
                  </a:cubicBezTo>
                  <a:cubicBezTo>
                    <a:pt x="28" y="217"/>
                    <a:pt x="8" y="239"/>
                    <a:pt x="0" y="249"/>
                  </a:cubicBezTo>
                </a:path>
              </a:pathLst>
            </a:custGeom>
            <a:noFill/>
            <a:ln w="19050">
              <a:solidFill>
                <a:srgbClr val="66FF33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3757" name="Group 269"/>
            <p:cNvGrpSpPr>
              <a:grpSpLocks/>
            </p:cNvGrpSpPr>
            <p:nvPr/>
          </p:nvGrpSpPr>
          <p:grpSpPr bwMode="auto">
            <a:xfrm>
              <a:off x="3880" y="2993"/>
              <a:ext cx="204" cy="511"/>
              <a:chOff x="4416" y="3408"/>
              <a:chExt cx="336" cy="720"/>
            </a:xfrm>
          </p:grpSpPr>
          <p:sp>
            <p:nvSpPr>
              <p:cNvPr id="73766" name="AutoShape 270"/>
              <p:cNvSpPr>
                <a:spLocks noChangeArrowheads="1"/>
              </p:cNvSpPr>
              <p:nvPr/>
            </p:nvSpPr>
            <p:spPr bwMode="auto">
              <a:xfrm rot="-9112027">
                <a:off x="4416" y="3492"/>
                <a:ext cx="260" cy="636"/>
              </a:xfrm>
              <a:prstGeom prst="can">
                <a:avLst>
                  <a:gd name="adj" fmla="val 61765"/>
                </a:avLst>
              </a:prstGeom>
              <a:solidFill>
                <a:schemeClr val="tx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73767" name="AutoShape 271"/>
              <p:cNvSpPr>
                <a:spLocks noChangeArrowheads="1"/>
              </p:cNvSpPr>
              <p:nvPr/>
            </p:nvSpPr>
            <p:spPr bwMode="auto">
              <a:xfrm rot="-9112027">
                <a:off x="4656" y="3408"/>
                <a:ext cx="96" cy="192"/>
              </a:xfrm>
              <a:prstGeom prst="can">
                <a:avLst>
                  <a:gd name="adj" fmla="val 49694"/>
                </a:avLst>
              </a:prstGeom>
              <a:solidFill>
                <a:srgbClr val="66FF33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73758" name="Rectangle 272"/>
            <p:cNvSpPr>
              <a:spLocks noChangeArrowheads="1"/>
            </p:cNvSpPr>
            <p:nvPr/>
          </p:nvSpPr>
          <p:spPr bwMode="auto">
            <a:xfrm>
              <a:off x="4705" y="3006"/>
              <a:ext cx="743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light guide</a:t>
              </a:r>
              <a:endParaRPr lang="en-GB" sz="1600"/>
            </a:p>
          </p:txBody>
        </p:sp>
        <p:sp>
          <p:nvSpPr>
            <p:cNvPr id="73759" name="Line 273"/>
            <p:cNvSpPr>
              <a:spLocks noChangeShapeType="1"/>
            </p:cNvSpPr>
            <p:nvPr/>
          </p:nvSpPr>
          <p:spPr bwMode="auto">
            <a:xfrm flipH="1">
              <a:off x="4376" y="3095"/>
              <a:ext cx="381" cy="6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3760" name="Line 274"/>
            <p:cNvSpPr>
              <a:spLocks noChangeShapeType="1"/>
            </p:cNvSpPr>
            <p:nvPr/>
          </p:nvSpPr>
          <p:spPr bwMode="auto">
            <a:xfrm>
              <a:off x="3240" y="1971"/>
              <a:ext cx="319" cy="52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3761" name="Line 275"/>
            <p:cNvSpPr>
              <a:spLocks noChangeShapeType="1"/>
            </p:cNvSpPr>
            <p:nvPr/>
          </p:nvSpPr>
          <p:spPr bwMode="auto">
            <a:xfrm>
              <a:off x="3240" y="1971"/>
              <a:ext cx="720" cy="18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3762" name="Line 276"/>
            <p:cNvSpPr>
              <a:spLocks noChangeShapeType="1"/>
            </p:cNvSpPr>
            <p:nvPr/>
          </p:nvSpPr>
          <p:spPr bwMode="auto">
            <a:xfrm flipV="1">
              <a:off x="3240" y="1872"/>
              <a:ext cx="960" cy="9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3763" name="Text Box 278"/>
            <p:cNvSpPr txBox="1">
              <a:spLocks noChangeArrowheads="1"/>
            </p:cNvSpPr>
            <p:nvPr/>
          </p:nvSpPr>
          <p:spPr bwMode="auto">
            <a:xfrm>
              <a:off x="2952" y="3120"/>
              <a:ext cx="693" cy="4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master plate</a:t>
              </a:r>
            </a:p>
          </p:txBody>
        </p:sp>
        <p:sp>
          <p:nvSpPr>
            <p:cNvPr id="73764" name="Line 279"/>
            <p:cNvSpPr>
              <a:spLocks noChangeShapeType="1"/>
            </p:cNvSpPr>
            <p:nvPr/>
          </p:nvSpPr>
          <p:spPr bwMode="auto">
            <a:xfrm flipV="1">
              <a:off x="3144" y="2832"/>
              <a:ext cx="192" cy="2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73765" name="Text Box 281"/>
            <p:cNvSpPr txBox="1">
              <a:spLocks noChangeArrowheads="1"/>
            </p:cNvSpPr>
            <p:nvPr/>
          </p:nvSpPr>
          <p:spPr bwMode="auto">
            <a:xfrm>
              <a:off x="2904" y="1776"/>
              <a:ext cx="830" cy="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600">
                  <a:solidFill>
                    <a:srgbClr val="0000FF"/>
                  </a:solidFill>
                </a:rPr>
                <a:t>scintillators</a:t>
              </a:r>
            </a:p>
          </p:txBody>
        </p:sp>
      </p:grpSp>
      <p:sp>
        <p:nvSpPr>
          <p:cNvPr id="42" name="Date Placeholder 4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LHCb HCAL</a:t>
            </a:r>
          </a:p>
        </p:txBody>
      </p:sp>
      <p:sp>
        <p:nvSpPr>
          <p:cNvPr id="7475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7475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A8571A-931F-EF40-B40D-8DA0C8E9ADF8}" type="slidenum">
              <a:rPr lang="en-US" altLang="zh-CN" smtClean="0"/>
              <a:pPr/>
              <a:t>35</a:t>
            </a:fld>
            <a:endParaRPr lang="en-US" altLang="zh-CN" smtClean="0"/>
          </a:p>
        </p:txBody>
      </p:sp>
      <p:pic>
        <p:nvPicPr>
          <p:cNvPr id="74759" name="Picture 33" descr="08150006c"/>
          <p:cNvPicPr>
            <a:picLocks noChangeAspect="1" noChangeArrowheads="1"/>
          </p:cNvPicPr>
          <p:nvPr/>
        </p:nvPicPr>
        <p:blipFill>
          <a:blip r:embed="rId3"/>
          <a:srcRect l="8881" t="7425" r="-5103"/>
          <a:stretch>
            <a:fillRect/>
          </a:stretch>
        </p:blipFill>
        <p:spPr bwMode="auto">
          <a:xfrm>
            <a:off x="381000" y="1295400"/>
            <a:ext cx="4876800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0" name="Text Box 282"/>
          <p:cNvSpPr txBox="1">
            <a:spLocks noChangeArrowheads="1"/>
          </p:cNvSpPr>
          <p:nvPr/>
        </p:nvSpPr>
        <p:spPr bwMode="auto">
          <a:xfrm>
            <a:off x="5181600" y="1219200"/>
            <a:ext cx="3962400" cy="2862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Master plates        6 mm </a:t>
            </a:r>
          </a:p>
          <a:p>
            <a:r>
              <a:rPr lang="en-US"/>
              <a:t>Spacers                4 mm</a:t>
            </a:r>
          </a:p>
          <a:p>
            <a:r>
              <a:rPr lang="en-US"/>
              <a:t>Scintillator            3 mm </a:t>
            </a:r>
          </a:p>
          <a:p>
            <a:r>
              <a:rPr lang="en-US"/>
              <a:t>Sampling:</a:t>
            </a:r>
          </a:p>
          <a:p>
            <a:r>
              <a:rPr lang="en-US"/>
              <a:t>    longitudinal       20 cm </a:t>
            </a:r>
          </a:p>
          <a:p>
            <a:r>
              <a:rPr lang="en-US"/>
              <a:t>    lateral                 2 cm </a:t>
            </a:r>
          </a:p>
          <a:p>
            <a:r>
              <a:rPr lang="en-US"/>
              <a:t>6 longitudinal sections (5.6  </a:t>
            </a:r>
            <a:r>
              <a:rPr lang="el-GR"/>
              <a:t>λ</a:t>
            </a:r>
            <a:r>
              <a:rPr lang="en-US" baseline="-25000"/>
              <a:t>I</a:t>
            </a:r>
            <a:r>
              <a:rPr lang="en-US"/>
              <a:t>) (high energy showers not fully contained – but does not spoil the trigger operation) </a:t>
            </a:r>
            <a:endParaRPr lang="el-GR"/>
          </a:p>
        </p:txBody>
      </p:sp>
      <p:sp>
        <p:nvSpPr>
          <p:cNvPr id="74761" name="TextBox 9"/>
          <p:cNvSpPr txBox="1">
            <a:spLocks noChangeArrowheads="1"/>
          </p:cNvSpPr>
          <p:nvPr/>
        </p:nvSpPr>
        <p:spPr bwMode="auto">
          <a:xfrm>
            <a:off x="685800" y="5105400"/>
            <a:ext cx="3989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Module standing on end showing </a:t>
            </a:r>
          </a:p>
          <a:p>
            <a:r>
              <a:rPr lang="en-US">
                <a:solidFill>
                  <a:srgbClr val="0000FF"/>
                </a:solidFill>
              </a:rPr>
              <a:t>6 longitudinal compartments</a:t>
            </a:r>
          </a:p>
        </p:txBody>
      </p:sp>
      <p:graphicFrame>
        <p:nvGraphicFramePr>
          <p:cNvPr id="74754" name="Object 4"/>
          <p:cNvGraphicFramePr>
            <a:graphicFrameLocks noChangeAspect="1"/>
          </p:cNvGraphicFramePr>
          <p:nvPr/>
        </p:nvGraphicFramePr>
        <p:xfrm>
          <a:off x="5257800" y="4495800"/>
          <a:ext cx="3505200" cy="838200"/>
        </p:xfrm>
        <a:graphic>
          <a:graphicData uri="http://schemas.openxmlformats.org/presentationml/2006/ole">
            <p:oleObj spid="_x0000_s74754" name="Microsoft Equation 3.0" r:id="rId4" imgW="927000" imgH="266400" progId="Equation.3">
              <p:embed/>
            </p:oleObj>
          </a:graphicData>
        </a:graphic>
      </p:graphicFrame>
      <p:grpSp>
        <p:nvGrpSpPr>
          <p:cNvPr id="74762" name="Group 46"/>
          <p:cNvGrpSpPr>
            <a:grpSpLocks/>
          </p:cNvGrpSpPr>
          <p:nvPr/>
        </p:nvGrpSpPr>
        <p:grpSpPr bwMode="auto">
          <a:xfrm>
            <a:off x="4953000" y="5943600"/>
            <a:ext cx="3581400" cy="776288"/>
            <a:chOff x="5644513" y="4165044"/>
            <a:chExt cx="3313278" cy="746149"/>
          </a:xfrm>
        </p:grpSpPr>
        <p:sp>
          <p:nvSpPr>
            <p:cNvPr id="74772" name="Text Box 1043"/>
            <p:cNvSpPr txBox="1">
              <a:spLocks noChangeArrowheads="1"/>
            </p:cNvSpPr>
            <p:nvPr/>
          </p:nvSpPr>
          <p:spPr bwMode="auto">
            <a:xfrm>
              <a:off x="5964751" y="4456741"/>
              <a:ext cx="497928" cy="35530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Times New Roman" pitchFamily="-106" charset="0"/>
                  <a:ea typeface="Arial" pitchFamily="-106" charset="0"/>
                  <a:cs typeface="Arial" pitchFamily="-106" charset="0"/>
                  <a:sym typeface="Symbol" pitchFamily="-106" charset="2"/>
                </a:rPr>
                <a:t></a:t>
              </a:r>
              <a:r>
                <a:rPr lang="en-US" b="1">
                  <a:latin typeface="Times New Roman" pitchFamily="-106" charset="0"/>
                  <a:ea typeface="Arial" pitchFamily="-106" charset="0"/>
                  <a:cs typeface="Arial" pitchFamily="-106" charset="0"/>
                  <a:sym typeface="Algerian" pitchFamily="82" charset="0"/>
                </a:rPr>
                <a:t>E</a:t>
              </a:r>
              <a:endParaRPr lang="en-US" b="1">
                <a:latin typeface="Times New Roman" pitchFamily="-106" charset="0"/>
                <a:ea typeface="Arial" pitchFamily="-106" charset="0"/>
                <a:cs typeface="Arial" pitchFamily="-106" charset="0"/>
              </a:endParaRPr>
            </a:p>
          </p:txBody>
        </p:sp>
        <p:sp>
          <p:nvSpPr>
            <p:cNvPr id="74773" name="Text Box 1044"/>
            <p:cNvSpPr txBox="1">
              <a:spLocks noChangeArrowheads="1"/>
            </p:cNvSpPr>
            <p:nvPr/>
          </p:nvSpPr>
          <p:spPr bwMode="auto">
            <a:xfrm>
              <a:off x="6772437" y="4165044"/>
              <a:ext cx="2185354" cy="74614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  <a:buFont typeface="Algerian" pitchFamily="82" charset="0"/>
                <a:buNone/>
              </a:pPr>
              <a:r>
                <a:rPr lang="en-US" b="1">
                  <a:latin typeface="Times New Roman" pitchFamily="-106" charset="0"/>
                  <a:ea typeface="Arial" pitchFamily="-106" charset="0"/>
                  <a:cs typeface="Arial" pitchFamily="-106" charset="0"/>
                  <a:sym typeface="Symbol" pitchFamily="-106" charset="2"/>
                </a:rPr>
                <a:t> </a:t>
              </a:r>
              <a:r>
                <a:rPr lang="en-US" b="1">
                  <a:latin typeface="Times New Roman" pitchFamily="-106" charset="0"/>
                  <a:ea typeface="Arial" pitchFamily="-106" charset="0"/>
                  <a:cs typeface="Arial" pitchFamily="-106" charset="0"/>
                  <a:sym typeface="Algerian" pitchFamily="82" charset="0"/>
                </a:rPr>
                <a:t>(0.83 </a:t>
              </a:r>
              <a:r>
                <a:rPr lang="en-US" b="1">
                  <a:latin typeface="Times New Roman" pitchFamily="-106" charset="0"/>
                  <a:ea typeface="Arial" pitchFamily="-106" charset="0"/>
                  <a:cs typeface="Arial" pitchFamily="-106" charset="0"/>
                  <a:sym typeface="Symbol" pitchFamily="-106" charset="2"/>
                </a:rPr>
                <a:t></a:t>
              </a:r>
              <a:r>
                <a:rPr lang="en-US" b="1">
                  <a:latin typeface="Times New Roman" pitchFamily="-106" charset="0"/>
                  <a:ea typeface="Arial" pitchFamily="-106" charset="0"/>
                  <a:cs typeface="Arial" pitchFamily="-106" charset="0"/>
                  <a:sym typeface="Algerian" pitchFamily="82" charset="0"/>
                </a:rPr>
                <a:t> 0.02)% </a:t>
              </a:r>
              <a:r>
                <a:rPr lang="en-US" b="1">
                  <a:latin typeface="Times New Roman" pitchFamily="-106" charset="0"/>
                  <a:ea typeface="Arial" pitchFamily="-106" charset="0"/>
                  <a:cs typeface="Arial" pitchFamily="-106" charset="0"/>
                  <a:sym typeface="Symbol" pitchFamily="-106" charset="2"/>
                </a:rPr>
                <a:t> </a:t>
              </a:r>
              <a:endParaRPr lang="en-US" b="1">
                <a:latin typeface="Times New Roman" pitchFamily="-106" charset="0"/>
                <a:ea typeface="Arial" pitchFamily="-106" charset="0"/>
                <a:cs typeface="Arial" pitchFamily="-106" charset="0"/>
                <a:sym typeface="Algerian" pitchFamily="82" charset="0"/>
              </a:endParaRPr>
            </a:p>
            <a:p>
              <a:pPr>
                <a:lnSpc>
                  <a:spcPct val="120000"/>
                </a:lnSpc>
                <a:buFont typeface="Algerian" pitchFamily="82" charset="0"/>
                <a:buNone/>
              </a:pPr>
              <a:r>
                <a:rPr lang="en-US" b="1">
                  <a:latin typeface="Times New Roman" pitchFamily="-106" charset="0"/>
                  <a:ea typeface="Arial" pitchFamily="-106" charset="0"/>
                  <a:cs typeface="Arial" pitchFamily="-106" charset="0"/>
                  <a:sym typeface="Symbol" pitchFamily="-106" charset="2"/>
                </a:rPr>
                <a:t> </a:t>
              </a:r>
              <a:r>
                <a:rPr lang="en-US" b="1">
                  <a:latin typeface="Times New Roman" pitchFamily="-106" charset="0"/>
                  <a:ea typeface="Arial" pitchFamily="-106" charset="0"/>
                  <a:cs typeface="Arial" pitchFamily="-106" charset="0"/>
                  <a:sym typeface="Algerian" pitchFamily="82" charset="0"/>
                </a:rPr>
                <a:t>((145 </a:t>
              </a:r>
              <a:r>
                <a:rPr lang="en-US" b="1">
                  <a:latin typeface="Times New Roman" pitchFamily="-106" charset="0"/>
                  <a:ea typeface="Arial" pitchFamily="-106" charset="0"/>
                  <a:cs typeface="Arial" pitchFamily="-106" charset="0"/>
                  <a:sym typeface="Symbol" pitchFamily="-106" charset="2"/>
                </a:rPr>
                <a:t></a:t>
              </a:r>
              <a:r>
                <a:rPr lang="en-US" b="1">
                  <a:latin typeface="Times New Roman" pitchFamily="-106" charset="0"/>
                  <a:ea typeface="Arial" pitchFamily="-106" charset="0"/>
                  <a:cs typeface="Arial" pitchFamily="-106" charset="0"/>
                  <a:sym typeface="Algerian" pitchFamily="82" charset="0"/>
                </a:rPr>
                <a:t> 13) MeV)/E</a:t>
              </a:r>
            </a:p>
          </p:txBody>
        </p:sp>
        <p:sp>
          <p:nvSpPr>
            <p:cNvPr id="74774" name="Line 1045"/>
            <p:cNvSpPr>
              <a:spLocks noChangeShapeType="1"/>
            </p:cNvSpPr>
            <p:nvPr/>
          </p:nvSpPr>
          <p:spPr bwMode="auto">
            <a:xfrm>
              <a:off x="5742783" y="4491944"/>
              <a:ext cx="80963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75" name="Text Box 1046"/>
            <p:cNvSpPr txBox="1">
              <a:spLocks noChangeArrowheads="1"/>
            </p:cNvSpPr>
            <p:nvPr/>
          </p:nvSpPr>
          <p:spPr bwMode="auto">
            <a:xfrm>
              <a:off x="5644513" y="4165044"/>
              <a:ext cx="1480401" cy="35530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b="1">
                  <a:latin typeface="Times New Roman" pitchFamily="-106" charset="0"/>
                  <a:ea typeface="Arial" pitchFamily="-106" charset="0"/>
                  <a:cs typeface="Arial" pitchFamily="-106" charset="0"/>
                  <a:sym typeface="Algerian" pitchFamily="82" charset="0"/>
                </a:rPr>
                <a:t> </a:t>
              </a:r>
              <a:r>
                <a:rPr lang="en-US" b="1">
                  <a:latin typeface="Times New Roman" pitchFamily="-106" charset="0"/>
                  <a:ea typeface="Arial" pitchFamily="-106" charset="0"/>
                  <a:cs typeface="Arial" pitchFamily="-106" charset="0"/>
                  <a:sym typeface="Algerian" pitchFamily="82" charset="0"/>
                </a:rPr>
                <a:t>(9.4</a:t>
              </a:r>
              <a:r>
                <a:rPr lang="en-US" b="1">
                  <a:latin typeface="Times New Roman" pitchFamily="-106" charset="0"/>
                  <a:ea typeface="Arial" pitchFamily="-106" charset="0"/>
                  <a:cs typeface="Arial" pitchFamily="-106" charset="0"/>
                  <a:sym typeface="Symbol" pitchFamily="-106" charset="2"/>
                </a:rPr>
                <a:t></a:t>
              </a:r>
              <a:r>
                <a:rPr lang="en-US" b="1">
                  <a:latin typeface="Times New Roman" pitchFamily="-106" charset="0"/>
                  <a:ea typeface="Arial" pitchFamily="-106" charset="0"/>
                  <a:cs typeface="Arial" pitchFamily="-106" charset="0"/>
                  <a:sym typeface="Algerian" pitchFamily="82" charset="0"/>
                </a:rPr>
                <a:t>0.2)%</a:t>
              </a:r>
              <a:endParaRPr lang="en-US" b="1">
                <a:latin typeface="Times New Roman" pitchFamily="-106" charset="0"/>
                <a:ea typeface="Arial" pitchFamily="-106" charset="0"/>
                <a:cs typeface="Arial" pitchFamily="-106" charset="0"/>
              </a:endParaRPr>
            </a:p>
          </p:txBody>
        </p:sp>
      </p:grpSp>
      <p:sp>
        <p:nvSpPr>
          <p:cNvPr id="74763" name="Rectangle 1048"/>
          <p:cNvSpPr>
            <a:spLocks noChangeArrowheads="1"/>
          </p:cNvSpPr>
          <p:nvPr/>
        </p:nvSpPr>
        <p:spPr bwMode="auto">
          <a:xfrm>
            <a:off x="4462463" y="6057900"/>
            <a:ext cx="317500" cy="28416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74764" name="Group 1047"/>
          <p:cNvGrpSpPr>
            <a:grpSpLocks/>
          </p:cNvGrpSpPr>
          <p:nvPr/>
        </p:nvGrpSpPr>
        <p:grpSpPr bwMode="auto">
          <a:xfrm>
            <a:off x="4246563" y="5842000"/>
            <a:ext cx="463550" cy="755650"/>
            <a:chOff x="1385" y="339"/>
            <a:chExt cx="351" cy="639"/>
          </a:xfrm>
        </p:grpSpPr>
        <p:sp>
          <p:nvSpPr>
            <p:cNvPr id="74768" name="Text Box 1036"/>
            <p:cNvSpPr txBox="1">
              <a:spLocks noChangeArrowheads="1"/>
            </p:cNvSpPr>
            <p:nvPr/>
          </p:nvSpPr>
          <p:spPr bwMode="auto">
            <a:xfrm>
              <a:off x="1385" y="339"/>
              <a:ext cx="288" cy="31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i="1">
                  <a:latin typeface="Arial" pitchFamily="-106" charset="0"/>
                  <a:ea typeface="Arial" pitchFamily="-106" charset="0"/>
                  <a:cs typeface="Arial" pitchFamily="-106" charset="0"/>
                  <a:sym typeface="Symbol" pitchFamily="-106" charset="2"/>
                </a:rPr>
                <a:t></a:t>
              </a:r>
              <a:endParaRPr lang="en-US" b="1" i="1">
                <a:latin typeface="Arial" pitchFamily="-106" charset="0"/>
                <a:ea typeface="Arial" pitchFamily="-106" charset="0"/>
                <a:cs typeface="Arial" pitchFamily="-106" charset="0"/>
              </a:endParaRPr>
            </a:p>
          </p:txBody>
        </p:sp>
        <p:sp>
          <p:nvSpPr>
            <p:cNvPr id="74769" name="Text Box 1037"/>
            <p:cNvSpPr txBox="1">
              <a:spLocks noChangeArrowheads="1"/>
            </p:cNvSpPr>
            <p:nvPr/>
          </p:nvSpPr>
          <p:spPr bwMode="auto">
            <a:xfrm>
              <a:off x="1440" y="720"/>
              <a:ext cx="288" cy="25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i="1">
                  <a:latin typeface="Arial" pitchFamily="-106" charset="0"/>
                  <a:ea typeface="Arial" pitchFamily="-106" charset="0"/>
                  <a:cs typeface="Arial" pitchFamily="-106" charset="0"/>
                </a:rPr>
                <a:t>E</a:t>
              </a:r>
            </a:p>
          </p:txBody>
        </p:sp>
        <p:sp>
          <p:nvSpPr>
            <p:cNvPr id="74770" name="Line 1038"/>
            <p:cNvSpPr>
              <a:spLocks noChangeShapeType="1"/>
            </p:cNvSpPr>
            <p:nvPr/>
          </p:nvSpPr>
          <p:spPr bwMode="auto">
            <a:xfrm>
              <a:off x="1488" y="720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771" name="Text Box 1039"/>
            <p:cNvSpPr txBox="1">
              <a:spLocks noChangeArrowheads="1"/>
            </p:cNvSpPr>
            <p:nvPr/>
          </p:nvSpPr>
          <p:spPr bwMode="auto">
            <a:xfrm>
              <a:off x="1496" y="483"/>
              <a:ext cx="240" cy="2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200" i="1">
                  <a:latin typeface="Arial" pitchFamily="-106" charset="0"/>
                  <a:ea typeface="Arial" pitchFamily="-106" charset="0"/>
                  <a:cs typeface="Arial" pitchFamily="-106" charset="0"/>
                </a:rPr>
                <a:t>E</a:t>
              </a:r>
            </a:p>
          </p:txBody>
        </p:sp>
      </p:grpSp>
      <p:sp>
        <p:nvSpPr>
          <p:cNvPr id="74765" name="Text Box 34"/>
          <p:cNvSpPr txBox="1">
            <a:spLocks noChangeArrowheads="1"/>
          </p:cNvSpPr>
          <p:nvPr/>
        </p:nvSpPr>
        <p:spPr bwMode="auto">
          <a:xfrm>
            <a:off x="4657725" y="6080125"/>
            <a:ext cx="35083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=</a:t>
            </a:r>
          </a:p>
        </p:txBody>
      </p:sp>
      <p:sp>
        <p:nvSpPr>
          <p:cNvPr id="74766" name="TextBox 21"/>
          <p:cNvSpPr txBox="1">
            <a:spLocks noChangeArrowheads="1"/>
          </p:cNvSpPr>
          <p:nvPr/>
        </p:nvSpPr>
        <p:spPr bwMode="auto">
          <a:xfrm>
            <a:off x="1905000" y="6019800"/>
            <a:ext cx="2166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ECAL Resolution:</a:t>
            </a:r>
          </a:p>
        </p:txBody>
      </p:sp>
      <p:sp>
        <p:nvSpPr>
          <p:cNvPr id="74767" name="TextBox 22"/>
          <p:cNvSpPr txBox="1">
            <a:spLocks noChangeArrowheads="1"/>
          </p:cNvSpPr>
          <p:nvPr/>
        </p:nvSpPr>
        <p:spPr bwMode="auto">
          <a:xfrm>
            <a:off x="5105400" y="4191000"/>
            <a:ext cx="2193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HCAL Resolution: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ALICE EMCAL and PHOS</a:t>
            </a:r>
          </a:p>
        </p:txBody>
      </p:sp>
      <p:sp>
        <p:nvSpPr>
          <p:cNvPr id="75779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757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F956C7-1F62-DE48-BCB3-808BE8B3B6A8}" type="slidenum">
              <a:rPr lang="en-US" altLang="zh-CN" smtClean="0"/>
              <a:pPr/>
              <a:t>36</a:t>
            </a:fld>
            <a:endParaRPr lang="en-US" altLang="zh-CN" smtClean="0"/>
          </a:p>
        </p:txBody>
      </p:sp>
      <p:pic>
        <p:nvPicPr>
          <p:cNvPr id="75782" name="Picture 7" descr="ALI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143000"/>
            <a:ext cx="78470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Alice PHOS with PbW0</a:t>
            </a:r>
            <a:r>
              <a:rPr lang="en-US" baseline="-25000" smtClean="0"/>
              <a:t>4</a:t>
            </a:r>
            <a:r>
              <a:rPr lang="en-US" smtClean="0"/>
              <a:t> Crystals</a:t>
            </a:r>
          </a:p>
        </p:txBody>
      </p:sp>
      <p:pic>
        <p:nvPicPr>
          <p:cNvPr id="76803" name="Content Placeholder 5" descr="LHC4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380" r="-3380"/>
          <a:stretch>
            <a:fillRect/>
          </a:stretch>
        </p:blipFill>
        <p:spPr/>
      </p:pic>
      <p:sp>
        <p:nvSpPr>
          <p:cNvPr id="7680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7680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B8048A8-5652-E24D-8597-B3DB69D1F7A5}" type="slidenum">
              <a:rPr lang="en-US" altLang="zh-CN" smtClean="0"/>
              <a:pPr/>
              <a:t>37</a:t>
            </a:fld>
            <a:endParaRPr lang="en-US" altLang="zh-CN" smtClean="0"/>
          </a:p>
        </p:txBody>
      </p:sp>
      <p:sp>
        <p:nvSpPr>
          <p:cNvPr id="7" name="Rectangle 6"/>
          <p:cNvSpPr/>
          <p:nvPr/>
        </p:nvSpPr>
        <p:spPr>
          <a:xfrm>
            <a:off x="533400" y="5029200"/>
            <a:ext cx="762000" cy="1371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Alice EMCAL with Shashlik</a:t>
            </a:r>
          </a:p>
        </p:txBody>
      </p:sp>
      <p:sp>
        <p:nvSpPr>
          <p:cNvPr id="7782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778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CF69038-7D08-1F40-BC57-40C4A1BB2BF7}" type="slidenum">
              <a:rPr lang="en-US" altLang="zh-CN" smtClean="0"/>
              <a:pPr/>
              <a:t>38</a:t>
            </a:fld>
            <a:endParaRPr lang="en-US" altLang="zh-CN" smtClean="0"/>
          </a:p>
        </p:txBody>
      </p:sp>
      <p:pic>
        <p:nvPicPr>
          <p:cNvPr id="7783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304800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" y="4038600"/>
            <a:ext cx="5029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4 6x6 cm</a:t>
            </a:r>
            <a:r>
              <a:rPr lang="en-US" sz="2000" baseline="30000"/>
              <a:t>2</a:t>
            </a:r>
            <a:r>
              <a:rPr lang="en-US" sz="2000"/>
              <a:t> towers/module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WLS fiber readout on 1cm grid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5x5 mm</a:t>
            </a:r>
            <a:r>
              <a:rPr lang="en-US" sz="2000" baseline="30000"/>
              <a:t>2</a:t>
            </a:r>
            <a:r>
              <a:rPr lang="en-US" sz="2000"/>
              <a:t> Hamamatsu S8148 APD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~4.5 photo-electrons/MeV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Operated at nominal M=30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Fullscale Energy = 250 GeV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400"/>
          </a:p>
        </p:txBody>
      </p:sp>
      <p:pic>
        <p:nvPicPr>
          <p:cNvPr id="77832" name="Picture 5" descr="Phos_Preamp_and_AP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219200"/>
            <a:ext cx="30480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3" name="Line 6"/>
          <p:cNvSpPr>
            <a:spLocks noChangeShapeType="1"/>
          </p:cNvSpPr>
          <p:nvPr/>
        </p:nvSpPr>
        <p:spPr bwMode="auto">
          <a:xfrm>
            <a:off x="2514600" y="1600200"/>
            <a:ext cx="1219200" cy="76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4" name="Text Box 7"/>
          <p:cNvSpPr txBox="1">
            <a:spLocks noChangeArrowheads="1"/>
          </p:cNvSpPr>
          <p:nvPr/>
        </p:nvSpPr>
        <p:spPr bwMode="auto">
          <a:xfrm>
            <a:off x="6705600" y="1143000"/>
            <a:ext cx="2233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Preamplifier+APD</a:t>
            </a:r>
          </a:p>
        </p:txBody>
      </p:sp>
      <p:pic>
        <p:nvPicPr>
          <p:cNvPr id="77835" name="Picture 9" descr="H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2500313"/>
            <a:ext cx="41719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5"/>
          <p:cNvSpPr txBox="1">
            <a:spLocks noChangeArrowheads="1"/>
          </p:cNvSpPr>
          <p:nvPr/>
        </p:nvSpPr>
        <p:spPr bwMode="auto">
          <a:xfrm>
            <a:off x="5334000" y="4572000"/>
            <a:ext cx="3505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>
                <a:latin typeface="Symbol" pitchFamily="-106" charset="2"/>
                <a:sym typeface="Symbol" pitchFamily="-106" charset="2"/>
              </a:rPr>
              <a:t></a:t>
            </a:r>
            <a:r>
              <a:rPr lang="en-US" sz="2400"/>
              <a:t> = </a:t>
            </a:r>
            <a:r>
              <a:rPr lang="en-US" sz="2400">
                <a:latin typeface="Symbol" pitchFamily="-106" charset="2"/>
                <a:sym typeface="Symbol" pitchFamily="-106" charset="2"/>
              </a:rPr>
              <a:t></a:t>
            </a:r>
            <a:r>
              <a:rPr lang="en-US"/>
              <a:t>= 0.014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/>
              <a:t>20.1 X</a:t>
            </a:r>
            <a:r>
              <a:rPr lang="en-US" baseline="-25000"/>
              <a:t>0</a:t>
            </a:r>
            <a:r>
              <a:rPr lang="en-US"/>
              <a:t>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/>
              <a:t>Pb:Sc = 1.44 : 1.76 mm</a:t>
            </a:r>
            <a:endParaRPr lang="en-US" sz="100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7"/>
          <p:cNvSpPr>
            <a:spLocks noGrp="1"/>
          </p:cNvSpPr>
          <p:nvPr>
            <p:ph type="title"/>
          </p:nvPr>
        </p:nvSpPr>
        <p:spPr>
          <a:xfrm>
            <a:off x="762000" y="2438400"/>
            <a:ext cx="7772400" cy="1362075"/>
          </a:xfrm>
        </p:spPr>
        <p:txBody>
          <a:bodyPr/>
          <a:lstStyle/>
          <a:p>
            <a:pPr algn="ctr"/>
            <a:r>
              <a:rPr lang="en-US" cap="none" dirty="0" smtClean="0"/>
              <a:t>IMPERFECT CALORIMETERS</a:t>
            </a:r>
            <a:br>
              <a:rPr lang="en-US" cap="none" dirty="0" smtClean="0"/>
            </a:br>
            <a:r>
              <a:rPr lang="en-US" cap="none" dirty="0" smtClean="0"/>
              <a:t>AND FUTURE DIRECTIONS</a:t>
            </a:r>
          </a:p>
        </p:txBody>
      </p:sp>
      <p:sp>
        <p:nvSpPr>
          <p:cNvPr id="7885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7885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4F50B1-5A24-FF40-A01A-CB2FDCFECDDC}" type="slidenum">
              <a:rPr lang="en-US" altLang="zh-CN" smtClean="0"/>
              <a:pPr/>
              <a:t>39</a:t>
            </a:fld>
            <a:endParaRPr lang="en-US" altLang="zh-CN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Atlas Calorimeters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91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389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610C90-F190-794B-8219-EAE5020D2BE6}" type="slidenum">
              <a:rPr lang="en-US" altLang="zh-CN" smtClean="0"/>
              <a:pPr/>
              <a:t>4</a:t>
            </a:fld>
            <a:endParaRPr lang="en-US" altLang="zh-CN" smtClean="0"/>
          </a:p>
        </p:txBody>
      </p:sp>
      <p:pic>
        <p:nvPicPr>
          <p:cNvPr id="38918" name="Picture 5" descr="Atlas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143000"/>
            <a:ext cx="76200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Material in front of Atlas/CMS ECALs</a:t>
            </a:r>
          </a:p>
        </p:txBody>
      </p:sp>
      <p:pic>
        <p:nvPicPr>
          <p:cNvPr id="79875" name="Content Placeholder 5" descr="LHC21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2750" b="-12750"/>
          <a:stretch>
            <a:fillRect/>
          </a:stretch>
        </p:blipFill>
        <p:spPr/>
      </p:pic>
      <p:sp>
        <p:nvSpPr>
          <p:cNvPr id="7987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798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16B3CA8-913A-4B40-BB49-511711237F14}" type="slidenum">
              <a:rPr lang="en-US" altLang="zh-CN" smtClean="0"/>
              <a:pPr/>
              <a:t>40</a:t>
            </a:fld>
            <a:endParaRPr lang="en-US" altLang="zh-CN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58200" cy="712787"/>
          </a:xfrm>
        </p:spPr>
        <p:txBody>
          <a:bodyPr/>
          <a:lstStyle/>
          <a:p>
            <a:r>
              <a:rPr lang="en-US" smtClean="0"/>
              <a:t>Photon Conversion Image of Material</a:t>
            </a:r>
          </a:p>
        </p:txBody>
      </p:sp>
      <p:pic>
        <p:nvPicPr>
          <p:cNvPr id="80899" name="Content Placeholder 5" descr="LHC22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07" r="-2007"/>
          <a:stretch>
            <a:fillRect/>
          </a:stretch>
        </p:blipFill>
        <p:spPr>
          <a:xfrm>
            <a:off x="381000" y="1143000"/>
            <a:ext cx="8229600" cy="5181600"/>
          </a:xfrm>
        </p:spPr>
      </p:pic>
      <p:sp>
        <p:nvSpPr>
          <p:cNvPr id="8090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8090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509E94-2818-9B4D-958D-7F9811A50632}" type="slidenum">
              <a:rPr lang="en-US" altLang="zh-CN" smtClean="0"/>
              <a:pPr/>
              <a:t>41</a:t>
            </a:fld>
            <a:endParaRPr lang="en-US" altLang="zh-CN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Electrons are affected too</a:t>
            </a:r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192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8192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311BCFB-8859-2A4F-A850-A48CA56999D2}" type="slidenum">
              <a:rPr lang="en-US" altLang="zh-CN" smtClean="0"/>
              <a:pPr/>
              <a:t>42</a:t>
            </a:fld>
            <a:endParaRPr lang="en-US" altLang="zh-CN" smtClean="0"/>
          </a:p>
        </p:txBody>
      </p:sp>
      <p:pic>
        <p:nvPicPr>
          <p:cNvPr id="81926" name="Picture 5" descr="LHC3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43000"/>
            <a:ext cx="8516938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1000" y="5029200"/>
            <a:ext cx="762000" cy="1371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1928" name="TextBox 7"/>
          <p:cNvSpPr txBox="1">
            <a:spLocks noChangeArrowheads="1"/>
          </p:cNvSpPr>
          <p:nvPr/>
        </p:nvSpPr>
        <p:spPr bwMode="auto">
          <a:xfrm>
            <a:off x="4648200" y="2286000"/>
            <a:ext cx="39624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3D83A5"/>
                </a:solidFill>
              </a:rPr>
              <a:t>non-negligible bremsstrahlung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Atlas (Many) Transition Regions</a:t>
            </a:r>
          </a:p>
        </p:txBody>
      </p:sp>
      <p:pic>
        <p:nvPicPr>
          <p:cNvPr id="84995" name="Content Placeholder 5" descr="LHC36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715" r="-6715"/>
          <a:stretch>
            <a:fillRect/>
          </a:stretch>
        </p:blipFill>
        <p:spPr>
          <a:xfrm>
            <a:off x="152400" y="990600"/>
            <a:ext cx="8713788" cy="5486400"/>
          </a:xfrm>
        </p:spPr>
      </p:pic>
      <p:sp>
        <p:nvSpPr>
          <p:cNvPr id="8499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8499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0FC0B54-9B99-5C42-80CA-E77F9987A5B7}" type="slidenum">
              <a:rPr lang="en-US" altLang="zh-CN" smtClean="0"/>
              <a:pPr/>
              <a:t>43</a:t>
            </a:fld>
            <a:endParaRPr lang="en-US" altLang="zh-CN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712787"/>
          </a:xfrm>
        </p:spPr>
        <p:txBody>
          <a:bodyPr/>
          <a:lstStyle/>
          <a:p>
            <a:r>
              <a:rPr lang="en-US" sz="3600" smtClean="0"/>
              <a:t>Summing Energies from Different Calorimeters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Perhaps one of the biggest challenges for calorimeter-only measurements is having to sum energies from different calorimeters</a:t>
            </a:r>
          </a:p>
          <a:p>
            <a:pPr lvl="1"/>
            <a:r>
              <a:rPr lang="en-US" smtClean="0">
                <a:solidFill>
                  <a:srgbClr val="0000FF"/>
                </a:solidFill>
              </a:rPr>
              <a:t>If calorimeters have a different e/h, then one suffers not only from non-compensating EM-fraction fluctuations within each calorimeter but also from the longitudinal fluctuations of the EM and HAD components of the shower between calorimeters</a:t>
            </a:r>
          </a:p>
          <a:p>
            <a:pPr lvl="1"/>
            <a:r>
              <a:rPr lang="en-US" smtClean="0">
                <a:solidFill>
                  <a:srgbClr val="0000FF"/>
                </a:solidFill>
              </a:rPr>
              <a:t>Many ECAL/HCAL transitions occur at ~1 </a:t>
            </a:r>
            <a:r>
              <a:rPr lang="en-US" smtClean="0">
                <a:solidFill>
                  <a:srgbClr val="0000FF"/>
                </a:solidFill>
                <a:latin typeface="Symbol" pitchFamily="-106" charset="2"/>
              </a:rPr>
              <a:t>l</a:t>
            </a:r>
            <a:r>
              <a:rPr lang="en-US" baseline="-25000" smtClean="0">
                <a:solidFill>
                  <a:srgbClr val="0000FF"/>
                </a:solidFill>
              </a:rPr>
              <a:t>int</a:t>
            </a:r>
            <a:r>
              <a:rPr lang="en-US" smtClean="0">
                <a:solidFill>
                  <a:srgbClr val="0000FF"/>
                </a:solidFill>
              </a:rPr>
              <a:t> right before the hadronic shower max (and unfortunately this is typically the location of dead material in the calorimeter)</a:t>
            </a:r>
          </a:p>
        </p:txBody>
      </p:sp>
      <p:sp>
        <p:nvSpPr>
          <p:cNvPr id="2458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/>
              <a:t>FNAL-CERN Summer School 2009 Calorimetry Lecture 3</a:t>
            </a: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CA2778-2F79-6E4A-A812-6080028BFC5B}" type="slidenum">
              <a:rPr lang="en-US" altLang="zh-CN" smtClean="0"/>
              <a:pPr/>
              <a:t>44</a:t>
            </a:fld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e/h</a:t>
            </a:r>
            <a:r>
              <a:rPr lang="en-US" dirty="0" smtClean="0"/>
              <a:t>&gt;1 Response Effects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62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/>
              <a:t>FNAL-CERN Summer School 2009 Calorimetry Lecture 3</a:t>
            </a: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3C3C284-DF9B-234E-89B3-55F22BF1A733}" type="slidenum">
              <a:rPr lang="en-US" altLang="zh-CN" smtClean="0"/>
              <a:pPr/>
              <a:t>45</a:t>
            </a:fld>
            <a:endParaRPr lang="en-US" altLang="zh-CN" smtClean="0"/>
          </a:p>
        </p:txBody>
      </p:sp>
      <p:pic>
        <p:nvPicPr>
          <p:cNvPr id="26630" name="Picture 5" descr="LHC18.png"/>
          <p:cNvPicPr>
            <a:picLocks noChangeAspect="1"/>
          </p:cNvPicPr>
          <p:nvPr/>
        </p:nvPicPr>
        <p:blipFill>
          <a:blip r:embed="rId2"/>
          <a:srcRect t="50980"/>
          <a:stretch>
            <a:fillRect/>
          </a:stretch>
        </p:blipFill>
        <p:spPr bwMode="auto">
          <a:xfrm>
            <a:off x="4648200" y="1143000"/>
            <a:ext cx="4194175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6" descr="LHC10.png"/>
          <p:cNvPicPr>
            <a:picLocks noChangeAspect="1"/>
          </p:cNvPicPr>
          <p:nvPr/>
        </p:nvPicPr>
        <p:blipFill>
          <a:blip r:embed="rId3"/>
          <a:srcRect l="28450" b="26714"/>
          <a:stretch>
            <a:fillRect/>
          </a:stretch>
        </p:blipFill>
        <p:spPr bwMode="auto">
          <a:xfrm>
            <a:off x="533400" y="1295400"/>
            <a:ext cx="4191000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 descr="LHC18.png"/>
          <p:cNvPicPr>
            <a:picLocks noChangeAspect="1"/>
          </p:cNvPicPr>
          <p:nvPr/>
        </p:nvPicPr>
        <p:blipFill>
          <a:blip r:embed="rId2"/>
          <a:srcRect b="49564"/>
          <a:stretch>
            <a:fillRect/>
          </a:stretch>
        </p:blipFill>
        <p:spPr bwMode="auto">
          <a:xfrm>
            <a:off x="4681538" y="3581400"/>
            <a:ext cx="4160837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Box 9"/>
          <p:cNvSpPr txBox="1">
            <a:spLocks noChangeArrowheads="1"/>
          </p:cNvSpPr>
          <p:nvPr/>
        </p:nvSpPr>
        <p:spPr bwMode="auto">
          <a:xfrm>
            <a:off x="304800" y="6019800"/>
            <a:ext cx="158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MIP in ECAL</a:t>
            </a:r>
          </a:p>
        </p:txBody>
      </p:sp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3200400" y="6324600"/>
            <a:ext cx="1465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e/h=1 Line</a:t>
            </a:r>
          </a:p>
        </p:txBody>
      </p:sp>
      <p:sp>
        <p:nvSpPr>
          <p:cNvPr id="26635" name="TextBox 10"/>
          <p:cNvSpPr txBox="1">
            <a:spLocks noChangeArrowheads="1"/>
          </p:cNvSpPr>
          <p:nvPr/>
        </p:nvSpPr>
        <p:spPr bwMode="auto">
          <a:xfrm>
            <a:off x="2667000" y="4419600"/>
            <a:ext cx="1898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“Banana Plots”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Atlas/H1 Energy Weighting Method</a:t>
            </a:r>
          </a:p>
        </p:txBody>
      </p:sp>
      <p:pic>
        <p:nvPicPr>
          <p:cNvPr id="28675" name="Content Placeholder 5" descr="LHC20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176338"/>
            <a:ext cx="8229600" cy="2828925"/>
          </a:xfrm>
        </p:spPr>
      </p:pic>
      <p:sp>
        <p:nvSpPr>
          <p:cNvPr id="2867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/>
              <a:t>FNAL-CERN Summer School 2009 Calorimetry Lecture 3</a:t>
            </a:r>
          </a:p>
        </p:txBody>
      </p:sp>
      <p:sp>
        <p:nvSpPr>
          <p:cNvPr id="286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870260-67C9-7342-8C87-DB1063FB66EF}" type="slidenum">
              <a:rPr lang="en-US" altLang="zh-CN" smtClean="0"/>
              <a:pPr/>
              <a:t>46</a:t>
            </a:fld>
            <a:endParaRPr lang="en-US" altLang="zh-CN" smtClean="0"/>
          </a:p>
        </p:txBody>
      </p:sp>
      <p:sp>
        <p:nvSpPr>
          <p:cNvPr id="6" name="Rectangle 5"/>
          <p:cNvSpPr/>
          <p:nvPr/>
        </p:nvSpPr>
        <p:spPr>
          <a:xfrm>
            <a:off x="6629400" y="3276600"/>
            <a:ext cx="2286000" cy="8382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8679" name="Picture 6" descr="LayerWeigh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0325" y="4038600"/>
            <a:ext cx="6543675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Box 7"/>
          <p:cNvSpPr txBox="1">
            <a:spLocks noChangeArrowheads="1"/>
          </p:cNvSpPr>
          <p:nvPr/>
        </p:nvSpPr>
        <p:spPr bwMode="auto">
          <a:xfrm>
            <a:off x="457200" y="4572000"/>
            <a:ext cx="242093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</a:rPr>
              <a:t>Hadron Showers:</a:t>
            </a:r>
          </a:p>
          <a:p>
            <a:pPr algn="ctr"/>
            <a:r>
              <a:rPr lang="en-US">
                <a:solidFill>
                  <a:srgbClr val="0000FF"/>
                </a:solidFill>
              </a:rPr>
              <a:t>Layer Weighting</a:t>
            </a:r>
          </a:p>
          <a:p>
            <a:pPr algn="ctr"/>
            <a:r>
              <a:rPr lang="en-US">
                <a:solidFill>
                  <a:srgbClr val="0000FF"/>
                </a:solidFill>
              </a:rPr>
              <a:t>and E-Density</a:t>
            </a:r>
          </a:p>
          <a:p>
            <a:pPr algn="ctr"/>
            <a:r>
              <a:rPr lang="en-US">
                <a:solidFill>
                  <a:srgbClr val="0000FF"/>
                </a:solidFill>
              </a:rPr>
              <a:t>Weighting methods</a:t>
            </a:r>
          </a:p>
          <a:p>
            <a:pPr algn="ctr"/>
            <a:r>
              <a:rPr lang="en-US">
                <a:solidFill>
                  <a:srgbClr val="0000FF"/>
                </a:solidFill>
              </a:rPr>
              <a:t>have been studied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Topological Noise Removal</a:t>
            </a:r>
          </a:p>
        </p:txBody>
      </p:sp>
      <p:pic>
        <p:nvPicPr>
          <p:cNvPr id="29699" name="Content Placeholder 5" descr="LHC23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76" r="-1076"/>
          <a:stretch>
            <a:fillRect/>
          </a:stretch>
        </p:blipFill>
        <p:spPr/>
      </p:pic>
      <p:sp>
        <p:nvSpPr>
          <p:cNvPr id="2970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/>
              <a:t>FNAL-CERN Summer School 2009 Calorimetry Lecture 3</a:t>
            </a:r>
          </a:p>
        </p:txBody>
      </p:sp>
      <p:sp>
        <p:nvSpPr>
          <p:cNvPr id="2970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585D273-CA10-5041-9CE7-BEA24E8639EA}" type="slidenum">
              <a:rPr lang="en-US" altLang="zh-CN" smtClean="0"/>
              <a:pPr/>
              <a:t>47</a:t>
            </a:fld>
            <a:endParaRPr lang="en-US" altLang="zh-CN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Particle Flow           </a:t>
            </a:r>
          </a:p>
        </p:txBody>
      </p:sp>
      <p:sp>
        <p:nvSpPr>
          <p:cNvPr id="3174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/>
              <a:t>FNAL-CERN Summer School 2009 Calorimetry Lecture 3</a:t>
            </a:r>
          </a:p>
        </p:txBody>
      </p:sp>
      <p:sp>
        <p:nvSpPr>
          <p:cNvPr id="317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3ADEF2F-691E-D440-A797-90E0E5689227}" type="slidenum">
              <a:rPr lang="en-US" altLang="zh-CN" smtClean="0"/>
              <a:pPr/>
              <a:t>48</a:t>
            </a:fld>
            <a:endParaRPr lang="en-US" altLang="zh-CN" smtClean="0"/>
          </a:p>
        </p:txBody>
      </p:sp>
      <p:pic>
        <p:nvPicPr>
          <p:cNvPr id="31750" name="Picture 5" descr="PFT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19200"/>
            <a:ext cx="4648200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6" descr="PFT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685800"/>
            <a:ext cx="3494088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7" descr="PFT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3657600"/>
            <a:ext cx="34290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TextBox 8"/>
          <p:cNvSpPr txBox="1">
            <a:spLocks noChangeArrowheads="1"/>
          </p:cNvSpPr>
          <p:nvPr/>
        </p:nvSpPr>
        <p:spPr bwMode="auto">
          <a:xfrm>
            <a:off x="2971800" y="2971800"/>
            <a:ext cx="91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Tracks</a:t>
            </a:r>
          </a:p>
        </p:txBody>
      </p:sp>
      <p:sp>
        <p:nvSpPr>
          <p:cNvPr id="31754" name="TextBox 9"/>
          <p:cNvSpPr txBox="1">
            <a:spLocks noChangeArrowheads="1"/>
          </p:cNvSpPr>
          <p:nvPr/>
        </p:nvSpPr>
        <p:spPr bwMode="auto">
          <a:xfrm>
            <a:off x="2133600" y="3429000"/>
            <a:ext cx="777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ECAL</a:t>
            </a:r>
          </a:p>
        </p:txBody>
      </p:sp>
      <p:sp>
        <p:nvSpPr>
          <p:cNvPr id="31755" name="TextBox 10"/>
          <p:cNvSpPr txBox="1">
            <a:spLocks noChangeArrowheads="1"/>
          </p:cNvSpPr>
          <p:nvPr/>
        </p:nvSpPr>
        <p:spPr bwMode="auto">
          <a:xfrm>
            <a:off x="1371600" y="3810000"/>
            <a:ext cx="804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HCAL</a:t>
            </a:r>
          </a:p>
        </p:txBody>
      </p:sp>
      <p:sp>
        <p:nvSpPr>
          <p:cNvPr id="31756" name="TextBox 11"/>
          <p:cNvSpPr txBox="1">
            <a:spLocks noChangeArrowheads="1"/>
          </p:cNvSpPr>
          <p:nvPr/>
        </p:nvSpPr>
        <p:spPr bwMode="auto">
          <a:xfrm>
            <a:off x="6096000" y="304800"/>
            <a:ext cx="2430463" cy="6461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</a:rPr>
              <a:t>Match track to high </a:t>
            </a:r>
          </a:p>
          <a:p>
            <a:pPr algn="ctr"/>
            <a:r>
              <a:rPr lang="en-US">
                <a:solidFill>
                  <a:srgbClr val="0000FF"/>
                </a:solidFill>
              </a:rPr>
              <a:t>granularity ECAL</a:t>
            </a:r>
          </a:p>
        </p:txBody>
      </p:sp>
      <p:sp>
        <p:nvSpPr>
          <p:cNvPr id="31757" name="TextBox 12"/>
          <p:cNvSpPr txBox="1">
            <a:spLocks noChangeArrowheads="1"/>
          </p:cNvSpPr>
          <p:nvPr/>
        </p:nvSpPr>
        <p:spPr bwMode="auto">
          <a:xfrm>
            <a:off x="6019800" y="3429000"/>
            <a:ext cx="2185988" cy="6461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</a:rPr>
              <a:t>Match to lower </a:t>
            </a:r>
          </a:p>
          <a:p>
            <a:pPr algn="ctr"/>
            <a:r>
              <a:rPr lang="en-US">
                <a:solidFill>
                  <a:srgbClr val="0000FF"/>
                </a:solidFill>
              </a:rPr>
              <a:t>Granularity HCAL</a:t>
            </a:r>
          </a:p>
        </p:txBody>
      </p:sp>
      <p:sp>
        <p:nvSpPr>
          <p:cNvPr id="31758" name="TextBox 13"/>
          <p:cNvSpPr txBox="1">
            <a:spLocks noChangeArrowheads="1"/>
          </p:cNvSpPr>
          <p:nvPr/>
        </p:nvSpPr>
        <p:spPr bwMode="auto">
          <a:xfrm>
            <a:off x="304800" y="5181600"/>
            <a:ext cx="53371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1) Leverage High Precision Tracking</a:t>
            </a:r>
          </a:p>
          <a:p>
            <a:r>
              <a:rPr lang="en-US">
                <a:solidFill>
                  <a:srgbClr val="0000FF"/>
                </a:solidFill>
              </a:rPr>
              <a:t>2) And High Resolution ECAL EM-Showers</a:t>
            </a:r>
          </a:p>
          <a:p>
            <a:r>
              <a:rPr lang="en-US">
                <a:solidFill>
                  <a:srgbClr val="0000FF"/>
                </a:solidFill>
              </a:rPr>
              <a:t>3) Match and Discard Charged Hadron </a:t>
            </a:r>
          </a:p>
          <a:p>
            <a:r>
              <a:rPr lang="en-US">
                <a:solidFill>
                  <a:srgbClr val="0000FF"/>
                </a:solidFill>
              </a:rPr>
              <a:t>    Showers Replacing with Track Momentum</a:t>
            </a:r>
          </a:p>
        </p:txBody>
      </p:sp>
      <p:sp>
        <p:nvSpPr>
          <p:cNvPr id="31759" name="TextBox 14"/>
          <p:cNvSpPr txBox="1">
            <a:spLocks noChangeArrowheads="1"/>
          </p:cNvSpPr>
          <p:nvPr/>
        </p:nvSpPr>
        <p:spPr bwMode="auto">
          <a:xfrm>
            <a:off x="3048000" y="6324600"/>
            <a:ext cx="2700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(Courtesy of P. Janot)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Multiplicity in Jets vs. Jet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EFE2-4732-A747-852B-E016E067EF9C}" type="slidenum">
              <a:rPr lang="en-US" altLang="zh-CN" smtClean="0"/>
              <a:pPr/>
              <a:t>49</a:t>
            </a:fld>
            <a:endParaRPr lang="en-US" altLang="zh-CN"/>
          </a:p>
        </p:txBody>
      </p:sp>
      <p:pic>
        <p:nvPicPr>
          <p:cNvPr id="7" name="Picture 6" descr="jetmu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239000" cy="513426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rot="10800000">
            <a:off x="3657600" y="4953000"/>
            <a:ext cx="1447800" cy="152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81600" y="4953000"/>
            <a:ext cx="1206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4 </a:t>
            </a:r>
            <a:r>
              <a:rPr lang="en-US" dirty="0" err="1" smtClean="0">
                <a:solidFill>
                  <a:srgbClr val="3366FF"/>
                </a:solidFill>
              </a:rPr>
              <a:t>GeV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p</a:t>
            </a:r>
            <a:r>
              <a:rPr lang="en-US" baseline="-25000" dirty="0" err="1" smtClean="0">
                <a:solidFill>
                  <a:srgbClr val="3366FF"/>
                </a:solidFill>
              </a:rPr>
              <a:t>T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5257800" y="3810000"/>
            <a:ext cx="1447800" cy="152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05600" y="3810000"/>
            <a:ext cx="135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10 </a:t>
            </a:r>
            <a:r>
              <a:rPr lang="en-US" dirty="0" err="1" smtClean="0">
                <a:solidFill>
                  <a:srgbClr val="3366FF"/>
                </a:solidFill>
              </a:rPr>
              <a:t>GeV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p</a:t>
            </a:r>
            <a:r>
              <a:rPr lang="en-US" baseline="-25000" dirty="0" err="1" smtClean="0">
                <a:solidFill>
                  <a:srgbClr val="3366FF"/>
                </a:solidFill>
              </a:rPr>
              <a:t>T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6172200" y="3048000"/>
            <a:ext cx="1447800" cy="152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96200" y="2983468"/>
            <a:ext cx="135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30 </a:t>
            </a:r>
            <a:r>
              <a:rPr lang="en-US" dirty="0" err="1" smtClean="0">
                <a:solidFill>
                  <a:srgbClr val="3366FF"/>
                </a:solidFill>
              </a:rPr>
              <a:t>GeV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p</a:t>
            </a:r>
            <a:r>
              <a:rPr lang="en-US" baseline="-25000" dirty="0" err="1" smtClean="0">
                <a:solidFill>
                  <a:srgbClr val="3366FF"/>
                </a:solidFill>
              </a:rPr>
              <a:t>T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2362200" y="5410200"/>
            <a:ext cx="1447800" cy="152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33800" y="5257800"/>
            <a:ext cx="1206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1 </a:t>
            </a:r>
            <a:r>
              <a:rPr lang="en-US" dirty="0" err="1" smtClean="0">
                <a:solidFill>
                  <a:srgbClr val="3366FF"/>
                </a:solidFill>
              </a:rPr>
              <a:t>GeV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p</a:t>
            </a:r>
            <a:r>
              <a:rPr lang="en-US" baseline="-25000" dirty="0" err="1" smtClean="0">
                <a:solidFill>
                  <a:srgbClr val="3366FF"/>
                </a:solidFill>
              </a:rPr>
              <a:t>T</a:t>
            </a:r>
            <a:endParaRPr lang="en-US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4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3994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971FA60-2FD0-674B-A5A2-3F5D2C1FF705}" type="slidenum">
              <a:rPr lang="en-US" altLang="zh-CN" smtClean="0"/>
              <a:pPr/>
              <a:t>5</a:t>
            </a:fld>
            <a:endParaRPr lang="en-US" altLang="zh-CN" smtClean="0"/>
          </a:p>
        </p:txBody>
      </p:sp>
      <p:pic>
        <p:nvPicPr>
          <p:cNvPr id="39942" name="Picture 5" descr="LHC3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85800"/>
            <a:ext cx="83788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81000" y="4419600"/>
            <a:ext cx="838200" cy="1600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Replacing Showers with Tracks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EFE2-4732-A747-852B-E016E067EF9C}" type="slidenum">
              <a:rPr lang="en-US" altLang="zh-CN" smtClean="0"/>
              <a:pPr/>
              <a:t>50</a:t>
            </a:fld>
            <a:endParaRPr lang="en-US" altLang="zh-CN"/>
          </a:p>
        </p:txBody>
      </p:sp>
      <p:pic>
        <p:nvPicPr>
          <p:cNvPr id="7" name="Picture 6" descr="HGCal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92100" y="1600200"/>
            <a:ext cx="8851900" cy="461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Particle Flow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77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/>
              <a:t>FNAL-CERN Summer School 2009 Calorimetry Lecture 3</a:t>
            </a:r>
          </a:p>
        </p:txBody>
      </p:sp>
      <p:sp>
        <p:nvSpPr>
          <p:cNvPr id="327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03039A8-F530-BB45-B9D1-D7DC0ED15943}" type="slidenum">
              <a:rPr lang="en-US" altLang="zh-CN" smtClean="0"/>
              <a:pPr/>
              <a:t>51</a:t>
            </a:fld>
            <a:endParaRPr lang="en-US" altLang="zh-CN" smtClean="0"/>
          </a:p>
        </p:txBody>
      </p:sp>
      <p:pic>
        <p:nvPicPr>
          <p:cNvPr id="32774" name="Picture 5" descr="PFT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143000"/>
            <a:ext cx="38100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6" descr="PFT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3000"/>
            <a:ext cx="3724275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7" descr="PFT6.png"/>
          <p:cNvPicPr>
            <a:picLocks noChangeAspect="1"/>
          </p:cNvPicPr>
          <p:nvPr/>
        </p:nvPicPr>
        <p:blipFill>
          <a:blip r:embed="rId4"/>
          <a:srcRect l="50468"/>
          <a:stretch>
            <a:fillRect/>
          </a:stretch>
        </p:blipFill>
        <p:spPr bwMode="auto">
          <a:xfrm>
            <a:off x="531813" y="3810000"/>
            <a:ext cx="3887787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TextBox 8"/>
          <p:cNvSpPr txBox="1">
            <a:spLocks noChangeArrowheads="1"/>
          </p:cNvSpPr>
          <p:nvPr/>
        </p:nvSpPr>
        <p:spPr bwMode="auto">
          <a:xfrm>
            <a:off x="5486400" y="1981200"/>
            <a:ext cx="3379788" cy="6461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0000FF"/>
                </a:solidFill>
              </a:rPr>
              <a:t>Also, improves Jet Angle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and Reco Turn-on Eff.</a:t>
            </a:r>
          </a:p>
        </p:txBody>
      </p:sp>
      <p:sp>
        <p:nvSpPr>
          <p:cNvPr id="32778" name="TextBox 9"/>
          <p:cNvSpPr txBox="1">
            <a:spLocks noChangeArrowheads="1"/>
          </p:cNvSpPr>
          <p:nvPr/>
        </p:nvSpPr>
        <p:spPr bwMode="auto">
          <a:xfrm>
            <a:off x="1981200" y="1219200"/>
            <a:ext cx="2292350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Jet Improvements</a:t>
            </a:r>
          </a:p>
        </p:txBody>
      </p:sp>
      <p:sp>
        <p:nvSpPr>
          <p:cNvPr id="32779" name="TextBox 10"/>
          <p:cNvSpPr txBox="1">
            <a:spLocks noChangeArrowheads="1"/>
          </p:cNvSpPr>
          <p:nvPr/>
        </p:nvSpPr>
        <p:spPr bwMode="auto">
          <a:xfrm>
            <a:off x="1981200" y="3810000"/>
            <a:ext cx="2443163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MET Improvements</a:t>
            </a:r>
          </a:p>
        </p:txBody>
      </p:sp>
      <p:pic>
        <p:nvPicPr>
          <p:cNvPr id="32780" name="Picture 11" descr="PFT6.png"/>
          <p:cNvPicPr>
            <a:picLocks noChangeAspect="1"/>
          </p:cNvPicPr>
          <p:nvPr/>
        </p:nvPicPr>
        <p:blipFill>
          <a:blip r:embed="rId4"/>
          <a:srcRect r="50468"/>
          <a:stretch>
            <a:fillRect/>
          </a:stretch>
        </p:blipFill>
        <p:spPr bwMode="auto">
          <a:xfrm>
            <a:off x="4572000" y="3886200"/>
            <a:ext cx="388778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1" name="TextBox 12"/>
          <p:cNvSpPr txBox="1">
            <a:spLocks noChangeArrowheads="1"/>
          </p:cNvSpPr>
          <p:nvPr/>
        </p:nvSpPr>
        <p:spPr bwMode="auto">
          <a:xfrm>
            <a:off x="6096000" y="4800600"/>
            <a:ext cx="2368550" cy="369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Response Linearity</a:t>
            </a:r>
          </a:p>
        </p:txBody>
      </p:sp>
      <p:sp>
        <p:nvSpPr>
          <p:cNvPr id="32782" name="TextBox 13"/>
          <p:cNvSpPr txBox="1">
            <a:spLocks noChangeArrowheads="1"/>
          </p:cNvSpPr>
          <p:nvPr/>
        </p:nvSpPr>
        <p:spPr bwMode="auto">
          <a:xfrm>
            <a:off x="5943600" y="1295400"/>
            <a:ext cx="2368550" cy="3698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Response Linearity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Inst. Luminosity (cm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EFE2-4732-A747-852B-E016E067EF9C}" type="slidenum">
              <a:rPr lang="en-US" altLang="zh-CN" smtClean="0"/>
              <a:pPr/>
              <a:t>52</a:t>
            </a:fld>
            <a:endParaRPr lang="en-US" altLang="zh-CN"/>
          </a:p>
        </p:txBody>
      </p:sp>
      <p:pic>
        <p:nvPicPr>
          <p:cNvPr id="7" name="Picture 6" descr="HLLHCcaloview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2006" r="2006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l="2006" r="2006"/>
              <a:stretch>
                <a:fillRect/>
              </a:stretch>
            </p:blipFill>
          </mc:Fallback>
        </mc:AlternateContent>
        <p:spPr>
          <a:xfrm>
            <a:off x="304800" y="1295400"/>
            <a:ext cx="8752880" cy="4826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Silicon-Tungsten </a:t>
            </a:r>
            <a:r>
              <a:rPr lang="en-US" dirty="0" err="1" smtClean="0"/>
              <a:t>Calorimetery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5800"/>
            <a:ext cx="8229600" cy="2209800"/>
          </a:xfrm>
        </p:spPr>
        <p:txBody>
          <a:bodyPr/>
          <a:lstStyle/>
          <a:p>
            <a:r>
              <a:rPr lang="en-US" sz="2000" dirty="0" smtClean="0"/>
              <a:t>Limited EM resolution, but high granularity for complementing tracking coverage down to |eta|=3</a:t>
            </a:r>
          </a:p>
          <a:p>
            <a:r>
              <a:rPr lang="en-US" sz="2000" dirty="0" smtClean="0"/>
              <a:t>Self-Heating from leakage current in Silicon (P=V*I) at 3000fb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 is estimated to be </a:t>
            </a:r>
            <a:r>
              <a:rPr lang="en-US" sz="2000" b="1" dirty="0" smtClean="0"/>
              <a:t>115kW</a:t>
            </a:r>
            <a:r>
              <a:rPr lang="en-US" sz="2000" dirty="0" smtClean="0"/>
              <a:t> </a:t>
            </a:r>
          </a:p>
          <a:p>
            <a:pPr lvl="1"/>
            <a:r>
              <a:rPr lang="en-US" sz="1600" dirty="0" smtClean="0">
                <a:solidFill>
                  <a:srgbClr val="3366FF"/>
                </a:solidFill>
              </a:rPr>
              <a:t>Will be the most power hungry calorimeter ever built!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EFE2-4732-A747-852B-E016E067EF9C}" type="slidenum">
              <a:rPr lang="en-US" altLang="zh-CN" smtClean="0"/>
              <a:pPr/>
              <a:t>53</a:t>
            </a:fld>
            <a:endParaRPr lang="en-US" altLang="zh-CN"/>
          </a:p>
        </p:txBody>
      </p:sp>
      <p:pic>
        <p:nvPicPr>
          <p:cNvPr id="7" name="Picture 6" descr="HGClayout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1295400"/>
            <a:ext cx="8763000" cy="313094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vertice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6824"/>
            <a:ext cx="9144000" cy="606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9" y="0"/>
            <a:ext cx="8229023" cy="7395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Vertex Spacing</a:t>
            </a:r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C5410E-1162-2F4A-BB0A-082491FE6A38}" type="slidenum">
              <a:rPr lang="en-US" smtClean="0">
                <a:solidFill>
                  <a:srgbClr val="FFFFFF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54</a:t>
            </a:fld>
            <a:endParaRPr lang="en-US" smtClean="0">
              <a:solidFill>
                <a:srgbClr val="FFFFFF"/>
              </a:solidFill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50273" y="4392706"/>
            <a:ext cx="7342909" cy="11206"/>
          </a:xfrm>
          <a:prstGeom prst="straightConnector1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226496" y="4415076"/>
            <a:ext cx="470647" cy="2886"/>
          </a:xfrm>
          <a:prstGeom prst="line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7546314" y="4403870"/>
            <a:ext cx="470647" cy="2886"/>
          </a:xfrm>
          <a:prstGeom prst="line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2" name="TextBox 10"/>
          <p:cNvSpPr txBox="1">
            <a:spLocks noChangeArrowheads="1"/>
          </p:cNvSpPr>
          <p:nvPr/>
        </p:nvSpPr>
        <p:spPr bwMode="auto">
          <a:xfrm>
            <a:off x="3394364" y="4448736"/>
            <a:ext cx="1820093" cy="63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~10cm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786438"/>
            <a:ext cx="4110182" cy="944634"/>
          </a:xfrm>
          <a:prstGeom prst="rect">
            <a:avLst/>
          </a:prstGeom>
          <a:noFill/>
        </p:spPr>
        <p:txBody>
          <a:bodyPr lIns="82058" tIns="41029" rIns="82058" bIns="41029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Raw </a:t>
            </a:r>
            <a:r>
              <a:rPr lang="en-US" i="1" dirty="0">
                <a:solidFill>
                  <a:schemeClr val="accent3">
                    <a:lumMod val="75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-US" i="1" baseline="-25000" dirty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~2 TeV</a:t>
            </a:r>
          </a:p>
          <a:p>
            <a:pPr>
              <a:defRPr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14 jets with E</a:t>
            </a:r>
            <a:r>
              <a:rPr lang="en-US" i="1" baseline="-25000" dirty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&gt;40</a:t>
            </a:r>
          </a:p>
          <a:p>
            <a:pPr>
              <a:defRPr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Estimated  PU~50</a:t>
            </a:r>
          </a:p>
        </p:txBody>
      </p:sp>
      <p:sp>
        <p:nvSpPr>
          <p:cNvPr id="26634" name="TextBox 52"/>
          <p:cNvSpPr txBox="1">
            <a:spLocks noChangeArrowheads="1"/>
          </p:cNvSpPr>
          <p:nvPr/>
        </p:nvSpPr>
        <p:spPr bwMode="auto">
          <a:xfrm>
            <a:off x="4144818" y="1019735"/>
            <a:ext cx="4999182" cy="229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LHC Collision Snapshot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Exposure Time = 25ns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vertice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06824"/>
            <a:ext cx="9144000" cy="606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89" y="0"/>
            <a:ext cx="8229023" cy="7395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Vertex Time</a:t>
            </a:r>
            <a:endParaRPr 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A6AF4FD-2A1E-7B4F-ADDA-4EE24922DF3C}" type="slidenum">
              <a:rPr lang="en-US" smtClean="0">
                <a:solidFill>
                  <a:srgbClr val="FFFFFF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rPr>
              <a:pPr/>
              <a:t>55</a:t>
            </a:fld>
            <a:endParaRPr lang="en-US" smtClean="0">
              <a:solidFill>
                <a:srgbClr val="FFFFFF"/>
              </a:solidFill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2413000" y="3966883"/>
            <a:ext cx="1950431" cy="982550"/>
            <a:chOff x="2654300" y="4495800"/>
            <a:chExt cx="2146338" cy="1113415"/>
          </a:xfrm>
        </p:grpSpPr>
        <p:cxnSp>
          <p:nvCxnSpPr>
            <p:cNvPr id="15" name="Straight Arrow Connector 14"/>
            <p:cNvCxnSpPr/>
            <p:nvPr/>
          </p:nvCxnSpPr>
          <p:spPr>
            <a:xfrm rot="10800000">
              <a:off x="2654300" y="4495800"/>
              <a:ext cx="813127" cy="482538"/>
            </a:xfrm>
            <a:prstGeom prst="straightConnector1">
              <a:avLst/>
            </a:prstGeom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681" name="TextBox 21"/>
            <p:cNvSpPr txBox="1">
              <a:spLocks noChangeArrowheads="1"/>
            </p:cNvSpPr>
            <p:nvPr/>
          </p:nvSpPr>
          <p:spPr bwMode="auto">
            <a:xfrm>
              <a:off x="2857500" y="4876800"/>
              <a:ext cx="1943138" cy="732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</a:rPr>
                <a:t>0.15ns</a:t>
              </a:r>
            </a:p>
          </p:txBody>
        </p: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3475182" y="3003176"/>
            <a:ext cx="1472278" cy="806824"/>
            <a:chOff x="3822700" y="3403600"/>
            <a:chExt cx="1619117" cy="914400"/>
          </a:xfrm>
        </p:grpSpPr>
        <p:sp>
          <p:nvSpPr>
            <p:cNvPr id="27678" name="TextBox 18"/>
            <p:cNvSpPr txBox="1">
              <a:spLocks noChangeArrowheads="1"/>
            </p:cNvSpPr>
            <p:nvPr/>
          </p:nvSpPr>
          <p:spPr bwMode="auto">
            <a:xfrm>
              <a:off x="3822700" y="3403600"/>
              <a:ext cx="1619117" cy="732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</a:rPr>
                <a:t>0.4ns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10800000" flipV="1">
              <a:off x="3949669" y="4000500"/>
              <a:ext cx="444393" cy="317500"/>
            </a:xfrm>
            <a:prstGeom prst="straightConnector1">
              <a:avLst/>
            </a:prstGeom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2601140" y="4000500"/>
            <a:ext cx="4387664" cy="1794504"/>
            <a:chOff x="2862227" y="4533899"/>
            <a:chExt cx="4825363" cy="2032865"/>
          </a:xfrm>
        </p:grpSpPr>
        <p:sp>
          <p:nvSpPr>
            <p:cNvPr id="27676" name="TextBox 12"/>
            <p:cNvSpPr txBox="1">
              <a:spLocks noChangeArrowheads="1"/>
            </p:cNvSpPr>
            <p:nvPr/>
          </p:nvSpPr>
          <p:spPr bwMode="auto">
            <a:xfrm>
              <a:off x="2862227" y="5206998"/>
              <a:ext cx="4825363" cy="1359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FFFF"/>
                  </a:solidFill>
                </a:rPr>
                <a:t>0ns</a:t>
              </a:r>
            </a:p>
            <a:p>
              <a:pPr algn="ctr"/>
              <a:r>
                <a:rPr lang="en-US" sz="3600" dirty="0">
                  <a:solidFill>
                    <a:srgbClr val="FFFFFF"/>
                  </a:solidFill>
                </a:rPr>
                <a:t>(define to be </a:t>
              </a:r>
              <a:r>
                <a:rPr lang="en-US" sz="3600" dirty="0" err="1">
                  <a:solidFill>
                    <a:srgbClr val="FFFFFF"/>
                  </a:solidFill>
                </a:rPr>
                <a:t>t</a:t>
              </a:r>
              <a:r>
                <a:rPr lang="en-US" sz="3600" dirty="0">
                  <a:solidFill>
                    <a:srgbClr val="FFFFFF"/>
                  </a:solidFill>
                </a:rPr>
                <a:t>=0)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16200000" flipV="1">
              <a:off x="4712352" y="4902029"/>
              <a:ext cx="787049" cy="50789"/>
            </a:xfrm>
            <a:prstGeom prst="straightConnector1">
              <a:avLst/>
            </a:prstGeom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230909" y="4000500"/>
            <a:ext cx="1765778" cy="859274"/>
            <a:chOff x="254000" y="4533900"/>
            <a:chExt cx="1941454" cy="973701"/>
          </a:xfrm>
        </p:grpSpPr>
        <p:sp>
          <p:nvSpPr>
            <p:cNvPr id="27674" name="TextBox 16"/>
            <p:cNvSpPr txBox="1">
              <a:spLocks noChangeArrowheads="1"/>
            </p:cNvSpPr>
            <p:nvPr/>
          </p:nvSpPr>
          <p:spPr bwMode="auto">
            <a:xfrm>
              <a:off x="254000" y="4775200"/>
              <a:ext cx="1941454" cy="732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</a:rPr>
                <a:t>0.11ns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933084" y="4540297"/>
              <a:ext cx="317454" cy="304659"/>
            </a:xfrm>
            <a:prstGeom prst="straightConnector1">
              <a:avLst/>
            </a:prstGeom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1639455" y="2442882"/>
            <a:ext cx="1975421" cy="1378325"/>
            <a:chOff x="1803400" y="2768600"/>
            <a:chExt cx="2173167" cy="1562101"/>
          </a:xfrm>
        </p:grpSpPr>
        <p:sp>
          <p:nvSpPr>
            <p:cNvPr id="27672" name="TextBox 10"/>
            <p:cNvSpPr txBox="1">
              <a:spLocks noChangeArrowheads="1"/>
            </p:cNvSpPr>
            <p:nvPr/>
          </p:nvSpPr>
          <p:spPr bwMode="auto">
            <a:xfrm>
              <a:off x="1803400" y="2768600"/>
              <a:ext cx="2173167" cy="732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</a:rPr>
                <a:t>-0.11ns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936802" y="3536915"/>
              <a:ext cx="838200" cy="749371"/>
            </a:xfrm>
            <a:prstGeom prst="straightConnector1">
              <a:avLst/>
            </a:prstGeom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953000" y="2756647"/>
            <a:ext cx="1765778" cy="997324"/>
            <a:chOff x="5448300" y="3124200"/>
            <a:chExt cx="1943231" cy="1130300"/>
          </a:xfrm>
        </p:grpSpPr>
        <p:sp>
          <p:nvSpPr>
            <p:cNvPr id="27670" name="TextBox 20"/>
            <p:cNvSpPr txBox="1">
              <a:spLocks noChangeArrowheads="1"/>
            </p:cNvSpPr>
            <p:nvPr/>
          </p:nvSpPr>
          <p:spPr bwMode="auto">
            <a:xfrm>
              <a:off x="5448300" y="3124200"/>
              <a:ext cx="1943231" cy="732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</a:rPr>
                <a:t>0.02ns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0800000" flipV="1">
              <a:off x="5689709" y="3733800"/>
              <a:ext cx="584463" cy="520700"/>
            </a:xfrm>
            <a:prstGeom prst="straightConnector1">
              <a:avLst/>
            </a:prstGeom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51"/>
          <p:cNvGrpSpPr>
            <a:grpSpLocks/>
          </p:cNvGrpSpPr>
          <p:nvPr/>
        </p:nvGrpSpPr>
        <p:grpSpPr bwMode="auto">
          <a:xfrm>
            <a:off x="7804724" y="3933264"/>
            <a:ext cx="1502898" cy="1206683"/>
            <a:chOff x="8585200" y="4457700"/>
            <a:chExt cx="1653188" cy="1367433"/>
          </a:xfrm>
        </p:grpSpPr>
        <p:sp>
          <p:nvSpPr>
            <p:cNvPr id="27668" name="TextBox 15"/>
            <p:cNvSpPr txBox="1">
              <a:spLocks noChangeArrowheads="1"/>
            </p:cNvSpPr>
            <p:nvPr/>
          </p:nvSpPr>
          <p:spPr bwMode="auto">
            <a:xfrm>
              <a:off x="8618883" y="5092700"/>
              <a:ext cx="1619505" cy="732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</a:rPr>
                <a:t>0.2ns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16200000" flipV="1">
              <a:off x="8496337" y="4546563"/>
              <a:ext cx="711126" cy="533400"/>
            </a:xfrm>
            <a:prstGeom prst="straightConnector1">
              <a:avLst/>
            </a:prstGeom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5969000" y="3966884"/>
            <a:ext cx="1975421" cy="1083411"/>
            <a:chOff x="6565900" y="4495800"/>
            <a:chExt cx="2173131" cy="1227724"/>
          </a:xfrm>
        </p:grpSpPr>
        <p:sp>
          <p:nvSpPr>
            <p:cNvPr id="27666" name="TextBox 17"/>
            <p:cNvSpPr txBox="1">
              <a:spLocks noChangeArrowheads="1"/>
            </p:cNvSpPr>
            <p:nvPr/>
          </p:nvSpPr>
          <p:spPr bwMode="auto">
            <a:xfrm>
              <a:off x="6565900" y="4991100"/>
              <a:ext cx="2173131" cy="732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</a:rPr>
                <a:t>-0.05ns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10800000">
              <a:off x="6667508" y="4495800"/>
              <a:ext cx="660451" cy="609530"/>
            </a:xfrm>
            <a:prstGeom prst="straightConnector1">
              <a:avLst/>
            </a:prstGeom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407727" y="2386853"/>
            <a:ext cx="1975421" cy="1467971"/>
            <a:chOff x="7048500" y="2705100"/>
            <a:chExt cx="2173131" cy="1663700"/>
          </a:xfrm>
        </p:grpSpPr>
        <p:sp>
          <p:nvSpPr>
            <p:cNvPr id="27664" name="TextBox 19"/>
            <p:cNvSpPr txBox="1">
              <a:spLocks noChangeArrowheads="1"/>
            </p:cNvSpPr>
            <p:nvPr/>
          </p:nvSpPr>
          <p:spPr bwMode="auto">
            <a:xfrm>
              <a:off x="7048500" y="2705100"/>
              <a:ext cx="2173131" cy="732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</a:rPr>
                <a:t>-0.12ns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5400000">
              <a:off x="7448616" y="3727436"/>
              <a:ext cx="914400" cy="368328"/>
            </a:xfrm>
            <a:prstGeom prst="straightConnector1">
              <a:avLst/>
            </a:prstGeom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662" name="TextBox 52"/>
          <p:cNvSpPr txBox="1">
            <a:spLocks noChangeArrowheads="1"/>
          </p:cNvSpPr>
          <p:nvPr/>
        </p:nvSpPr>
        <p:spPr bwMode="auto">
          <a:xfrm>
            <a:off x="4505614" y="1019736"/>
            <a:ext cx="4638386" cy="119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LHC Bunch Crossing 1ns Clip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0" y="5786438"/>
            <a:ext cx="4110182" cy="944634"/>
          </a:xfrm>
          <a:prstGeom prst="rect">
            <a:avLst/>
          </a:prstGeom>
          <a:noFill/>
        </p:spPr>
        <p:txBody>
          <a:bodyPr lIns="82058" tIns="41029" rIns="82058" bIns="41029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Raw </a:t>
            </a:r>
            <a:r>
              <a:rPr lang="en-US" i="1" dirty="0">
                <a:solidFill>
                  <a:schemeClr val="accent3">
                    <a:lumMod val="75000"/>
                  </a:schemeClr>
                </a:solidFill>
                <a:latin typeface="Symbol" charset="2"/>
                <a:cs typeface="Symbol" charset="2"/>
              </a:rPr>
              <a:t>S</a:t>
            </a: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E</a:t>
            </a:r>
            <a:r>
              <a:rPr lang="en-US" i="1" baseline="-25000" dirty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~2 TeV</a:t>
            </a:r>
          </a:p>
          <a:p>
            <a:pPr>
              <a:defRPr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14 jets with E</a:t>
            </a:r>
            <a:r>
              <a:rPr lang="en-US" i="1" baseline="-25000" dirty="0">
                <a:solidFill>
                  <a:schemeClr val="accent3">
                    <a:lumMod val="75000"/>
                  </a:schemeClr>
                </a:solidFill>
              </a:rPr>
              <a:t>T</a:t>
            </a: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&gt;40</a:t>
            </a:r>
          </a:p>
          <a:p>
            <a:pPr>
              <a:defRPr/>
            </a:pPr>
            <a:r>
              <a:rPr lang="en-US" i="1" dirty="0">
                <a:solidFill>
                  <a:schemeClr val="accent3">
                    <a:lumMod val="75000"/>
                  </a:schemeClr>
                </a:solidFill>
              </a:rPr>
              <a:t>Estimated  PU~50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Dvertices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0" y="1905000"/>
            <a:ext cx="8435546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4D Vertex Reconstruction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EFE2-4732-A747-852B-E016E067EF9C}" type="slidenum">
              <a:rPr lang="en-US" altLang="zh-CN" smtClean="0"/>
              <a:pPr/>
              <a:t>56</a:t>
            </a:fld>
            <a:endParaRPr lang="en-US" altLang="zh-CN"/>
          </a:p>
        </p:txBody>
      </p:sp>
      <p:pic>
        <p:nvPicPr>
          <p:cNvPr id="8" name="Picture 7" descr="VertexMerging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029200" y="1066800"/>
            <a:ext cx="4114800" cy="1870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76578" y="1143000"/>
            <a:ext cx="5496286" cy="464314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Leveraging recent test beam results at CERN and FNAL with a thin </a:t>
            </a:r>
            <a:r>
              <a:rPr lang="en-US" sz="2000" dirty="0" err="1" smtClean="0"/>
              <a:t>LYSO:Ce</a:t>
            </a:r>
            <a:r>
              <a:rPr lang="en-US" sz="2000" dirty="0" smtClean="0"/>
              <a:t> (3mm) layer and HPK (or FBK) </a:t>
            </a:r>
            <a:r>
              <a:rPr lang="en-US" sz="2000" dirty="0" err="1" smtClean="0"/>
              <a:t>SiPMs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34A62-734D-934A-8AD0-01C4398284CE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Crystal+SiPM</a:t>
            </a:r>
            <a:r>
              <a:rPr lang="en-US" dirty="0" smtClean="0"/>
              <a:t> Timing Layer</a:t>
            </a:r>
            <a:endParaRPr lang="en-US" dirty="0"/>
          </a:p>
        </p:txBody>
      </p:sp>
      <p:pic>
        <p:nvPicPr>
          <p:cNvPr id="6" name="Picture 5" descr="textbeamfig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1219200"/>
            <a:ext cx="2796506" cy="5190315"/>
          </a:xfrm>
          <a:prstGeom prst="rect">
            <a:avLst/>
          </a:prstGeom>
        </p:spPr>
      </p:pic>
      <p:pic>
        <p:nvPicPr>
          <p:cNvPr id="7" name="Picture 6" descr="testbeamfig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 l="48932" t="34286" r="6990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 l="48932" t="34286" r="6990"/>
              <a:stretch>
                <a:fillRect/>
              </a:stretch>
            </p:blipFill>
          </mc:Fallback>
        </mc:AlternateContent>
        <p:spPr>
          <a:xfrm>
            <a:off x="3048000" y="2514600"/>
            <a:ext cx="3715890" cy="37650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1940" y="4191000"/>
            <a:ext cx="2532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latin typeface="Book Antiqua"/>
                <a:cs typeface="Book Antiqua"/>
              </a:rPr>
              <a:t>LYSO:Ce</a:t>
            </a:r>
            <a:r>
              <a:rPr lang="en-US" sz="2000" dirty="0" smtClean="0">
                <a:latin typeface="Book Antiqua"/>
                <a:cs typeface="Book Antiqua"/>
              </a:rPr>
              <a:t> 6x6x3mm crystals readout with 6x6mm HPK </a:t>
            </a:r>
            <a:r>
              <a:rPr lang="en-US" sz="2000" dirty="0" err="1" smtClean="0">
                <a:latin typeface="Book Antiqua"/>
                <a:cs typeface="Book Antiqua"/>
              </a:rPr>
              <a:t>SiPMs</a:t>
            </a:r>
            <a:endParaRPr lang="en-US" sz="2000" dirty="0">
              <a:latin typeface="Book Antiqua"/>
              <a:cs typeface="Book Antiqua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6400800"/>
            <a:ext cx="2895600" cy="457200"/>
          </a:xfrm>
        </p:spPr>
        <p:txBody>
          <a:bodyPr/>
          <a:lstStyle/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11" name="TextBox 10"/>
          <p:cNvSpPr txBox="1"/>
          <p:nvPr/>
        </p:nvSpPr>
        <p:spPr>
          <a:xfrm>
            <a:off x="1447800" y="4648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Walk Correction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90600" y="2362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MIP Signal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22631" y="2667000"/>
            <a:ext cx="232136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Single Crystal</a:t>
            </a:r>
          </a:p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MIP timing</a:t>
            </a:r>
          </a:p>
          <a:p>
            <a:pPr algn="ctr"/>
            <a:r>
              <a:rPr lang="en-US" sz="2400" dirty="0" smtClean="0">
                <a:solidFill>
                  <a:srgbClr val="3366FF"/>
                </a:solidFill>
              </a:rPr>
              <a:t>σ~19ps</a:t>
            </a:r>
            <a:endParaRPr lang="en-US" sz="24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5" descr="DREAM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429000"/>
            <a:ext cx="55626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Approaches to Compensation</a:t>
            </a:r>
          </a:p>
        </p:txBody>
      </p:sp>
      <p:sp>
        <p:nvSpPr>
          <p:cNvPr id="34821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181600"/>
          </a:xfrm>
        </p:spPr>
        <p:txBody>
          <a:bodyPr/>
          <a:lstStyle/>
          <a:p>
            <a:r>
              <a:rPr lang="en-US" sz="2400" smtClean="0"/>
              <a:t>Dual-REAdout Method (DREAM Collaboration)</a:t>
            </a:r>
          </a:p>
          <a:p>
            <a:pPr lvl="1"/>
            <a:r>
              <a:rPr lang="en-US" sz="2000" smtClean="0">
                <a:solidFill>
                  <a:srgbClr val="0000FF"/>
                </a:solidFill>
              </a:rPr>
              <a:t>Measure EM fraction cell-by-cell by comparing Cherenkov and dE/dx signals</a:t>
            </a:r>
          </a:p>
          <a:p>
            <a:pPr lvl="1"/>
            <a:r>
              <a:rPr lang="en-US" sz="2000" smtClean="0">
                <a:solidFill>
                  <a:srgbClr val="0000FF"/>
                </a:solidFill>
              </a:rPr>
              <a:t>Densely packed SPACAL calorimeter with interleaved Quartz(Cherenkov) and Scintillating Fibers</a:t>
            </a:r>
          </a:p>
          <a:p>
            <a:pPr lvl="1"/>
            <a:r>
              <a:rPr lang="en-US" sz="2000" smtClean="0">
                <a:solidFill>
                  <a:srgbClr val="0000FF"/>
                </a:solidFill>
              </a:rPr>
              <a:t>What is the dream? Measure jets as accurately as electrons</a:t>
            </a:r>
          </a:p>
          <a:p>
            <a:endParaRPr lang="en-US" smtClean="0"/>
          </a:p>
        </p:txBody>
      </p:sp>
      <p:sp>
        <p:nvSpPr>
          <p:cNvPr id="3482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/>
              <a:t>FNAL-CERN Summer School 2009 Calorimetry Lecture 3</a:t>
            </a:r>
          </a:p>
        </p:txBody>
      </p:sp>
      <p:sp>
        <p:nvSpPr>
          <p:cNvPr id="3482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457200"/>
          </a:xfrm>
          <a:noFill/>
        </p:spPr>
        <p:txBody>
          <a:bodyPr/>
          <a:lstStyle/>
          <a:p>
            <a:fld id="{C8B3817B-BB1A-1349-A008-23D27593D9E4}" type="slidenum">
              <a:rPr lang="en-US" altLang="zh-CN" smtClean="0"/>
              <a:pPr/>
              <a:t>58</a:t>
            </a:fld>
            <a:endParaRPr lang="en-US" altLang="zh-CN" smtClean="0"/>
          </a:p>
        </p:txBody>
      </p:sp>
      <p:pic>
        <p:nvPicPr>
          <p:cNvPr id="34824" name="Picture 6" descr="DREAM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733800"/>
            <a:ext cx="3265488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2209800" y="3200400"/>
          <a:ext cx="2741613" cy="528638"/>
        </p:xfrm>
        <a:graphic>
          <a:graphicData uri="http://schemas.openxmlformats.org/presentationml/2006/ole">
            <p:oleObj spid="_x0000_s101378" name="Equation" r:id="rId5" imgW="1117600" imgH="2159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 Method for Computing Energy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84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/>
              <a:t>FNAL-CERN Summer School 2009 Calorimetry Lecture 3</a:t>
            </a:r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3D3E117-4F79-F340-9B7A-7E4C32C36A31}" type="slidenum">
              <a:rPr lang="en-US" altLang="zh-CN" smtClean="0"/>
              <a:pPr/>
              <a:t>59</a:t>
            </a:fld>
            <a:endParaRPr lang="en-US" altLang="zh-CN" smtClean="0"/>
          </a:p>
        </p:txBody>
      </p:sp>
      <p:pic>
        <p:nvPicPr>
          <p:cNvPr id="35846" name="Picture 5" descr="DREAM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3000"/>
            <a:ext cx="84693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Box 6"/>
          <p:cNvSpPr txBox="1">
            <a:spLocks noChangeArrowheads="1"/>
          </p:cNvSpPr>
          <p:nvPr/>
        </p:nvSpPr>
        <p:spPr bwMode="auto">
          <a:xfrm>
            <a:off x="4191000" y="6248400"/>
            <a:ext cx="319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(Courtesy of R. </a:t>
            </a:r>
            <a:r>
              <a:rPr lang="en-US" dirty="0" err="1"/>
              <a:t>Wigmans</a:t>
            </a:r>
            <a:r>
              <a:rPr lang="en-US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58200" cy="712787"/>
          </a:xfrm>
        </p:spPr>
        <p:txBody>
          <a:bodyPr/>
          <a:lstStyle/>
          <a:p>
            <a:r>
              <a:rPr lang="en-US" sz="4000" smtClean="0"/>
              <a:t>Spacing Held with Honeycomb Structure</a:t>
            </a:r>
          </a:p>
        </p:txBody>
      </p:sp>
      <p:pic>
        <p:nvPicPr>
          <p:cNvPr id="40963" name="Content Placeholder 5" descr="Atlas2.png"/>
          <p:cNvPicPr>
            <a:picLocks noGrp="1" noChangeAspect="1"/>
          </p:cNvPicPr>
          <p:nvPr>
            <p:ph idx="1"/>
          </p:nvPr>
        </p:nvPicPr>
        <p:blipFill>
          <a:blip r:embed="rId2"/>
          <a:srcRect t="-24551" b="-24551"/>
          <a:stretch>
            <a:fillRect/>
          </a:stretch>
        </p:blipFill>
        <p:spPr/>
      </p:pic>
      <p:sp>
        <p:nvSpPr>
          <p:cNvPr id="4096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4096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424CE3-6D8E-EA40-BA4A-D2D20F884B45}" type="slidenum">
              <a:rPr lang="en-US" altLang="zh-CN" smtClean="0"/>
              <a:pPr/>
              <a:t>6</a:t>
            </a:fld>
            <a:endParaRPr lang="en-US" altLang="zh-CN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4013"/>
            <a:ext cx="8229600" cy="712787"/>
          </a:xfrm>
        </p:spPr>
        <p:txBody>
          <a:bodyPr/>
          <a:lstStyle/>
          <a:p>
            <a:r>
              <a:rPr lang="en-US" sz="3600" dirty="0" smtClean="0"/>
              <a:t>Time Development of Energy Deposition in </a:t>
            </a:r>
            <a:r>
              <a:rPr lang="en-US" sz="3600" dirty="0" err="1" smtClean="0"/>
              <a:t>Hadronic</a:t>
            </a:r>
            <a:r>
              <a:rPr lang="en-US" sz="3600" dirty="0" smtClean="0"/>
              <a:t> Showers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EFE2-4732-A747-852B-E016E067EF9C}" type="slidenum">
              <a:rPr lang="en-US" altLang="zh-CN" smtClean="0"/>
              <a:pPr/>
              <a:t>60</a:t>
            </a:fld>
            <a:endParaRPr lang="en-US" altLang="zh-CN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840B0-B2AE-41E7-914B-FA984949C5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1464617"/>
            <a:ext cx="4038600" cy="3254332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56138" y="1447800"/>
            <a:ext cx="4183062" cy="3249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33400" y="5068669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At short times (</a:t>
            </a:r>
            <a:r>
              <a:rPr lang="en-US" dirty="0" err="1" smtClean="0">
                <a:latin typeface="+mn-lt"/>
              </a:rPr>
              <a:t>nsec</a:t>
            </a:r>
            <a:r>
              <a:rPr lang="en-US" dirty="0" smtClean="0">
                <a:latin typeface="+mn-lt"/>
              </a:rPr>
              <a:t> scale) the timing is dominated by geometry (time of flight) even for hadronic showers. ‘Local’ time = T – z/c</a:t>
            </a:r>
            <a:endParaRPr lang="en-US" dirty="0">
              <a:latin typeface="+mn-lt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4191000" y="6248400"/>
            <a:ext cx="2637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(Courtesy of</a:t>
            </a:r>
            <a:r>
              <a:rPr lang="en-US" dirty="0" smtClean="0"/>
              <a:t> A. Para)</a:t>
            </a: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Component of Showers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EFE2-4732-A747-852B-E016E067EF9C}" type="slidenum">
              <a:rPr lang="en-US" altLang="zh-CN" smtClean="0"/>
              <a:pPr/>
              <a:t>61</a:t>
            </a:fld>
            <a:endParaRPr lang="en-US" altLang="zh-CN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1752600"/>
            <a:ext cx="4038600" cy="381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48200" y="1819211"/>
            <a:ext cx="4038600" cy="367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44501" y="5486400"/>
            <a:ext cx="831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After the time-of-flight correction the core of the shower develops at the time scales of tens of picoseconds. Even for hadronic showers.</a:t>
            </a:r>
            <a:endParaRPr lang="en-US" dirty="0">
              <a:latin typeface="+mn-lt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191000" y="6248400"/>
            <a:ext cx="2637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(Courtesy of</a:t>
            </a:r>
            <a:r>
              <a:rPr lang="en-US" dirty="0" smtClean="0"/>
              <a:t> A. Para)</a:t>
            </a: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4013"/>
            <a:ext cx="8229600" cy="712787"/>
          </a:xfrm>
        </p:spPr>
        <p:txBody>
          <a:bodyPr/>
          <a:lstStyle/>
          <a:p>
            <a:r>
              <a:rPr lang="en-US" sz="3600" dirty="0" smtClean="0"/>
              <a:t>Correlation of the Time Evolution and Total Observed Energy (50 </a:t>
            </a:r>
            <a:r>
              <a:rPr lang="en-US" sz="3600" dirty="0" err="1" smtClean="0"/>
              <a:t>GeV</a:t>
            </a:r>
            <a:r>
              <a:rPr lang="en-US" sz="3600" dirty="0" smtClean="0"/>
              <a:t> </a:t>
            </a:r>
            <a:r>
              <a:rPr lang="en-US" sz="3600" dirty="0" err="1" smtClean="0"/>
              <a:t>pion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EFE2-4732-A747-852B-E016E067EF9C}" type="slidenum">
              <a:rPr lang="en-US" altLang="zh-CN" smtClean="0"/>
              <a:pPr/>
              <a:t>62</a:t>
            </a:fld>
            <a:endParaRPr lang="en-US" altLang="zh-CN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4648200" y="1701800"/>
            <a:ext cx="4038600" cy="3830528"/>
          </a:xfrm>
          <a:prstGeom prst="rect">
            <a:avLst/>
          </a:prstGeom>
        </p:spPr>
      </p:pic>
      <p:pic>
        <p:nvPicPr>
          <p:cNvPr id="9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8600" y="1676400"/>
            <a:ext cx="4038600" cy="41138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1" y="5562600"/>
            <a:ext cx="8305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Late energy depositions are related to neutron component: Use dual time gate to make the energy correction.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54013"/>
            <a:ext cx="8991600" cy="712787"/>
          </a:xfrm>
        </p:spPr>
        <p:txBody>
          <a:bodyPr/>
          <a:lstStyle/>
          <a:p>
            <a:r>
              <a:rPr lang="en-US" sz="3600" dirty="0" smtClean="0"/>
              <a:t>Dual Gate (Scintillation Only) </a:t>
            </a:r>
            <a:r>
              <a:rPr lang="en-US" sz="3600" dirty="0" err="1" smtClean="0"/>
              <a:t>vs</a:t>
            </a:r>
            <a:r>
              <a:rPr lang="en-US" sz="3600" dirty="0" smtClean="0"/>
              <a:t> Dual Readout Correction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EFE2-4732-A747-852B-E016E067EF9C}" type="slidenum">
              <a:rPr lang="en-US" altLang="zh-CN" smtClean="0"/>
              <a:pPr/>
              <a:t>63</a:t>
            </a:fld>
            <a:endParaRPr lang="en-US" altLang="zh-CN"/>
          </a:p>
        </p:txBody>
      </p:sp>
      <p:pic>
        <p:nvPicPr>
          <p:cNvPr id="8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138" y="2263705"/>
            <a:ext cx="4038600" cy="3538678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56138" y="2210817"/>
            <a:ext cx="4038600" cy="364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12787"/>
          </a:xfrm>
        </p:spPr>
        <p:txBody>
          <a:bodyPr/>
          <a:lstStyle/>
          <a:p>
            <a:r>
              <a:rPr lang="en-US" sz="3600" dirty="0" smtClean="0"/>
              <a:t>Energy Resolution for Dual Readout and Dual Gate Calorimeters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EFE2-4732-A747-852B-E016E067EF9C}" type="slidenum">
              <a:rPr lang="en-US" altLang="zh-CN" smtClean="0"/>
              <a:pPr/>
              <a:t>64</a:t>
            </a:fld>
            <a:endParaRPr lang="en-US" altLang="zh-CN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2000" y="1844675"/>
            <a:ext cx="4870541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562600" y="1600200"/>
            <a:ext cx="335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Energy resolution for single hadrons is important, but linearity and equality of response to different particles is critical for jets</a:t>
            </a:r>
            <a:endParaRPr lang="en-US" sz="2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3810000"/>
            <a:ext cx="3505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The resolution is best for the ‘short’ time gate of the order of 1 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n-lt"/>
              </a:rPr>
              <a:t>The constant term is below ~1% for gates shorter than 5 </a:t>
            </a:r>
            <a:r>
              <a:rPr lang="en-US" sz="2000" dirty="0" err="1" smtClean="0">
                <a:latin typeface="+mn-lt"/>
              </a:rPr>
              <a:t>nsec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4013"/>
            <a:ext cx="8229600" cy="712787"/>
          </a:xfrm>
        </p:spPr>
        <p:txBody>
          <a:bodyPr/>
          <a:lstStyle/>
          <a:p>
            <a:r>
              <a:rPr lang="en-US" sz="3600" dirty="0" smtClean="0"/>
              <a:t>Linearity and Response to Protons and </a:t>
            </a:r>
            <a:r>
              <a:rPr lang="en-US" sz="3600" dirty="0" err="1" smtClean="0"/>
              <a:t>Pions</a:t>
            </a:r>
            <a:r>
              <a:rPr lang="en-US" sz="3600" dirty="0" smtClean="0"/>
              <a:t> of Dual Gate Calorimeter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EFE2-4732-A747-852B-E016E067EF9C}" type="slidenum">
              <a:rPr lang="en-US" altLang="zh-CN" smtClean="0"/>
              <a:pPr/>
              <a:t>65</a:t>
            </a:fld>
            <a:endParaRPr lang="en-US" altLang="zh-C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752600"/>
            <a:ext cx="4832449" cy="457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9800" y="2743200"/>
            <a:ext cx="304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Circles: </a:t>
            </a:r>
            <a:r>
              <a:rPr lang="en-US" sz="2000" dirty="0" err="1" smtClean="0">
                <a:latin typeface="+mj-lt"/>
              </a:rPr>
              <a:t>pions</a:t>
            </a:r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Squares: protons</a:t>
            </a:r>
          </a:p>
          <a:p>
            <a:r>
              <a:rPr lang="en-US" sz="2000" dirty="0" smtClean="0">
                <a:latin typeface="+mj-lt"/>
              </a:rPr>
              <a:t>Black: before correction</a:t>
            </a:r>
          </a:p>
          <a:p>
            <a:r>
              <a:rPr lang="en-US" sz="2000" dirty="0" smtClean="0">
                <a:latin typeface="+mj-lt"/>
              </a:rPr>
              <a:t>Red: After correction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Response linear within ~2% in the range 1 – 100 GeV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CChh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t="2667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 t="2667"/>
              <a:stretch>
                <a:fillRect/>
              </a:stretch>
            </p:blipFill>
          </mc:Fallback>
        </mc:AlternateContent>
        <p:spPr>
          <a:xfrm>
            <a:off x="228600" y="1147083"/>
            <a:ext cx="6172200" cy="5710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to Future Colliders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HCPSS 2016 Calorimetry Lecture 2</a:t>
            </a: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BEFE2-4732-A747-852B-E016E067EF9C}" type="slidenum">
              <a:rPr lang="en-US" altLang="zh-CN" smtClean="0"/>
              <a:pPr/>
              <a:t>66</a:t>
            </a:fld>
            <a:endParaRPr lang="en-US" altLang="zh-CN"/>
          </a:p>
        </p:txBody>
      </p:sp>
      <p:pic>
        <p:nvPicPr>
          <p:cNvPr id="7" name="Picture 6" descr="CEPCcalo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0" y="2286000"/>
            <a:ext cx="4572000" cy="3886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05600" y="1143000"/>
            <a:ext cx="121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66FF"/>
                </a:solidFill>
              </a:rPr>
              <a:t>CEPC</a:t>
            </a:r>
            <a:endParaRPr lang="en-US" sz="2800" b="1" dirty="0">
              <a:solidFill>
                <a:srgbClr val="3366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CMS ECAL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9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419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E633F71-1570-6542-80E6-43E06E389036}" type="slidenum">
              <a:rPr lang="en-US" altLang="zh-CN" smtClean="0"/>
              <a:pPr/>
              <a:t>7</a:t>
            </a:fld>
            <a:endParaRPr lang="en-US" altLang="zh-CN" smtClean="0"/>
          </a:p>
        </p:txBody>
      </p:sp>
      <p:pic>
        <p:nvPicPr>
          <p:cNvPr id="41990" name="Picture 5" descr="LHC2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143000"/>
            <a:ext cx="739140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14400" y="1143000"/>
            <a:ext cx="20574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Atlas/CMS ECAL Resolutions</a:t>
            </a:r>
          </a:p>
        </p:txBody>
      </p:sp>
      <p:pic>
        <p:nvPicPr>
          <p:cNvPr id="43011" name="Content Placeholder 5" descr="LHC19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23" r="-423"/>
          <a:stretch>
            <a:fillRect/>
          </a:stretch>
        </p:blipFill>
        <p:spPr>
          <a:xfrm>
            <a:off x="236538" y="1447800"/>
            <a:ext cx="4318000" cy="4648200"/>
          </a:xfrm>
        </p:spPr>
      </p:pic>
      <p:sp>
        <p:nvSpPr>
          <p:cNvPr id="4301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5158956-48D3-8F46-9866-E8C717237892}" type="slidenum">
              <a:rPr lang="en-US" altLang="zh-CN" smtClean="0"/>
              <a:pPr/>
              <a:t>8</a:t>
            </a:fld>
            <a:endParaRPr lang="en-US" altLang="zh-CN" smtClean="0"/>
          </a:p>
        </p:txBody>
      </p:sp>
      <p:pic>
        <p:nvPicPr>
          <p:cNvPr id="43014" name="Picture 6" descr="AtlasE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752600"/>
            <a:ext cx="42862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TextBox 7"/>
          <p:cNvSpPr txBox="1">
            <a:spLocks noChangeArrowheads="1"/>
          </p:cNvSpPr>
          <p:nvPr/>
        </p:nvSpPr>
        <p:spPr bwMode="auto">
          <a:xfrm>
            <a:off x="304800" y="6019800"/>
            <a:ext cx="4519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Global Constant Term less than 0.5%</a:t>
            </a:r>
          </a:p>
        </p:txBody>
      </p:sp>
      <p:sp>
        <p:nvSpPr>
          <p:cNvPr id="43016" name="TextBox 8"/>
          <p:cNvSpPr txBox="1">
            <a:spLocks noChangeArrowheads="1"/>
          </p:cNvSpPr>
          <p:nvPr/>
        </p:nvSpPr>
        <p:spPr bwMode="auto">
          <a:xfrm>
            <a:off x="5867400" y="1371600"/>
            <a:ext cx="2459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Atlas EM Resolution</a:t>
            </a:r>
          </a:p>
        </p:txBody>
      </p:sp>
      <p:sp>
        <p:nvSpPr>
          <p:cNvPr id="43017" name="TextBox 9"/>
          <p:cNvSpPr txBox="1">
            <a:spLocks noChangeArrowheads="1"/>
          </p:cNvSpPr>
          <p:nvPr/>
        </p:nvSpPr>
        <p:spPr bwMode="auto">
          <a:xfrm>
            <a:off x="5029200" y="5181600"/>
            <a:ext cx="3876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Global Constant Term 0.6-0.7%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ECAL Resolution so critical?</a:t>
            </a:r>
          </a:p>
        </p:txBody>
      </p:sp>
      <p:pic>
        <p:nvPicPr>
          <p:cNvPr id="44035" name="Content Placeholder 5" descr="LHC1.png"/>
          <p:cNvPicPr>
            <a:picLocks noGrp="1" noChangeAspect="1"/>
          </p:cNvPicPr>
          <p:nvPr>
            <p:ph idx="1"/>
          </p:nvPr>
        </p:nvPicPr>
        <p:blipFill>
          <a:blip r:embed="rId2"/>
          <a:srcRect t="-8768" r="40462" b="-2274"/>
          <a:stretch>
            <a:fillRect/>
          </a:stretch>
        </p:blipFill>
        <p:spPr>
          <a:xfrm>
            <a:off x="1447800" y="820738"/>
            <a:ext cx="6324600" cy="3675062"/>
          </a:xfrm>
        </p:spPr>
      </p:pic>
      <p:sp>
        <p:nvSpPr>
          <p:cNvPr id="4403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zh-CN" smtClean="0"/>
              <a:t>HCPSS 2016 Calorimetry Lecture 2</a:t>
            </a:r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C50D9A0-3A82-5745-A03E-BBDE54116F2E}" type="slidenum">
              <a:rPr lang="en-US" altLang="zh-CN" smtClean="0"/>
              <a:pPr/>
              <a:t>9</a:t>
            </a:fld>
            <a:endParaRPr lang="en-US" altLang="zh-CN" smtClean="0"/>
          </a:p>
        </p:txBody>
      </p:sp>
      <p:pic>
        <p:nvPicPr>
          <p:cNvPr id="44038" name="Content Placeholder 5" descr="LHC1.png"/>
          <p:cNvPicPr>
            <a:picLocks noChangeAspect="1"/>
          </p:cNvPicPr>
          <p:nvPr/>
        </p:nvPicPr>
        <p:blipFill>
          <a:blip r:embed="rId2"/>
          <a:srcRect l="57658" t="4221" b="-8768"/>
          <a:stretch>
            <a:fillRect/>
          </a:stretch>
        </p:blipFill>
        <p:spPr bwMode="auto">
          <a:xfrm>
            <a:off x="2895600" y="3886200"/>
            <a:ext cx="3657600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8/18/16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ve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Garamond"/>
        <a:ea typeface="宋体"/>
        <a:cs typeface="宋体"/>
      </a:majorFont>
      <a:minorFont>
        <a:latin typeface="Verdana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4184</TotalTime>
  <Words>2312</Words>
  <Application>Microsoft Macintosh PowerPoint</Application>
  <PresentationFormat>On-screen Show (4:3)</PresentationFormat>
  <Paragraphs>461</Paragraphs>
  <Slides>66</Slides>
  <Notes>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Level</vt:lpstr>
      <vt:lpstr>Equation</vt:lpstr>
      <vt:lpstr>Microsoft Equation 3.0</vt:lpstr>
      <vt:lpstr>Calorimetry Lecture 2</vt:lpstr>
      <vt:lpstr>Outline of Lecture 2</vt:lpstr>
      <vt:lpstr>LHC Calorimeters – Lots of Variety!</vt:lpstr>
      <vt:lpstr>Atlas Calorimeters</vt:lpstr>
      <vt:lpstr>Slide 5</vt:lpstr>
      <vt:lpstr>Spacing Held with Honeycomb Structure</vt:lpstr>
      <vt:lpstr>CMS ECAL</vt:lpstr>
      <vt:lpstr>Atlas/CMS ECAL Resolutions</vt:lpstr>
      <vt:lpstr>Why ECAL Resolution so critical?</vt:lpstr>
      <vt:lpstr>Slide 10</vt:lpstr>
      <vt:lpstr>Comparing Atlas/CMS ECAL Designs</vt:lpstr>
      <vt:lpstr>How about jet/MET resolution?</vt:lpstr>
      <vt:lpstr>Atlas Tile Calorimeter</vt:lpstr>
      <vt:lpstr>Slide 14</vt:lpstr>
      <vt:lpstr>Slide 15</vt:lpstr>
      <vt:lpstr>Radiation Darkening of Plastic Scintillator</vt:lpstr>
      <vt:lpstr>Comparing Atlas/CMS HCAL Designs</vt:lpstr>
      <vt:lpstr>Similar Radioactive Source Calibration</vt:lpstr>
      <vt:lpstr>Atlas/CMS Forward Calorimeters</vt:lpstr>
      <vt:lpstr>Compact LAr-Cu/LAr-W Calorimeter</vt:lpstr>
      <vt:lpstr>Compact Size</vt:lpstr>
      <vt:lpstr>Complete Assembly</vt:lpstr>
      <vt:lpstr>CMS Forward Calorimeter</vt:lpstr>
      <vt:lpstr>Cherenkov Light from Quartz Fibers</vt:lpstr>
      <vt:lpstr>Radiation Hardness</vt:lpstr>
      <vt:lpstr>Cherenkov Light is Intrinsically Fast</vt:lpstr>
      <vt:lpstr>Sharper Shower Profiles</vt:lpstr>
      <vt:lpstr>Energy Resolution of Cherenkov Detectors</vt:lpstr>
      <vt:lpstr>Not So Compact (11.2 m from Int. Point)</vt:lpstr>
      <vt:lpstr>Needs to be Raised to Beam Level</vt:lpstr>
      <vt:lpstr>Electron and Jet Longitudinal Profiles</vt:lpstr>
      <vt:lpstr>Hardware Compensation</vt:lpstr>
      <vt:lpstr>LHCb Calorimeters</vt:lpstr>
      <vt:lpstr>Wall Structures</vt:lpstr>
      <vt:lpstr>LHCb HCAL</vt:lpstr>
      <vt:lpstr>ALICE EMCAL and PHOS</vt:lpstr>
      <vt:lpstr>Alice PHOS with PbW04 Crystals</vt:lpstr>
      <vt:lpstr>Alice EMCAL with Shashlik</vt:lpstr>
      <vt:lpstr>IMPERFECT CALORIMETERS AND FUTURE DIRECTIONS</vt:lpstr>
      <vt:lpstr>Material in front of Atlas/CMS ECALs</vt:lpstr>
      <vt:lpstr>Photon Conversion Image of Material</vt:lpstr>
      <vt:lpstr>Electrons are affected too</vt:lpstr>
      <vt:lpstr>Atlas (Many) Transition Regions</vt:lpstr>
      <vt:lpstr>Summing Energies from Different Calorimeters</vt:lpstr>
      <vt:lpstr>e/h&gt;1 Response Effects</vt:lpstr>
      <vt:lpstr>Atlas/H1 Energy Weighting Method</vt:lpstr>
      <vt:lpstr>Topological Noise Removal</vt:lpstr>
      <vt:lpstr>Particle Flow           </vt:lpstr>
      <vt:lpstr>Particle Multiplicity in Jets vs. Jet pT</vt:lpstr>
      <vt:lpstr>Replacing Showers with Tracks</vt:lpstr>
      <vt:lpstr>Particle Flow</vt:lpstr>
      <vt:lpstr>Increasing Inst. Luminosity (cm-2s-1)</vt:lpstr>
      <vt:lpstr>Silicon-Tungsten Calorimetery</vt:lpstr>
      <vt:lpstr>Vertex Spacing</vt:lpstr>
      <vt:lpstr>Vertex Time</vt:lpstr>
      <vt:lpstr>4D Vertex Reconstruction</vt:lpstr>
      <vt:lpstr>Crystal+SiPM Timing Layer</vt:lpstr>
      <vt:lpstr>New Approaches to Compensation</vt:lpstr>
      <vt:lpstr>New Method for Computing Energy</vt:lpstr>
      <vt:lpstr>Time Development of Energy Deposition in Hadronic Showers</vt:lpstr>
      <vt:lpstr>Fast Component of Showers</vt:lpstr>
      <vt:lpstr>Correlation of the Time Evolution and Total Observed Energy (50 GeV pion)</vt:lpstr>
      <vt:lpstr>Dual Gate (Scintillation Only) vs Dual Readout Correction</vt:lpstr>
      <vt:lpstr>Energy Resolution for Dual Readout and Dual Gate Calorimeters</vt:lpstr>
      <vt:lpstr>Linearity and Response to Protons and Pions of Dual Gate Calorimeter</vt:lpstr>
      <vt:lpstr>Looking to Future Colliders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Study on LHC Jet Algorithms</dc:title>
  <dc:creator>User</dc:creator>
  <cp:lastModifiedBy>Christopher Tully</cp:lastModifiedBy>
  <cp:revision>471</cp:revision>
  <cp:lastPrinted>2009-06-15T11:34:04Z</cp:lastPrinted>
  <dcterms:created xsi:type="dcterms:W3CDTF">2016-08-17T15:39:30Z</dcterms:created>
  <dcterms:modified xsi:type="dcterms:W3CDTF">2016-08-17T16:35:57Z</dcterms:modified>
</cp:coreProperties>
</file>