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5" r:id="rId3"/>
    <p:sldId id="439" r:id="rId4"/>
    <p:sldId id="435" r:id="rId5"/>
    <p:sldId id="421" r:id="rId6"/>
    <p:sldId id="291" r:id="rId7"/>
    <p:sldId id="382" r:id="rId8"/>
    <p:sldId id="384" r:id="rId9"/>
    <p:sldId id="466" r:id="rId10"/>
    <p:sldId id="410" r:id="rId11"/>
    <p:sldId id="438" r:id="rId12"/>
    <p:sldId id="455" r:id="rId13"/>
    <p:sldId id="467" r:id="rId14"/>
    <p:sldId id="386" r:id="rId15"/>
    <p:sldId id="397" r:id="rId16"/>
    <p:sldId id="409" r:id="rId17"/>
    <p:sldId id="483" r:id="rId18"/>
    <p:sldId id="389" r:id="rId19"/>
    <p:sldId id="484" r:id="rId20"/>
    <p:sldId id="385" r:id="rId21"/>
    <p:sldId id="398" r:id="rId22"/>
    <p:sldId id="400" r:id="rId23"/>
    <p:sldId id="401" r:id="rId24"/>
    <p:sldId id="449" r:id="rId25"/>
    <p:sldId id="468" r:id="rId26"/>
    <p:sldId id="488" r:id="rId27"/>
    <p:sldId id="489" r:id="rId28"/>
    <p:sldId id="396" r:id="rId29"/>
    <p:sldId id="358" r:id="rId30"/>
    <p:sldId id="376" r:id="rId31"/>
    <p:sldId id="414" r:id="rId32"/>
    <p:sldId id="481" r:id="rId33"/>
    <p:sldId id="477" r:id="rId34"/>
    <p:sldId id="479" r:id="rId35"/>
    <p:sldId id="480" r:id="rId36"/>
    <p:sldId id="433" r:id="rId37"/>
    <p:sldId id="456" r:id="rId38"/>
    <p:sldId id="476" r:id="rId39"/>
    <p:sldId id="460" r:id="rId40"/>
    <p:sldId id="461" r:id="rId41"/>
    <p:sldId id="462" r:id="rId42"/>
    <p:sldId id="475" r:id="rId43"/>
    <p:sldId id="463" r:id="rId44"/>
    <p:sldId id="464" r:id="rId45"/>
    <p:sldId id="470" r:id="rId46"/>
    <p:sldId id="471" r:id="rId47"/>
    <p:sldId id="482" r:id="rId48"/>
    <p:sldId id="485" r:id="rId49"/>
    <p:sldId id="486" r:id="rId5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2402EE"/>
    <a:srgbClr val="D60093"/>
    <a:srgbClr val="00CC00"/>
    <a:srgbClr val="FFFFCC"/>
    <a:srgbClr val="99FF99"/>
    <a:srgbClr val="FF66FF"/>
    <a:srgbClr val="CCFFCC"/>
    <a:srgbClr val="66FFFF"/>
    <a:srgbClr val="FFFF99"/>
    <a:srgbClr val="E3B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 autoAdjust="0"/>
    <p:restoredTop sz="83139" autoAdjust="0"/>
  </p:normalViewPr>
  <p:slideViewPr>
    <p:cSldViewPr>
      <p:cViewPr varScale="1">
        <p:scale>
          <a:sx n="65" d="100"/>
          <a:sy n="65" d="100"/>
        </p:scale>
        <p:origin x="-14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8C536-405F-4793-829D-33AA0B99C85C}" type="datetimeFigureOut">
              <a:rPr lang="en-US" smtClean="0"/>
              <a:pPr/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0DC82-F94D-4275-AEA8-8E0DF6464B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14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F56F9-175E-4E49-8174-651E239C79EE}" type="datetimeFigureOut">
              <a:rPr lang="en-US" smtClean="0"/>
              <a:pPr/>
              <a:t>4/9/13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C912F-AEBF-4311-B1C1-725F9E28F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69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4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3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9EFA-5992-49B2-854A-A8E8F83B282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4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RF cavities were made to meet the HOM damping requirement I provided.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then, RF cavities were mounted in </a:t>
            </a:r>
            <a:r>
              <a:rPr lang="en-US" baseline="0" dirty="0" err="1" smtClean="0"/>
              <a:t>cryomodules</a:t>
            </a:r>
            <a:r>
              <a:rPr lang="en-U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</a:t>
            </a:r>
            <a:r>
              <a:rPr lang="en-US" baseline="0" dirty="0" err="1" smtClean="0"/>
              <a:t>cryomodule</a:t>
            </a:r>
            <a:r>
              <a:rPr lang="en-US" baseline="0" dirty="0" smtClean="0"/>
              <a:t> is a liquid helium vessel, which contains 8 cavities in series as shown here.</a:t>
            </a:r>
          </a:p>
          <a:p>
            <a:r>
              <a:rPr lang="en-US" baseline="0" dirty="0" smtClean="0"/>
              <a:t>I did HOM survey to confirm the conformity of HOM damping requirement.</a:t>
            </a:r>
          </a:p>
          <a:p>
            <a:r>
              <a:rPr lang="en-US" baseline="0" dirty="0" smtClean="0"/>
              <a:t>This picture shows the CMTF and HOM survey setup. </a:t>
            </a:r>
          </a:p>
          <a:p>
            <a:r>
              <a:rPr lang="en-US" baseline="0" dirty="0" smtClean="0"/>
              <a:t>A network analyzer was connected to HOM ports. </a:t>
            </a:r>
          </a:p>
          <a:p>
            <a:r>
              <a:rPr lang="en-US" baseline="0" dirty="0" smtClean="0"/>
              <a:t>The HOM ports are connected to HOM couplers of the cavity.</a:t>
            </a:r>
          </a:p>
          <a:p>
            <a:r>
              <a:rPr lang="en-US" baseline="0" dirty="0" smtClean="0"/>
              <a:t>We measured the scattering parameters S21.</a:t>
            </a:r>
          </a:p>
          <a:p>
            <a:r>
              <a:rPr lang="en-US" baseline="0" dirty="0" smtClean="0"/>
              <a:t>More details on the next slide.</a:t>
            </a:r>
          </a:p>
          <a:p>
            <a:r>
              <a:rPr lang="en-US" baseline="0" dirty="0" smtClean="0"/>
              <a:t>-------------------------------------------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Before installing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cryomodules</a:t>
            </a:r>
            <a:r>
              <a:rPr lang="en-US" baseline="0" dirty="0" smtClean="0"/>
              <a:t> to the CEBAF accelerator, we performed HOM survey at the CMTF.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7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During HOM survey procedure, We measured the scattering parameters S21 and saved the data to a laptop.</a:t>
            </a:r>
          </a:p>
          <a:p>
            <a:r>
              <a:rPr lang="en-US" baseline="0" dirty="0" smtClean="0"/>
              <a:t>NWA excites HOMs by sending signal Vin through an HOM coupler and detects HOMs in the cavity by measuring </a:t>
            </a:r>
            <a:r>
              <a:rPr lang="en-US" baseline="0" dirty="0" err="1" smtClean="0"/>
              <a:t>Vout</a:t>
            </a:r>
            <a:r>
              <a:rPr lang="en-US" baseline="0" dirty="0" smtClean="0"/>
              <a:t> through another HOM coupler.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rectangular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pipes are fundamental power couplers which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accelerating mode power into the cavity.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extracted QL from the measurement.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7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full HOM spectrum.</a:t>
            </a:r>
          </a:p>
          <a:p>
            <a:r>
              <a:rPr lang="en-US" baseline="0" dirty="0" smtClean="0"/>
              <a:t>TE111, TM110, and TM111 are dipole modes of our concern. We are not interested in this monopole mode.</a:t>
            </a:r>
            <a:endParaRPr lang="en-US" dirty="0" smtClean="0"/>
          </a:p>
          <a:p>
            <a:r>
              <a:rPr lang="en-US" dirty="0" smtClean="0"/>
              <a:t>There</a:t>
            </a:r>
            <a:r>
              <a:rPr lang="en-US" baseline="0" dirty="0" smtClean="0"/>
              <a:t> are three </a:t>
            </a:r>
            <a:r>
              <a:rPr lang="en-US" baseline="0" dirty="0" err="1" smtClean="0"/>
              <a:t>passbands</a:t>
            </a:r>
            <a:r>
              <a:rPr lang="en-US" baseline="0" dirty="0" smtClean="0"/>
              <a:t>. Because this is for a 7-cell cavity, there are 7 modes in each </a:t>
            </a:r>
            <a:r>
              <a:rPr lang="en-US" baseline="0" dirty="0" err="1" smtClean="0"/>
              <a:t>passband</a:t>
            </a:r>
            <a:r>
              <a:rPr lang="en-US" baseline="0" dirty="0" smtClean="0"/>
              <a:t>. Two polarizations are possible in each mode. One </a:t>
            </a:r>
            <a:r>
              <a:rPr lang="en-US" baseline="0" dirty="0" err="1" smtClean="0"/>
              <a:t>cryomodule</a:t>
            </a:r>
            <a:r>
              <a:rPr lang="en-US" baseline="0" dirty="0" smtClean="0"/>
              <a:t> contains 8 cavities.</a:t>
            </a:r>
          </a:p>
          <a:p>
            <a:r>
              <a:rPr lang="en-US" baseline="0" dirty="0" smtClean="0"/>
              <a:t>We have 672 modes to analyze.</a:t>
            </a:r>
          </a:p>
          <a:p>
            <a:r>
              <a:rPr lang="en-US" baseline="0" dirty="0" smtClean="0"/>
              <a:t>It take a long time to analyze each peak one by one, but we saved a lot of time using </a:t>
            </a:r>
            <a:r>
              <a:rPr lang="en-US" baseline="0" dirty="0" err="1" smtClean="0"/>
              <a:t>Mathematica</a:t>
            </a:r>
            <a:r>
              <a:rPr lang="en-US" baseline="0" dirty="0" smtClean="0"/>
              <a:t> program, </a:t>
            </a:r>
            <a:r>
              <a:rPr lang="en-US" baseline="0" dirty="0" err="1" smtClean="0"/>
              <a:t>polfit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8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9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14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1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86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9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0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9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0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32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5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0893-4B3E-B34E-A60D-6431194DDB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8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9EFA-5992-49B2-854A-A8E8F83B282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6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31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34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5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F0A3-C2C8-9B48-A62B-2746FE50F4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60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C912F-AEBF-4311-B1C1-725F9E28F2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4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4409-BDA2-5C46-BD98-18C6885FDE3F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B13B-5B5A-AA48-B7E3-C2AA951EEBDF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50AF-2FEC-5343-8484-F39B8105ECDC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673F-5EA2-2E4A-B61D-EA425B0093FE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2CD0-EC91-3E49-A89D-257B7B723402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903F-7FE0-9D46-A3F0-34F8CD70A607}" type="datetime1">
              <a:rPr lang="en-US" smtClean="0"/>
              <a:t>4/9/13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5E04-5843-AD49-B4AB-B622BF04A3DA}" type="datetime1">
              <a:rPr lang="en-US" smtClean="0"/>
              <a:t>4/9/13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8E46-CC67-5445-B11D-4F1DDA516943}" type="datetime1">
              <a:rPr lang="en-US" smtClean="0"/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D3CD2-1A49-814A-B693-B88E85156DCD}" type="datetime1">
              <a:rPr lang="en-US" smtClean="0"/>
              <a:t>4/9/13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2F2B-102F-104E-BE19-571AE7E288D2}" type="datetime1">
              <a:rPr lang="en-US" smtClean="0"/>
              <a:t>4/9/13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D849-C61C-9C4F-9346-5D13322970DC}" type="datetime1">
              <a:rPr lang="en-US" smtClean="0"/>
              <a:t>4/9/13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Vincent\Documents\OralExam\bg3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47448-D92E-CF4A-AED4-F637D9C3D6C7}" type="datetime1">
              <a:rPr lang="en-US" smtClean="0"/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8F7E-0E0B-402E-AF4E-DC0E91C8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9.gi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4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20.emf"/><Relationship Id="rId7" Type="http://schemas.openxmlformats.org/officeDocument/2006/relationships/image" Target="../media/image25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4.gif"/><Relationship Id="rId5" Type="http://schemas.openxmlformats.org/officeDocument/2006/relationships/image" Target="../media/image28.gi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9.emf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5" Type="http://schemas.openxmlformats.org/officeDocument/2006/relationships/image" Target="../media/image43.tiff"/><Relationship Id="rId6" Type="http://schemas.openxmlformats.org/officeDocument/2006/relationships/image" Target="../media/image65.tiff"/><Relationship Id="rId7" Type="http://schemas.openxmlformats.org/officeDocument/2006/relationships/image" Target="../media/image44.tiff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tiff"/><Relationship Id="rId5" Type="http://schemas.openxmlformats.org/officeDocument/2006/relationships/image" Target="../media/image69.tiff"/><Relationship Id="rId6" Type="http://schemas.openxmlformats.org/officeDocument/2006/relationships/image" Target="../media/image70.tiff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.gif"/><Relationship Id="rId5" Type="http://schemas.openxmlformats.org/officeDocument/2006/relationships/image" Target="../media/image11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Multipass</a:t>
            </a:r>
            <a:r>
              <a:rPr lang="en-US" sz="3200" dirty="0" smtClean="0">
                <a:latin typeface="Arial"/>
                <a:cs typeface="Arial"/>
              </a:rPr>
              <a:t> Beam Breakup Study at Jefferson Lab for the 12 </a:t>
            </a:r>
            <a:r>
              <a:rPr lang="en-US" sz="3200" dirty="0" err="1" smtClean="0">
                <a:latin typeface="Arial"/>
                <a:cs typeface="Arial"/>
              </a:rPr>
              <a:t>GeV</a:t>
            </a:r>
            <a:r>
              <a:rPr lang="en-US" sz="3200" dirty="0" smtClean="0">
                <a:latin typeface="Arial"/>
                <a:cs typeface="Arial"/>
              </a:rPr>
              <a:t> CEBAF Upgrade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ILKYOUNG SHIN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University of Connecticut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April 9, 2013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C:\Documents and Settings\ilkyoung\My Documents\My Pictures\UConn signatures and seals\Uconn Signatures\Left 1 Line\Left 1 Line\Small\sml Left 1Line-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1053"/>
            <a:ext cx="4114800" cy="54488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 descr="JLab_logo_whit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119811"/>
            <a:ext cx="2362200" cy="738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Simulations of BBU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codes developed at Jefferson Lab</a:t>
            </a:r>
          </a:p>
          <a:p>
            <a:pPr lvl="1"/>
            <a:r>
              <a:rPr lang="en-US" dirty="0" smtClean="0"/>
              <a:t>Two Dimensional Beam Breakup (TDBBU)</a:t>
            </a:r>
          </a:p>
          <a:p>
            <a:pPr lvl="1"/>
            <a:r>
              <a:rPr lang="en-US" dirty="0" err="1" smtClean="0"/>
              <a:t>MATrix</a:t>
            </a:r>
            <a:r>
              <a:rPr lang="en-US" dirty="0" smtClean="0"/>
              <a:t> Beam Breakup (MATBBU)</a:t>
            </a:r>
          </a:p>
          <a:p>
            <a:pPr lvl="1"/>
            <a:r>
              <a:rPr lang="en-US" dirty="0" smtClean="0"/>
              <a:t>My contribution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mplementing RF focusing effect to TDBBU</a:t>
            </a:r>
            <a:endParaRPr lang="en-US" altLang="ko-KR" dirty="0" smtClean="0"/>
          </a:p>
          <a:p>
            <a:r>
              <a:rPr lang="en-US" dirty="0" smtClean="0"/>
              <a:t>My BBU simulation studies</a:t>
            </a:r>
          </a:p>
          <a:p>
            <a:pPr lvl="1"/>
            <a:r>
              <a:rPr lang="en-US" dirty="0" smtClean="0"/>
              <a:t>HOM damping requirement studies</a:t>
            </a:r>
          </a:p>
          <a:p>
            <a:pPr lvl="1"/>
            <a:r>
              <a:rPr lang="en-US" dirty="0" smtClean="0"/>
              <a:t>6 </a:t>
            </a:r>
            <a:r>
              <a:rPr lang="en-US" dirty="0" err="1" smtClean="0"/>
              <a:t>GeV</a:t>
            </a:r>
            <a:r>
              <a:rPr lang="en-US" dirty="0" smtClean="0"/>
              <a:t> beam in the 12 </a:t>
            </a:r>
            <a:r>
              <a:rPr lang="en-US" dirty="0" err="1" smtClean="0"/>
              <a:t>GeV</a:t>
            </a:r>
            <a:r>
              <a:rPr lang="en-US" dirty="0" smtClean="0"/>
              <a:t>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4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Damping Requirement of </a:t>
            </a:r>
            <a:r>
              <a:rPr lang="en-US" dirty="0"/>
              <a:t>(R/Q)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How  much </a:t>
            </a:r>
            <a:r>
              <a:rPr lang="en-US" dirty="0"/>
              <a:t>(R/Q)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 should be damped to avoid BBU</a:t>
            </a:r>
          </a:p>
          <a:p>
            <a:pPr lvl="1"/>
            <a:r>
              <a:rPr lang="en-US" dirty="0" smtClean="0"/>
              <a:t>Threshold current &gt; Design beam current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Simulations performed using two arc optics</a:t>
            </a:r>
            <a:endParaRPr lang="en-US" dirty="0"/>
          </a:p>
          <a:p>
            <a:pPr lvl="1"/>
            <a:r>
              <a:rPr lang="en-US" dirty="0" smtClean="0"/>
              <a:t>4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arc optics</a:t>
            </a:r>
            <a:endParaRPr lang="en-US" dirty="0"/>
          </a:p>
          <a:p>
            <a:pPr lvl="1"/>
            <a:r>
              <a:rPr lang="en-US" dirty="0" smtClean="0"/>
              <a:t>DBA arc optics</a:t>
            </a:r>
          </a:p>
          <a:p>
            <a:r>
              <a:rPr lang="en-US" dirty="0" smtClean="0"/>
              <a:t>Simulation result</a:t>
            </a:r>
            <a:endParaRPr lang="en-US" dirty="0"/>
          </a:p>
          <a:p>
            <a:pPr lvl="1"/>
            <a:r>
              <a:rPr lang="en-US" dirty="0" smtClean="0"/>
              <a:t>HOMs should be damped to (R/Q)Q</a:t>
            </a:r>
            <a:r>
              <a:rPr lang="en-US" baseline="-25000" dirty="0" smtClean="0"/>
              <a:t>L </a:t>
            </a:r>
            <a:r>
              <a:rPr lang="en-US" dirty="0" smtClean="0"/>
              <a:t>&lt; 6.2x10</a:t>
            </a:r>
            <a:r>
              <a:rPr lang="en-US" baseline="30000" dirty="0" smtClean="0"/>
              <a:t>8 </a:t>
            </a:r>
            <a:r>
              <a:rPr lang="en-US" dirty="0" err="1"/>
              <a:t>Ω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R/Q)Q</a:t>
            </a:r>
            <a:r>
              <a:rPr lang="en-US" baseline="-25000" dirty="0"/>
              <a:t>L </a:t>
            </a:r>
            <a:r>
              <a:rPr lang="en-US" dirty="0"/>
              <a:t>&lt; </a:t>
            </a:r>
            <a:r>
              <a:rPr lang="en-US" dirty="0" smtClean="0"/>
              <a:t>6.2x10</a:t>
            </a:r>
            <a:r>
              <a:rPr lang="en-US" baseline="30000" dirty="0" smtClean="0"/>
              <a:t>8 </a:t>
            </a:r>
            <a:r>
              <a:rPr lang="en-US" dirty="0" err="1"/>
              <a:t>Ω</a:t>
            </a:r>
            <a:r>
              <a:rPr lang="en-US" dirty="0" smtClean="0"/>
              <a:t> was provided to the SRF group</a:t>
            </a:r>
          </a:p>
          <a:p>
            <a:pPr lvl="1"/>
            <a:r>
              <a:rPr lang="en-US" dirty="0" smtClean="0"/>
              <a:t>The SRF group designed cavities to meet the requirement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BBUFormu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0"/>
            <a:ext cx="3756835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95600" y="2514600"/>
            <a:ext cx="1371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43400" y="2514600"/>
            <a:ext cx="1676400" cy="533400"/>
            <a:chOff x="4495800" y="2209800"/>
            <a:chExt cx="1676400" cy="533400"/>
          </a:xfrm>
        </p:grpSpPr>
        <p:sp>
          <p:nvSpPr>
            <p:cNvPr id="7" name="Oval 6"/>
            <p:cNvSpPr/>
            <p:nvPr/>
          </p:nvSpPr>
          <p:spPr>
            <a:xfrm>
              <a:off x="5638800" y="2209800"/>
              <a:ext cx="533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495800" y="2209800"/>
              <a:ext cx="533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4343400" y="21336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BBU study for 6 </a:t>
            </a:r>
            <a:r>
              <a:rPr lang="en-US" sz="4000" dirty="0" err="1" smtClean="0"/>
              <a:t>GeV</a:t>
            </a:r>
            <a:r>
              <a:rPr lang="en-US" sz="4000" dirty="0"/>
              <a:t> </a:t>
            </a:r>
            <a:r>
              <a:rPr lang="en-US" sz="4000" dirty="0" smtClean="0"/>
              <a:t>in 12 </a:t>
            </a:r>
            <a:r>
              <a:rPr lang="en-US" sz="4000" dirty="0" err="1"/>
              <a:t>GeV</a:t>
            </a:r>
            <a:r>
              <a:rPr lang="en-US" sz="4000" dirty="0"/>
              <a:t> </a:t>
            </a:r>
            <a:r>
              <a:rPr lang="en-US" sz="4000" dirty="0" smtClean="0"/>
              <a:t>Accelerator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Need </a:t>
            </a:r>
            <a:r>
              <a:rPr lang="en-US" dirty="0"/>
              <a:t>6 </a:t>
            </a:r>
            <a:r>
              <a:rPr lang="en-US" dirty="0" err="1"/>
              <a:t>GeV</a:t>
            </a:r>
            <a:r>
              <a:rPr lang="en-US" dirty="0"/>
              <a:t> beam in the 12 </a:t>
            </a:r>
            <a:r>
              <a:rPr lang="en-US" dirty="0" err="1"/>
              <a:t>GeV</a:t>
            </a:r>
            <a:r>
              <a:rPr lang="en-US" dirty="0"/>
              <a:t> accelerator</a:t>
            </a:r>
          </a:p>
          <a:p>
            <a:r>
              <a:rPr lang="en-US" dirty="0" smtClean="0"/>
              <a:t>Simulation results </a:t>
            </a:r>
          </a:p>
          <a:p>
            <a:pPr lvl="1"/>
            <a:r>
              <a:rPr lang="en-US" dirty="0" smtClean="0"/>
              <a:t>3 pass for 6.6 </a:t>
            </a:r>
            <a:r>
              <a:rPr lang="en-US" dirty="0" err="1" smtClean="0"/>
              <a:t>GeV</a:t>
            </a:r>
            <a:r>
              <a:rPr lang="en-US" dirty="0" smtClean="0"/>
              <a:t>: </a:t>
            </a:r>
            <a:r>
              <a:rPr lang="en-US" dirty="0" err="1" smtClean="0"/>
              <a:t>I</a:t>
            </a:r>
            <a:r>
              <a:rPr lang="en-US" sz="1000" dirty="0" err="1" smtClean="0"/>
              <a:t>th</a:t>
            </a:r>
            <a:r>
              <a:rPr lang="en-US" dirty="0" smtClean="0"/>
              <a:t> = </a:t>
            </a:r>
            <a:r>
              <a:rPr lang="en-US" dirty="0"/>
              <a:t>716 </a:t>
            </a:r>
            <a:r>
              <a:rPr lang="en-US" dirty="0" err="1"/>
              <a:t>μA</a:t>
            </a:r>
            <a:endParaRPr lang="en-US" dirty="0" smtClean="0"/>
          </a:p>
          <a:p>
            <a:pPr lvl="1"/>
            <a:r>
              <a:rPr lang="en-US" dirty="0" smtClean="0"/>
              <a:t>5 pass for 6.6 </a:t>
            </a:r>
            <a:r>
              <a:rPr lang="en-US" dirty="0" err="1" smtClean="0"/>
              <a:t>GeV</a:t>
            </a:r>
            <a:r>
              <a:rPr lang="en-US" dirty="0" smtClean="0"/>
              <a:t>: </a:t>
            </a:r>
            <a:r>
              <a:rPr lang="en-US" dirty="0" err="1" smtClean="0"/>
              <a:t>I</a:t>
            </a:r>
            <a:r>
              <a:rPr lang="en-US" sz="1400" dirty="0" err="1" smtClean="0"/>
              <a:t>th</a:t>
            </a:r>
            <a:r>
              <a:rPr lang="en-US" dirty="0" smtClean="0"/>
              <a:t> = </a:t>
            </a:r>
            <a:r>
              <a:rPr lang="en-US" dirty="0"/>
              <a:t>174 </a:t>
            </a:r>
            <a:r>
              <a:rPr lang="en-US" dirty="0" err="1"/>
              <a:t>μA</a:t>
            </a:r>
            <a:endParaRPr lang="en-US" dirty="0" smtClean="0"/>
          </a:p>
          <a:p>
            <a:r>
              <a:rPr lang="en-US" dirty="0" smtClean="0"/>
              <a:t>Beam dump power limits the maximum current</a:t>
            </a:r>
          </a:p>
          <a:p>
            <a:pPr lvl="1"/>
            <a:r>
              <a:rPr lang="en-US" dirty="0" smtClean="0">
                <a:cs typeface="Arial"/>
              </a:rPr>
              <a:t>I</a:t>
            </a:r>
            <a:r>
              <a:rPr lang="en-US" sz="1600" dirty="0" smtClean="0">
                <a:cs typeface="Arial"/>
              </a:rPr>
              <a:t>max</a:t>
            </a:r>
            <a:r>
              <a:rPr lang="en-US" dirty="0" smtClean="0">
                <a:cs typeface="Arial"/>
              </a:rPr>
              <a:t> </a:t>
            </a:r>
            <a:r>
              <a:rPr lang="en-US" dirty="0">
                <a:cs typeface="Arial"/>
              </a:rPr>
              <a:t>for 6.6 </a:t>
            </a:r>
            <a:r>
              <a:rPr lang="en-US" dirty="0" err="1">
                <a:cs typeface="Arial"/>
              </a:rPr>
              <a:t>GeV</a:t>
            </a:r>
            <a:r>
              <a:rPr lang="en-US" dirty="0">
                <a:cs typeface="Arial"/>
              </a:rPr>
              <a:t>: 1 </a:t>
            </a:r>
            <a:r>
              <a:rPr lang="en-US" dirty="0">
                <a:solidFill>
                  <a:srgbClr val="000000"/>
                </a:solidFill>
                <a:cs typeface="Arial"/>
              </a:rPr>
              <a:t>MW 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= 151 </a:t>
            </a:r>
            <a:r>
              <a:rPr lang="en-US" dirty="0" err="1"/>
              <a:t>μ</a:t>
            </a:r>
            <a:r>
              <a:rPr lang="en-US" dirty="0" err="1" smtClean="0">
                <a:solidFill>
                  <a:srgbClr val="000000"/>
                </a:solidFill>
                <a:cs typeface="Arial"/>
              </a:rPr>
              <a:t>A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dirty="0">
                <a:cs typeface="Arial"/>
              </a:rPr>
              <a:t>6.6 </a:t>
            </a:r>
            <a:r>
              <a:rPr lang="en-US" dirty="0" smtClean="0">
                <a:cs typeface="Arial"/>
              </a:rPr>
              <a:t>GV</a:t>
            </a:r>
            <a:endParaRPr lang="en-US" dirty="0">
              <a:cs typeface="Arial"/>
            </a:endParaRPr>
          </a:p>
          <a:p>
            <a:r>
              <a:rPr lang="en-US" dirty="0" smtClean="0">
                <a:cs typeface="Arial"/>
              </a:rPr>
              <a:t>Comparison of </a:t>
            </a:r>
            <a:r>
              <a:rPr lang="en-US" dirty="0">
                <a:cs typeface="Arial"/>
              </a:rPr>
              <a:t>I</a:t>
            </a:r>
            <a:r>
              <a:rPr lang="en-US" sz="2000" dirty="0">
                <a:cs typeface="Arial"/>
              </a:rPr>
              <a:t>max</a:t>
            </a:r>
            <a:r>
              <a:rPr lang="en-US" dirty="0">
                <a:cs typeface="Arial"/>
              </a:rPr>
              <a:t> with the two </a:t>
            </a:r>
            <a:r>
              <a:rPr lang="en-US" dirty="0" err="1">
                <a:cs typeface="Arial"/>
              </a:rPr>
              <a:t>I</a:t>
            </a:r>
            <a:r>
              <a:rPr lang="en-US" sz="2000" dirty="0" err="1">
                <a:cs typeface="Arial"/>
              </a:rPr>
              <a:t>th</a:t>
            </a:r>
            <a:endParaRPr lang="en-US" dirty="0">
              <a:cs typeface="Arial"/>
            </a:endParaRPr>
          </a:p>
          <a:p>
            <a:pPr marL="633413" lvl="1"/>
            <a:r>
              <a:rPr lang="en-US" dirty="0"/>
              <a:t>3 pass for </a:t>
            </a:r>
            <a:r>
              <a:rPr lang="en-US" dirty="0" smtClean="0"/>
              <a:t>6.6</a:t>
            </a:r>
            <a:r>
              <a:rPr lang="en-US" altLang="ko-KR" dirty="0" smtClean="0"/>
              <a:t> </a:t>
            </a:r>
            <a:r>
              <a:rPr lang="en-US" dirty="0" err="1"/>
              <a:t>GeV</a:t>
            </a:r>
            <a:r>
              <a:rPr lang="en-US" dirty="0"/>
              <a:t>: </a:t>
            </a:r>
            <a:r>
              <a:rPr lang="en-US" dirty="0" smtClean="0"/>
              <a:t>716 </a:t>
            </a:r>
            <a:r>
              <a:rPr lang="en-US" dirty="0" err="1"/>
              <a:t>μA</a:t>
            </a:r>
            <a:r>
              <a:rPr lang="en-US" dirty="0"/>
              <a:t> &gt; </a:t>
            </a:r>
            <a:r>
              <a:rPr lang="en-US" dirty="0" smtClean="0"/>
              <a:t>151 </a:t>
            </a:r>
            <a:r>
              <a:rPr lang="en-US" dirty="0" err="1"/>
              <a:t>μA</a:t>
            </a:r>
            <a:endParaRPr lang="en-US" dirty="0" smtClean="0"/>
          </a:p>
          <a:p>
            <a:pPr marL="633413" lvl="1"/>
            <a:r>
              <a:rPr lang="en-US" dirty="0" smtClean="0"/>
              <a:t>5 pass for 6.6 </a:t>
            </a:r>
            <a:r>
              <a:rPr lang="en-US" dirty="0" err="1" smtClean="0"/>
              <a:t>GeV</a:t>
            </a:r>
            <a:r>
              <a:rPr lang="en-US" dirty="0" smtClean="0"/>
              <a:t>: 174 </a:t>
            </a:r>
            <a:r>
              <a:rPr lang="en-US" dirty="0" err="1"/>
              <a:t>μA</a:t>
            </a:r>
            <a:r>
              <a:rPr lang="en-US" dirty="0"/>
              <a:t> </a:t>
            </a:r>
            <a:r>
              <a:rPr lang="en-US" dirty="0" smtClean="0"/>
              <a:t>&gt; 151 </a:t>
            </a:r>
            <a:r>
              <a:rPr lang="en-US" dirty="0" err="1"/>
              <a:t>μA</a:t>
            </a:r>
            <a:endParaRPr lang="en-US" dirty="0" smtClean="0"/>
          </a:p>
          <a:p>
            <a:pPr marL="233363"/>
            <a:r>
              <a:rPr lang="en-US" dirty="0" smtClean="0"/>
              <a:t>Conclusion</a:t>
            </a:r>
          </a:p>
          <a:p>
            <a:pPr marL="633413" lvl="1"/>
            <a:r>
              <a:rPr lang="en-US" dirty="0" smtClean="0"/>
              <a:t>3 </a:t>
            </a:r>
            <a:r>
              <a:rPr lang="en-US" dirty="0"/>
              <a:t>pass for </a:t>
            </a:r>
            <a:r>
              <a:rPr lang="en-US" dirty="0" smtClean="0"/>
              <a:t>6.6</a:t>
            </a:r>
            <a:r>
              <a:rPr lang="en-US" altLang="ko-KR" dirty="0" smtClean="0"/>
              <a:t> </a:t>
            </a:r>
            <a:r>
              <a:rPr lang="en-US" dirty="0" err="1"/>
              <a:t>GeV</a:t>
            </a:r>
            <a:r>
              <a:rPr lang="en-US" dirty="0"/>
              <a:t> is better </a:t>
            </a:r>
            <a:r>
              <a:rPr lang="en-US" dirty="0" smtClean="0"/>
              <a:t>choice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657600" y="1981200"/>
            <a:ext cx="2590800" cy="3124200"/>
            <a:chOff x="3657600" y="1981200"/>
            <a:chExt cx="2590800" cy="3124200"/>
          </a:xfrm>
        </p:grpSpPr>
        <p:sp>
          <p:nvSpPr>
            <p:cNvPr id="5" name="Oval 4"/>
            <p:cNvSpPr/>
            <p:nvPr/>
          </p:nvSpPr>
          <p:spPr>
            <a:xfrm>
              <a:off x="4343400" y="1981200"/>
              <a:ext cx="1219200" cy="533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657600" y="4114800"/>
              <a:ext cx="1219200" cy="4572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657600" y="4572000"/>
              <a:ext cx="1219200" cy="457200"/>
            </a:xfrm>
            <a:prstGeom prst="ellipse">
              <a:avLst/>
            </a:prstGeom>
            <a:noFill/>
            <a:ln w="25400">
              <a:solidFill>
                <a:srgbClr val="2402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343400" y="2438400"/>
              <a:ext cx="1219200" cy="533400"/>
            </a:xfrm>
            <a:prstGeom prst="ellipse">
              <a:avLst/>
            </a:prstGeom>
            <a:noFill/>
            <a:ln w="25400">
              <a:solidFill>
                <a:srgbClr val="2402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029200" y="4114800"/>
              <a:ext cx="1219200" cy="533400"/>
            </a:xfrm>
            <a:prstGeom prst="ellipse">
              <a:avLst/>
            </a:prstGeom>
            <a:noFill/>
            <a:ln w="25400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029200" y="4572000"/>
              <a:ext cx="1219200" cy="533400"/>
            </a:xfrm>
            <a:prstGeom prst="ellipse">
              <a:avLst/>
            </a:prstGeom>
            <a:noFill/>
            <a:ln w="25400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572000" y="3276600"/>
              <a:ext cx="1219200" cy="533400"/>
            </a:xfrm>
            <a:prstGeom prst="ellipse">
              <a:avLst/>
            </a:prstGeom>
            <a:noFill/>
            <a:ln w="25400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79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HOM Survey at CMTF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4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TFSet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510540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/>
          <a:lstStyle/>
          <a:p>
            <a:r>
              <a:rPr lang="en-US" dirty="0" smtClean="0"/>
              <a:t>HOM Survey at CMTF (1)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248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avity configuration in a </a:t>
            </a:r>
            <a:r>
              <a:rPr lang="en-US" sz="2000" dirty="0" err="1" smtClean="0"/>
              <a:t>cryomodule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3810000"/>
            <a:ext cx="155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HOM ports</a:t>
            </a:r>
            <a:endParaRPr lang="en-US" sz="2400" dirty="0"/>
          </a:p>
        </p:txBody>
      </p:sp>
      <p:cxnSp>
        <p:nvCxnSpPr>
          <p:cNvPr id="18" name="Curved Connector 17"/>
          <p:cNvCxnSpPr>
            <a:stCxn id="16" idx="1"/>
          </p:cNvCxnSpPr>
          <p:nvPr/>
        </p:nvCxnSpPr>
        <p:spPr>
          <a:xfrm rot="10800000">
            <a:off x="4343402" y="3352801"/>
            <a:ext cx="1676399" cy="688032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cryomoduleOrient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8382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71567" y="1371600"/>
            <a:ext cx="3657600" cy="2514600"/>
          </a:xfrm>
        </p:spPr>
        <p:txBody>
          <a:bodyPr>
            <a:normAutofit fontScale="55000" lnSpcReduction="20000"/>
          </a:bodyPr>
          <a:lstStyle/>
          <a:p>
            <a:pPr marL="176213" indent="-176213"/>
            <a:r>
              <a:rPr lang="en-US" dirty="0" smtClean="0"/>
              <a:t>A </a:t>
            </a:r>
            <a:r>
              <a:rPr lang="en-US" dirty="0" err="1" smtClean="0"/>
              <a:t>cryomodule</a:t>
            </a:r>
            <a:r>
              <a:rPr lang="en-US" dirty="0" smtClean="0"/>
              <a:t> contains 8 cavities</a:t>
            </a:r>
          </a:p>
          <a:p>
            <a:pPr marL="176213" indent="-176213"/>
            <a:endParaRPr lang="en-US" dirty="0"/>
          </a:p>
          <a:p>
            <a:pPr marL="176213" indent="-176213"/>
            <a:endParaRPr lang="en-US" dirty="0" smtClean="0"/>
          </a:p>
          <a:p>
            <a:pPr marL="176213" indent="-176213"/>
            <a:endParaRPr lang="en-US" dirty="0" smtClean="0"/>
          </a:p>
          <a:p>
            <a:pPr marL="176213" indent="-176213"/>
            <a:endParaRPr lang="en-US" dirty="0" smtClean="0"/>
          </a:p>
          <a:p>
            <a:pPr marL="176213" indent="-176213"/>
            <a:r>
              <a:rPr lang="en-US" dirty="0" smtClean="0"/>
              <a:t>A network analyzer is connected to HOM ports</a:t>
            </a:r>
          </a:p>
          <a:p>
            <a:pPr marL="176213" indent="-176213"/>
            <a:r>
              <a:rPr lang="en-US" dirty="0" smtClean="0"/>
              <a:t>Measured scattering parameter S</a:t>
            </a:r>
            <a:r>
              <a:rPr lang="en-US" baseline="-25000" dirty="0" smtClean="0"/>
              <a:t>21</a:t>
            </a:r>
            <a:endParaRPr lang="en-US" baseline="-250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28600" y="3276600"/>
            <a:ext cx="13716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95400" y="3276600"/>
            <a:ext cx="4572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95400" y="3352800"/>
            <a:ext cx="304800" cy="25146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52600" y="3276600"/>
            <a:ext cx="6858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00200" y="3276600"/>
            <a:ext cx="8382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52600" y="3276600"/>
            <a:ext cx="17526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00200" y="3276600"/>
            <a:ext cx="19812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52600" y="3276600"/>
            <a:ext cx="38100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00200" y="3276600"/>
            <a:ext cx="39624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52600" y="3276600"/>
            <a:ext cx="49530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00200" y="3276600"/>
            <a:ext cx="51054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52600" y="3276600"/>
            <a:ext cx="60198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00200" y="3276600"/>
            <a:ext cx="62484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752600" y="3276600"/>
            <a:ext cx="7162800" cy="2590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7cellCavit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52600"/>
            <a:ext cx="1955080" cy="8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7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152400" y="3429000"/>
            <a:ext cx="8915400" cy="3352800"/>
            <a:chOff x="0" y="3505200"/>
            <a:chExt cx="9144000" cy="3352800"/>
          </a:xfrm>
        </p:grpSpPr>
        <p:grpSp>
          <p:nvGrpSpPr>
            <p:cNvPr id="82" name="Group 81"/>
            <p:cNvGrpSpPr/>
            <p:nvPr/>
          </p:nvGrpSpPr>
          <p:grpSpPr>
            <a:xfrm>
              <a:off x="0" y="5061185"/>
              <a:ext cx="9144000" cy="1796815"/>
              <a:chOff x="0" y="5061185"/>
              <a:chExt cx="9144000" cy="1796815"/>
            </a:xfrm>
          </p:grpSpPr>
          <p:pic>
            <p:nvPicPr>
              <p:cNvPr id="5" name="Picture 4" descr="cavitiesConnected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061185"/>
                <a:ext cx="9144000" cy="1796815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3886200" y="6488668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HOM coupler</a:t>
                </a:r>
                <a:endParaRPr lang="en-US" dirty="0"/>
              </a:p>
            </p:txBody>
          </p:sp>
          <p:cxnSp>
            <p:nvCxnSpPr>
              <p:cNvPr id="57" name="Straight Arrow Connector 56"/>
              <p:cNvCxnSpPr>
                <a:stCxn id="55" idx="3"/>
              </p:cNvCxnSpPr>
              <p:nvPr/>
            </p:nvCxnSpPr>
            <p:spPr>
              <a:xfrm flipV="1">
                <a:off x="5327620" y="6400800"/>
                <a:ext cx="615980" cy="27253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3200400" y="6096001"/>
                <a:ext cx="762000" cy="4571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2971800" y="3505200"/>
              <a:ext cx="5589272" cy="2362200"/>
              <a:chOff x="2971800" y="3505200"/>
              <a:chExt cx="5589272" cy="236220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638800" y="3657600"/>
                <a:ext cx="2922272" cy="1141180"/>
                <a:chOff x="5885683" y="2865646"/>
                <a:chExt cx="2922272" cy="1141180"/>
              </a:xfrm>
            </p:grpSpPr>
            <p:cxnSp>
              <p:nvCxnSpPr>
                <p:cNvPr id="24" name="Straight Connector 23"/>
                <p:cNvCxnSpPr>
                  <a:endCxn id="27" idx="3"/>
                </p:cNvCxnSpPr>
                <p:nvPr/>
              </p:nvCxnSpPr>
              <p:spPr>
                <a:xfrm flipV="1">
                  <a:off x="5885683" y="3707200"/>
                  <a:ext cx="2203122" cy="2996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5885683" y="3627646"/>
                  <a:ext cx="2438400" cy="3048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28"/>
                <p:cNvGrpSpPr/>
                <p:nvPr/>
              </p:nvGrpSpPr>
              <p:grpSpPr>
                <a:xfrm>
                  <a:off x="7562083" y="2865646"/>
                  <a:ext cx="1245872" cy="841554"/>
                  <a:chOff x="7440928" y="3173510"/>
                  <a:chExt cx="1245872" cy="841554"/>
                </a:xfrm>
              </p:grpSpPr>
              <p:sp>
                <p:nvSpPr>
                  <p:cNvPr id="25" name="Round Same Side Corner Rectangle 24"/>
                  <p:cNvSpPr/>
                  <p:nvPr/>
                </p:nvSpPr>
                <p:spPr>
                  <a:xfrm>
                    <a:off x="7530731" y="3173510"/>
                    <a:ext cx="1040607" cy="533690"/>
                  </a:xfrm>
                  <a:prstGeom prst="round2Same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7646193" y="3248075"/>
                    <a:ext cx="104060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smtClean="0"/>
                      <a:t>Laptop</a:t>
                    </a:r>
                    <a:endParaRPr lang="en-US" sz="2000" dirty="0"/>
                  </a:p>
                </p:txBody>
              </p:sp>
              <p:sp>
                <p:nvSpPr>
                  <p:cNvPr id="27" name="Parallelogram 26"/>
                  <p:cNvSpPr/>
                  <p:nvPr/>
                </p:nvSpPr>
                <p:spPr>
                  <a:xfrm>
                    <a:off x="7440928" y="3707200"/>
                    <a:ext cx="1130410" cy="307864"/>
                  </a:xfrm>
                  <a:prstGeom prst="parallelogram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3962400" y="3505200"/>
                <a:ext cx="1905000" cy="1752600"/>
                <a:chOff x="3505200" y="3352800"/>
                <a:chExt cx="1905000" cy="1752600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505200" y="3352800"/>
                  <a:ext cx="1905000" cy="1752600"/>
                  <a:chOff x="1219200" y="3810000"/>
                  <a:chExt cx="1905000" cy="1752600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295401" y="4191000"/>
                    <a:ext cx="1604211" cy="1371600"/>
                    <a:chOff x="1295400" y="4191000"/>
                    <a:chExt cx="1219200" cy="1371600"/>
                  </a:xfrm>
                </p:grpSpPr>
                <p:sp>
                  <p:nvSpPr>
                    <p:cNvPr id="7" name="Round Same Side Corner Rectangle 6"/>
                    <p:cNvSpPr/>
                    <p:nvPr/>
                  </p:nvSpPr>
                  <p:spPr>
                    <a:xfrm>
                      <a:off x="1295400" y="4191000"/>
                      <a:ext cx="1219200" cy="1371600"/>
                    </a:xfrm>
                    <a:prstGeom prst="round2Same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1295400" y="4343400"/>
                      <a:ext cx="1100328" cy="1143000"/>
                      <a:chOff x="2438400" y="3733800"/>
                      <a:chExt cx="1100328" cy="1143000"/>
                    </a:xfrm>
                  </p:grpSpPr>
                  <p:sp>
                    <p:nvSpPr>
                      <p:cNvPr id="9" name="Rectangle 8"/>
                      <p:cNvSpPr/>
                      <p:nvPr/>
                    </p:nvSpPr>
                    <p:spPr>
                      <a:xfrm>
                        <a:off x="2590800" y="3733800"/>
                        <a:ext cx="914400" cy="6858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" name="Oval 11"/>
                      <p:cNvSpPr/>
                      <p:nvPr/>
                    </p:nvSpPr>
                    <p:spPr>
                      <a:xfrm>
                        <a:off x="2612136" y="4724400"/>
                        <a:ext cx="131064" cy="1524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Oval 29"/>
                      <p:cNvSpPr/>
                      <p:nvPr/>
                    </p:nvSpPr>
                    <p:spPr>
                      <a:xfrm>
                        <a:off x="3352800" y="4724400"/>
                        <a:ext cx="128016" cy="152400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2438400" y="4419601"/>
                        <a:ext cx="52120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400" dirty="0" smtClean="0"/>
                          <a:t>Port 1</a:t>
                        </a:r>
                        <a:endParaRPr lang="en-US" sz="1400" dirty="0"/>
                      </a:p>
                    </p:txBody>
                  </p:sp>
                  <p:sp>
                    <p:nvSpPr>
                      <p:cNvPr id="31" name="TextBox 30"/>
                      <p:cNvSpPr txBox="1"/>
                      <p:nvPr/>
                    </p:nvSpPr>
                    <p:spPr>
                      <a:xfrm>
                        <a:off x="3048000" y="4419601"/>
                        <a:ext cx="49072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400" dirty="0" smtClean="0"/>
                          <a:t>Port 2</a:t>
                        </a:r>
                        <a:endParaRPr lang="en-US" sz="1400" dirty="0"/>
                      </a:p>
                    </p:txBody>
                  </p:sp>
                </p:grpSp>
              </p:grp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219200" y="3810000"/>
                    <a:ext cx="19050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Network analyzer</a:t>
                    </a:r>
                    <a:endParaRPr lang="en-US" dirty="0"/>
                  </a:p>
                </p:txBody>
              </p:sp>
            </p:grpSp>
            <p:cxnSp>
              <p:nvCxnSpPr>
                <p:cNvPr id="37" name="Straight Connector 36"/>
                <p:cNvCxnSpPr>
                  <a:stCxn id="9" idx="1"/>
                  <a:endCxn id="9" idx="3"/>
                </p:cNvCxnSpPr>
                <p:nvPr/>
              </p:nvCxnSpPr>
              <p:spPr>
                <a:xfrm>
                  <a:off x="3781926" y="4229100"/>
                  <a:ext cx="12031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>
                  <a:stCxn id="9" idx="0"/>
                  <a:endCxn id="9" idx="2"/>
                </p:cNvCxnSpPr>
                <p:nvPr/>
              </p:nvCxnSpPr>
              <p:spPr>
                <a:xfrm>
                  <a:off x="4383505" y="3886200"/>
                  <a:ext cx="0" cy="6858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Freeform 46"/>
              <p:cNvSpPr/>
              <p:nvPr/>
            </p:nvSpPr>
            <p:spPr>
              <a:xfrm>
                <a:off x="3146778" y="5094111"/>
                <a:ext cx="1185333" cy="479778"/>
              </a:xfrm>
              <a:custGeom>
                <a:avLst/>
                <a:gdLst>
                  <a:gd name="connsiteX0" fmla="*/ 1185333 w 1185333"/>
                  <a:gd name="connsiteY0" fmla="*/ 0 h 479778"/>
                  <a:gd name="connsiteX1" fmla="*/ 0 w 1185333"/>
                  <a:gd name="connsiteY1" fmla="*/ 0 h 479778"/>
                  <a:gd name="connsiteX2" fmla="*/ 0 w 1185333"/>
                  <a:gd name="connsiteY2" fmla="*/ 479778 h 47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5333" h="479778">
                    <a:moveTo>
                      <a:pt x="1185333" y="0"/>
                    </a:moveTo>
                    <a:lnTo>
                      <a:pt x="0" y="0"/>
                    </a:lnTo>
                    <a:lnTo>
                      <a:pt x="0" y="479778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 flipH="1">
                <a:off x="5334000" y="5105400"/>
                <a:ext cx="685800" cy="762000"/>
              </a:xfrm>
              <a:custGeom>
                <a:avLst/>
                <a:gdLst>
                  <a:gd name="connsiteX0" fmla="*/ 1185333 w 1185333"/>
                  <a:gd name="connsiteY0" fmla="*/ 0 h 479778"/>
                  <a:gd name="connsiteX1" fmla="*/ 0 w 1185333"/>
                  <a:gd name="connsiteY1" fmla="*/ 0 h 479778"/>
                  <a:gd name="connsiteX2" fmla="*/ 0 w 1185333"/>
                  <a:gd name="connsiteY2" fmla="*/ 479778 h 47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5333" h="479778">
                    <a:moveTo>
                      <a:pt x="1185333" y="0"/>
                    </a:moveTo>
                    <a:lnTo>
                      <a:pt x="0" y="0"/>
                    </a:lnTo>
                    <a:lnTo>
                      <a:pt x="0" y="479778"/>
                    </a:lnTo>
                  </a:path>
                </a:pathLst>
              </a:custGeom>
              <a:ln w="508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2971800" y="4876800"/>
                <a:ext cx="612588" cy="355600"/>
              </a:xfrm>
              <a:custGeom>
                <a:avLst/>
                <a:gdLst>
                  <a:gd name="connsiteX0" fmla="*/ 612588 w 612588"/>
                  <a:gd name="connsiteY0" fmla="*/ 0 h 418353"/>
                  <a:gd name="connsiteX1" fmla="*/ 0 w 612588"/>
                  <a:gd name="connsiteY1" fmla="*/ 14941 h 418353"/>
                  <a:gd name="connsiteX2" fmla="*/ 0 w 612588"/>
                  <a:gd name="connsiteY2" fmla="*/ 418353 h 41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2588" h="418353">
                    <a:moveTo>
                      <a:pt x="612588" y="0"/>
                    </a:moveTo>
                    <a:lnTo>
                      <a:pt x="0" y="14941"/>
                    </a:lnTo>
                    <a:lnTo>
                      <a:pt x="0" y="418353"/>
                    </a:lnTo>
                  </a:path>
                </a:pathLst>
              </a:cu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 rot="5400000">
                <a:off x="5738906" y="5081494"/>
                <a:ext cx="612588" cy="355600"/>
              </a:xfrm>
              <a:custGeom>
                <a:avLst/>
                <a:gdLst>
                  <a:gd name="connsiteX0" fmla="*/ 612588 w 612588"/>
                  <a:gd name="connsiteY0" fmla="*/ 0 h 418353"/>
                  <a:gd name="connsiteX1" fmla="*/ 0 w 612588"/>
                  <a:gd name="connsiteY1" fmla="*/ 14941 h 418353"/>
                  <a:gd name="connsiteX2" fmla="*/ 0 w 612588"/>
                  <a:gd name="connsiteY2" fmla="*/ 418353 h 41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2588" h="418353">
                    <a:moveTo>
                      <a:pt x="612588" y="0"/>
                    </a:moveTo>
                    <a:lnTo>
                      <a:pt x="0" y="14941"/>
                    </a:lnTo>
                    <a:lnTo>
                      <a:pt x="0" y="418353"/>
                    </a:lnTo>
                  </a:path>
                </a:pathLst>
              </a:cu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78" name="Object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9852675"/>
                  </p:ext>
                </p:extLst>
              </p:nvPr>
            </p:nvGraphicFramePr>
            <p:xfrm>
              <a:off x="6248400" y="5029200"/>
              <a:ext cx="635000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0353" name="Equation" r:id="rId5" imgW="241300" imgH="215900" progId="Equation.3">
                      <p:embed/>
                    </p:oleObj>
                  </mc:Choice>
                  <mc:Fallback>
                    <p:oleObj name="Equation" r:id="rId5" imgW="241300" imgH="215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48400" y="5029200"/>
                            <a:ext cx="635000" cy="381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9" name="Object 4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2754823"/>
                  </p:ext>
                </p:extLst>
              </p:nvPr>
            </p:nvGraphicFramePr>
            <p:xfrm>
              <a:off x="2971800" y="4495800"/>
              <a:ext cx="501650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0354" name="Equation" r:id="rId7" imgW="190500" imgH="215900" progId="Equation.3">
                      <p:embed/>
                    </p:oleObj>
                  </mc:Choice>
                  <mc:Fallback>
                    <p:oleObj name="Equation" r:id="rId7" imgW="190500" imgH="215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1800" y="4495800"/>
                            <a:ext cx="501650" cy="381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/>
          <a:lstStyle/>
          <a:p>
            <a:r>
              <a:rPr lang="en-US" dirty="0" smtClean="0"/>
              <a:t>HOM Survey at CMTF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36219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Measured transmission coefficient                 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                   ,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dirty="0" smtClean="0"/>
              <a:t>Obtained Q</a:t>
            </a:r>
            <a:r>
              <a:rPr lang="en-US" sz="2000" b="1" dirty="0" smtClean="0"/>
              <a:t>L</a:t>
            </a:r>
            <a:r>
              <a:rPr lang="en-US" dirty="0" smtClean="0"/>
              <a:t> from S</a:t>
            </a:r>
            <a:r>
              <a:rPr lang="en-US" baseline="-25000" dirty="0" smtClean="0"/>
              <a:t>21</a:t>
            </a:r>
            <a:r>
              <a:rPr lang="en-US" dirty="0" smtClean="0"/>
              <a:t> measurement</a:t>
            </a:r>
            <a:endParaRPr lang="en-US" baseline="-25000" dirty="0"/>
          </a:p>
        </p:txBody>
      </p:sp>
      <p:graphicFrame>
        <p:nvGraphicFramePr>
          <p:cNvPr id="6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500761"/>
              </p:ext>
            </p:extLst>
          </p:nvPr>
        </p:nvGraphicFramePr>
        <p:xfrm>
          <a:off x="1143000" y="1676400"/>
          <a:ext cx="1524000" cy="96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55" name="Equation" r:id="rId9" imgW="596900" imgH="431800" progId="Equation.3">
                  <p:embed/>
                </p:oleObj>
              </mc:Choice>
              <mc:Fallback>
                <p:oleObj name="Equation" r:id="rId9" imgW="59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1524000" cy="961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883804"/>
              </p:ext>
            </p:extLst>
          </p:nvPr>
        </p:nvGraphicFramePr>
        <p:xfrm>
          <a:off x="3078163" y="1828800"/>
          <a:ext cx="32273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56" name="Equation" r:id="rId11" imgW="1346200" imgH="228600" progId="Equation.3">
                  <p:embed/>
                </p:oleObj>
              </mc:Choice>
              <mc:Fallback>
                <p:oleObj name="Equation" r:id="rId11" imgW="1346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163" y="1828800"/>
                        <a:ext cx="3227387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8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en-US" dirty="0"/>
              <a:t>Full HOM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762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Total number of modes to be analyzed:</a:t>
            </a:r>
          </a:p>
          <a:p>
            <a:pPr marL="400050" lvl="1" indent="0">
              <a:buNone/>
            </a:pPr>
            <a:r>
              <a:rPr lang="en-US" dirty="0" smtClean="0"/>
              <a:t>3 </a:t>
            </a:r>
            <a:r>
              <a:rPr lang="en-US" dirty="0" err="1" smtClean="0"/>
              <a:t>passbands</a:t>
            </a:r>
            <a:r>
              <a:rPr lang="en-US" dirty="0" smtClean="0"/>
              <a:t> x 7 modes x 2 polarizations x 8 </a:t>
            </a:r>
            <a:r>
              <a:rPr lang="en-US" dirty="0"/>
              <a:t>cavities </a:t>
            </a:r>
            <a:r>
              <a:rPr lang="en-US" dirty="0" smtClean="0"/>
              <a:t>x 2 </a:t>
            </a:r>
            <a:r>
              <a:rPr lang="en-US" dirty="0" err="1" smtClean="0"/>
              <a:t>cryomodules</a:t>
            </a:r>
            <a:r>
              <a:rPr lang="en-US" dirty="0" smtClean="0"/>
              <a:t> = 672 modes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14400" y="2133600"/>
            <a:ext cx="7330669" cy="4476998"/>
            <a:chOff x="728028" y="1280279"/>
            <a:chExt cx="8321269" cy="5272888"/>
          </a:xfrm>
        </p:grpSpPr>
        <p:grpSp>
          <p:nvGrpSpPr>
            <p:cNvPr id="6" name="Group 5"/>
            <p:cNvGrpSpPr/>
            <p:nvPr/>
          </p:nvGrpSpPr>
          <p:grpSpPr>
            <a:xfrm>
              <a:off x="728028" y="1280279"/>
              <a:ext cx="8321269" cy="5272888"/>
              <a:chOff x="444500" y="1500940"/>
              <a:chExt cx="8249868" cy="5105400"/>
            </a:xfrm>
          </p:grpSpPr>
          <p:pic>
            <p:nvPicPr>
              <p:cNvPr id="10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4500" y="1500940"/>
                <a:ext cx="8249868" cy="510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"/>
              <p:cNvSpPr txBox="1">
                <a:spLocks noChangeArrowheads="1"/>
              </p:cNvSpPr>
              <p:nvPr/>
            </p:nvSpPr>
            <p:spPr bwMode="auto">
              <a:xfrm>
                <a:off x="4648200" y="2935093"/>
                <a:ext cx="1456116" cy="456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TM011</a:t>
                </a:r>
              </a:p>
            </p:txBody>
          </p:sp>
          <p:sp>
            <p:nvSpPr>
              <p:cNvPr id="12" name="TextBox 5"/>
              <p:cNvSpPr txBox="1">
                <a:spLocks noChangeArrowheads="1"/>
              </p:cNvSpPr>
              <p:nvPr/>
            </p:nvSpPr>
            <p:spPr bwMode="auto">
              <a:xfrm>
                <a:off x="1371600" y="2303185"/>
                <a:ext cx="1388279" cy="456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TE111</a:t>
                </a:r>
              </a:p>
            </p:txBody>
          </p:sp>
          <p:sp>
            <p:nvSpPr>
              <p:cNvPr id="13" name="TextBox 6"/>
              <p:cNvSpPr txBox="1">
                <a:spLocks noChangeArrowheads="1"/>
              </p:cNvSpPr>
              <p:nvPr/>
            </p:nvSpPr>
            <p:spPr bwMode="auto">
              <a:xfrm>
                <a:off x="2588370" y="2717479"/>
                <a:ext cx="1369647" cy="456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/>
                  <a:t>TM110</a:t>
                </a:r>
                <a:endParaRPr lang="en-US" sz="2000" b="1" dirty="0"/>
              </a:p>
            </p:txBody>
          </p:sp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6477000" y="2438400"/>
                <a:ext cx="1428166" cy="456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TM111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04032" y="5758825"/>
                <a:ext cx="3172927" cy="45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Times New Roman"/>
                    <a:cs typeface="Times New Roman"/>
                  </a:rPr>
                  <a:t>Frequency[Hz]</a:t>
                </a:r>
                <a:endParaRPr lang="en-US" sz="2000" b="1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803955" y="2267488"/>
              <a:ext cx="1986980" cy="4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2050-2250 MHz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72893" y="1963524"/>
              <a:ext cx="1980372" cy="4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2850-3050 MHz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6337" y="1879161"/>
              <a:ext cx="2186091" cy="4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1850-2050 MHz</a:t>
              </a:r>
            </a:p>
          </p:txBody>
        </p:sp>
      </p:grpSp>
      <p:graphicFrame>
        <p:nvGraphicFramePr>
          <p:cNvPr id="1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91319"/>
              </p:ext>
            </p:extLst>
          </p:nvPr>
        </p:nvGraphicFramePr>
        <p:xfrm>
          <a:off x="1066800" y="2590800"/>
          <a:ext cx="469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8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590800"/>
                        <a:ext cx="46990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H="1">
            <a:off x="4724400" y="3962400"/>
            <a:ext cx="9144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00600" y="3962400"/>
            <a:ext cx="8382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7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4040188" cy="3951288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 a</a:t>
            </a:r>
          </a:p>
          <a:p>
            <a:endParaRPr lang="en-US" dirty="0" smtClean="0"/>
          </a:p>
          <a:p>
            <a:r>
              <a:rPr lang="en-US" dirty="0" smtClean="0"/>
              <a:t>Measurement </a:t>
            </a:r>
            <a:r>
              <a:rPr lang="en-US" dirty="0"/>
              <a:t>of 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0"/>
            <a:ext cx="8229600" cy="1143000"/>
          </a:xfrm>
        </p:spPr>
        <p:txBody>
          <a:bodyPr/>
          <a:lstStyle/>
          <a:p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 estimation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381000" y="1676400"/>
            <a:ext cx="4267200" cy="395128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Developed </a:t>
            </a:r>
            <a:r>
              <a:rPr lang="en-US" dirty="0"/>
              <a:t>by </a:t>
            </a:r>
            <a:r>
              <a:rPr lang="de-DE" dirty="0"/>
              <a:t>C. </a:t>
            </a:r>
            <a:r>
              <a:rPr lang="de-DE" dirty="0" err="1"/>
              <a:t>Potratz</a:t>
            </a:r>
            <a:r>
              <a:rPr lang="de-DE" dirty="0"/>
              <a:t>, </a:t>
            </a:r>
            <a:r>
              <a:rPr lang="de-DE" i="1" dirty="0"/>
              <a:t>et al</a:t>
            </a:r>
            <a:r>
              <a:rPr lang="de-DE" dirty="0" smtClean="0"/>
              <a:t>.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57800" y="990600"/>
            <a:ext cx="4040188" cy="639762"/>
          </a:xfrm>
        </p:spPr>
        <p:txBody>
          <a:bodyPr anchor="ctr" anchorCtr="0"/>
          <a:lstStyle/>
          <a:p>
            <a:r>
              <a:rPr lang="en-US" dirty="0" smtClean="0"/>
              <a:t>Loaded quality factor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381000" y="990600"/>
            <a:ext cx="4041775" cy="639762"/>
          </a:xfrm>
        </p:spPr>
        <p:txBody>
          <a:bodyPr anchor="ctr" anchorCtr="0"/>
          <a:lstStyle/>
          <a:p>
            <a:r>
              <a:rPr lang="en-US" i="1" dirty="0" err="1" smtClean="0"/>
              <a:t>Polfit</a:t>
            </a:r>
            <a:r>
              <a:rPr lang="en-US" dirty="0" smtClean="0"/>
              <a:t>: </a:t>
            </a:r>
            <a:r>
              <a:rPr lang="en-US" dirty="0" err="1" smtClean="0"/>
              <a:t>Mathematica</a:t>
            </a:r>
            <a:r>
              <a:rPr lang="en-US" dirty="0" smtClean="0"/>
              <a:t> </a:t>
            </a:r>
            <a:r>
              <a:rPr lang="en-US" dirty="0"/>
              <a:t>program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34000" y="3886200"/>
            <a:ext cx="3657600" cy="2514600"/>
            <a:chOff x="2438400" y="3276600"/>
            <a:chExt cx="4657981" cy="3352800"/>
          </a:xfrm>
        </p:grpSpPr>
        <p:pic>
          <p:nvPicPr>
            <p:cNvPr id="14" name="Picture 13" descr="S21Measureme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3276600"/>
              <a:ext cx="4657981" cy="33528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3962400" y="4800600"/>
              <a:ext cx="121920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886200" y="4343400"/>
              <a:ext cx="0" cy="45720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05200" y="4343400"/>
              <a:ext cx="12954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505200" y="4800600"/>
              <a:ext cx="5334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572000" y="4343400"/>
              <a:ext cx="0" cy="20574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79556" y="6011779"/>
              <a:ext cx="304800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f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0" y="4800600"/>
              <a:ext cx="934994" cy="46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Δf</a:t>
              </a:r>
              <a:r>
                <a:rPr lang="en-US" sz="2000" baseline="-25000" dirty="0" smtClean="0">
                  <a:solidFill>
                    <a:srgbClr val="0000FF"/>
                  </a:solidFill>
                </a:rPr>
                <a:t>-3dB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90517" y="4330337"/>
              <a:ext cx="838674" cy="46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-3dB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23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6313283"/>
                </p:ext>
              </p:extLst>
            </p:nvPr>
          </p:nvGraphicFramePr>
          <p:xfrm>
            <a:off x="2438400" y="3733800"/>
            <a:ext cx="391584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" name="Equation" r:id="rId5" imgW="228600" imgH="228600" progId="Equation.3">
                    <p:embed/>
                  </p:oleObj>
                </mc:Choice>
                <mc:Fallback>
                  <p:oleObj name="Equation" r:id="rId5" imgW="228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3733800"/>
                          <a:ext cx="391584" cy="381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4953710" y="6054634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Frequency[Hz]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04800" y="5029200"/>
            <a:ext cx="4191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Black dot: measured data</a:t>
            </a:r>
          </a:p>
          <a:p>
            <a:r>
              <a:rPr lang="en-US" sz="2000" dirty="0" smtClean="0"/>
              <a:t>Red line: fitted value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58674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 modes (TM110): 7-cell cavity</a:t>
            </a:r>
          </a:p>
          <a:p>
            <a:r>
              <a:rPr lang="en-US" sz="2000" dirty="0" smtClean="0"/>
              <a:t>Double peaks: polarization of dipole mode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228600" y="2362200"/>
            <a:ext cx="4989884" cy="2744244"/>
            <a:chOff x="-228600" y="2362200"/>
            <a:chExt cx="4989884" cy="2744244"/>
          </a:xfrm>
        </p:grpSpPr>
        <p:pic>
          <p:nvPicPr>
            <p:cNvPr id="25" name="Content Placeholder 6" descr="polfitSampl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05" r="-5005"/>
            <a:stretch>
              <a:fillRect/>
            </a:stretch>
          </p:blipFill>
          <p:spPr>
            <a:xfrm>
              <a:off x="-228600" y="2362200"/>
              <a:ext cx="4989884" cy="274424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810000" y="3962400"/>
              <a:ext cx="535125" cy="841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851231"/>
              </p:ext>
            </p:extLst>
          </p:nvPr>
        </p:nvGraphicFramePr>
        <p:xfrm>
          <a:off x="5715000" y="1524000"/>
          <a:ext cx="1433520" cy="79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Equation" r:id="rId8" imgW="762000" imgH="431800" progId="Equation.3">
                  <p:embed/>
                </p:oleObj>
              </mc:Choice>
              <mc:Fallback>
                <p:oleObj name="Equation" r:id="rId8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524000"/>
                        <a:ext cx="1433520" cy="790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85548"/>
              </p:ext>
            </p:extLst>
          </p:nvPr>
        </p:nvGraphicFramePr>
        <p:xfrm>
          <a:off x="5715000" y="2895600"/>
          <a:ext cx="1405734" cy="815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10" imgW="723900" imgH="431800" progId="Equation.3">
                  <p:embed/>
                </p:oleObj>
              </mc:Choice>
              <mc:Fallback>
                <p:oleObj name="Equation" r:id="rId10" imgW="723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895600"/>
                        <a:ext cx="1405734" cy="8154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590800" y="3048000"/>
            <a:ext cx="304800" cy="84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084"/>
            <a:ext cx="8229600" cy="7002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 of HOM Survey at CMTF</a:t>
            </a:r>
            <a:endParaRPr lang="en-US" sz="3600" dirty="0"/>
          </a:p>
        </p:txBody>
      </p:sp>
      <p:pic>
        <p:nvPicPr>
          <p:cNvPr id="7" name="Picture 6" descr="HOMSurveyC100-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45065"/>
            <a:ext cx="8488768" cy="3708939"/>
          </a:xfrm>
          <a:prstGeom prst="rect">
            <a:avLst/>
          </a:prstGeom>
        </p:spPr>
      </p:pic>
      <p:pic>
        <p:nvPicPr>
          <p:cNvPr id="5" name="Picture 4" descr="HOMSurveyC100-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7" y="3171629"/>
            <a:ext cx="8466930" cy="3686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80946" y="4524346"/>
            <a:ext cx="121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(R/Q)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L</a:t>
            </a:r>
            <a:r>
              <a:rPr lang="en-US" sz="2000" dirty="0" err="1" smtClean="0"/>
              <a:t>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80945" y="2162145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(R/Q)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L</a:t>
            </a:r>
            <a:r>
              <a:rPr lang="en-US" sz="2000" dirty="0" err="1" smtClean="0"/>
              <a:t>k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447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Cryomodule</a:t>
            </a:r>
            <a:r>
              <a:rPr lang="en-US" sz="2000" dirty="0" smtClean="0"/>
              <a:t> C100-1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37338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Cryomodule</a:t>
            </a:r>
            <a:r>
              <a:rPr lang="en-US" sz="2000" dirty="0" smtClean="0"/>
              <a:t> C100-2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57200" y="5867400"/>
            <a:ext cx="8534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TE111 modes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TM110 modes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67600" y="5715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TM111 modes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191000" y="579120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5791200"/>
            <a:ext cx="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1CE1BC8D-F44F-854D-9FCC-7F7FB710EAB2}" type="slidenum">
              <a:rPr lang="en-US" smtClean="0"/>
              <a:t>18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64770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BBU Experiment at CEBAF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9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Jefferson Lab and the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</a:p>
          <a:p>
            <a:pPr lvl="1"/>
            <a:r>
              <a:rPr lang="en-US" dirty="0" err="1" smtClean="0"/>
              <a:t>Multipass</a:t>
            </a:r>
            <a:r>
              <a:rPr lang="en-US" dirty="0" smtClean="0"/>
              <a:t> beam breakup (BBU) theory</a:t>
            </a:r>
          </a:p>
          <a:p>
            <a:r>
              <a:rPr lang="en-US" dirty="0" err="1" smtClean="0"/>
              <a:t>Multipass</a:t>
            </a:r>
            <a:r>
              <a:rPr lang="en-US" dirty="0" smtClean="0"/>
              <a:t> Beam Breakup Study</a:t>
            </a:r>
          </a:p>
          <a:p>
            <a:pPr lvl="1"/>
            <a:r>
              <a:rPr lang="en-US" dirty="0" smtClean="0"/>
              <a:t>BBU simulations</a:t>
            </a:r>
          </a:p>
          <a:p>
            <a:pPr lvl="1"/>
            <a:r>
              <a:rPr lang="en-US" dirty="0" smtClean="0"/>
              <a:t>Experimental setup</a:t>
            </a:r>
            <a:r>
              <a:rPr lang="en-US" dirty="0"/>
              <a:t> </a:t>
            </a:r>
            <a:r>
              <a:rPr lang="en-US" dirty="0" smtClean="0"/>
              <a:t>and measurement</a:t>
            </a:r>
          </a:p>
          <a:p>
            <a:pPr lvl="1"/>
            <a:r>
              <a:rPr lang="en-US" dirty="0" smtClean="0"/>
              <a:t>Data analysis</a:t>
            </a:r>
          </a:p>
          <a:p>
            <a:r>
              <a:rPr lang="en-US" dirty="0" smtClean="0"/>
              <a:t>Results and Conclusions</a:t>
            </a:r>
          </a:p>
          <a:p>
            <a:r>
              <a:rPr lang="en-US" dirty="0" smtClean="0"/>
              <a:t>My interest in LARP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78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Multipass</a:t>
            </a:r>
            <a:r>
              <a:rPr lang="en-US" sz="3200" dirty="0" smtClean="0"/>
              <a:t> Beam Breakup Experiment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4718" y="2937036"/>
            <a:ext cx="4713741" cy="3920964"/>
            <a:chOff x="312314" y="1030891"/>
            <a:chExt cx="5030011" cy="4141595"/>
          </a:xfrm>
        </p:grpSpPr>
        <p:pic>
          <p:nvPicPr>
            <p:cNvPr id="8" name="Picture 7" descr="12GeVUpgrad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26" y="1030891"/>
              <a:ext cx="4736399" cy="41415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2314" y="1426803"/>
              <a:ext cx="3136706" cy="42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 </a:t>
              </a:r>
              <a:r>
                <a:rPr lang="en-US" sz="2000" dirty="0" err="1" smtClean="0"/>
                <a:t>GeV</a:t>
              </a:r>
              <a:r>
                <a:rPr lang="en-US" sz="2000" dirty="0" smtClean="0"/>
                <a:t> Upgrade at </a:t>
              </a:r>
              <a:r>
                <a:rPr lang="en-US" sz="2000" dirty="0" err="1" smtClean="0"/>
                <a:t>JLab</a:t>
              </a:r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79982" y="4403914"/>
            <a:ext cx="6164015" cy="1952436"/>
            <a:chOff x="2979983" y="4256859"/>
            <a:chExt cx="6164015" cy="1952436"/>
          </a:xfrm>
        </p:grpSpPr>
        <p:sp>
          <p:nvSpPr>
            <p:cNvPr id="12" name="TextBox 11"/>
            <p:cNvSpPr txBox="1"/>
            <p:nvPr/>
          </p:nvSpPr>
          <p:spPr>
            <a:xfrm>
              <a:off x="5784861" y="4256859"/>
              <a:ext cx="32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New cavity for 12 </a:t>
              </a:r>
              <a:r>
                <a:rPr lang="en-US" sz="2400" dirty="0" err="1" smtClean="0"/>
                <a:t>GeV</a:t>
              </a:r>
              <a:endParaRPr lang="en-US" sz="2400" dirty="0"/>
            </a:p>
          </p:txBody>
        </p:sp>
        <p:cxnSp>
          <p:nvCxnSpPr>
            <p:cNvPr id="26" name="Curved Connector 25"/>
            <p:cNvCxnSpPr/>
            <p:nvPr/>
          </p:nvCxnSpPr>
          <p:spPr>
            <a:xfrm rot="10800000">
              <a:off x="2979983" y="5162672"/>
              <a:ext cx="2804879" cy="619217"/>
            </a:xfrm>
            <a:prstGeom prst="curvedConnector3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7cellCavity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721" y="4718524"/>
              <a:ext cx="3555277" cy="1490771"/>
            </a:xfrm>
            <a:prstGeom prst="rect">
              <a:avLst/>
            </a:prstGeom>
          </p:spPr>
        </p:pic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48" y="833478"/>
            <a:ext cx="8611152" cy="2478380"/>
          </a:xfrm>
        </p:spPr>
        <p:txBody>
          <a:bodyPr>
            <a:noAutofit/>
          </a:bodyPr>
          <a:lstStyle/>
          <a:p>
            <a:r>
              <a:rPr lang="en-US" sz="2200" dirty="0" smtClean="0"/>
              <a:t>Purpose: experimentally investigate the vulnerability of the 12 </a:t>
            </a:r>
            <a:r>
              <a:rPr lang="en-US" sz="2200" dirty="0" err="1" smtClean="0"/>
              <a:t>GeV</a:t>
            </a:r>
            <a:r>
              <a:rPr lang="en-US" sz="2200" dirty="0" smtClean="0"/>
              <a:t> Upgrade accelerator to </a:t>
            </a:r>
            <a:r>
              <a:rPr lang="en-US" sz="2200" dirty="0" err="1" smtClean="0"/>
              <a:t>multipass</a:t>
            </a:r>
            <a:r>
              <a:rPr lang="en-US" sz="2200" dirty="0" smtClean="0"/>
              <a:t> BBU</a:t>
            </a:r>
          </a:p>
          <a:p>
            <a:r>
              <a:rPr lang="en-US" sz="2200" dirty="0" smtClean="0"/>
              <a:t>Two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(16 cavities) installed at the end of the South </a:t>
            </a:r>
            <a:r>
              <a:rPr lang="en-US" sz="2200" dirty="0" err="1" smtClean="0"/>
              <a:t>Linac</a:t>
            </a:r>
            <a:endParaRPr lang="en-US" sz="2200" dirty="0" smtClean="0"/>
          </a:p>
          <a:p>
            <a:r>
              <a:rPr lang="en-US" sz="2200" dirty="0" smtClean="0"/>
              <a:t>Two-pass, 1.16 </a:t>
            </a:r>
            <a:r>
              <a:rPr lang="en-US" sz="2200" dirty="0" err="1" smtClean="0"/>
              <a:t>GeV</a:t>
            </a:r>
            <a:r>
              <a:rPr lang="en-US" sz="2200" dirty="0" smtClean="0"/>
              <a:t> beam: 40, 80, 180 </a:t>
            </a:r>
            <a:r>
              <a:rPr lang="en-US" sz="2400" dirty="0" err="1" smtClean="0"/>
              <a:t>μA</a:t>
            </a:r>
            <a:endParaRPr lang="en-US" sz="2200" dirty="0" smtClean="0"/>
          </a:p>
          <a:p>
            <a:r>
              <a:rPr lang="en-US" sz="2200" dirty="0" smtClean="0"/>
              <a:t>3 optical setups: FODO cells set to </a:t>
            </a:r>
            <a:r>
              <a:rPr lang="en-US" sz="2200" dirty="0"/>
              <a:t>90°, 105°, </a:t>
            </a:r>
            <a:r>
              <a:rPr lang="en-US" sz="2200" dirty="0" smtClean="0"/>
              <a:t>120° phase advance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06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TFMeasuremen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3860800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Beam </a:t>
            </a:r>
            <a:r>
              <a:rPr lang="en-US" dirty="0" smtClean="0"/>
              <a:t>Transfer </a:t>
            </a:r>
            <a:r>
              <a:rPr lang="en-US" dirty="0"/>
              <a:t>F</a:t>
            </a:r>
            <a:r>
              <a:rPr lang="en-US" dirty="0" smtClean="0"/>
              <a:t>unction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2667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Network </a:t>
            </a:r>
            <a:r>
              <a:rPr lang="en-US" dirty="0"/>
              <a:t>analyzer </a:t>
            </a:r>
            <a:r>
              <a:rPr lang="en-US" dirty="0" smtClean="0"/>
              <a:t>excites HOMs: V</a:t>
            </a:r>
            <a:r>
              <a:rPr lang="en-US" baseline="-25000" dirty="0" smtClean="0"/>
              <a:t>NWA</a:t>
            </a:r>
            <a:r>
              <a:rPr lang="en-US" dirty="0" smtClean="0"/>
              <a:t> </a:t>
            </a:r>
          </a:p>
          <a:p>
            <a:r>
              <a:rPr lang="en-US" dirty="0" smtClean="0"/>
              <a:t>HOMs perturbs the beam</a:t>
            </a:r>
          </a:p>
          <a:p>
            <a:r>
              <a:rPr lang="en-US" dirty="0" smtClean="0"/>
              <a:t>Beam </a:t>
            </a:r>
            <a:r>
              <a:rPr lang="en-US" dirty="0"/>
              <a:t>excites  </a:t>
            </a:r>
            <a:r>
              <a:rPr lang="en-US" dirty="0" smtClean="0"/>
              <a:t>HOMs: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beam</a:t>
            </a:r>
            <a:endParaRPr lang="en-US" baseline="-25000" dirty="0"/>
          </a:p>
          <a:p>
            <a:r>
              <a:rPr lang="en-US" dirty="0" smtClean="0"/>
              <a:t>Network analyzer measures total HOM voltages: </a:t>
            </a:r>
          </a:p>
          <a:p>
            <a:pPr marL="457200" lvl="1" indent="0">
              <a:buNone/>
            </a:pPr>
            <a:r>
              <a:rPr lang="en-US" dirty="0" err="1" smtClean="0"/>
              <a:t>V</a:t>
            </a:r>
            <a:r>
              <a:rPr lang="en-US" baseline="-25000" dirty="0" err="1" smtClean="0"/>
              <a:t>total</a:t>
            </a:r>
            <a:r>
              <a:rPr lang="en-US" baseline="-25000" dirty="0" smtClean="0"/>
              <a:t> </a:t>
            </a:r>
            <a:r>
              <a:rPr lang="en-US" dirty="0"/>
              <a:t>= V</a:t>
            </a:r>
            <a:r>
              <a:rPr lang="en-US" baseline="-25000" dirty="0"/>
              <a:t>NWA</a:t>
            </a:r>
            <a:r>
              <a:rPr lang="en-US" dirty="0"/>
              <a:t> +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beam</a:t>
            </a:r>
            <a:endParaRPr lang="en-US" baseline="-25000" dirty="0" smtClean="0"/>
          </a:p>
          <a:p>
            <a:r>
              <a:rPr lang="en-US" dirty="0" err="1"/>
              <a:t>V</a:t>
            </a:r>
            <a:r>
              <a:rPr lang="en-US" baseline="-25000" dirty="0" err="1"/>
              <a:t>beam</a:t>
            </a:r>
            <a:r>
              <a:rPr lang="en-US" dirty="0"/>
              <a:t> contains BBU threshold information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Content Placeholder 3" descr="ServiceBuildingSetu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r="-703"/>
          <a:stretch/>
        </p:blipFill>
        <p:spPr>
          <a:xfrm>
            <a:off x="4800600" y="3962400"/>
            <a:ext cx="3518564" cy="2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7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ChangeBBU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4267200" cy="3119523"/>
          </a:xfrm>
          <a:prstGeom prst="rect">
            <a:avLst/>
          </a:prstGeom>
        </p:spPr>
      </p:pic>
      <p:pic>
        <p:nvPicPr>
          <p:cNvPr id="19" name="Picture 18" descr="beamOnAndOffZoomIn2-OnePea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4234528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Data Analysis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990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BBU experiment for the 12 </a:t>
            </a:r>
            <a:r>
              <a:rPr lang="en-US" sz="2200" dirty="0" err="1" smtClean="0"/>
              <a:t>GeV</a:t>
            </a:r>
            <a:r>
              <a:rPr lang="en-US" sz="2200" dirty="0" smtClean="0"/>
              <a:t> CEBAF Upgrade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525" y="9906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Previous </a:t>
            </a:r>
            <a:r>
              <a:rPr lang="en-US" sz="2200" dirty="0"/>
              <a:t>BBU experiment at </a:t>
            </a:r>
            <a:r>
              <a:rPr lang="en-US" sz="2200" dirty="0" err="1"/>
              <a:t>JLab</a:t>
            </a:r>
            <a:r>
              <a:rPr lang="en-US" sz="2200" dirty="0"/>
              <a:t> FEL </a:t>
            </a:r>
            <a:r>
              <a:rPr lang="en-US" sz="2200" dirty="0" smtClean="0"/>
              <a:t>(C. Tennant’s dissertation, 2006)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08500" y="5029200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Cou</a:t>
            </a:r>
            <a:r>
              <a:rPr lang="en-US" sz="2000" b="1" dirty="0" smtClean="0"/>
              <a:t>ld not obtain the difference of Q</a:t>
            </a:r>
            <a:r>
              <a:rPr lang="en-US" sz="2000" b="1" baseline="-25000" dirty="0" smtClean="0"/>
              <a:t>L</a:t>
            </a:r>
            <a:r>
              <a:rPr lang="en-US" sz="2000" b="1" dirty="0" smtClean="0"/>
              <a:t> in terms of beam currents: </a:t>
            </a:r>
            <a:r>
              <a:rPr lang="en-US" sz="2000" b="1" dirty="0" err="1" smtClean="0"/>
              <a:t>I</a:t>
            </a:r>
            <a:r>
              <a:rPr lang="en-US" sz="2000" b="1" baseline="-25000" dirty="0" err="1" smtClean="0"/>
              <a:t>th</a:t>
            </a:r>
            <a:r>
              <a:rPr lang="en-US" sz="2000" b="1" dirty="0" smtClean="0"/>
              <a:t> &gt;&gt; 180 </a:t>
            </a:r>
            <a:r>
              <a:rPr lang="en-US" sz="2000" b="1" dirty="0" err="1" smtClean="0"/>
              <a:t>μA</a:t>
            </a:r>
            <a:endParaRPr lang="en-US" sz="2000" b="1" dirty="0" smtClean="0"/>
          </a:p>
          <a:p>
            <a:pPr marL="165100" indent="-1651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There exists </a:t>
            </a:r>
            <a:r>
              <a:rPr lang="en-US" sz="2000" b="1" dirty="0">
                <a:solidFill>
                  <a:srgbClr val="0000FF"/>
                </a:solidFill>
              </a:rPr>
              <a:t>a </a:t>
            </a:r>
            <a:r>
              <a:rPr lang="en-US" sz="2000" b="1" dirty="0" smtClean="0">
                <a:solidFill>
                  <a:srgbClr val="0000FF"/>
                </a:solidFill>
              </a:rPr>
              <a:t>consistency in </a:t>
            </a:r>
            <a:r>
              <a:rPr lang="en-US" sz="2000" b="1" dirty="0">
                <a:solidFill>
                  <a:srgbClr val="0000FF"/>
                </a:solidFill>
              </a:rPr>
              <a:t>the maximum values of the peak as </a:t>
            </a:r>
            <a:r>
              <a:rPr lang="en-US" sz="2000" b="1" dirty="0" smtClean="0">
                <a:solidFill>
                  <a:srgbClr val="0000FF"/>
                </a:solidFill>
              </a:rPr>
              <a:t>a function </a:t>
            </a:r>
            <a:r>
              <a:rPr lang="en-US" sz="2000" b="1" dirty="0">
                <a:solidFill>
                  <a:srgbClr val="0000FF"/>
                </a:solidFill>
              </a:rPr>
              <a:t>of </a:t>
            </a:r>
            <a:r>
              <a:rPr lang="en-US" sz="2000" b="1" dirty="0" smtClean="0">
                <a:solidFill>
                  <a:srgbClr val="0000FF"/>
                </a:solidFill>
              </a:rPr>
              <a:t>the average </a:t>
            </a:r>
            <a:r>
              <a:rPr lang="en-US" sz="2000" b="1" dirty="0">
                <a:solidFill>
                  <a:srgbClr val="0000FF"/>
                </a:solidFill>
              </a:rPr>
              <a:t>beam </a:t>
            </a:r>
            <a:r>
              <a:rPr lang="en-US" sz="2000" b="1" dirty="0" smtClean="0">
                <a:solidFill>
                  <a:srgbClr val="0000FF"/>
                </a:solidFill>
              </a:rPr>
              <a:t>current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38862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Magenta: 0 </a:t>
            </a:r>
            <a:r>
              <a:rPr lang="en-US" sz="2000" dirty="0" err="1" smtClean="0"/>
              <a:t>μA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Black: 180 </a:t>
            </a:r>
            <a:r>
              <a:rPr lang="en-US" sz="2000" dirty="0" err="1" smtClean="0"/>
              <a:t>μA</a:t>
            </a:r>
            <a:endParaRPr lang="en-US" sz="20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52400" y="5105400"/>
            <a:ext cx="434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000" dirty="0" smtClean="0"/>
              <a:t>Measured Q</a:t>
            </a:r>
            <a:r>
              <a:rPr lang="en-US" sz="2000" baseline="-25000" dirty="0"/>
              <a:t>L</a:t>
            </a:r>
            <a:r>
              <a:rPr lang="en-US" sz="2000" dirty="0" smtClean="0"/>
              <a:t> as a function of beam current</a:t>
            </a:r>
            <a:endParaRPr lang="en-US" sz="16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165100" indent="-165100">
              <a:buFont typeface="Arial"/>
              <a:buChar char="•"/>
            </a:pPr>
            <a:r>
              <a:rPr lang="en-US" sz="2000" dirty="0" smtClean="0"/>
              <a:t>Calculated the BBU threshold current using the differences of Q</a:t>
            </a:r>
            <a:r>
              <a:rPr lang="en-US" sz="2000" baseline="-25000" dirty="0" smtClean="0"/>
              <a:t>L</a:t>
            </a:r>
          </a:p>
          <a:p>
            <a:pPr marL="165100" indent="-165100">
              <a:buFont typeface="Arial"/>
              <a:buChar char="•"/>
            </a:pPr>
            <a:r>
              <a:rPr lang="en-US" sz="2000" dirty="0" smtClean="0"/>
              <a:t>Threshold current: ~2.4 mA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95800" y="1066800"/>
            <a:ext cx="0" cy="5791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5400000">
            <a:off x="-201612" y="2640012"/>
            <a:ext cx="914400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 flipV="1">
            <a:off x="304798" y="2590802"/>
            <a:ext cx="457202" cy="304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 flipV="1">
            <a:off x="304799" y="3810002"/>
            <a:ext cx="457202" cy="30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6670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-20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3886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-30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8812" y="281059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[dB]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455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with previous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Picture 11" descr="serenoSetu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3725334" cy="3048000"/>
          </a:xfrm>
          <a:prstGeom prst="rect">
            <a:avLst/>
          </a:prstGeom>
        </p:spPr>
      </p:pic>
      <p:pic>
        <p:nvPicPr>
          <p:cNvPr id="13" name="Picture 12" descr="BTFMeasurement-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828800"/>
            <a:ext cx="4470400" cy="335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9906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Previous </a:t>
            </a:r>
            <a:r>
              <a:rPr lang="en-US" sz="2200" dirty="0"/>
              <a:t>BBU </a:t>
            </a:r>
            <a:r>
              <a:rPr lang="en-US" sz="2200" dirty="0" smtClean="0"/>
              <a:t>study using  peak values (N. </a:t>
            </a:r>
            <a:r>
              <a:rPr lang="en-US" sz="2200" dirty="0" err="1" smtClean="0"/>
              <a:t>Sereno’s</a:t>
            </a:r>
            <a:r>
              <a:rPr lang="en-US" sz="2200" dirty="0" smtClean="0"/>
              <a:t> dissertation, 1994)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9906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BBU experiment for the 12 </a:t>
            </a:r>
            <a:r>
              <a:rPr lang="en-US" sz="2200" dirty="0" err="1" smtClean="0"/>
              <a:t>GeV</a:t>
            </a:r>
            <a:r>
              <a:rPr lang="en-US" sz="2200" dirty="0" smtClean="0"/>
              <a:t> CEBAF Upgrade</a:t>
            </a:r>
            <a:endParaRPr lang="en-US" sz="2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724400" y="1066800"/>
            <a:ext cx="0" cy="5791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953000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An </a:t>
            </a:r>
            <a:r>
              <a:rPr lang="en-US" sz="2200" dirty="0" err="1" smtClean="0"/>
              <a:t>stripline</a:t>
            </a:r>
            <a:r>
              <a:rPr lang="en-US" sz="2200" dirty="0" smtClean="0"/>
              <a:t> kicker perturbs the beam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4724400" y="49530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200" dirty="0" smtClean="0"/>
              <a:t>HOMs are excited directly through HOM coupler</a:t>
            </a:r>
          </a:p>
        </p:txBody>
      </p:sp>
      <p:graphicFrame>
        <p:nvGraphicFramePr>
          <p:cNvPr id="21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300436"/>
              </p:ext>
            </p:extLst>
          </p:nvPr>
        </p:nvGraphicFramePr>
        <p:xfrm>
          <a:off x="533400" y="5486400"/>
          <a:ext cx="319563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22" name="Equation" r:id="rId6" imgW="1663700" imgH="431800" progId="Equation.3">
                  <p:embed/>
                </p:oleObj>
              </mc:Choice>
              <mc:Fallback>
                <p:oleObj name="Equation" r:id="rId6" imgW="1663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486400"/>
                        <a:ext cx="3195637" cy="808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868499"/>
              </p:ext>
            </p:extLst>
          </p:nvPr>
        </p:nvGraphicFramePr>
        <p:xfrm>
          <a:off x="5791200" y="5486400"/>
          <a:ext cx="2098675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23" name="Equation" r:id="rId8" imgW="1092200" imgH="698500" progId="Equation.3">
                  <p:embed/>
                </p:oleObj>
              </mc:Choice>
              <mc:Fallback>
                <p:oleObj name="Equation" r:id="rId8" imgW="10922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486400"/>
                        <a:ext cx="2098675" cy="1306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03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and Simulation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253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BBU experiment results</a:t>
            </a:r>
          </a:p>
          <a:p>
            <a:pPr lvl="1"/>
            <a:r>
              <a:rPr lang="en-US" dirty="0"/>
              <a:t>Threshold lower bound obtained from experiment: &gt;2 </a:t>
            </a:r>
            <a:r>
              <a:rPr lang="en-US" dirty="0" smtClean="0"/>
              <a:t>mA</a:t>
            </a:r>
          </a:p>
          <a:p>
            <a:pPr lvl="1"/>
            <a:r>
              <a:rPr lang="en-US" dirty="0" smtClean="0"/>
              <a:t>BBU did not occur at 180 </a:t>
            </a:r>
            <a:r>
              <a:rPr lang="en-US" dirty="0" err="1" smtClean="0"/>
              <a:t>μA</a:t>
            </a:r>
            <a:r>
              <a:rPr lang="en-US" dirty="0"/>
              <a:t> </a:t>
            </a:r>
            <a:r>
              <a:rPr lang="en-US" dirty="0" smtClean="0"/>
              <a:t>for 2-pass 1.16 </a:t>
            </a:r>
            <a:r>
              <a:rPr lang="en-US" dirty="0" err="1" smtClean="0"/>
              <a:t>GeV</a:t>
            </a:r>
            <a:r>
              <a:rPr lang="en-US" dirty="0" smtClean="0"/>
              <a:t> beam</a:t>
            </a:r>
          </a:p>
          <a:p>
            <a:endParaRPr lang="en-US" dirty="0" smtClean="0"/>
          </a:p>
          <a:p>
            <a:r>
              <a:rPr lang="en-US" dirty="0" smtClean="0"/>
              <a:t>Simulation results: used measured HOM quantities</a:t>
            </a:r>
          </a:p>
          <a:p>
            <a:pPr lvl="1"/>
            <a:r>
              <a:rPr lang="en-US" dirty="0" smtClean="0"/>
              <a:t>The BBU </a:t>
            </a:r>
            <a:r>
              <a:rPr lang="en-US" dirty="0"/>
              <a:t>experiment (2-pass 1.16 </a:t>
            </a:r>
            <a:r>
              <a:rPr lang="en-US" dirty="0" err="1"/>
              <a:t>GeV</a:t>
            </a:r>
            <a:r>
              <a:rPr lang="en-US" dirty="0"/>
              <a:t>):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</a:t>
            </a:r>
            <a:r>
              <a:rPr lang="en-US" dirty="0" smtClean="0"/>
              <a:t>=9 </a:t>
            </a:r>
            <a:r>
              <a:rPr lang="en-US" dirty="0"/>
              <a:t>mA</a:t>
            </a:r>
          </a:p>
          <a:p>
            <a:pPr lvl="1"/>
            <a:r>
              <a:rPr lang="en-US" dirty="0"/>
              <a:t>The 12 </a:t>
            </a:r>
            <a:r>
              <a:rPr lang="en-US" dirty="0" err="1"/>
              <a:t>GeV</a:t>
            </a:r>
            <a:r>
              <a:rPr lang="en-US" dirty="0"/>
              <a:t> Upgrade (5.5-pass 12 </a:t>
            </a:r>
            <a:r>
              <a:rPr lang="en-US" dirty="0" err="1"/>
              <a:t>GeV</a:t>
            </a:r>
            <a:r>
              <a:rPr lang="en-US" dirty="0"/>
              <a:t>):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</a:t>
            </a:r>
            <a:r>
              <a:rPr lang="en-US" dirty="0" smtClean="0"/>
              <a:t>=4.5 </a:t>
            </a:r>
            <a:r>
              <a:rPr lang="en-US" dirty="0"/>
              <a:t>mA</a:t>
            </a:r>
          </a:p>
          <a:p>
            <a:pPr lvl="1"/>
            <a:r>
              <a:rPr lang="en-US" dirty="0" smtClean="0"/>
              <a:t>Design </a:t>
            </a:r>
            <a:r>
              <a:rPr lang="en-US" dirty="0"/>
              <a:t>maximum current for the 12 </a:t>
            </a:r>
            <a:r>
              <a:rPr lang="en-US" dirty="0" err="1"/>
              <a:t>GeV</a:t>
            </a:r>
            <a:r>
              <a:rPr lang="en-US" dirty="0"/>
              <a:t> Upgrade: 80 </a:t>
            </a:r>
            <a:r>
              <a:rPr lang="en-US" dirty="0" err="1" smtClean="0"/>
              <a:t>μA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err="1" smtClean="0">
                <a:solidFill>
                  <a:srgbClr val="2402EE"/>
                </a:solidFill>
              </a:rPr>
              <a:t>Multipass</a:t>
            </a:r>
            <a:r>
              <a:rPr lang="en-US" dirty="0" smtClean="0">
                <a:solidFill>
                  <a:srgbClr val="2402EE"/>
                </a:solidFill>
              </a:rPr>
              <a:t> </a:t>
            </a:r>
            <a:r>
              <a:rPr lang="en-US" dirty="0">
                <a:solidFill>
                  <a:srgbClr val="2402EE"/>
                </a:solidFill>
              </a:rPr>
              <a:t>BBU is not a concern in the 12 </a:t>
            </a:r>
            <a:r>
              <a:rPr lang="en-US" dirty="0" err="1">
                <a:solidFill>
                  <a:srgbClr val="2402EE"/>
                </a:solidFill>
              </a:rPr>
              <a:t>GeV</a:t>
            </a:r>
            <a:r>
              <a:rPr lang="en-US" dirty="0">
                <a:solidFill>
                  <a:srgbClr val="2402EE"/>
                </a:solidFill>
              </a:rPr>
              <a:t> accelerator </a:t>
            </a:r>
            <a:r>
              <a:rPr lang="en-US" dirty="0" smtClean="0">
                <a:solidFill>
                  <a:srgbClr val="2402EE"/>
                </a:solidFill>
              </a:rPr>
              <a:t>within the current HOM damping requirement</a:t>
            </a:r>
          </a:p>
          <a:p>
            <a:pPr lvl="1"/>
            <a:r>
              <a:rPr lang="en-US" dirty="0" smtClean="0"/>
              <a:t>(R/Q)</a:t>
            </a:r>
            <a:r>
              <a:rPr lang="en-US" dirty="0" err="1" smtClean="0"/>
              <a:t>Q</a:t>
            </a:r>
            <a:r>
              <a:rPr lang="en-US" baseline="-25000" dirty="0" err="1" smtClean="0"/>
              <a:t>L</a:t>
            </a:r>
            <a:r>
              <a:rPr lang="en-US" dirty="0" err="1" smtClean="0"/>
              <a:t>k</a:t>
            </a:r>
            <a:r>
              <a:rPr lang="en-US" dirty="0" smtClean="0"/>
              <a:t>=1x10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Ω</a:t>
            </a:r>
            <a:r>
              <a:rPr lang="en-US" dirty="0" smtClean="0"/>
              <a:t>/</a:t>
            </a:r>
            <a:r>
              <a:rPr lang="en-US" dirty="0"/>
              <a:t>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Performed simulation studies for HOM damping requirement </a:t>
            </a:r>
            <a:endParaRPr lang="en-US" dirty="0"/>
          </a:p>
          <a:p>
            <a:pPr lvl="1"/>
            <a:r>
              <a:rPr lang="en-US" dirty="0" smtClean="0"/>
              <a:t>provided the SRF institute with the results for cavity design</a:t>
            </a:r>
          </a:p>
          <a:p>
            <a:r>
              <a:rPr lang="en-US" dirty="0" smtClean="0"/>
              <a:t>Performed HOM survey at CMTF</a:t>
            </a:r>
          </a:p>
          <a:p>
            <a:pPr lvl="1"/>
            <a:r>
              <a:rPr lang="en-US" dirty="0" smtClean="0"/>
              <a:t>Confirmed that cavities met the damping requirement</a:t>
            </a:r>
          </a:p>
          <a:p>
            <a:pPr lvl="1"/>
            <a:r>
              <a:rPr lang="en-US" dirty="0" smtClean="0"/>
              <a:t>Developed a fast and reliable method for RF measurement analysis</a:t>
            </a:r>
          </a:p>
          <a:p>
            <a:r>
              <a:rPr lang="en-US" dirty="0" smtClean="0"/>
              <a:t>Performed BBU experiment and simulated the 12 </a:t>
            </a:r>
            <a:r>
              <a:rPr lang="en-US" dirty="0" err="1" smtClean="0"/>
              <a:t>GeV</a:t>
            </a:r>
            <a:r>
              <a:rPr lang="en-US" dirty="0" smtClean="0"/>
              <a:t> Upgrade accelerator</a:t>
            </a:r>
          </a:p>
          <a:p>
            <a:pPr lvl="1"/>
            <a:r>
              <a:rPr lang="en-US" dirty="0" err="1">
                <a:solidFill>
                  <a:srgbClr val="2402EE"/>
                </a:solidFill>
              </a:rPr>
              <a:t>Multipass</a:t>
            </a:r>
            <a:r>
              <a:rPr lang="en-US" dirty="0">
                <a:solidFill>
                  <a:srgbClr val="2402EE"/>
                </a:solidFill>
              </a:rPr>
              <a:t> BBU is not a concern in the 12 </a:t>
            </a:r>
            <a:r>
              <a:rPr lang="en-US" dirty="0" err="1">
                <a:solidFill>
                  <a:srgbClr val="2402EE"/>
                </a:solidFill>
              </a:rPr>
              <a:t>GeV</a:t>
            </a:r>
            <a:r>
              <a:rPr lang="en-US" dirty="0">
                <a:solidFill>
                  <a:srgbClr val="2402EE"/>
                </a:solidFill>
              </a:rPr>
              <a:t> accelerator within the current HOM damping </a:t>
            </a:r>
            <a:r>
              <a:rPr lang="en-US" dirty="0" smtClean="0">
                <a:solidFill>
                  <a:srgbClr val="2402EE"/>
                </a:solidFill>
              </a:rPr>
              <a:t>requirement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0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0"/>
            <a:ext cx="8229600" cy="1143000"/>
          </a:xfrm>
        </p:spPr>
        <p:txBody>
          <a:bodyPr/>
          <a:lstStyle/>
          <a:p>
            <a:r>
              <a:rPr lang="en-US" dirty="0"/>
              <a:t>My </a:t>
            </a:r>
            <a:r>
              <a:rPr lang="en-US" dirty="0" smtClean="0"/>
              <a:t>Interest </a:t>
            </a:r>
            <a:r>
              <a:rPr lang="en-US" dirty="0"/>
              <a:t>in LARP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22603" y="1828800"/>
            <a:ext cx="4040188" cy="4876800"/>
          </a:xfrm>
        </p:spPr>
        <p:txBody>
          <a:bodyPr>
            <a:normAutofit/>
          </a:bodyPr>
          <a:lstStyle/>
          <a:p>
            <a:pPr marL="176213" indent="-176213"/>
            <a:r>
              <a:rPr lang="en-US" dirty="0" smtClean="0"/>
              <a:t>Researches </a:t>
            </a:r>
            <a:r>
              <a:rPr lang="en-US" dirty="0"/>
              <a:t>to reduce beam instabilities</a:t>
            </a:r>
          </a:p>
          <a:p>
            <a:pPr marL="176213" indent="-176213"/>
            <a:r>
              <a:rPr lang="en-US" dirty="0"/>
              <a:t>Microwave engineering and Beam instrumentation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304800" y="1854937"/>
            <a:ext cx="4876800" cy="5029200"/>
          </a:xfrm>
        </p:spPr>
        <p:txBody>
          <a:bodyPr>
            <a:normAutofit lnSpcReduction="10000"/>
          </a:bodyPr>
          <a:lstStyle/>
          <a:p>
            <a:pPr marL="176213" indent="-176213"/>
            <a:r>
              <a:rPr lang="en-US" dirty="0"/>
              <a:t>Research experience at </a:t>
            </a:r>
            <a:r>
              <a:rPr lang="en-US" dirty="0" err="1" smtClean="0"/>
              <a:t>JLab</a:t>
            </a:r>
            <a:endParaRPr lang="en-US" dirty="0" smtClean="0"/>
          </a:p>
          <a:p>
            <a:pPr marL="401638" lvl="1" indent="-225425"/>
            <a:r>
              <a:rPr lang="en-US" dirty="0" err="1" smtClean="0"/>
              <a:t>Multipass</a:t>
            </a:r>
            <a:r>
              <a:rPr lang="en-US" dirty="0" smtClean="0"/>
              <a:t> beam breakup study</a:t>
            </a:r>
            <a:endParaRPr lang="en-US" dirty="0"/>
          </a:p>
          <a:p>
            <a:pPr marL="176213" indent="-176213">
              <a:buFont typeface="Arial"/>
              <a:buChar char="•"/>
            </a:pPr>
            <a:r>
              <a:rPr lang="en-US" dirty="0"/>
              <a:t>USPAS classes</a:t>
            </a:r>
          </a:p>
          <a:p>
            <a:pPr marL="401638" lvl="1" indent="-225425"/>
            <a:r>
              <a:rPr lang="en-US" dirty="0" smtClean="0"/>
              <a:t>Intermediate </a:t>
            </a:r>
            <a:r>
              <a:rPr lang="en-US" dirty="0"/>
              <a:t>Accelerator Physics and Beam Measurements (2010)</a:t>
            </a:r>
          </a:p>
          <a:p>
            <a:pPr marL="401638" lvl="1" indent="-225425"/>
            <a:r>
              <a:rPr lang="en-US" dirty="0"/>
              <a:t>Synchrotron Radiation Instrumentation and Applications (2010</a:t>
            </a:r>
            <a:r>
              <a:rPr lang="en-US" dirty="0" smtClean="0"/>
              <a:t>)</a:t>
            </a:r>
          </a:p>
          <a:p>
            <a:pPr marL="401638" lvl="1" indent="-225425"/>
            <a:r>
              <a:rPr lang="en-US" dirty="0"/>
              <a:t>Computational Methods in Beam Dynamics (2009</a:t>
            </a:r>
            <a:r>
              <a:rPr lang="en-US" dirty="0" smtClean="0"/>
              <a:t>)</a:t>
            </a:r>
          </a:p>
          <a:p>
            <a:pPr marL="401638" lvl="1" indent="-225425"/>
            <a:r>
              <a:rPr lang="en-US" dirty="0"/>
              <a:t>Microwave Measurements and Beam Instrumentation Laboratory (2009</a:t>
            </a:r>
            <a:r>
              <a:rPr lang="en-US" dirty="0" smtClean="0"/>
              <a:t>)</a:t>
            </a:r>
          </a:p>
          <a:p>
            <a:pPr marL="401638" lvl="1" indent="-225425"/>
            <a:r>
              <a:rPr lang="en-US" dirty="0"/>
              <a:t>Accelerator Physics (2008</a:t>
            </a:r>
            <a:r>
              <a:rPr lang="en-US" dirty="0" smtClean="0"/>
              <a:t>)</a:t>
            </a:r>
          </a:p>
          <a:p>
            <a:pPr marL="401638" lvl="1" indent="-225425"/>
            <a:r>
              <a:rPr lang="en-US" dirty="0"/>
              <a:t>Fundamentals of Accelerator Physics and Technology with Simulations and Measurements Lab (2007</a:t>
            </a:r>
            <a:r>
              <a:rPr lang="en-US" dirty="0" smtClean="0"/>
              <a:t>)</a:t>
            </a:r>
            <a:endParaRPr lang="en-US" dirty="0"/>
          </a:p>
          <a:p>
            <a:pPr marL="401638" lvl="1" indent="-225425"/>
            <a:endParaRPr lang="en-US" dirty="0"/>
          </a:p>
          <a:p>
            <a:pPr marL="401638" lvl="1" indent="-225425"/>
            <a:endParaRPr lang="en-US" dirty="0"/>
          </a:p>
          <a:p>
            <a:pPr marL="401638" lvl="1" indent="-225425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22603" y="1143000"/>
            <a:ext cx="3657600" cy="639762"/>
          </a:xfrm>
          <a:ln>
            <a:solidFill>
              <a:schemeClr val="tx1"/>
            </a:solidFill>
          </a:ln>
        </p:spPr>
        <p:txBody>
          <a:bodyPr anchor="ctr" anchorCtr="0"/>
          <a:lstStyle/>
          <a:p>
            <a:pPr algn="ctr"/>
            <a:r>
              <a:rPr lang="en-US" dirty="0" smtClean="0"/>
              <a:t>My interest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304800" y="1169137"/>
            <a:ext cx="4041775" cy="639762"/>
          </a:xfrm>
          <a:ln>
            <a:solidFill>
              <a:schemeClr val="tx1"/>
            </a:solidFill>
          </a:ln>
        </p:spPr>
        <p:txBody>
          <a:bodyPr anchor="ctr" anchorCtr="0"/>
          <a:lstStyle/>
          <a:p>
            <a:pPr algn="ctr"/>
            <a:r>
              <a:rPr lang="en-US" dirty="0" smtClean="0"/>
              <a:t>My background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7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1828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Thank you for inviting me to this collaboration meeting and interviewing me.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Particular thanks to </a:t>
            </a:r>
            <a:r>
              <a:rPr lang="en-US" dirty="0" err="1" smtClean="0"/>
              <a:t>Kyungseon</a:t>
            </a:r>
            <a:r>
              <a:rPr lang="en-US" dirty="0" smtClean="0"/>
              <a:t> </a:t>
            </a:r>
            <a:r>
              <a:rPr lang="en-US" dirty="0" err="1" smtClean="0"/>
              <a:t>Joo</a:t>
            </a:r>
            <a:r>
              <a:rPr lang="en-US" dirty="0" smtClean="0"/>
              <a:t>, </a:t>
            </a:r>
            <a:r>
              <a:rPr lang="en-US" dirty="0" err="1" smtClean="0"/>
              <a:t>Byung</a:t>
            </a:r>
            <a:r>
              <a:rPr lang="en-US" dirty="0" smtClean="0"/>
              <a:t> </a:t>
            </a:r>
            <a:r>
              <a:rPr lang="en-US" dirty="0" err="1" smtClean="0"/>
              <a:t>Yunn</a:t>
            </a:r>
            <a:r>
              <a:rPr lang="en-US" dirty="0" smtClean="0"/>
              <a:t>, Todd </a:t>
            </a:r>
            <a:r>
              <a:rPr lang="en-US" dirty="0" err="1" smtClean="0"/>
              <a:t>Satogata</a:t>
            </a:r>
            <a:r>
              <a:rPr lang="en-US" dirty="0" smtClean="0"/>
              <a:t>, Geoffrey </a:t>
            </a:r>
            <a:r>
              <a:rPr lang="en-US" dirty="0" err="1" smtClean="0"/>
              <a:t>Krafft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Special thanks to all CASA group members, SRF group members, and friends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8800" y="5334000"/>
            <a:ext cx="533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hank all of yo</a:t>
            </a:r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u.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400" y="3505200"/>
            <a:ext cx="8077200" cy="1754327"/>
            <a:chOff x="609600" y="2362200"/>
            <a:chExt cx="8077200" cy="1754327"/>
          </a:xfrm>
        </p:grpSpPr>
        <p:sp>
          <p:nvSpPr>
            <p:cNvPr id="7" name="TextBox 6"/>
            <p:cNvSpPr txBox="1"/>
            <p:nvPr/>
          </p:nvSpPr>
          <p:spPr>
            <a:xfrm>
              <a:off x="609600" y="2362200"/>
              <a:ext cx="21336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Alex </a:t>
              </a:r>
              <a:r>
                <a:rPr lang="pl-PL" dirty="0" smtClean="0"/>
                <a:t>Bogacz</a:t>
              </a:r>
              <a:endParaRPr lang="pl-PL" dirty="0"/>
            </a:p>
            <a:p>
              <a:r>
                <a:rPr lang="pl-PL" dirty="0" smtClean="0"/>
                <a:t>Michael </a:t>
              </a:r>
              <a:r>
                <a:rPr lang="pl-PL" dirty="0" err="1" smtClean="0"/>
                <a:t>Tiefenback</a:t>
              </a:r>
              <a:r>
                <a:rPr lang="pl-PL" dirty="0" smtClean="0"/>
                <a:t> </a:t>
              </a:r>
              <a:r>
                <a:rPr lang="pl-PL" dirty="0" err="1"/>
                <a:t>Yves</a:t>
              </a:r>
              <a:r>
                <a:rPr lang="pl-PL" dirty="0"/>
                <a:t> </a:t>
              </a:r>
              <a:r>
                <a:rPr lang="pl-PL" dirty="0" err="1" smtClean="0"/>
                <a:t>Roblin</a:t>
              </a:r>
              <a:endParaRPr lang="pl-PL" dirty="0" smtClean="0"/>
            </a:p>
            <a:p>
              <a:r>
                <a:rPr lang="pl-PL" dirty="0" smtClean="0"/>
                <a:t>Mike </a:t>
              </a:r>
              <a:r>
                <a:rPr lang="pl-PL" dirty="0" err="1" smtClean="0"/>
                <a:t>Spata</a:t>
              </a:r>
              <a:endParaRPr lang="pl-PL" dirty="0" smtClean="0"/>
            </a:p>
            <a:p>
              <a:r>
                <a:rPr lang="pl-PL" dirty="0" smtClean="0"/>
                <a:t>Balsa </a:t>
              </a:r>
              <a:r>
                <a:rPr lang="pl-PL" dirty="0" err="1" smtClean="0"/>
                <a:t>Terzic</a:t>
              </a:r>
              <a:endParaRPr lang="pl-PL" dirty="0" smtClean="0"/>
            </a:p>
            <a:p>
              <a:r>
                <a:rPr lang="pl-PL" dirty="0" err="1" smtClean="0"/>
                <a:t>Yaroslav</a:t>
              </a:r>
              <a:r>
                <a:rPr lang="pl-PL" dirty="0" smtClean="0"/>
                <a:t> </a:t>
              </a:r>
              <a:r>
                <a:rPr lang="pl-PL" dirty="0" err="1" smtClean="0"/>
                <a:t>Derbenev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362200"/>
              <a:ext cx="1905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Hipeng</a:t>
              </a:r>
              <a:r>
                <a:rPr lang="en-US" dirty="0" smtClean="0"/>
                <a:t> Wang  </a:t>
              </a:r>
            </a:p>
            <a:p>
              <a:r>
                <a:rPr lang="fr-FR" dirty="0" err="1"/>
                <a:t>Jiquan</a:t>
              </a:r>
              <a:r>
                <a:rPr lang="fr-FR" dirty="0"/>
                <a:t> </a:t>
              </a:r>
              <a:r>
                <a:rPr lang="fr-FR" dirty="0" smtClean="0"/>
                <a:t>Guo</a:t>
              </a:r>
              <a:endParaRPr lang="en-US" dirty="0" smtClean="0"/>
            </a:p>
            <a:p>
              <a:r>
                <a:rPr lang="en-US" dirty="0" smtClean="0"/>
                <a:t>Frank </a:t>
              </a:r>
              <a:r>
                <a:rPr lang="en-US" dirty="0" err="1" smtClean="0"/>
                <a:t>Marhauser</a:t>
              </a:r>
              <a:endParaRPr lang="en-US" dirty="0" smtClean="0"/>
            </a:p>
            <a:p>
              <a:r>
                <a:rPr lang="ro-RO" dirty="0"/>
                <a:t>Mircea Stirbet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9400" y="23622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Ryan </a:t>
              </a:r>
              <a:r>
                <a:rPr lang="en-US" dirty="0" err="1" smtClean="0"/>
                <a:t>Bodenstein</a:t>
              </a:r>
              <a:r>
                <a:rPr lang="en-US" dirty="0" smtClean="0"/>
                <a:t> </a:t>
              </a:r>
            </a:p>
            <a:p>
              <a:r>
                <a:rPr lang="ro-RO" dirty="0"/>
                <a:t>Subashini de Silva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3200" y="2362200"/>
              <a:ext cx="2057400" cy="1752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/>
                <a:t>Alicia</a:t>
              </a:r>
              <a:r>
                <a:rPr lang="pl-PL" dirty="0"/>
                <a:t> </a:t>
              </a:r>
              <a:r>
                <a:rPr lang="pl-PL" dirty="0" err="1"/>
                <a:t>Hofler</a:t>
              </a:r>
              <a:endParaRPr lang="pl-PL" dirty="0"/>
            </a:p>
            <a:p>
              <a:r>
                <a:rPr lang="pl-PL" dirty="0" err="1"/>
                <a:t>Vasiliy</a:t>
              </a:r>
              <a:r>
                <a:rPr lang="pl-PL" dirty="0"/>
                <a:t> </a:t>
              </a:r>
              <a:r>
                <a:rPr lang="pl-PL" dirty="0" err="1"/>
                <a:t>Morozov</a:t>
              </a:r>
              <a:endParaRPr lang="pl-PL" dirty="0"/>
            </a:p>
            <a:p>
              <a:r>
                <a:rPr lang="pl-PL" dirty="0"/>
                <a:t>Edward </a:t>
              </a:r>
              <a:r>
                <a:rPr lang="pl-PL" dirty="0" err="1"/>
                <a:t>Nissen</a:t>
              </a:r>
              <a:endParaRPr lang="pl-PL" dirty="0"/>
            </a:p>
            <a:p>
              <a:r>
                <a:rPr lang="pl-PL" dirty="0"/>
                <a:t>Rui Li</a:t>
              </a:r>
            </a:p>
            <a:p>
              <a:r>
                <a:rPr lang="pl-PL" dirty="0" err="1"/>
                <a:t>Fanglei</a:t>
              </a:r>
              <a:r>
                <a:rPr lang="pl-PL" dirty="0"/>
                <a:t> Lin </a:t>
              </a:r>
            </a:p>
            <a:p>
              <a:r>
                <a:rPr lang="pl-PL" dirty="0" err="1"/>
                <a:t>Yuhong</a:t>
              </a:r>
              <a:r>
                <a:rPr lang="pl-PL" dirty="0"/>
                <a:t> </a:t>
              </a:r>
              <a:r>
                <a:rPr lang="pl-PL" dirty="0" err="1"/>
                <a:t>Zhang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287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 for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Jefferson Lab and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12GeVUpgra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719943" cy="3286125"/>
          </a:xfrm>
          <a:prstGeom prst="rect">
            <a:avLst/>
          </a:prstGeom>
        </p:spPr>
      </p:pic>
      <p:pic>
        <p:nvPicPr>
          <p:cNvPr id="7" name="Picture 6" descr="jlab_overview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788131" cy="4518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60198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Aerial view of Jefferson Lab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6019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</a:t>
            </a:r>
            <a:r>
              <a:rPr lang="en-US" sz="2000" dirty="0" err="1" smtClean="0"/>
              <a:t>GeV</a:t>
            </a:r>
            <a:r>
              <a:rPr lang="en-US" sz="2000" dirty="0" smtClean="0"/>
              <a:t> Upgrade project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2133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energy upgrade from 6 </a:t>
            </a:r>
            <a:r>
              <a:rPr lang="en-US" dirty="0" err="1" smtClean="0"/>
              <a:t>GeV</a:t>
            </a:r>
            <a:r>
              <a:rPr lang="en-US" dirty="0" smtClean="0"/>
              <a:t> to 12 </a:t>
            </a:r>
            <a:r>
              <a:rPr lang="en-US" dirty="0" err="1" smtClean="0"/>
              <a:t>GeV</a:t>
            </a:r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>
            <a:off x="228600" y="4953000"/>
            <a:ext cx="1371600" cy="762000"/>
            <a:chOff x="228600" y="4953000"/>
            <a:chExt cx="1371600" cy="762000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5105400"/>
              <a:ext cx="990600" cy="609600"/>
              <a:chOff x="4876800" y="5943600"/>
              <a:chExt cx="990600" cy="6096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876800" y="6172200"/>
                <a:ext cx="609600" cy="38100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5486400" y="5943600"/>
                <a:ext cx="0" cy="60960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876800" y="6172200"/>
                <a:ext cx="990600" cy="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 rot="16200000">
              <a:off x="161955" y="5019645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N </a:t>
              </a:r>
              <a:endParaRPr lang="en-US" sz="2000" b="1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219200" y="1981200"/>
            <a:ext cx="6934200" cy="2590800"/>
            <a:chOff x="1219200" y="1981200"/>
            <a:chExt cx="6934200" cy="2590800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7239000" y="4038600"/>
              <a:ext cx="914400" cy="533400"/>
            </a:xfrm>
            <a:prstGeom prst="line">
              <a:avLst/>
            </a:prstGeom>
            <a:ln w="95250">
              <a:solidFill>
                <a:srgbClr val="D600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6477000" y="3657600"/>
              <a:ext cx="914400" cy="533400"/>
            </a:xfrm>
            <a:prstGeom prst="line">
              <a:avLst/>
            </a:prstGeom>
            <a:ln w="95250">
              <a:solidFill>
                <a:srgbClr val="D600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1219200" y="1981200"/>
              <a:ext cx="3733800" cy="1524000"/>
              <a:chOff x="1219200" y="1981200"/>
              <a:chExt cx="3733800" cy="152400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1219200" y="1981200"/>
                <a:ext cx="304800" cy="1524000"/>
              </a:xfrm>
              <a:prstGeom prst="line">
                <a:avLst/>
              </a:prstGeom>
              <a:ln w="95250">
                <a:solidFill>
                  <a:srgbClr val="D600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819400" y="1981200"/>
                <a:ext cx="304800" cy="1447800"/>
              </a:xfrm>
              <a:prstGeom prst="line">
                <a:avLst/>
              </a:prstGeom>
              <a:ln w="95250">
                <a:solidFill>
                  <a:srgbClr val="D600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048000" y="2514600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D60093"/>
                    </a:solidFill>
                  </a:rPr>
                  <a:t>Linear accelerator</a:t>
                </a:r>
                <a:endParaRPr lang="en-US" b="1" dirty="0">
                  <a:solidFill>
                    <a:srgbClr val="D60093"/>
                  </a:solidFill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1219201" y="1524000"/>
            <a:ext cx="7277099" cy="3309490"/>
            <a:chOff x="1219201" y="1524000"/>
            <a:chExt cx="7277099" cy="3309490"/>
          </a:xfrm>
        </p:grpSpPr>
        <p:sp>
          <p:nvSpPr>
            <p:cNvPr id="64" name="Arc 63"/>
            <p:cNvSpPr/>
            <p:nvPr/>
          </p:nvSpPr>
          <p:spPr>
            <a:xfrm rot="16200000" flipV="1">
              <a:off x="7619999" y="3200400"/>
              <a:ext cx="647701" cy="1104900"/>
            </a:xfrm>
            <a:prstGeom prst="arc">
              <a:avLst>
                <a:gd name="adj1" fmla="val 12864537"/>
                <a:gd name="adj2" fmla="val 4785824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4970972" flipV="1">
              <a:off x="6322218" y="3919090"/>
              <a:ext cx="647701" cy="1181100"/>
            </a:xfrm>
            <a:prstGeom prst="arc">
              <a:avLst>
                <a:gd name="adj1" fmla="val 12864537"/>
                <a:gd name="adj2" fmla="val 4785824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1219201" y="1524000"/>
              <a:ext cx="2133599" cy="2324101"/>
              <a:chOff x="1219201" y="1524000"/>
              <a:chExt cx="2133599" cy="2324101"/>
            </a:xfrm>
          </p:grpSpPr>
          <p:sp>
            <p:nvSpPr>
              <p:cNvPr id="62" name="Arc 61"/>
              <p:cNvSpPr/>
              <p:nvPr/>
            </p:nvSpPr>
            <p:spPr>
              <a:xfrm rot="16200000" flipV="1">
                <a:off x="1790700" y="1485900"/>
                <a:ext cx="723901" cy="1257300"/>
              </a:xfrm>
              <a:prstGeom prst="arc">
                <a:avLst>
                  <a:gd name="adj1" fmla="val 16787291"/>
                  <a:gd name="adj2" fmla="val 4665488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63" name="Arc 62"/>
              <p:cNvSpPr/>
              <p:nvPr/>
            </p:nvSpPr>
            <p:spPr>
              <a:xfrm rot="5400000" flipV="1">
                <a:off x="1809750" y="2533651"/>
                <a:ext cx="723901" cy="1905000"/>
              </a:xfrm>
              <a:prstGeom prst="arc">
                <a:avLst>
                  <a:gd name="adj1" fmla="val 16454724"/>
                  <a:gd name="adj2" fmla="val 5638844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743200" y="1524000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Arc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5486400" y="1371600"/>
            <a:ext cx="3429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Recirculating linear accelerator</a:t>
            </a:r>
            <a:endParaRPr lang="en-US" sz="20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2286000" y="3429000"/>
            <a:ext cx="4114800" cy="2121932"/>
            <a:chOff x="2286000" y="3429000"/>
            <a:chExt cx="4114800" cy="2121932"/>
          </a:xfrm>
        </p:grpSpPr>
        <p:sp>
          <p:nvSpPr>
            <p:cNvPr id="68" name="TextBox 67"/>
            <p:cNvSpPr txBox="1"/>
            <p:nvPr/>
          </p:nvSpPr>
          <p:spPr>
            <a:xfrm>
              <a:off x="2286000" y="44196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Hall A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76600" y="4495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14800" y="4495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81600" y="4648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Hall A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867400" y="4876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19800" y="5181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895600" y="3505200"/>
              <a:ext cx="308215" cy="990600"/>
            </a:xfrm>
            <a:custGeom>
              <a:avLst/>
              <a:gdLst>
                <a:gd name="connsiteX0" fmla="*/ 235178 w 308215"/>
                <a:gd name="connsiteY0" fmla="*/ 0 h 1505056"/>
                <a:gd name="connsiteX1" fmla="*/ 293972 w 308215"/>
                <a:gd name="connsiteY1" fmla="*/ 975935 h 1505056"/>
                <a:gd name="connsiteX2" fmla="*/ 0 w 308215"/>
                <a:gd name="connsiteY2" fmla="*/ 1505056 h 150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215" h="1505056">
                  <a:moveTo>
                    <a:pt x="235178" y="0"/>
                  </a:moveTo>
                  <a:cubicBezTo>
                    <a:pt x="284173" y="362546"/>
                    <a:pt x="333168" y="725092"/>
                    <a:pt x="293972" y="975935"/>
                  </a:cubicBezTo>
                  <a:cubicBezTo>
                    <a:pt x="254776" y="1226778"/>
                    <a:pt x="127388" y="1365917"/>
                    <a:pt x="0" y="1505056"/>
                  </a:cubicBezTo>
                </a:path>
              </a:pathLst>
            </a:custGeom>
            <a:ln w="635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3124200" y="3429000"/>
              <a:ext cx="228600" cy="1143000"/>
            </a:xfrm>
            <a:prstGeom prst="line">
              <a:avLst/>
            </a:prstGeom>
            <a:ln w="635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 89"/>
            <p:cNvSpPr/>
            <p:nvPr/>
          </p:nvSpPr>
          <p:spPr>
            <a:xfrm>
              <a:off x="3200400" y="3810000"/>
              <a:ext cx="838199" cy="685800"/>
            </a:xfrm>
            <a:custGeom>
              <a:avLst/>
              <a:gdLst>
                <a:gd name="connsiteX0" fmla="*/ 0 w 999505"/>
                <a:gd name="connsiteY0" fmla="*/ 0 h 611429"/>
                <a:gd name="connsiteX1" fmla="*/ 341007 w 999505"/>
                <a:gd name="connsiteY1" fmla="*/ 423297 h 611429"/>
                <a:gd name="connsiteX2" fmla="*/ 999505 w 999505"/>
                <a:gd name="connsiteY2" fmla="*/ 611429 h 6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9505" h="611429">
                  <a:moveTo>
                    <a:pt x="0" y="0"/>
                  </a:moveTo>
                  <a:cubicBezTo>
                    <a:pt x="87211" y="160696"/>
                    <a:pt x="174423" y="321392"/>
                    <a:pt x="341007" y="423297"/>
                  </a:cubicBezTo>
                  <a:cubicBezTo>
                    <a:pt x="507591" y="525202"/>
                    <a:pt x="850559" y="599671"/>
                    <a:pt x="999505" y="611429"/>
                  </a:cubicBezTo>
                </a:path>
              </a:pathLst>
            </a:custGeom>
            <a:ln w="635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533400" y="3505200"/>
            <a:ext cx="53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e</a:t>
            </a:r>
            <a:r>
              <a:rPr lang="en-US" sz="3200" b="1" baseline="30000" dirty="0" smtClean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-</a:t>
            </a:r>
            <a:endParaRPr lang="en-US" sz="3200" b="1" dirty="0">
              <a:ln w="158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2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506E-8 -2.87633E-6 L 0.04997 -0.044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-2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98 -0.04446 L 0.08347 -0.26586 L 0.11175 -0.29851 L 0.14507 -0.30523 L 0.18376 -0.29851 L 0.21326 -0.2779 L 0.2287 -0.25891 L 0.25959 -0.05303 L 0.24415 -0.01713 L 0.20042 -4.00648E-6 L 0.14646 0.00695 L 0.10793 -4.00648E-6 L 0.07063 -0.01528 L 0.05779 -0.03265 L 0.08607 -0.26586 L 0.11297 -0.29666 L 0.14767 -0.30708 L 0.18879 -0.29666 L 0.2287 -0.26076 L 0.2582 -0.05141 L 0.24276 -0.01366 L 0.194 0.0051 L 0.14385 0.00695 L 0.10013 -0.00162 L 0.07323 -0.01366 L 0.04356 -0.06507 L 0.07705 -0.26933 L 0.10915 -0.29666 L 0.15027 -0.3087 L 0.19279 -0.29851 L 0.23252 -0.26076 L 0.26219 -0.04979 L 0.24415 -0.01528 L 0.1966 0.00695 L 0.13865 0.01043 L 0.07705 -0.00856 L 0.04095 -0.08221 L 0.08086 -0.27605 L 0.11435 -0.30361 L 0.15409 -0.31032 L 0.19018 -0.29851 L 0.23252 -0.25891 L 0.25959 -0.04979 L 0.23131 -0.00671 L 0.18637 0.00857 L 0.13865 0.00857 L 0.07965 -0.00347 L 0.04755 -0.07897 L 0.07965 -0.27258 L 0.11939 -0.30361 L 0.15288 -0.30708 L 0.19018 -0.30013 L 0.23252 -0.25891 L 0.26601 0.0051 L 0.28527 0.0498 L 0.30835 0.07735 L 0.34444 0.09264 L 0.36492 0.10121 " pathEditMode="relative" rAng="0" ptsTypes="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7" y="-60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/>
      <p:bldP spid="92" grpId="2"/>
      <p:bldP spid="92" grpId="3"/>
      <p:bldP spid="92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HOM damping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57700"/>
            <a:ext cx="33242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267200"/>
            <a:ext cx="3286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971800"/>
            <a:ext cx="5829300" cy="129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209800"/>
          </a:xfrm>
        </p:spPr>
        <p:txBody>
          <a:bodyPr/>
          <a:lstStyle/>
          <a:p>
            <a:r>
              <a:rPr lang="en-US" dirty="0" smtClean="0"/>
              <a:t>HOM couplers: antennae</a:t>
            </a:r>
          </a:p>
          <a:p>
            <a:pPr lvl="1"/>
            <a:r>
              <a:rPr lang="en-US" dirty="0" smtClean="0"/>
              <a:t>extract HOMs energy</a:t>
            </a:r>
          </a:p>
          <a:p>
            <a:pPr lvl="1"/>
            <a:r>
              <a:rPr lang="en-US" dirty="0" smtClean="0"/>
              <a:t>have to be broadband to cover the most HOMs</a:t>
            </a:r>
          </a:p>
          <a:p>
            <a:pPr lvl="1"/>
            <a:r>
              <a:rPr lang="en-US" dirty="0" smtClean="0"/>
              <a:t>should not damp the accelerating mode</a:t>
            </a:r>
          </a:p>
          <a:p>
            <a:pPr lvl="1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029200" y="3124200"/>
            <a:ext cx="990600" cy="1219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3505200" y="4114800"/>
            <a:ext cx="1600200" cy="533400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6200000" flipH="1">
            <a:off x="5753100" y="4229100"/>
            <a:ext cx="762000" cy="381000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609600" y="4343400"/>
            <a:ext cx="2362200" cy="533400"/>
          </a:xfrm>
          <a:prstGeom prst="curvedConnector3">
            <a:avLst>
              <a:gd name="adj1" fmla="val 50000"/>
            </a:avLst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6781800" y="3810000"/>
            <a:ext cx="1676400" cy="1524000"/>
          </a:xfrm>
          <a:prstGeom prst="curvedConnector3">
            <a:avLst>
              <a:gd name="adj1" fmla="val 50000"/>
            </a:avLst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3886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HOM coupler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56817" y="3352800"/>
            <a:ext cx="188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HOM coupler</a:t>
            </a:r>
            <a:endParaRPr lang="en-US" sz="2400" b="1" dirty="0">
              <a:solidFill>
                <a:srgbClr val="7030A0"/>
              </a:solidFill>
            </a:endParaRPr>
          </a:p>
        </p:txBody>
      </p:sp>
      <p:cxnSp>
        <p:nvCxnSpPr>
          <p:cNvPr id="26" name="Curved Connector 25"/>
          <p:cNvCxnSpPr/>
          <p:nvPr/>
        </p:nvCxnSpPr>
        <p:spPr>
          <a:xfrm>
            <a:off x="762000" y="4419600"/>
            <a:ext cx="1828800" cy="1447800"/>
          </a:xfrm>
          <a:prstGeom prst="curvedConnector3">
            <a:avLst>
              <a:gd name="adj1" fmla="val 50000"/>
            </a:avLst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858000" y="3810000"/>
            <a:ext cx="1676400" cy="22860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dirty="0" smtClean="0"/>
              <a:t>FODO Cell and Phase Advance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FODO cell: a pair of focusing and defocusing </a:t>
            </a:r>
            <a:r>
              <a:rPr lang="en-US" sz="2400" dirty="0" err="1" smtClean="0"/>
              <a:t>quadrupoles</a:t>
            </a: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If </a:t>
            </a:r>
            <a:r>
              <a:rPr lang="en-US" sz="2400" i="1" dirty="0" smtClean="0"/>
              <a:t>f</a:t>
            </a:r>
            <a:r>
              <a:rPr lang="en-US" sz="2400" i="1" baseline="-25000" dirty="0" smtClean="0"/>
              <a:t>1</a:t>
            </a:r>
            <a:r>
              <a:rPr lang="en-US" sz="2400" i="1" dirty="0" smtClean="0"/>
              <a:t>=-f</a:t>
            </a:r>
            <a:r>
              <a:rPr lang="en-US" sz="2400" i="1" baseline="-25000" dirty="0" smtClean="0"/>
              <a:t>2</a:t>
            </a:r>
            <a:r>
              <a:rPr lang="en-US" sz="2400" dirty="0" smtClean="0"/>
              <a:t>, </a:t>
            </a:r>
            <a:r>
              <a:rPr lang="en-US" sz="2400" dirty="0"/>
              <a:t>the net effect is </a:t>
            </a:r>
            <a:r>
              <a:rPr lang="en-US" sz="2400" dirty="0" smtClean="0"/>
              <a:t>focusing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400" dirty="0" smtClean="0"/>
              <a:t>Phase advance: </a:t>
            </a:r>
            <a:r>
              <a:rPr lang="en-US" sz="2400" i="1" dirty="0" err="1" smtClean="0">
                <a:latin typeface="Times New Roman"/>
                <a:cs typeface="Times New Roman"/>
              </a:rPr>
              <a:t>Ψ</a:t>
            </a:r>
            <a:r>
              <a:rPr lang="en-US" sz="2400" i="1" dirty="0" smtClean="0">
                <a:latin typeface="Times New Roman"/>
                <a:cs typeface="Times New Roman"/>
              </a:rPr>
              <a:t>(s)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aphicFrame>
        <p:nvGraphicFramePr>
          <p:cNvPr id="8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059042"/>
              </p:ext>
            </p:extLst>
          </p:nvPr>
        </p:nvGraphicFramePr>
        <p:xfrm>
          <a:off x="1905000" y="4038600"/>
          <a:ext cx="2538412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00" name="Equation" r:id="rId4" imgW="1104900" imgH="431800" progId="Equation.3">
                  <p:embed/>
                </p:oleObj>
              </mc:Choice>
              <mc:Fallback>
                <p:oleObj name="Equation" r:id="rId4" imgW="1104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038600"/>
                        <a:ext cx="2538412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45241"/>
              </p:ext>
            </p:extLst>
          </p:nvPr>
        </p:nvGraphicFramePr>
        <p:xfrm>
          <a:off x="1066800" y="5638800"/>
          <a:ext cx="3886200" cy="46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01" name="Equation" r:id="rId6" imgW="1587500" imgH="215900" progId="Equation.3">
                  <p:embed/>
                </p:oleObj>
              </mc:Choice>
              <mc:Fallback>
                <p:oleObj name="Equation" r:id="rId6" imgW="1587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638800"/>
                        <a:ext cx="3886200" cy="461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600200" y="1752600"/>
            <a:ext cx="3886200" cy="1600200"/>
            <a:chOff x="1600200" y="2438400"/>
            <a:chExt cx="3886200" cy="1600200"/>
          </a:xfrm>
        </p:grpSpPr>
        <p:grpSp>
          <p:nvGrpSpPr>
            <p:cNvPr id="29" name="Group 28"/>
            <p:cNvGrpSpPr/>
            <p:nvPr/>
          </p:nvGrpSpPr>
          <p:grpSpPr>
            <a:xfrm>
              <a:off x="1600200" y="2438400"/>
              <a:ext cx="3581400" cy="1600200"/>
              <a:chOff x="1676400" y="1981200"/>
              <a:chExt cx="3581400" cy="1600200"/>
            </a:xfrm>
          </p:grpSpPr>
          <p:grpSp>
            <p:nvGrpSpPr>
              <p:cNvPr id="11" name="Group 50"/>
              <p:cNvGrpSpPr>
                <a:grpSpLocks/>
              </p:cNvGrpSpPr>
              <p:nvPr/>
            </p:nvGrpSpPr>
            <p:grpSpPr bwMode="auto">
              <a:xfrm>
                <a:off x="1676400" y="1981200"/>
                <a:ext cx="304800" cy="1292707"/>
                <a:chOff x="3033" y="2111"/>
                <a:chExt cx="176" cy="544"/>
              </a:xfrm>
            </p:grpSpPr>
            <p:sp>
              <p:nvSpPr>
                <p:cNvPr id="12" name="Freeform 51"/>
                <p:cNvSpPr>
                  <a:spLocks/>
                </p:cNvSpPr>
                <p:nvPr/>
              </p:nvSpPr>
              <p:spPr bwMode="auto">
                <a:xfrm>
                  <a:off x="3121" y="2111"/>
                  <a:ext cx="88" cy="544"/>
                </a:xfrm>
                <a:custGeom>
                  <a:avLst/>
                  <a:gdLst>
                    <a:gd name="T0" fmla="*/ 0 w 85"/>
                    <a:gd name="T1" fmla="*/ 0 h 480"/>
                    <a:gd name="T2" fmla="*/ 81 w 85"/>
                    <a:gd name="T3" fmla="*/ 244 h 480"/>
                    <a:gd name="T4" fmla="*/ 23 w 85"/>
                    <a:gd name="T5" fmla="*/ 480 h 48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480"/>
                    <a:gd name="T11" fmla="*/ 85 w 85"/>
                    <a:gd name="T12" fmla="*/ 480 h 48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480">
                      <a:moveTo>
                        <a:pt x="0" y="0"/>
                      </a:moveTo>
                      <a:cubicBezTo>
                        <a:pt x="14" y="41"/>
                        <a:pt x="77" y="164"/>
                        <a:pt x="81" y="244"/>
                      </a:cubicBezTo>
                      <a:cubicBezTo>
                        <a:pt x="85" y="324"/>
                        <a:pt x="35" y="431"/>
                        <a:pt x="23" y="48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52"/>
                <p:cNvSpPr>
                  <a:spLocks/>
                </p:cNvSpPr>
                <p:nvPr/>
              </p:nvSpPr>
              <p:spPr bwMode="auto">
                <a:xfrm>
                  <a:off x="3033" y="2111"/>
                  <a:ext cx="90" cy="544"/>
                </a:xfrm>
                <a:custGeom>
                  <a:avLst/>
                  <a:gdLst>
                    <a:gd name="T0" fmla="*/ 90 w 90"/>
                    <a:gd name="T1" fmla="*/ 480 h 480"/>
                    <a:gd name="T2" fmla="*/ 4 w 90"/>
                    <a:gd name="T3" fmla="*/ 264 h 480"/>
                    <a:gd name="T4" fmla="*/ 67 w 90"/>
                    <a:gd name="T5" fmla="*/ 0 h 480"/>
                    <a:gd name="T6" fmla="*/ 0 60000 65536"/>
                    <a:gd name="T7" fmla="*/ 0 60000 65536"/>
                    <a:gd name="T8" fmla="*/ 0 60000 65536"/>
                    <a:gd name="T9" fmla="*/ 0 w 90"/>
                    <a:gd name="T10" fmla="*/ 0 h 480"/>
                    <a:gd name="T11" fmla="*/ 90 w 90"/>
                    <a:gd name="T12" fmla="*/ 480 h 48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" h="480">
                      <a:moveTo>
                        <a:pt x="90" y="480"/>
                      </a:moveTo>
                      <a:cubicBezTo>
                        <a:pt x="76" y="444"/>
                        <a:pt x="8" y="344"/>
                        <a:pt x="4" y="264"/>
                      </a:cubicBezTo>
                      <a:cubicBezTo>
                        <a:pt x="0" y="184"/>
                        <a:pt x="54" y="55"/>
                        <a:pt x="67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3"/>
              <p:cNvGrpSpPr>
                <a:grpSpLocks/>
              </p:cNvGrpSpPr>
              <p:nvPr/>
            </p:nvGrpSpPr>
            <p:grpSpPr bwMode="auto">
              <a:xfrm>
                <a:off x="3472293" y="2021822"/>
                <a:ext cx="404813" cy="1100068"/>
                <a:chOff x="4267" y="2161"/>
                <a:chExt cx="255" cy="496"/>
              </a:xfrm>
            </p:grpSpPr>
            <p:sp>
              <p:nvSpPr>
                <p:cNvPr id="15" name="Freeform 54"/>
                <p:cNvSpPr>
                  <a:spLocks/>
                </p:cNvSpPr>
                <p:nvPr/>
              </p:nvSpPr>
              <p:spPr bwMode="auto">
                <a:xfrm>
                  <a:off x="4267" y="2161"/>
                  <a:ext cx="85" cy="480"/>
                </a:xfrm>
                <a:custGeom>
                  <a:avLst/>
                  <a:gdLst>
                    <a:gd name="T0" fmla="*/ 0 w 85"/>
                    <a:gd name="T1" fmla="*/ 0 h 480"/>
                    <a:gd name="T2" fmla="*/ 81 w 85"/>
                    <a:gd name="T3" fmla="*/ 244 h 480"/>
                    <a:gd name="T4" fmla="*/ 23 w 85"/>
                    <a:gd name="T5" fmla="*/ 480 h 48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480"/>
                    <a:gd name="T11" fmla="*/ 85 w 85"/>
                    <a:gd name="T12" fmla="*/ 480 h 48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480">
                      <a:moveTo>
                        <a:pt x="0" y="0"/>
                      </a:moveTo>
                      <a:cubicBezTo>
                        <a:pt x="14" y="41"/>
                        <a:pt x="77" y="164"/>
                        <a:pt x="81" y="244"/>
                      </a:cubicBezTo>
                      <a:cubicBezTo>
                        <a:pt x="85" y="324"/>
                        <a:pt x="35" y="431"/>
                        <a:pt x="23" y="48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55"/>
                <p:cNvSpPr>
                  <a:spLocks/>
                </p:cNvSpPr>
                <p:nvPr/>
              </p:nvSpPr>
              <p:spPr bwMode="auto">
                <a:xfrm>
                  <a:off x="4432" y="2177"/>
                  <a:ext cx="90" cy="480"/>
                </a:xfrm>
                <a:custGeom>
                  <a:avLst/>
                  <a:gdLst>
                    <a:gd name="T0" fmla="*/ 90 w 90"/>
                    <a:gd name="T1" fmla="*/ 480 h 480"/>
                    <a:gd name="T2" fmla="*/ 4 w 90"/>
                    <a:gd name="T3" fmla="*/ 264 h 480"/>
                    <a:gd name="T4" fmla="*/ 67 w 90"/>
                    <a:gd name="T5" fmla="*/ 0 h 480"/>
                    <a:gd name="T6" fmla="*/ 0 60000 65536"/>
                    <a:gd name="T7" fmla="*/ 0 60000 65536"/>
                    <a:gd name="T8" fmla="*/ 0 60000 65536"/>
                    <a:gd name="T9" fmla="*/ 0 w 90"/>
                    <a:gd name="T10" fmla="*/ 0 h 480"/>
                    <a:gd name="T11" fmla="*/ 90 w 90"/>
                    <a:gd name="T12" fmla="*/ 480 h 48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0" h="480">
                      <a:moveTo>
                        <a:pt x="90" y="480"/>
                      </a:moveTo>
                      <a:cubicBezTo>
                        <a:pt x="76" y="444"/>
                        <a:pt x="8" y="344"/>
                        <a:pt x="4" y="264"/>
                      </a:cubicBezTo>
                      <a:cubicBezTo>
                        <a:pt x="0" y="184"/>
                        <a:pt x="54" y="55"/>
                        <a:pt x="67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56"/>
                <p:cNvSpPr>
                  <a:spLocks noChangeShapeType="1"/>
                </p:cNvSpPr>
                <p:nvPr/>
              </p:nvSpPr>
              <p:spPr bwMode="auto">
                <a:xfrm>
                  <a:off x="4267" y="2161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57"/>
                <p:cNvSpPr>
                  <a:spLocks noChangeShapeType="1"/>
                </p:cNvSpPr>
                <p:nvPr/>
              </p:nvSpPr>
              <p:spPr bwMode="auto">
                <a:xfrm>
                  <a:off x="4267" y="2641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828811" y="2590800"/>
                <a:ext cx="3428989" cy="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752600" y="3200400"/>
                <a:ext cx="381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F</a:t>
                </a:r>
                <a:endParaRPr lang="en-US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81400" y="3200400"/>
                <a:ext cx="381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67000" y="3200400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O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19600" y="3200400"/>
                <a:ext cx="381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O</a:t>
                </a:r>
                <a:endParaRPr lang="en-US" b="1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105400" y="2971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</p:grpSp>
      <p:pic>
        <p:nvPicPr>
          <p:cNvPr id="34" name="Picture 33" descr="quadPhot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1676400"/>
            <a:ext cx="2057400" cy="208483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324600" y="4038600"/>
            <a:ext cx="2143955" cy="2070100"/>
            <a:chOff x="4561645" y="1981200"/>
            <a:chExt cx="4301185" cy="4114800"/>
          </a:xfrm>
        </p:grpSpPr>
        <p:pic>
          <p:nvPicPr>
            <p:cNvPr id="36" name="Picture 35" descr="quadField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1645" y="1981200"/>
              <a:ext cx="4301185" cy="41148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007594" y="3950245"/>
              <a:ext cx="533400" cy="91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07594" y="2889990"/>
              <a:ext cx="457199" cy="91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2402EE"/>
                  </a:solidFill>
                </a:rPr>
                <a:t>S</a:t>
              </a:r>
              <a:endParaRPr lang="en-US" sz="2400" b="1" dirty="0">
                <a:solidFill>
                  <a:srgbClr val="2402E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84620" y="2889990"/>
              <a:ext cx="609599" cy="91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67399" y="4114800"/>
              <a:ext cx="609599" cy="91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2402EE"/>
                  </a:solidFill>
                </a:rPr>
                <a:t>S</a:t>
              </a:r>
              <a:endParaRPr lang="en-US" sz="2400" b="1" dirty="0">
                <a:solidFill>
                  <a:srgbClr val="2402EE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172200" y="3276600"/>
              <a:ext cx="1143000" cy="1447800"/>
              <a:chOff x="6172200" y="3276600"/>
              <a:chExt cx="1143000" cy="1447800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>
                <a:off x="6172200" y="4038600"/>
                <a:ext cx="381000" cy="0"/>
              </a:xfrm>
              <a:prstGeom prst="straightConnector1">
                <a:avLst/>
              </a:prstGeom>
              <a:ln w="31750">
                <a:solidFill>
                  <a:srgbClr val="D60093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>
                <a:off x="6934200" y="4038600"/>
                <a:ext cx="381000" cy="0"/>
              </a:xfrm>
              <a:prstGeom prst="straightConnector1">
                <a:avLst/>
              </a:prstGeom>
              <a:ln w="31750">
                <a:solidFill>
                  <a:srgbClr val="D60093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6705600" y="3276600"/>
                <a:ext cx="0" cy="381000"/>
              </a:xfrm>
              <a:prstGeom prst="straightConnector1">
                <a:avLst/>
              </a:prstGeom>
              <a:ln w="31750">
                <a:solidFill>
                  <a:srgbClr val="D60093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705600" y="4343400"/>
                <a:ext cx="0" cy="381000"/>
              </a:xfrm>
              <a:prstGeom prst="straightConnector1">
                <a:avLst/>
              </a:prstGeom>
              <a:ln w="31750">
                <a:solidFill>
                  <a:srgbClr val="D60093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6629400" y="3962402"/>
              <a:ext cx="228600" cy="228600"/>
              <a:chOff x="4851400" y="5333994"/>
              <a:chExt cx="304800" cy="304800"/>
            </a:xfrm>
          </p:grpSpPr>
          <p:sp>
            <p:nvSpPr>
              <p:cNvPr id="43" name="Multiply 42"/>
              <p:cNvSpPr/>
              <p:nvPr/>
            </p:nvSpPr>
            <p:spPr>
              <a:xfrm>
                <a:off x="4851400" y="5333994"/>
                <a:ext cx="304800" cy="304800"/>
              </a:xfrm>
              <a:prstGeom prst="mathMultiply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D60093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851400" y="5333997"/>
                <a:ext cx="304800" cy="28257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6009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20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/>
              <a:t>T</a:t>
            </a:r>
            <a:r>
              <a:rPr lang="de-DE" dirty="0" err="1" smtClean="0"/>
              <a:t>ranscendental</a:t>
            </a:r>
            <a:r>
              <a:rPr lang="en-US" dirty="0" smtClean="0"/>
              <a:t> Equation</a:t>
            </a:r>
            <a:endParaRPr lang="en-US" dirty="0"/>
          </a:p>
        </p:txBody>
      </p:sp>
      <p:pic>
        <p:nvPicPr>
          <p:cNvPr id="5" name="Content Placeholder 4" descr="transcendentalEquatio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/>
        </p:blipFill>
        <p:spPr>
          <a:xfrm>
            <a:off x="955509" y="3124201"/>
            <a:ext cx="6512091" cy="35813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8600" y="1143000"/>
            <a:ext cx="7696200" cy="1828799"/>
            <a:chOff x="-76200" y="4648200"/>
            <a:chExt cx="7696200" cy="1828799"/>
          </a:xfrm>
        </p:grpSpPr>
        <p:sp>
          <p:nvSpPr>
            <p:cNvPr id="8" name="TextBox 7"/>
            <p:cNvSpPr txBox="1"/>
            <p:nvPr/>
          </p:nvSpPr>
          <p:spPr>
            <a:xfrm>
              <a:off x="228600" y="4648200"/>
              <a:ext cx="7391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800" dirty="0" smtClean="0"/>
                <a:t>Threshold condition: denominator =0</a:t>
              </a:r>
              <a:endParaRPr lang="en-US" sz="2800" dirty="0"/>
            </a:p>
          </p:txBody>
        </p:sp>
        <p:pic>
          <p:nvPicPr>
            <p:cNvPr id="9" name="Picture 8" descr="IthFormulaFreq3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5257800"/>
              <a:ext cx="4862020" cy="1219199"/>
            </a:xfrm>
            <a:prstGeom prst="rect">
              <a:avLst/>
            </a:prstGeom>
          </p:spPr>
        </p:pic>
      </p:grpSp>
      <p:pic>
        <p:nvPicPr>
          <p:cNvPr id="10" name="Picture 9" descr="IthFormulaFreq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3581400" cy="1891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05200" y="3124200"/>
            <a:ext cx="762002" cy="3581400"/>
            <a:chOff x="6324600" y="840455"/>
            <a:chExt cx="762002" cy="3581400"/>
          </a:xfrm>
        </p:grpSpPr>
        <p:grpSp>
          <p:nvGrpSpPr>
            <p:cNvPr id="12" name="Group 11"/>
            <p:cNvGrpSpPr/>
            <p:nvPr/>
          </p:nvGrpSpPr>
          <p:grpSpPr>
            <a:xfrm>
              <a:off x="6324600" y="3659855"/>
              <a:ext cx="685800" cy="461665"/>
              <a:chOff x="6019800" y="3812255"/>
              <a:chExt cx="685800" cy="461665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6400800" y="3812255"/>
                <a:ext cx="304800" cy="22860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019800" y="3812255"/>
                <a:ext cx="533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0000FF"/>
                    </a:solidFill>
                  </a:rPr>
                  <a:t>ω</a:t>
                </a:r>
                <a:r>
                  <a:rPr lang="en-US" sz="2400" baseline="-25000" dirty="0" err="1" smtClean="0">
                    <a:solidFill>
                      <a:srgbClr val="0000FF"/>
                    </a:solidFill>
                  </a:rPr>
                  <a:t>λ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13" name="Straight Connector 12"/>
            <p:cNvCxnSpPr>
              <a:endCxn id="5" idx="2"/>
            </p:cNvCxnSpPr>
            <p:nvPr/>
          </p:nvCxnSpPr>
          <p:spPr>
            <a:xfrm flipH="1">
              <a:off x="7030955" y="840455"/>
              <a:ext cx="55647" cy="358140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343400" y="3124200"/>
            <a:ext cx="1066800" cy="3505200"/>
            <a:chOff x="7162800" y="1219200"/>
            <a:chExt cx="1066800" cy="35052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162800" y="1219200"/>
              <a:ext cx="0" cy="35052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43800" y="41148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ω</a:t>
              </a:r>
              <a:r>
                <a:rPr lang="en-US" sz="2400" baseline="-25000" dirty="0" err="1" smtClean="0">
                  <a:solidFill>
                    <a:srgbClr val="FF0000"/>
                  </a:solidFill>
                </a:rPr>
                <a:t>th</a:t>
              </a:r>
              <a:endParaRPr lang="en-US" sz="24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239000" y="4038600"/>
              <a:ext cx="381000" cy="2286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988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en-US" dirty="0" smtClean="0"/>
              <a:t>Trapped Modes in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TE111, TM110 and </a:t>
            </a:r>
            <a:r>
              <a:rPr lang="en-US" dirty="0" smtClean="0"/>
              <a:t>TM111 lower </a:t>
            </a:r>
            <a:r>
              <a:rPr lang="en-US" dirty="0"/>
              <a:t>than </a:t>
            </a:r>
            <a:r>
              <a:rPr lang="en-US" dirty="0" smtClean="0"/>
              <a:t>~3GHz are trapped within the cavity</a:t>
            </a:r>
          </a:p>
          <a:p>
            <a:r>
              <a:rPr lang="en-US" dirty="0" smtClean="0"/>
              <a:t>Above </a:t>
            </a:r>
            <a:r>
              <a:rPr lang="en-US" dirty="0"/>
              <a:t>~</a:t>
            </a:r>
            <a:r>
              <a:rPr lang="en-US" dirty="0" smtClean="0"/>
              <a:t>3GHz, any </a:t>
            </a:r>
            <a:r>
              <a:rPr lang="en-US" dirty="0"/>
              <a:t>dipole HOM would propagate through the beam pipe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cavity’s TM110 </a:t>
            </a:r>
            <a:r>
              <a:rPr lang="en-US" dirty="0"/>
              <a:t>and TM111 </a:t>
            </a:r>
            <a:r>
              <a:rPr lang="en-US" dirty="0" smtClean="0"/>
              <a:t>modes are converted into </a:t>
            </a:r>
            <a:r>
              <a:rPr lang="en-US" dirty="0"/>
              <a:t>the beam pipe's TE11 </a:t>
            </a:r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The field map of TM111 mode shows the </a:t>
            </a:r>
            <a:r>
              <a:rPr lang="en-US" dirty="0"/>
              <a:t>mode pattern is more </a:t>
            </a:r>
            <a:r>
              <a:rPr lang="en-US" dirty="0" smtClean="0"/>
              <a:t>similar to </a:t>
            </a:r>
            <a:r>
              <a:rPr lang="en-US" dirty="0"/>
              <a:t>TE111 </a:t>
            </a:r>
            <a:r>
              <a:rPr lang="en-US" dirty="0" smtClean="0"/>
              <a:t>than TM111 type</a:t>
            </a:r>
          </a:p>
          <a:p>
            <a:pPr lvl="1"/>
            <a:r>
              <a:rPr lang="en-US" dirty="0" smtClean="0"/>
              <a:t>At the </a:t>
            </a:r>
            <a:r>
              <a:rPr lang="en-US" dirty="0"/>
              <a:t>beam pipe </a:t>
            </a:r>
            <a:r>
              <a:rPr lang="en-US" dirty="0" smtClean="0"/>
              <a:t>area, the mode </a:t>
            </a:r>
            <a:r>
              <a:rPr lang="en-US" dirty="0"/>
              <a:t>has strong transverse electric fields 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TM111 modes propagate </a:t>
            </a:r>
            <a:r>
              <a:rPr lang="en-US" dirty="0"/>
              <a:t>through the beam </a:t>
            </a:r>
            <a:r>
              <a:rPr lang="en-US" dirty="0" smtClean="0"/>
              <a:t>pipe</a:t>
            </a:r>
          </a:p>
          <a:p>
            <a:r>
              <a:rPr lang="en-US" dirty="0" smtClean="0"/>
              <a:t>The mode conversion </a:t>
            </a:r>
            <a:r>
              <a:rPr lang="en-US" dirty="0"/>
              <a:t>is not </a:t>
            </a:r>
            <a:r>
              <a:rPr lang="en-US" dirty="0" smtClean="0"/>
              <a:t>perfect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few modes (TM111 pi</a:t>
            </a:r>
            <a:r>
              <a:rPr lang="en-US" dirty="0"/>
              <a:t>/7 and </a:t>
            </a:r>
            <a:r>
              <a:rPr lang="en-US" dirty="0" smtClean="0"/>
              <a:t>TM111 2pi</a:t>
            </a:r>
            <a:r>
              <a:rPr lang="en-US" dirty="0"/>
              <a:t>/</a:t>
            </a:r>
            <a:r>
              <a:rPr lang="en-US" dirty="0" smtClean="0"/>
              <a:t>7) modes are trapped </a:t>
            </a:r>
            <a:r>
              <a:rPr lang="en-US" dirty="0"/>
              <a:t>near 2.9 </a:t>
            </a:r>
            <a:r>
              <a:rPr lang="en-US" dirty="0" smtClean="0"/>
              <a:t>GHz</a:t>
            </a:r>
          </a:p>
          <a:p>
            <a:endParaRPr lang="en-US" dirty="0" smtClean="0"/>
          </a:p>
          <a:p>
            <a:r>
              <a:rPr lang="en-US" dirty="0" smtClean="0"/>
              <a:t>Cut</a:t>
            </a:r>
            <a:r>
              <a:rPr lang="en-US" dirty="0"/>
              <a:t>-off frequencies</a:t>
            </a:r>
          </a:p>
          <a:p>
            <a:pPr lvl="1"/>
            <a:r>
              <a:rPr lang="en-US" dirty="0"/>
              <a:t>TE11 mode: 2.51 GHz</a:t>
            </a:r>
          </a:p>
          <a:p>
            <a:pPr lvl="1"/>
            <a:r>
              <a:rPr lang="en-US" dirty="0"/>
              <a:t>TM01 mode: 3.28 GHz</a:t>
            </a:r>
          </a:p>
          <a:p>
            <a:pPr lvl="1"/>
            <a:r>
              <a:rPr lang="en-US" dirty="0"/>
              <a:t>TM11 mode: 5.2 </a:t>
            </a:r>
            <a:r>
              <a:rPr lang="en-US" dirty="0" smtClean="0"/>
              <a:t>GHz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886200" y="4724400"/>
            <a:ext cx="3124200" cy="1066800"/>
            <a:chOff x="3886200" y="4724400"/>
            <a:chExt cx="3124200" cy="1066800"/>
          </a:xfrm>
        </p:grpSpPr>
        <p:grpSp>
          <p:nvGrpSpPr>
            <p:cNvPr id="12" name="Group 11"/>
            <p:cNvGrpSpPr/>
            <p:nvPr/>
          </p:nvGrpSpPr>
          <p:grpSpPr>
            <a:xfrm>
              <a:off x="3962400" y="4724400"/>
              <a:ext cx="2971800" cy="1066800"/>
              <a:chOff x="3352800" y="4724400"/>
              <a:chExt cx="2971800" cy="1066800"/>
            </a:xfrm>
          </p:grpSpPr>
          <p:sp>
            <p:nvSpPr>
              <p:cNvPr id="6" name="AutoShape 31"/>
              <p:cNvSpPr>
                <a:spLocks noChangeArrowheads="1"/>
              </p:cNvSpPr>
              <p:nvPr/>
            </p:nvSpPr>
            <p:spPr bwMode="auto">
              <a:xfrm rot="16200000">
                <a:off x="4229102" y="4762499"/>
                <a:ext cx="1066800" cy="990601"/>
              </a:xfrm>
              <a:prstGeom prst="can">
                <a:avLst>
                  <a:gd name="adj" fmla="val 4033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5257800" y="5105400"/>
                <a:ext cx="106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5257800" y="5334000"/>
                <a:ext cx="106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352800" y="5105400"/>
                <a:ext cx="106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352800" y="5334000"/>
                <a:ext cx="106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Arc 12"/>
            <p:cNvSpPr/>
            <p:nvPr/>
          </p:nvSpPr>
          <p:spPr>
            <a:xfrm>
              <a:off x="6781800" y="5105400"/>
              <a:ext cx="228600" cy="228600"/>
            </a:xfrm>
            <a:prstGeom prst="arc">
              <a:avLst>
                <a:gd name="adj1" fmla="val 16200000"/>
                <a:gd name="adj2" fmla="val 504677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4953000" y="5105400"/>
              <a:ext cx="152400" cy="228600"/>
            </a:xfrm>
            <a:prstGeom prst="arc">
              <a:avLst>
                <a:gd name="adj1" fmla="val 16200000"/>
                <a:gd name="adj2" fmla="val 504677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3886200" y="5105400"/>
              <a:ext cx="152400" cy="228600"/>
            </a:xfrm>
            <a:prstGeom prst="arc">
              <a:avLst>
                <a:gd name="adj1" fmla="val 16200000"/>
                <a:gd name="adj2" fmla="val 504677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3886200" y="5105400"/>
              <a:ext cx="228600" cy="228600"/>
            </a:xfrm>
            <a:prstGeom prst="arc">
              <a:avLst>
                <a:gd name="adj1" fmla="val 16200000"/>
                <a:gd name="adj2" fmla="val 504677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60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02"/>
            <a:ext cx="8229600" cy="1143000"/>
          </a:xfrm>
        </p:spPr>
        <p:txBody>
          <a:bodyPr/>
          <a:lstStyle/>
          <a:p>
            <a:r>
              <a:rPr lang="en-US" dirty="0" smtClean="0"/>
              <a:t>7 modes in 7-cell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Analogous model for multi-cell cavity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Amplitude </a:t>
            </a:r>
            <a:r>
              <a:rPr lang="en-US" dirty="0"/>
              <a:t>distribution </a:t>
            </a:r>
            <a:r>
              <a:rPr lang="en-US" dirty="0" smtClean="0"/>
              <a:t>in </a:t>
            </a:r>
            <a:r>
              <a:rPr lang="en-US" dirty="0"/>
              <a:t>a seven-cell </a:t>
            </a:r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coupledOscillat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7696200" cy="1699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3429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Chain of weakly coupled pillbox cavities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3429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Chain of coupled </a:t>
            </a:r>
            <a:r>
              <a:rPr lang="en-US" dirty="0" err="1" smtClean="0"/>
              <a:t>pendula</a:t>
            </a:r>
            <a:r>
              <a:rPr lang="en-US" dirty="0" smtClean="0"/>
              <a:t> as a mechanical analogue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4800600"/>
            <a:ext cx="8778240" cy="1610007"/>
            <a:chOff x="0" y="4724400"/>
            <a:chExt cx="9144000" cy="1677091"/>
          </a:xfrm>
        </p:grpSpPr>
        <p:pic>
          <p:nvPicPr>
            <p:cNvPr id="8" name="Picture 7" descr="7cellModeDistribution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24400"/>
              <a:ext cx="9144000" cy="167709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600200" y="6096000"/>
              <a:ext cx="5105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4724400"/>
              <a:ext cx="5105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731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DBA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Double Bend </a:t>
            </a:r>
            <a:r>
              <a:rPr lang="en-US" dirty="0" err="1" smtClean="0"/>
              <a:t>Achromat</a:t>
            </a:r>
            <a:r>
              <a:rPr lang="en-US" dirty="0" smtClean="0"/>
              <a:t> (DBA) lattice</a:t>
            </a:r>
          </a:p>
          <a:p>
            <a:pPr lvl="1"/>
            <a:r>
              <a:rPr lang="en-US" dirty="0" smtClean="0"/>
              <a:t>A lattice unit to minimize particle beam </a:t>
            </a:r>
            <a:r>
              <a:rPr lang="en-US" dirty="0" err="1" smtClean="0"/>
              <a:t>emittance</a:t>
            </a:r>
            <a:endParaRPr lang="en-US" dirty="0" smtClean="0"/>
          </a:p>
          <a:p>
            <a:r>
              <a:rPr lang="en-US" dirty="0" smtClean="0"/>
              <a:t>Schematic of DBA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0" y="2971800"/>
            <a:ext cx="9144000" cy="2656820"/>
            <a:chOff x="0" y="2819400"/>
            <a:chExt cx="9144000" cy="2656820"/>
          </a:xfrm>
        </p:grpSpPr>
        <p:grpSp>
          <p:nvGrpSpPr>
            <p:cNvPr id="30" name="Group 29"/>
            <p:cNvGrpSpPr/>
            <p:nvPr/>
          </p:nvGrpSpPr>
          <p:grpSpPr>
            <a:xfrm>
              <a:off x="0" y="2819400"/>
              <a:ext cx="9144000" cy="2362200"/>
              <a:chOff x="0" y="2819400"/>
              <a:chExt cx="9144000" cy="2362200"/>
            </a:xfrm>
            <a:solidFill>
              <a:schemeClr val="tx1"/>
            </a:solidFill>
            <a:effectLst/>
          </p:grpSpPr>
          <p:grpSp>
            <p:nvGrpSpPr>
              <p:cNvPr id="24" name="Group 23"/>
              <p:cNvGrpSpPr/>
              <p:nvPr/>
            </p:nvGrpSpPr>
            <p:grpSpPr>
              <a:xfrm>
                <a:off x="1295400" y="3429000"/>
                <a:ext cx="6705600" cy="1371600"/>
                <a:chOff x="838200" y="3581400"/>
                <a:chExt cx="7543800" cy="1676400"/>
              </a:xfrm>
              <a:grpFill/>
            </p:grpSpPr>
            <p:sp>
              <p:nvSpPr>
                <p:cNvPr id="5" name="Oval 4"/>
                <p:cNvSpPr/>
                <p:nvPr/>
              </p:nvSpPr>
              <p:spPr>
                <a:xfrm>
                  <a:off x="838200" y="3581400"/>
                  <a:ext cx="381000" cy="1676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1371600" y="3581400"/>
                  <a:ext cx="457200" cy="1676400"/>
                  <a:chOff x="2667000" y="3429000"/>
                  <a:chExt cx="457200" cy="1828800"/>
                </a:xfrm>
                <a:grpFill/>
              </p:grpSpPr>
              <p:sp>
                <p:nvSpPr>
                  <p:cNvPr id="6" name="Moon 5"/>
                  <p:cNvSpPr/>
                  <p:nvPr/>
                </p:nvSpPr>
                <p:spPr>
                  <a:xfrm>
                    <a:off x="2819400" y="3429000"/>
                    <a:ext cx="304800" cy="1828800"/>
                  </a:xfrm>
                  <a:prstGeom prst="moon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Moon 6"/>
                  <p:cNvSpPr/>
                  <p:nvPr/>
                </p:nvSpPr>
                <p:spPr>
                  <a:xfrm flipH="1">
                    <a:off x="2667000" y="3429000"/>
                    <a:ext cx="304800" cy="1828800"/>
                  </a:xfrm>
                  <a:prstGeom prst="moon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Snip Same Side Corner Rectangle 10"/>
                  <p:cNvSpPr/>
                  <p:nvPr/>
                </p:nvSpPr>
                <p:spPr>
                  <a:xfrm rot="10800000">
                    <a:off x="2743200" y="3429000"/>
                    <a:ext cx="304800" cy="304800"/>
                  </a:xfrm>
                  <a:prstGeom prst="snip2Same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Snip Same Side Corner Rectangle 11"/>
                  <p:cNvSpPr/>
                  <p:nvPr/>
                </p:nvSpPr>
                <p:spPr>
                  <a:xfrm rot="10800000" flipH="1" flipV="1">
                    <a:off x="2743200" y="4953000"/>
                    <a:ext cx="304800" cy="304800"/>
                  </a:xfrm>
                  <a:prstGeom prst="snip2Same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Oval 13"/>
                <p:cNvSpPr/>
                <p:nvPr/>
              </p:nvSpPr>
              <p:spPr>
                <a:xfrm>
                  <a:off x="7467600" y="3581400"/>
                  <a:ext cx="381000" cy="1676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7924800" y="3581400"/>
                  <a:ext cx="457200" cy="1676400"/>
                  <a:chOff x="2667000" y="3429000"/>
                  <a:chExt cx="457200" cy="1828800"/>
                </a:xfrm>
                <a:grpFill/>
              </p:grpSpPr>
              <p:sp>
                <p:nvSpPr>
                  <p:cNvPr id="16" name="Moon 15"/>
                  <p:cNvSpPr/>
                  <p:nvPr/>
                </p:nvSpPr>
                <p:spPr>
                  <a:xfrm>
                    <a:off x="2819400" y="3429000"/>
                    <a:ext cx="304800" cy="1828800"/>
                  </a:xfrm>
                  <a:prstGeom prst="moon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Moon 16"/>
                  <p:cNvSpPr/>
                  <p:nvPr/>
                </p:nvSpPr>
                <p:spPr>
                  <a:xfrm flipH="1">
                    <a:off x="2667000" y="3429000"/>
                    <a:ext cx="304800" cy="1828800"/>
                  </a:xfrm>
                  <a:prstGeom prst="moon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Snip Same Side Corner Rectangle 17"/>
                  <p:cNvSpPr/>
                  <p:nvPr/>
                </p:nvSpPr>
                <p:spPr>
                  <a:xfrm rot="10800000">
                    <a:off x="2743200" y="3429000"/>
                    <a:ext cx="304800" cy="304800"/>
                  </a:xfrm>
                  <a:prstGeom prst="snip2Same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Snip Same Side Corner Rectangle 18"/>
                  <p:cNvSpPr/>
                  <p:nvPr/>
                </p:nvSpPr>
                <p:spPr>
                  <a:xfrm rot="10800000" flipH="1" flipV="1">
                    <a:off x="2743200" y="4953000"/>
                    <a:ext cx="304800" cy="304800"/>
                  </a:xfrm>
                  <a:prstGeom prst="snip2Same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4572000" y="3581400"/>
                  <a:ext cx="381000" cy="1676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209800" y="4114800"/>
                  <a:ext cx="1371600" cy="5588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5715000" y="4114800"/>
                  <a:ext cx="1371600" cy="5588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0" y="4114800"/>
                <a:ext cx="91440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381000" y="2819400"/>
                <a:ext cx="0" cy="22860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8686800" y="2895600"/>
                <a:ext cx="0" cy="22860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1295400" y="4953000"/>
              <a:ext cx="349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F</a:t>
              </a:r>
              <a:endParaRPr lang="en-US" sz="28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48200" y="4953000"/>
              <a:ext cx="349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F</a:t>
              </a:r>
              <a:endParaRPr lang="en-US" sz="28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96200" y="4953000"/>
              <a:ext cx="349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F</a:t>
              </a:r>
              <a:endParaRPr lang="en-US" sz="28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28800" y="4953000"/>
              <a:ext cx="411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</a:t>
              </a:r>
              <a:endParaRPr lang="en-US" sz="28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62800" y="4953000"/>
              <a:ext cx="411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</a:t>
              </a:r>
              <a:endParaRPr lang="en-US" sz="28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71800" y="4953000"/>
              <a:ext cx="38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6000" y="4953000"/>
              <a:ext cx="38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49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en-US" dirty="0"/>
              <a:t>Simulations and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4477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Threshold current behavior </a:t>
            </a:r>
            <a:r>
              <a:rPr lang="en-US" dirty="0" smtClean="0"/>
              <a:t>in terms of HOM frequency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blue and green lines </a:t>
            </a:r>
            <a:r>
              <a:rPr lang="en-US" dirty="0" smtClean="0"/>
              <a:t>are first </a:t>
            </a:r>
            <a:r>
              <a:rPr lang="en-US" dirty="0"/>
              <a:t>and second  order </a:t>
            </a:r>
            <a:r>
              <a:rPr lang="en-US" dirty="0" smtClean="0"/>
              <a:t>solutions. </a:t>
            </a:r>
          </a:p>
          <a:p>
            <a:pPr lvl="1"/>
            <a:r>
              <a:rPr lang="en-US" dirty="0" smtClean="0"/>
              <a:t>The block points are threshold currents from computer simulations.</a:t>
            </a:r>
          </a:p>
          <a:p>
            <a:pPr lvl="1"/>
            <a:r>
              <a:rPr lang="en-US" dirty="0" smtClean="0"/>
              <a:t>Threshold behavior is sensitive to an HOM frequency.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bbuFormula-1stAnd2nd-TDBBUResult-zoomOu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90800"/>
            <a:ext cx="59960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ullSpectrum9kTo4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7" r="-604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Focusing effect in RF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730"/>
            <a:ext cx="8229600" cy="5449637"/>
          </a:xfrm>
        </p:spPr>
        <p:txBody>
          <a:bodyPr/>
          <a:lstStyle/>
          <a:p>
            <a:r>
              <a:rPr lang="en-US" dirty="0" smtClean="0"/>
              <a:t>Where does the focusing effect come from?</a:t>
            </a:r>
          </a:p>
          <a:p>
            <a:pPr lvl="1"/>
            <a:r>
              <a:rPr lang="en-US" dirty="0" smtClean="0"/>
              <a:t>Accelerating field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r>
              <a:rPr lang="en-US" dirty="0" smtClean="0"/>
              <a:t> induces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φ</a:t>
            </a:r>
            <a:r>
              <a:rPr lang="en-US" dirty="0" smtClean="0"/>
              <a:t> (Maxwell’s equations)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Radial force on an electron (Lorentz force)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93" y="3743158"/>
            <a:ext cx="5361208" cy="15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93" y="2260932"/>
            <a:ext cx="6841357" cy="1029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839" y="5833776"/>
            <a:ext cx="4879162" cy="78359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9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1816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ultipass</a:t>
            </a:r>
            <a:r>
              <a:rPr lang="en-US" dirty="0" smtClean="0"/>
              <a:t> BBU can limit the current in recirculating linear accelerators such as CEBAF</a:t>
            </a:r>
          </a:p>
          <a:p>
            <a:r>
              <a:rPr lang="en-US" dirty="0" smtClean="0"/>
              <a:t>In 2007, </a:t>
            </a:r>
            <a:r>
              <a:rPr lang="en-US" dirty="0" err="1" smtClean="0"/>
              <a:t>multipass</a:t>
            </a:r>
            <a:r>
              <a:rPr lang="en-US" dirty="0" smtClean="0"/>
              <a:t> BBU was observed at </a:t>
            </a:r>
            <a:r>
              <a:rPr lang="en-US" dirty="0"/>
              <a:t>54 </a:t>
            </a:r>
            <a:r>
              <a:rPr lang="en-US" dirty="0" err="1" smtClean="0"/>
              <a:t>μA</a:t>
            </a:r>
            <a:endParaRPr lang="en-US" altLang="ko-KR" dirty="0" smtClean="0"/>
          </a:p>
          <a:p>
            <a:pPr lvl="1"/>
            <a:r>
              <a:rPr lang="en-US" dirty="0" smtClean="0"/>
              <a:t>Prototype cavities for the </a:t>
            </a:r>
            <a:r>
              <a:rPr lang="en-US" dirty="0"/>
              <a:t>12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Upgrade caused </a:t>
            </a:r>
            <a:r>
              <a:rPr lang="en-US" dirty="0" err="1" smtClean="0"/>
              <a:t>multipass</a:t>
            </a:r>
            <a:r>
              <a:rPr lang="en-US" dirty="0" smtClean="0"/>
              <a:t> BBU </a:t>
            </a:r>
          </a:p>
          <a:p>
            <a:pPr lvl="2"/>
            <a:r>
              <a:rPr lang="en-US" dirty="0" smtClean="0"/>
              <a:t>Anticipated </a:t>
            </a:r>
            <a:r>
              <a:rPr lang="en-US" dirty="0"/>
              <a:t>BBU threshold current: ~ 20 mA</a:t>
            </a:r>
          </a:p>
          <a:p>
            <a:pPr lvl="2"/>
            <a:r>
              <a:rPr lang="en-US" dirty="0"/>
              <a:t>Operational max beam </a:t>
            </a:r>
            <a:r>
              <a:rPr lang="en-US" dirty="0" smtClean="0"/>
              <a:t>current for 6 </a:t>
            </a:r>
            <a:r>
              <a:rPr lang="en-US" dirty="0" err="1" smtClean="0"/>
              <a:t>GeV</a:t>
            </a:r>
            <a:r>
              <a:rPr lang="en-US" dirty="0" smtClean="0"/>
              <a:t>: </a:t>
            </a:r>
            <a:r>
              <a:rPr lang="en-US" dirty="0"/>
              <a:t>200 </a:t>
            </a:r>
            <a:r>
              <a:rPr lang="en-US" dirty="0" err="1"/>
              <a:t>μA</a:t>
            </a:r>
            <a:endParaRPr lang="en-US" dirty="0"/>
          </a:p>
          <a:p>
            <a:pPr lvl="2"/>
            <a:r>
              <a:rPr lang="en-US" dirty="0" smtClean="0"/>
              <a:t>Design max beam </a:t>
            </a:r>
            <a:r>
              <a:rPr lang="en-US" dirty="0"/>
              <a:t>current for 12 </a:t>
            </a:r>
            <a:r>
              <a:rPr lang="en-US" dirty="0" err="1"/>
              <a:t>GeV</a:t>
            </a:r>
            <a:r>
              <a:rPr lang="en-US" dirty="0"/>
              <a:t>: 80 </a:t>
            </a:r>
            <a:r>
              <a:rPr lang="en-US" dirty="0" err="1" smtClean="0"/>
              <a:t>μA</a:t>
            </a:r>
            <a:endParaRPr lang="en-US" dirty="0" smtClean="0"/>
          </a:p>
          <a:p>
            <a:r>
              <a:rPr lang="en-US" dirty="0" smtClean="0"/>
              <a:t>Lessons from the BBU observation</a:t>
            </a:r>
          </a:p>
          <a:p>
            <a:pPr lvl="1"/>
            <a:r>
              <a:rPr lang="en-US" dirty="0" smtClean="0"/>
              <a:t>We should very carefully survey HOMs for all cavities</a:t>
            </a:r>
          </a:p>
          <a:p>
            <a:pPr lvl="1"/>
            <a:r>
              <a:rPr lang="en-US" dirty="0" smtClean="0"/>
              <a:t>We should experimentally investigate BBU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Motivation of BBU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4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Rosenzweig-Serafini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Transfer </a:t>
            </a:r>
            <a:r>
              <a:rPr lang="en-US" dirty="0"/>
              <a:t>M</a:t>
            </a:r>
            <a:r>
              <a:rPr lang="en-US" dirty="0" smtClean="0"/>
              <a:t>atrix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" y="2293965"/>
            <a:ext cx="8876931" cy="102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86200"/>
            <a:ext cx="8085962" cy="22202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8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Rosenzweig-Serafini</a:t>
            </a:r>
            <a:r>
              <a:rPr lang="en-US" dirty="0" smtClean="0"/>
              <a:t> Model(1)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2150"/>
          </a:xfrm>
        </p:spPr>
        <p:txBody>
          <a:bodyPr>
            <a:normAutofit/>
          </a:bodyPr>
          <a:lstStyle/>
          <a:p>
            <a:r>
              <a:rPr lang="en-US" dirty="0" smtClean="0"/>
              <a:t>Assume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Average radial force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Equation of motion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1" y="1678145"/>
            <a:ext cx="5355341" cy="10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58945"/>
            <a:ext cx="8121936" cy="800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442281"/>
            <a:ext cx="6005348" cy="9322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4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43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0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Cumulative BBU (one-pass BBU) study for the 12 </a:t>
            </a:r>
            <a:r>
              <a:rPr lang="en-US" dirty="0" err="1" smtClean="0"/>
              <a:t>GeV</a:t>
            </a:r>
            <a:r>
              <a:rPr lang="en-US" dirty="0" smtClean="0"/>
              <a:t> injector prototype</a:t>
            </a:r>
          </a:p>
          <a:p>
            <a:r>
              <a:rPr lang="en-US" dirty="0" smtClean="0"/>
              <a:t>Cumulative BBU behaviors</a:t>
            </a:r>
          </a:p>
          <a:p>
            <a:pPr lvl="1"/>
            <a:r>
              <a:rPr lang="en-US" dirty="0"/>
              <a:t>Transient behavior: </a:t>
            </a:r>
            <a:r>
              <a:rPr lang="en-US" dirty="0" smtClean="0"/>
              <a:t>Transverse amplitude increases.</a:t>
            </a:r>
          </a:p>
          <a:p>
            <a:pPr lvl="1"/>
            <a:r>
              <a:rPr lang="en-US" dirty="0" smtClean="0"/>
              <a:t>Steady state behavior: Beam becomes stable.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Research (1)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00" y="3352800"/>
            <a:ext cx="8915400" cy="3036332"/>
            <a:chOff x="381000" y="3352800"/>
            <a:chExt cx="8915400" cy="3036332"/>
          </a:xfrm>
        </p:grpSpPr>
        <p:pic>
          <p:nvPicPr>
            <p:cNvPr id="7" name="Picture 6" descr="injectorLayou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3733800"/>
              <a:ext cx="4445000" cy="1666875"/>
            </a:xfrm>
            <a:prstGeom prst="rect">
              <a:avLst/>
            </a:prstGeom>
          </p:spPr>
        </p:pic>
        <p:pic>
          <p:nvPicPr>
            <p:cNvPr id="8" name="Picture 7" descr="Q5e11injector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301" y="3352800"/>
              <a:ext cx="3478595" cy="26167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3400" y="5486400"/>
              <a:ext cx="449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Schematic of the 12 </a:t>
              </a:r>
              <a:r>
                <a:rPr lang="en-US" dirty="0" err="1" smtClean="0"/>
                <a:t>GeV</a:t>
              </a:r>
              <a:r>
                <a:rPr lang="en-US" dirty="0" smtClean="0"/>
                <a:t> injector prototype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60198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Transverse amplitude vs. bunch number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BBU Study for 12 </a:t>
            </a:r>
            <a:r>
              <a:rPr lang="en-US" dirty="0" err="1" smtClean="0"/>
              <a:t>GeV</a:t>
            </a:r>
            <a:r>
              <a:rPr lang="en-US" dirty="0" smtClean="0"/>
              <a:t> Injector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4525963"/>
          </a:xfrm>
        </p:spPr>
        <p:txBody>
          <a:bodyPr/>
          <a:lstStyle/>
          <a:p>
            <a:r>
              <a:rPr lang="en-US" dirty="0"/>
              <a:t>Simulation </a:t>
            </a:r>
            <a:r>
              <a:rPr lang="en-US" dirty="0" smtClean="0"/>
              <a:t>results (IPAC 2011, WEP085)</a:t>
            </a:r>
            <a:endParaRPr lang="en-US" dirty="0"/>
          </a:p>
          <a:p>
            <a:pPr lvl="1"/>
            <a:r>
              <a:rPr lang="en-US" dirty="0" smtClean="0"/>
              <a:t>Even </a:t>
            </a:r>
            <a:r>
              <a:rPr lang="en-US" dirty="0"/>
              <a:t>in an extreme </a:t>
            </a:r>
            <a:r>
              <a:rPr lang="en-US" dirty="0" smtClean="0"/>
              <a:t>case, the transverse amplitude is not significant (&lt;1mm).</a:t>
            </a:r>
          </a:p>
          <a:p>
            <a:pPr lvl="1"/>
            <a:r>
              <a:rPr lang="en-US" dirty="0" smtClean="0"/>
              <a:t>Cumulative BBU is not a concern for the prototype.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52400" y="3505200"/>
            <a:ext cx="8810625" cy="2502932"/>
            <a:chOff x="333375" y="2667000"/>
            <a:chExt cx="8810625" cy="2502932"/>
          </a:xfrm>
        </p:grpSpPr>
        <p:grpSp>
          <p:nvGrpSpPr>
            <p:cNvPr id="9" name="Group 8"/>
            <p:cNvGrpSpPr/>
            <p:nvPr/>
          </p:nvGrpSpPr>
          <p:grpSpPr>
            <a:xfrm>
              <a:off x="333375" y="2667000"/>
              <a:ext cx="8810625" cy="2323759"/>
              <a:chOff x="304800" y="2895600"/>
              <a:chExt cx="8810625" cy="2323759"/>
            </a:xfrm>
          </p:grpSpPr>
          <p:pic>
            <p:nvPicPr>
              <p:cNvPr id="5" name="Picture 4" descr="Q5e10injector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2895600"/>
                <a:ext cx="3089150" cy="2323759"/>
              </a:xfrm>
              <a:prstGeom prst="rect">
                <a:avLst/>
              </a:prstGeom>
            </p:spPr>
          </p:pic>
          <p:pic>
            <p:nvPicPr>
              <p:cNvPr id="6" name="Picture 5" descr="Q5e11injector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2895600"/>
                <a:ext cx="3073400" cy="2311910"/>
              </a:xfrm>
              <a:prstGeom prst="rect">
                <a:avLst/>
              </a:prstGeom>
            </p:spPr>
          </p:pic>
          <p:pic>
            <p:nvPicPr>
              <p:cNvPr id="8" name="Picture 7" descr="Q12injector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425" y="2895600"/>
                <a:ext cx="3048000" cy="2292804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323975" y="48006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 smtClean="0"/>
                <a:t>L</a:t>
              </a:r>
              <a:r>
                <a:rPr lang="en-US" dirty="0" smtClean="0"/>
                <a:t>=5×10</a:t>
              </a:r>
              <a:r>
                <a:rPr lang="en-US" baseline="30000" dirty="0" smtClean="0"/>
                <a:t>10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95775" y="48006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 smtClean="0"/>
                <a:t>L</a:t>
              </a:r>
              <a:r>
                <a:rPr lang="en-US" dirty="0" smtClean="0"/>
                <a:t>=5×10</a:t>
              </a:r>
              <a:r>
                <a:rPr lang="en-US" baseline="30000" dirty="0" smtClean="0"/>
                <a:t>11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5175" y="48006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 smtClean="0"/>
                <a:t>L</a:t>
              </a:r>
              <a:r>
                <a:rPr lang="en-US" dirty="0" smtClean="0"/>
                <a:t>=1×10</a:t>
              </a:r>
              <a:r>
                <a:rPr lang="en-US" baseline="30000" dirty="0" smtClean="0"/>
                <a:t>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828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6421"/>
          </a:xfrm>
        </p:spPr>
        <p:txBody>
          <a:bodyPr/>
          <a:lstStyle/>
          <a:p>
            <a:r>
              <a:rPr lang="en-US" dirty="0" smtClean="0"/>
              <a:t>Other Research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45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6240"/>
            <a:ext cx="8229600" cy="4525963"/>
          </a:xfrm>
        </p:spPr>
        <p:txBody>
          <a:bodyPr/>
          <a:lstStyle/>
          <a:p>
            <a:r>
              <a:rPr lang="en-US" dirty="0" smtClean="0"/>
              <a:t>BBU simulation study for the </a:t>
            </a:r>
            <a:r>
              <a:rPr lang="en-US" dirty="0" err="1" smtClean="0"/>
              <a:t>LHeC</a:t>
            </a:r>
            <a:endParaRPr lang="en-US" dirty="0"/>
          </a:p>
          <a:p>
            <a:pPr lvl="1"/>
            <a:r>
              <a:rPr lang="en-US" dirty="0" err="1" smtClean="0"/>
              <a:t>LHeC</a:t>
            </a:r>
            <a:r>
              <a:rPr lang="en-US" dirty="0" smtClean="0"/>
              <a:t>: a proposed collider at CERN</a:t>
            </a:r>
            <a:endParaRPr lang="en-US" dirty="0"/>
          </a:p>
          <a:p>
            <a:pPr lvl="1"/>
            <a:r>
              <a:rPr lang="en-US" dirty="0" smtClean="0"/>
              <a:t>New electron accelerator + existing LHC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2667000"/>
            <a:ext cx="6934200" cy="4038600"/>
            <a:chOff x="914400" y="2449275"/>
            <a:chExt cx="7696200" cy="4408725"/>
          </a:xfrm>
        </p:grpSpPr>
        <p:pic>
          <p:nvPicPr>
            <p:cNvPr id="6" name="Picture 5" descr="LHe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449275"/>
              <a:ext cx="7696200" cy="440872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76600" y="3352800"/>
              <a:ext cx="923701" cy="35917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294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6652"/>
          </a:xfrm>
        </p:spPr>
        <p:txBody>
          <a:bodyPr/>
          <a:lstStyle/>
          <a:p>
            <a:r>
              <a:rPr lang="en-US" dirty="0" smtClean="0"/>
              <a:t>Other Research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46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8510399" cy="113898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BBU simulation study for JLAMP</a:t>
            </a:r>
          </a:p>
          <a:p>
            <a:pPr lvl="1"/>
            <a:r>
              <a:rPr lang="en-US" dirty="0"/>
              <a:t>JLAMP: </a:t>
            </a:r>
            <a:r>
              <a:rPr lang="en-US" b="1" dirty="0"/>
              <a:t>J</a:t>
            </a:r>
            <a:r>
              <a:rPr lang="en-US" dirty="0"/>
              <a:t>efferson </a:t>
            </a:r>
            <a:r>
              <a:rPr lang="en-US" b="1" dirty="0"/>
              <a:t>L</a:t>
            </a:r>
            <a:r>
              <a:rPr lang="en-US" dirty="0"/>
              <a:t>ab </a:t>
            </a:r>
            <a:r>
              <a:rPr lang="en-US" b="1" dirty="0" err="1"/>
              <a:t>AMP</a:t>
            </a:r>
            <a:r>
              <a:rPr lang="en-US" dirty="0" err="1"/>
              <a:t>lifier</a:t>
            </a:r>
            <a:endParaRPr lang="en-US" dirty="0"/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generation light source proposal by Jefferson Lab</a:t>
            </a:r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38200" y="2362200"/>
            <a:ext cx="7772400" cy="4323987"/>
            <a:chOff x="838200" y="2362200"/>
            <a:chExt cx="7772400" cy="4323987"/>
          </a:xfrm>
        </p:grpSpPr>
        <p:pic>
          <p:nvPicPr>
            <p:cNvPr id="6" name="Picture 5" descr="JLAMPPaper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362200"/>
              <a:ext cx="7772400" cy="4323987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514600" y="4038600"/>
              <a:ext cx="923701" cy="35917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47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Damping Requirement of </a:t>
            </a:r>
            <a:r>
              <a:rPr lang="en-US" dirty="0"/>
              <a:t>(R/Q)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  much </a:t>
            </a:r>
            <a:r>
              <a:rPr lang="en-US" dirty="0"/>
              <a:t>(R/Q)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 should be damped to avoid BBU</a:t>
            </a:r>
          </a:p>
          <a:p>
            <a:pPr lvl="1"/>
            <a:r>
              <a:rPr lang="en-US" dirty="0" smtClean="0"/>
              <a:t>Threshold current &gt; Design beam current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Simulations for </a:t>
            </a:r>
            <a:r>
              <a:rPr lang="en-US" dirty="0"/>
              <a:t>the 12 </a:t>
            </a:r>
            <a:r>
              <a:rPr lang="en-US" dirty="0" err="1"/>
              <a:t>GeV</a:t>
            </a:r>
            <a:r>
              <a:rPr lang="en-US" dirty="0"/>
              <a:t> Upgrade</a:t>
            </a:r>
          </a:p>
          <a:p>
            <a:pPr lvl="1"/>
            <a:r>
              <a:rPr lang="en-US" dirty="0" smtClean="0"/>
              <a:t>4 </a:t>
            </a:r>
            <a:r>
              <a:rPr lang="en-US" dirty="0" err="1"/>
              <a:t>GeV</a:t>
            </a:r>
            <a:r>
              <a:rPr lang="en-US" dirty="0"/>
              <a:t> standard </a:t>
            </a:r>
            <a:r>
              <a:rPr lang="en-US" dirty="0" smtClean="0"/>
              <a:t>arc optics</a:t>
            </a:r>
            <a:endParaRPr lang="en-US" dirty="0"/>
          </a:p>
          <a:p>
            <a:pPr lvl="2"/>
            <a:r>
              <a:rPr lang="en-US" dirty="0"/>
              <a:t>BBU study was performed by B. </a:t>
            </a:r>
            <a:r>
              <a:rPr lang="en-US" dirty="0" err="1"/>
              <a:t>Yunn</a:t>
            </a:r>
            <a:r>
              <a:rPr lang="en-US" dirty="0"/>
              <a:t> in </a:t>
            </a:r>
            <a:r>
              <a:rPr lang="en-US" dirty="0" smtClean="0"/>
              <a:t>2004.</a:t>
            </a:r>
            <a:endParaRPr lang="en-US" dirty="0"/>
          </a:p>
          <a:p>
            <a:pPr lvl="1"/>
            <a:r>
              <a:rPr lang="en-US" dirty="0"/>
              <a:t>Double Bend </a:t>
            </a:r>
            <a:r>
              <a:rPr lang="en-US" dirty="0" err="1"/>
              <a:t>Achromat</a:t>
            </a:r>
            <a:r>
              <a:rPr lang="en-US" dirty="0"/>
              <a:t>(DBA) arc optics </a:t>
            </a:r>
            <a:r>
              <a:rPr lang="en-US" dirty="0" smtClean="0"/>
              <a:t>by </a:t>
            </a:r>
            <a:r>
              <a:rPr lang="en-US" dirty="0"/>
              <a:t>Alex </a:t>
            </a:r>
            <a:r>
              <a:rPr lang="en-US" dirty="0" err="1" smtClean="0"/>
              <a:t>Bogacz</a:t>
            </a:r>
            <a:endParaRPr lang="en-US" dirty="0" smtClean="0"/>
          </a:p>
          <a:p>
            <a:pPr lvl="2"/>
            <a:r>
              <a:rPr lang="en-US" dirty="0" smtClean="0"/>
              <a:t>I performed a BBU simulation study (JLAB-TN-08-069)</a:t>
            </a:r>
          </a:p>
          <a:p>
            <a:r>
              <a:rPr lang="en-US" dirty="0" smtClean="0"/>
              <a:t>Simulation results</a:t>
            </a:r>
            <a:endParaRPr lang="en-US" dirty="0"/>
          </a:p>
          <a:p>
            <a:pPr lvl="1"/>
            <a:r>
              <a:rPr lang="en-US" dirty="0" smtClean="0"/>
              <a:t>HOMs should be damped to (R/Q)Q</a:t>
            </a:r>
            <a:r>
              <a:rPr lang="en-US" baseline="-25000" dirty="0" smtClean="0"/>
              <a:t>L </a:t>
            </a:r>
            <a:r>
              <a:rPr lang="en-US" dirty="0" smtClean="0"/>
              <a:t>&lt; 6.2x10</a:t>
            </a:r>
            <a:r>
              <a:rPr lang="en-US" baseline="30000" dirty="0" smtClean="0"/>
              <a:t>8 </a:t>
            </a:r>
            <a:r>
              <a:rPr lang="en-US" dirty="0" err="1"/>
              <a:t>Ω</a:t>
            </a:r>
            <a:endParaRPr lang="en-US" dirty="0" smtClean="0"/>
          </a:p>
          <a:p>
            <a:r>
              <a:rPr lang="en-US" dirty="0"/>
              <a:t>(R/Q)Q</a:t>
            </a:r>
            <a:r>
              <a:rPr lang="en-US" baseline="-25000" dirty="0"/>
              <a:t>L </a:t>
            </a:r>
            <a:r>
              <a:rPr lang="en-US" dirty="0"/>
              <a:t>&lt; </a:t>
            </a:r>
            <a:r>
              <a:rPr lang="en-US" dirty="0" smtClean="0"/>
              <a:t>6.2x10</a:t>
            </a:r>
            <a:r>
              <a:rPr lang="en-US" baseline="30000" dirty="0" smtClean="0"/>
              <a:t>8 </a:t>
            </a:r>
            <a:r>
              <a:rPr lang="en-US" dirty="0" err="1"/>
              <a:t>Ω</a:t>
            </a:r>
            <a:r>
              <a:rPr lang="en-US" dirty="0" smtClean="0"/>
              <a:t> value was reported to the SRF group</a:t>
            </a:r>
          </a:p>
          <a:p>
            <a:pPr lvl="1"/>
            <a:r>
              <a:rPr lang="en-US" dirty="0" smtClean="0"/>
              <a:t>The SRF group designed cavities to meet the requirement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BBUFormu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3756835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48000" y="2286000"/>
            <a:ext cx="1371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495800" y="2286000"/>
            <a:ext cx="1676400" cy="533400"/>
            <a:chOff x="4495800" y="2209800"/>
            <a:chExt cx="1676400" cy="533400"/>
          </a:xfrm>
        </p:grpSpPr>
        <p:sp>
          <p:nvSpPr>
            <p:cNvPr id="7" name="Oval 6"/>
            <p:cNvSpPr/>
            <p:nvPr/>
          </p:nvSpPr>
          <p:spPr>
            <a:xfrm>
              <a:off x="5638800" y="2209800"/>
              <a:ext cx="533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495800" y="2209800"/>
              <a:ext cx="533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4495800" y="19050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2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Threshold Current in </a:t>
            </a:r>
            <a:r>
              <a:rPr lang="en-US" sz="3600" dirty="0"/>
              <a:t>t</a:t>
            </a:r>
            <a:r>
              <a:rPr lang="en-US" sz="3600" dirty="0" smtClean="0"/>
              <a:t>he </a:t>
            </a:r>
            <a:r>
              <a:rPr lang="en-US" sz="3600" dirty="0"/>
              <a:t>F</a:t>
            </a:r>
            <a:r>
              <a:rPr lang="en-US" sz="3600" dirty="0" smtClean="0"/>
              <a:t>requency </a:t>
            </a:r>
            <a:r>
              <a:rPr lang="en-US" sz="3600" dirty="0"/>
              <a:t>D</a:t>
            </a:r>
            <a:r>
              <a:rPr lang="en-US" sz="3600" dirty="0" smtClean="0"/>
              <a:t>omain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48</a:t>
            </a:fld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724400" y="2362200"/>
            <a:ext cx="0" cy="4495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724400" y="2438400"/>
            <a:ext cx="4572000" cy="1295400"/>
            <a:chOff x="4724400" y="2438400"/>
            <a:chExt cx="4572000" cy="1295400"/>
          </a:xfrm>
        </p:grpSpPr>
        <p:pic>
          <p:nvPicPr>
            <p:cNvPr id="16" name="Picture 15" descr="IthFormulaFreq3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2819400"/>
              <a:ext cx="3157413" cy="9144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724400" y="2438400"/>
              <a:ext cx="457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000" dirty="0" smtClean="0"/>
                <a:t>Threshold current in frequency domain</a:t>
              </a:r>
              <a:endParaRPr lang="en-US" sz="2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8600" y="1143000"/>
            <a:ext cx="8915400" cy="1265772"/>
            <a:chOff x="228600" y="1143000"/>
            <a:chExt cx="8915400" cy="1265772"/>
          </a:xfrm>
        </p:grpSpPr>
        <p:sp>
          <p:nvSpPr>
            <p:cNvPr id="22" name="TextBox 21"/>
            <p:cNvSpPr txBox="1"/>
            <p:nvPr/>
          </p:nvSpPr>
          <p:spPr>
            <a:xfrm>
              <a:off x="228600" y="11430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400" dirty="0" smtClean="0"/>
                <a:t>HOM voltage:</a:t>
              </a:r>
              <a:endParaRPr lang="en-US" sz="2400" dirty="0"/>
            </a:p>
          </p:txBody>
        </p:sp>
        <p:pic>
          <p:nvPicPr>
            <p:cNvPr id="32" name="Picture 31" descr="IthFormulaFreq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9" y="1219200"/>
              <a:ext cx="6858001" cy="1189572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28600" y="4495800"/>
            <a:ext cx="4267200" cy="1527243"/>
            <a:chOff x="228600" y="4800600"/>
            <a:chExt cx="4267200" cy="1527243"/>
          </a:xfrm>
        </p:grpSpPr>
        <p:sp>
          <p:nvSpPr>
            <p:cNvPr id="24" name="TextBox 23"/>
            <p:cNvSpPr txBox="1"/>
            <p:nvPr/>
          </p:nvSpPr>
          <p:spPr>
            <a:xfrm>
              <a:off x="228600" y="4800600"/>
              <a:ext cx="426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000" dirty="0" smtClean="0"/>
                <a:t>Threshold condition: denominator =0</a:t>
              </a:r>
              <a:endParaRPr lang="en-US" sz="2000" dirty="0"/>
            </a:p>
          </p:txBody>
        </p:sp>
        <p:pic>
          <p:nvPicPr>
            <p:cNvPr id="34" name="Picture 33" descr="IthFormulaFreq3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257801"/>
              <a:ext cx="4267200" cy="107004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724400" y="3733800"/>
            <a:ext cx="4419600" cy="1490778"/>
            <a:chOff x="4724400" y="3733800"/>
            <a:chExt cx="4419600" cy="1490778"/>
          </a:xfrm>
        </p:grpSpPr>
        <p:sp>
          <p:nvSpPr>
            <p:cNvPr id="21" name="TextBox 20"/>
            <p:cNvSpPr txBox="1"/>
            <p:nvPr/>
          </p:nvSpPr>
          <p:spPr>
            <a:xfrm>
              <a:off x="4724400" y="3733800"/>
              <a:ext cx="441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000" dirty="0" smtClean="0"/>
                <a:t>Threshold current in terms of measured quantity S</a:t>
              </a:r>
              <a:r>
                <a:rPr lang="en-US" sz="2000" baseline="-25000" dirty="0" smtClean="0"/>
                <a:t>21</a:t>
              </a:r>
              <a:endParaRPr lang="en-US" sz="2000" baseline="-25000" dirty="0"/>
            </a:p>
          </p:txBody>
        </p:sp>
        <p:pic>
          <p:nvPicPr>
            <p:cNvPr id="36" name="Picture 35" descr="IthFormulaFreq5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4419600"/>
              <a:ext cx="2667000" cy="80497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04800" y="60198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000" dirty="0" smtClean="0"/>
              <a:t>Determine </a:t>
            </a:r>
            <a:r>
              <a:rPr lang="en-US" sz="2000" dirty="0" err="1" smtClean="0"/>
              <a:t>ω</a:t>
            </a:r>
            <a:r>
              <a:rPr lang="en-US" sz="2000" baseline="-25000" dirty="0" err="1" smtClean="0"/>
              <a:t>th</a:t>
            </a:r>
            <a:r>
              <a:rPr lang="en-US" sz="2000" dirty="0" smtClean="0"/>
              <a:t> from the transcendental equation</a:t>
            </a:r>
            <a:endParaRPr lang="en-US" sz="2000" dirty="0"/>
          </a:p>
        </p:txBody>
      </p:sp>
      <p:pic>
        <p:nvPicPr>
          <p:cNvPr id="19" name="Picture 18" descr="IthFormulaFreq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0"/>
            <a:ext cx="4191000" cy="22136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000" y="1905000"/>
            <a:ext cx="3057525" cy="766465"/>
            <a:chOff x="6096000" y="1905000"/>
            <a:chExt cx="3057525" cy="766465"/>
          </a:xfrm>
        </p:grpSpPr>
        <p:sp>
          <p:nvSpPr>
            <p:cNvPr id="27" name="Oval 26"/>
            <p:cNvSpPr/>
            <p:nvPr/>
          </p:nvSpPr>
          <p:spPr>
            <a:xfrm>
              <a:off x="6096000" y="1905000"/>
              <a:ext cx="30480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391525" y="22098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= 0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4400" y="5181600"/>
            <a:ext cx="4267200" cy="1416575"/>
            <a:chOff x="4724400" y="5181600"/>
            <a:chExt cx="4267200" cy="1416575"/>
          </a:xfrm>
        </p:grpSpPr>
        <p:sp>
          <p:nvSpPr>
            <p:cNvPr id="20" name="TextBox 19"/>
            <p:cNvSpPr txBox="1"/>
            <p:nvPr/>
          </p:nvSpPr>
          <p:spPr>
            <a:xfrm>
              <a:off x="4724400" y="5181600"/>
              <a:ext cx="426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>
                <a:buFont typeface="Arial"/>
                <a:buChar char="•"/>
              </a:pPr>
              <a:r>
                <a:rPr lang="en-US" sz="2000" dirty="0" smtClean="0"/>
                <a:t>Previous research in time domain </a:t>
              </a:r>
            </a:p>
            <a:p>
              <a:r>
                <a:rPr lang="en-US" sz="2000" dirty="0"/>
                <a:t> </a:t>
              </a:r>
              <a:r>
                <a:rPr lang="en-US" sz="2000" dirty="0" smtClean="0"/>
                <a:t>  (C. </a:t>
              </a:r>
              <a:r>
                <a:rPr lang="en-US" sz="2000" dirty="0" err="1" smtClean="0"/>
                <a:t>Lyneis</a:t>
              </a:r>
              <a:r>
                <a:rPr lang="en-US" sz="2000" dirty="0" smtClean="0"/>
                <a:t> </a:t>
              </a:r>
              <a:r>
                <a:rPr lang="en-US" sz="2000" i="1" dirty="0" smtClean="0"/>
                <a:t>et al</a:t>
              </a:r>
              <a:r>
                <a:rPr lang="en-US" sz="2000" dirty="0" smtClean="0"/>
                <a:t>., 1983)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7800" y="5867400"/>
              <a:ext cx="2133600" cy="730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69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05984" y="1371600"/>
            <a:ext cx="4090416" cy="2807732"/>
            <a:chOff x="5205984" y="1371600"/>
            <a:chExt cx="4090416" cy="2807732"/>
          </a:xfrm>
        </p:grpSpPr>
        <p:pic>
          <p:nvPicPr>
            <p:cNvPr id="14" name="Picture 13" descr="wakeFunctionA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984" y="1600200"/>
              <a:ext cx="3901440" cy="2438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57800" y="1524000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763000" y="3581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82000" y="38100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ω</a:t>
              </a:r>
              <a:r>
                <a:rPr lang="en-US" dirty="0" smtClean="0">
                  <a:solidFill>
                    <a:srgbClr val="000000"/>
                  </a:solidFill>
                </a:rPr>
                <a:t>/</a:t>
              </a:r>
              <a:r>
                <a:rPr lang="en-US" dirty="0" err="1" smtClean="0">
                  <a:solidFill>
                    <a:srgbClr val="000000"/>
                  </a:solidFill>
                </a:rPr>
                <a:t>ω</a:t>
              </a:r>
              <a:r>
                <a:rPr lang="en-US" baseline="-25000" dirty="0" err="1" smtClean="0">
                  <a:solidFill>
                    <a:srgbClr val="000000"/>
                  </a:solidFill>
                </a:rPr>
                <a:t>λ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57800" y="1371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rgbClr val="000000"/>
                  </a:solidFill>
                </a:rPr>
                <a:t>A</a:t>
              </a:r>
              <a:r>
                <a:rPr lang="en-US" i="1" baseline="-25000" dirty="0" err="1" smtClean="0">
                  <a:solidFill>
                    <a:srgbClr val="000000"/>
                  </a:solidFill>
                </a:rPr>
                <a:t>λ</a:t>
              </a:r>
              <a:endParaRPr lang="en-US" i="1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Threshold Lower </a:t>
            </a:r>
            <a:r>
              <a:rPr lang="en-US" dirty="0"/>
              <a:t>B</a:t>
            </a:r>
            <a:r>
              <a:rPr lang="en-US" dirty="0" smtClean="0"/>
              <a:t>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9906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2400" dirty="0" smtClean="0"/>
              <a:t>Wake function is very sharply peaked at the resonance frequency </a:t>
            </a:r>
            <a:r>
              <a:rPr lang="en-US" sz="2400" dirty="0" err="1" smtClean="0"/>
              <a:t>ω</a:t>
            </a:r>
            <a:r>
              <a:rPr lang="en-US" sz="2400" baseline="-25000" dirty="0" err="1" smtClean="0"/>
              <a:t>λ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" y="35052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400" dirty="0" smtClean="0"/>
              <a:t>Threshold </a:t>
            </a:r>
            <a:r>
              <a:rPr lang="en-US" sz="2400" dirty="0"/>
              <a:t>frequency </a:t>
            </a:r>
            <a:r>
              <a:rPr lang="en-US" sz="2400" dirty="0" err="1" smtClean="0"/>
              <a:t>ω</a:t>
            </a:r>
            <a:r>
              <a:rPr lang="en-US" sz="2400" baseline="-25000" dirty="0" err="1" smtClean="0"/>
              <a:t>th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is different from resonant frequency </a:t>
            </a:r>
            <a:r>
              <a:rPr lang="en-US" sz="2400" dirty="0" err="1" smtClean="0"/>
              <a:t>ω</a:t>
            </a:r>
            <a:r>
              <a:rPr lang="en-US" sz="2400" baseline="-25000" dirty="0" err="1" smtClean="0"/>
              <a:t>λ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28600" y="1524000"/>
            <a:ext cx="3657600" cy="2005479"/>
            <a:chOff x="228600" y="1524000"/>
            <a:chExt cx="3657600" cy="2005479"/>
          </a:xfrm>
        </p:grpSpPr>
        <p:pic>
          <p:nvPicPr>
            <p:cNvPr id="24" name="Picture 23" descr="IthFormulaFreq10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524000"/>
              <a:ext cx="3359809" cy="533400"/>
            </a:xfrm>
            <a:prstGeom prst="rect">
              <a:avLst/>
            </a:prstGeom>
          </p:spPr>
        </p:pic>
        <p:pic>
          <p:nvPicPr>
            <p:cNvPr id="26" name="Picture 25" descr="IthFormulaFreq11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057400"/>
              <a:ext cx="3581400" cy="1472079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52400" y="5867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Using </a:t>
            </a:r>
            <a:r>
              <a:rPr lang="en-US" sz="2400" dirty="0" err="1" smtClean="0">
                <a:solidFill>
                  <a:srgbClr val="0000FF"/>
                </a:solidFill>
              </a:rPr>
              <a:t>ω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λ</a:t>
            </a:r>
            <a:r>
              <a:rPr lang="en-US" sz="2400" dirty="0" smtClean="0">
                <a:solidFill>
                  <a:srgbClr val="0000FF"/>
                </a:solidFill>
              </a:rPr>
              <a:t>, lower bounds for the threshold current can be estimated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00800" y="1600200"/>
            <a:ext cx="685800" cy="2823865"/>
            <a:chOff x="6400800" y="1600200"/>
            <a:chExt cx="685800" cy="2823865"/>
          </a:xfrm>
        </p:grpSpPr>
        <p:grpSp>
          <p:nvGrpSpPr>
            <p:cNvPr id="25" name="Group 24"/>
            <p:cNvGrpSpPr/>
            <p:nvPr/>
          </p:nvGrpSpPr>
          <p:grpSpPr>
            <a:xfrm>
              <a:off x="6400800" y="3886200"/>
              <a:ext cx="609600" cy="537865"/>
              <a:chOff x="6096000" y="4038600"/>
              <a:chExt cx="609600" cy="53786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6400800" y="4038600"/>
                <a:ext cx="304800" cy="22860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096000" y="4114800"/>
                <a:ext cx="533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0000FF"/>
                    </a:solidFill>
                  </a:rPr>
                  <a:t>ω</a:t>
                </a:r>
                <a:r>
                  <a:rPr lang="en-US" sz="2400" baseline="-25000" dirty="0" err="1" smtClean="0">
                    <a:solidFill>
                      <a:srgbClr val="0000FF"/>
                    </a:solidFill>
                  </a:rPr>
                  <a:t>λ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086600" y="1600200"/>
              <a:ext cx="0" cy="251460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162800" y="1600200"/>
            <a:ext cx="1066800" cy="2823865"/>
            <a:chOff x="7162800" y="1600200"/>
            <a:chExt cx="1066800" cy="28238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162800" y="1600200"/>
              <a:ext cx="0" cy="2514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43800" y="39624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ω</a:t>
              </a:r>
              <a:r>
                <a:rPr lang="en-US" sz="2400" baseline="-25000" dirty="0" err="1" smtClean="0">
                  <a:solidFill>
                    <a:srgbClr val="FF0000"/>
                  </a:solidFill>
                </a:rPr>
                <a:t>th</a:t>
              </a:r>
              <a:endParaRPr lang="en-US" sz="24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239000" y="3886200"/>
              <a:ext cx="381000" cy="2286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81000" y="4419600"/>
            <a:ext cx="5791200" cy="1404721"/>
            <a:chOff x="381000" y="4419600"/>
            <a:chExt cx="5791200" cy="1404721"/>
          </a:xfrm>
        </p:grpSpPr>
        <p:grpSp>
          <p:nvGrpSpPr>
            <p:cNvPr id="9" name="Group 8"/>
            <p:cNvGrpSpPr/>
            <p:nvPr/>
          </p:nvGrpSpPr>
          <p:grpSpPr>
            <a:xfrm>
              <a:off x="381000" y="4419600"/>
              <a:ext cx="5791200" cy="1363034"/>
              <a:chOff x="381000" y="4419600"/>
              <a:chExt cx="5791200" cy="1363034"/>
            </a:xfrm>
          </p:grpSpPr>
          <p:pic>
            <p:nvPicPr>
              <p:cNvPr id="13" name="Picture 12" descr="IthFormulaFreq7.tif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4419600"/>
                <a:ext cx="5791200" cy="1363034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981200" y="5181600"/>
                <a:ext cx="30480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8400" y="5181600"/>
              <a:ext cx="1765718" cy="64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94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Elliptical RF Cavity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24000" y="1295400"/>
            <a:ext cx="5562600" cy="52322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Time-Varying Field: radio frequency</a:t>
            </a:r>
            <a:endParaRPr lang="en-US" sz="2800" b="1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9" name="Group 50"/>
          <p:cNvGrpSpPr/>
          <p:nvPr/>
        </p:nvGrpSpPr>
        <p:grpSpPr>
          <a:xfrm>
            <a:off x="1550894" y="2209800"/>
            <a:ext cx="6172200" cy="1752600"/>
            <a:chOff x="762000" y="2286000"/>
            <a:chExt cx="6858000" cy="2514600"/>
          </a:xfrm>
        </p:grpSpPr>
        <p:grpSp>
          <p:nvGrpSpPr>
            <p:cNvPr id="61" name="Group 38"/>
            <p:cNvGrpSpPr/>
            <p:nvPr/>
          </p:nvGrpSpPr>
          <p:grpSpPr>
            <a:xfrm>
              <a:off x="1600200" y="2286000"/>
              <a:ext cx="5257800" cy="2209800"/>
              <a:chOff x="1600200" y="2286000"/>
              <a:chExt cx="5257800" cy="2209800"/>
            </a:xfrm>
          </p:grpSpPr>
          <p:sp>
            <p:nvSpPr>
              <p:cNvPr id="72" name="Block Arc 71"/>
              <p:cNvSpPr/>
              <p:nvPr/>
            </p:nvSpPr>
            <p:spPr>
              <a:xfrm>
                <a:off x="45720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Block Arc 72"/>
              <p:cNvSpPr/>
              <p:nvPr/>
            </p:nvSpPr>
            <p:spPr>
              <a:xfrm>
                <a:off x="16002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Block Arc 73"/>
              <p:cNvSpPr/>
              <p:nvPr/>
            </p:nvSpPr>
            <p:spPr>
              <a:xfrm>
                <a:off x="25908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Block Arc 74"/>
              <p:cNvSpPr/>
              <p:nvPr/>
            </p:nvSpPr>
            <p:spPr>
              <a:xfrm>
                <a:off x="35814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Block Arc 75"/>
              <p:cNvSpPr/>
              <p:nvPr/>
            </p:nvSpPr>
            <p:spPr>
              <a:xfrm>
                <a:off x="55626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Group 39"/>
            <p:cNvGrpSpPr/>
            <p:nvPr/>
          </p:nvGrpSpPr>
          <p:grpSpPr>
            <a:xfrm rot="10800000">
              <a:off x="1600200" y="2590800"/>
              <a:ext cx="5257800" cy="2209800"/>
              <a:chOff x="1600200" y="2286000"/>
              <a:chExt cx="5257800" cy="2209800"/>
            </a:xfrm>
          </p:grpSpPr>
          <p:sp>
            <p:nvSpPr>
              <p:cNvPr id="67" name="Block Arc 66"/>
              <p:cNvSpPr/>
              <p:nvPr/>
            </p:nvSpPr>
            <p:spPr>
              <a:xfrm>
                <a:off x="45720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lock Arc 67"/>
              <p:cNvSpPr/>
              <p:nvPr/>
            </p:nvSpPr>
            <p:spPr>
              <a:xfrm>
                <a:off x="16002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Block Arc 68"/>
              <p:cNvSpPr/>
              <p:nvPr/>
            </p:nvSpPr>
            <p:spPr>
              <a:xfrm>
                <a:off x="25908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Block Arc 69"/>
              <p:cNvSpPr/>
              <p:nvPr/>
            </p:nvSpPr>
            <p:spPr>
              <a:xfrm>
                <a:off x="35814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Block Arc 70"/>
              <p:cNvSpPr/>
              <p:nvPr/>
            </p:nvSpPr>
            <p:spPr>
              <a:xfrm>
                <a:off x="5562600" y="2286000"/>
                <a:ext cx="1295400" cy="2209800"/>
              </a:xfrm>
              <a:prstGeom prst="blockArc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6705600" y="3124200"/>
              <a:ext cx="9144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629400" y="3733800"/>
              <a:ext cx="9906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62000" y="3101546"/>
              <a:ext cx="9144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62000" y="3733800"/>
              <a:ext cx="9906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82"/>
          <p:cNvGrpSpPr/>
          <p:nvPr/>
        </p:nvGrpSpPr>
        <p:grpSpPr>
          <a:xfrm>
            <a:off x="2362200" y="2743200"/>
            <a:ext cx="4540624" cy="609600"/>
            <a:chOff x="2133600" y="4648200"/>
            <a:chExt cx="5105400" cy="1371600"/>
          </a:xfrm>
        </p:grpSpPr>
        <p:grpSp>
          <p:nvGrpSpPr>
            <p:cNvPr id="78" name="Group 80"/>
            <p:cNvGrpSpPr/>
            <p:nvPr/>
          </p:nvGrpSpPr>
          <p:grpSpPr>
            <a:xfrm>
              <a:off x="2133600" y="4648200"/>
              <a:ext cx="5105400" cy="1371600"/>
              <a:chOff x="2133600" y="4648200"/>
              <a:chExt cx="5105400" cy="1371600"/>
            </a:xfrm>
          </p:grpSpPr>
          <p:grpSp>
            <p:nvGrpSpPr>
              <p:cNvPr id="90" name="Group 58"/>
              <p:cNvGrpSpPr/>
              <p:nvPr/>
            </p:nvGrpSpPr>
            <p:grpSpPr>
              <a:xfrm>
                <a:off x="4267200" y="4648200"/>
                <a:ext cx="914400" cy="1371600"/>
                <a:chOff x="2362200" y="2057400"/>
                <a:chExt cx="609600" cy="1295400"/>
              </a:xfrm>
            </p:grpSpPr>
            <p:cxnSp>
              <p:nvCxnSpPr>
                <p:cNvPr id="101" name="Straight Arrow Connector 100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Arc 103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59"/>
              <p:cNvGrpSpPr/>
              <p:nvPr/>
            </p:nvGrpSpPr>
            <p:grpSpPr>
              <a:xfrm>
                <a:off x="2133600" y="4648200"/>
                <a:ext cx="914400" cy="1371600"/>
                <a:chOff x="2362200" y="2057400"/>
                <a:chExt cx="609600" cy="1295400"/>
              </a:xfrm>
            </p:grpSpPr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Arc 98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Arc 99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64"/>
              <p:cNvGrpSpPr/>
              <p:nvPr/>
            </p:nvGrpSpPr>
            <p:grpSpPr>
              <a:xfrm>
                <a:off x="6324600" y="4648200"/>
                <a:ext cx="914400" cy="1371600"/>
                <a:chOff x="2362200" y="2057400"/>
                <a:chExt cx="609600" cy="1295400"/>
              </a:xfrm>
            </p:grpSpPr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Arc 94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Arc 95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oup 81"/>
            <p:cNvGrpSpPr/>
            <p:nvPr/>
          </p:nvGrpSpPr>
          <p:grpSpPr>
            <a:xfrm>
              <a:off x="3200400" y="4648200"/>
              <a:ext cx="2971800" cy="1371600"/>
              <a:chOff x="3200400" y="4648200"/>
              <a:chExt cx="2971800" cy="1371600"/>
            </a:xfrm>
          </p:grpSpPr>
          <p:grpSp>
            <p:nvGrpSpPr>
              <p:cNvPr id="80" name="Group 69"/>
              <p:cNvGrpSpPr/>
              <p:nvPr/>
            </p:nvGrpSpPr>
            <p:grpSpPr>
              <a:xfrm rot="10800000">
                <a:off x="3200400" y="4648200"/>
                <a:ext cx="914400" cy="1371600"/>
                <a:chOff x="2362200" y="2057400"/>
                <a:chExt cx="609600" cy="1295400"/>
              </a:xfrm>
            </p:grpSpPr>
            <p:cxnSp>
              <p:nvCxnSpPr>
                <p:cNvPr id="86" name="Straight Arrow Connector 85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Arc 87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74"/>
              <p:cNvGrpSpPr/>
              <p:nvPr/>
            </p:nvGrpSpPr>
            <p:grpSpPr>
              <a:xfrm rot="10800000">
                <a:off x="5257800" y="4648200"/>
                <a:ext cx="914400" cy="1371600"/>
                <a:chOff x="2362200" y="2057400"/>
                <a:chExt cx="609600" cy="1295400"/>
              </a:xfrm>
            </p:grpSpPr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Arc 83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5" name="Group 88"/>
          <p:cNvGrpSpPr/>
          <p:nvPr/>
        </p:nvGrpSpPr>
        <p:grpSpPr>
          <a:xfrm rot="10800000">
            <a:off x="2438400" y="2743200"/>
            <a:ext cx="4572000" cy="609600"/>
            <a:chOff x="2133600" y="4648200"/>
            <a:chExt cx="5105400" cy="1371600"/>
          </a:xfrm>
        </p:grpSpPr>
        <p:grpSp>
          <p:nvGrpSpPr>
            <p:cNvPr id="106" name="Group 80"/>
            <p:cNvGrpSpPr/>
            <p:nvPr/>
          </p:nvGrpSpPr>
          <p:grpSpPr>
            <a:xfrm>
              <a:off x="2133600" y="4647668"/>
              <a:ext cx="5105400" cy="1371266"/>
              <a:chOff x="2133600" y="4647668"/>
              <a:chExt cx="5105400" cy="1371266"/>
            </a:xfrm>
          </p:grpSpPr>
          <p:grpSp>
            <p:nvGrpSpPr>
              <p:cNvPr id="118" name="Group 58"/>
              <p:cNvGrpSpPr/>
              <p:nvPr/>
            </p:nvGrpSpPr>
            <p:grpSpPr>
              <a:xfrm>
                <a:off x="4267200" y="4647668"/>
                <a:ext cx="914400" cy="1371266"/>
                <a:chOff x="2362200" y="2057400"/>
                <a:chExt cx="609600" cy="1295400"/>
              </a:xfrm>
            </p:grpSpPr>
            <p:cxnSp>
              <p:nvCxnSpPr>
                <p:cNvPr id="129" name="Straight Arrow Connector 128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Arc 130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Arc 131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59"/>
              <p:cNvGrpSpPr/>
              <p:nvPr/>
            </p:nvGrpSpPr>
            <p:grpSpPr>
              <a:xfrm>
                <a:off x="2133600" y="4647668"/>
                <a:ext cx="914400" cy="1371266"/>
                <a:chOff x="2362200" y="2057400"/>
                <a:chExt cx="609600" cy="1295400"/>
              </a:xfrm>
            </p:grpSpPr>
            <p:cxnSp>
              <p:nvCxnSpPr>
                <p:cNvPr id="125" name="Straight Arrow Connector 124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Arrow Connector 125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Arc 126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Arc 127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64"/>
              <p:cNvGrpSpPr/>
              <p:nvPr/>
            </p:nvGrpSpPr>
            <p:grpSpPr>
              <a:xfrm>
                <a:off x="6324600" y="4647668"/>
                <a:ext cx="914400" cy="1371266"/>
                <a:chOff x="2362200" y="2057400"/>
                <a:chExt cx="609600" cy="1295400"/>
              </a:xfrm>
            </p:grpSpPr>
            <p:cxnSp>
              <p:nvCxnSpPr>
                <p:cNvPr id="121" name="Straight Arrow Connector 120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Arc 122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7" name="Group 81"/>
            <p:cNvGrpSpPr/>
            <p:nvPr/>
          </p:nvGrpSpPr>
          <p:grpSpPr>
            <a:xfrm>
              <a:off x="3200400" y="4649066"/>
              <a:ext cx="2971800" cy="1371266"/>
              <a:chOff x="3200400" y="4649066"/>
              <a:chExt cx="2971800" cy="1371266"/>
            </a:xfrm>
          </p:grpSpPr>
          <p:grpSp>
            <p:nvGrpSpPr>
              <p:cNvPr id="108" name="Group 69"/>
              <p:cNvGrpSpPr/>
              <p:nvPr/>
            </p:nvGrpSpPr>
            <p:grpSpPr>
              <a:xfrm rot="10800000">
                <a:off x="3200400" y="4649066"/>
                <a:ext cx="914400" cy="1371266"/>
                <a:chOff x="2362200" y="2057400"/>
                <a:chExt cx="609600" cy="1295400"/>
              </a:xfrm>
            </p:grpSpPr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Arc 115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Arc 116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74"/>
              <p:cNvGrpSpPr/>
              <p:nvPr/>
            </p:nvGrpSpPr>
            <p:grpSpPr>
              <a:xfrm rot="10800000">
                <a:off x="5257800" y="4649066"/>
                <a:ext cx="914400" cy="1371266"/>
                <a:chOff x="2362200" y="2057400"/>
                <a:chExt cx="609600" cy="1295400"/>
              </a:xfrm>
            </p:grpSpPr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2438400" y="25908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>
                  <a:off x="2438400" y="2819400"/>
                  <a:ext cx="457200" cy="15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Arc 111"/>
                <p:cNvSpPr/>
                <p:nvPr/>
              </p:nvSpPr>
              <p:spPr>
                <a:xfrm rot="10800000">
                  <a:off x="2438400" y="2057400"/>
                  <a:ext cx="533400" cy="351578"/>
                </a:xfrm>
                <a:prstGeom prst="arc">
                  <a:avLst>
                    <a:gd name="adj1" fmla="val 12870352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Arc 112"/>
                <p:cNvSpPr/>
                <p:nvPr/>
              </p:nvSpPr>
              <p:spPr>
                <a:xfrm>
                  <a:off x="2362200" y="3048000"/>
                  <a:ext cx="609600" cy="304800"/>
                </a:xfrm>
                <a:prstGeom prst="arc">
                  <a:avLst>
                    <a:gd name="adj1" fmla="val 12242734"/>
                    <a:gd name="adj2" fmla="val 20449409"/>
                  </a:avLst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3" name="TextBox 132"/>
          <p:cNvSpPr txBox="1"/>
          <p:nvPr/>
        </p:nvSpPr>
        <p:spPr>
          <a:xfrm>
            <a:off x="2057400" y="2743200"/>
            <a:ext cx="60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A09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b="1" baseline="30000" dirty="0" smtClean="0">
                <a:solidFill>
                  <a:srgbClr val="1A09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3200" b="1" dirty="0">
              <a:solidFill>
                <a:srgbClr val="1A09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" name="Picture 133" descr="5cellCav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91000"/>
            <a:ext cx="3657600" cy="1995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1.5 GHz CEBAF cavity</a:t>
            </a:r>
            <a:endParaRPr lang="en-US" sz="2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010400" y="2286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field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4267200"/>
            <a:ext cx="2438400" cy="1261884"/>
            <a:chOff x="304800" y="4191000"/>
            <a:chExt cx="2438400" cy="1261884"/>
          </a:xfrm>
        </p:grpSpPr>
        <p:sp>
          <p:nvSpPr>
            <p:cNvPr id="3" name="TextBox 2"/>
            <p:cNvSpPr txBox="1"/>
            <p:nvPr/>
          </p:nvSpPr>
          <p:spPr>
            <a:xfrm>
              <a:off x="304800" y="4191000"/>
              <a:ext cx="2438400" cy="126188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Electromagnetic field accelerates particles</a:t>
              </a:r>
            </a:p>
            <a:p>
              <a:endParaRPr lang="en-US" dirty="0"/>
            </a:p>
            <a:p>
              <a:r>
                <a:rPr lang="en-US" dirty="0" smtClean="0"/>
                <a:t>EM field               particle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219200" y="5181600"/>
              <a:ext cx="6858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0" y="4876800"/>
              <a:ext cx="838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energy</a:t>
              </a:r>
              <a:endParaRPr lang="en-US" sz="1600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400800" y="4267200"/>
            <a:ext cx="2590800" cy="1261884"/>
            <a:chOff x="304800" y="4191000"/>
            <a:chExt cx="2438400" cy="1261884"/>
          </a:xfrm>
        </p:grpSpPr>
        <p:sp>
          <p:nvSpPr>
            <p:cNvPr id="137" name="TextBox 136"/>
            <p:cNvSpPr txBox="1"/>
            <p:nvPr/>
          </p:nvSpPr>
          <p:spPr>
            <a:xfrm>
              <a:off x="304800" y="4191000"/>
              <a:ext cx="2438400" cy="126188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</a:t>
              </a:r>
              <a:r>
                <a:rPr lang="en-US" sz="2000" dirty="0" smtClean="0"/>
                <a:t>articles excite electromagnetic fields</a:t>
              </a:r>
            </a:p>
            <a:p>
              <a:endParaRPr lang="en-US" dirty="0"/>
            </a:p>
            <a:p>
              <a:r>
                <a:rPr lang="en-US" dirty="0" smtClean="0"/>
                <a:t>Particle                EM field</a:t>
              </a:r>
              <a:endParaRPr lang="en-US" dirty="0"/>
            </a:p>
          </p:txBody>
        </p:sp>
        <p:sp>
          <p:nvSpPr>
            <p:cNvPr id="138" name="Right Arrow 137"/>
            <p:cNvSpPr/>
            <p:nvPr/>
          </p:nvSpPr>
          <p:spPr>
            <a:xfrm>
              <a:off x="1093694" y="5181600"/>
              <a:ext cx="6858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66800" y="4876800"/>
              <a:ext cx="838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energy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00800" y="5529084"/>
            <a:ext cx="2590800" cy="908447"/>
            <a:chOff x="6400800" y="5529084"/>
            <a:chExt cx="2590800" cy="908447"/>
          </a:xfrm>
        </p:grpSpPr>
        <p:sp>
          <p:nvSpPr>
            <p:cNvPr id="141" name="TextBox 140"/>
            <p:cNvSpPr txBox="1"/>
            <p:nvPr/>
          </p:nvSpPr>
          <p:spPr>
            <a:xfrm>
              <a:off x="6400800" y="5791200"/>
              <a:ext cx="2590800" cy="64633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402EE"/>
                  </a:solidFill>
                </a:rPr>
                <a:t>Beam-induced EM field causes </a:t>
              </a:r>
              <a:r>
                <a:rPr lang="en-US" dirty="0" err="1" smtClean="0">
                  <a:solidFill>
                    <a:srgbClr val="2402EE"/>
                  </a:solidFill>
                </a:rPr>
                <a:t>multipass</a:t>
              </a:r>
              <a:r>
                <a:rPr lang="en-US" dirty="0" smtClean="0">
                  <a:solidFill>
                    <a:srgbClr val="2402EE"/>
                  </a:solidFill>
                </a:rPr>
                <a:t> BBU</a:t>
              </a:r>
              <a:endParaRPr lang="en-US" dirty="0">
                <a:solidFill>
                  <a:srgbClr val="2402EE"/>
                </a:solidFill>
              </a:endParaRPr>
            </a:p>
          </p:txBody>
        </p:sp>
        <p:cxnSp>
          <p:nvCxnSpPr>
            <p:cNvPr id="12" name="Straight Connector 11"/>
            <p:cNvCxnSpPr>
              <a:stCxn id="137" idx="2"/>
              <a:endCxn id="141" idx="0"/>
            </p:cNvCxnSpPr>
            <p:nvPr/>
          </p:nvCxnSpPr>
          <p:spPr>
            <a:xfrm>
              <a:off x="7696200" y="5529084"/>
              <a:ext cx="0" cy="26211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913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185 L 0.05832 0.003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2 0.0037 L 0.09997 0.001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97 0.00185 L 0.14995 0.0018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95 0.00185 L 0.20826 0.0018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26 0.00185 L 0.25825 0.0018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25 0.00185 L 0.30823 0.0018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23 0.00185 L 0.35821 0.0018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21 0.00185 L 0.39986 0.00185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86 0.00185 L 0.44985 0.001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85 0.00185 L 0.56647 0.00185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06 0.00185 L 0.64189 0.00371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4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3" grpId="1"/>
      <p:bldP spid="133" grpId="2"/>
      <p:bldP spid="133" grpId="3"/>
      <p:bldP spid="133" grpId="4"/>
      <p:bldP spid="133" grpId="5"/>
      <p:bldP spid="133" grpId="6"/>
      <p:bldP spid="133" grpId="7"/>
      <p:bldP spid="133" grpId="8"/>
      <p:bldP spid="133" grpId="9"/>
      <p:bldP spid="133" grpId="1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110</a:t>
            </a:r>
            <a:r>
              <a:rPr lang="en-US" dirty="0" smtClean="0"/>
              <a:t> mode</a:t>
            </a:r>
            <a:endParaRPr lang="en-US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6" name="Content Placeholder 4"/>
          <p:cNvSpPr>
            <a:spLocks noGrp="1"/>
          </p:cNvSpPr>
          <p:nvPr>
            <p:ph sz="half" idx="2"/>
          </p:nvPr>
        </p:nvSpPr>
        <p:spPr>
          <a:xfrm>
            <a:off x="762000" y="1143000"/>
            <a:ext cx="8078788" cy="609600"/>
          </a:xfrm>
          <a:noFill/>
          <a:ln>
            <a:noFill/>
          </a:ln>
        </p:spPr>
        <p:txBody>
          <a:bodyPr>
            <a:noAutofit/>
          </a:bodyPr>
          <a:lstStyle/>
          <a:p>
            <a:pPr marL="223838" indent="-223838"/>
            <a:r>
              <a:rPr lang="en-US" sz="3200" dirty="0" smtClean="0">
                <a:solidFill>
                  <a:srgbClr val="000000"/>
                </a:solidFill>
              </a:rPr>
              <a:t>Dipole modes </a:t>
            </a:r>
            <a:r>
              <a:rPr lang="en-US" sz="3200" dirty="0" smtClean="0">
                <a:solidFill>
                  <a:srgbClr val="FF0000"/>
                </a:solidFill>
              </a:rPr>
              <a:t>deflect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particles</a:t>
            </a:r>
          </a:p>
          <a:p>
            <a:endParaRPr lang="en-US" sz="3200" dirty="0"/>
          </a:p>
        </p:txBody>
      </p:sp>
      <p:sp>
        <p:nvSpPr>
          <p:cNvPr id="177" name="TextBox 176"/>
          <p:cNvSpPr txBox="1"/>
          <p:nvPr/>
        </p:nvSpPr>
        <p:spPr>
          <a:xfrm>
            <a:off x="457200" y="5410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2400" b="1" dirty="0" smtClean="0">
                <a:solidFill>
                  <a:srgbClr val="2402EE"/>
                </a:solidFill>
              </a:rPr>
              <a:t>The magnetic field deflects particles in the transverse direction</a:t>
            </a:r>
          </a:p>
          <a:p>
            <a:pPr marL="176213" indent="-176213">
              <a:buFont typeface="Arial"/>
              <a:buChar char="•"/>
            </a:pPr>
            <a:r>
              <a:rPr lang="en-US" sz="2400" b="1" dirty="0" smtClean="0">
                <a:solidFill>
                  <a:srgbClr val="2402EE"/>
                </a:solidFill>
              </a:rPr>
              <a:t>The deflection is responsible for </a:t>
            </a:r>
            <a:r>
              <a:rPr lang="en-US" sz="2400" b="1" dirty="0" err="1" smtClean="0">
                <a:solidFill>
                  <a:srgbClr val="2402EE"/>
                </a:solidFill>
              </a:rPr>
              <a:t>multipass</a:t>
            </a:r>
            <a:r>
              <a:rPr lang="en-US" sz="2400" b="1" dirty="0" smtClean="0">
                <a:solidFill>
                  <a:srgbClr val="2402EE"/>
                </a:solidFill>
              </a:rPr>
              <a:t> BBU</a:t>
            </a:r>
            <a:endParaRPr lang="en-US" sz="2400" b="1" dirty="0">
              <a:solidFill>
                <a:srgbClr val="2402E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009878" y="2819400"/>
            <a:ext cx="1617427" cy="1552880"/>
            <a:chOff x="6066232" y="4954084"/>
            <a:chExt cx="1617427" cy="1552880"/>
          </a:xfrm>
        </p:grpSpPr>
        <p:grpSp>
          <p:nvGrpSpPr>
            <p:cNvPr id="147" name="Group 146"/>
            <p:cNvGrpSpPr/>
            <p:nvPr/>
          </p:nvGrpSpPr>
          <p:grpSpPr>
            <a:xfrm>
              <a:off x="6066232" y="5070581"/>
              <a:ext cx="1617427" cy="1436383"/>
              <a:chOff x="7122470" y="4267200"/>
              <a:chExt cx="1758070" cy="1491123"/>
            </a:xfrm>
          </p:grpSpPr>
          <p:grpSp>
            <p:nvGrpSpPr>
              <p:cNvPr id="149" name="Group 148"/>
              <p:cNvGrpSpPr>
                <a:grpSpLocks/>
              </p:cNvGrpSpPr>
              <p:nvPr/>
            </p:nvGrpSpPr>
            <p:grpSpPr bwMode="auto">
              <a:xfrm>
                <a:off x="7122470" y="4383834"/>
                <a:ext cx="1758070" cy="1374489"/>
                <a:chOff x="434" y="2770"/>
                <a:chExt cx="694" cy="628"/>
              </a:xfrm>
            </p:grpSpPr>
            <p:grpSp>
              <p:nvGrpSpPr>
                <p:cNvPr id="152" name="Group 68"/>
                <p:cNvGrpSpPr>
                  <a:grpSpLocks noChangeAspect="1"/>
                </p:cNvGrpSpPr>
                <p:nvPr/>
              </p:nvGrpSpPr>
              <p:grpSpPr bwMode="auto">
                <a:xfrm>
                  <a:off x="811" y="2995"/>
                  <a:ext cx="299" cy="403"/>
                  <a:chOff x="1093" y="1186"/>
                  <a:chExt cx="720" cy="403"/>
                </a:xfrm>
              </p:grpSpPr>
              <p:sp>
                <p:nvSpPr>
                  <p:cNvPr id="160" name="Line 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93" y="1186"/>
                    <a:ext cx="72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969696"/>
                    </a:solidFill>
                    <a:round/>
                    <a:headEnd/>
                    <a:tailEnd type="stealth" w="lg" len="lg"/>
                  </a:ln>
                  <a:effectLst/>
                </p:spPr>
                <p:txBody>
                  <a:bodyPr/>
                  <a:lstStyle/>
                  <a:p>
                    <a:endParaRPr lang="en-US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61" name="Line 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93" y="1187"/>
                    <a:ext cx="0" cy="402"/>
                  </a:xfrm>
                  <a:prstGeom prst="line">
                    <a:avLst/>
                  </a:prstGeom>
                  <a:noFill/>
                  <a:ln w="28575">
                    <a:solidFill>
                      <a:srgbClr val="969696"/>
                    </a:solidFill>
                    <a:round/>
                    <a:headEnd/>
                    <a:tailEnd type="stealth" w="lg" len="lg"/>
                  </a:ln>
                  <a:effectLst/>
                </p:spPr>
                <p:txBody>
                  <a:bodyPr/>
                  <a:lstStyle/>
                  <a:p>
                    <a:endParaRPr lang="en-US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53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811" y="3129"/>
                  <a:ext cx="157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4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660" y="2821"/>
                  <a:ext cx="16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none" w="lg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5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721" y="2926"/>
                  <a:ext cx="10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none" w="lg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6" name="Line 7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13" y="3051"/>
                  <a:ext cx="10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none" w="lg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7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663" y="3204"/>
                  <a:ext cx="120" cy="17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0" dirty="0"/>
                    <a:t>y</a:t>
                  </a:r>
                </a:p>
              </p:txBody>
            </p:sp>
            <p:sp>
              <p:nvSpPr>
                <p:cNvPr id="158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023" y="2770"/>
                  <a:ext cx="105" cy="17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0" dirty="0"/>
                    <a:t>z</a:t>
                  </a:r>
                </a:p>
              </p:txBody>
            </p:sp>
            <p:sp>
              <p:nvSpPr>
                <p:cNvPr id="159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434" y="3167"/>
                  <a:ext cx="115" cy="17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E</a:t>
                  </a:r>
                </a:p>
              </p:txBody>
            </p:sp>
          </p:grpSp>
          <p:sp>
            <p:nvSpPr>
              <p:cNvPr id="150" name="Line 74"/>
              <p:cNvSpPr>
                <a:spLocks noChangeAspect="1" noChangeShapeType="1"/>
              </p:cNvSpPr>
              <p:nvPr/>
            </p:nvSpPr>
            <p:spPr bwMode="auto">
              <a:xfrm flipH="1">
                <a:off x="8077200" y="5334000"/>
                <a:ext cx="2735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triangle" w="med" len="med"/>
                <a:tailEnd type="none" w="lg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1" name="Line 73"/>
              <p:cNvSpPr>
                <a:spLocks noChangeAspect="1" noChangeShapeType="1"/>
              </p:cNvSpPr>
              <p:nvPr/>
            </p:nvSpPr>
            <p:spPr bwMode="auto">
              <a:xfrm>
                <a:off x="7848600" y="4267200"/>
                <a:ext cx="27359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triangle" w="med" len="med"/>
                <a:tailEnd type="none" w="lg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>
            <a:xfrm>
              <a:off x="6523954" y="4954084"/>
              <a:ext cx="841249" cy="12478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2057400"/>
            <a:ext cx="3675185" cy="2900065"/>
            <a:chOff x="4876800" y="1676400"/>
            <a:chExt cx="3675185" cy="2900065"/>
          </a:xfrm>
        </p:grpSpPr>
        <p:pic>
          <p:nvPicPr>
            <p:cNvPr id="181" name="Picture 180" descr="TM110mode(Wangler)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1981200"/>
              <a:ext cx="2971800" cy="2308860"/>
            </a:xfrm>
            <a:prstGeom prst="rect">
              <a:avLst/>
            </a:prstGeom>
          </p:spPr>
        </p:pic>
        <p:sp>
          <p:nvSpPr>
            <p:cNvPr id="182" name="Right Arrow 181"/>
            <p:cNvSpPr/>
            <p:nvPr/>
          </p:nvSpPr>
          <p:spPr>
            <a:xfrm rot="1708681">
              <a:off x="6649728" y="3447768"/>
              <a:ext cx="1405667" cy="191066"/>
            </a:xfrm>
            <a:prstGeom prst="rightArrow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781800" y="1676400"/>
              <a:ext cx="1248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60066"/>
                  </a:solidFill>
                </a:rPr>
                <a:t>e</a:t>
              </a:r>
              <a:r>
                <a:rPr lang="en-US" sz="2400" b="1" baseline="30000" dirty="0" smtClean="0">
                  <a:solidFill>
                    <a:srgbClr val="660066"/>
                  </a:solidFill>
                </a:rPr>
                <a:t>-</a:t>
              </a:r>
              <a:r>
                <a:rPr lang="en-US" sz="2400" b="1" dirty="0" smtClean="0">
                  <a:solidFill>
                    <a:srgbClr val="660066"/>
                  </a:solidFill>
                </a:rPr>
                <a:t> </a:t>
              </a:r>
              <a:r>
                <a:rPr lang="en-US" sz="2400" b="1" dirty="0">
                  <a:solidFill>
                    <a:srgbClr val="660066"/>
                  </a:solidFill>
                </a:rPr>
                <a:t>b</a:t>
              </a:r>
              <a:r>
                <a:rPr lang="en-US" sz="2400" b="1" dirty="0" smtClean="0">
                  <a:solidFill>
                    <a:srgbClr val="660066"/>
                  </a:solidFill>
                </a:rPr>
                <a:t>eam</a:t>
              </a:r>
              <a:endParaRPr lang="en-US" sz="2400" b="1" dirty="0">
                <a:solidFill>
                  <a:srgbClr val="660066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20000" y="3916680"/>
              <a:ext cx="931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CC00"/>
                  </a:solidFill>
                </a:rPr>
                <a:t>Force</a:t>
              </a:r>
              <a:endParaRPr lang="en-US" sz="2400" b="1" dirty="0">
                <a:solidFill>
                  <a:srgbClr val="00CC00"/>
                </a:solidFill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>
            <a:xfrm>
              <a:off x="6705600" y="3230880"/>
              <a:ext cx="0" cy="884225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6705600" y="4114800"/>
              <a:ext cx="386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B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87" name="Straight Arrow Connector 186"/>
            <p:cNvCxnSpPr/>
            <p:nvPr/>
          </p:nvCxnSpPr>
          <p:spPr>
            <a:xfrm flipV="1">
              <a:off x="6705600" y="2362200"/>
              <a:ext cx="1031630" cy="821067"/>
            </a:xfrm>
            <a:prstGeom prst="straightConnector1">
              <a:avLst/>
            </a:prstGeom>
            <a:ln w="50800">
              <a:solidFill>
                <a:srgbClr val="66006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733800" y="1828800"/>
            <a:ext cx="803991" cy="1295448"/>
            <a:chOff x="8001000" y="1600200"/>
            <a:chExt cx="803991" cy="1295448"/>
          </a:xfrm>
        </p:grpSpPr>
        <p:grpSp>
          <p:nvGrpSpPr>
            <p:cNvPr id="106" name="Group 105"/>
            <p:cNvGrpSpPr/>
            <p:nvPr/>
          </p:nvGrpSpPr>
          <p:grpSpPr>
            <a:xfrm>
              <a:off x="8001000" y="1600200"/>
              <a:ext cx="803991" cy="1295448"/>
              <a:chOff x="9518997" y="190499"/>
              <a:chExt cx="1004989" cy="1619310"/>
            </a:xfrm>
          </p:grpSpPr>
          <p:sp>
            <p:nvSpPr>
              <p:cNvPr id="129" name="Line 56"/>
              <p:cNvSpPr>
                <a:spLocks noChangeAspect="1" noChangeShapeType="1"/>
              </p:cNvSpPr>
              <p:nvPr/>
            </p:nvSpPr>
            <p:spPr bwMode="auto">
              <a:xfrm rot="16200000">
                <a:off x="9110432" y="827664"/>
                <a:ext cx="817130" cy="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4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9518997" y="190499"/>
                <a:ext cx="319189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b="0" dirty="0" smtClean="0"/>
                  <a:t>x</a:t>
                </a:r>
                <a:endParaRPr lang="en-US" sz="2000" b="0" dirty="0"/>
              </a:p>
            </p:txBody>
          </p:sp>
          <p:sp>
            <p:nvSpPr>
              <p:cNvPr id="145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9823797" y="1409699"/>
                <a:ext cx="319189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b="0" dirty="0"/>
                  <a:t>y</a:t>
                </a:r>
              </a:p>
            </p:txBody>
          </p:sp>
          <p:sp>
            <p:nvSpPr>
              <p:cNvPr id="146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10204797" y="723899"/>
                <a:ext cx="319189" cy="4001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b="0" dirty="0" smtClean="0"/>
                  <a:t>z</a:t>
                </a:r>
                <a:endParaRPr lang="en-US" sz="2000" b="0" dirty="0"/>
              </a:p>
            </p:txBody>
          </p:sp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8001000" y="1981200"/>
              <a:ext cx="609600" cy="41148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8001000" y="2392680"/>
              <a:ext cx="548640" cy="36576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105400" y="2133600"/>
            <a:ext cx="2286000" cy="2121305"/>
            <a:chOff x="4876800" y="4288743"/>
            <a:chExt cx="2286000" cy="2121305"/>
          </a:xfrm>
        </p:grpSpPr>
        <p:sp>
          <p:nvSpPr>
            <p:cNvPr id="162" name="Oval 52"/>
            <p:cNvSpPr>
              <a:spLocks noChangeAspect="1" noChangeArrowheads="1"/>
            </p:cNvSpPr>
            <p:nvPr/>
          </p:nvSpPr>
          <p:spPr bwMode="auto">
            <a:xfrm rot="16200000">
              <a:off x="4870888" y="4929499"/>
              <a:ext cx="1293820" cy="12819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3" name="Rectangle 53"/>
            <p:cNvSpPr>
              <a:spLocks noChangeAspect="1" noChangeArrowheads="1"/>
            </p:cNvSpPr>
            <p:nvPr/>
          </p:nvSpPr>
          <p:spPr bwMode="auto">
            <a:xfrm>
              <a:off x="6200938" y="5585022"/>
              <a:ext cx="259504" cy="3687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y</a:t>
              </a:r>
            </a:p>
          </p:txBody>
        </p:sp>
        <p:sp>
          <p:nvSpPr>
            <p:cNvPr id="164" name="Rectangle 54"/>
            <p:cNvSpPr>
              <a:spLocks noChangeAspect="1" noChangeArrowheads="1"/>
            </p:cNvSpPr>
            <p:nvPr/>
          </p:nvSpPr>
          <p:spPr bwMode="auto">
            <a:xfrm>
              <a:off x="6400800" y="6041343"/>
              <a:ext cx="286120" cy="3687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B</a:t>
              </a:r>
            </a:p>
          </p:txBody>
        </p:sp>
        <p:grpSp>
          <p:nvGrpSpPr>
            <p:cNvPr id="165" name="Group 55"/>
            <p:cNvGrpSpPr>
              <a:grpSpLocks noChangeAspect="1"/>
            </p:cNvGrpSpPr>
            <p:nvPr/>
          </p:nvGrpSpPr>
          <p:grpSpPr bwMode="auto">
            <a:xfrm rot="16200000">
              <a:off x="5497679" y="4651325"/>
              <a:ext cx="938522" cy="991440"/>
              <a:chOff x="1069" y="1137"/>
              <a:chExt cx="729" cy="447"/>
            </a:xfrm>
          </p:grpSpPr>
          <p:sp>
            <p:nvSpPr>
              <p:cNvPr id="174" name="Line 56"/>
              <p:cNvSpPr>
                <a:spLocks noChangeAspect="1" noChangeShapeType="1"/>
              </p:cNvSpPr>
              <p:nvPr/>
            </p:nvSpPr>
            <p:spPr bwMode="auto">
              <a:xfrm>
                <a:off x="1077" y="1144"/>
                <a:ext cx="721" cy="0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5" name="Line 57"/>
              <p:cNvSpPr>
                <a:spLocks noChangeAspect="1" noChangeShapeType="1"/>
              </p:cNvSpPr>
              <p:nvPr/>
            </p:nvSpPr>
            <p:spPr bwMode="auto">
              <a:xfrm>
                <a:off x="1069" y="1137"/>
                <a:ext cx="0" cy="447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66" name="Group 58"/>
            <p:cNvGrpSpPr>
              <a:grpSpLocks noChangeAspect="1"/>
            </p:cNvGrpSpPr>
            <p:nvPr/>
          </p:nvGrpSpPr>
          <p:grpSpPr bwMode="auto">
            <a:xfrm>
              <a:off x="4999898" y="5163804"/>
              <a:ext cx="955952" cy="791040"/>
              <a:chOff x="2160" y="1881"/>
              <a:chExt cx="1143" cy="941"/>
            </a:xfrm>
          </p:grpSpPr>
          <p:grpSp>
            <p:nvGrpSpPr>
              <p:cNvPr id="168" name="Group 59"/>
              <p:cNvGrpSpPr>
                <a:grpSpLocks noChangeAspect="1"/>
              </p:cNvGrpSpPr>
              <p:nvPr/>
            </p:nvGrpSpPr>
            <p:grpSpPr bwMode="auto">
              <a:xfrm>
                <a:off x="2889" y="1883"/>
                <a:ext cx="414" cy="911"/>
                <a:chOff x="2889" y="1883"/>
                <a:chExt cx="414" cy="911"/>
              </a:xfrm>
            </p:grpSpPr>
            <p:sp>
              <p:nvSpPr>
                <p:cNvPr id="172" name="Freeform 60"/>
                <p:cNvSpPr>
                  <a:spLocks noChangeAspect="1"/>
                </p:cNvSpPr>
                <p:nvPr/>
              </p:nvSpPr>
              <p:spPr bwMode="auto">
                <a:xfrm flipV="1">
                  <a:off x="2889" y="1883"/>
                  <a:ext cx="414" cy="911"/>
                </a:xfrm>
                <a:custGeom>
                  <a:avLst/>
                  <a:gdLst/>
                  <a:ahLst/>
                  <a:cxnLst>
                    <a:cxn ang="0">
                      <a:pos x="414" y="449"/>
                    </a:cxn>
                    <a:cxn ang="0">
                      <a:pos x="130" y="923"/>
                    </a:cxn>
                    <a:cxn ang="0">
                      <a:pos x="0" y="640"/>
                    </a:cxn>
                    <a:cxn ang="0">
                      <a:pos x="0" y="304"/>
                    </a:cxn>
                    <a:cxn ang="0">
                      <a:pos x="96" y="16"/>
                    </a:cxn>
                    <a:cxn ang="0">
                      <a:pos x="414" y="434"/>
                    </a:cxn>
                  </a:cxnLst>
                  <a:rect l="0" t="0" r="r" b="b"/>
                  <a:pathLst>
                    <a:path w="414" h="928">
                      <a:moveTo>
                        <a:pt x="414" y="449"/>
                      </a:moveTo>
                      <a:cubicBezTo>
                        <a:pt x="411" y="774"/>
                        <a:pt x="248" y="918"/>
                        <a:pt x="130" y="923"/>
                      </a:cubicBezTo>
                      <a:cubicBezTo>
                        <a:pt x="12" y="928"/>
                        <a:pt x="24" y="744"/>
                        <a:pt x="0" y="640"/>
                      </a:cubicBezTo>
                      <a:lnTo>
                        <a:pt x="0" y="304"/>
                      </a:lnTo>
                      <a:cubicBezTo>
                        <a:pt x="16" y="200"/>
                        <a:pt x="15" y="32"/>
                        <a:pt x="96" y="16"/>
                      </a:cubicBezTo>
                      <a:cubicBezTo>
                        <a:pt x="177" y="0"/>
                        <a:pt x="360" y="63"/>
                        <a:pt x="414" y="43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3" name="Freeform 61"/>
                <p:cNvSpPr>
                  <a:spLocks noChangeAspect="1"/>
                </p:cNvSpPr>
                <p:nvPr/>
              </p:nvSpPr>
              <p:spPr bwMode="auto">
                <a:xfrm flipV="1">
                  <a:off x="2976" y="2093"/>
                  <a:ext cx="248" cy="547"/>
                </a:xfrm>
                <a:custGeom>
                  <a:avLst/>
                  <a:gdLst/>
                  <a:ahLst/>
                  <a:cxnLst>
                    <a:cxn ang="0">
                      <a:pos x="414" y="449"/>
                    </a:cxn>
                    <a:cxn ang="0">
                      <a:pos x="130" y="923"/>
                    </a:cxn>
                    <a:cxn ang="0">
                      <a:pos x="0" y="640"/>
                    </a:cxn>
                    <a:cxn ang="0">
                      <a:pos x="0" y="304"/>
                    </a:cxn>
                    <a:cxn ang="0">
                      <a:pos x="96" y="16"/>
                    </a:cxn>
                    <a:cxn ang="0">
                      <a:pos x="414" y="434"/>
                    </a:cxn>
                  </a:cxnLst>
                  <a:rect l="0" t="0" r="r" b="b"/>
                  <a:pathLst>
                    <a:path w="414" h="928">
                      <a:moveTo>
                        <a:pt x="414" y="449"/>
                      </a:moveTo>
                      <a:cubicBezTo>
                        <a:pt x="411" y="774"/>
                        <a:pt x="248" y="918"/>
                        <a:pt x="130" y="923"/>
                      </a:cubicBezTo>
                      <a:cubicBezTo>
                        <a:pt x="12" y="928"/>
                        <a:pt x="24" y="744"/>
                        <a:pt x="0" y="640"/>
                      </a:cubicBezTo>
                      <a:lnTo>
                        <a:pt x="0" y="304"/>
                      </a:lnTo>
                      <a:cubicBezTo>
                        <a:pt x="16" y="200"/>
                        <a:pt x="15" y="32"/>
                        <a:pt x="96" y="16"/>
                      </a:cubicBezTo>
                      <a:cubicBezTo>
                        <a:pt x="177" y="0"/>
                        <a:pt x="360" y="63"/>
                        <a:pt x="414" y="43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69" name="Group 62"/>
              <p:cNvGrpSpPr>
                <a:grpSpLocks noChangeAspect="1"/>
              </p:cNvGrpSpPr>
              <p:nvPr/>
            </p:nvGrpSpPr>
            <p:grpSpPr bwMode="auto">
              <a:xfrm rot="10800000" flipV="1">
                <a:off x="2160" y="1881"/>
                <a:ext cx="429" cy="941"/>
                <a:chOff x="3075" y="1977"/>
                <a:chExt cx="429" cy="943"/>
              </a:xfrm>
            </p:grpSpPr>
            <p:sp>
              <p:nvSpPr>
                <p:cNvPr id="170" name="Freeform 63"/>
                <p:cNvSpPr>
                  <a:spLocks noChangeAspect="1"/>
                </p:cNvSpPr>
                <p:nvPr/>
              </p:nvSpPr>
              <p:spPr bwMode="auto">
                <a:xfrm flipV="1">
                  <a:off x="3075" y="1977"/>
                  <a:ext cx="429" cy="943"/>
                </a:xfrm>
                <a:custGeom>
                  <a:avLst/>
                  <a:gdLst/>
                  <a:ahLst/>
                  <a:cxnLst>
                    <a:cxn ang="0">
                      <a:pos x="414" y="449"/>
                    </a:cxn>
                    <a:cxn ang="0">
                      <a:pos x="130" y="923"/>
                    </a:cxn>
                    <a:cxn ang="0">
                      <a:pos x="0" y="640"/>
                    </a:cxn>
                    <a:cxn ang="0">
                      <a:pos x="0" y="304"/>
                    </a:cxn>
                    <a:cxn ang="0">
                      <a:pos x="96" y="16"/>
                    </a:cxn>
                    <a:cxn ang="0">
                      <a:pos x="414" y="434"/>
                    </a:cxn>
                  </a:cxnLst>
                  <a:rect l="0" t="0" r="r" b="b"/>
                  <a:pathLst>
                    <a:path w="414" h="928">
                      <a:moveTo>
                        <a:pt x="414" y="449"/>
                      </a:moveTo>
                      <a:cubicBezTo>
                        <a:pt x="411" y="774"/>
                        <a:pt x="248" y="918"/>
                        <a:pt x="130" y="923"/>
                      </a:cubicBezTo>
                      <a:cubicBezTo>
                        <a:pt x="12" y="928"/>
                        <a:pt x="24" y="744"/>
                        <a:pt x="0" y="640"/>
                      </a:cubicBezTo>
                      <a:lnTo>
                        <a:pt x="0" y="304"/>
                      </a:lnTo>
                      <a:cubicBezTo>
                        <a:pt x="16" y="200"/>
                        <a:pt x="15" y="32"/>
                        <a:pt x="96" y="16"/>
                      </a:cubicBezTo>
                      <a:cubicBezTo>
                        <a:pt x="177" y="0"/>
                        <a:pt x="360" y="63"/>
                        <a:pt x="414" y="43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1" name="Freeform 64"/>
                <p:cNvSpPr>
                  <a:spLocks noChangeAspect="1"/>
                </p:cNvSpPr>
                <p:nvPr/>
              </p:nvSpPr>
              <p:spPr bwMode="auto">
                <a:xfrm flipV="1">
                  <a:off x="3183" y="2197"/>
                  <a:ext cx="248" cy="546"/>
                </a:xfrm>
                <a:custGeom>
                  <a:avLst/>
                  <a:gdLst/>
                  <a:ahLst/>
                  <a:cxnLst>
                    <a:cxn ang="0">
                      <a:pos x="414" y="449"/>
                    </a:cxn>
                    <a:cxn ang="0">
                      <a:pos x="130" y="923"/>
                    </a:cxn>
                    <a:cxn ang="0">
                      <a:pos x="0" y="640"/>
                    </a:cxn>
                    <a:cxn ang="0">
                      <a:pos x="0" y="304"/>
                    </a:cxn>
                    <a:cxn ang="0">
                      <a:pos x="96" y="16"/>
                    </a:cxn>
                    <a:cxn ang="0">
                      <a:pos x="414" y="434"/>
                    </a:cxn>
                  </a:cxnLst>
                  <a:rect l="0" t="0" r="r" b="b"/>
                  <a:pathLst>
                    <a:path w="414" h="928">
                      <a:moveTo>
                        <a:pt x="414" y="449"/>
                      </a:moveTo>
                      <a:cubicBezTo>
                        <a:pt x="411" y="774"/>
                        <a:pt x="248" y="918"/>
                        <a:pt x="130" y="923"/>
                      </a:cubicBezTo>
                      <a:cubicBezTo>
                        <a:pt x="12" y="928"/>
                        <a:pt x="24" y="744"/>
                        <a:pt x="0" y="640"/>
                      </a:cubicBezTo>
                      <a:lnTo>
                        <a:pt x="0" y="304"/>
                      </a:lnTo>
                      <a:cubicBezTo>
                        <a:pt x="16" y="200"/>
                        <a:pt x="15" y="32"/>
                        <a:pt x="96" y="16"/>
                      </a:cubicBezTo>
                      <a:cubicBezTo>
                        <a:pt x="177" y="0"/>
                        <a:pt x="360" y="63"/>
                        <a:pt x="414" y="43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67" name="Rectangle 65"/>
            <p:cNvSpPr>
              <a:spLocks noChangeAspect="1" noChangeArrowheads="1"/>
            </p:cNvSpPr>
            <p:nvPr/>
          </p:nvSpPr>
          <p:spPr bwMode="auto">
            <a:xfrm>
              <a:off x="5334000" y="4288743"/>
              <a:ext cx="255068" cy="3687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x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425442" y="5471160"/>
              <a:ext cx="243840" cy="243840"/>
              <a:chOff x="7467600" y="762000"/>
              <a:chExt cx="381000" cy="381000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467600" y="762000"/>
                <a:ext cx="381000" cy="381000"/>
              </a:xfrm>
              <a:prstGeom prst="ellipse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flipH="1">
                <a:off x="7543800" y="838200"/>
                <a:ext cx="228600" cy="228600"/>
              </a:xfrm>
              <a:prstGeom prst="line">
                <a:avLst/>
              </a:prstGeom>
              <a:ln w="28575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7562854" y="819473"/>
                <a:ext cx="228600" cy="228600"/>
              </a:xfrm>
              <a:prstGeom prst="line">
                <a:avLst/>
              </a:prstGeom>
              <a:ln w="28575"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Arrow Connector 94"/>
            <p:cNvCxnSpPr/>
            <p:nvPr/>
          </p:nvCxnSpPr>
          <p:spPr>
            <a:xfrm flipV="1">
              <a:off x="5638800" y="5507943"/>
              <a:ext cx="1036320" cy="8937"/>
            </a:xfrm>
            <a:prstGeom prst="straightConnector1">
              <a:avLst/>
            </a:prstGeom>
            <a:ln w="41275">
              <a:solidFill>
                <a:srgbClr val="00CC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6248400" y="489834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CC00"/>
                  </a:solidFill>
                </a:rPr>
                <a:t>Force</a:t>
              </a:r>
              <a:endParaRPr lang="en-US" sz="2400" b="1" dirty="0">
                <a:solidFill>
                  <a:srgbClr val="00CC00"/>
                </a:solidFill>
              </a:endParaRPr>
            </a:p>
          </p:txBody>
        </p:sp>
      </p:grpSp>
      <p:cxnSp>
        <p:nvCxnSpPr>
          <p:cNvPr id="178" name="Straight Arrow Connector 177"/>
          <p:cNvCxnSpPr/>
          <p:nvPr/>
        </p:nvCxnSpPr>
        <p:spPr>
          <a:xfrm>
            <a:off x="8001000" y="3505200"/>
            <a:ext cx="36292" cy="1066800"/>
          </a:xfrm>
          <a:prstGeom prst="straightConnector1">
            <a:avLst/>
          </a:prstGeom>
          <a:ln w="412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848600" y="3352800"/>
            <a:ext cx="243840" cy="243840"/>
            <a:chOff x="6949437" y="4687617"/>
            <a:chExt cx="243840" cy="243840"/>
          </a:xfrm>
        </p:grpSpPr>
        <p:sp>
          <p:nvSpPr>
            <p:cNvPr id="179" name="Oval 178"/>
            <p:cNvSpPr/>
            <p:nvPr/>
          </p:nvSpPr>
          <p:spPr>
            <a:xfrm>
              <a:off x="6949437" y="4687617"/>
              <a:ext cx="243840" cy="2438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H="1">
              <a:off x="6998205" y="4736385"/>
              <a:ext cx="146304" cy="14630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7010400" y="4724400"/>
              <a:ext cx="146304" cy="14630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Multipass</a:t>
            </a:r>
            <a:r>
              <a:rPr lang="en-US" dirty="0">
                <a:latin typeface="Arial" pitchFamily="34" charset="0"/>
                <a:cs typeface="Arial" pitchFamily="34" charset="0"/>
              </a:rPr>
              <a:t> Beam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Breakup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971800" y="3124200"/>
            <a:ext cx="1219200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000" dirty="0" smtClean="0"/>
              <a:t>RF </a:t>
            </a:r>
            <a:r>
              <a:rPr lang="en-US" sz="2000" dirty="0"/>
              <a:t>Cavity</a:t>
            </a:r>
          </a:p>
        </p:txBody>
      </p:sp>
      <p:sp>
        <p:nvSpPr>
          <p:cNvPr id="21" name="Oval 19"/>
          <p:cNvSpPr>
            <a:spLocks noChangeAspect="1" noChangeArrowheads="1"/>
          </p:cNvSpPr>
          <p:nvPr/>
        </p:nvSpPr>
        <p:spPr bwMode="auto">
          <a:xfrm>
            <a:off x="304800" y="1066800"/>
            <a:ext cx="129882" cy="128033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660066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 bwMode="auto">
          <a:xfrm>
            <a:off x="1676400" y="3048000"/>
            <a:ext cx="1219200" cy="1406263"/>
            <a:chOff x="1968" y="1482536"/>
            <a:chExt cx="918" cy="841375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2106" y="1482536"/>
              <a:ext cx="642" cy="841375"/>
              <a:chOff x="1128" y="1842"/>
              <a:chExt cx="642" cy="1059"/>
            </a:xfrm>
          </p:grpSpPr>
          <p:grpSp>
            <p:nvGrpSpPr>
              <p:cNvPr id="30" name="Group 25"/>
              <p:cNvGrpSpPr>
                <a:grpSpLocks noChangeAspect="1"/>
              </p:cNvGrpSpPr>
              <p:nvPr/>
            </p:nvGrpSpPr>
            <p:grpSpPr bwMode="auto">
              <a:xfrm flipV="1">
                <a:off x="1128" y="2498"/>
                <a:ext cx="641" cy="403"/>
                <a:chOff x="5040" y="4500"/>
                <a:chExt cx="720" cy="720"/>
              </a:xfrm>
            </p:grpSpPr>
            <p:sp>
              <p:nvSpPr>
                <p:cNvPr id="34" name="Arc 26"/>
                <p:cNvSpPr>
                  <a:spLocks noChangeAspect="1"/>
                </p:cNvSpPr>
                <p:nvPr/>
              </p:nvSpPr>
              <p:spPr bwMode="auto">
                <a:xfrm>
                  <a:off x="5400" y="4500"/>
                  <a:ext cx="36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Arc 27"/>
                <p:cNvSpPr>
                  <a:spLocks noChangeAspect="1"/>
                </p:cNvSpPr>
                <p:nvPr/>
              </p:nvSpPr>
              <p:spPr bwMode="auto">
                <a:xfrm flipH="1">
                  <a:off x="5040" y="4500"/>
                  <a:ext cx="36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28"/>
              <p:cNvGrpSpPr>
                <a:grpSpLocks noChangeAspect="1"/>
              </p:cNvGrpSpPr>
              <p:nvPr/>
            </p:nvGrpSpPr>
            <p:grpSpPr bwMode="auto">
              <a:xfrm rot="10800000" flipV="1">
                <a:off x="1129" y="1842"/>
                <a:ext cx="641" cy="403"/>
                <a:chOff x="5040" y="4500"/>
                <a:chExt cx="720" cy="720"/>
              </a:xfrm>
            </p:grpSpPr>
            <p:sp>
              <p:nvSpPr>
                <p:cNvPr id="32" name="Arc 29"/>
                <p:cNvSpPr>
                  <a:spLocks noChangeAspect="1"/>
                </p:cNvSpPr>
                <p:nvPr/>
              </p:nvSpPr>
              <p:spPr bwMode="auto">
                <a:xfrm>
                  <a:off x="5400" y="4500"/>
                  <a:ext cx="36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Arc 30"/>
                <p:cNvSpPr>
                  <a:spLocks noChangeAspect="1"/>
                </p:cNvSpPr>
                <p:nvPr/>
              </p:nvSpPr>
              <p:spPr bwMode="auto">
                <a:xfrm flipH="1">
                  <a:off x="5040" y="4500"/>
                  <a:ext cx="360" cy="72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6" name="Line 31"/>
            <p:cNvSpPr>
              <a:spLocks noChangeAspect="1" noChangeShapeType="1"/>
            </p:cNvSpPr>
            <p:nvPr/>
          </p:nvSpPr>
          <p:spPr bwMode="auto">
            <a:xfrm>
              <a:off x="2739" y="179715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2"/>
            <p:cNvSpPr>
              <a:spLocks noChangeAspect="1" noChangeShapeType="1"/>
            </p:cNvSpPr>
            <p:nvPr/>
          </p:nvSpPr>
          <p:spPr bwMode="auto">
            <a:xfrm>
              <a:off x="2742" y="2011673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3"/>
            <p:cNvSpPr>
              <a:spLocks noChangeAspect="1" noChangeShapeType="1"/>
            </p:cNvSpPr>
            <p:nvPr/>
          </p:nvSpPr>
          <p:spPr bwMode="auto">
            <a:xfrm>
              <a:off x="1968" y="200928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4"/>
            <p:cNvSpPr>
              <a:spLocks noChangeAspect="1" noChangeShapeType="1"/>
            </p:cNvSpPr>
            <p:nvPr/>
          </p:nvSpPr>
          <p:spPr bwMode="auto">
            <a:xfrm>
              <a:off x="1978" y="178853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57400" y="3429000"/>
            <a:ext cx="440606" cy="914100"/>
            <a:chOff x="6143551" y="5494195"/>
            <a:chExt cx="440606" cy="914100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 flipV="1">
              <a:off x="6296025" y="5893392"/>
              <a:ext cx="288132" cy="213117"/>
              <a:chOff x="2200" y="1975"/>
              <a:chExt cx="363" cy="268"/>
            </a:xfrm>
          </p:grpSpPr>
          <p:sp>
            <p:nvSpPr>
              <p:cNvPr id="45" name="Line 3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380" y="1795"/>
                <a:ext cx="3" cy="3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8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420" y="2134"/>
                <a:ext cx="5" cy="21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9"/>
            <p:cNvGrpSpPr>
              <a:grpSpLocks/>
            </p:cNvGrpSpPr>
            <p:nvPr/>
          </p:nvGrpSpPr>
          <p:grpSpPr bwMode="auto">
            <a:xfrm flipH="1">
              <a:off x="6296025" y="5494195"/>
              <a:ext cx="288132" cy="185284"/>
              <a:chOff x="2279" y="2010"/>
              <a:chExt cx="363" cy="233"/>
            </a:xfrm>
          </p:grpSpPr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459" y="1830"/>
                <a:ext cx="3" cy="3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420" y="2134"/>
                <a:ext cx="5" cy="21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42"/>
            <p:cNvGrpSpPr>
              <a:grpSpLocks/>
            </p:cNvGrpSpPr>
            <p:nvPr/>
          </p:nvGrpSpPr>
          <p:grpSpPr bwMode="auto">
            <a:xfrm rot="10800000" flipV="1">
              <a:off x="6143551" y="5570095"/>
              <a:ext cx="266700" cy="838200"/>
              <a:chOff x="2478" y="2112"/>
              <a:chExt cx="336" cy="1056"/>
            </a:xfrm>
          </p:grpSpPr>
          <p:sp>
            <p:nvSpPr>
              <p:cNvPr id="40" name="Line 43"/>
              <p:cNvSpPr>
                <a:spLocks noChangeShapeType="1"/>
              </p:cNvSpPr>
              <p:nvPr/>
            </p:nvSpPr>
            <p:spPr bwMode="auto">
              <a:xfrm>
                <a:off x="2478" y="2400"/>
                <a:ext cx="336" cy="48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4"/>
              <p:cNvSpPr>
                <a:spLocks noChangeShapeType="1"/>
              </p:cNvSpPr>
              <p:nvPr/>
            </p:nvSpPr>
            <p:spPr bwMode="auto">
              <a:xfrm>
                <a:off x="2478" y="2688"/>
                <a:ext cx="336" cy="48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5"/>
              <p:cNvSpPr>
                <a:spLocks noChangeShapeType="1"/>
              </p:cNvSpPr>
              <p:nvPr/>
            </p:nvSpPr>
            <p:spPr bwMode="auto">
              <a:xfrm>
                <a:off x="2478" y="2112"/>
                <a:ext cx="336" cy="48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1828800" y="2667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>
            <a:off x="2438400" y="2667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81000" y="1143000"/>
            <a:ext cx="5638825" cy="2590797"/>
            <a:chOff x="1143000" y="1143000"/>
            <a:chExt cx="5638825" cy="2590797"/>
          </a:xfrm>
        </p:grpSpPr>
        <p:grpSp>
          <p:nvGrpSpPr>
            <p:cNvPr id="5" name="Group 3"/>
            <p:cNvGrpSpPr>
              <a:grpSpLocks noChangeAspect="1"/>
            </p:cNvGrpSpPr>
            <p:nvPr/>
          </p:nvGrpSpPr>
          <p:grpSpPr bwMode="auto">
            <a:xfrm rot="10800000">
              <a:off x="1143000" y="1143000"/>
              <a:ext cx="5638825" cy="2590797"/>
              <a:chOff x="204" y="62"/>
              <a:chExt cx="808" cy="347"/>
            </a:xfrm>
          </p:grpSpPr>
          <p:sp>
            <p:nvSpPr>
              <p:cNvPr id="6" name="Line 4"/>
              <p:cNvSpPr>
                <a:spLocks noChangeAspect="1" noChangeShapeType="1"/>
              </p:cNvSpPr>
              <p:nvPr/>
            </p:nvSpPr>
            <p:spPr bwMode="auto">
              <a:xfrm>
                <a:off x="403" y="62"/>
                <a:ext cx="403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5"/>
              <p:cNvGrpSpPr>
                <a:grpSpLocks noChangeAspect="1"/>
              </p:cNvGrpSpPr>
              <p:nvPr/>
            </p:nvGrpSpPr>
            <p:grpSpPr bwMode="auto">
              <a:xfrm>
                <a:off x="204" y="62"/>
                <a:ext cx="808" cy="347"/>
                <a:chOff x="204" y="62"/>
                <a:chExt cx="808" cy="347"/>
              </a:xfrm>
            </p:grpSpPr>
            <p:grpSp>
              <p:nvGrpSpPr>
                <p:cNvPr id="8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204" y="62"/>
                  <a:ext cx="796" cy="305"/>
                  <a:chOff x="1620" y="1800"/>
                  <a:chExt cx="10080" cy="3960"/>
                </a:xfrm>
              </p:grpSpPr>
              <p:grpSp>
                <p:nvGrpSpPr>
                  <p:cNvPr id="12" name="Group 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80" y="1800"/>
                    <a:ext cx="2520" cy="3960"/>
                    <a:chOff x="5040" y="1800"/>
                    <a:chExt cx="2520" cy="2880"/>
                  </a:xfrm>
                </p:grpSpPr>
                <p:sp>
                  <p:nvSpPr>
                    <p:cNvPr id="17" name="Arc 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40" y="1800"/>
                      <a:ext cx="2520" cy="14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" name="Arc 9"/>
                    <p:cNvSpPr>
                      <a:spLocks noChangeAspect="1"/>
                    </p:cNvSpPr>
                    <p:nvPr/>
                  </p:nvSpPr>
                  <p:spPr bwMode="auto">
                    <a:xfrm rot="10821139" flipH="1">
                      <a:off x="5040" y="3240"/>
                      <a:ext cx="2520" cy="14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" name="Group 10"/>
                  <p:cNvGrpSpPr>
                    <a:grpSpLocks noChangeAspect="1"/>
                  </p:cNvGrpSpPr>
                  <p:nvPr/>
                </p:nvGrpSpPr>
                <p:grpSpPr bwMode="auto">
                  <a:xfrm flipH="1" flipV="1">
                    <a:off x="1620" y="1800"/>
                    <a:ext cx="2520" cy="3960"/>
                    <a:chOff x="5040" y="1800"/>
                    <a:chExt cx="2520" cy="2880"/>
                  </a:xfrm>
                </p:grpSpPr>
                <p:sp>
                  <p:nvSpPr>
                    <p:cNvPr id="15" name="Arc 1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40" y="1800"/>
                      <a:ext cx="2520" cy="14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" name="Arc 12"/>
                    <p:cNvSpPr>
                      <a:spLocks noChangeAspect="1"/>
                    </p:cNvSpPr>
                    <p:nvPr/>
                  </p:nvSpPr>
                  <p:spPr bwMode="auto">
                    <a:xfrm rot="10821139" flipH="1">
                      <a:off x="5040" y="3240"/>
                      <a:ext cx="2520" cy="14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140" y="5760"/>
                    <a:ext cx="504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904" y="409"/>
                  <a:ext cx="108" cy="0"/>
                </a:xfrm>
                <a:prstGeom prst="line">
                  <a:avLst/>
                </a:prstGeom>
                <a:noFill/>
                <a:ln w="19050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cxnSp>
          <p:nvCxnSpPr>
            <p:cNvPr id="52" name="Straight Connector 51"/>
            <p:cNvCxnSpPr/>
            <p:nvPr/>
          </p:nvCxnSpPr>
          <p:spPr>
            <a:xfrm>
              <a:off x="1905000" y="1143000"/>
              <a:ext cx="533400" cy="30480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324601" y="1219200"/>
            <a:ext cx="2819399" cy="2823865"/>
            <a:chOff x="381000" y="3274132"/>
            <a:chExt cx="3332018" cy="3406935"/>
          </a:xfrm>
        </p:grpSpPr>
        <p:sp>
          <p:nvSpPr>
            <p:cNvPr id="56" name="TextBox 55"/>
            <p:cNvSpPr txBox="1"/>
            <p:nvPr/>
          </p:nvSpPr>
          <p:spPr>
            <a:xfrm>
              <a:off x="1371600" y="6124078"/>
              <a:ext cx="2341418" cy="55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TM</a:t>
              </a:r>
              <a:r>
                <a:rPr lang="en-US" sz="2400" baseline="-25000" dirty="0" smtClean="0"/>
                <a:t>110</a:t>
              </a:r>
              <a:r>
                <a:rPr lang="en-US" sz="2400" dirty="0" smtClean="0"/>
                <a:t> mode</a:t>
              </a:r>
              <a:endParaRPr lang="en-US" sz="2400" dirty="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381000" y="3274132"/>
              <a:ext cx="3189369" cy="2855333"/>
              <a:chOff x="152400" y="3655132"/>
              <a:chExt cx="3189369" cy="2855333"/>
            </a:xfrm>
          </p:grpSpPr>
          <p:pic>
            <p:nvPicPr>
              <p:cNvPr id="58" name="Picture 57" descr="TM110mode(Wangler)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4114800"/>
                <a:ext cx="2888055" cy="2243797"/>
              </a:xfrm>
              <a:prstGeom prst="rect">
                <a:avLst/>
              </a:prstGeom>
            </p:spPr>
          </p:pic>
          <p:sp>
            <p:nvSpPr>
              <p:cNvPr id="59" name="Right Arrow 58"/>
              <p:cNvSpPr/>
              <p:nvPr/>
            </p:nvSpPr>
            <p:spPr>
              <a:xfrm rot="1708681">
                <a:off x="1928843" y="5445541"/>
                <a:ext cx="868790" cy="320472"/>
              </a:xfrm>
              <a:prstGeom prst="rightArrow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609950" y="3655132"/>
                <a:ext cx="1475510" cy="55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660066"/>
                    </a:solidFill>
                  </a:rPr>
                  <a:t>e</a:t>
                </a:r>
                <a:r>
                  <a:rPr lang="en-US" sz="2400" b="1" baseline="30000" dirty="0" smtClean="0">
                    <a:solidFill>
                      <a:srgbClr val="660066"/>
                    </a:solidFill>
                  </a:rPr>
                  <a:t>-</a:t>
                </a:r>
                <a:r>
                  <a:rPr lang="en-US" sz="2400" b="1" dirty="0" smtClean="0">
                    <a:solidFill>
                      <a:srgbClr val="660066"/>
                    </a:solidFill>
                  </a:rPr>
                  <a:t> </a:t>
                </a:r>
                <a:r>
                  <a:rPr lang="en-US" sz="2400" b="1" dirty="0">
                    <a:solidFill>
                      <a:srgbClr val="660066"/>
                    </a:solidFill>
                  </a:rPr>
                  <a:t>b</a:t>
                </a:r>
                <a:r>
                  <a:rPr lang="en-US" sz="2400" b="1" dirty="0" smtClean="0">
                    <a:solidFill>
                      <a:srgbClr val="660066"/>
                    </a:solidFill>
                  </a:rPr>
                  <a:t>eam</a:t>
                </a:r>
                <a:endParaRPr lang="en-US" sz="2400" b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40332" y="5953476"/>
                <a:ext cx="1101437" cy="55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CC00"/>
                    </a:solidFill>
                  </a:rPr>
                  <a:t>Force</a:t>
                </a:r>
                <a:endParaRPr lang="en-US" sz="2400" b="1" dirty="0">
                  <a:solidFill>
                    <a:srgbClr val="00CC00"/>
                  </a:solidFill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1905000" y="5334000"/>
                <a:ext cx="0" cy="1066800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1524000" y="5715000"/>
                <a:ext cx="457200" cy="55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FF"/>
                    </a:solidFill>
                  </a:rPr>
                  <a:t>B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1905000" y="4191000"/>
                <a:ext cx="1219200" cy="990600"/>
              </a:xfrm>
              <a:prstGeom prst="straightConnector1">
                <a:avLst/>
              </a:prstGeom>
              <a:ln w="50800">
                <a:solidFill>
                  <a:srgbClr val="66006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381000" y="4648200"/>
            <a:ext cx="8382000" cy="20574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Beam breakup (BBU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The beam deposits energy to the HOM while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ohmic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resistance of the cavity dissipates the HOM energy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If power deposited &gt; power dissipated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Exponential </a:t>
            </a:r>
            <a:r>
              <a:rPr lang="en-US" dirty="0">
                <a:latin typeface="Arial" pitchFamily="34" charset="0"/>
                <a:cs typeface="Arial" pitchFamily="34" charset="0"/>
              </a:rPr>
              <a:t>increase of the HOM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energy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Beam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loss: </a:t>
            </a:r>
            <a:r>
              <a:rPr lang="en-US" dirty="0" err="1" smtClean="0">
                <a:solidFill>
                  <a:srgbClr val="2402EE"/>
                </a:solidFill>
                <a:latin typeface="Arial" pitchFamily="34" charset="0"/>
                <a:cs typeface="Arial" pitchFamily="34" charset="0"/>
              </a:rPr>
              <a:t>mutipass</a:t>
            </a:r>
            <a:r>
              <a:rPr lang="en-US" dirty="0" smtClean="0">
                <a:solidFill>
                  <a:srgbClr val="2402EE"/>
                </a:solidFill>
                <a:latin typeface="Arial" pitchFamily="34" charset="0"/>
                <a:cs typeface="Arial" pitchFamily="34" charset="0"/>
              </a:rPr>
              <a:t> beam breakup</a:t>
            </a:r>
            <a:endParaRPr lang="en-US" dirty="0">
              <a:solidFill>
                <a:srgbClr val="2402E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19400" y="1447800"/>
            <a:ext cx="1371600" cy="381000"/>
            <a:chOff x="2590800" y="1447800"/>
            <a:chExt cx="1371600" cy="3810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590800" y="1828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19400" y="1447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83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7556E-17 L 0.07709 -0.00208 L 0.13733 0.04537 L 0.49532 0.04537 L 0.54011 0.05972 L 0.58334 0.09884 L 0.6033 0.13796 L 0.61719 0.1831 L 0.61719 0.23866 L 0.59879 0.29213 L 0.57709 0.32315 L 0.54011 0.35602 L 0.50452 0.37037 L 0.47535 0.37662 L 0.19601 0.37454 " pathEditMode="relative" rAng="0" ptsTypes="AAAAAAAAAAAAA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1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0.38218 C 0.1908 0.38936 0.16945 0.39653 0.14827 0.39445 C 0.12709 0.39167 0.10643 0.38357 0.08577 0.36575 C 0.06528 0.34792 0.0323 0.32524 0.025 0.2882 C 0.01789 0.25139 0.02448 0.18797 0.04289 0.14468 C 0.06129 0.10186 0.09497 0.04653 0.13507 0.02963 C 0.175 0.01297 0.23855 0.03426 0.28316 0.04375 C 0.32778 0.05278 0.3691 0.0801 0.4033 0.08588 C 0.43716 0.0919 0.45157 0.08218 0.48629 0.07871 C 0.52049 0.07593 0.58646 0.03588 0.6106 0.06713 C 0.63438 0.09815 0.65105 0.2257 0.63195 0.26713 C 0.6132 0.3088 0.53316 0.29538 0.49636 0.31644 C 0.46007 0.33797 0.43698 0.38264 0.4099 0.3963 C 0.38264 0.41065 0.36789 0.40926 0.33403 0.39885 C 0.30053 0.38866 0.22848 0.34607 0.20712 0.33519 " pathEditMode="relative" rAng="0" ptsTypes="aaaaaaaaaaaaaaA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86 0.00162 0.04237 0.00162 0.07884 0.00162 L 0.14258 0.04656 L 0.49427 0.04494 L 0.54689 0.06672 L 0.59795 0.12185 L 0.61306 0.17188 L 0.61705 0.24531 L 0.59187 0.30878 L 0.56061 0.34376 L 0.52935 0.36229 L 0.49305 0.37549 L 0.46804 0.37712 L 0.21761 0.37712 " pathEditMode="relative" ptsTypes="f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61 0.37712 C 0.19156 0.38916 0.1655 0.40121 0.1438 0.40376 C 0.12209 0.4063 0.10003 0.40607 0.08753 0.39217 C 0.07502 0.37828 0.08093 0.34214 0.06877 0.32037 C 0.05661 0.29859 0.02726 0.28075 0.01493 0.26176 C 0.0026 0.24276 -0.00921 0.22724 -0.00504 0.20686 C -0.00087 0.18648 0.02709 0.16308 0.03994 0.13992 C 0.05279 0.11675 0.05713 0.08641 0.07242 0.06811 C 0.0877 0.04981 0.09881 0.02989 0.13129 0.02989 C 0.16377 0.02989 0.22542 0.06811 0.2678 0.06811 C 0.31017 0.06811 0.35185 0.03012 0.38537 0.02989 C 0.41889 0.02965 0.44095 0.06324 0.46926 0.06649 C 0.49756 0.06973 0.53282 0.02896 0.55557 0.04981 C 0.57832 0.07065 0.59308 0.16238 0.60559 0.1918 C 0.61809 0.22122 0.6273 0.21126 0.63077 0.22678 C 0.63424 0.2423 0.63511 0.26431 0.62695 0.28516 C 0.61879 0.306 0.60993 0.34005 0.58197 0.3521 C 0.55401 0.36415 0.49149 0.34816 0.45918 0.35696 C 0.42688 0.36577 0.42983 0.40955 0.38798 0.40538 C 0.34612 0.40121 0.23879 0.35256 0.20771 0.33195 " pathEditMode="relative" rAng="0" ptsTypes="aaaaaaaaaaaaaaaaaa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5" y="-15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buFormula-1stAndTDBBU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81200"/>
            <a:ext cx="4746885" cy="2895600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Analytical Formula and Simulation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924800" cy="685799"/>
          </a:xfrm>
        </p:spPr>
        <p:txBody>
          <a:bodyPr>
            <a:normAutofit fontScale="70000" lnSpcReduction="20000"/>
          </a:bodyPr>
          <a:lstStyle/>
          <a:p>
            <a:pPr marL="176213" indent="-176213"/>
            <a:r>
              <a:rPr lang="en-US" dirty="0">
                <a:ea typeface="ＭＳ Ｐゴシック" charset="0"/>
                <a:cs typeface="ＭＳ Ｐゴシック" charset="0"/>
              </a:rPr>
              <a:t>BBU threshold current: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two</a:t>
            </a:r>
            <a:r>
              <a:rPr lang="en-US" dirty="0">
                <a:ea typeface="ＭＳ Ｐゴシック" charset="0"/>
                <a:cs typeface="ＭＳ Ｐゴシック" charset="0"/>
              </a:rPr>
              <a:t>-pass</a:t>
            </a:r>
            <a:r>
              <a:rPr lang="ko-KR" alt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altLang="ko-KR" dirty="0">
                <a:ea typeface="ＭＳ Ｐゴシック" charset="0"/>
                <a:cs typeface="ＭＳ Ｐゴシック" charset="0"/>
              </a:rPr>
              <a:t>beam</a:t>
            </a:r>
            <a:r>
              <a:rPr lang="en-US" dirty="0"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one HOM in one cavity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BC8D-F44F-854D-9FCC-7F7FB710EAB2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0" y="2819400"/>
            <a:ext cx="4114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</a:rPr>
              <a:t>p: </a:t>
            </a:r>
            <a:r>
              <a:rPr lang="en-US" sz="1600" dirty="0" smtClean="0">
                <a:latin typeface="+mn-lt"/>
              </a:rPr>
              <a:t>recirculating particle </a:t>
            </a:r>
            <a:r>
              <a:rPr lang="en-US" sz="1600" dirty="0">
                <a:latin typeface="+mn-lt"/>
              </a:rPr>
              <a:t>momentum </a:t>
            </a:r>
            <a:endParaRPr lang="en-US" sz="1600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e</a:t>
            </a:r>
            <a:r>
              <a:rPr lang="en-US" sz="1600" dirty="0" smtClean="0">
                <a:latin typeface="+mn-lt"/>
              </a:rPr>
              <a:t>: electron </a:t>
            </a:r>
            <a:r>
              <a:rPr lang="en-US" sz="1600" dirty="0">
                <a:latin typeface="+mn-lt"/>
              </a:rPr>
              <a:t>charge</a:t>
            </a:r>
          </a:p>
          <a:p>
            <a:r>
              <a:rPr lang="en-US" sz="1600" i="1" dirty="0">
                <a:latin typeface="+mn-lt"/>
              </a:rPr>
              <a:t>R/Q</a:t>
            </a:r>
            <a:r>
              <a:rPr lang="en-US" sz="1600" dirty="0">
                <a:latin typeface="+mn-lt"/>
              </a:rPr>
              <a:t>: shunt impedance of dipole mode</a:t>
            </a:r>
          </a:p>
          <a:p>
            <a:r>
              <a:rPr lang="en-US" sz="1600" i="1" dirty="0" smtClean="0">
                <a:latin typeface="+mn-lt"/>
              </a:rPr>
              <a:t>Q</a:t>
            </a:r>
            <a:r>
              <a:rPr lang="en-US" sz="1600" i="1" baseline="-25000" dirty="0" smtClean="0">
                <a:latin typeface="+mn-lt"/>
              </a:rPr>
              <a:t>L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>
                <a:latin typeface="+mn-lt"/>
              </a:rPr>
              <a:t>quality factor of dipole mode</a:t>
            </a:r>
          </a:p>
          <a:p>
            <a:r>
              <a:rPr lang="en-US" sz="1600" i="1" dirty="0">
                <a:latin typeface="+mn-lt"/>
              </a:rPr>
              <a:t>k</a:t>
            </a:r>
            <a:r>
              <a:rPr lang="en-US" sz="1600" dirty="0">
                <a:latin typeface="+mn-lt"/>
              </a:rPr>
              <a:t>: wave number of dipole </a:t>
            </a:r>
            <a:r>
              <a:rPr lang="en-US" sz="1600" dirty="0" smtClean="0">
                <a:latin typeface="+mn-lt"/>
              </a:rPr>
              <a:t>mode</a:t>
            </a:r>
          </a:p>
          <a:p>
            <a:r>
              <a:rPr lang="en-US" sz="1600" i="1" dirty="0" err="1"/>
              <a:t>ω</a:t>
            </a:r>
            <a:r>
              <a:rPr lang="en-US" sz="1600" dirty="0"/>
              <a:t>: </a:t>
            </a:r>
            <a:r>
              <a:rPr lang="en-US" sz="1600" dirty="0" smtClean="0">
                <a:latin typeface="+mn-lt"/>
              </a:rPr>
              <a:t>dipole mode frequency</a:t>
            </a:r>
          </a:p>
          <a:p>
            <a:r>
              <a:rPr lang="en-US" sz="1600" i="1" dirty="0" err="1"/>
              <a:t>T</a:t>
            </a:r>
            <a:r>
              <a:rPr lang="en-US" sz="1600" i="1" baseline="-25000" dirty="0" err="1"/>
              <a:t>r</a:t>
            </a:r>
            <a:r>
              <a:rPr lang="en-US" sz="1600" dirty="0"/>
              <a:t>: recirculation </a:t>
            </a:r>
            <a:r>
              <a:rPr lang="en-US" sz="1600" dirty="0" smtClean="0"/>
              <a:t>time</a:t>
            </a:r>
            <a:endParaRPr lang="en-US" sz="1600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M</a:t>
            </a:r>
            <a:r>
              <a:rPr lang="en-US" sz="1600" i="1" baseline="-25000" dirty="0" smtClean="0">
                <a:latin typeface="+mn-lt"/>
              </a:rPr>
              <a:t>12</a:t>
            </a:r>
            <a:r>
              <a:rPr lang="en-US" sz="1600" dirty="0" smtClean="0">
                <a:latin typeface="+mn-lt"/>
              </a:rPr>
              <a:t>: One revolution transfer matrix element</a:t>
            </a:r>
            <a:endParaRPr lang="en-US" sz="1600" dirty="0">
              <a:latin typeface="+mn-lt"/>
            </a:endParaRPr>
          </a:p>
        </p:txBody>
      </p:sp>
      <p:pic>
        <p:nvPicPr>
          <p:cNvPr id="4" name="Picture 3" descr="BBUFormu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3593804" cy="58314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43400" y="5029200"/>
            <a:ext cx="4800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/>
            <a:r>
              <a:rPr lang="en-US" dirty="0" smtClean="0"/>
              <a:t>Threshold current behavior </a:t>
            </a:r>
          </a:p>
          <a:p>
            <a:pPr lvl="1"/>
            <a:r>
              <a:rPr lang="en-US" dirty="0" smtClean="0"/>
              <a:t>Blue line: analytical formula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 dots: computer simulations</a:t>
            </a:r>
          </a:p>
        </p:txBody>
      </p:sp>
      <p:graphicFrame>
        <p:nvGraphicFramePr>
          <p:cNvPr id="9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495861"/>
              </p:ext>
            </p:extLst>
          </p:nvPr>
        </p:nvGraphicFramePr>
        <p:xfrm>
          <a:off x="593725" y="5029200"/>
          <a:ext cx="26606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32" name="Equation" r:id="rId6" imgW="1917700" imgH="571500" progId="Equation.3">
                  <p:embed/>
                </p:oleObj>
              </mc:Choice>
              <mc:Fallback>
                <p:oleObj name="Equation" r:id="rId6" imgW="1917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5029200"/>
                        <a:ext cx="2660650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2286000" y="1905000"/>
            <a:ext cx="762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86000" y="2209800"/>
            <a:ext cx="1676400" cy="533400"/>
            <a:chOff x="2286000" y="2209800"/>
            <a:chExt cx="1676400" cy="533400"/>
          </a:xfrm>
        </p:grpSpPr>
        <p:sp>
          <p:nvSpPr>
            <p:cNvPr id="15" name="Oval 14"/>
            <p:cNvSpPr/>
            <p:nvPr/>
          </p:nvSpPr>
          <p:spPr>
            <a:xfrm>
              <a:off x="2286000" y="2209800"/>
              <a:ext cx="6858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505200" y="2209800"/>
              <a:ext cx="4572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2209800"/>
            <a:ext cx="2743200" cy="533400"/>
            <a:chOff x="914400" y="2209800"/>
            <a:chExt cx="2743200" cy="533400"/>
          </a:xfrm>
        </p:grpSpPr>
        <p:sp>
          <p:nvSpPr>
            <p:cNvPr id="14" name="Oval 13"/>
            <p:cNvSpPr/>
            <p:nvPr/>
          </p:nvSpPr>
          <p:spPr>
            <a:xfrm>
              <a:off x="914400" y="2209800"/>
              <a:ext cx="15240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76600" y="2209800"/>
              <a:ext cx="3810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878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229600" cy="236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Beam Breakup Study</a:t>
            </a:r>
            <a:r>
              <a:rPr lang="ko-KR" altLang="en-US" sz="4400" dirty="0" smtClean="0"/>
              <a:t> </a:t>
            </a:r>
            <a:endParaRPr lang="en-US" altLang="ko-KR" sz="4400" dirty="0"/>
          </a:p>
          <a:p>
            <a:pPr marL="0" indent="0" algn="ctr">
              <a:buNone/>
            </a:pPr>
            <a:r>
              <a:rPr lang="en-US" altLang="ko-KR" sz="4400" dirty="0" smtClean="0"/>
              <a:t>at Jefferson Lab</a:t>
            </a:r>
            <a:endParaRPr lang="en-US" sz="4400" dirty="0" smtClean="0"/>
          </a:p>
          <a:p>
            <a:pPr marL="0" indent="0" algn="ctr">
              <a:buNone/>
            </a:pPr>
            <a:r>
              <a:rPr lang="en-US" dirty="0" smtClean="0"/>
              <a:t>Simulation and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8F7E-0E0B-402E-AF4E-DC0E91C8FC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2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169777</TotalTime>
  <Words>2585</Words>
  <Application>Microsoft Macintosh PowerPoint</Application>
  <PresentationFormat>On-screen Show (4:3)</PresentationFormat>
  <Paragraphs>539</Paragraphs>
  <Slides>49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Multipass Beam Breakup Study at Jefferson Lab for the 12 GeV CEBAF Upgrade</vt:lpstr>
      <vt:lpstr>Outline</vt:lpstr>
      <vt:lpstr>Jefferson Lab and 12 GeV Upgrade</vt:lpstr>
      <vt:lpstr>Motivation of BBU Study</vt:lpstr>
      <vt:lpstr>Elliptical RF Cavity</vt:lpstr>
      <vt:lpstr>TM110 mode</vt:lpstr>
      <vt:lpstr>Multipass Beam Breakup</vt:lpstr>
      <vt:lpstr>Analytical Formula and Simulation</vt:lpstr>
      <vt:lpstr>PowerPoint Presentation</vt:lpstr>
      <vt:lpstr>Simulations of BBU</vt:lpstr>
      <vt:lpstr>Damping Requirement of (R/Q)QL</vt:lpstr>
      <vt:lpstr>BBU study for 6 GeV in 12 GeV Accelerator</vt:lpstr>
      <vt:lpstr>HOM Survey at CMTF</vt:lpstr>
      <vt:lpstr>HOM Survey at CMTF (1)</vt:lpstr>
      <vt:lpstr>HOM Survey at CMTF (2)</vt:lpstr>
      <vt:lpstr>Full HOM Spectrum</vt:lpstr>
      <vt:lpstr>QL estimation</vt:lpstr>
      <vt:lpstr>Results of HOM Survey at CMTF</vt:lpstr>
      <vt:lpstr>BBU Experiment at CEBAF</vt:lpstr>
      <vt:lpstr>Multipass Beam Breakup Experiment</vt:lpstr>
      <vt:lpstr>Beam Transfer Function Measurement</vt:lpstr>
      <vt:lpstr>Data Analysis Methodology</vt:lpstr>
      <vt:lpstr>Comparison with previous experiment</vt:lpstr>
      <vt:lpstr>Experimental and Simulation Results</vt:lpstr>
      <vt:lpstr>Summary and Conclusion</vt:lpstr>
      <vt:lpstr>My Interest in LARP</vt:lpstr>
      <vt:lpstr>Acknowledgements</vt:lpstr>
      <vt:lpstr>PowerPoint Presentation</vt:lpstr>
      <vt:lpstr>Backups for Questions</vt:lpstr>
      <vt:lpstr>HOM damping</vt:lpstr>
      <vt:lpstr>FODO Cell and Phase Advance</vt:lpstr>
      <vt:lpstr>Transcendental Equation</vt:lpstr>
      <vt:lpstr>Trapped Modes in Cavity</vt:lpstr>
      <vt:lpstr>7 modes in 7-cell cavity</vt:lpstr>
      <vt:lpstr>DBA lattice</vt:lpstr>
      <vt:lpstr>Simulations and Theory</vt:lpstr>
      <vt:lpstr>PowerPoint Presentation</vt:lpstr>
      <vt:lpstr>RF Focusing</vt:lpstr>
      <vt:lpstr>Focusing effect in RF cavity</vt:lpstr>
      <vt:lpstr>Rosenzweig-Serafini Model</vt:lpstr>
      <vt:lpstr>Rosenzweig-Serafini Model(1)</vt:lpstr>
      <vt:lpstr>Other Researches</vt:lpstr>
      <vt:lpstr>PowerPoint Presentation</vt:lpstr>
      <vt:lpstr>BBU Study for 12 GeV Injector Prototype</vt:lpstr>
      <vt:lpstr>Other Research (2)</vt:lpstr>
      <vt:lpstr>Other Research (3)</vt:lpstr>
      <vt:lpstr>Damping Requirement of (R/Q)QL</vt:lpstr>
      <vt:lpstr>Threshold Current in the Frequency Domain</vt:lpstr>
      <vt:lpstr>Threshold Lower Bound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Cavities for Accelerators</dc:title>
  <dc:creator>ilkyoung</dc:creator>
  <cp:lastModifiedBy>Ilkyoung Shin</cp:lastModifiedBy>
  <cp:revision>1481</cp:revision>
  <cp:lastPrinted>2013-03-27T21:55:10Z</cp:lastPrinted>
  <dcterms:created xsi:type="dcterms:W3CDTF">2010-09-15T01:43:46Z</dcterms:created>
  <dcterms:modified xsi:type="dcterms:W3CDTF">2013-04-09T21:13:14Z</dcterms:modified>
</cp:coreProperties>
</file>