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5"/>
  </p:notesMasterIdLst>
  <p:handoutMasterIdLst>
    <p:handoutMasterId r:id="rId16"/>
  </p:handoutMasterIdLst>
  <p:sldIdLst>
    <p:sldId id="263" r:id="rId3"/>
    <p:sldId id="505" r:id="rId4"/>
    <p:sldId id="635" r:id="rId5"/>
    <p:sldId id="629" r:id="rId6"/>
    <p:sldId id="630" r:id="rId7"/>
    <p:sldId id="634" r:id="rId8"/>
    <p:sldId id="591" r:id="rId9"/>
    <p:sldId id="632" r:id="rId10"/>
    <p:sldId id="633" r:id="rId11"/>
    <p:sldId id="631" r:id="rId12"/>
    <p:sldId id="636" r:id="rId13"/>
    <p:sldId id="619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>
          <p15:clr>
            <a:srgbClr val="A4A3A4"/>
          </p15:clr>
        </p15:guide>
        <p15:guide id="2" orient="horz" pos="4186">
          <p15:clr>
            <a:srgbClr val="A4A3A4"/>
          </p15:clr>
        </p15:guide>
        <p15:guide id="3" orient="horz" pos="3394">
          <p15:clr>
            <a:srgbClr val="A4A3A4"/>
          </p15:clr>
        </p15:guide>
        <p15:guide id="4" orient="horz" pos="777">
          <p15:clr>
            <a:srgbClr val="A4A3A4"/>
          </p15:clr>
        </p15:guide>
        <p15:guide id="5" orient="horz" pos="1749">
          <p15:clr>
            <a:srgbClr val="A4A3A4"/>
          </p15:clr>
        </p15:guide>
        <p15:guide id="6" orient="horz" pos="457">
          <p15:clr>
            <a:srgbClr val="A4A3A4"/>
          </p15:clr>
        </p15:guide>
        <p15:guide id="7" pos="285">
          <p15:clr>
            <a:srgbClr val="A4A3A4"/>
          </p15:clr>
        </p15:guide>
        <p15:guide id="8" pos="55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F43"/>
    <a:srgbClr val="FF40FF"/>
    <a:srgbClr val="004C97"/>
    <a:srgbClr val="92AFF5"/>
    <a:srgbClr val="7B84ED"/>
    <a:srgbClr val="4950E4"/>
    <a:srgbClr val="EED2F5"/>
    <a:srgbClr val="E475ED"/>
    <a:srgbClr val="E448CC"/>
    <a:srgbClr val="FF4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09" autoAdjust="0"/>
    <p:restoredTop sz="96291" autoAdjust="0"/>
  </p:normalViewPr>
  <p:slideViewPr>
    <p:cSldViewPr snapToGrid="0" snapToObjects="1">
      <p:cViewPr varScale="1">
        <p:scale>
          <a:sx n="122" d="100"/>
          <a:sy n="122" d="100"/>
        </p:scale>
        <p:origin x="608" y="208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285"/>
        <p:guide pos="5512"/>
      </p:guideLst>
    </p:cSldViewPr>
  </p:slideViewPr>
  <p:outlineViewPr>
    <p:cViewPr>
      <p:scale>
        <a:sx n="33" d="100"/>
        <a:sy n="33" d="100"/>
      </p:scale>
      <p:origin x="0" y="-1657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6/23/17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6/23/17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717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2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553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912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30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151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196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157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184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234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9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123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1746"/>
            <a:ext cx="82931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3209907"/>
            <a:ext cx="8296275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804863" indent="-230188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1144588" indent="-276225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1370013" indent="-225425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03.24.17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David Montanari | Commissioning of WA 105 1x1x3 - Part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7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5852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03.24.17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Montanari | Commissioning of WA 105 1x1x3 - Part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5852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520700" indent="-228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85800" indent="-1651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03.24.17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David Montanari | Commissioning of WA 105 1x1x3 - Part 1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0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4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347368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058" y="432610"/>
            <a:ext cx="8304267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347368"/>
            <a:ext cx="406713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03.24.17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David Montanari | Commissioning of WA 105 1x1x3 - Part 1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751454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93100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03.24.17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David Montanari | Commissioning of WA 105 1x1x3 - Part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03.24.17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David Montanari | Commissioning of WA 105 1x1x3 - Part 1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175906"/>
            <a:ext cx="301752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38250"/>
            <a:ext cx="5033962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03.24.17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David Montanari | Commissioning of WA 105 1x1x3 - Part 1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098"/>
            <a:ext cx="82931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017524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4" y="1227137"/>
            <a:ext cx="8296275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3" y="5686118"/>
            <a:ext cx="8293095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03.24.17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David Montanari | Commissioning of WA 105 1x1x3 - Part 1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25568"/>
            <a:ext cx="8293096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 txBox="1">
            <a:spLocks/>
          </p:cNvSpPr>
          <p:nvPr/>
        </p:nvSpPr>
        <p:spPr>
          <a:xfrm>
            <a:off x="985866" y="195263"/>
            <a:ext cx="4381500" cy="2476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Long-Baseline Neutrino Facility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475760"/>
            <a:ext cx="8302625" cy="0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 Placeholder 7"/>
          <p:cNvSpPr txBox="1">
            <a:spLocks/>
          </p:cNvSpPr>
          <p:nvPr/>
        </p:nvSpPr>
        <p:spPr>
          <a:xfrm>
            <a:off x="457200" y="196850"/>
            <a:ext cx="506413" cy="24606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LBNF</a:t>
            </a:r>
          </a:p>
        </p:txBody>
      </p:sp>
      <p:pic>
        <p:nvPicPr>
          <p:cNvPr id="1029" name="Picture 6" descr="FermiLogo_RGB_NALBlu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154906"/>
            <a:ext cx="1594477" cy="28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57200" y="5728951"/>
            <a:ext cx="830262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56" y="6003296"/>
            <a:ext cx="6540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24" y="5916605"/>
            <a:ext cx="1857669" cy="6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09" y="6083428"/>
            <a:ext cx="2202053" cy="3680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8" r:id="rId2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8337550" y="6483731"/>
            <a:ext cx="419100" cy="192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200" dirty="0" smtClean="0"/>
              <a:t>LBNF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6357938"/>
            <a:ext cx="8293100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03.24.17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38" y="6488430"/>
            <a:ext cx="5616575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David Montanari | Commissioning of WA 105 1x1x3 - Part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dunescience.org:441/cgi-bin/ShowDocument?docid=886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indico.fnal.gov/conferenceDisplay.py?confId=14195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 bwMode="auto">
          <a:xfrm>
            <a:off x="457200" y="1711325"/>
            <a:ext cx="8218488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cs typeface="Helvetica"/>
              </a:rPr>
              <a:t>Cryogenics Breakout Session</a:t>
            </a:r>
            <a:endParaRPr lang="en-US" dirty="0">
              <a:latin typeface="Helvetica" charset="0"/>
            </a:endParaRPr>
          </a:p>
        </p:txBody>
      </p:sp>
      <p:sp>
        <p:nvSpPr>
          <p:cNvPr id="6146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454025" y="3209925"/>
            <a:ext cx="8221663" cy="17208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David Montanari</a:t>
            </a:r>
            <a:endParaRPr lang="en-US" dirty="0">
              <a:latin typeface="Helvetica" charset="0"/>
            </a:endParaRPr>
          </a:p>
          <a:p>
            <a:r>
              <a:rPr lang="en-US" dirty="0" smtClean="0">
                <a:latin typeface="Helvetica" charset="0"/>
              </a:rPr>
              <a:t>LBNC Review</a:t>
            </a:r>
          </a:p>
          <a:p>
            <a:r>
              <a:rPr lang="en-US" dirty="0" smtClean="0">
                <a:latin typeface="Helvetica" charset="0"/>
              </a:rPr>
              <a:t>21-24 June 2017</a:t>
            </a:r>
            <a:endParaRPr lang="en-US" dirty="0"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LBNF Mezzanine </a:t>
            </a:r>
            <a:r>
              <a:rPr lang="mr-IN" dirty="0" smtClean="0"/>
              <a:t>–</a:t>
            </a:r>
            <a:r>
              <a:rPr lang="en-US" dirty="0" smtClean="0"/>
              <a:t> Side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03.24.17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Montanari | Commissioning of WA 105 1x1x3 - Part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3EDC-84CE-5D44-955B-22A59AD2752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" r="6209"/>
          <a:stretch/>
        </p:blipFill>
        <p:spPr>
          <a:xfrm>
            <a:off x="751490" y="1230230"/>
            <a:ext cx="7641020" cy="4776041"/>
          </a:xfrm>
        </p:spPr>
      </p:pic>
    </p:spTree>
    <p:extLst>
      <p:ext uri="{BB962C8B-B14F-4D97-AF65-F5344CB8AC3E}">
        <p14:creationId xmlns:p14="http://schemas.microsoft.com/office/powerpoint/2010/main" val="174744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LBNF Mezzanine </a:t>
            </a:r>
            <a:r>
              <a:rPr lang="mr-IN" dirty="0" smtClean="0"/>
              <a:t>–</a:t>
            </a:r>
            <a:r>
              <a:rPr lang="en-US" dirty="0" smtClean="0"/>
              <a:t> Side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03.24.17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Montanari | Commissioning of WA 105 1x1x3 - Part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3EDC-84CE-5D44-955B-22A59AD2752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" t="5245" r="8956" b="5192"/>
          <a:stretch/>
        </p:blipFill>
        <p:spPr>
          <a:xfrm>
            <a:off x="2065283" y="1220518"/>
            <a:ext cx="5013434" cy="4989271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6231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03.24.17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Montanari | Commissioning of WA 105 1x1x3 - Part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3EDC-84CE-5D44-955B-22A59AD2752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15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03.24.17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Montanari | Commissioning of WA 105 1x1x3 - Part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4025" y="1138237"/>
            <a:ext cx="8293100" cy="484663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WA105 1x1x3 Lessons learned.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Cryogenics Planning for ProtoDUNEs.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Cool-down requirements for ProtoDUNEs.</a:t>
            </a:r>
          </a:p>
          <a:p>
            <a:pPr>
              <a:spcBef>
                <a:spcPts val="1200"/>
              </a:spcBef>
            </a:pPr>
            <a:r>
              <a:rPr lang="en-US" dirty="0"/>
              <a:t>Progress on LBNF Mezzanine.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Feedback from ProtoDUNE-SP Instrumentation review (Apr 2017).</a:t>
            </a:r>
          </a:p>
        </p:txBody>
      </p:sp>
    </p:spTree>
    <p:extLst>
      <p:ext uri="{BB962C8B-B14F-4D97-AF65-F5344CB8AC3E}">
        <p14:creationId xmlns:p14="http://schemas.microsoft.com/office/powerpoint/2010/main" val="28960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 105 1x1x3 Lessons Learned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03.24.17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Montanari | ProtoDUNEs Cryogenic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3EDC-84CE-5D44-955B-22A59AD2752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3"/>
          </p:nvPr>
        </p:nvSpPr>
        <p:spPr>
          <a:xfrm>
            <a:off x="457200" y="1238250"/>
            <a:ext cx="8296656" cy="4846638"/>
          </a:xfrm>
        </p:spPr>
        <p:txBody>
          <a:bodyPr>
            <a:noAutofit/>
          </a:bodyPr>
          <a:lstStyle/>
          <a:p>
            <a:r>
              <a:rPr lang="en-US" sz="1700" b="1" dirty="0" smtClean="0"/>
              <a:t>Cool down:</a:t>
            </a:r>
          </a:p>
          <a:p>
            <a:pPr lvl="1"/>
            <a:r>
              <a:rPr lang="en-US" sz="1500" dirty="0" smtClean="0">
                <a:sym typeface="Wingdings"/>
              </a:rPr>
              <a:t>Provide escape path for the GAr generated when flowing LAr through warm pipe in the cool down manifold. </a:t>
            </a:r>
            <a:r>
              <a:rPr lang="en-US" sz="1500" dirty="0">
                <a:solidFill>
                  <a:srgbClr val="00B050"/>
                </a:solidFill>
                <a:sym typeface="Wingdings"/>
              </a:rPr>
              <a:t>✓</a:t>
            </a:r>
            <a:endParaRPr lang="en-US" sz="1500" dirty="0" smtClean="0">
              <a:sym typeface="Wingdings"/>
            </a:endParaRPr>
          </a:p>
          <a:p>
            <a:r>
              <a:rPr lang="en-US" sz="1700" b="1" dirty="0" smtClean="0">
                <a:sym typeface="Wingdings"/>
              </a:rPr>
              <a:t>Condenser heat exchanger:</a:t>
            </a:r>
          </a:p>
          <a:p>
            <a:pPr lvl="1"/>
            <a:r>
              <a:rPr lang="en-US" sz="1500" dirty="0" smtClean="0">
                <a:sym typeface="Wingdings"/>
              </a:rPr>
              <a:t>Provide LN2 phase separator on LN2 feed line to condenser. </a:t>
            </a:r>
            <a:r>
              <a:rPr lang="en-US" sz="1500" dirty="0">
                <a:solidFill>
                  <a:srgbClr val="00B050"/>
                </a:solidFill>
                <a:sym typeface="Wingdings"/>
              </a:rPr>
              <a:t>✓</a:t>
            </a:r>
            <a:endParaRPr lang="en-US" sz="1500" dirty="0" smtClean="0">
              <a:sym typeface="Wingdings"/>
            </a:endParaRPr>
          </a:p>
          <a:p>
            <a:r>
              <a:rPr lang="en-US" sz="1700" b="1" dirty="0" smtClean="0">
                <a:sym typeface="Wingdings"/>
              </a:rPr>
              <a:t>Excessive cryostat heat leak:</a:t>
            </a:r>
          </a:p>
          <a:p>
            <a:pPr lvl="1"/>
            <a:r>
              <a:rPr lang="en-US" sz="1500" dirty="0" smtClean="0">
                <a:sym typeface="Wingdings"/>
              </a:rPr>
              <a:t>Trying to evaluate the contribution of the roof versus the sides/bottom to understand how the feedthroughs affect the heat leak. </a:t>
            </a:r>
            <a:r>
              <a:rPr lang="en-US" sz="1500" dirty="0">
                <a:solidFill>
                  <a:srgbClr val="00B050"/>
                </a:solidFill>
                <a:sym typeface="Wingdings"/>
              </a:rPr>
              <a:t>✓</a:t>
            </a:r>
            <a:endParaRPr lang="en-US" sz="1500" dirty="0" smtClean="0">
              <a:sym typeface="Wingdings"/>
            </a:endParaRPr>
          </a:p>
          <a:p>
            <a:pPr lvl="1"/>
            <a:r>
              <a:rPr lang="en-US" sz="1500" dirty="0" smtClean="0">
                <a:sym typeface="Wingdings"/>
              </a:rPr>
              <a:t>Use secondary barrier to contain potential LAr spills but also stop convective currents within the insulation. </a:t>
            </a:r>
            <a:r>
              <a:rPr lang="en-US" sz="1500" dirty="0">
                <a:solidFill>
                  <a:srgbClr val="00B050"/>
                </a:solidFill>
                <a:sym typeface="Wingdings"/>
              </a:rPr>
              <a:t>✓</a:t>
            </a:r>
            <a:endParaRPr lang="en-US" sz="1500" dirty="0" smtClean="0">
              <a:sym typeface="Wingdings"/>
            </a:endParaRPr>
          </a:p>
          <a:p>
            <a:pPr lvl="1"/>
            <a:r>
              <a:rPr lang="en-US" sz="1500" dirty="0" smtClean="0">
                <a:sym typeface="Wingdings"/>
              </a:rPr>
              <a:t>Use potential other barriers to stop convective currents within the insulation (e.g. tapes over the gaps between insulation panels filled with glass wool). </a:t>
            </a:r>
            <a:r>
              <a:rPr lang="en-US" sz="1500" dirty="0">
                <a:solidFill>
                  <a:srgbClr val="00B050"/>
                </a:solidFill>
                <a:sym typeface="Wingdings"/>
              </a:rPr>
              <a:t>✓</a:t>
            </a:r>
            <a:endParaRPr lang="en-US" sz="1500" dirty="0" smtClean="0">
              <a:sym typeface="Wingdings"/>
            </a:endParaRPr>
          </a:p>
          <a:p>
            <a:pPr lvl="1"/>
            <a:r>
              <a:rPr lang="en-US" sz="1500" dirty="0" smtClean="0">
                <a:sym typeface="Wingdings"/>
              </a:rPr>
              <a:t>Evaluating the addition of radiation shields in the spare cryostat feedthroughs and manholes to reduce the radiative heat leak. Good from cryo point of view, but may negatively affect purity.</a:t>
            </a:r>
          </a:p>
        </p:txBody>
      </p:sp>
    </p:spTree>
    <p:extLst>
      <p:ext uri="{BB962C8B-B14F-4D97-AF65-F5344CB8AC3E}">
        <p14:creationId xmlns:p14="http://schemas.microsoft.com/office/powerpoint/2010/main" val="6208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Parameters (from Detector Requirements)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03.24.17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Montanari | ProtoDUNEs Cryogenic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7" name="Content Placeholder 7"/>
          <p:cNvGraphicFramePr>
            <a:graphicFrameLocks/>
          </p:cNvGraphicFramePr>
          <p:nvPr>
            <p:extLst/>
          </p:nvPr>
        </p:nvGraphicFramePr>
        <p:xfrm>
          <a:off x="455613" y="1149155"/>
          <a:ext cx="8269739" cy="363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068"/>
                <a:gridCol w="2833804"/>
                <a:gridCol w="1778696"/>
                <a:gridCol w="28631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Mode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Parameter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Value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Notes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/>
                          <a:cs typeface="Calibri"/>
                        </a:rPr>
                        <a:t>1</a:t>
                      </a:r>
                      <a:endParaRPr lang="en-US" sz="1600" b="1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/>
                          <a:cs typeface="Calibri"/>
                        </a:rPr>
                        <a:t>GAr purge flow rate</a:t>
                      </a:r>
                      <a:endParaRPr lang="en-US"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/>
                          <a:cs typeface="Calibri"/>
                        </a:rPr>
                        <a:t>88 m</a:t>
                      </a:r>
                      <a:r>
                        <a:rPr lang="en-US" sz="1400" baseline="30000" dirty="0" smtClean="0">
                          <a:latin typeface="Calibri"/>
                          <a:cs typeface="Calibri"/>
                        </a:rPr>
                        <a:t>3</a:t>
                      </a:r>
                      <a:r>
                        <a:rPr lang="en-US" sz="1400" dirty="0" smtClean="0">
                          <a:latin typeface="Calibri"/>
                          <a:cs typeface="Calibri"/>
                        </a:rPr>
                        <a:t>/hr</a:t>
                      </a:r>
                      <a:endParaRPr lang="en-US"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/>
                          <a:cs typeface="Calibri"/>
                        </a:rPr>
                        <a:t>From 1.2 m/hr</a:t>
                      </a:r>
                      <a:endParaRPr lang="en-US"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/>
                          <a:cs typeface="Calibri"/>
                        </a:rPr>
                        <a:t>2</a:t>
                      </a:r>
                      <a:endParaRPr lang="en-US" sz="1600" b="1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/>
                          <a:cs typeface="Calibri"/>
                        </a:rPr>
                        <a:t>Maximum cool-down</a:t>
                      </a:r>
                      <a:r>
                        <a:rPr lang="en-US" sz="1400" baseline="0" dirty="0" smtClean="0">
                          <a:latin typeface="Calibri"/>
                          <a:cs typeface="Calibri"/>
                        </a:rPr>
                        <a:t> rate TPC</a:t>
                      </a:r>
                      <a:endParaRPr lang="en-US"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/>
                          <a:cs typeface="Calibri"/>
                        </a:rPr>
                        <a:t>40 K/hr</a:t>
                      </a:r>
                    </a:p>
                    <a:p>
                      <a:r>
                        <a:rPr lang="en-US" sz="1400" dirty="0" smtClean="0">
                          <a:latin typeface="Calibri"/>
                          <a:cs typeface="Calibri"/>
                        </a:rPr>
                        <a:t>10 K/m</a:t>
                      </a:r>
                      <a:endParaRPr lang="en-US"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/>
                          <a:cs typeface="Calibri"/>
                        </a:rPr>
                        <a:t>T sensors</a:t>
                      </a:r>
                      <a:r>
                        <a:rPr lang="en-US" sz="1400" baseline="0" dirty="0" smtClean="0">
                          <a:latin typeface="Calibri"/>
                          <a:cs typeface="Calibri"/>
                        </a:rPr>
                        <a:t> to be defined and placed by Internal Cryogenics/Detector</a:t>
                      </a:r>
                      <a:endParaRPr lang="en-US"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/>
                          <a:cs typeface="Calibri"/>
                        </a:rPr>
                        <a:t>2</a:t>
                      </a:r>
                      <a:endParaRPr lang="en-US" sz="1600" b="1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/>
                          <a:cs typeface="Calibri"/>
                        </a:rPr>
                        <a:t>Maximum Delta</a:t>
                      </a:r>
                      <a:r>
                        <a:rPr lang="en-US" sz="14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smtClean="0">
                          <a:latin typeface="Calibri"/>
                          <a:cs typeface="Calibri"/>
                        </a:rPr>
                        <a:t>T between any two points in the detector</a:t>
                      </a:r>
                      <a:endParaRPr lang="en-US"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/>
                          <a:cs typeface="Calibri"/>
                        </a:rPr>
                        <a:t>50</a:t>
                      </a:r>
                      <a:r>
                        <a:rPr lang="en-US" sz="1400" baseline="0" dirty="0" smtClean="0">
                          <a:latin typeface="Calibri"/>
                          <a:cs typeface="Calibri"/>
                        </a:rPr>
                        <a:t> K</a:t>
                      </a:r>
                      <a:endParaRPr lang="en-US"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/>
                          <a:cs typeface="Calibri"/>
                        </a:rPr>
                        <a:t>T sensors</a:t>
                      </a:r>
                      <a:r>
                        <a:rPr lang="en-US" sz="1400" baseline="0" dirty="0" smtClean="0">
                          <a:latin typeface="Calibri"/>
                          <a:cs typeface="Calibri"/>
                        </a:rPr>
                        <a:t> to be defined and placed by Internal Cryogenics/Detector</a:t>
                      </a:r>
                      <a:endParaRPr lang="en-US" sz="1400" dirty="0" smtClean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/>
                          <a:cs typeface="Calibri"/>
                        </a:rPr>
                        <a:t>3</a:t>
                      </a:r>
                      <a:endParaRPr lang="en-US" sz="1600" b="1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/>
                          <a:cs typeface="Calibri"/>
                        </a:rPr>
                        <a:t>LAr filling flow</a:t>
                      </a:r>
                      <a:r>
                        <a:rPr lang="en-US" sz="1400" baseline="0" dirty="0" smtClean="0">
                          <a:latin typeface="Calibri"/>
                          <a:cs typeface="Calibri"/>
                        </a:rPr>
                        <a:t> rate (*)</a:t>
                      </a:r>
                      <a:endParaRPr lang="en-US"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/>
                          <a:cs typeface="Calibri"/>
                        </a:rPr>
                        <a:t>18 l/min</a:t>
                      </a:r>
                      <a:endParaRPr lang="en-US"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/>
                          <a:cs typeface="Calibri"/>
                        </a:rPr>
                        <a:t>Assuming</a:t>
                      </a:r>
                      <a:r>
                        <a:rPr lang="en-US" sz="14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smtClean="0">
                          <a:latin typeface="Calibri"/>
                          <a:cs typeface="Calibri"/>
                        </a:rPr>
                        <a:t>2 trucks/day (**)</a:t>
                      </a:r>
                      <a:endParaRPr lang="en-US"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/>
                          <a:cs typeface="Calibri"/>
                        </a:rPr>
                        <a:t>4</a:t>
                      </a:r>
                      <a:endParaRPr lang="en-US" sz="1600" b="1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/>
                          <a:cs typeface="Calibri"/>
                        </a:rPr>
                        <a:t>Cryostat static heat leak</a:t>
                      </a:r>
                      <a:endParaRPr lang="en-US"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/>
                          <a:cs typeface="Calibri"/>
                        </a:rPr>
                        <a:t>3.0 kW</a:t>
                      </a:r>
                      <a:endParaRPr lang="en-US"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/>
                          <a:cs typeface="Calibri"/>
                        </a:rPr>
                        <a:t>GAr boil-off (18 g/s)</a:t>
                      </a:r>
                      <a:endParaRPr lang="en-US"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/>
                          <a:cs typeface="Calibri"/>
                        </a:rPr>
                        <a:t>4</a:t>
                      </a:r>
                      <a:endParaRPr lang="en-US" sz="1600" b="1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/>
                          <a:cs typeface="Calibri"/>
                        </a:rPr>
                        <a:t>Other heat loads (estimate)</a:t>
                      </a:r>
                      <a:endParaRPr lang="en-US"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/>
                          <a:cs typeface="Calibri"/>
                        </a:rPr>
                        <a:t>5.0 kW </a:t>
                      </a:r>
                      <a:endParaRPr lang="en-US"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/>
                          <a:cs typeface="Calibri"/>
                        </a:rPr>
                        <a:t>Total estimate</a:t>
                      </a:r>
                      <a:r>
                        <a:rPr lang="en-US" sz="14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smtClean="0">
                          <a:latin typeface="Calibri"/>
                          <a:cs typeface="Calibri"/>
                        </a:rPr>
                        <a:t>is ~ 8 kW</a:t>
                      </a:r>
                      <a:endParaRPr lang="en-US"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/>
                          <a:cs typeface="Calibri"/>
                        </a:rPr>
                        <a:t>4</a:t>
                      </a:r>
                      <a:endParaRPr lang="en-US" sz="1600" b="1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/>
                          <a:cs typeface="Calibri"/>
                        </a:rPr>
                        <a:t>LAr circulation</a:t>
                      </a:r>
                      <a:r>
                        <a:rPr lang="en-US" sz="1400" baseline="0" dirty="0" smtClean="0">
                          <a:latin typeface="Calibri"/>
                          <a:cs typeface="Calibri"/>
                        </a:rPr>
                        <a:t> (5 days turnover)</a:t>
                      </a:r>
                      <a:endParaRPr lang="en-US"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/>
                          <a:cs typeface="Calibri"/>
                        </a:rPr>
                        <a:t>72 l/min (19 gpm)</a:t>
                      </a:r>
                      <a:endParaRPr lang="en-US"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/>
                          <a:cs typeface="Calibri"/>
                        </a:rPr>
                        <a:t>Nominal</a:t>
                      </a:r>
                      <a:r>
                        <a:rPr lang="en-US" sz="1400" baseline="0" dirty="0" smtClean="0">
                          <a:latin typeface="Calibri"/>
                          <a:cs typeface="Calibri"/>
                        </a:rPr>
                        <a:t> value (1 pump)</a:t>
                      </a:r>
                      <a:endParaRPr lang="en-US"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/>
                          <a:cs typeface="Calibri"/>
                        </a:rPr>
                        <a:t>2,</a:t>
                      </a:r>
                      <a:r>
                        <a:rPr lang="en-US" sz="1600" b="1" baseline="0" dirty="0" smtClean="0">
                          <a:latin typeface="Calibri"/>
                          <a:cs typeface="Calibri"/>
                        </a:rPr>
                        <a:t> 3, 4</a:t>
                      </a:r>
                      <a:endParaRPr lang="en-US" sz="1600" b="1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/>
                          <a:cs typeface="Calibri"/>
                        </a:rPr>
                        <a:t>Condenser size</a:t>
                      </a:r>
                      <a:endParaRPr lang="en-US"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/>
                          <a:cs typeface="Calibri"/>
                        </a:rPr>
                        <a:t>16 kW</a:t>
                      </a:r>
                      <a:endParaRPr lang="en-US"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4026" y="5511054"/>
            <a:ext cx="8232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Note:</a:t>
            </a:r>
            <a:r>
              <a:rPr lang="en-US" sz="1600" dirty="0" smtClean="0"/>
              <a:t> Noise, micro phonics and vibrations inside the LAr volume will be studied with an external </a:t>
            </a:r>
            <a:r>
              <a:rPr lang="en-US" sz="1600" smtClean="0"/>
              <a:t>pump configuration.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54026" y="4947705"/>
            <a:ext cx="6802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Value might be limited by the pressure inside the LAr storage dewar.</a:t>
            </a:r>
          </a:p>
          <a:p>
            <a:r>
              <a:rPr lang="en-US" sz="1600" dirty="0" smtClean="0"/>
              <a:t>** Market survey in place to confirm price and availability of 2 trucks/day of LAr.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5996343" y="-512"/>
            <a:ext cx="3147657" cy="369332"/>
          </a:xfrm>
          <a:prstGeom prst="rect">
            <a:avLst/>
          </a:prstGeom>
          <a:solidFill>
            <a:srgbClr val="43FF43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Same as presented in Mar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4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ProtoDUNEs Cryogenics Status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03.24.17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Montanari | ProtoDUNEs Cryogenic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3EDC-84CE-5D44-955B-22A59AD2752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3"/>
          </p:nvPr>
        </p:nvSpPr>
        <p:spPr>
          <a:xfrm>
            <a:off x="457200" y="1238250"/>
            <a:ext cx="8296656" cy="4846638"/>
          </a:xfrm>
        </p:spPr>
        <p:txBody>
          <a:bodyPr>
            <a:noAutofit/>
          </a:bodyPr>
          <a:lstStyle/>
          <a:p>
            <a:r>
              <a:rPr lang="en-US" sz="1700" b="1" dirty="0"/>
              <a:t>Proximity/External </a:t>
            </a:r>
            <a:r>
              <a:rPr lang="en-US" sz="1700" b="1" dirty="0" smtClean="0"/>
              <a:t>Cryogenics:</a:t>
            </a:r>
          </a:p>
          <a:p>
            <a:pPr lvl="1"/>
            <a:r>
              <a:rPr lang="en-US" sz="1500" dirty="0" smtClean="0"/>
              <a:t>Contract awarded</a:t>
            </a:r>
            <a:r>
              <a:rPr lang="en-US" sz="1500" dirty="0" smtClean="0">
                <a:sym typeface="Wingdings"/>
              </a:rPr>
              <a:t>. </a:t>
            </a:r>
            <a:r>
              <a:rPr lang="en-US" sz="1500" dirty="0" smtClean="0">
                <a:solidFill>
                  <a:srgbClr val="00B050"/>
                </a:solidFill>
                <a:sym typeface="Wingdings"/>
              </a:rPr>
              <a:t>✓</a:t>
            </a:r>
          </a:p>
          <a:p>
            <a:pPr lvl="1"/>
            <a:r>
              <a:rPr lang="en-US" sz="1500" dirty="0" smtClean="0">
                <a:sym typeface="Wingdings"/>
              </a:rPr>
              <a:t>Design about to start. </a:t>
            </a:r>
            <a:r>
              <a:rPr lang="en-US" sz="1500" dirty="0">
                <a:solidFill>
                  <a:srgbClr val="00B050"/>
                </a:solidFill>
                <a:sym typeface="Wingdings"/>
              </a:rPr>
              <a:t>✓</a:t>
            </a:r>
            <a:endParaRPr lang="en-US" sz="1500" dirty="0" smtClean="0">
              <a:sym typeface="Wingdings"/>
            </a:endParaRPr>
          </a:p>
          <a:p>
            <a:pPr lvl="1"/>
            <a:r>
              <a:rPr lang="en-US" sz="1500" dirty="0" smtClean="0">
                <a:sym typeface="Wingdings"/>
              </a:rPr>
              <a:t>Estimated start of installation in EHN1: Nov 2017.</a:t>
            </a:r>
          </a:p>
          <a:p>
            <a:pPr lvl="1"/>
            <a:r>
              <a:rPr lang="en-US" sz="1500" dirty="0" smtClean="0">
                <a:sym typeface="Wingdings"/>
              </a:rPr>
              <a:t>Estimated completion of installation in EHN1: Feb 2018.</a:t>
            </a:r>
          </a:p>
          <a:p>
            <a:r>
              <a:rPr lang="en-US" sz="1700" b="1" dirty="0" smtClean="0">
                <a:sym typeface="Wingdings"/>
              </a:rPr>
              <a:t>Internal Cryogenics:</a:t>
            </a:r>
          </a:p>
          <a:p>
            <a:pPr lvl="1"/>
            <a:r>
              <a:rPr lang="en-US" sz="1500" dirty="0" smtClean="0">
                <a:sym typeface="Wingdings"/>
              </a:rPr>
              <a:t>Design completed. </a:t>
            </a:r>
            <a:r>
              <a:rPr lang="en-US" sz="1500" dirty="0">
                <a:solidFill>
                  <a:srgbClr val="00B050"/>
                </a:solidFill>
                <a:sym typeface="Wingdings"/>
              </a:rPr>
              <a:t>✓</a:t>
            </a:r>
            <a:endParaRPr lang="en-US" sz="1500" dirty="0" smtClean="0">
              <a:sym typeface="Wingdings"/>
            </a:endParaRPr>
          </a:p>
          <a:p>
            <a:pPr lvl="1"/>
            <a:r>
              <a:rPr lang="en-US" sz="1500" dirty="0" smtClean="0">
                <a:sym typeface="Wingdings"/>
              </a:rPr>
              <a:t>Fabrication in progress. </a:t>
            </a:r>
            <a:r>
              <a:rPr lang="en-US" sz="1500" dirty="0">
                <a:solidFill>
                  <a:srgbClr val="00B050"/>
                </a:solidFill>
                <a:sym typeface="Wingdings"/>
              </a:rPr>
              <a:t>✓</a:t>
            </a:r>
            <a:endParaRPr lang="en-US" sz="1500" dirty="0" smtClean="0">
              <a:sym typeface="Wingdings"/>
            </a:endParaRPr>
          </a:p>
          <a:p>
            <a:pPr lvl="1"/>
            <a:r>
              <a:rPr lang="en-US" sz="1500" dirty="0" smtClean="0">
                <a:sym typeface="Wingdings"/>
              </a:rPr>
              <a:t>Supports to be delivered earlier to be welded to the tanks prior to washing them.</a:t>
            </a:r>
          </a:p>
          <a:p>
            <a:pPr lvl="1"/>
            <a:r>
              <a:rPr lang="en-US" sz="1500" dirty="0" smtClean="0">
                <a:sym typeface="Wingdings"/>
              </a:rPr>
              <a:t>Estimated start of installation in EHN1: Aug 2017.</a:t>
            </a:r>
          </a:p>
          <a:p>
            <a:pPr lvl="1"/>
            <a:r>
              <a:rPr lang="en-US" sz="1500" dirty="0" smtClean="0">
                <a:sym typeface="Wingdings"/>
              </a:rPr>
              <a:t>Estimated duration of installation: 3 weeks.	</a:t>
            </a:r>
          </a:p>
          <a:p>
            <a:r>
              <a:rPr lang="en-US" sz="1700" b="1" dirty="0" smtClean="0">
                <a:sym typeface="Wingdings"/>
              </a:rPr>
              <a:t>Inline safety valves (Protego):</a:t>
            </a:r>
          </a:p>
          <a:p>
            <a:pPr lvl="1"/>
            <a:r>
              <a:rPr lang="en-US" sz="1500" dirty="0" smtClean="0">
                <a:sym typeface="Wingdings"/>
              </a:rPr>
              <a:t>NP-04 Installed. </a:t>
            </a:r>
            <a:r>
              <a:rPr lang="en-US" sz="1500" dirty="0">
                <a:solidFill>
                  <a:srgbClr val="00B050"/>
                </a:solidFill>
                <a:sym typeface="Wingdings"/>
              </a:rPr>
              <a:t>✓</a:t>
            </a:r>
            <a:endParaRPr lang="en-US" sz="1500" dirty="0" smtClean="0">
              <a:sym typeface="Wingdings"/>
            </a:endParaRPr>
          </a:p>
          <a:p>
            <a:pPr lvl="1"/>
            <a:r>
              <a:rPr lang="en-US" sz="1500" dirty="0" smtClean="0">
                <a:sym typeface="Wingdings"/>
              </a:rPr>
              <a:t>NP-02 being repaired (following mishandling after installation).</a:t>
            </a:r>
          </a:p>
          <a:p>
            <a:r>
              <a:rPr lang="en-US" sz="1700" b="1" dirty="0" smtClean="0">
                <a:sym typeface="Wingdings"/>
              </a:rPr>
              <a:t>Platforms/Cable Trays/Cabling/Warm Piping:</a:t>
            </a:r>
          </a:p>
          <a:p>
            <a:pPr lvl="1"/>
            <a:r>
              <a:rPr lang="en-US" sz="1500" dirty="0" smtClean="0">
                <a:sym typeface="Wingdings"/>
              </a:rPr>
              <a:t>Estimated installation: Jun 2017-Feb 2018.</a:t>
            </a:r>
          </a:p>
          <a:p>
            <a:pPr lvl="1"/>
            <a:r>
              <a:rPr lang="en-US" sz="1500" dirty="0" smtClean="0">
                <a:sym typeface="Wingdings"/>
              </a:rPr>
              <a:t>Not started yet.</a:t>
            </a:r>
            <a:endParaRPr lang="en-US" sz="1500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1748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ProtoDUNEs Cool down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03.24.17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Montanari | ProtoDUNEs Cryogenic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3EDC-84CE-5D44-955B-22A59AD2752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457200" y="1238250"/>
            <a:ext cx="8234855" cy="4846638"/>
          </a:xfrm>
        </p:spPr>
        <p:txBody>
          <a:bodyPr/>
          <a:lstStyle/>
          <a:p>
            <a:r>
              <a:rPr lang="en-US" dirty="0" smtClean="0"/>
              <a:t>CFD Simulations of the cool down process.</a:t>
            </a:r>
          </a:p>
          <a:p>
            <a:r>
              <a:rPr lang="en-US" dirty="0" smtClean="0"/>
              <a:t>Two hand calcs to verify the CFDs.</a:t>
            </a:r>
          </a:p>
          <a:p>
            <a:r>
              <a:rPr lang="en-US" dirty="0" smtClean="0"/>
              <a:t>Good agreement with the methodology.</a:t>
            </a:r>
          </a:p>
          <a:p>
            <a:r>
              <a:rPr lang="en-US" dirty="0" smtClean="0"/>
              <a:t>CFD Simulations assume a higher cooling power and higher GAr flow rates than currently available.</a:t>
            </a:r>
          </a:p>
          <a:p>
            <a:r>
              <a:rPr lang="en-US" dirty="0" smtClean="0"/>
              <a:t>Solution is to use all available cooling power and increase duration of cool down phase to whatever is needed (currently 2-3 weeks).</a:t>
            </a:r>
          </a:p>
          <a:p>
            <a:r>
              <a:rPr lang="en-US" dirty="0" smtClean="0"/>
              <a:t>Details on </a:t>
            </a:r>
            <a:r>
              <a:rPr lang="en-US" dirty="0" smtClean="0">
                <a:hlinkClick r:id="rId3"/>
              </a:rPr>
              <a:t>DocDB-886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6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LBNF Mezzanine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03.24.17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Montanari | Commissioning of WA 105 1x1x3 - Part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3EDC-84CE-5D44-955B-22A59AD2752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3"/>
          </p:nvPr>
        </p:nvSpPr>
        <p:spPr>
          <a:xfrm>
            <a:off x="457200" y="1238250"/>
            <a:ext cx="8296656" cy="4846638"/>
          </a:xfrm>
        </p:spPr>
        <p:txBody>
          <a:bodyPr>
            <a:noAutofit/>
          </a:bodyPr>
          <a:lstStyle/>
          <a:p>
            <a:r>
              <a:rPr lang="en-US" sz="1900" dirty="0" smtClean="0"/>
              <a:t>We continue the conceptual design adding details:</a:t>
            </a:r>
          </a:p>
          <a:p>
            <a:pPr lvl="1"/>
            <a:r>
              <a:rPr lang="en-US" sz="1700" dirty="0" smtClean="0"/>
              <a:t>Structure to support the majority of the equipment.</a:t>
            </a:r>
          </a:p>
          <a:p>
            <a:pPr lvl="1"/>
            <a:r>
              <a:rPr lang="en-US" sz="1700" dirty="0" smtClean="0"/>
              <a:t>Legs and feet to support heavy components (vessels, valves).</a:t>
            </a:r>
          </a:p>
          <a:p>
            <a:r>
              <a:rPr lang="en-US" sz="1900" dirty="0" smtClean="0">
                <a:sym typeface="Wingdings"/>
              </a:rPr>
              <a:t>We have estimated the mezzanine loads (and location), based on the current design.</a:t>
            </a:r>
          </a:p>
          <a:p>
            <a:r>
              <a:rPr lang="en-US" sz="1900" dirty="0" smtClean="0">
                <a:sym typeface="Wingdings"/>
              </a:rPr>
              <a:t>A design of the mezzanine structure is in progress (CERN).</a:t>
            </a:r>
          </a:p>
          <a:p>
            <a:r>
              <a:rPr lang="en-US" sz="1900" dirty="0" smtClean="0">
                <a:sym typeface="Wingdings"/>
              </a:rPr>
              <a:t>Working with DUNE Far Detector and Systems Engineering to identify location of all feedthroughs through the roof of the cryostat (See contribution </a:t>
            </a:r>
            <a:r>
              <a:rPr lang="en-US" sz="1900" dirty="0" smtClean="0">
                <a:sym typeface="Wingdings"/>
                <a:hlinkClick r:id="rId3"/>
              </a:rPr>
              <a:t>“DUNE Detector, Cryogenics, Cryostat Interfaces”</a:t>
            </a:r>
            <a:r>
              <a:rPr lang="en-US" sz="1900" dirty="0" smtClean="0">
                <a:sym typeface="Wingdings"/>
              </a:rPr>
              <a:t> in LBNF/DUNE Interfaces breakout session).</a:t>
            </a:r>
          </a:p>
          <a:p>
            <a:r>
              <a:rPr lang="en-US" sz="1900" dirty="0" smtClean="0">
                <a:sym typeface="Wingdings"/>
              </a:rPr>
              <a:t>Animation showing the current design </a:t>
            </a:r>
            <a:r>
              <a:rPr lang="en-US" sz="1900" dirty="0">
                <a:sym typeface="Wingdings"/>
              </a:rPr>
              <a:t>is available </a:t>
            </a:r>
            <a:r>
              <a:rPr lang="en-US" sz="1900" dirty="0" smtClean="0">
                <a:sym typeface="Wingdings"/>
              </a:rPr>
              <a:t>on the </a:t>
            </a:r>
            <a:r>
              <a:rPr lang="en-US" sz="1900" dirty="0" err="1" smtClean="0">
                <a:sym typeface="Wingdings"/>
                <a:hlinkClick r:id="rId3"/>
              </a:rPr>
              <a:t>Indico</a:t>
            </a:r>
            <a:r>
              <a:rPr lang="en-US" sz="1900" dirty="0" smtClean="0">
                <a:sym typeface="Wingdings"/>
                <a:hlinkClick r:id="rId3"/>
              </a:rPr>
              <a:t> page</a:t>
            </a:r>
            <a:r>
              <a:rPr lang="en-US" sz="1900" dirty="0" smtClean="0">
                <a:sym typeface="Wingding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459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LBNF Mezzanine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Iso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03.24.17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Montanari | Commissioning of WA 105 1x1x3 - Part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3EDC-84CE-5D44-955B-22A59AD27526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405688" y="1001878"/>
            <a:ext cx="8332624" cy="5303643"/>
            <a:chOff x="405688" y="1001878"/>
            <a:chExt cx="8332624" cy="530364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5" r="3908"/>
            <a:stretch/>
          </p:blipFill>
          <p:spPr>
            <a:xfrm>
              <a:off x="405688" y="1001878"/>
              <a:ext cx="8332624" cy="5303643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 flipV="1">
              <a:off x="3016469" y="3122927"/>
              <a:ext cx="5465380" cy="3182594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19726189">
              <a:off x="5663681" y="4651162"/>
              <a:ext cx="655949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35 m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748286" y="5234152"/>
              <a:ext cx="1805728" cy="1071369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 rot="1837026">
              <a:off x="1027814" y="5698307"/>
              <a:ext cx="655949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mtClean="0"/>
                <a:t>12 </a:t>
              </a:r>
              <a:r>
                <a:rPr lang="en-US" dirty="0" smtClean="0"/>
                <a:t>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7742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LBNF Mezzanine </a:t>
            </a:r>
            <a:r>
              <a:rPr lang="mr-IN" dirty="0" smtClean="0"/>
              <a:t>–</a:t>
            </a:r>
            <a:r>
              <a:rPr lang="en-US" dirty="0" smtClean="0"/>
              <a:t> Top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03.24.17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Montanari | Commissioning of WA 105 1x1x3 - Part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3EDC-84CE-5D44-955B-22A59AD2752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2" r="1112" b="13158"/>
          <a:stretch/>
        </p:blipFill>
        <p:spPr>
          <a:xfrm>
            <a:off x="50800" y="2186152"/>
            <a:ext cx="9042400" cy="334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6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BNF Template_0512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61698</TotalTime>
  <Words>796</Words>
  <Application>Microsoft Macintosh PowerPoint</Application>
  <PresentationFormat>On-screen Show (4:3)</PresentationFormat>
  <Paragraphs>147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Calibri</vt:lpstr>
      <vt:lpstr>Geneva</vt:lpstr>
      <vt:lpstr>Helvetica</vt:lpstr>
      <vt:lpstr>Lucida Grande</vt:lpstr>
      <vt:lpstr>Wingdings</vt:lpstr>
      <vt:lpstr>Arial</vt:lpstr>
      <vt:lpstr>LBNF Template_051215</vt:lpstr>
      <vt:lpstr>LBNF Content-Footer Theme</vt:lpstr>
      <vt:lpstr>Cryogenics Breakout Session</vt:lpstr>
      <vt:lpstr>Topics</vt:lpstr>
      <vt:lpstr>WA 105 1x1x3 Lessons Learned</vt:lpstr>
      <vt:lpstr>Engineering Parameters (from Detector Requirements) </vt:lpstr>
      <vt:lpstr>ProtoDUNEs Cryogenics Status</vt:lpstr>
      <vt:lpstr>ProtoDUNEs Cool down</vt:lpstr>
      <vt:lpstr>LBNF Mezzanine</vt:lpstr>
      <vt:lpstr>LBNF Mezzanine – Iso </vt:lpstr>
      <vt:lpstr>LBNF Mezzanine – Top </vt:lpstr>
      <vt:lpstr>LBNF Mezzanine – Side </vt:lpstr>
      <vt:lpstr>LBNF Mezzanine – Side </vt:lpstr>
      <vt:lpstr>Thanks</vt:lpstr>
    </vt:vector>
  </TitlesOfParts>
  <Company>Sandbox Studio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David Montanari</cp:lastModifiedBy>
  <cp:revision>2926</cp:revision>
  <cp:lastPrinted>2017-06-23T07:40:35Z</cp:lastPrinted>
  <dcterms:created xsi:type="dcterms:W3CDTF">2015-04-30T14:29:22Z</dcterms:created>
  <dcterms:modified xsi:type="dcterms:W3CDTF">2017-06-23T08:58:36Z</dcterms:modified>
</cp:coreProperties>
</file>