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6" r:id="rId2"/>
    <p:sldId id="294" r:id="rId3"/>
    <p:sldId id="259" r:id="rId4"/>
    <p:sldId id="260" r:id="rId5"/>
    <p:sldId id="299" r:id="rId6"/>
    <p:sldId id="264" r:id="rId7"/>
    <p:sldId id="321" r:id="rId8"/>
    <p:sldId id="309" r:id="rId9"/>
    <p:sldId id="308" r:id="rId10"/>
    <p:sldId id="261" r:id="rId11"/>
    <p:sldId id="265" r:id="rId12"/>
    <p:sldId id="262" r:id="rId13"/>
    <p:sldId id="267" r:id="rId14"/>
    <p:sldId id="268" r:id="rId15"/>
    <p:sldId id="266" r:id="rId16"/>
    <p:sldId id="269" r:id="rId17"/>
    <p:sldId id="270" r:id="rId18"/>
    <p:sldId id="301" r:id="rId19"/>
    <p:sldId id="271" r:id="rId20"/>
    <p:sldId id="272" r:id="rId21"/>
    <p:sldId id="276" r:id="rId22"/>
    <p:sldId id="273" r:id="rId23"/>
    <p:sldId id="275" r:id="rId24"/>
    <p:sldId id="279" r:id="rId25"/>
    <p:sldId id="278" r:id="rId26"/>
    <p:sldId id="280" r:id="rId27"/>
    <p:sldId id="302" r:id="rId28"/>
    <p:sldId id="303" r:id="rId29"/>
    <p:sldId id="281" r:id="rId30"/>
    <p:sldId id="283" r:id="rId31"/>
    <p:sldId id="289" r:id="rId32"/>
    <p:sldId id="277" r:id="rId33"/>
    <p:sldId id="282" r:id="rId34"/>
    <p:sldId id="284" r:id="rId35"/>
    <p:sldId id="285" r:id="rId36"/>
    <p:sldId id="310" r:id="rId37"/>
    <p:sldId id="311" r:id="rId38"/>
    <p:sldId id="312" r:id="rId39"/>
    <p:sldId id="313" r:id="rId40"/>
    <p:sldId id="314" r:id="rId41"/>
    <p:sldId id="315" r:id="rId42"/>
    <p:sldId id="317" r:id="rId43"/>
    <p:sldId id="318" r:id="rId44"/>
    <p:sldId id="319" r:id="rId45"/>
    <p:sldId id="320" r:id="rId46"/>
    <p:sldId id="288" r:id="rId47"/>
    <p:sldId id="290" r:id="rId48"/>
    <p:sldId id="291" r:id="rId49"/>
    <p:sldId id="305" r:id="rId50"/>
    <p:sldId id="292" r:id="rId51"/>
    <p:sldId id="306" r:id="rId52"/>
    <p:sldId id="293" r:id="rId53"/>
    <p:sldId id="304" r:id="rId54"/>
    <p:sldId id="295" r:id="rId55"/>
    <p:sldId id="296" r:id="rId56"/>
    <p:sldId id="297" r:id="rId57"/>
    <p:sldId id="307" r:id="rId58"/>
    <p:sldId id="298"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60" autoAdjust="0"/>
    <p:restoredTop sz="69611" autoAdjust="0"/>
  </p:normalViewPr>
  <p:slideViewPr>
    <p:cSldViewPr snapToGrid="0" snapToObjects="1">
      <p:cViewPr>
        <p:scale>
          <a:sx n="65" d="100"/>
          <a:sy n="65" d="100"/>
        </p:scale>
        <p:origin x="-135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5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C9A4BA-B3E3-3E43-949F-C19BE59CD35D}" type="datetimeFigureOut">
              <a:rPr lang="en-US" smtClean="0"/>
              <a:t>12/2/2014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04F37B-61AC-8D43-BC4A-99CA9D9CEADC}" type="slidenum">
              <a:rPr lang="en-US" smtClean="0"/>
              <a:t>‹#›</a:t>
            </a:fld>
            <a:endParaRPr lang="en-US"/>
          </a:p>
        </p:txBody>
      </p:sp>
    </p:spTree>
    <p:extLst>
      <p:ext uri="{BB962C8B-B14F-4D97-AF65-F5344CB8AC3E}">
        <p14:creationId xmlns:p14="http://schemas.microsoft.com/office/powerpoint/2010/main" val="5431432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Metaphysics is among</a:t>
            </a:r>
            <a:r>
              <a:rPr lang="en-US" baseline="0" dirty="0" smtClean="0"/>
              <a:t> the greatest philosophical works.  It is a reconciliation of “common sense” observations with Plato’s theory of Forms.  What is existence?  What kinds of things exist?  How can things by CHANGE and PERSIST?  How can we understand what is going on?</a:t>
            </a:r>
          </a:p>
          <a:p>
            <a:endParaRPr lang="en-US" baseline="0" dirty="0" smtClean="0"/>
          </a:p>
          <a:p>
            <a:r>
              <a:rPr lang="en-US" baseline="0" dirty="0" smtClean="0"/>
              <a:t>Studied under Plato as a teenager, 350 BC</a:t>
            </a:r>
          </a:p>
          <a:p>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2</a:t>
            </a:fld>
            <a:endParaRPr lang="en-US"/>
          </a:p>
        </p:txBody>
      </p:sp>
    </p:spTree>
    <p:extLst>
      <p:ext uri="{BB962C8B-B14F-4D97-AF65-F5344CB8AC3E}">
        <p14:creationId xmlns:p14="http://schemas.microsoft.com/office/powerpoint/2010/main" val="594022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 the “interpretation” caveat on the</a:t>
            </a:r>
            <a:r>
              <a:rPr lang="en-US" baseline="0" dirty="0" smtClean="0"/>
              <a:t> diagram</a:t>
            </a:r>
          </a:p>
          <a:p>
            <a:endParaRPr lang="en-US" baseline="0" dirty="0" smtClean="0"/>
          </a:p>
          <a:p>
            <a:r>
              <a:rPr lang="en-US" baseline="0" dirty="0" smtClean="0"/>
              <a:t>“</a:t>
            </a:r>
            <a:r>
              <a:rPr lang="en-US" baseline="0" dirty="0" err="1" smtClean="0"/>
              <a:t>Hubbles</a:t>
            </a:r>
            <a:r>
              <a:rPr lang="en-US" baseline="0" dirty="0" smtClean="0"/>
              <a:t> Law” formulated as an EMPIRICAL relation between V and D.</a:t>
            </a:r>
          </a:p>
          <a:p>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18</a:t>
            </a:fld>
            <a:endParaRPr lang="en-US"/>
          </a:p>
        </p:txBody>
      </p:sp>
    </p:spTree>
    <p:extLst>
      <p:ext uri="{BB962C8B-B14F-4D97-AF65-F5344CB8AC3E}">
        <p14:creationId xmlns:p14="http://schemas.microsoft.com/office/powerpoint/2010/main" val="411096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out 1/H for H=500 km/sec/</a:t>
            </a:r>
            <a:r>
              <a:rPr lang="en-US" dirty="0" err="1" smtClean="0"/>
              <a:t>Mpar</a:t>
            </a:r>
            <a:endParaRPr lang="en-US" dirty="0" smtClean="0"/>
          </a:p>
          <a:p>
            <a:endParaRPr lang="en-US" dirty="0" smtClean="0"/>
          </a:p>
          <a:p>
            <a:r>
              <a:rPr lang="en-US" dirty="0" smtClean="0"/>
              <a:t>1</a:t>
            </a:r>
            <a:r>
              <a:rPr lang="en-US" baseline="0" dirty="0" smtClean="0"/>
              <a:t> par = distance corresponding to parallax of one </a:t>
            </a:r>
            <a:r>
              <a:rPr lang="en-US" baseline="0" dirty="0" err="1" smtClean="0"/>
              <a:t>arcsecond</a:t>
            </a:r>
            <a:r>
              <a:rPr lang="en-US" baseline="0" dirty="0" smtClean="0"/>
              <a:t>”</a:t>
            </a:r>
          </a:p>
          <a:p>
            <a:r>
              <a:rPr lang="en-US" baseline="0" dirty="0" smtClean="0"/>
              <a:t>= 206e3 AU</a:t>
            </a:r>
          </a:p>
          <a:p>
            <a:r>
              <a:rPr lang="en-US" baseline="0" dirty="0" smtClean="0"/>
              <a:t>= 3.26 </a:t>
            </a:r>
            <a:r>
              <a:rPr lang="en-US" baseline="0" dirty="0" err="1" smtClean="0"/>
              <a:t>ly</a:t>
            </a:r>
            <a:endParaRPr lang="en-US" baseline="0" dirty="0" smtClean="0"/>
          </a:p>
          <a:p>
            <a:r>
              <a:rPr lang="en-US" baseline="0" dirty="0" smtClean="0"/>
              <a:t>= 31e15 m</a:t>
            </a:r>
          </a:p>
          <a:p>
            <a:endParaRPr lang="en-US" baseline="0" dirty="0" smtClean="0"/>
          </a:p>
          <a:p>
            <a:r>
              <a:rPr lang="en-US" baseline="0" dirty="0" smtClean="0"/>
              <a:t>T = (1e6*31e15m)/(5e5 m/sec)</a:t>
            </a:r>
          </a:p>
          <a:p>
            <a:r>
              <a:rPr lang="en-US" baseline="0" dirty="0" smtClean="0"/>
              <a:t>= 6.2e16 sec * (1 year/pi 1e7 sec)</a:t>
            </a:r>
          </a:p>
          <a:p>
            <a:r>
              <a:rPr lang="en-US" baseline="0" dirty="0" smtClean="0"/>
              <a:t>= 2e9 years</a:t>
            </a:r>
          </a:p>
          <a:p>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19</a:t>
            </a:fld>
            <a:endParaRPr lang="en-US"/>
          </a:p>
        </p:txBody>
      </p:sp>
    </p:spTree>
    <p:extLst>
      <p:ext uri="{BB962C8B-B14F-4D97-AF65-F5344CB8AC3E}">
        <p14:creationId xmlns:p14="http://schemas.microsoft.com/office/powerpoint/2010/main" val="864407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Had Arno Penzias and Robert Wilson known in 1964 of the prediction of </a:t>
            </a:r>
            <a:r>
              <a:rPr lang="en-US" sz="1200" kern="1200" dirty="0" err="1" smtClean="0">
                <a:solidFill>
                  <a:schemeClr val="tx1"/>
                </a:solidFill>
                <a:effectLst/>
                <a:latin typeface="+mn-lt"/>
                <a:ea typeface="+mn-ea"/>
                <a:cs typeface="+mn-cs"/>
              </a:rPr>
              <a:t>Alpher</a:t>
            </a:r>
            <a:r>
              <a:rPr lang="en-US" sz="1200" kern="1200" dirty="0" smtClean="0">
                <a:solidFill>
                  <a:schemeClr val="tx1"/>
                </a:solidFill>
                <a:effectLst/>
                <a:latin typeface="+mn-lt"/>
                <a:ea typeface="+mn-ea"/>
                <a:cs typeface="+mn-cs"/>
              </a:rPr>
              <a:t> and Herman sixteen years earlier, the two Bell scientists would have been spared a year’s work trying to uncover the source of the noise in their horn antenna. Had [Robert] </a:t>
            </a:r>
            <a:r>
              <a:rPr lang="en-US" sz="1200" kern="1200" dirty="0" err="1" smtClean="0">
                <a:solidFill>
                  <a:schemeClr val="tx1"/>
                </a:solidFill>
                <a:effectLst/>
                <a:latin typeface="+mn-lt"/>
                <a:ea typeface="+mn-ea"/>
                <a:cs typeface="+mn-cs"/>
              </a:rPr>
              <a:t>Dicke</a:t>
            </a:r>
            <a:r>
              <a:rPr lang="en-US" sz="1200" kern="1200" dirty="0" smtClean="0">
                <a:solidFill>
                  <a:schemeClr val="tx1"/>
                </a:solidFill>
                <a:effectLst/>
                <a:latin typeface="+mn-lt"/>
                <a:ea typeface="+mn-ea"/>
                <a:cs typeface="+mn-cs"/>
              </a:rPr>
              <a:t> been aware of the prediction, he could have begun work on his own antenna years earlier without having to wait for Jim Peebles to do the theoretical calculations from scratch. </a:t>
            </a:r>
            <a:endParaRPr lang="en-US" dirty="0" smtClean="0"/>
          </a:p>
          <a:p>
            <a:r>
              <a:rPr lang="en-US" sz="1200" kern="1200" dirty="0" smtClean="0">
                <a:solidFill>
                  <a:schemeClr val="tx1"/>
                </a:solidFill>
                <a:effectLst/>
                <a:latin typeface="+mn-lt"/>
                <a:ea typeface="+mn-ea"/>
                <a:cs typeface="+mn-cs"/>
              </a:rPr>
              <a:t>John C. Mather, John </a:t>
            </a:r>
            <a:r>
              <a:rPr lang="en-US" sz="1200" kern="1200" dirty="0" err="1" smtClean="0">
                <a:solidFill>
                  <a:schemeClr val="tx1"/>
                </a:solidFill>
                <a:effectLst/>
                <a:latin typeface="+mn-lt"/>
                <a:ea typeface="+mn-ea"/>
                <a:cs typeface="+mn-cs"/>
              </a:rPr>
              <a:t>Boslough</a:t>
            </a:r>
            <a:r>
              <a:rPr lang="en-US" sz="1200" kern="1200" dirty="0" smtClean="0">
                <a:solidFill>
                  <a:schemeClr val="tx1"/>
                </a:solidFill>
                <a:effectLst/>
                <a:latin typeface="+mn-lt"/>
                <a:ea typeface="+mn-ea"/>
                <a:cs typeface="+mn-cs"/>
              </a:rPr>
              <a:t>, The Very First Light, New York: Basic Books, 1996, pp. 49-50.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decades, there was a “consensus view” that a steady state theory was true.  Einstein</a:t>
            </a:r>
            <a:r>
              <a:rPr lang="en-US" sz="1200" kern="1200" baseline="0" dirty="0" smtClean="0">
                <a:solidFill>
                  <a:schemeClr val="tx1"/>
                </a:solidFill>
                <a:effectLst/>
                <a:latin typeface="+mn-lt"/>
                <a:ea typeface="+mn-ea"/>
                <a:cs typeface="+mn-cs"/>
              </a:rPr>
              <a:t> was “more comfortable philosophically” with it.</a:t>
            </a:r>
          </a:p>
          <a:p>
            <a:r>
              <a:rPr lang="en-US" sz="1200" kern="1200" baseline="0" dirty="0" smtClean="0">
                <a:solidFill>
                  <a:schemeClr val="tx1"/>
                </a:solidFill>
                <a:effectLst/>
                <a:latin typeface="+mn-lt"/>
                <a:ea typeface="+mn-ea"/>
                <a:cs typeface="+mn-cs"/>
              </a:rPr>
              <a:t>It “predicted” (actually post-</a:t>
            </a:r>
            <a:r>
              <a:rPr lang="en-US" sz="1200" kern="1200" baseline="0" dirty="0" err="1" smtClean="0">
                <a:solidFill>
                  <a:schemeClr val="tx1"/>
                </a:solidFill>
                <a:effectLst/>
                <a:latin typeface="+mn-lt"/>
                <a:ea typeface="+mn-ea"/>
                <a:cs typeface="+mn-cs"/>
              </a:rPr>
              <a:t>dicted</a:t>
            </a:r>
            <a:r>
              <a:rPr lang="en-US" sz="1200" kern="1200" baseline="0" dirty="0" smtClean="0">
                <a:solidFill>
                  <a:schemeClr val="tx1"/>
                </a:solidFill>
                <a:effectLst/>
                <a:latin typeface="+mn-lt"/>
                <a:ea typeface="+mn-ea"/>
                <a:cs typeface="+mn-cs"/>
              </a:rPr>
              <a:t>” the wavelength shift/distance relationship.  A big supporter of the “big bang” theory, George Gamow, </a:t>
            </a:r>
          </a:p>
          <a:p>
            <a:r>
              <a:rPr lang="en-US" sz="1200" kern="1200" baseline="0" dirty="0" smtClean="0">
                <a:solidFill>
                  <a:schemeClr val="tx1"/>
                </a:solidFill>
                <a:effectLst/>
                <a:latin typeface="+mn-lt"/>
                <a:ea typeface="+mn-ea"/>
                <a:cs typeface="+mn-cs"/>
              </a:rPr>
              <a:t>Was kind of outspoken.</a:t>
            </a:r>
          </a:p>
          <a:p>
            <a:endParaRPr lang="en-US" sz="1200" kern="1200" baseline="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20</a:t>
            </a:fld>
            <a:endParaRPr lang="en-US"/>
          </a:p>
        </p:txBody>
      </p:sp>
    </p:spTree>
    <p:extLst>
      <p:ext uri="{BB962C8B-B14F-4D97-AF65-F5344CB8AC3E}">
        <p14:creationId xmlns:p14="http://schemas.microsoft.com/office/powerpoint/2010/main" val="121925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COBE was launched using its own rocket on 18 November 1989. </a:t>
            </a:r>
          </a:p>
          <a:p>
            <a:endParaRPr lang="en-US" dirty="0" smtClean="0"/>
          </a:p>
          <a:p>
            <a:r>
              <a:rPr lang="en-US" dirty="0" smtClean="0"/>
              <a:t>The first results were received after nine minutes of observations: COBE had registered a perfect blackbody spectrum. </a:t>
            </a:r>
          </a:p>
          <a:p>
            <a:endParaRPr lang="en-US" dirty="0" smtClean="0"/>
          </a:p>
          <a:p>
            <a:r>
              <a:rPr lang="en-US" dirty="0" smtClean="0"/>
              <a:t>When the curve was later shown at a meeting of the American Astronomical Society in January 1990, the results received a standing ovation.</a:t>
            </a:r>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21</a:t>
            </a:fld>
            <a:endParaRPr lang="en-US"/>
          </a:p>
        </p:txBody>
      </p:sp>
    </p:spTree>
    <p:extLst>
      <p:ext uri="{BB962C8B-B14F-4D97-AF65-F5344CB8AC3E}">
        <p14:creationId xmlns:p14="http://schemas.microsoft.com/office/powerpoint/2010/main" val="983031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DA016D3-D715-F243-8730-439B37CB9E72}" type="slidenum">
              <a:rPr lang="en-US"/>
              <a:pPr>
                <a:defRPr/>
              </a:pPr>
              <a:t>22</a:t>
            </a:fld>
            <a:endParaRPr lang="en-US"/>
          </a:p>
        </p:txBody>
      </p:sp>
      <p:sp>
        <p:nvSpPr>
          <p:cNvPr id="2146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46307" name="Rectangle 3"/>
          <p:cNvSpPr>
            <a:spLocks noGrp="1" noChangeArrowheads="1"/>
          </p:cNvSpPr>
          <p:nvPr>
            <p:ph type="body" idx="1"/>
          </p:nvPr>
        </p:nvSpPr>
        <p:spPr/>
        <p:txBody>
          <a:bodyPr/>
          <a:lstStyle/>
          <a:p>
            <a:pPr>
              <a:defRPr/>
            </a:pPr>
            <a:r>
              <a:rPr lang="en-US" dirty="0" smtClean="0">
                <a:cs typeface="+mn-cs"/>
              </a:rPr>
              <a:t>Gamow, </a:t>
            </a:r>
            <a:r>
              <a:rPr lang="en-US" dirty="0" err="1" smtClean="0">
                <a:cs typeface="+mn-cs"/>
              </a:rPr>
              <a:t>Alpher</a:t>
            </a:r>
            <a:r>
              <a:rPr lang="en-US" dirty="0" smtClean="0">
                <a:cs typeface="+mn-cs"/>
              </a:rPr>
              <a:t> and Herman proposed the hot Big Bang as a means to produce all of the elements</a:t>
            </a:r>
            <a:r>
              <a:rPr lang="en-US" baseline="0" dirty="0" smtClean="0">
                <a:cs typeface="+mn-cs"/>
              </a:rPr>
              <a:t> in the 1940s.  The key paper is the “</a:t>
            </a:r>
            <a:r>
              <a:rPr lang="en-US" baseline="0" dirty="0" err="1" smtClean="0">
                <a:cs typeface="+mn-cs"/>
              </a:rPr>
              <a:t>Alpher</a:t>
            </a:r>
            <a:r>
              <a:rPr lang="en-US" baseline="0" dirty="0" smtClean="0">
                <a:cs typeface="+mn-cs"/>
              </a:rPr>
              <a:t>-Bethe-Gamow” paper.  (Get it?)</a:t>
            </a:r>
          </a:p>
          <a:p>
            <a:pPr>
              <a:defRPr/>
            </a:pPr>
            <a:endParaRPr lang="en-US" baseline="0" dirty="0" smtClean="0">
              <a:cs typeface="+mn-cs"/>
            </a:endParaRPr>
          </a:p>
          <a:p>
            <a:pPr>
              <a:defRPr/>
            </a:pPr>
            <a:r>
              <a:rPr lang="en-US" dirty="0" smtClean="0">
                <a:cs typeface="+mn-cs"/>
              </a:rPr>
              <a:t>There was, however, a rumor that later, when the alpha, beta, gamma theory went temporarily on the rocks, Dr. Bethe seriously considered changing his name to Zacharias.</a:t>
            </a:r>
          </a:p>
          <a:p>
            <a:pPr>
              <a:defRPr/>
            </a:pPr>
            <a:r>
              <a:rPr lang="en-US" dirty="0" smtClean="0">
                <a:cs typeface="+mn-cs"/>
              </a:rPr>
              <a:t>The close fit of the calculated curve and the observed abundances is shown in Fig. 15, which represents the results of later calculations carried out on the electronic computer of the National Bureau of Standards by Ralph </a:t>
            </a:r>
            <a:r>
              <a:rPr lang="en-US" dirty="0" err="1" smtClean="0">
                <a:cs typeface="+mn-cs"/>
              </a:rPr>
              <a:t>Alpher</a:t>
            </a:r>
            <a:r>
              <a:rPr lang="en-US" dirty="0" smtClean="0">
                <a:cs typeface="+mn-cs"/>
              </a:rPr>
              <a:t> and R. C. Herman (who stubbornly refuses to change his name to </a:t>
            </a:r>
            <a:r>
              <a:rPr lang="en-US" dirty="0" err="1" smtClean="0">
                <a:cs typeface="+mn-cs"/>
              </a:rPr>
              <a:t>Delter</a:t>
            </a:r>
            <a:r>
              <a:rPr lang="en-US" dirty="0" smtClean="0">
                <a:cs typeface="+mn-cs"/>
              </a:rPr>
              <a:t>.)</a:t>
            </a:r>
          </a:p>
          <a:p>
            <a:pPr>
              <a:defRPr/>
            </a:pPr>
            <a:endParaRPr lang="en-US" dirty="0" smtClean="0">
              <a:cs typeface="+mn-cs"/>
            </a:endParaRPr>
          </a:p>
          <a:p>
            <a:pPr>
              <a:defRPr/>
            </a:pPr>
            <a:endParaRPr lang="en-US" dirty="0"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problem is that the overall</a:t>
            </a:r>
            <a:r>
              <a:rPr lang="en-US" baseline="0" dirty="0" smtClean="0"/>
              <a:t> DENSITY was too low.  In the 1970’s this is resolved by </a:t>
            </a:r>
            <a:r>
              <a:rPr lang="en-US" baseline="0" dirty="0" err="1" smtClean="0"/>
              <a:t>postulatin</a:t>
            </a:r>
            <a:r>
              <a:rPr lang="en-US" baseline="0" dirty="0" smtClean="0"/>
              <a:t> the existence of dark matter.  This is shown on the horizontal axis, and at the indicated density all FOUR abundances match up – over many orders of magnitude.</a:t>
            </a:r>
          </a:p>
          <a:p>
            <a:endParaRPr lang="en-US" dirty="0" smtClean="0"/>
          </a:p>
          <a:p>
            <a:r>
              <a:rPr lang="en-US" dirty="0" smtClean="0"/>
              <a:t>The fact the Helium</a:t>
            </a:r>
            <a:r>
              <a:rPr lang="en-US" baseline="0" dirty="0" smtClean="0"/>
              <a:t> is nowhere seen to have an abundance below 23% (mass) is very strong evidence that the Universe went through an early hot phase.</a:t>
            </a:r>
          </a:p>
          <a:p>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23</a:t>
            </a:fld>
            <a:endParaRPr lang="en-US"/>
          </a:p>
        </p:txBody>
      </p:sp>
    </p:spTree>
    <p:extLst>
      <p:ext uri="{BB962C8B-B14F-4D97-AF65-F5344CB8AC3E}">
        <p14:creationId xmlns:p14="http://schemas.microsoft.com/office/powerpoint/2010/main" val="3857674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of the parameters from the standard model.</a:t>
            </a:r>
          </a:p>
          <a:p>
            <a:endParaRPr lang="en-US" dirty="0" smtClean="0"/>
          </a:p>
          <a:p>
            <a:r>
              <a:rPr lang="en-US" dirty="0" smtClean="0"/>
              <a:t>The</a:t>
            </a:r>
            <a:r>
              <a:rPr lang="en-US" baseline="0" dirty="0" smtClean="0"/>
              <a:t> fact that different ways to measure give the same answer is amazing!</a:t>
            </a:r>
          </a:p>
          <a:p>
            <a:endParaRPr lang="en-US" baseline="0" dirty="0" smtClean="0"/>
          </a:p>
          <a:p>
            <a:r>
              <a:rPr lang="en-US" baseline="0" dirty="0" smtClean="0"/>
              <a:t>Draw on the board a fit to N points and a parabola…why not cubic?</a:t>
            </a:r>
          </a:p>
          <a:p>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24</a:t>
            </a:fld>
            <a:endParaRPr lang="en-US"/>
          </a:p>
        </p:txBody>
      </p:sp>
    </p:spTree>
    <p:extLst>
      <p:ext uri="{BB962C8B-B14F-4D97-AF65-F5344CB8AC3E}">
        <p14:creationId xmlns:p14="http://schemas.microsoft.com/office/powerpoint/2010/main" val="2433471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Wilkinson</a:t>
            </a:r>
            <a:r>
              <a:rPr lang="en-US" baseline="0" dirty="0" smtClean="0"/>
              <a:t> Microwave Anisotropy Probe </a:t>
            </a:r>
            <a:r>
              <a:rPr lang="en-US" baseline="0" dirty="0" err="1" smtClean="0"/>
              <a:t>launced</a:t>
            </a:r>
            <a:r>
              <a:rPr lang="en-US" baseline="0" dirty="0" smtClean="0"/>
              <a:t> in 2001, with a 12-year mission.</a:t>
            </a:r>
          </a:p>
          <a:p>
            <a:endParaRPr lang="en-US" dirty="0" smtClean="0"/>
          </a:p>
          <a:p>
            <a:r>
              <a:rPr lang="en-US" dirty="0" smtClean="0"/>
              <a:t>December 20, 2012 the nine-year data sample gave an age to the universe of 13.74 +/-</a:t>
            </a:r>
            <a:r>
              <a:rPr lang="en-US" baseline="0" dirty="0" smtClean="0"/>
              <a:t> 0.11 Billion Years.</a:t>
            </a:r>
            <a:endParaRPr lang="en-US" dirty="0" smtClean="0"/>
          </a:p>
          <a:p>
            <a:endParaRPr lang="en-US" dirty="0" smtClean="0"/>
          </a:p>
          <a:p>
            <a:r>
              <a:rPr lang="en-US" dirty="0" smtClean="0"/>
              <a:t>After removing 3 </a:t>
            </a:r>
            <a:r>
              <a:rPr lang="en-US" dirty="0" err="1" smtClean="0"/>
              <a:t>milli</a:t>
            </a:r>
            <a:r>
              <a:rPr lang="en-US" dirty="0" smtClean="0"/>
              <a:t> Kevin dipole due to motion of</a:t>
            </a:r>
            <a:r>
              <a:rPr lang="en-US" baseline="0" dirty="0" smtClean="0"/>
              <a:t> ~ 300 km/Sec</a:t>
            </a:r>
          </a:p>
          <a:p>
            <a:endParaRPr lang="en-US" baseline="0" dirty="0" smtClean="0"/>
          </a:p>
          <a:p>
            <a:r>
              <a:rPr lang="en-US" baseline="0" dirty="0" smtClean="0"/>
              <a:t>Changed the </a:t>
            </a:r>
            <a:r>
              <a:rPr lang="en-US" baseline="0" dirty="0" err="1" smtClean="0"/>
              <a:t>hubble</a:t>
            </a:r>
            <a:r>
              <a:rPr lang="en-US" baseline="0" dirty="0" smtClean="0"/>
              <a:t> constant from “between 50 and 100” to “70.4 +/- 1.4’</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25</a:t>
            </a:fld>
            <a:endParaRPr lang="en-US"/>
          </a:p>
        </p:txBody>
      </p:sp>
    </p:spTree>
    <p:extLst>
      <p:ext uri="{BB962C8B-B14F-4D97-AF65-F5344CB8AC3E}">
        <p14:creationId xmlns:p14="http://schemas.microsoft.com/office/powerpoint/2010/main" val="403046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this plot and refer to the map</a:t>
            </a:r>
            <a:r>
              <a:rPr lang="en-US" baseline="0" dirty="0" smtClean="0"/>
              <a:t> on the previous picture.</a:t>
            </a:r>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26</a:t>
            </a:fld>
            <a:endParaRPr lang="en-US"/>
          </a:p>
        </p:txBody>
      </p:sp>
    </p:spTree>
    <p:extLst>
      <p:ext uri="{BB962C8B-B14F-4D97-AF65-F5344CB8AC3E}">
        <p14:creationId xmlns:p14="http://schemas.microsoft.com/office/powerpoint/2010/main" val="3320784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t>
            </a:r>
            <a:r>
              <a:rPr lang="en-US" baseline="0" dirty="0" smtClean="0"/>
              <a:t>a combined X-ray and </a:t>
            </a:r>
            <a:r>
              <a:rPr lang="en-US" baseline="0" dirty="0" err="1" smtClean="0"/>
              <a:t>infrare</a:t>
            </a:r>
            <a:r>
              <a:rPr lang="en-US" baseline="0" dirty="0" smtClean="0"/>
              <a:t> image of a </a:t>
            </a:r>
            <a:r>
              <a:rPr lang="en-US" baseline="0" dirty="0" err="1" smtClean="0"/>
              <a:t>supernove</a:t>
            </a:r>
            <a:r>
              <a:rPr lang="en-US" baseline="0" dirty="0" smtClean="0"/>
              <a:t> – ‘</a:t>
            </a:r>
            <a:r>
              <a:rPr lang="en-US" baseline="0" dirty="0" err="1" smtClean="0"/>
              <a:t>Tycho’s</a:t>
            </a:r>
            <a:r>
              <a:rPr lang="en-US" baseline="0" dirty="0" smtClean="0"/>
              <a:t> nova’ of 1572.  This is the remnant of a Type </a:t>
            </a:r>
            <a:r>
              <a:rPr lang="en-US" baseline="0" dirty="0" err="1" smtClean="0"/>
              <a:t>Ia</a:t>
            </a:r>
            <a:r>
              <a:rPr lang="en-US" baseline="0" dirty="0" smtClean="0"/>
              <a:t> supernova.</a:t>
            </a:r>
          </a:p>
          <a:p>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27</a:t>
            </a:fld>
            <a:endParaRPr lang="en-US"/>
          </a:p>
        </p:txBody>
      </p:sp>
    </p:spTree>
    <p:extLst>
      <p:ext uri="{BB962C8B-B14F-4D97-AF65-F5344CB8AC3E}">
        <p14:creationId xmlns:p14="http://schemas.microsoft.com/office/powerpoint/2010/main" val="1863009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Euclid’s textbook “The Elements” lists axioms:</a:t>
            </a:r>
          </a:p>
          <a:p>
            <a:r>
              <a:rPr lang="en-US" dirty="0" smtClean="0"/>
              <a:t>CONSTRUCTION</a:t>
            </a:r>
          </a:p>
          <a:p>
            <a:pPr marL="171450" indent="-171450">
              <a:buFontTx/>
              <a:buChar char="-"/>
            </a:pPr>
            <a:r>
              <a:rPr lang="en-US" dirty="0" smtClean="0"/>
              <a:t>Straight line between two</a:t>
            </a:r>
            <a:r>
              <a:rPr lang="en-US" baseline="0" dirty="0" smtClean="0"/>
              <a:t> points</a:t>
            </a:r>
            <a:endParaRPr lang="en-US" dirty="0" smtClean="0"/>
          </a:p>
          <a:p>
            <a:pPr marL="171450" indent="-171450">
              <a:buFontTx/>
              <a:buChar char="-"/>
            </a:pPr>
            <a:r>
              <a:rPr lang="en-US" dirty="0" smtClean="0"/>
              <a:t>Extend a finite</a:t>
            </a:r>
            <a:r>
              <a:rPr lang="en-US" baseline="0" dirty="0" smtClean="0"/>
              <a:t> straight line</a:t>
            </a:r>
          </a:p>
          <a:p>
            <a:pPr marL="171450" indent="-171450">
              <a:buFontTx/>
              <a:buChar char="-"/>
            </a:pPr>
            <a:r>
              <a:rPr lang="en-US" baseline="0" dirty="0" smtClean="0"/>
              <a:t>Circle defined by center and radius</a:t>
            </a:r>
          </a:p>
          <a:p>
            <a:pPr marL="171450" indent="-171450">
              <a:buFontTx/>
              <a:buChar char="-"/>
            </a:pPr>
            <a:r>
              <a:rPr lang="en-US" baseline="0" dirty="0" smtClean="0"/>
              <a:t>All right angles are equal</a:t>
            </a:r>
          </a:p>
          <a:p>
            <a:pPr marL="171450" indent="-171450">
              <a:buFontTx/>
              <a:buChar char="-"/>
            </a:pPr>
            <a:r>
              <a:rPr lang="en-US" baseline="0" dirty="0" smtClean="0"/>
              <a:t>Parallel postulate</a:t>
            </a:r>
          </a:p>
          <a:p>
            <a:pPr marL="0" indent="0">
              <a:buFontTx/>
              <a:buNone/>
            </a:pPr>
            <a:r>
              <a:rPr lang="en-US" baseline="0" dirty="0" smtClean="0"/>
              <a:t>COMMON NOTIONS</a:t>
            </a:r>
          </a:p>
          <a:p>
            <a:pPr marL="171450" indent="-171450">
              <a:buFontTx/>
              <a:buChar char="-"/>
            </a:pPr>
            <a:r>
              <a:rPr lang="en-US" baseline="0" dirty="0" smtClean="0"/>
              <a:t>Transitive property of equality</a:t>
            </a:r>
          </a:p>
          <a:p>
            <a:pPr marL="171450" indent="-171450">
              <a:buFontTx/>
              <a:buChar char="-"/>
            </a:pPr>
            <a:r>
              <a:rPr lang="en-US" baseline="0" dirty="0" smtClean="0"/>
              <a:t>Equals added to equals are equal</a:t>
            </a:r>
          </a:p>
          <a:p>
            <a:pPr marL="171450" indent="-171450">
              <a:buFontTx/>
              <a:buChar char="-"/>
            </a:pPr>
            <a:r>
              <a:rPr lang="en-US" baseline="0" dirty="0" smtClean="0"/>
              <a:t>Equals subtracted from equals are equal</a:t>
            </a:r>
          </a:p>
          <a:p>
            <a:pPr marL="171450" indent="-171450">
              <a:buFontTx/>
              <a:buChar char="-"/>
            </a:pPr>
            <a:r>
              <a:rPr lang="en-US" baseline="0" dirty="0" smtClean="0"/>
              <a:t>Reflexive property of equality</a:t>
            </a:r>
          </a:p>
          <a:p>
            <a:pPr marL="171450" indent="-171450">
              <a:buFontTx/>
              <a:buChar char="-"/>
            </a:pPr>
            <a:r>
              <a:rPr lang="en-US" baseline="0" dirty="0" smtClean="0"/>
              <a:t>The whole is greater than the parts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3</a:t>
            </a:fld>
            <a:endParaRPr lang="en-US"/>
          </a:p>
        </p:txBody>
      </p:sp>
    </p:spTree>
    <p:extLst>
      <p:ext uri="{BB962C8B-B14F-4D97-AF65-F5344CB8AC3E}">
        <p14:creationId xmlns:p14="http://schemas.microsoft.com/office/powerpoint/2010/main" val="2001584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“small” star is not quite big enough to explode.  The</a:t>
            </a:r>
            <a:r>
              <a:rPr lang="en-US" baseline="0" dirty="0" smtClean="0"/>
              <a:t> giant star next to it slowly feeds mass, until it gets just big enough to explode.</a:t>
            </a:r>
          </a:p>
          <a:p>
            <a:endParaRPr lang="en-US" baseline="0" dirty="0" smtClean="0"/>
          </a:p>
          <a:p>
            <a:r>
              <a:rPr lang="en-US" baseline="0" dirty="0" smtClean="0"/>
              <a:t>The key thing here is that all type </a:t>
            </a:r>
            <a:r>
              <a:rPr lang="en-US" baseline="0" dirty="0" err="1" smtClean="0"/>
              <a:t>Ia</a:t>
            </a:r>
            <a:r>
              <a:rPr lang="en-US" baseline="0" dirty="0" smtClean="0"/>
              <a:t> supernovae explode at the same mass, and hence with the same power – they are calibrated “standard candles” than can be seen very far away.</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A04F37B-61AC-8D43-BC4A-99CA9D9CEADC}" type="slidenum">
              <a:rPr lang="en-US" smtClean="0"/>
              <a:t>28</a:t>
            </a:fld>
            <a:endParaRPr lang="en-US"/>
          </a:p>
        </p:txBody>
      </p:sp>
    </p:spTree>
    <p:extLst>
      <p:ext uri="{BB962C8B-B14F-4D97-AF65-F5344CB8AC3E}">
        <p14:creationId xmlns:p14="http://schemas.microsoft.com/office/powerpoint/2010/main" val="2497227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apparent brightness tells us how far away they are.</a:t>
            </a:r>
          </a:p>
          <a:p>
            <a:endParaRPr lang="en-US" baseline="0" dirty="0" smtClean="0"/>
          </a:p>
          <a:p>
            <a:r>
              <a:rPr lang="en-US" baseline="0" dirty="0" smtClean="0"/>
              <a:t>The redshift tells you the velocity.</a:t>
            </a:r>
          </a:p>
          <a:p>
            <a:endParaRPr lang="en-US" dirty="0" smtClean="0"/>
          </a:p>
          <a:p>
            <a:r>
              <a:rPr lang="en-US" dirty="0" smtClean="0"/>
              <a:t>So we get a</a:t>
            </a:r>
            <a:r>
              <a:rPr lang="en-US" baseline="0" dirty="0" smtClean="0"/>
              <a:t> Hubble diagram – but going much farther away!</a:t>
            </a:r>
          </a:p>
          <a:p>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29</a:t>
            </a:fld>
            <a:endParaRPr lang="en-US"/>
          </a:p>
        </p:txBody>
      </p:sp>
    </p:spTree>
    <p:extLst>
      <p:ext uri="{BB962C8B-B14F-4D97-AF65-F5344CB8AC3E}">
        <p14:creationId xmlns:p14="http://schemas.microsoft.com/office/powerpoint/2010/main" val="1530411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Cluster of galaxies Cl0024+1654, with visible galaxies in red and the inferred distribution of dark matter in blue. Jean-Paul </a:t>
            </a:r>
            <a:r>
              <a:rPr lang="en-US" dirty="0" err="1" smtClean="0"/>
              <a:t>Kneib</a:t>
            </a:r>
            <a:r>
              <a:rPr lang="en-US" dirty="0" smtClean="0"/>
              <a:t> and collaborators used the Hubble Space Telescope to map more than 7000 galaxies in the background of this cluster. The shapes of these background galaxies are slightly distorted by the gravitational field of the mass in the cluster, a phenomenon known as "weak gravitational lensing." A computer model was used to determine the distribution of dark matter required to produce the observed distortions. From the European Space Agency.</a:t>
            </a:r>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30</a:t>
            </a:fld>
            <a:endParaRPr lang="en-US"/>
          </a:p>
        </p:txBody>
      </p:sp>
    </p:spTree>
    <p:extLst>
      <p:ext uri="{BB962C8B-B14F-4D97-AF65-F5344CB8AC3E}">
        <p14:creationId xmlns:p14="http://schemas.microsoft.com/office/powerpoint/2010/main" val="1747093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Dark Energy Camera features 62 charge-coupled devices (CCDs), which record a total of 570 megapixels per snapshot.</a:t>
            </a:r>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47</a:t>
            </a:fld>
            <a:endParaRPr lang="en-US"/>
          </a:p>
        </p:txBody>
      </p:sp>
    </p:spTree>
    <p:extLst>
      <p:ext uri="{BB962C8B-B14F-4D97-AF65-F5344CB8AC3E}">
        <p14:creationId xmlns:p14="http://schemas.microsoft.com/office/powerpoint/2010/main" val="2505974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When the cosmic microwave background (CMB) originated 13.7 billion years ago (represented by the map on the left), it was polarized with radial and tangential patterns around hot (red) and cold (blue) regions, respectively. This E-mode polarization has been previously observed in CMB measurements. However, gravitational lensing from intervening matter (purple) causes a slight twist in the primeval pattern (shown in the map on the right). This B-mode polarization has been detected for the first time by the SPT Collaboration.</a:t>
            </a:r>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53</a:t>
            </a:fld>
            <a:endParaRPr lang="en-US"/>
          </a:p>
        </p:txBody>
      </p:sp>
    </p:spTree>
    <p:extLst>
      <p:ext uri="{BB962C8B-B14F-4D97-AF65-F5344CB8AC3E}">
        <p14:creationId xmlns:p14="http://schemas.microsoft.com/office/powerpoint/2010/main" val="2390292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Gravitational</a:t>
            </a:r>
            <a:r>
              <a:rPr lang="en-US" baseline="0" dirty="0" smtClean="0"/>
              <a:t> Wave Detector</a:t>
            </a:r>
          </a:p>
          <a:p>
            <a:r>
              <a:rPr lang="en-US" baseline="0" dirty="0" err="1" smtClean="0"/>
              <a:t>Holometer</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56</a:t>
            </a:fld>
            <a:endParaRPr lang="en-US"/>
          </a:p>
        </p:txBody>
      </p:sp>
    </p:spTree>
    <p:extLst>
      <p:ext uri="{BB962C8B-B14F-4D97-AF65-F5344CB8AC3E}">
        <p14:creationId xmlns:p14="http://schemas.microsoft.com/office/powerpoint/2010/main" val="1774581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giving.tamu.edu</a:t>
            </a:r>
            <a:r>
              <a:rPr lang="en-US" dirty="0" smtClean="0"/>
              <a:t>/faculty/archives/</a:t>
            </a:r>
            <a:r>
              <a:rPr lang="en-US" dirty="0" err="1" smtClean="0"/>
              <a:t>SuntzeffCosmology.aspx</a:t>
            </a:r>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58</a:t>
            </a:fld>
            <a:endParaRPr lang="en-US"/>
          </a:p>
        </p:txBody>
      </p:sp>
    </p:spTree>
    <p:extLst>
      <p:ext uri="{BB962C8B-B14F-4D97-AF65-F5344CB8AC3E}">
        <p14:creationId xmlns:p14="http://schemas.microsoft.com/office/powerpoint/2010/main" val="599838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Kurt </a:t>
            </a:r>
            <a:r>
              <a:rPr lang="en-US" dirty="0" err="1" smtClean="0"/>
              <a:t>Godel</a:t>
            </a:r>
            <a:r>
              <a:rPr lang="en-US" baseline="0" dirty="0" smtClean="0"/>
              <a:t> 1906-1978; pal of Einstein</a:t>
            </a:r>
          </a:p>
          <a:p>
            <a:endParaRPr lang="en-US" dirty="0" smtClean="0"/>
          </a:p>
          <a:p>
            <a:r>
              <a:rPr lang="en-US" dirty="0" err="1" smtClean="0"/>
              <a:t>Wolpert</a:t>
            </a:r>
            <a:r>
              <a:rPr lang="en-US" baseline="0" dirty="0" smtClean="0"/>
              <a:t> (current) – the best we can get is a “theory of almost everything”</a:t>
            </a:r>
          </a:p>
          <a:p>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4</a:t>
            </a:fld>
            <a:endParaRPr lang="en-US"/>
          </a:p>
        </p:txBody>
      </p:sp>
    </p:spTree>
    <p:extLst>
      <p:ext uri="{BB962C8B-B14F-4D97-AF65-F5344CB8AC3E}">
        <p14:creationId xmlns:p14="http://schemas.microsoft.com/office/powerpoint/2010/main" val="165895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this diagram on the board</a:t>
            </a:r>
          </a:p>
          <a:p>
            <a:endParaRPr lang="en-US" dirty="0" smtClean="0"/>
          </a:p>
          <a:p>
            <a:r>
              <a:rPr lang="en-US" dirty="0" smtClean="0"/>
              <a:t>Illustrate this with </a:t>
            </a:r>
            <a:r>
              <a:rPr lang="en-US" dirty="0" err="1" smtClean="0"/>
              <a:t>Olber’s</a:t>
            </a:r>
            <a:r>
              <a:rPr lang="en-US" dirty="0" smtClean="0"/>
              <a:t> paradox</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6</a:t>
            </a:fld>
            <a:endParaRPr lang="en-US"/>
          </a:p>
        </p:txBody>
      </p:sp>
    </p:spTree>
    <p:extLst>
      <p:ext uri="{BB962C8B-B14F-4D97-AF65-F5344CB8AC3E}">
        <p14:creationId xmlns:p14="http://schemas.microsoft.com/office/powerpoint/2010/main" val="2229665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Existence</a:t>
            </a:r>
            <a:r>
              <a:rPr lang="en-US" baseline="0" dirty="0" smtClean="0"/>
              <a:t> – down the hall in the philosophy and English departments they might have issues with this!</a:t>
            </a:r>
          </a:p>
          <a:p>
            <a:endParaRPr lang="en-US" baseline="0" dirty="0" smtClean="0"/>
          </a:p>
          <a:p>
            <a:r>
              <a:rPr lang="en-US" baseline="0" dirty="0" smtClean="0"/>
              <a:t>Patterns and laws in orbits of planets:  Bode and </a:t>
            </a:r>
            <a:r>
              <a:rPr lang="en-US" baseline="0" dirty="0" err="1" smtClean="0"/>
              <a:t>Kepler</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10</a:t>
            </a:fld>
            <a:endParaRPr lang="en-US"/>
          </a:p>
        </p:txBody>
      </p:sp>
    </p:spTree>
    <p:extLst>
      <p:ext uri="{BB962C8B-B14F-4D97-AF65-F5344CB8AC3E}">
        <p14:creationId xmlns:p14="http://schemas.microsoft.com/office/powerpoint/2010/main" val="1165150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and red joke</a:t>
            </a:r>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13</a:t>
            </a:fld>
            <a:endParaRPr lang="en-US"/>
          </a:p>
        </p:txBody>
      </p:sp>
    </p:spTree>
    <p:extLst>
      <p:ext uri="{BB962C8B-B14F-4D97-AF65-F5344CB8AC3E}">
        <p14:creationId xmlns:p14="http://schemas.microsoft.com/office/powerpoint/2010/main" val="750057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29D521D-7033-D540-ACF2-4A9F5C70E907}" type="slidenum">
              <a:rPr lang="en-US"/>
              <a:pPr>
                <a:defRPr/>
              </a:pPr>
              <a:t>14</a:t>
            </a:fld>
            <a:endParaRPr lang="en-US"/>
          </a:p>
        </p:txBody>
      </p:sp>
      <p:sp>
        <p:nvSpPr>
          <p:cNvPr id="2144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44259"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Radar guns</a:t>
            </a:r>
          </a:p>
          <a:p>
            <a:r>
              <a:rPr lang="en-US" dirty="0" smtClean="0"/>
              <a:t>Measure speed and direction of blood flow (ultrasound)</a:t>
            </a:r>
          </a:p>
          <a:p>
            <a:r>
              <a:rPr lang="en-US" dirty="0" smtClean="0"/>
              <a:t>Siren changes tone as vehicle passes</a:t>
            </a:r>
          </a:p>
          <a:p>
            <a:r>
              <a:rPr lang="en-US" dirty="0" smtClean="0"/>
              <a:t>Velocity dispersion of gas molecules</a:t>
            </a:r>
          </a:p>
          <a:p>
            <a:r>
              <a:rPr lang="en-US" dirty="0" smtClean="0"/>
              <a:t>Recessional velocity</a:t>
            </a:r>
            <a:r>
              <a:rPr lang="en-US" baseline="0" dirty="0" smtClean="0"/>
              <a:t> of star’s surface</a:t>
            </a:r>
          </a:p>
          <a:p>
            <a:r>
              <a:rPr lang="en-US" baseline="0" dirty="0" smtClean="0"/>
              <a:t>Orbital velocity</a:t>
            </a:r>
          </a:p>
          <a:p>
            <a:r>
              <a:rPr lang="en-US" dirty="0" smtClean="0"/>
              <a:t>Extra solar planets</a:t>
            </a:r>
          </a:p>
          <a:p>
            <a:endParaRPr lang="en-US" dirty="0" smtClean="0"/>
          </a:p>
        </p:txBody>
      </p:sp>
      <p:sp>
        <p:nvSpPr>
          <p:cNvPr id="4" name="Slide Number Placeholder 3"/>
          <p:cNvSpPr>
            <a:spLocks noGrp="1"/>
          </p:cNvSpPr>
          <p:nvPr>
            <p:ph type="sldNum" sz="quarter" idx="10"/>
          </p:nvPr>
        </p:nvSpPr>
        <p:spPr/>
        <p:txBody>
          <a:bodyPr/>
          <a:lstStyle/>
          <a:p>
            <a:fld id="{7A04F37B-61AC-8D43-BC4A-99CA9D9CEADC}" type="slidenum">
              <a:rPr lang="en-US" smtClean="0"/>
              <a:t>15</a:t>
            </a:fld>
            <a:endParaRPr lang="en-US"/>
          </a:p>
        </p:txBody>
      </p:sp>
    </p:spTree>
    <p:extLst>
      <p:ext uri="{BB962C8B-B14F-4D97-AF65-F5344CB8AC3E}">
        <p14:creationId xmlns:p14="http://schemas.microsoft.com/office/powerpoint/2010/main" val="3030746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Universe</a:t>
            </a:r>
            <a:r>
              <a:rPr lang="en-US" baseline="0" dirty="0" smtClean="0"/>
              <a:t> is “obviously” static.  We deal with “wandering” in our Solar System (planets).  </a:t>
            </a:r>
          </a:p>
          <a:p>
            <a:endParaRPr lang="en-US" baseline="0" dirty="0" smtClean="0"/>
          </a:p>
          <a:p>
            <a:r>
              <a:rPr lang="en-US" baseline="0" dirty="0" smtClean="0"/>
              <a:t>Einstein’s general relativity has a term – Lambda – which implies a “changing” universe, which he thought was obviously wrong, so we set that term to zero.  (“My biggest blunder.”)</a:t>
            </a:r>
          </a:p>
          <a:p>
            <a:endParaRPr lang="en-US" baseline="0" dirty="0" smtClean="0"/>
          </a:p>
          <a:p>
            <a:r>
              <a:rPr lang="en-US" baseline="0" dirty="0" smtClean="0"/>
              <a:t>Always entertaining new ideas, how did he miss that one?  </a:t>
            </a:r>
          </a:p>
          <a:p>
            <a:endParaRPr lang="en-US" baseline="0" dirty="0" smtClean="0"/>
          </a:p>
          <a:p>
            <a:r>
              <a:rPr lang="en-US" baseline="0" dirty="0" smtClean="0"/>
              <a:t>Hubble published in 1929; data collected and know for a couple of years before that.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A04F37B-61AC-8D43-BC4A-99CA9D9CEADC}" type="slidenum">
              <a:rPr lang="en-US" smtClean="0"/>
              <a:t>16</a:t>
            </a:fld>
            <a:endParaRPr lang="en-US"/>
          </a:p>
        </p:txBody>
      </p:sp>
    </p:spTree>
    <p:extLst>
      <p:ext uri="{BB962C8B-B14F-4D97-AF65-F5344CB8AC3E}">
        <p14:creationId xmlns:p14="http://schemas.microsoft.com/office/powerpoint/2010/main" val="2575831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90D0AF-986F-D542-A97E-824698AFE850}"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8FA27-FE3E-3140-95A7-C56651E70384}" type="slidenum">
              <a:rPr lang="en-US" smtClean="0"/>
              <a:t>‹#›</a:t>
            </a:fld>
            <a:endParaRPr lang="en-US"/>
          </a:p>
        </p:txBody>
      </p:sp>
    </p:spTree>
    <p:extLst>
      <p:ext uri="{BB962C8B-B14F-4D97-AF65-F5344CB8AC3E}">
        <p14:creationId xmlns:p14="http://schemas.microsoft.com/office/powerpoint/2010/main" val="1065920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90D0AF-986F-D542-A97E-824698AFE850}"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8FA27-FE3E-3140-95A7-C56651E70384}" type="slidenum">
              <a:rPr lang="en-US" smtClean="0"/>
              <a:t>‹#›</a:t>
            </a:fld>
            <a:endParaRPr lang="en-US"/>
          </a:p>
        </p:txBody>
      </p:sp>
    </p:spTree>
    <p:extLst>
      <p:ext uri="{BB962C8B-B14F-4D97-AF65-F5344CB8AC3E}">
        <p14:creationId xmlns:p14="http://schemas.microsoft.com/office/powerpoint/2010/main" val="1053774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90D0AF-986F-D542-A97E-824698AFE850}"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8FA27-FE3E-3140-95A7-C56651E70384}" type="slidenum">
              <a:rPr lang="en-US" smtClean="0"/>
              <a:t>‹#›</a:t>
            </a:fld>
            <a:endParaRPr lang="en-US"/>
          </a:p>
        </p:txBody>
      </p:sp>
    </p:spTree>
    <p:extLst>
      <p:ext uri="{BB962C8B-B14F-4D97-AF65-F5344CB8AC3E}">
        <p14:creationId xmlns:p14="http://schemas.microsoft.com/office/powerpoint/2010/main" val="1252795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90D0AF-986F-D542-A97E-824698AFE850}"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8FA27-FE3E-3140-95A7-C56651E70384}" type="slidenum">
              <a:rPr lang="en-US" smtClean="0"/>
              <a:t>‹#›</a:t>
            </a:fld>
            <a:endParaRPr lang="en-US"/>
          </a:p>
        </p:txBody>
      </p:sp>
    </p:spTree>
    <p:extLst>
      <p:ext uri="{BB962C8B-B14F-4D97-AF65-F5344CB8AC3E}">
        <p14:creationId xmlns:p14="http://schemas.microsoft.com/office/powerpoint/2010/main" val="4028813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90D0AF-986F-D542-A97E-824698AFE850}"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8FA27-FE3E-3140-95A7-C56651E70384}" type="slidenum">
              <a:rPr lang="en-US" smtClean="0"/>
              <a:t>‹#›</a:t>
            </a:fld>
            <a:endParaRPr lang="en-US"/>
          </a:p>
        </p:txBody>
      </p:sp>
    </p:spTree>
    <p:extLst>
      <p:ext uri="{BB962C8B-B14F-4D97-AF65-F5344CB8AC3E}">
        <p14:creationId xmlns:p14="http://schemas.microsoft.com/office/powerpoint/2010/main" val="288342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90D0AF-986F-D542-A97E-824698AFE850}"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8FA27-FE3E-3140-95A7-C56651E70384}" type="slidenum">
              <a:rPr lang="en-US" smtClean="0"/>
              <a:t>‹#›</a:t>
            </a:fld>
            <a:endParaRPr lang="en-US"/>
          </a:p>
        </p:txBody>
      </p:sp>
    </p:spTree>
    <p:extLst>
      <p:ext uri="{BB962C8B-B14F-4D97-AF65-F5344CB8AC3E}">
        <p14:creationId xmlns:p14="http://schemas.microsoft.com/office/powerpoint/2010/main" val="2159894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90D0AF-986F-D542-A97E-824698AFE850}" type="datetimeFigureOut">
              <a:rPr lang="en-US" smtClean="0"/>
              <a:t>12/2/2014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E8FA27-FE3E-3140-95A7-C56651E70384}" type="slidenum">
              <a:rPr lang="en-US" smtClean="0"/>
              <a:t>‹#›</a:t>
            </a:fld>
            <a:endParaRPr lang="en-US"/>
          </a:p>
        </p:txBody>
      </p:sp>
    </p:spTree>
    <p:extLst>
      <p:ext uri="{BB962C8B-B14F-4D97-AF65-F5344CB8AC3E}">
        <p14:creationId xmlns:p14="http://schemas.microsoft.com/office/powerpoint/2010/main" val="800367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90D0AF-986F-D542-A97E-824698AFE850}" type="datetimeFigureOut">
              <a:rPr lang="en-US" smtClean="0"/>
              <a:t>12/2/2014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E8FA27-FE3E-3140-95A7-C56651E70384}" type="slidenum">
              <a:rPr lang="en-US" smtClean="0"/>
              <a:t>‹#›</a:t>
            </a:fld>
            <a:endParaRPr lang="en-US"/>
          </a:p>
        </p:txBody>
      </p:sp>
    </p:spTree>
    <p:extLst>
      <p:ext uri="{BB962C8B-B14F-4D97-AF65-F5344CB8AC3E}">
        <p14:creationId xmlns:p14="http://schemas.microsoft.com/office/powerpoint/2010/main" val="1894734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90D0AF-986F-D542-A97E-824698AFE850}" type="datetimeFigureOut">
              <a:rPr lang="en-US" smtClean="0"/>
              <a:t>12/2/2014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E8FA27-FE3E-3140-95A7-C56651E70384}" type="slidenum">
              <a:rPr lang="en-US" smtClean="0"/>
              <a:t>‹#›</a:t>
            </a:fld>
            <a:endParaRPr lang="en-US"/>
          </a:p>
        </p:txBody>
      </p:sp>
    </p:spTree>
    <p:extLst>
      <p:ext uri="{BB962C8B-B14F-4D97-AF65-F5344CB8AC3E}">
        <p14:creationId xmlns:p14="http://schemas.microsoft.com/office/powerpoint/2010/main" val="1284986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90D0AF-986F-D542-A97E-824698AFE850}"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8FA27-FE3E-3140-95A7-C56651E70384}" type="slidenum">
              <a:rPr lang="en-US" smtClean="0"/>
              <a:t>‹#›</a:t>
            </a:fld>
            <a:endParaRPr lang="en-US"/>
          </a:p>
        </p:txBody>
      </p:sp>
    </p:spTree>
    <p:extLst>
      <p:ext uri="{BB962C8B-B14F-4D97-AF65-F5344CB8AC3E}">
        <p14:creationId xmlns:p14="http://schemas.microsoft.com/office/powerpoint/2010/main" val="376201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90D0AF-986F-D542-A97E-824698AFE850}"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8FA27-FE3E-3140-95A7-C56651E70384}" type="slidenum">
              <a:rPr lang="en-US" smtClean="0"/>
              <a:t>‹#›</a:t>
            </a:fld>
            <a:endParaRPr lang="en-US"/>
          </a:p>
        </p:txBody>
      </p:sp>
    </p:spTree>
    <p:extLst>
      <p:ext uri="{BB962C8B-B14F-4D97-AF65-F5344CB8AC3E}">
        <p14:creationId xmlns:p14="http://schemas.microsoft.com/office/powerpoint/2010/main" val="798429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90D0AF-986F-D542-A97E-824698AFE850}" type="datetimeFigureOut">
              <a:rPr lang="en-US" smtClean="0"/>
              <a:t>12/2/2014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E8FA27-FE3E-3140-95A7-C56651E70384}" type="slidenum">
              <a:rPr lang="en-US" smtClean="0"/>
              <a:t>‹#›</a:t>
            </a:fld>
            <a:endParaRPr lang="en-US"/>
          </a:p>
        </p:txBody>
      </p:sp>
    </p:spTree>
    <p:extLst>
      <p:ext uri="{BB962C8B-B14F-4D97-AF65-F5344CB8AC3E}">
        <p14:creationId xmlns:p14="http://schemas.microsoft.com/office/powerpoint/2010/main" val="2603651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mbostock.github.io/protovis/ex/nbody-full.html"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Cosmology</a:t>
            </a:r>
            <a:endParaRPr lang="en-US" dirty="0"/>
          </a:p>
        </p:txBody>
      </p:sp>
      <p:sp>
        <p:nvSpPr>
          <p:cNvPr id="3" name="Subtitle 2"/>
          <p:cNvSpPr>
            <a:spLocks noGrp="1"/>
          </p:cNvSpPr>
          <p:nvPr>
            <p:ph type="subTitle" idx="1"/>
          </p:nvPr>
        </p:nvSpPr>
        <p:spPr/>
        <p:txBody>
          <a:bodyPr/>
          <a:lstStyle/>
          <a:p>
            <a:r>
              <a:rPr lang="en-US" dirty="0" smtClean="0"/>
              <a:t>Fermilab Saturday Morning Physics</a:t>
            </a:r>
          </a:p>
          <a:p>
            <a:r>
              <a:rPr lang="en-US" dirty="0" smtClean="0"/>
              <a:t>Chris Stoughton</a:t>
            </a:r>
            <a:endParaRPr lang="en-US" dirty="0"/>
          </a:p>
        </p:txBody>
      </p:sp>
    </p:spTree>
    <p:extLst>
      <p:ext uri="{BB962C8B-B14F-4D97-AF65-F5344CB8AC3E}">
        <p14:creationId xmlns:p14="http://schemas.microsoft.com/office/powerpoint/2010/main" val="3659798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Axioms of Physical Cosmology</a:t>
            </a:r>
            <a:endParaRPr lang="en-US" dirty="0"/>
          </a:p>
        </p:txBody>
      </p:sp>
      <p:sp>
        <p:nvSpPr>
          <p:cNvPr id="3" name="Content Placeholder 2"/>
          <p:cNvSpPr>
            <a:spLocks noGrp="1"/>
          </p:cNvSpPr>
          <p:nvPr>
            <p:ph idx="1"/>
          </p:nvPr>
        </p:nvSpPr>
        <p:spPr/>
        <p:txBody>
          <a:bodyPr/>
          <a:lstStyle/>
          <a:p>
            <a:r>
              <a:rPr lang="en-US" dirty="0" smtClean="0"/>
              <a:t>The Universe Exists.</a:t>
            </a:r>
          </a:p>
          <a:p>
            <a:r>
              <a:rPr lang="en-US" dirty="0" smtClean="0"/>
              <a:t>It makes sense.  Patterns </a:t>
            </a:r>
            <a:r>
              <a:rPr lang="en-US" dirty="0" smtClean="0">
                <a:sym typeface="Wingdings"/>
              </a:rPr>
              <a:t> laws.</a:t>
            </a:r>
            <a:endParaRPr lang="en-US" dirty="0" smtClean="0"/>
          </a:p>
          <a:p>
            <a:r>
              <a:rPr lang="en-US" dirty="0" smtClean="0"/>
              <a:t>Physical laws are the same everywhere, at all times</a:t>
            </a:r>
          </a:p>
          <a:p>
            <a:r>
              <a:rPr lang="en-US" dirty="0" smtClean="0"/>
              <a:t>We can discover these laws.  (They are intelligible.)</a:t>
            </a:r>
          </a:p>
          <a:p>
            <a:endParaRPr lang="en-US" dirty="0" smtClean="0"/>
          </a:p>
          <a:p>
            <a:endParaRPr lang="en-US" dirty="0"/>
          </a:p>
        </p:txBody>
      </p:sp>
    </p:spTree>
    <p:extLst>
      <p:ext uri="{BB962C8B-B14F-4D97-AF65-F5344CB8AC3E}">
        <p14:creationId xmlns:p14="http://schemas.microsoft.com/office/powerpoint/2010/main" val="9642478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we will use</a:t>
            </a:r>
            <a:endParaRPr lang="en-US" dirty="0"/>
          </a:p>
        </p:txBody>
      </p:sp>
      <p:sp>
        <p:nvSpPr>
          <p:cNvPr id="3" name="Content Placeholder 2"/>
          <p:cNvSpPr>
            <a:spLocks noGrp="1"/>
          </p:cNvSpPr>
          <p:nvPr>
            <p:ph idx="1"/>
          </p:nvPr>
        </p:nvSpPr>
        <p:spPr/>
        <p:txBody>
          <a:bodyPr/>
          <a:lstStyle/>
          <a:p>
            <a:r>
              <a:rPr lang="en-US" dirty="0" smtClean="0"/>
              <a:t>Scale:  very small to very large, in terms of </a:t>
            </a:r>
          </a:p>
          <a:p>
            <a:pPr lvl="1"/>
            <a:r>
              <a:rPr lang="en-US" dirty="0" smtClean="0"/>
              <a:t>size </a:t>
            </a:r>
            <a:r>
              <a:rPr lang="en-US" dirty="0"/>
              <a:t>[</a:t>
            </a:r>
            <a:r>
              <a:rPr lang="en-US" dirty="0" smtClean="0"/>
              <a:t>meters]</a:t>
            </a:r>
          </a:p>
          <a:p>
            <a:pPr lvl="1"/>
            <a:r>
              <a:rPr lang="en-US" dirty="0" smtClean="0"/>
              <a:t>energy </a:t>
            </a:r>
            <a:r>
              <a:rPr lang="en-US" dirty="0"/>
              <a:t>[</a:t>
            </a:r>
            <a:r>
              <a:rPr lang="en-US" dirty="0" smtClean="0"/>
              <a:t>Joules] OR [mass*velocity^2].</a:t>
            </a:r>
          </a:p>
          <a:p>
            <a:r>
              <a:rPr lang="en-US" dirty="0"/>
              <a:t>Blackbody Radiation.  (First puzzle solved by quantum mechanics!)</a:t>
            </a:r>
          </a:p>
          <a:p>
            <a:r>
              <a:rPr lang="en-US" dirty="0" smtClean="0"/>
              <a:t>Basics </a:t>
            </a:r>
            <a:r>
              <a:rPr lang="en-US" dirty="0"/>
              <a:t>of Nuclear Physics</a:t>
            </a:r>
          </a:p>
          <a:p>
            <a:r>
              <a:rPr lang="en-US" dirty="0" smtClean="0"/>
              <a:t>Doppler shift.  Observed wavelength depends on velocity between observer and source</a:t>
            </a:r>
          </a:p>
        </p:txBody>
      </p:sp>
    </p:spTree>
    <p:extLst>
      <p:ext uri="{BB962C8B-B14F-4D97-AF65-F5344CB8AC3E}">
        <p14:creationId xmlns:p14="http://schemas.microsoft.com/office/powerpoint/2010/main" val="12855880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ize-energy-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04" y="-299429"/>
            <a:ext cx="10332095" cy="7157429"/>
          </a:xfrm>
          <a:prstGeom prst="rect">
            <a:avLst/>
          </a:prstGeom>
        </p:spPr>
      </p:pic>
      <p:sp>
        <p:nvSpPr>
          <p:cNvPr id="2" name="Title 1"/>
          <p:cNvSpPr>
            <a:spLocks noGrp="1"/>
          </p:cNvSpPr>
          <p:nvPr>
            <p:ph type="title"/>
          </p:nvPr>
        </p:nvSpPr>
        <p:spPr/>
        <p:txBody>
          <a:bodyPr/>
          <a:lstStyle/>
          <a:p>
            <a:r>
              <a:rPr lang="en-US" dirty="0" smtClean="0"/>
              <a:t>Scale:  Size vs. Energy</a:t>
            </a:r>
            <a:endParaRPr lang="en-US" dirty="0"/>
          </a:p>
        </p:txBody>
      </p:sp>
    </p:spTree>
    <p:extLst>
      <p:ext uri="{BB962C8B-B14F-4D97-AF65-F5344CB8AC3E}">
        <p14:creationId xmlns:p14="http://schemas.microsoft.com/office/powerpoint/2010/main" val="16587001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ckbody-radiation-sta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0"/>
            <a:ext cx="8229600" cy="904457"/>
          </a:xfrm>
        </p:spPr>
        <p:txBody>
          <a:bodyPr>
            <a:norm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Blackbody Radiation</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242015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Grp="1" noChangeArrowheads="1"/>
          </p:cNvSpPr>
          <p:nvPr>
            <p:ph type="title"/>
          </p:nvPr>
        </p:nvSpPr>
        <p:spPr/>
        <p:txBody>
          <a:bodyPr>
            <a:normAutofit/>
          </a:bodyPr>
          <a:lstStyle/>
          <a:p>
            <a:r>
              <a:rPr lang="en-US" dirty="0" smtClean="0"/>
              <a:t>Nuclear Physics</a:t>
            </a:r>
            <a:endParaRPr lang="en-US" dirty="0"/>
          </a:p>
        </p:txBody>
      </p:sp>
      <p:pic>
        <p:nvPicPr>
          <p:cNvPr id="67590" name="Picture 6" descr="22_10_Figure"/>
          <p:cNvPicPr>
            <a:picLocks noChangeAspect="1" noChangeArrowheads="1"/>
          </p:cNvPicPr>
          <p:nvPr/>
        </p:nvPicPr>
        <p:blipFill>
          <a:blip r:embed="rId3">
            <a:extLst>
              <a:ext uri="{28A0092B-C50C-407E-A947-70E740481C1C}">
                <a14:useLocalDpi xmlns:a14="http://schemas.microsoft.com/office/drawing/2010/main" val="0"/>
              </a:ext>
            </a:extLst>
          </a:blip>
          <a:srcRect b="4370"/>
          <a:stretch>
            <a:fillRect/>
          </a:stretch>
        </p:blipFill>
        <p:spPr bwMode="auto">
          <a:xfrm>
            <a:off x="269875" y="1622425"/>
            <a:ext cx="8602663" cy="416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285188"/>
      </p:ext>
    </p:extLst>
  </p:cSld>
  <p:clrMapOvr>
    <a:masterClrMapping/>
  </p:clrMapOvr>
  <p:transition>
    <p:sndAc>
      <p:end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Doppler Shift</a:t>
            </a:r>
            <a:endParaRPr lang="en-US" dirty="0"/>
          </a:p>
        </p:txBody>
      </p:sp>
      <p:pic>
        <p:nvPicPr>
          <p:cNvPr id="6" name="Content Placeholder 5" descr="doppler.JPG"/>
          <p:cNvPicPr>
            <a:picLocks noGrp="1" noChangeAspect="1"/>
          </p:cNvPicPr>
          <p:nvPr>
            <p:ph idx="1"/>
          </p:nvPr>
        </p:nvPicPr>
        <p:blipFill>
          <a:blip r:embed="rId3">
            <a:extLst>
              <a:ext uri="{28A0092B-C50C-407E-A947-70E740481C1C}">
                <a14:useLocalDpi xmlns:a14="http://schemas.microsoft.com/office/drawing/2010/main" val="0"/>
              </a:ext>
            </a:extLst>
          </a:blip>
          <a:srcRect t="9477" b="9477"/>
          <a:stretch>
            <a:fillRect/>
          </a:stretch>
        </p:blipFill>
        <p:spPr/>
      </p:pic>
    </p:spTree>
    <p:extLst>
      <p:ext uri="{BB962C8B-B14F-4D97-AF65-F5344CB8AC3E}">
        <p14:creationId xmlns:p14="http://schemas.microsoft.com/office/powerpoint/2010/main" val="37734139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2"/>
            <a:ext cx="8229600" cy="899232"/>
          </a:xfrm>
        </p:spPr>
        <p:txBody>
          <a:bodyPr/>
          <a:lstStyle/>
          <a:p>
            <a:r>
              <a:rPr lang="en-US" dirty="0" smtClean="0"/>
              <a:t>A Surprising Observation…</a:t>
            </a:r>
            <a:endParaRPr lang="en-US" dirty="0"/>
          </a:p>
        </p:txBody>
      </p:sp>
      <p:sp>
        <p:nvSpPr>
          <p:cNvPr id="5" name="TextBox 4"/>
          <p:cNvSpPr txBox="1"/>
          <p:nvPr/>
        </p:nvSpPr>
        <p:spPr>
          <a:xfrm>
            <a:off x="457200" y="1539503"/>
            <a:ext cx="8318178" cy="2800767"/>
          </a:xfrm>
          <a:prstGeom prst="rect">
            <a:avLst/>
          </a:prstGeom>
          <a:noFill/>
        </p:spPr>
        <p:txBody>
          <a:bodyPr wrap="none" rtlCol="0">
            <a:spAutoFit/>
          </a:bodyPr>
          <a:lstStyle/>
          <a:p>
            <a:r>
              <a:rPr lang="en-US" sz="4400" dirty="0" smtClean="0"/>
              <a:t>Other galaxies move AWAY from us</a:t>
            </a:r>
          </a:p>
          <a:p>
            <a:endParaRPr lang="en-US" sz="4400" dirty="0"/>
          </a:p>
          <a:p>
            <a:r>
              <a:rPr lang="en-US" sz="4400" dirty="0" smtClean="0"/>
              <a:t>The further away they are, the</a:t>
            </a:r>
          </a:p>
          <a:p>
            <a:r>
              <a:rPr lang="en-US" sz="4400" dirty="0"/>
              <a:t>f</a:t>
            </a:r>
            <a:r>
              <a:rPr lang="en-US" sz="4400" dirty="0" smtClean="0"/>
              <a:t>aster they are moving away!</a:t>
            </a:r>
          </a:p>
        </p:txBody>
      </p:sp>
      <p:pic>
        <p:nvPicPr>
          <p:cNvPr id="4" name="Picture 3" descr="hubble-diagram-origin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04" y="904514"/>
            <a:ext cx="8494396" cy="5732824"/>
          </a:xfrm>
          <a:prstGeom prst="rect">
            <a:avLst/>
          </a:prstGeom>
        </p:spPr>
      </p:pic>
    </p:spTree>
    <p:extLst>
      <p:ext uri="{BB962C8B-B14F-4D97-AF65-F5344CB8AC3E}">
        <p14:creationId xmlns:p14="http://schemas.microsoft.com/office/powerpoint/2010/main" val="265306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500" fill="hold"/>
                                        <p:tgtEl>
                                          <p:spTgt spid="4"/>
                                        </p:tgtEl>
                                        <p:attrNameLst>
                                          <p:attrName>ppt_w</p:attrName>
                                        </p:attrNameLst>
                                      </p:cBhvr>
                                      <p:tavLst>
                                        <p:tav tm="0">
                                          <p:val>
                                            <p:fltVal val="0"/>
                                          </p:val>
                                        </p:tav>
                                        <p:tav tm="100000">
                                          <p:val>
                                            <p:strVal val="#ppt_w"/>
                                          </p:val>
                                        </p:tav>
                                      </p:tavLst>
                                    </p:anim>
                                    <p:anim calcmode="lin" valueType="num">
                                      <p:cBhvr>
                                        <p:cTn id="14" dur="2500" fill="hold"/>
                                        <p:tgtEl>
                                          <p:spTgt spid="4"/>
                                        </p:tgtEl>
                                        <p:attrNameLst>
                                          <p:attrName>ppt_h</p:attrName>
                                        </p:attrNameLst>
                                      </p:cBhvr>
                                      <p:tavLst>
                                        <p:tav tm="0">
                                          <p:val>
                                            <p:fltVal val="0"/>
                                          </p:val>
                                        </p:tav>
                                        <p:tav tm="100000">
                                          <p:val>
                                            <p:strVal val="#ppt_h"/>
                                          </p:val>
                                        </p:tav>
                                      </p:tavLst>
                                    </p:anim>
                                    <p:animEffect transition="in" filter="fade">
                                      <p:cBhvr>
                                        <p:cTn id="15"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75869"/>
          </a:xfrm>
        </p:spPr>
        <p:txBody>
          <a:bodyPr>
            <a:normAutofit fontScale="90000"/>
          </a:bodyPr>
          <a:lstStyle/>
          <a:p>
            <a:r>
              <a:rPr lang="en-US" dirty="0" smtClean="0"/>
              <a:t>… leads to a new Model</a:t>
            </a:r>
            <a:endParaRPr lang="en-US" dirty="0"/>
          </a:p>
        </p:txBody>
      </p:sp>
      <p:pic>
        <p:nvPicPr>
          <p:cNvPr id="5" name="Picture 4" descr="blast-of-giant-ato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6429" y="750507"/>
            <a:ext cx="6967571" cy="6316003"/>
          </a:xfrm>
          <a:prstGeom prst="rect">
            <a:avLst/>
          </a:prstGeom>
        </p:spPr>
      </p:pic>
      <p:sp>
        <p:nvSpPr>
          <p:cNvPr id="6" name="TextBox 5"/>
          <p:cNvSpPr txBox="1"/>
          <p:nvPr/>
        </p:nvSpPr>
        <p:spPr>
          <a:xfrm>
            <a:off x="73532" y="1058408"/>
            <a:ext cx="2102897" cy="2031325"/>
          </a:xfrm>
          <a:prstGeom prst="rect">
            <a:avLst/>
          </a:prstGeom>
          <a:noFill/>
        </p:spPr>
        <p:txBody>
          <a:bodyPr wrap="none" rtlCol="0">
            <a:spAutoFit/>
          </a:bodyPr>
          <a:lstStyle/>
          <a:p>
            <a:r>
              <a:rPr lang="en-US" dirty="0" smtClean="0"/>
              <a:t>Article in </a:t>
            </a:r>
          </a:p>
          <a:p>
            <a:r>
              <a:rPr lang="en-US" dirty="0" smtClean="0"/>
              <a:t>“Modern </a:t>
            </a:r>
            <a:r>
              <a:rPr lang="en-US" dirty="0" err="1" smtClean="0"/>
              <a:t>Mechanix</a:t>
            </a:r>
            <a:r>
              <a:rPr lang="en-US" dirty="0" smtClean="0"/>
              <a:t>”</a:t>
            </a:r>
          </a:p>
          <a:p>
            <a:r>
              <a:rPr lang="en-US" dirty="0" smtClean="0"/>
              <a:t>December, 1932.</a:t>
            </a:r>
          </a:p>
          <a:p>
            <a:endParaRPr lang="en-US" dirty="0"/>
          </a:p>
          <a:p>
            <a:endParaRPr lang="en-US" dirty="0" smtClean="0"/>
          </a:p>
          <a:p>
            <a:r>
              <a:rPr lang="en-US" dirty="0" smtClean="0"/>
              <a:t>Fr. George </a:t>
            </a:r>
            <a:r>
              <a:rPr lang="en-US" dirty="0" err="1" smtClean="0"/>
              <a:t>LeMaitre</a:t>
            </a:r>
            <a:endParaRPr lang="en-US" dirty="0" smtClean="0"/>
          </a:p>
          <a:p>
            <a:endParaRPr lang="en-US" dirty="0"/>
          </a:p>
        </p:txBody>
      </p:sp>
    </p:spTree>
    <p:extLst>
      <p:ext uri="{BB962C8B-B14F-4D97-AF65-F5344CB8AC3E}">
        <p14:creationId xmlns:p14="http://schemas.microsoft.com/office/powerpoint/2010/main" val="17899581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Hubble to de Sitter:</a:t>
            </a:r>
            <a:endParaRPr lang="en-US" dirty="0"/>
          </a:p>
        </p:txBody>
      </p:sp>
      <p:sp>
        <p:nvSpPr>
          <p:cNvPr id="3" name="Content Placeholder 2"/>
          <p:cNvSpPr>
            <a:spLocks noGrp="1"/>
          </p:cNvSpPr>
          <p:nvPr>
            <p:ph idx="1"/>
          </p:nvPr>
        </p:nvSpPr>
        <p:spPr/>
        <p:txBody>
          <a:bodyPr/>
          <a:lstStyle/>
          <a:p>
            <a:pPr marL="0" indent="0">
              <a:buNone/>
            </a:pPr>
            <a:r>
              <a:rPr lang="en-US" dirty="0"/>
              <a:t>Mr. </a:t>
            </a:r>
            <a:r>
              <a:rPr lang="en-US" dirty="0" err="1"/>
              <a:t>Humason</a:t>
            </a:r>
            <a:r>
              <a:rPr lang="en-US" dirty="0"/>
              <a:t> and I are both deeply sensible of your gracious appreciation of the papers on velocities and distances of nebulae. We use the term ‘apparent’ velocities to emphasize the empirical features of the correlation. The interpretation, we feel, should be left to you and the very few others who are competent to discuss the matter with authority.</a:t>
            </a:r>
          </a:p>
        </p:txBody>
      </p:sp>
    </p:spTree>
    <p:extLst>
      <p:ext uri="{BB962C8B-B14F-4D97-AF65-F5344CB8AC3E}">
        <p14:creationId xmlns:p14="http://schemas.microsoft.com/office/powerpoint/2010/main" val="17495247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observations does this predict?</a:t>
            </a:r>
            <a:endParaRPr lang="en-US" dirty="0"/>
          </a:p>
        </p:txBody>
      </p:sp>
      <p:sp>
        <p:nvSpPr>
          <p:cNvPr id="4" name="TextBox 3"/>
          <p:cNvSpPr txBox="1"/>
          <p:nvPr/>
        </p:nvSpPr>
        <p:spPr>
          <a:xfrm>
            <a:off x="654174" y="1436881"/>
            <a:ext cx="6816815" cy="1200329"/>
          </a:xfrm>
          <a:prstGeom prst="rect">
            <a:avLst/>
          </a:prstGeom>
          <a:noFill/>
        </p:spPr>
        <p:txBody>
          <a:bodyPr wrap="none" rtlCol="0">
            <a:spAutoFit/>
          </a:bodyPr>
          <a:lstStyle/>
          <a:p>
            <a:r>
              <a:rPr lang="en-US" sz="3600" dirty="0" smtClean="0"/>
              <a:t>There should be nothing older than</a:t>
            </a:r>
          </a:p>
          <a:p>
            <a:r>
              <a:rPr lang="en-US" sz="3600" dirty="0" smtClean="0"/>
              <a:t>the age of the Universe ~ 1/H</a:t>
            </a:r>
            <a:endParaRPr lang="en-US" sz="3600" dirty="0"/>
          </a:p>
        </p:txBody>
      </p:sp>
      <p:sp>
        <p:nvSpPr>
          <p:cNvPr id="5" name="TextBox 4"/>
          <p:cNvSpPr txBox="1"/>
          <p:nvPr/>
        </p:nvSpPr>
        <p:spPr>
          <a:xfrm>
            <a:off x="1712396" y="2645165"/>
            <a:ext cx="5087851" cy="1200329"/>
          </a:xfrm>
          <a:prstGeom prst="rect">
            <a:avLst/>
          </a:prstGeom>
          <a:noFill/>
        </p:spPr>
        <p:txBody>
          <a:bodyPr wrap="none" rtlCol="0">
            <a:spAutoFit/>
          </a:bodyPr>
          <a:lstStyle/>
          <a:p>
            <a:r>
              <a:rPr lang="en-US" sz="3600" i="1" dirty="0" smtClean="0"/>
              <a:t>Uh oh!  Rocks dated to be </a:t>
            </a:r>
          </a:p>
          <a:p>
            <a:r>
              <a:rPr lang="en-US" sz="3600" i="1" dirty="0" smtClean="0"/>
              <a:t>4 Billion years old.</a:t>
            </a:r>
            <a:endParaRPr lang="en-US" sz="3600" i="1" dirty="0"/>
          </a:p>
        </p:txBody>
      </p:sp>
      <p:sp>
        <p:nvSpPr>
          <p:cNvPr id="6" name="TextBox 5"/>
          <p:cNvSpPr txBox="1"/>
          <p:nvPr/>
        </p:nvSpPr>
        <p:spPr>
          <a:xfrm>
            <a:off x="457200" y="3909825"/>
            <a:ext cx="7226407" cy="1754327"/>
          </a:xfrm>
          <a:prstGeom prst="rect">
            <a:avLst/>
          </a:prstGeom>
          <a:noFill/>
        </p:spPr>
        <p:txBody>
          <a:bodyPr wrap="none" rtlCol="0">
            <a:spAutoFit/>
          </a:bodyPr>
          <a:lstStyle/>
          <a:p>
            <a:r>
              <a:rPr lang="en-US" sz="3600" dirty="0" smtClean="0"/>
              <a:t>The Universe (cooled off now) should</a:t>
            </a:r>
          </a:p>
          <a:p>
            <a:r>
              <a:rPr lang="en-US" sz="3600" dirty="0"/>
              <a:t>s</a:t>
            </a:r>
            <a:r>
              <a:rPr lang="en-US" sz="3600" dirty="0" smtClean="0"/>
              <a:t>till “glow” with black body radiation,</a:t>
            </a:r>
          </a:p>
          <a:p>
            <a:r>
              <a:rPr lang="en-US" sz="3600" dirty="0"/>
              <a:t>p</a:t>
            </a:r>
            <a:r>
              <a:rPr lang="en-US" sz="3600" dirty="0" smtClean="0"/>
              <a:t>eaking at microwave frequencies.</a:t>
            </a:r>
          </a:p>
        </p:txBody>
      </p:sp>
      <p:sp>
        <p:nvSpPr>
          <p:cNvPr id="7" name="TextBox 6"/>
          <p:cNvSpPr txBox="1"/>
          <p:nvPr/>
        </p:nvSpPr>
        <p:spPr>
          <a:xfrm>
            <a:off x="1364546" y="5652860"/>
            <a:ext cx="6915575" cy="1200329"/>
          </a:xfrm>
          <a:prstGeom prst="rect">
            <a:avLst/>
          </a:prstGeom>
          <a:noFill/>
        </p:spPr>
        <p:txBody>
          <a:bodyPr wrap="none" rtlCol="0">
            <a:spAutoFit/>
          </a:bodyPr>
          <a:lstStyle/>
          <a:p>
            <a:r>
              <a:rPr lang="en-US" sz="3600" i="1" dirty="0" smtClean="0"/>
              <a:t>Very faint, so let’s build an antenna</a:t>
            </a:r>
          </a:p>
          <a:p>
            <a:r>
              <a:rPr lang="en-US" sz="3600" i="1" dirty="0"/>
              <a:t>t</a:t>
            </a:r>
            <a:r>
              <a:rPr lang="en-US" sz="3600" i="1" dirty="0" smtClean="0"/>
              <a:t>o look for this!</a:t>
            </a:r>
          </a:p>
        </p:txBody>
      </p:sp>
    </p:spTree>
    <p:extLst>
      <p:ext uri="{BB962C8B-B14F-4D97-AF65-F5344CB8AC3E}">
        <p14:creationId xmlns:p14="http://schemas.microsoft.com/office/powerpoint/2010/main" val="88534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Wonder</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For it is through wondering that human-beings both now and at first began to philosophize, wondering first about the strange things close at hand, and then little by little in this way devotedly exerting themselves and coming to impasses about greater things, such as about the attributes of the moon and things pertaining to the sun and the stars and the coming-into-being of the whole. </a:t>
            </a:r>
            <a:endParaRPr lang="en-US" dirty="0" smtClean="0"/>
          </a:p>
          <a:p>
            <a:pPr marL="0" indent="0">
              <a:buNone/>
            </a:pPr>
            <a:endParaRPr lang="en-US" dirty="0"/>
          </a:p>
          <a:p>
            <a:pPr marL="0" indent="0">
              <a:buNone/>
            </a:pPr>
            <a:r>
              <a:rPr lang="en-US" dirty="0" smtClean="0"/>
              <a:t>(</a:t>
            </a:r>
            <a:r>
              <a:rPr lang="en-US" dirty="0"/>
              <a:t>Aristotle, Metaphysics, I.2, 982b11-17)</a:t>
            </a:r>
          </a:p>
        </p:txBody>
      </p:sp>
    </p:spTree>
    <p:extLst>
      <p:ext uri="{BB962C8B-B14F-4D97-AF65-F5344CB8AC3E}">
        <p14:creationId xmlns:p14="http://schemas.microsoft.com/office/powerpoint/2010/main" val="6918527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nzias-and-wils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0312"/>
            <a:ext cx="9144000" cy="7132128"/>
          </a:xfrm>
          <a:prstGeom prst="rect">
            <a:avLst/>
          </a:prstGeom>
        </p:spPr>
      </p:pic>
    </p:spTree>
    <p:extLst>
      <p:ext uri="{BB962C8B-B14F-4D97-AF65-F5344CB8AC3E}">
        <p14:creationId xmlns:p14="http://schemas.microsoft.com/office/powerpoint/2010/main" val="23935793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00px-Cmb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8600"/>
            <a:ext cx="9144000" cy="7130492"/>
          </a:xfrm>
          <a:prstGeom prst="rect">
            <a:avLst/>
          </a:prstGeom>
        </p:spPr>
      </p:pic>
    </p:spTree>
    <p:extLst>
      <p:ext uri="{BB962C8B-B14F-4D97-AF65-F5344CB8AC3E}">
        <p14:creationId xmlns:p14="http://schemas.microsoft.com/office/powerpoint/2010/main" val="31825936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5215"/>
          </a:xfrm>
        </p:spPr>
        <p:txBody>
          <a:bodyPr>
            <a:normAutofit/>
          </a:bodyPr>
          <a:lstStyle/>
          <a:p>
            <a:r>
              <a:rPr lang="en-US" dirty="0" smtClean="0"/>
              <a:t>Bonus way to falsify the theory</a:t>
            </a:r>
            <a:endParaRPr lang="en-US" dirty="0"/>
          </a:p>
        </p:txBody>
      </p:sp>
      <p:sp>
        <p:nvSpPr>
          <p:cNvPr id="71694" name="Rectangle 14"/>
          <p:cNvSpPr>
            <a:spLocks noGrp="1" noChangeArrowheads="1"/>
          </p:cNvSpPr>
          <p:nvPr>
            <p:ph type="body" idx="4294967295"/>
          </p:nvPr>
        </p:nvSpPr>
        <p:spPr>
          <a:xfrm>
            <a:off x="0" y="5753100"/>
            <a:ext cx="9144000" cy="1109663"/>
          </a:xfrm>
        </p:spPr>
        <p:txBody>
          <a:bodyPr>
            <a:normAutofit/>
          </a:bodyPr>
          <a:lstStyle/>
          <a:p>
            <a:pPr marL="0" indent="0">
              <a:buNone/>
            </a:pPr>
            <a:r>
              <a:rPr lang="en-US" dirty="0"/>
              <a:t>Big Bang </a:t>
            </a:r>
            <a:r>
              <a:rPr lang="en-US" dirty="0" err="1" smtClean="0"/>
              <a:t>Nucleosynthesis</a:t>
            </a:r>
            <a:r>
              <a:rPr lang="en-US" dirty="0" smtClean="0"/>
              <a:t> model </a:t>
            </a:r>
            <a:r>
              <a:rPr lang="en-US" dirty="0"/>
              <a:t>prediction: 75% H, 25% He (by mass). This </a:t>
            </a:r>
            <a:r>
              <a:rPr lang="en-US" dirty="0" smtClean="0"/>
              <a:t>matches observations.</a:t>
            </a:r>
            <a:endParaRPr lang="en-US" dirty="0"/>
          </a:p>
        </p:txBody>
      </p:sp>
      <p:pic>
        <p:nvPicPr>
          <p:cNvPr id="71695" name="Picture 15" descr="22_11_Figure"/>
          <p:cNvPicPr>
            <a:picLocks noChangeAspect="1" noChangeArrowheads="1"/>
          </p:cNvPicPr>
          <p:nvPr/>
        </p:nvPicPr>
        <p:blipFill>
          <a:blip r:embed="rId3">
            <a:extLst>
              <a:ext uri="{28A0092B-C50C-407E-A947-70E740481C1C}">
                <a14:useLocalDpi xmlns:a14="http://schemas.microsoft.com/office/drawing/2010/main" val="0"/>
              </a:ext>
            </a:extLst>
          </a:blip>
          <a:srcRect b="3273"/>
          <a:stretch>
            <a:fillRect/>
          </a:stretch>
        </p:blipFill>
        <p:spPr bwMode="auto">
          <a:xfrm>
            <a:off x="660400" y="1081876"/>
            <a:ext cx="7648575" cy="4672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462326"/>
      </p:ext>
    </p:extLst>
  </p:cSld>
  <p:clrMapOvr>
    <a:masterClrMapping/>
  </p:clrMapOvr>
  <p:transition>
    <p:sndAc>
      <p:end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tbb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347" y="429734"/>
            <a:ext cx="6503256" cy="6091385"/>
          </a:xfrm>
          <a:prstGeom prst="rect">
            <a:avLst/>
          </a:prstGeom>
        </p:spPr>
      </p:pic>
    </p:spTree>
    <p:extLst>
      <p:ext uri="{BB962C8B-B14F-4D97-AF65-F5344CB8AC3E}">
        <p14:creationId xmlns:p14="http://schemas.microsoft.com/office/powerpoint/2010/main" val="354890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rndar2_9-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002" y="-198861"/>
            <a:ext cx="5521994" cy="7056861"/>
          </a:xfrm>
          <a:prstGeom prst="rect">
            <a:avLst/>
          </a:prstGeom>
        </p:spPr>
      </p:pic>
    </p:spTree>
    <p:extLst>
      <p:ext uri="{BB962C8B-B14F-4D97-AF65-F5344CB8AC3E}">
        <p14:creationId xmlns:p14="http://schemas.microsoft.com/office/powerpoint/2010/main" val="18394078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1080_7yrFullSky_WMAP_1024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3" name="Title 2"/>
          <p:cNvSpPr>
            <a:spLocks noGrp="1"/>
          </p:cNvSpPr>
          <p:nvPr>
            <p:ph type="title"/>
          </p:nvPr>
        </p:nvSpPr>
        <p:spPr>
          <a:xfrm>
            <a:off x="457200" y="5225"/>
            <a:ext cx="8229600" cy="879989"/>
          </a:xfrm>
        </p:spPr>
        <p:txBody>
          <a:bodyPr/>
          <a:lstStyle/>
          <a:p>
            <a:r>
              <a:rPr lang="en-US" dirty="0" smtClean="0"/>
              <a:t>WMAP temperatures </a:t>
            </a:r>
            <a:endParaRPr lang="en-US" dirty="0"/>
          </a:p>
        </p:txBody>
      </p:sp>
      <p:sp>
        <p:nvSpPr>
          <p:cNvPr id="4" name="TextBox 3"/>
          <p:cNvSpPr txBox="1"/>
          <p:nvPr/>
        </p:nvSpPr>
        <p:spPr>
          <a:xfrm>
            <a:off x="0" y="6031104"/>
            <a:ext cx="8780243" cy="646331"/>
          </a:xfrm>
          <a:prstGeom prst="rect">
            <a:avLst/>
          </a:prstGeom>
          <a:noFill/>
        </p:spPr>
        <p:txBody>
          <a:bodyPr wrap="none" rtlCol="0">
            <a:spAutoFit/>
          </a:bodyPr>
          <a:lstStyle/>
          <a:p>
            <a:r>
              <a:rPr lang="en-US" sz="3600" dirty="0"/>
              <a:t>T</a:t>
            </a:r>
            <a:r>
              <a:rPr lang="en-US" sz="3600" dirty="0" smtClean="0"/>
              <a:t>emperature variation of +/- 200 micro Kelvin</a:t>
            </a:r>
            <a:endParaRPr lang="en-US" sz="3600" dirty="0"/>
          </a:p>
        </p:txBody>
      </p:sp>
    </p:spTree>
    <p:extLst>
      <p:ext uri="{BB962C8B-B14F-4D97-AF65-F5344CB8AC3E}">
        <p14:creationId xmlns:p14="http://schemas.microsoft.com/office/powerpoint/2010/main" val="28997255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MB-LCDM-5yWMAP-03Mar08-1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8710"/>
            <a:ext cx="9144000" cy="6539290"/>
          </a:xfrm>
          <a:prstGeom prst="rect">
            <a:avLst/>
          </a:prstGeom>
        </p:spPr>
      </p:pic>
    </p:spTree>
    <p:extLst>
      <p:ext uri="{BB962C8B-B14F-4D97-AF65-F5344CB8AC3E}">
        <p14:creationId xmlns:p14="http://schemas.microsoft.com/office/powerpoint/2010/main" val="861542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04900" y="0"/>
            <a:ext cx="6926694" cy="6858000"/>
          </a:xfrm>
          <a:prstGeom prst="rect">
            <a:avLst/>
          </a:prstGeom>
        </p:spPr>
      </p:pic>
    </p:spTree>
    <p:extLst>
      <p:ext uri="{BB962C8B-B14F-4D97-AF65-F5344CB8AC3E}">
        <p14:creationId xmlns:p14="http://schemas.microsoft.com/office/powerpoint/2010/main" val="38385188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0" y="419100"/>
            <a:ext cx="9144000" cy="6000750"/>
          </a:xfrm>
          <a:prstGeom prst="rect">
            <a:avLst/>
          </a:prstGeom>
        </p:spPr>
      </p:pic>
    </p:spTree>
    <p:extLst>
      <p:ext uri="{BB962C8B-B14F-4D97-AF65-F5344CB8AC3E}">
        <p14:creationId xmlns:p14="http://schemas.microsoft.com/office/powerpoint/2010/main" val="22767059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1a-hubble-diagr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 y="0"/>
            <a:ext cx="8961895" cy="6858000"/>
          </a:xfrm>
          <a:prstGeom prst="rect">
            <a:avLst/>
          </a:prstGeom>
        </p:spPr>
      </p:pic>
    </p:spTree>
    <p:extLst>
      <p:ext uri="{BB962C8B-B14F-4D97-AF65-F5344CB8AC3E}">
        <p14:creationId xmlns:p14="http://schemas.microsoft.com/office/powerpoint/2010/main" val="40670314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Sciences</a:t>
            </a:r>
            <a:endParaRPr lang="en-US" dirty="0"/>
          </a:p>
        </p:txBody>
      </p:sp>
      <p:sp>
        <p:nvSpPr>
          <p:cNvPr id="3" name="Content Placeholder 2"/>
          <p:cNvSpPr>
            <a:spLocks noGrp="1"/>
          </p:cNvSpPr>
          <p:nvPr>
            <p:ph idx="1"/>
          </p:nvPr>
        </p:nvSpPr>
        <p:spPr/>
        <p:txBody>
          <a:bodyPr/>
          <a:lstStyle/>
          <a:p>
            <a:r>
              <a:rPr lang="en-US" dirty="0" smtClean="0"/>
              <a:t>Each physical science has axioms</a:t>
            </a:r>
          </a:p>
          <a:p>
            <a:r>
              <a:rPr lang="en-US" dirty="0" smtClean="0"/>
              <a:t>Geometry:  points and lines behave in a certain way.</a:t>
            </a:r>
          </a:p>
          <a:p>
            <a:r>
              <a:rPr lang="en-US" dirty="0" smtClean="0"/>
              <a:t>You can ask </a:t>
            </a:r>
            <a:r>
              <a:rPr lang="en-US" i="1" dirty="0" smtClean="0"/>
              <a:t>why</a:t>
            </a:r>
            <a:r>
              <a:rPr lang="en-US" dirty="0" smtClean="0"/>
              <a:t> but the geometry itself can not answer that question.</a:t>
            </a:r>
          </a:p>
          <a:p>
            <a:r>
              <a:rPr lang="en-US" dirty="0" smtClean="0"/>
              <a:t>You can change the axioms, but then you are working on a different </a:t>
            </a:r>
            <a:r>
              <a:rPr lang="en-US" i="1" dirty="0" smtClean="0"/>
              <a:t>kind</a:t>
            </a:r>
            <a:r>
              <a:rPr lang="en-US" dirty="0" smtClean="0"/>
              <a:t> of geometry.</a:t>
            </a:r>
            <a:endParaRPr lang="en-US" dirty="0"/>
          </a:p>
        </p:txBody>
      </p:sp>
    </p:spTree>
    <p:extLst>
      <p:ext uri="{BB962C8B-B14F-4D97-AF65-F5344CB8AC3E}">
        <p14:creationId xmlns:p14="http://schemas.microsoft.com/office/powerpoint/2010/main" val="13486105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uster-d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93112" cy="9036685"/>
          </a:xfrm>
          <a:prstGeom prst="rect">
            <a:avLst/>
          </a:prstGeom>
        </p:spPr>
      </p:pic>
      <p:sp>
        <p:nvSpPr>
          <p:cNvPr id="2" name="Title 1"/>
          <p:cNvSpPr>
            <a:spLocks noGrp="1"/>
          </p:cNvSpPr>
          <p:nvPr>
            <p:ph type="title"/>
          </p:nvPr>
        </p:nvSpPr>
        <p:spPr/>
        <p:txBody>
          <a:bodyPr>
            <a:normAutofit/>
          </a:bodyPr>
          <a:lstStyle/>
          <a:p>
            <a:r>
              <a:rPr lang="en-US" sz="5400" dirty="0" smtClean="0">
                <a:ln w="10160">
                  <a:solidFill>
                    <a:schemeClr val="accent1"/>
                  </a:solidFill>
                  <a:prstDash val="solid"/>
                </a:ln>
                <a:solidFill>
                  <a:srgbClr val="FFFFFF"/>
                </a:solidFill>
                <a:effectLst>
                  <a:outerShdw blurRad="38100" dist="32000" dir="5400000" algn="tl">
                    <a:srgbClr val="000000">
                      <a:alpha val="30000"/>
                    </a:srgbClr>
                  </a:outerShdw>
                </a:effectLst>
              </a:rPr>
              <a:t>Galaxy Cluster Cosmology</a:t>
            </a:r>
            <a:endParaRPr lang="en-US" sz="540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12030797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cdm-paramete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1451"/>
            <a:ext cx="9110406" cy="6491164"/>
          </a:xfrm>
          <a:prstGeom prst="rect">
            <a:avLst/>
          </a:prstGeom>
        </p:spPr>
      </p:pic>
    </p:spTree>
    <p:extLst>
      <p:ext uri="{BB962C8B-B14F-4D97-AF65-F5344CB8AC3E}">
        <p14:creationId xmlns:p14="http://schemas.microsoft.com/office/powerpoint/2010/main" val="6560429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3049" y="1350858"/>
            <a:ext cx="6917917" cy="5078313"/>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End of First Half</a:t>
            </a:r>
          </a:p>
          <a:p>
            <a:pPr algn="ct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Up next:</a:t>
            </a:r>
          </a:p>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are we going to</a:t>
            </a:r>
          </a:p>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t>
            </a: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 about the Universe?</a:t>
            </a:r>
          </a:p>
          <a:p>
            <a:pPr algn="ct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567061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Raised</a:t>
            </a:r>
            <a:endParaRPr lang="en-US" dirty="0"/>
          </a:p>
        </p:txBody>
      </p:sp>
      <p:sp>
        <p:nvSpPr>
          <p:cNvPr id="3" name="Content Placeholder 2"/>
          <p:cNvSpPr>
            <a:spLocks noGrp="1"/>
          </p:cNvSpPr>
          <p:nvPr>
            <p:ph idx="1"/>
          </p:nvPr>
        </p:nvSpPr>
        <p:spPr/>
        <p:txBody>
          <a:bodyPr/>
          <a:lstStyle/>
          <a:p>
            <a:r>
              <a:rPr lang="en-US" dirty="0" smtClean="0"/>
              <a:t>FLATNESS – if density is near 1 now, it must have started really close to 1.  </a:t>
            </a:r>
            <a:endParaRPr lang="en-US" dirty="0"/>
          </a:p>
          <a:p>
            <a:r>
              <a:rPr lang="en-US" dirty="0" smtClean="0"/>
              <a:t>HORIZON – how does the “left side” know what the “right side” is like; why are they the same temperature?</a:t>
            </a:r>
          </a:p>
        </p:txBody>
      </p:sp>
    </p:spTree>
    <p:extLst>
      <p:ext uri="{BB962C8B-B14F-4D97-AF65-F5344CB8AC3E}">
        <p14:creationId xmlns:p14="http://schemas.microsoft.com/office/powerpoint/2010/main" val="15631947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orizon_prob.jpg"/>
          <p:cNvPicPr>
            <a:picLocks noGrp="1" noChangeAspect="1"/>
          </p:cNvPicPr>
          <p:nvPr>
            <p:ph idx="1"/>
          </p:nvPr>
        </p:nvPicPr>
        <p:blipFill>
          <a:blip r:embed="rId2">
            <a:extLst>
              <a:ext uri="{28A0092B-C50C-407E-A947-70E740481C1C}">
                <a14:useLocalDpi xmlns:a14="http://schemas.microsoft.com/office/drawing/2010/main" val="0"/>
              </a:ext>
            </a:extLst>
          </a:blip>
          <a:srcRect l="4997" r="4997"/>
          <a:stretch>
            <a:fillRect/>
          </a:stretch>
        </p:blipFill>
        <p:spPr>
          <a:xfrm>
            <a:off x="312615" y="2332037"/>
            <a:ext cx="8831385" cy="4525963"/>
          </a:xfrm>
        </p:spPr>
      </p:pic>
      <p:pic>
        <p:nvPicPr>
          <p:cNvPr id="5" name="Picture 4" descr="275px-Flatness_problem_density_grap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35" y="449021"/>
            <a:ext cx="3492500" cy="3492500"/>
          </a:xfrm>
          <a:prstGeom prst="rect">
            <a:avLst/>
          </a:prstGeom>
        </p:spPr>
      </p:pic>
      <p:sp>
        <p:nvSpPr>
          <p:cNvPr id="2" name="Title 1"/>
          <p:cNvSpPr>
            <a:spLocks noGrp="1"/>
          </p:cNvSpPr>
          <p:nvPr>
            <p:ph type="title"/>
          </p:nvPr>
        </p:nvSpPr>
        <p:spPr>
          <a:xfrm>
            <a:off x="457200" y="0"/>
            <a:ext cx="8229600" cy="885214"/>
          </a:xfrm>
        </p:spPr>
        <p:txBody>
          <a:bodyPr/>
          <a:lstStyle/>
          <a:p>
            <a:r>
              <a:rPr lang="en-US" dirty="0" smtClean="0"/>
              <a:t>The Flatness and Horizon Problems</a:t>
            </a:r>
            <a:endParaRPr lang="en-US" dirty="0"/>
          </a:p>
        </p:txBody>
      </p:sp>
    </p:spTree>
    <p:extLst>
      <p:ext uri="{BB962C8B-B14F-4D97-AF65-F5344CB8AC3E}">
        <p14:creationId xmlns:p14="http://schemas.microsoft.com/office/powerpoint/2010/main" val="23697797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Cosmic Inflation</a:t>
            </a:r>
            <a:endParaRPr lang="en-US" dirty="0"/>
          </a:p>
        </p:txBody>
      </p:sp>
      <p:sp>
        <p:nvSpPr>
          <p:cNvPr id="3" name="Content Placeholder 2"/>
          <p:cNvSpPr>
            <a:spLocks noGrp="1"/>
          </p:cNvSpPr>
          <p:nvPr>
            <p:ph idx="1"/>
          </p:nvPr>
        </p:nvSpPr>
        <p:spPr/>
        <p:txBody>
          <a:bodyPr>
            <a:normAutofit fontScale="92500"/>
          </a:bodyPr>
          <a:lstStyle/>
          <a:p>
            <a:r>
              <a:rPr lang="en-US" dirty="0" smtClean="0"/>
              <a:t>In a brief period of time; 10^-32 seconds</a:t>
            </a:r>
          </a:p>
          <a:p>
            <a:r>
              <a:rPr lang="en-US" dirty="0" smtClean="0"/>
              <a:t>Volume of Universe increases 10^26 times</a:t>
            </a:r>
          </a:p>
          <a:p>
            <a:r>
              <a:rPr lang="en-US" dirty="0" smtClean="0"/>
              <a:t>Drives the density of the universe to 1</a:t>
            </a:r>
          </a:p>
          <a:p>
            <a:r>
              <a:rPr lang="en-US" dirty="0" smtClean="0"/>
              <a:t>Moves “connected” regions far away from us.</a:t>
            </a:r>
          </a:p>
          <a:p>
            <a:endParaRPr lang="en-US" dirty="0"/>
          </a:p>
          <a:p>
            <a:r>
              <a:rPr lang="en-US" dirty="0" smtClean="0"/>
              <a:t>Accounts for what we see.  </a:t>
            </a:r>
          </a:p>
          <a:p>
            <a:r>
              <a:rPr lang="en-US" dirty="0" smtClean="0"/>
              <a:t>Not the only game in town, but the most popular.  </a:t>
            </a:r>
          </a:p>
          <a:p>
            <a:r>
              <a:rPr lang="en-US" dirty="0" smtClean="0"/>
              <a:t>Relies on “beauty contest” criteria</a:t>
            </a:r>
          </a:p>
        </p:txBody>
      </p:sp>
    </p:spTree>
    <p:extLst>
      <p:ext uri="{BB962C8B-B14F-4D97-AF65-F5344CB8AC3E}">
        <p14:creationId xmlns:p14="http://schemas.microsoft.com/office/powerpoint/2010/main" val="10693904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BICEP2</a:t>
            </a:r>
            <a:endParaRPr lang="en-US" dirty="0"/>
          </a:p>
        </p:txBody>
      </p:sp>
      <p:sp>
        <p:nvSpPr>
          <p:cNvPr id="3" name="Subtitle 2"/>
          <p:cNvSpPr>
            <a:spLocks noGrp="1"/>
          </p:cNvSpPr>
          <p:nvPr>
            <p:ph type="subTitle" idx="1"/>
          </p:nvPr>
        </p:nvSpPr>
        <p:spPr/>
        <p:txBody>
          <a:bodyPr/>
          <a:lstStyle/>
          <a:p>
            <a:r>
              <a:rPr lang="en-US" dirty="0" smtClean="0"/>
              <a:t>Announcement on March 17, 2014</a:t>
            </a:r>
            <a:endParaRPr lang="en-US" dirty="0"/>
          </a:p>
        </p:txBody>
      </p:sp>
      <p:sp>
        <p:nvSpPr>
          <p:cNvPr id="4" name="Rectangle 3"/>
          <p:cNvSpPr/>
          <p:nvPr/>
        </p:nvSpPr>
        <p:spPr>
          <a:xfrm>
            <a:off x="1691761" y="837643"/>
            <a:ext cx="3415869" cy="923330"/>
          </a:xfrm>
          <a:prstGeom prst="rect">
            <a:avLst/>
          </a:prstGeom>
          <a:noFill/>
        </p:spPr>
        <p:txBody>
          <a:bodyPr wrap="none" lIns="91440" tIns="45720" rIns="91440" bIns="45720">
            <a:spAutoFit/>
          </a:bodyPr>
          <a:lstStyle/>
          <a:p>
            <a:pPr algn="ctr"/>
            <a:r>
              <a:rPr lang="en-US" sz="5400" b="1" cap="none" spc="0" dirty="0" smtClean="0">
                <a:ln w="12700">
                  <a:solidFill>
                    <a:srgbClr val="FF6600"/>
                  </a:solidFill>
                  <a:prstDash val="solid"/>
                </a:ln>
                <a:solidFill>
                  <a:schemeClr val="bg2">
                    <a:tint val="85000"/>
                    <a:satMod val="155000"/>
                  </a:schemeClr>
                </a:solidFill>
                <a:effectLst>
                  <a:outerShdw blurRad="41275" dist="20320" dir="1800000" algn="tl" rotWithShape="0">
                    <a:srgbClr val="000000">
                      <a:alpha val="40000"/>
                    </a:srgbClr>
                  </a:outerShdw>
                </a:effectLst>
              </a:rPr>
              <a:t>News Flash</a:t>
            </a:r>
            <a:endParaRPr lang="en-US" sz="5400" b="1" cap="none" spc="0" dirty="0">
              <a:ln w="12700">
                <a:solidFill>
                  <a:srgbClr val="FF6600"/>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481511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TextBox 2"/>
          <p:cNvSpPr txBox="1"/>
          <p:nvPr/>
        </p:nvSpPr>
        <p:spPr>
          <a:xfrm>
            <a:off x="278343" y="1469823"/>
            <a:ext cx="8573782" cy="4031873"/>
          </a:xfrm>
          <a:prstGeom prst="rect">
            <a:avLst/>
          </a:prstGeom>
          <a:noFill/>
        </p:spPr>
        <p:txBody>
          <a:bodyPr wrap="none" rtlCol="0">
            <a:spAutoFit/>
          </a:bodyPr>
          <a:lstStyle/>
          <a:p>
            <a:r>
              <a:rPr lang="en-US" sz="3200" dirty="0" smtClean="0"/>
              <a:t>In the 1970’s, some questions were raised about</a:t>
            </a:r>
          </a:p>
          <a:p>
            <a:r>
              <a:rPr lang="en-US" sz="3200" dirty="0" smtClean="0"/>
              <a:t>Big Bang cosmology:  the horizon problem, </a:t>
            </a:r>
          </a:p>
          <a:p>
            <a:r>
              <a:rPr lang="en-US" sz="3200" dirty="0"/>
              <a:t>t</a:t>
            </a:r>
            <a:r>
              <a:rPr lang="en-US" sz="3200" dirty="0" smtClean="0"/>
              <a:t>he flatness problem, and the magnetic-monopole</a:t>
            </a:r>
          </a:p>
          <a:p>
            <a:r>
              <a:rPr lang="en-US" sz="3200" dirty="0"/>
              <a:t>p</a:t>
            </a:r>
            <a:r>
              <a:rPr lang="en-US" sz="3200" dirty="0" smtClean="0"/>
              <a:t>roblem.</a:t>
            </a:r>
          </a:p>
          <a:p>
            <a:endParaRPr lang="en-US" sz="3200" dirty="0"/>
          </a:p>
          <a:p>
            <a:r>
              <a:rPr lang="en-US" sz="3200" dirty="0" smtClean="0"/>
              <a:t>Inflation proposed to solve this problem by </a:t>
            </a:r>
          </a:p>
          <a:p>
            <a:r>
              <a:rPr lang="en-US" sz="3200" dirty="0" smtClean="0"/>
              <a:t>Alan </a:t>
            </a:r>
            <a:r>
              <a:rPr lang="en-US" sz="3200" dirty="0" err="1" smtClean="0"/>
              <a:t>Guth</a:t>
            </a:r>
            <a:r>
              <a:rPr lang="en-US" sz="3200" dirty="0" smtClean="0"/>
              <a:t> (1980) and Andrei </a:t>
            </a:r>
            <a:r>
              <a:rPr lang="en-US" sz="3200" dirty="0" err="1" smtClean="0"/>
              <a:t>Linde</a:t>
            </a:r>
            <a:r>
              <a:rPr lang="en-US" sz="3200" dirty="0" smtClean="0"/>
              <a:t> (1986) and</a:t>
            </a:r>
          </a:p>
          <a:p>
            <a:r>
              <a:rPr lang="en-US" sz="3200" dirty="0"/>
              <a:t>m</a:t>
            </a:r>
            <a:r>
              <a:rPr lang="en-US" sz="3200" dirty="0" smtClean="0"/>
              <a:t>any others.</a:t>
            </a:r>
            <a:endParaRPr lang="en-US" sz="3200" dirty="0"/>
          </a:p>
        </p:txBody>
      </p:sp>
    </p:spTree>
    <p:extLst>
      <p:ext uri="{BB962C8B-B14F-4D97-AF65-F5344CB8AC3E}">
        <p14:creationId xmlns:p14="http://schemas.microsoft.com/office/powerpoint/2010/main" val="9302936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4110"/>
            <a:ext cx="9144000" cy="3922776"/>
          </a:xfrm>
          <a:prstGeom prst="rect">
            <a:avLst/>
          </a:prstGeom>
        </p:spPr>
      </p:pic>
      <p:sp>
        <p:nvSpPr>
          <p:cNvPr id="2" name="TextBox 1"/>
          <p:cNvSpPr txBox="1"/>
          <p:nvPr/>
        </p:nvSpPr>
        <p:spPr>
          <a:xfrm>
            <a:off x="-1" y="3973597"/>
            <a:ext cx="8959163" cy="2677656"/>
          </a:xfrm>
          <a:prstGeom prst="rect">
            <a:avLst/>
          </a:prstGeom>
          <a:noFill/>
        </p:spPr>
        <p:txBody>
          <a:bodyPr wrap="square" rtlCol="0">
            <a:spAutoFit/>
          </a:bodyPr>
          <a:lstStyle/>
          <a:p>
            <a:r>
              <a:rPr lang="en-US" sz="2800" dirty="0" smtClean="0"/>
              <a:t>The “epoch” of inflation is from  10E-36 to 10E-32 seconds.</a:t>
            </a:r>
          </a:p>
          <a:p>
            <a:endParaRPr lang="en-US" sz="2800" dirty="0"/>
          </a:p>
          <a:p>
            <a:r>
              <a:rPr lang="en-US" sz="2800" dirty="0" smtClean="0"/>
              <a:t>The size of the universe increased by 1E26</a:t>
            </a:r>
          </a:p>
          <a:p>
            <a:endParaRPr lang="en-US" sz="2800" dirty="0" smtClean="0"/>
          </a:p>
          <a:p>
            <a:r>
              <a:rPr lang="en-US" sz="2800" dirty="0" smtClean="0"/>
              <a:t>The post-dictions of Inflation solve the three problems and</a:t>
            </a:r>
          </a:p>
          <a:p>
            <a:r>
              <a:rPr lang="en-US" sz="2800" dirty="0" smtClean="0"/>
              <a:t>predicts patterns of polarization.</a:t>
            </a:r>
            <a:endParaRPr lang="en-US" sz="2800" dirty="0"/>
          </a:p>
        </p:txBody>
      </p:sp>
    </p:spTree>
    <p:extLst>
      <p:ext uri="{BB962C8B-B14F-4D97-AF65-F5344CB8AC3E}">
        <p14:creationId xmlns:p14="http://schemas.microsoft.com/office/powerpoint/2010/main" val="20117459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928" y="104376"/>
            <a:ext cx="9104072" cy="3322517"/>
          </a:xfrm>
          <a:prstGeom prst="rect">
            <a:avLst/>
          </a:prstGeom>
        </p:spPr>
      </p:pic>
    </p:spTree>
    <p:extLst>
      <p:ext uri="{BB962C8B-B14F-4D97-AF65-F5344CB8AC3E}">
        <p14:creationId xmlns:p14="http://schemas.microsoft.com/office/powerpoint/2010/main" val="41916463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Limits of Physical Science</a:t>
            </a:r>
            <a:endParaRPr lang="en-US" dirty="0"/>
          </a:p>
        </p:txBody>
      </p:sp>
      <p:sp>
        <p:nvSpPr>
          <p:cNvPr id="3" name="Content Placeholder 2"/>
          <p:cNvSpPr>
            <a:spLocks noGrp="1"/>
          </p:cNvSpPr>
          <p:nvPr>
            <p:ph idx="1"/>
          </p:nvPr>
        </p:nvSpPr>
        <p:spPr/>
        <p:txBody>
          <a:bodyPr>
            <a:normAutofit fontScale="92500"/>
          </a:bodyPr>
          <a:lstStyle/>
          <a:p>
            <a:r>
              <a:rPr lang="en-US" dirty="0" err="1" smtClean="0"/>
              <a:t>Godel’s</a:t>
            </a:r>
            <a:r>
              <a:rPr lang="en-US" dirty="0" smtClean="0"/>
              <a:t> Incompleteness Theorem: </a:t>
            </a:r>
            <a:r>
              <a:rPr lang="en-US" dirty="0"/>
              <a:t>for any consistent, effectively generated formal theory that proves certain basic arithmetic truths, there is an arithmetical statement that is true</a:t>
            </a:r>
            <a:r>
              <a:rPr lang="en-US" dirty="0" smtClean="0"/>
              <a:t>, </a:t>
            </a:r>
            <a:r>
              <a:rPr lang="en-US" dirty="0"/>
              <a:t>but not provable in the </a:t>
            </a:r>
            <a:r>
              <a:rPr lang="en-US" dirty="0" smtClean="0"/>
              <a:t>theory.</a:t>
            </a:r>
          </a:p>
          <a:p>
            <a:pPr marL="0" indent="0">
              <a:buNone/>
            </a:pPr>
            <a:endParaRPr lang="en-US" dirty="0" smtClean="0"/>
          </a:p>
          <a:p>
            <a:r>
              <a:rPr lang="en-US" dirty="0" err="1" smtClean="0"/>
              <a:t>Wolpert’s</a:t>
            </a:r>
            <a:r>
              <a:rPr lang="en-US" dirty="0" smtClean="0"/>
              <a:t> </a:t>
            </a:r>
            <a:r>
              <a:rPr lang="en-US" dirty="0"/>
              <a:t>knowledge limit:  </a:t>
            </a:r>
            <a:r>
              <a:rPr lang="en-US" dirty="0" smtClean="0"/>
              <a:t>the universe </a:t>
            </a:r>
            <a:r>
              <a:rPr lang="en-US" dirty="0"/>
              <a:t>lies beyond the grasp of any intellect, no matter how powerful, that could exist within the universe.</a:t>
            </a:r>
          </a:p>
        </p:txBody>
      </p:sp>
    </p:spTree>
    <p:extLst>
      <p:ext uri="{BB962C8B-B14F-4D97-AF65-F5344CB8AC3E}">
        <p14:creationId xmlns:p14="http://schemas.microsoft.com/office/powerpoint/2010/main" val="39619309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0100" y="0"/>
            <a:ext cx="7531369" cy="6858000"/>
          </a:xfrm>
          <a:prstGeom prst="rect">
            <a:avLst/>
          </a:prstGeom>
        </p:spPr>
      </p:pic>
    </p:spTree>
    <p:extLst>
      <p:ext uri="{BB962C8B-B14F-4D97-AF65-F5344CB8AC3E}">
        <p14:creationId xmlns:p14="http://schemas.microsoft.com/office/powerpoint/2010/main" val="36525508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005"/>
            <a:ext cx="9144000" cy="6111089"/>
          </a:xfrm>
          <a:prstGeom prst="rect">
            <a:avLst/>
          </a:prstGeom>
        </p:spPr>
      </p:pic>
      <p:sp>
        <p:nvSpPr>
          <p:cNvPr id="5" name="TextBox 4"/>
          <p:cNvSpPr txBox="1"/>
          <p:nvPr/>
        </p:nvSpPr>
        <p:spPr>
          <a:xfrm>
            <a:off x="153421" y="6223393"/>
            <a:ext cx="8979967" cy="646331"/>
          </a:xfrm>
          <a:prstGeom prst="rect">
            <a:avLst/>
          </a:prstGeom>
          <a:noFill/>
        </p:spPr>
        <p:txBody>
          <a:bodyPr wrap="none" rtlCol="0">
            <a:spAutoFit/>
          </a:bodyPr>
          <a:lstStyle/>
          <a:p>
            <a:r>
              <a:rPr lang="en-US" dirty="0" smtClean="0"/>
              <a:t>Sunset at the South Pole, with BICEP2 (in the foreground) and the South Pole Telescope in the</a:t>
            </a:r>
          </a:p>
          <a:p>
            <a:r>
              <a:rPr lang="en-US" dirty="0" smtClean="0"/>
              <a:t> background. Image: Steffen Richter (Harvard University)</a:t>
            </a:r>
            <a:endParaRPr lang="en-US" dirty="0"/>
          </a:p>
        </p:txBody>
      </p:sp>
    </p:spTree>
    <p:extLst>
      <p:ext uri="{BB962C8B-B14F-4D97-AF65-F5344CB8AC3E}">
        <p14:creationId xmlns:p14="http://schemas.microsoft.com/office/powerpoint/2010/main" val="14330695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175"/>
            <a:ext cx="9144000" cy="4884234"/>
          </a:xfrm>
          <a:prstGeom prst="rect">
            <a:avLst/>
          </a:prstGeom>
        </p:spPr>
      </p:pic>
      <p:sp>
        <p:nvSpPr>
          <p:cNvPr id="3" name="TextBox 2"/>
          <p:cNvSpPr txBox="1"/>
          <p:nvPr/>
        </p:nvSpPr>
        <p:spPr>
          <a:xfrm>
            <a:off x="1217749" y="5305490"/>
            <a:ext cx="7236917" cy="1200328"/>
          </a:xfrm>
          <a:prstGeom prst="rect">
            <a:avLst/>
          </a:prstGeom>
          <a:noFill/>
        </p:spPr>
        <p:txBody>
          <a:bodyPr wrap="square" rtlCol="0">
            <a:spAutoFit/>
          </a:bodyPr>
          <a:lstStyle/>
          <a:p>
            <a:r>
              <a:rPr lang="en-US" sz="2400" dirty="0" smtClean="0"/>
              <a:t>Primordial gravitational waves may have been detected in this swirly pattern of light from the early universe. Image: BICEP2 Collaboration</a:t>
            </a:r>
            <a:endParaRPr lang="en-US" sz="2400" dirty="0"/>
          </a:p>
        </p:txBody>
      </p:sp>
    </p:spTree>
    <p:extLst>
      <p:ext uri="{BB962C8B-B14F-4D97-AF65-F5344CB8AC3E}">
        <p14:creationId xmlns:p14="http://schemas.microsoft.com/office/powerpoint/2010/main" val="6626792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3-17 at 10.25.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4000" cy="6805858"/>
          </a:xfrm>
          <a:prstGeom prst="rect">
            <a:avLst/>
          </a:prstGeom>
        </p:spPr>
      </p:pic>
    </p:spTree>
    <p:extLst>
      <p:ext uri="{BB962C8B-B14F-4D97-AF65-F5344CB8AC3E}">
        <p14:creationId xmlns:p14="http://schemas.microsoft.com/office/powerpoint/2010/main" val="26779095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3-17 at 10.27.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0484" y="38100"/>
            <a:ext cx="6451600" cy="6781800"/>
          </a:xfrm>
          <a:prstGeom prst="rect">
            <a:avLst/>
          </a:prstGeom>
        </p:spPr>
      </p:pic>
      <p:sp>
        <p:nvSpPr>
          <p:cNvPr id="3" name="TextBox 2"/>
          <p:cNvSpPr txBox="1"/>
          <p:nvPr/>
        </p:nvSpPr>
        <p:spPr>
          <a:xfrm>
            <a:off x="295739" y="747987"/>
            <a:ext cx="2424745" cy="3970318"/>
          </a:xfrm>
          <a:prstGeom prst="rect">
            <a:avLst/>
          </a:prstGeom>
          <a:noFill/>
        </p:spPr>
        <p:txBody>
          <a:bodyPr wrap="square" rtlCol="0">
            <a:spAutoFit/>
          </a:bodyPr>
          <a:lstStyle/>
          <a:p>
            <a:r>
              <a:rPr lang="en-US" dirty="0" smtClean="0"/>
              <a:t>r measures “how much”</a:t>
            </a:r>
          </a:p>
          <a:p>
            <a:r>
              <a:rPr lang="en-US" dirty="0"/>
              <a:t>p</a:t>
            </a:r>
            <a:r>
              <a:rPr lang="en-US" dirty="0" smtClean="0"/>
              <a:t>rimordial gravitational</a:t>
            </a:r>
          </a:p>
          <a:p>
            <a:r>
              <a:rPr lang="en-US" dirty="0"/>
              <a:t>w</a:t>
            </a:r>
            <a:r>
              <a:rPr lang="en-US" dirty="0" smtClean="0"/>
              <a:t>ave contribute to the</a:t>
            </a:r>
          </a:p>
          <a:p>
            <a:r>
              <a:rPr lang="en-US" dirty="0"/>
              <a:t>o</a:t>
            </a:r>
            <a:r>
              <a:rPr lang="en-US" dirty="0" smtClean="0"/>
              <a:t>bservation.  The B-Modes (tensor) are due to gravitational waves.  In this one place on the sky, they measured the ratio of B-modes to E-modes (Tensor to Scalar).</a:t>
            </a:r>
          </a:p>
          <a:p>
            <a:endParaRPr lang="en-US" dirty="0"/>
          </a:p>
          <a:p>
            <a:endParaRPr lang="en-US" dirty="0" smtClean="0"/>
          </a:p>
          <a:p>
            <a:endParaRPr lang="en-US" dirty="0"/>
          </a:p>
        </p:txBody>
      </p:sp>
    </p:spTree>
    <p:extLst>
      <p:ext uri="{BB962C8B-B14F-4D97-AF65-F5344CB8AC3E}">
        <p14:creationId xmlns:p14="http://schemas.microsoft.com/office/powerpoint/2010/main" val="10568609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nford Professor Andrei Linde celebrates physics breakthroug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9968879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That is the Universe</a:t>
            </a:r>
            <a:br>
              <a:rPr lang="en-US" dirty="0" smtClean="0"/>
            </a:br>
            <a:r>
              <a:rPr lang="en-US" dirty="0"/>
              <a:t>W</a:t>
            </a:r>
            <a:r>
              <a:rPr lang="en-US" dirty="0" smtClean="0"/>
              <a:t>hat are we going to do about it?</a:t>
            </a:r>
            <a:endParaRPr lang="en-US" dirty="0"/>
          </a:p>
        </p:txBody>
      </p:sp>
      <p:sp>
        <p:nvSpPr>
          <p:cNvPr id="3" name="Content Placeholder 2"/>
          <p:cNvSpPr>
            <a:spLocks noGrp="1"/>
          </p:cNvSpPr>
          <p:nvPr>
            <p:ph idx="1"/>
          </p:nvPr>
        </p:nvSpPr>
        <p:spPr/>
        <p:txBody>
          <a:bodyPr/>
          <a:lstStyle/>
          <a:p>
            <a:r>
              <a:rPr lang="en-US" dirty="0" smtClean="0"/>
              <a:t>Increase Precision on the measurements</a:t>
            </a:r>
          </a:p>
          <a:p>
            <a:pPr lvl="1"/>
            <a:r>
              <a:rPr lang="en-US" dirty="0" smtClean="0"/>
              <a:t>Does the % dark energy change with time?</a:t>
            </a:r>
          </a:p>
          <a:p>
            <a:r>
              <a:rPr lang="en-US" dirty="0" smtClean="0"/>
              <a:t>Direct Detection of Dark Matter</a:t>
            </a:r>
          </a:p>
          <a:p>
            <a:pPr lvl="1"/>
            <a:r>
              <a:rPr lang="en-US" dirty="0" smtClean="0"/>
              <a:t>Distinguish from modified gravity</a:t>
            </a:r>
          </a:p>
          <a:p>
            <a:r>
              <a:rPr lang="en-US" dirty="0" smtClean="0"/>
              <a:t>Gravitational Waves</a:t>
            </a:r>
          </a:p>
          <a:p>
            <a:pPr lvl="1"/>
            <a:r>
              <a:rPr lang="en-US" dirty="0" smtClean="0"/>
              <a:t>Direct detection</a:t>
            </a:r>
          </a:p>
          <a:p>
            <a:pPr lvl="1"/>
            <a:r>
              <a:rPr lang="en-US" dirty="0" smtClean="0"/>
              <a:t>From near and far </a:t>
            </a:r>
          </a:p>
          <a:p>
            <a:r>
              <a:rPr lang="en-US" dirty="0" smtClean="0"/>
              <a:t>Planck Scale – smallest space and time</a:t>
            </a:r>
          </a:p>
          <a:p>
            <a:pPr marL="57150" indent="0">
              <a:buNone/>
            </a:pPr>
            <a:endParaRPr lang="en-US" dirty="0" smtClean="0"/>
          </a:p>
          <a:p>
            <a:pPr marL="57150" indent="0">
              <a:buNone/>
            </a:pPr>
            <a:endParaRPr lang="en-US" dirty="0"/>
          </a:p>
        </p:txBody>
      </p:sp>
    </p:spTree>
    <p:extLst>
      <p:ext uri="{BB962C8B-B14F-4D97-AF65-F5344CB8AC3E}">
        <p14:creationId xmlns:p14="http://schemas.microsoft.com/office/powerpoint/2010/main" val="42043743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Dark Energy Survey</a:t>
            </a:r>
            <a:endParaRPr lang="en-US" dirty="0"/>
          </a:p>
        </p:txBody>
      </p:sp>
      <p:pic>
        <p:nvPicPr>
          <p:cNvPr id="4" name="Content Placeholder 3" descr="decam.jpg"/>
          <p:cNvPicPr>
            <a:picLocks noGrp="1" noChangeAspect="1"/>
          </p:cNvPicPr>
          <p:nvPr>
            <p:ph idx="1"/>
          </p:nvPr>
        </p:nvPicPr>
        <p:blipFill>
          <a:blip r:embed="rId3">
            <a:extLst>
              <a:ext uri="{28A0092B-C50C-407E-A947-70E740481C1C}">
                <a14:useLocalDpi xmlns:a14="http://schemas.microsoft.com/office/drawing/2010/main" val="0"/>
              </a:ext>
            </a:extLst>
          </a:blip>
          <a:srcRect t="31683" b="31683"/>
          <a:stretch>
            <a:fillRect/>
          </a:stretch>
        </p:blipFill>
        <p:spPr/>
      </p:pic>
    </p:spTree>
    <p:extLst>
      <p:ext uri="{BB962C8B-B14F-4D97-AF65-F5344CB8AC3E}">
        <p14:creationId xmlns:p14="http://schemas.microsoft.com/office/powerpoint/2010/main" val="40795739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Large Synoptic Survey Telescope</a:t>
            </a:r>
            <a:br>
              <a:rPr lang="en-US" dirty="0" smtClean="0"/>
            </a:br>
            <a:r>
              <a:rPr lang="en-US" dirty="0" smtClean="0"/>
              <a:t>(2014 construction start)</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WIDE:  A </a:t>
            </a:r>
            <a:r>
              <a:rPr lang="en-US" dirty="0"/>
              <a:t>large aperture, wide field survey telescope and 3200 Megapixel camera to image faint astronomical objects across the sky.</a:t>
            </a:r>
          </a:p>
          <a:p>
            <a:endParaRPr lang="en-US" dirty="0"/>
          </a:p>
          <a:p>
            <a:r>
              <a:rPr lang="en-US" dirty="0" smtClean="0"/>
              <a:t>FAST:  LSST </a:t>
            </a:r>
            <a:r>
              <a:rPr lang="en-US" dirty="0"/>
              <a:t>will rapidly scan the sky, charting objects that change or move: from exploding supernovae to potentially hazardous near-Earth asteroids.</a:t>
            </a:r>
          </a:p>
          <a:p>
            <a:endParaRPr lang="en-US" dirty="0"/>
          </a:p>
          <a:p>
            <a:r>
              <a:rPr lang="en-US" dirty="0" smtClean="0"/>
              <a:t>DEEP:  LSST’s </a:t>
            </a:r>
            <a:r>
              <a:rPr lang="en-US" dirty="0"/>
              <a:t>images will trace billions of remote galaxies, providing multiple probes of the mysterious dark matter and dark energy.</a:t>
            </a:r>
          </a:p>
        </p:txBody>
      </p:sp>
    </p:spTree>
    <p:extLst>
      <p:ext uri="{BB962C8B-B14F-4D97-AF65-F5344CB8AC3E}">
        <p14:creationId xmlns:p14="http://schemas.microsoft.com/office/powerpoint/2010/main" val="24159255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0572" b="10572"/>
          <a:stretch>
            <a:fillRect/>
          </a:stretch>
        </p:blipFill>
        <p:spPr>
          <a:xfrm>
            <a:off x="-2045618" y="0"/>
            <a:ext cx="12469964" cy="6858000"/>
          </a:xfrm>
        </p:spPr>
      </p:pic>
    </p:spTree>
    <p:extLst>
      <p:ext uri="{BB962C8B-B14F-4D97-AF65-F5344CB8AC3E}">
        <p14:creationId xmlns:p14="http://schemas.microsoft.com/office/powerpoint/2010/main" val="19556007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752600"/>
            <a:ext cx="56642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4" descr="The Little Prince 6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5546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5"/>
          <p:cNvSpPr txBox="1">
            <a:spLocks noChangeArrowheads="1"/>
          </p:cNvSpPr>
          <p:nvPr/>
        </p:nvSpPr>
        <p:spPr bwMode="auto">
          <a:xfrm>
            <a:off x="5715000" y="228600"/>
            <a:ext cx="31115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t>"One sees clearly only </a:t>
            </a:r>
          </a:p>
          <a:p>
            <a:pPr eaLnBrk="1" hangingPunct="1"/>
            <a:r>
              <a:rPr lang="en-US"/>
              <a:t>with the heart. </a:t>
            </a:r>
          </a:p>
          <a:p>
            <a:pPr eaLnBrk="1" hangingPunct="1"/>
            <a:r>
              <a:rPr lang="en-US"/>
              <a:t>What is essential is </a:t>
            </a:r>
          </a:p>
          <a:p>
            <a:pPr eaLnBrk="1" hangingPunct="1"/>
            <a:r>
              <a:rPr lang="en-US"/>
              <a:t>invisible to the eye."</a:t>
            </a:r>
          </a:p>
        </p:txBody>
      </p:sp>
      <p:sp>
        <p:nvSpPr>
          <p:cNvPr id="63492" name="TextBox 6"/>
          <p:cNvSpPr txBox="1">
            <a:spLocks noChangeArrowheads="1"/>
          </p:cNvSpPr>
          <p:nvPr/>
        </p:nvSpPr>
        <p:spPr bwMode="auto">
          <a:xfrm>
            <a:off x="5351463" y="5287963"/>
            <a:ext cx="37925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t>"It is the time you have lost </a:t>
            </a:r>
          </a:p>
          <a:p>
            <a:pPr eaLnBrk="1" hangingPunct="1"/>
            <a:r>
              <a:rPr lang="en-US"/>
              <a:t>for your rose </a:t>
            </a:r>
          </a:p>
          <a:p>
            <a:pPr eaLnBrk="1" hangingPunct="1"/>
            <a:r>
              <a:rPr lang="en-US"/>
              <a:t>that makes your rose </a:t>
            </a:r>
          </a:p>
          <a:p>
            <a:pPr eaLnBrk="1" hangingPunct="1"/>
            <a:r>
              <a:rPr lang="en-US"/>
              <a:t>so important."</a:t>
            </a:r>
          </a:p>
        </p:txBody>
      </p:sp>
    </p:spTree>
    <p:extLst>
      <p:ext uri="{BB962C8B-B14F-4D97-AF65-F5344CB8AC3E}">
        <p14:creationId xmlns:p14="http://schemas.microsoft.com/office/powerpoint/2010/main" val="22174874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MS-DESI</a:t>
            </a:r>
            <a:endParaRPr lang="en-US" dirty="0"/>
          </a:p>
        </p:txBody>
      </p:sp>
      <p:sp>
        <p:nvSpPr>
          <p:cNvPr id="3" name="Content Placeholder 2"/>
          <p:cNvSpPr>
            <a:spLocks noGrp="1"/>
          </p:cNvSpPr>
          <p:nvPr>
            <p:ph idx="1"/>
          </p:nvPr>
        </p:nvSpPr>
        <p:spPr/>
        <p:txBody>
          <a:bodyPr/>
          <a:lstStyle/>
          <a:p>
            <a:r>
              <a:rPr lang="en-US" dirty="0" smtClean="0"/>
              <a:t>Mid-scale Dark Energy Spectroscopic Instrument</a:t>
            </a:r>
          </a:p>
          <a:p>
            <a:r>
              <a:rPr lang="en-US" dirty="0" smtClean="0"/>
              <a:t>Parameter measurements are hundreds of times more precise</a:t>
            </a:r>
          </a:p>
          <a:p>
            <a:r>
              <a:rPr lang="en-US" dirty="0" smtClean="0"/>
              <a:t>Project to design this instrument is approved</a:t>
            </a:r>
          </a:p>
          <a:p>
            <a:r>
              <a:rPr lang="en-US" dirty="0" smtClean="0"/>
              <a:t>Taking data in 2018+ </a:t>
            </a:r>
            <a:endParaRPr lang="en-US" dirty="0"/>
          </a:p>
        </p:txBody>
      </p:sp>
    </p:spTree>
    <p:extLst>
      <p:ext uri="{BB962C8B-B14F-4D97-AF65-F5344CB8AC3E}">
        <p14:creationId xmlns:p14="http://schemas.microsoft.com/office/powerpoint/2010/main" val="20153365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22400" y="241300"/>
            <a:ext cx="6299200" cy="6362700"/>
          </a:xfrm>
          <a:prstGeom prst="rect">
            <a:avLst/>
          </a:prstGeom>
        </p:spPr>
      </p:pic>
    </p:spTree>
    <p:extLst>
      <p:ext uri="{BB962C8B-B14F-4D97-AF65-F5344CB8AC3E}">
        <p14:creationId xmlns:p14="http://schemas.microsoft.com/office/powerpoint/2010/main" val="558220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CMBPOL</a:t>
            </a:r>
            <a:endParaRPr lang="en-US" dirty="0"/>
          </a:p>
        </p:txBody>
      </p:sp>
      <p:sp>
        <p:nvSpPr>
          <p:cNvPr id="3" name="Content Placeholder 2"/>
          <p:cNvSpPr>
            <a:spLocks noGrp="1"/>
          </p:cNvSpPr>
          <p:nvPr>
            <p:ph idx="1"/>
          </p:nvPr>
        </p:nvSpPr>
        <p:spPr/>
        <p:txBody>
          <a:bodyPr>
            <a:normAutofit fontScale="92500" lnSpcReduction="10000"/>
          </a:bodyPr>
          <a:lstStyle/>
          <a:p>
            <a:r>
              <a:rPr lang="en-US" dirty="0"/>
              <a:t>Measurement of the polarization of the Cosmic Microwave Background (CMB) has the potential to provide one of the few quantitative observable consequences of the inflationary epoch. A community-wide study of the theory, analysis, instrumentation and technology is being supported by a NASA Mission Concept Study grant. </a:t>
            </a:r>
            <a:endParaRPr lang="en-US" dirty="0" smtClean="0"/>
          </a:p>
          <a:p>
            <a:r>
              <a:rPr lang="en-US" dirty="0" smtClean="0"/>
              <a:t>To be installed on existing “South Pole Telescope”</a:t>
            </a:r>
            <a:endParaRPr lang="en-US" dirty="0"/>
          </a:p>
        </p:txBody>
      </p:sp>
    </p:spTree>
    <p:extLst>
      <p:ext uri="{BB962C8B-B14F-4D97-AF65-F5344CB8AC3E}">
        <p14:creationId xmlns:p14="http://schemas.microsoft.com/office/powerpoint/2010/main" val="7209810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469900"/>
            <a:ext cx="7620000" cy="5905500"/>
          </a:xfrm>
          <a:prstGeom prst="rect">
            <a:avLst/>
          </a:prstGeom>
        </p:spPr>
      </p:pic>
    </p:spTree>
    <p:extLst>
      <p:ext uri="{BB962C8B-B14F-4D97-AF65-F5344CB8AC3E}">
        <p14:creationId xmlns:p14="http://schemas.microsoft.com/office/powerpoint/2010/main" val="29894508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mdirectdete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923" y="842347"/>
            <a:ext cx="6096000" cy="6545421"/>
          </a:xfrm>
          <a:prstGeom prst="rect">
            <a:avLst/>
          </a:prstGeom>
        </p:spPr>
      </p:pic>
      <p:sp>
        <p:nvSpPr>
          <p:cNvPr id="2" name="Title 1"/>
          <p:cNvSpPr>
            <a:spLocks noGrp="1"/>
          </p:cNvSpPr>
          <p:nvPr>
            <p:ph type="title"/>
          </p:nvPr>
        </p:nvSpPr>
        <p:spPr>
          <a:xfrm>
            <a:off x="446482" y="-106362"/>
            <a:ext cx="8229600" cy="1143000"/>
          </a:xfrm>
        </p:spPr>
        <p:txBody>
          <a:bodyPr/>
          <a:lstStyle/>
          <a:p>
            <a:r>
              <a:rPr lang="en-US" dirty="0" smtClean="0"/>
              <a:t>Direct Detection of Dark Matter</a:t>
            </a:r>
            <a:endParaRPr lang="en-US" dirty="0"/>
          </a:p>
        </p:txBody>
      </p:sp>
    </p:spTree>
    <p:extLst>
      <p:ext uri="{BB962C8B-B14F-4D97-AF65-F5344CB8AC3E}">
        <p14:creationId xmlns:p14="http://schemas.microsoft.com/office/powerpoint/2010/main" val="3588855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XENON100_20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984" y="51842"/>
            <a:ext cx="8558015" cy="6603935"/>
          </a:xfrm>
          <a:prstGeom prst="rect">
            <a:avLst/>
          </a:prstGeom>
        </p:spPr>
      </p:pic>
    </p:spTree>
    <p:extLst>
      <p:ext uri="{BB962C8B-B14F-4D97-AF65-F5344CB8AC3E}">
        <p14:creationId xmlns:p14="http://schemas.microsoft.com/office/powerpoint/2010/main" val="25129717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o2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08" y="449385"/>
            <a:ext cx="9144000" cy="6858000"/>
          </a:xfrm>
          <a:prstGeom prst="rect">
            <a:avLst/>
          </a:prstGeom>
        </p:spPr>
      </p:pic>
      <p:sp>
        <p:nvSpPr>
          <p:cNvPr id="3" name="Title 2"/>
          <p:cNvSpPr>
            <a:spLocks noGrp="1"/>
          </p:cNvSpPr>
          <p:nvPr>
            <p:ph type="title"/>
          </p:nvPr>
        </p:nvSpPr>
        <p:spPr/>
        <p:txBody>
          <a:bodyPr/>
          <a:lstStyle/>
          <a:p>
            <a:r>
              <a:rPr lang="en-US" dirty="0" smtClean="0"/>
              <a:t>Interferometers</a:t>
            </a:r>
            <a:endParaRPr lang="en-US" dirty="0"/>
          </a:p>
        </p:txBody>
      </p:sp>
    </p:spTree>
    <p:extLst>
      <p:ext uri="{BB962C8B-B14F-4D97-AF65-F5344CB8AC3E}">
        <p14:creationId xmlns:p14="http://schemas.microsoft.com/office/powerpoint/2010/main" val="13468446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Next Big Thing</a:t>
            </a:r>
            <a:endParaRPr lang="en-US" dirty="0"/>
          </a:p>
        </p:txBody>
      </p:sp>
    </p:spTree>
    <p:extLst>
      <p:ext uri="{BB962C8B-B14F-4D97-AF65-F5344CB8AC3E}">
        <p14:creationId xmlns:p14="http://schemas.microsoft.com/office/powerpoint/2010/main" val="34317180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6308" y="39077"/>
            <a:ext cx="8987692" cy="6555642"/>
          </a:xfrm>
          <a:prstGeom prst="rect">
            <a:avLst/>
          </a:prstGeom>
          <a:noFill/>
        </p:spPr>
        <p:txBody>
          <a:bodyPr wrap="square" rtlCol="0">
            <a:spAutoFit/>
          </a:bodyPr>
          <a:lstStyle/>
          <a:p>
            <a:r>
              <a:rPr lang="en-US" sz="2800" dirty="0"/>
              <a:t>Across the Earth, right now, millions of people are looking up into the night sky. No one owns the stars or the planets or the Milky Way. No one owns the Moon. We all see the same sky, and the sky belongs to all mankind; it is our inheritance from the Creation of the Universe. </a:t>
            </a:r>
            <a:endParaRPr lang="en-US" sz="2800" dirty="0" smtClean="0"/>
          </a:p>
          <a:p>
            <a:endParaRPr lang="en-US" sz="2800" dirty="0" smtClean="0"/>
          </a:p>
          <a:p>
            <a:r>
              <a:rPr lang="en-US" sz="2800" dirty="0" smtClean="0"/>
              <a:t>I </a:t>
            </a:r>
            <a:r>
              <a:rPr lang="en-US" sz="2800" dirty="0"/>
              <a:t>believe this is a part of basic human rights — the right to wonder. It is also the most revolutionary of human rights, because it is the right to question and discover. It is the right to lift our souls and hopes into the sky, and to receive in return a sense of connection among human beings that transcends all boundaries and that, one day, may bring us peace</a:t>
            </a:r>
            <a:r>
              <a:rPr lang="en-US" sz="2800" dirty="0" smtClean="0"/>
              <a:t>.</a:t>
            </a:r>
          </a:p>
          <a:p>
            <a:endParaRPr lang="en-US" sz="2800" dirty="0"/>
          </a:p>
          <a:p>
            <a:r>
              <a:rPr lang="en-US" sz="2800" dirty="0"/>
              <a:t>-- Nicholas B. </a:t>
            </a:r>
            <a:r>
              <a:rPr lang="en-US" sz="2800" dirty="0" err="1"/>
              <a:t>Suntzeff</a:t>
            </a:r>
            <a:r>
              <a:rPr lang="en-US" sz="2800" dirty="0"/>
              <a:t> </a:t>
            </a:r>
          </a:p>
        </p:txBody>
      </p:sp>
    </p:spTree>
    <p:extLst>
      <p:ext uri="{BB962C8B-B14F-4D97-AF65-F5344CB8AC3E}">
        <p14:creationId xmlns:p14="http://schemas.microsoft.com/office/powerpoint/2010/main" val="53774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54266" y="1485565"/>
            <a:ext cx="3714441"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Observation</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844531" y="4411313"/>
            <a:ext cx="2052515"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Model</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Bent Arrow 7"/>
          <p:cNvSpPr/>
          <p:nvPr/>
        </p:nvSpPr>
        <p:spPr>
          <a:xfrm>
            <a:off x="1519991" y="1273883"/>
            <a:ext cx="2847579" cy="2482447"/>
          </a:xfrm>
          <a:prstGeom prst="bentArrow">
            <a:avLst>
              <a:gd name="adj1" fmla="val 25000"/>
              <a:gd name="adj2" fmla="val 24224"/>
              <a:gd name="adj3" fmla="val 12599"/>
              <a:gd name="adj4" fmla="val 43750"/>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Bent Arrow 10"/>
          <p:cNvSpPr/>
          <p:nvPr/>
        </p:nvSpPr>
        <p:spPr>
          <a:xfrm rot="10800000">
            <a:off x="4212124" y="2852196"/>
            <a:ext cx="2847579" cy="2482447"/>
          </a:xfrm>
          <a:prstGeom prst="bentArrow">
            <a:avLst>
              <a:gd name="adj1" fmla="val 25000"/>
              <a:gd name="adj2" fmla="val 24224"/>
              <a:gd name="adj3" fmla="val 12599"/>
              <a:gd name="adj4" fmla="val 43750"/>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Title 11"/>
          <p:cNvSpPr>
            <a:spLocks noGrp="1"/>
          </p:cNvSpPr>
          <p:nvPr>
            <p:ph type="title"/>
          </p:nvPr>
        </p:nvSpPr>
        <p:spPr/>
        <p:txBody>
          <a:bodyPr/>
          <a:lstStyle/>
          <a:p>
            <a:r>
              <a:rPr lang="en-US" dirty="0" smtClean="0"/>
              <a:t>Process of Science</a:t>
            </a:r>
            <a:endParaRPr lang="en-US" dirty="0"/>
          </a:p>
        </p:txBody>
      </p:sp>
      <p:sp>
        <p:nvSpPr>
          <p:cNvPr id="15" name="Rectangle 14"/>
          <p:cNvSpPr/>
          <p:nvPr/>
        </p:nvSpPr>
        <p:spPr>
          <a:xfrm>
            <a:off x="1057218" y="5334643"/>
            <a:ext cx="4273375" cy="923330"/>
          </a:xfrm>
          <a:prstGeom prst="rect">
            <a:avLst/>
          </a:prstGeom>
          <a:noFill/>
          <a:ln>
            <a:noFill/>
          </a:ln>
        </p:spPr>
        <p:txBody>
          <a:bodyPr wrap="none" lIns="91440" tIns="45720" rIns="91440" bIns="45720">
            <a:spAutoFit/>
            <a:scene3d>
              <a:camera prst="perspectiveHeroicExtremeLeftFacing"/>
              <a:lightRig rig="threePt" dir="t"/>
            </a:scene3d>
          </a:bodyPr>
          <a:lstStyle/>
          <a:p>
            <a:pPr algn="ctr"/>
            <a:r>
              <a:rPr lang="en-US" sz="5400" b="1" cap="none" spc="0" dirty="0" smtClean="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rPr>
              <a:t>Interpretation</a:t>
            </a:r>
            <a:endParaRPr lang="en-US" sz="5400" b="1" cap="none" spc="0" dirty="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4278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1"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ima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190154"/>
          </a:xfrm>
          <a:prstGeom prst="rect">
            <a:avLst/>
          </a:prstGeom>
        </p:spPr>
      </p:pic>
      <p:sp>
        <p:nvSpPr>
          <p:cNvPr id="4" name="Rectangle 3"/>
          <p:cNvSpPr/>
          <p:nvPr/>
        </p:nvSpPr>
        <p:spPr>
          <a:xfrm>
            <a:off x="2696308" y="1914770"/>
            <a:ext cx="3106615"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890954" y="6291385"/>
            <a:ext cx="8253046" cy="820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61815" y="1738923"/>
            <a:ext cx="1152769" cy="51190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12309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41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Model of the Universe</a:t>
            </a:r>
            <a:endParaRPr lang="en-US" dirty="0"/>
          </a:p>
        </p:txBody>
      </p:sp>
      <p:sp>
        <p:nvSpPr>
          <p:cNvPr id="3" name="TextBox 2"/>
          <p:cNvSpPr txBox="1"/>
          <p:nvPr/>
        </p:nvSpPr>
        <p:spPr>
          <a:xfrm>
            <a:off x="1680308" y="3243379"/>
            <a:ext cx="6533359" cy="1077218"/>
          </a:xfrm>
          <a:prstGeom prst="rect">
            <a:avLst/>
          </a:prstGeom>
          <a:noFill/>
        </p:spPr>
        <p:txBody>
          <a:bodyPr wrap="none" rtlCol="0">
            <a:spAutoFit/>
          </a:bodyPr>
          <a:lstStyle/>
          <a:p>
            <a:r>
              <a:rPr lang="en-US" sz="3200" dirty="0" smtClean="0">
                <a:hlinkClick r:id="rId2"/>
              </a:rPr>
              <a:t>Here is how a finite, static, Newtonian </a:t>
            </a:r>
          </a:p>
          <a:p>
            <a:r>
              <a:rPr lang="en-US" sz="3200" dirty="0" smtClean="0">
                <a:hlinkClick r:id="rId2"/>
              </a:rPr>
              <a:t>Universe behaves</a:t>
            </a:r>
            <a:endParaRPr lang="en-US" sz="3200" dirty="0"/>
          </a:p>
        </p:txBody>
      </p:sp>
    </p:spTree>
    <p:extLst>
      <p:ext uri="{BB962C8B-B14F-4D97-AF65-F5344CB8AC3E}">
        <p14:creationId xmlns:p14="http://schemas.microsoft.com/office/powerpoint/2010/main" val="1522357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01077" y="-61296"/>
            <a:ext cx="7475621" cy="6919296"/>
          </a:xfrm>
          <a:prstGeom prst="rect">
            <a:avLst/>
          </a:prstGeom>
        </p:spPr>
      </p:pic>
    </p:spTree>
    <p:extLst>
      <p:ext uri="{BB962C8B-B14F-4D97-AF65-F5344CB8AC3E}">
        <p14:creationId xmlns:p14="http://schemas.microsoft.com/office/powerpoint/2010/main" val="27646401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9800</TotalTime>
  <Words>2575</Words>
  <Application>Microsoft Office PowerPoint</Application>
  <PresentationFormat>On-screen Show (4:3)</PresentationFormat>
  <Paragraphs>280</Paragraphs>
  <Slides>58</Slides>
  <Notes>26</Notes>
  <HiddenSlides>0</HiddenSlides>
  <MMClips>1</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Cosmology</vt:lpstr>
      <vt:lpstr>Wonder</vt:lpstr>
      <vt:lpstr>Physical Sciences</vt:lpstr>
      <vt:lpstr>Limits of Physical Science</vt:lpstr>
      <vt:lpstr>PowerPoint Presentation</vt:lpstr>
      <vt:lpstr>Process of Science</vt:lpstr>
      <vt:lpstr>PowerPoint Presentation</vt:lpstr>
      <vt:lpstr>A Model of the Universe</vt:lpstr>
      <vt:lpstr>PowerPoint Presentation</vt:lpstr>
      <vt:lpstr>Axioms of Physical Cosmology</vt:lpstr>
      <vt:lpstr>Tools we will use</vt:lpstr>
      <vt:lpstr>Scale:  Size vs. Energy</vt:lpstr>
      <vt:lpstr>Blackbody Radiation</vt:lpstr>
      <vt:lpstr>Nuclear Physics</vt:lpstr>
      <vt:lpstr>Doppler Shift</vt:lpstr>
      <vt:lpstr>A Surprising Observation…</vt:lpstr>
      <vt:lpstr>… leads to a new Model</vt:lpstr>
      <vt:lpstr>Hubble to de Sitter:</vt:lpstr>
      <vt:lpstr>What observations does this predict?</vt:lpstr>
      <vt:lpstr>PowerPoint Presentation</vt:lpstr>
      <vt:lpstr>PowerPoint Presentation</vt:lpstr>
      <vt:lpstr>Bonus way to falsify the theory</vt:lpstr>
      <vt:lpstr>PowerPoint Presentation</vt:lpstr>
      <vt:lpstr>PowerPoint Presentation</vt:lpstr>
      <vt:lpstr>WMAP temperatures </vt:lpstr>
      <vt:lpstr>PowerPoint Presentation</vt:lpstr>
      <vt:lpstr>PowerPoint Presentation</vt:lpstr>
      <vt:lpstr>PowerPoint Presentation</vt:lpstr>
      <vt:lpstr>PowerPoint Presentation</vt:lpstr>
      <vt:lpstr>Galaxy Cluster Cosmology</vt:lpstr>
      <vt:lpstr>PowerPoint Presentation</vt:lpstr>
      <vt:lpstr>PowerPoint Presentation</vt:lpstr>
      <vt:lpstr>Questions Raised</vt:lpstr>
      <vt:lpstr>The Flatness and Horizon Problems</vt:lpstr>
      <vt:lpstr>Cosmic Inflation</vt:lpstr>
      <vt:lpstr>BICEP2</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That is the Universe What are we going to do about it?</vt:lpstr>
      <vt:lpstr>Dark Energy Survey</vt:lpstr>
      <vt:lpstr>Large Synoptic Survey Telescope (2014 construction start)</vt:lpstr>
      <vt:lpstr>PowerPoint Presentation</vt:lpstr>
      <vt:lpstr>MS-DESI</vt:lpstr>
      <vt:lpstr>PowerPoint Presentation</vt:lpstr>
      <vt:lpstr>CMBPOL</vt:lpstr>
      <vt:lpstr>PowerPoint Presentation</vt:lpstr>
      <vt:lpstr>Direct Detection of Dark Matter</vt:lpstr>
      <vt:lpstr>PowerPoint Presentation</vt:lpstr>
      <vt:lpstr>Interferometers</vt:lpstr>
      <vt:lpstr>The Next Big Thing</vt:lpstr>
      <vt:lpstr>PowerPoint Presentation</vt:lpstr>
    </vt:vector>
  </TitlesOfParts>
  <Company>Fermilab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Cosmology</dc:title>
  <dc:creator>Chris Stoughton</dc:creator>
  <cp:lastModifiedBy>Suzanne M. Weber x3177 08662N</cp:lastModifiedBy>
  <cp:revision>61</cp:revision>
  <dcterms:created xsi:type="dcterms:W3CDTF">2013-09-28T14:47:51Z</dcterms:created>
  <dcterms:modified xsi:type="dcterms:W3CDTF">2014-12-02T18:09:44Z</dcterms:modified>
</cp:coreProperties>
</file>