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655" r:id="rId2"/>
    <p:sldId id="773" r:id="rId3"/>
    <p:sldId id="768" r:id="rId4"/>
    <p:sldId id="713" r:id="rId5"/>
    <p:sldId id="853" r:id="rId6"/>
    <p:sldId id="775" r:id="rId7"/>
    <p:sldId id="820" r:id="rId8"/>
    <p:sldId id="821" r:id="rId9"/>
    <p:sldId id="822" r:id="rId10"/>
    <p:sldId id="688" r:id="rId11"/>
    <p:sldId id="792" r:id="rId12"/>
    <p:sldId id="690" r:id="rId13"/>
    <p:sldId id="778" r:id="rId14"/>
    <p:sldId id="833" r:id="rId15"/>
    <p:sldId id="782" r:id="rId16"/>
    <p:sldId id="783" r:id="rId17"/>
    <p:sldId id="804" r:id="rId18"/>
    <p:sldId id="823" r:id="rId19"/>
    <p:sldId id="825" r:id="rId20"/>
    <p:sldId id="803" r:id="rId21"/>
    <p:sldId id="845" r:id="rId22"/>
    <p:sldId id="846" r:id="rId23"/>
    <p:sldId id="851" r:id="rId24"/>
    <p:sldId id="826" r:id="rId25"/>
    <p:sldId id="850" r:id="rId26"/>
    <p:sldId id="860" r:id="rId27"/>
    <p:sldId id="854" r:id="rId28"/>
    <p:sldId id="827" r:id="rId29"/>
    <p:sldId id="865" r:id="rId30"/>
    <p:sldId id="866" r:id="rId31"/>
    <p:sldId id="781" r:id="rId32"/>
    <p:sldId id="838" r:id="rId33"/>
    <p:sldId id="818" r:id="rId34"/>
    <p:sldId id="836" r:id="rId35"/>
    <p:sldId id="839" r:id="rId36"/>
    <p:sldId id="859" r:id="rId37"/>
    <p:sldId id="864" r:id="rId38"/>
    <p:sldId id="828" r:id="rId39"/>
    <p:sldId id="832" r:id="rId40"/>
    <p:sldId id="829" r:id="rId41"/>
    <p:sldId id="830" r:id="rId42"/>
    <p:sldId id="831" r:id="rId43"/>
    <p:sldId id="835" r:id="rId44"/>
    <p:sldId id="861" r:id="rId45"/>
    <p:sldId id="840" r:id="rId46"/>
    <p:sldId id="841" r:id="rId47"/>
    <p:sldId id="842" r:id="rId48"/>
    <p:sldId id="862" r:id="rId49"/>
    <p:sldId id="819" r:id="rId50"/>
    <p:sldId id="824" r:id="rId51"/>
    <p:sldId id="863" r:id="rId52"/>
    <p:sldId id="858" r:id="rId53"/>
    <p:sldId id="843" r:id="rId54"/>
    <p:sldId id="844" r:id="rId55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FF"/>
    <a:srgbClr val="CC0000"/>
    <a:srgbClr val="66FFFF"/>
    <a:srgbClr val="FF0000"/>
    <a:srgbClr val="33CCFF"/>
    <a:srgbClr val="FFFF00"/>
    <a:srgbClr val="0000CC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9517" autoAdjust="0"/>
  </p:normalViewPr>
  <p:slideViewPr>
    <p:cSldViewPr>
      <p:cViewPr varScale="1">
        <p:scale>
          <a:sx n="112" d="100"/>
          <a:sy n="112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488"/>
    </p:cViewPr>
  </p:sorterViewPr>
  <p:notesViewPr>
    <p:cSldViewPr>
      <p:cViewPr varScale="1">
        <p:scale>
          <a:sx n="90" d="100"/>
          <a:sy n="90" d="100"/>
        </p:scale>
        <p:origin x="-2520" y="-96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1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r">
              <a:defRPr sz="1200"/>
            </a:lvl1pPr>
          </a:lstStyle>
          <a:p>
            <a:fld id="{E4B69603-81EF-4DB1-8454-2D2F38517028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42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42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r">
              <a:defRPr sz="1200"/>
            </a:lvl1pPr>
          </a:lstStyle>
          <a:p>
            <a:fld id="{C7CE629B-C75F-4885-A09D-737550807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08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1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85629"/>
            <a:ext cx="5547360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642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69642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2DF3A32-2AA3-4C2E-AE7A-9463093F50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34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FAA77-5213-4661-91D9-DCDDDE65403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84675"/>
            <a:ext cx="5086350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48EE46-5588-49C9-853B-2AE4170BF35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242050" cy="757237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4991100"/>
          </a:xfrm>
          <a:noFill/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rgbClr val="FFFFCC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41E61B-8344-4EA2-9F73-9B16EAB0AE5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5D3ABD-9732-4902-8938-18A95A63BD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4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alpha val="50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70781"/>
            <a:ext cx="62420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1638" y="1303338"/>
            <a:ext cx="8372475" cy="49911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04813" y="1079500"/>
            <a:ext cx="8321675" cy="107950"/>
          </a:xfrm>
          <a:prstGeom prst="rect">
            <a:avLst/>
          </a:prstGeom>
          <a:gradFill rotWithShape="0">
            <a:gsLst>
              <a:gs pos="0">
                <a:srgbClr val="00FFFE"/>
              </a:gs>
              <a:gs pos="100000">
                <a:srgbClr val="FA00F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781925" y="64008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06" name="Line 10"/>
          <p:cNvSpPr>
            <a:spLocks noChangeShapeType="1"/>
          </p:cNvSpPr>
          <p:nvPr userDrawn="1"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57150" cmpd="thinThick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008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721A16CA-89B9-42E0-BFCA-F37E3FFBC3F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pic>
        <p:nvPicPr>
          <p:cNvPr id="11" name="Picture 10" descr="FermilLogo_blue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200" y="6465860"/>
            <a:ext cx="12954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6" y="118393"/>
            <a:ext cx="1505712" cy="8620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Ø"/>
        <a:defRPr b="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Ø"/>
        <a:defRPr sz="1600" b="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b="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b="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529" y="3886200"/>
            <a:ext cx="8534400" cy="1219200"/>
          </a:xfrm>
        </p:spPr>
        <p:txBody>
          <a:bodyPr/>
          <a:lstStyle/>
          <a:p>
            <a:r>
              <a:rPr lang="en-US" sz="3200" b="0" dirty="0" smtClean="0"/>
              <a:t>Neutrinos from Stored Muons: </a:t>
            </a:r>
            <a:r>
              <a:rPr lang="en-US" sz="3200" dirty="0" err="1" smtClean="0">
                <a:latin typeface="Symbol" pitchFamily="18" charset="2"/>
              </a:rPr>
              <a:t>n</a:t>
            </a:r>
            <a:r>
              <a:rPr lang="en-US" sz="3200" b="0" dirty="0" err="1" smtClean="0">
                <a:latin typeface="+mn-lt"/>
              </a:rPr>
              <a:t>STORM</a:t>
            </a:r>
            <a:endParaRPr lang="en-US" sz="3200" b="0" dirty="0">
              <a:latin typeface="Symbol" pitchFamily="18" charset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029200"/>
            <a:ext cx="6400800" cy="1219200"/>
          </a:xfrm>
        </p:spPr>
        <p:txBody>
          <a:bodyPr/>
          <a:lstStyle/>
          <a:p>
            <a:r>
              <a:rPr lang="en-US" sz="3200" i="1" dirty="0"/>
              <a:t>A new paradigm for neutrino </a:t>
            </a:r>
            <a:r>
              <a:rPr lang="en-US" sz="3200" i="1" dirty="0" smtClean="0"/>
              <a:t>physics &amp; a path to the future?</a:t>
            </a:r>
            <a:endParaRPr lang="en-US" sz="3200" b="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3613458" cy="28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0" dirty="0" smtClean="0">
                <a:solidFill>
                  <a:schemeClr val="bg1"/>
                </a:solidFill>
              </a:rPr>
              <a:t>The Physics Reach</a:t>
            </a:r>
            <a:endParaRPr lang="en-US" sz="4800" b="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010400" cy="17526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SBL oscillation </a:t>
            </a:r>
            <a:r>
              <a:rPr lang="en-US" sz="2800" dirty="0">
                <a:solidFill>
                  <a:srgbClr val="FF0000"/>
                </a:solidFill>
              </a:rPr>
              <a:t>appearance </a:t>
            </a:r>
            <a:r>
              <a:rPr lang="en-US" sz="2800" dirty="0" smtClean="0">
                <a:solidFill>
                  <a:srgbClr val="FF0000"/>
                </a:solidFill>
              </a:rPr>
              <a:t>channel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800" baseline="-25000" dirty="0" smtClean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®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800" baseline="-250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</a:p>
          <a:p>
            <a:r>
              <a:rPr lang="en-US" sz="2400" i="1" dirty="0" smtClean="0">
                <a:solidFill>
                  <a:srgbClr val="FF0000"/>
                </a:solidFill>
              </a:rPr>
              <a:t>NF “Golden” channel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baseline="-25000" dirty="0" smtClean="0">
                <a:latin typeface="Symbol" pitchFamily="18" charset="2"/>
              </a:rPr>
              <a:t>n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+mn-lt"/>
              </a:rPr>
              <a:t>spectra (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30000" dirty="0" smtClean="0">
                <a:latin typeface="+mn-lt"/>
              </a:rPr>
              <a:t>+ </a:t>
            </a:r>
            <a:r>
              <a:rPr lang="en-US" dirty="0" smtClean="0">
                <a:latin typeface="+mn-lt"/>
              </a:rPr>
              <a:t>stored)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4" y="1376792"/>
            <a:ext cx="3886200" cy="2354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8" y="3881680"/>
            <a:ext cx="3854372" cy="232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1981200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+mn-lt"/>
              </a:rPr>
              <a:t>e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3268" y="4291944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+mn-lt"/>
              </a:rPr>
              <a:t>-bar</a:t>
            </a:r>
            <a:endParaRPr lang="en-US" dirty="0">
              <a:latin typeface="Symbol" pitchFamily="18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64652"/>
            <a:ext cx="2089799" cy="17716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57313" y="1611868"/>
            <a:ext cx="1802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Event rates/100T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at ND hall 50m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from straight with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Symbol" pitchFamily="18" charset="2"/>
                <a:ea typeface="Batang" pitchFamily="18" charset="-127"/>
              </a:rPr>
              <a:t>m</a:t>
            </a:r>
            <a:r>
              <a:rPr lang="en-US" sz="1400" baseline="30000" dirty="0" smtClean="0">
                <a:solidFill>
                  <a:schemeClr val="bg1"/>
                </a:solidFill>
                <a:latin typeface="+mn-lt"/>
                <a:ea typeface="Batang" pitchFamily="18" charset="-127"/>
              </a:rPr>
              <a:t>+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ea typeface="Batang" pitchFamily="18" charset="-127"/>
              </a:rPr>
              <a:t> stored</a:t>
            </a:r>
            <a:endParaRPr lang="en-US" sz="1400" dirty="0">
              <a:solidFill>
                <a:schemeClr val="bg1"/>
              </a:solidFill>
              <a:latin typeface="Symbol" pitchFamily="18" charset="2"/>
              <a:ea typeface="Batang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3212" y="287923"/>
            <a:ext cx="1430200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Chris Tunnell	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Oxford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343400" y="3124200"/>
            <a:ext cx="4606808" cy="307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Ø"/>
              <a:defRPr b="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Ø"/>
              <a:defRPr sz="1600" b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400" b="0">
                <a:solidFill>
                  <a:srgbClr val="FFFFC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9pPr>
          </a:lstStyle>
          <a:p>
            <a:r>
              <a:rPr lang="en-US" sz="2400" dirty="0" smtClean="0"/>
              <a:t>N</a:t>
            </a:r>
            <a:r>
              <a:rPr lang="en-US" sz="2400" baseline="-25000" dirty="0" smtClean="0">
                <a:latin typeface="Symbol" pitchFamily="18" charset="2"/>
              </a:rPr>
              <a:t>m</a:t>
            </a:r>
            <a:r>
              <a:rPr lang="en-US" sz="2400" dirty="0" smtClean="0"/>
              <a:t> = (POT) X (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dirty="0" smtClean="0"/>
              <a:t>/POT) X </a:t>
            </a:r>
            <a:r>
              <a:rPr lang="en-US" sz="2400" dirty="0" err="1" smtClean="0">
                <a:latin typeface="Symbol" pitchFamily="18" charset="2"/>
              </a:rPr>
              <a:t>e</a:t>
            </a:r>
            <a:r>
              <a:rPr lang="en-US" sz="2400" baseline="-25000" dirty="0" err="1" smtClean="0"/>
              <a:t>collection</a:t>
            </a:r>
            <a:r>
              <a:rPr lang="en-US" sz="2400" dirty="0" smtClean="0"/>
              <a:t> X </a:t>
            </a:r>
            <a:r>
              <a:rPr lang="en-US" sz="2400" dirty="0" err="1" smtClean="0">
                <a:latin typeface="Symbol" pitchFamily="18" charset="2"/>
              </a:rPr>
              <a:t>e</a:t>
            </a:r>
            <a:r>
              <a:rPr lang="en-US" sz="2400" baseline="-25000" dirty="0" err="1" smtClean="0"/>
              <a:t>inj</a:t>
            </a:r>
            <a:r>
              <a:rPr lang="en-US" sz="2400" dirty="0" smtClean="0"/>
              <a:t> X (</a:t>
            </a:r>
            <a:r>
              <a:rPr lang="en-US" sz="2400" dirty="0" smtClean="0">
                <a:latin typeface="Symbol" pitchFamily="18" charset="2"/>
              </a:rPr>
              <a:t>m/p</a:t>
            </a:r>
            <a:r>
              <a:rPr lang="en-US" sz="2400" dirty="0" smtClean="0"/>
              <a:t>) X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dynamic</a:t>
            </a:r>
            <a:r>
              <a:rPr lang="en-US" sz="2400" dirty="0" smtClean="0"/>
              <a:t> X </a:t>
            </a:r>
            <a:r>
              <a:rPr lang="en-US" sz="2400" dirty="0" smtClean="0">
                <a:latin typeface="Symbol" pitchFamily="18" charset="2"/>
              </a:rPr>
              <a:t>W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10</a:t>
            </a:r>
            <a:r>
              <a:rPr lang="en-US" sz="2200" baseline="30000" dirty="0" smtClean="0">
                <a:solidFill>
                  <a:srgbClr val="FF0000"/>
                </a:solidFill>
              </a:rPr>
              <a:t>21</a:t>
            </a:r>
            <a:r>
              <a:rPr lang="en-US" sz="2200" dirty="0" smtClean="0">
                <a:solidFill>
                  <a:srgbClr val="FF0000"/>
                </a:solidFill>
              </a:rPr>
              <a:t> POT in 5 years of running @ 60 </a:t>
            </a:r>
            <a:r>
              <a:rPr lang="en-US" sz="2200" dirty="0" err="1" smtClean="0">
                <a:solidFill>
                  <a:srgbClr val="FF0000"/>
                </a:solidFill>
              </a:rPr>
              <a:t>GeV</a:t>
            </a:r>
            <a:r>
              <a:rPr lang="en-US" sz="2200" dirty="0" smtClean="0">
                <a:solidFill>
                  <a:srgbClr val="FF0000"/>
                </a:solidFill>
              </a:rPr>
              <a:t> in Fermilab PIP era</a:t>
            </a:r>
          </a:p>
          <a:p>
            <a:pPr lvl="1"/>
            <a:r>
              <a:rPr lang="en-US" sz="2200" dirty="0" smtClean="0"/>
              <a:t>0.1 </a:t>
            </a:r>
            <a:r>
              <a:rPr lang="en-US" sz="2200" dirty="0" smtClean="0">
                <a:latin typeface="Symbol" pitchFamily="18" charset="2"/>
              </a:rPr>
              <a:t>p</a:t>
            </a:r>
            <a:r>
              <a:rPr lang="en-US" sz="2200" dirty="0" smtClean="0"/>
              <a:t>/POT (FODO)</a:t>
            </a:r>
          </a:p>
          <a:p>
            <a:pPr lvl="1"/>
            <a:r>
              <a:rPr lang="en-US" sz="2200" dirty="0" err="1" smtClean="0">
                <a:latin typeface="Symbol" pitchFamily="18" charset="2"/>
              </a:rPr>
              <a:t>e</a:t>
            </a:r>
            <a:r>
              <a:rPr lang="en-US" sz="2200" baseline="-25000" dirty="0" err="1" smtClean="0"/>
              <a:t>collection</a:t>
            </a:r>
            <a:r>
              <a:rPr lang="en-US" sz="2200" dirty="0" smtClean="0"/>
              <a:t> = 0.8</a:t>
            </a:r>
          </a:p>
          <a:p>
            <a:pPr lvl="1"/>
            <a:r>
              <a:rPr lang="en-US" sz="2200" dirty="0" err="1" smtClean="0">
                <a:latin typeface="Symbol" pitchFamily="18" charset="2"/>
              </a:rPr>
              <a:t>e</a:t>
            </a:r>
            <a:r>
              <a:rPr lang="en-US" sz="2200" baseline="-25000" dirty="0" err="1" smtClean="0"/>
              <a:t>inj</a:t>
            </a:r>
            <a:r>
              <a:rPr lang="en-US" sz="2200" dirty="0" smtClean="0"/>
              <a:t> = 0.8</a:t>
            </a:r>
          </a:p>
          <a:p>
            <a:pPr lvl="1"/>
            <a:r>
              <a:rPr lang="en-US" sz="2200" dirty="0" smtClean="0">
                <a:latin typeface="Symbol" pitchFamily="18" charset="2"/>
              </a:rPr>
              <a:t>m/p</a:t>
            </a:r>
            <a:r>
              <a:rPr lang="en-US" sz="2200" dirty="0" smtClean="0"/>
              <a:t> = 0.08 (</a:t>
            </a:r>
            <a:r>
              <a:rPr lang="en-US" sz="2200" dirty="0" err="1" smtClean="0">
                <a:latin typeface="Symbol" pitchFamily="18" charset="2"/>
              </a:rPr>
              <a:t>g</a:t>
            </a:r>
            <a:r>
              <a:rPr lang="en-US" sz="2200" dirty="0" err="1" smtClean="0"/>
              <a:t>ct</a:t>
            </a:r>
            <a:r>
              <a:rPr lang="en-US" sz="2200" dirty="0" smtClean="0"/>
              <a:t> X </a:t>
            </a:r>
            <a:r>
              <a:rPr lang="en-US" sz="2200" dirty="0" smtClean="0">
                <a:latin typeface="Symbol" pitchFamily="18" charset="2"/>
              </a:rPr>
              <a:t>m</a:t>
            </a:r>
            <a:r>
              <a:rPr lang="en-US" sz="2200" dirty="0" smtClean="0"/>
              <a:t> capture in </a:t>
            </a:r>
            <a:r>
              <a:rPr lang="en-US" sz="2200" dirty="0" smtClean="0">
                <a:latin typeface="Symbol" pitchFamily="18" charset="2"/>
              </a:rPr>
              <a:t>p ® m </a:t>
            </a:r>
            <a:r>
              <a:rPr lang="en-US" sz="2200" dirty="0" smtClean="0"/>
              <a:t>decay) [</a:t>
            </a:r>
            <a:r>
              <a:rPr lang="en-US" sz="2200" dirty="0" smtClean="0">
                <a:latin typeface="Symbol" pitchFamily="18" charset="2"/>
              </a:rPr>
              <a:t>p</a:t>
            </a:r>
            <a:r>
              <a:rPr lang="en-US" sz="2200" dirty="0" smtClean="0"/>
              <a:t> decay in straight]</a:t>
            </a:r>
          </a:p>
          <a:p>
            <a:pPr lvl="1"/>
            <a:r>
              <a:rPr lang="en-US" sz="2200" dirty="0" err="1" smtClean="0"/>
              <a:t>A</a:t>
            </a:r>
            <a:r>
              <a:rPr lang="en-US" sz="2200" baseline="-25000" dirty="0" err="1" smtClean="0"/>
              <a:t>dynamic</a:t>
            </a:r>
            <a:r>
              <a:rPr lang="en-US" sz="2200" dirty="0" smtClean="0"/>
              <a:t> = 0.75 (FODO)</a:t>
            </a:r>
          </a:p>
          <a:p>
            <a:pPr lvl="1"/>
            <a:r>
              <a:rPr lang="en-US" sz="2200" dirty="0" smtClean="0">
                <a:latin typeface="Symbol" pitchFamily="18" charset="2"/>
              </a:rPr>
              <a:t>W </a:t>
            </a:r>
            <a:r>
              <a:rPr lang="en-US" sz="2200" dirty="0" smtClean="0"/>
              <a:t>= Straight/circumference ratio (0.43) (FODO)</a:t>
            </a:r>
          </a:p>
          <a:p>
            <a:r>
              <a:rPr lang="en-US" sz="2900" dirty="0" smtClean="0"/>
              <a:t>This yields </a:t>
            </a:r>
            <a:r>
              <a:rPr lang="en-US" sz="2900" dirty="0" smtClean="0">
                <a:latin typeface="Symbol" pitchFamily="18" charset="2"/>
              </a:rPr>
              <a:t>»</a:t>
            </a:r>
            <a:r>
              <a:rPr lang="en-US" sz="2900" dirty="0" smtClean="0"/>
              <a:t> 1.7 X 10</a:t>
            </a:r>
            <a:r>
              <a:rPr lang="en-US" sz="2900" baseline="30000" dirty="0" smtClean="0"/>
              <a:t>18</a:t>
            </a:r>
            <a:r>
              <a:rPr lang="en-US" sz="2900" dirty="0" smtClean="0"/>
              <a:t> useful </a:t>
            </a:r>
            <a:r>
              <a:rPr lang="en-US" sz="2900" dirty="0" smtClean="0">
                <a:latin typeface="Symbol" pitchFamily="18" charset="2"/>
              </a:rPr>
              <a:t>m</a:t>
            </a:r>
            <a:r>
              <a:rPr lang="en-US" sz="2900" dirty="0" smtClean="0"/>
              <a:t> decays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499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Layout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6681000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477000"/>
            <a:ext cx="5791200" cy="228600"/>
          </a:xfrm>
        </p:spPr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71494" y="3505200"/>
            <a:ext cx="2037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Must reject the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“wrong” sign 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 with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reat efficiency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1943" y="1371600"/>
            <a:ext cx="2036839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Appearance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Channel: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280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</a:rPr>
              <a:t> ® n</a:t>
            </a:r>
            <a:r>
              <a:rPr lang="en-US" sz="2800" baseline="-250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Golden Channel</a:t>
            </a:r>
            <a:r>
              <a:rPr lang="en-US" sz="2800" i="1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endParaRPr lang="en-US" sz="2800" i="1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0880" y="4648200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Why </a:t>
            </a:r>
            <a:r>
              <a:rPr lang="en-US" sz="1800" dirty="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1800" baseline="-25000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1800" dirty="0" smtClean="0">
                <a:solidFill>
                  <a:schemeClr val="bg1"/>
                </a:solidFill>
                <a:latin typeface="Symbol" pitchFamily="18" charset="2"/>
              </a:rPr>
              <a:t> ® n</a:t>
            </a:r>
            <a:r>
              <a:rPr lang="en-US" sz="1800" baseline="-25000" dirty="0" smtClean="0">
                <a:solidFill>
                  <a:schemeClr val="bg1"/>
                </a:solidFill>
                <a:latin typeface="+mn-lt"/>
              </a:rPr>
              <a:t>e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Appearance Ch.</a:t>
            </a:r>
          </a:p>
          <a:p>
            <a:pPr algn="ctr"/>
            <a:r>
              <a:rPr lang="en-US" sz="1800" i="1" dirty="0" smtClean="0">
                <a:solidFill>
                  <a:schemeClr val="bg1"/>
                </a:solidFill>
              </a:rPr>
              <a:t>“not” </a:t>
            </a:r>
            <a:r>
              <a:rPr lang="en-US" sz="1800" dirty="0" smtClean="0">
                <a:solidFill>
                  <a:schemeClr val="bg1"/>
                </a:solidFill>
              </a:rPr>
              <a:t>possible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3185" y="4047974"/>
            <a:ext cx="44275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150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257800" y="1828800"/>
            <a:ext cx="9144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4015228"/>
            <a:ext cx="10887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 2000 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505200" y="2057400"/>
            <a:ext cx="17526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295" y="152400"/>
            <a:ext cx="7620000" cy="757237"/>
          </a:xfrm>
        </p:spPr>
        <p:txBody>
          <a:bodyPr/>
          <a:lstStyle/>
          <a:p>
            <a:r>
              <a:rPr lang="en-US" dirty="0" smtClean="0"/>
              <a:t>Baseline </a:t>
            </a:r>
            <a:r>
              <a:rPr lang="en-US" dirty="0"/>
              <a:t>Detector</a:t>
            </a:r>
            <a:br>
              <a:rPr lang="en-US" dirty="0"/>
            </a:br>
            <a:r>
              <a:rPr lang="en-US" sz="2400" b="0" i="1" dirty="0"/>
              <a:t>Super B Iron Neutrino </a:t>
            </a:r>
            <a:r>
              <a:rPr lang="en-US" sz="2400" b="0" i="1" dirty="0" smtClean="0"/>
              <a:t>Detector: </a:t>
            </a:r>
            <a:r>
              <a:rPr lang="en-US" sz="2400" b="0" i="1" dirty="0" err="1" smtClean="0"/>
              <a:t>SuperBIND</a:t>
            </a:r>
            <a:endParaRPr lang="en-US" sz="24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8" y="1219200"/>
            <a:ext cx="3679718" cy="3048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Magnetized Iron</a:t>
            </a:r>
          </a:p>
          <a:p>
            <a:pPr lvl="1"/>
            <a:r>
              <a:rPr lang="en-US" dirty="0" smtClean="0"/>
              <a:t>1.3 </a:t>
            </a:r>
            <a:r>
              <a:rPr lang="en-US" dirty="0" err="1" smtClean="0"/>
              <a:t>kT</a:t>
            </a:r>
            <a:r>
              <a:rPr lang="en-US" dirty="0" smtClean="0"/>
              <a:t>  </a:t>
            </a:r>
          </a:p>
          <a:p>
            <a:pPr lvl="2"/>
            <a:r>
              <a:rPr lang="en-US" dirty="0" smtClean="0"/>
              <a:t>Following MINOS ND ME design</a:t>
            </a:r>
          </a:p>
          <a:p>
            <a:pPr lvl="2"/>
            <a:r>
              <a:rPr lang="en-US" dirty="0" smtClean="0"/>
              <a:t>1-2 cm Fe plate</a:t>
            </a:r>
          </a:p>
          <a:p>
            <a:pPr lvl="2"/>
            <a:r>
              <a:rPr lang="en-US" dirty="0"/>
              <a:t>6</a:t>
            </a:r>
            <a:r>
              <a:rPr lang="en-US" dirty="0" smtClean="0"/>
              <a:t> m diameter</a:t>
            </a:r>
          </a:p>
          <a:p>
            <a:pPr lvl="1"/>
            <a:r>
              <a:rPr lang="en-US" dirty="0" smtClean="0"/>
              <a:t>Utilize superconducting transmission line for excitation</a:t>
            </a:r>
          </a:p>
          <a:p>
            <a:pPr lvl="2"/>
            <a:r>
              <a:rPr lang="en-US" dirty="0" smtClean="0"/>
              <a:t>Developed 10 years ago for VLHC</a:t>
            </a:r>
          </a:p>
          <a:p>
            <a:pPr lvl="1"/>
            <a:r>
              <a:rPr lang="en-US" dirty="0" smtClean="0"/>
              <a:t>Extruded scintillator +SiPM</a:t>
            </a:r>
          </a:p>
          <a:p>
            <a:pPr lvl="1"/>
            <a:r>
              <a:rPr lang="en-US" dirty="0" smtClean="0"/>
              <a:t>X&amp;Y readout between 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19578"/>
            <a:ext cx="3213100" cy="255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3603" y="4876800"/>
            <a:ext cx="1483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 cm hole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For 6-8 turns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f STL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08" y="1411941"/>
            <a:ext cx="2659380" cy="2099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58469"/>
            <a:ext cx="2255520" cy="22784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109" y="3988995"/>
            <a:ext cx="3357935" cy="229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3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6242050" cy="757237"/>
          </a:xfrm>
        </p:spPr>
        <p:txBody>
          <a:bodyPr/>
          <a:lstStyle/>
          <a:p>
            <a:r>
              <a:rPr lang="en-US" dirty="0" smtClean="0"/>
              <a:t>Multivariate Analysis</a:t>
            </a:r>
            <a:br>
              <a:rPr lang="en-US" dirty="0" smtClean="0"/>
            </a:br>
            <a:r>
              <a:rPr lang="en-US" i="1" dirty="0" smtClean="0"/>
              <a:t>CC-NC discrimination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</p:spPr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152400"/>
            <a:ext cx="179247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Ryan Bayes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Steve </a:t>
            </a:r>
            <a:r>
              <a:rPr lang="en-US" dirty="0" err="1" smtClean="0">
                <a:solidFill>
                  <a:srgbClr val="0000FF"/>
                </a:solidFill>
              </a:rPr>
              <a:t>Bramsiepe</a:t>
            </a:r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Glasgow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19200"/>
            <a:ext cx="2895600" cy="4991100"/>
          </a:xfrm>
        </p:spPr>
        <p:txBody>
          <a:bodyPr/>
          <a:lstStyle/>
          <a:p>
            <a:r>
              <a:rPr lang="en-US" dirty="0" smtClean="0"/>
              <a:t>2 cm plates</a:t>
            </a:r>
          </a:p>
          <a:p>
            <a:r>
              <a:rPr lang="en-US" dirty="0" smtClean="0"/>
              <a:t>Updated reconstruction </a:t>
            </a:r>
          </a:p>
          <a:p>
            <a:r>
              <a:rPr lang="en-US" dirty="0" smtClean="0"/>
              <a:t>Tested 3 multi-</a:t>
            </a:r>
            <a:r>
              <a:rPr lang="en-US" dirty="0" err="1" smtClean="0"/>
              <a:t>variate</a:t>
            </a:r>
            <a:r>
              <a:rPr lang="en-US" dirty="0" smtClean="0"/>
              <a:t> methods</a:t>
            </a:r>
          </a:p>
          <a:p>
            <a:pPr lvl="1"/>
            <a:r>
              <a:rPr lang="en-US" dirty="0" smtClean="0"/>
              <a:t>KNN</a:t>
            </a:r>
          </a:p>
          <a:p>
            <a:pPr lvl="1"/>
            <a:r>
              <a:rPr lang="en-US" dirty="0" smtClean="0"/>
              <a:t>BDT</a:t>
            </a:r>
          </a:p>
          <a:p>
            <a:pPr lvl="1"/>
            <a:r>
              <a:rPr lang="en-US" dirty="0" smtClean="0"/>
              <a:t>MLP</a:t>
            </a:r>
          </a:p>
          <a:p>
            <a:r>
              <a:rPr lang="en-US" dirty="0" smtClean="0"/>
              <a:t>Goal to reduce threshold &amp; increase eff.</a:t>
            </a:r>
          </a:p>
          <a:p>
            <a:r>
              <a:rPr lang="en-US" dirty="0" smtClean="0"/>
              <a:t>BDT Best</a:t>
            </a:r>
          </a:p>
          <a:p>
            <a:pPr lvl="1"/>
            <a:r>
              <a:rPr lang="en-US" dirty="0" smtClean="0"/>
              <a:t>Lower </a:t>
            </a:r>
            <a:r>
              <a:rPr lang="en-US" dirty="0" err="1" smtClean="0"/>
              <a:t>Bkgs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52" y="1295400"/>
            <a:ext cx="6262255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2267" y="5791200"/>
            <a:ext cx="6506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Clearly, raising our peak E</a:t>
            </a:r>
            <a:r>
              <a:rPr lang="en-US" sz="2000" baseline="-25000" dirty="0" smtClean="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2000" dirty="0" smtClean="0">
                <a:solidFill>
                  <a:schemeClr val="bg1"/>
                </a:solidFill>
              </a:rPr>
              <a:t> by .5 to 1 </a:t>
            </a:r>
            <a:r>
              <a:rPr lang="en-US" sz="2000" dirty="0" err="1" smtClean="0">
                <a:solidFill>
                  <a:schemeClr val="bg1"/>
                </a:solidFill>
              </a:rPr>
              <a:t>GeV</a:t>
            </a:r>
            <a:r>
              <a:rPr lang="en-US" sz="2000" dirty="0" smtClean="0">
                <a:solidFill>
                  <a:schemeClr val="bg1"/>
                </a:solidFill>
              </a:rPr>
              <a:t> would  help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5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68" y="1219200"/>
            <a:ext cx="6752339" cy="49911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315200" cy="757237"/>
          </a:xfrm>
        </p:spPr>
        <p:txBody>
          <a:bodyPr/>
          <a:lstStyle/>
          <a:p>
            <a:r>
              <a:rPr lang="en-US" dirty="0">
                <a:latin typeface="Symbol" pitchFamily="18" charset="2"/>
              </a:rPr>
              <a:t>n</a:t>
            </a:r>
            <a:r>
              <a:rPr lang="en-US" baseline="-25000" dirty="0"/>
              <a:t>e</a:t>
            </a:r>
            <a:r>
              <a:rPr lang="en-US" dirty="0">
                <a:latin typeface="Symbol" pitchFamily="18" charset="2"/>
              </a:rPr>
              <a:t> ® n</a:t>
            </a:r>
            <a:r>
              <a:rPr lang="en-US" baseline="-25000" dirty="0">
                <a:latin typeface="Symbol" pitchFamily="18" charset="2"/>
              </a:rPr>
              <a:t>m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appearance</a:t>
            </a:r>
            <a:br>
              <a:rPr lang="en-US" dirty="0"/>
            </a:br>
            <a:r>
              <a:rPr lang="en-US" i="1" dirty="0"/>
              <a:t>CPT invariant channel to </a:t>
            </a:r>
            <a:r>
              <a:rPr lang="en-US" i="1" dirty="0" smtClean="0"/>
              <a:t>LSND/</a:t>
            </a:r>
            <a:r>
              <a:rPr lang="en-US" i="1" dirty="0" err="1" smtClean="0"/>
              <a:t>MiniBooNE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3348037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cm 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3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12" y="1219200"/>
            <a:ext cx="7670219" cy="49911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737" y="115461"/>
            <a:ext cx="6705600" cy="757237"/>
          </a:xfrm>
        </p:spPr>
        <p:txBody>
          <a:bodyPr>
            <a:normAutofit/>
          </a:bodyPr>
          <a:lstStyle/>
          <a:p>
            <a:r>
              <a:rPr lang="en-US" dirty="0">
                <a:latin typeface="Symbol" pitchFamily="18" charset="2"/>
              </a:rPr>
              <a:t>n</a:t>
            </a:r>
            <a:r>
              <a:rPr lang="en-US" baseline="-25000" dirty="0" smtClean="0">
                <a:latin typeface="+mn-lt"/>
              </a:rPr>
              <a:t>e</a:t>
            </a:r>
            <a:r>
              <a:rPr lang="en-US" dirty="0" smtClean="0">
                <a:latin typeface="Symbol" pitchFamily="18" charset="2"/>
              </a:rPr>
              <a:t> ® n</a:t>
            </a:r>
            <a:r>
              <a:rPr lang="en-US" baseline="-25000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appearance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7894" y="4343400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3+1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Assumption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3048000"/>
            <a:ext cx="23583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Preliminary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75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743200"/>
            <a:ext cx="7772400" cy="1470025"/>
          </a:xfrm>
        </p:spPr>
        <p:txBody>
          <a:bodyPr/>
          <a:lstStyle/>
          <a:p>
            <a:r>
              <a:rPr lang="en-US" sz="4800" b="0" i="1" dirty="0" smtClean="0">
                <a:solidFill>
                  <a:schemeClr val="bg1"/>
                </a:solidFill>
              </a:rPr>
              <a:t>Project Considerations</a:t>
            </a:r>
            <a:endParaRPr lang="en-US" sz="4800" b="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889679" cy="4343400"/>
          </a:xfrm>
        </p:spPr>
      </p:pic>
      <p:sp>
        <p:nvSpPr>
          <p:cNvPr id="7" name="TextBox 6"/>
          <p:cNvSpPr txBox="1"/>
          <p:nvPr/>
        </p:nvSpPr>
        <p:spPr>
          <a:xfrm rot="21144476">
            <a:off x="5299593" y="4800600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Symbol" pitchFamily="18" charset="2"/>
              </a:rPr>
              <a:t>»</a:t>
            </a:r>
            <a:r>
              <a:rPr lang="en-US" b="1" dirty="0">
                <a:solidFill>
                  <a:srgbClr val="FFFF00"/>
                </a:solidFill>
              </a:rPr>
              <a:t> 20</a:t>
            </a:r>
            <a:r>
              <a:rPr lang="en-US" b="1" dirty="0" smtClean="0">
                <a:solidFill>
                  <a:srgbClr val="FFFF00"/>
                </a:solidFill>
              </a:rPr>
              <a:t>00 m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2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Far Detector Hall and</a:t>
            </a:r>
            <a:br>
              <a:rPr lang="en-US" dirty="0" smtClean="0"/>
            </a:br>
            <a:r>
              <a:rPr lang="en-US" dirty="0" smtClean="0"/>
              <a:t>Detector(s)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4" y="1981200"/>
            <a:ext cx="4590486" cy="300832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5871">
            <a:off x="4819737" y="1887581"/>
            <a:ext cx="3231643" cy="3768015"/>
          </a:xfrm>
        </p:spPr>
      </p:pic>
    </p:spTree>
    <p:extLst>
      <p:ext uri="{BB962C8B-B14F-4D97-AF65-F5344CB8AC3E}">
        <p14:creationId xmlns:p14="http://schemas.microsoft.com/office/powerpoint/2010/main" val="8040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Motivation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199"/>
            <a:ext cx="8372475" cy="502920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idea of using a muon storage ring to produce neutrino beams for experiments is not new</a:t>
            </a:r>
            <a:endParaRPr lang="en-US" sz="2000" dirty="0" smtClean="0"/>
          </a:p>
          <a:p>
            <a:pPr lvl="1"/>
            <a:r>
              <a:rPr lang="en-US" sz="2000" dirty="0" smtClean="0"/>
              <a:t>1 </a:t>
            </a:r>
            <a:r>
              <a:rPr lang="en-US" sz="2000" dirty="0" err="1" smtClean="0"/>
              <a:t>GeV</a:t>
            </a:r>
            <a:r>
              <a:rPr lang="en-US" sz="2000" dirty="0" smtClean="0"/>
              <a:t> – Neuffer in 1980</a:t>
            </a:r>
            <a:endParaRPr lang="en-US" sz="2200" dirty="0" smtClean="0"/>
          </a:p>
          <a:p>
            <a:r>
              <a:rPr lang="en-US" sz="2400" dirty="0" smtClean="0"/>
              <a:t>nuSTORM  can:</a:t>
            </a:r>
          </a:p>
          <a:p>
            <a:pPr lvl="1"/>
            <a:r>
              <a:rPr lang="en-US" sz="2600" dirty="0" smtClean="0"/>
              <a:t>Address </a:t>
            </a:r>
            <a:r>
              <a:rPr lang="en-US" sz="2600" dirty="0"/>
              <a:t>the large </a:t>
            </a:r>
            <a:r>
              <a:rPr lang="en-US" sz="2600" dirty="0">
                <a:latin typeface="Symbol" pitchFamily="18" charset="2"/>
              </a:rPr>
              <a:t>d</a:t>
            </a:r>
            <a:r>
              <a:rPr lang="en-US" sz="2600" dirty="0"/>
              <a:t>m</a:t>
            </a:r>
            <a:r>
              <a:rPr lang="en-US" sz="2600" baseline="30000" dirty="0"/>
              <a:t>2</a:t>
            </a:r>
            <a:r>
              <a:rPr lang="en-US" sz="2600" dirty="0"/>
              <a:t> </a:t>
            </a:r>
            <a:r>
              <a:rPr lang="en-US" sz="2600" dirty="0">
                <a:latin typeface="Symbol" pitchFamily="18" charset="2"/>
              </a:rPr>
              <a:t>n</a:t>
            </a:r>
            <a:r>
              <a:rPr lang="en-US" sz="2600" dirty="0"/>
              <a:t> oscillation regime</a:t>
            </a:r>
          </a:p>
          <a:p>
            <a:pPr lvl="1"/>
            <a:r>
              <a:rPr lang="en-US" sz="2600" dirty="0" smtClean="0"/>
              <a:t>Provide </a:t>
            </a:r>
            <a:r>
              <a:rPr lang="en-US" sz="2600" dirty="0"/>
              <a:t>beam for precision</a:t>
            </a:r>
            <a:r>
              <a:rPr lang="en-US" sz="2600" dirty="0">
                <a:latin typeface="Symbol" pitchFamily="18" charset="2"/>
              </a:rPr>
              <a:t> n</a:t>
            </a:r>
            <a:r>
              <a:rPr lang="en-US" sz="2600" dirty="0"/>
              <a:t> interaction physics</a:t>
            </a:r>
          </a:p>
          <a:p>
            <a:pPr lvl="1"/>
            <a:r>
              <a:rPr lang="en-US" sz="2600" dirty="0" smtClean="0"/>
              <a:t>Provide an accelerator technology test bed</a:t>
            </a:r>
          </a:p>
          <a:p>
            <a:pPr lvl="2"/>
            <a:r>
              <a:rPr lang="en-US" sz="2400" dirty="0" smtClean="0"/>
              <a:t>potential for intense low E muon beam</a:t>
            </a:r>
          </a:p>
          <a:p>
            <a:pPr lvl="3"/>
            <a:r>
              <a:rPr lang="en-US" sz="2200" dirty="0" smtClean="0"/>
              <a:t>Muon </a:t>
            </a:r>
            <a:r>
              <a:rPr lang="en-US" sz="2200" dirty="0"/>
              <a:t>Collider </a:t>
            </a:r>
            <a:r>
              <a:rPr lang="en-US" sz="2200" dirty="0" smtClean="0">
                <a:latin typeface="Symbol" pitchFamily="18" charset="2"/>
              </a:rPr>
              <a:t>® </a:t>
            </a:r>
            <a:r>
              <a:rPr lang="en-US" sz="2200" dirty="0" smtClean="0"/>
              <a:t>Energy Frontier</a:t>
            </a:r>
            <a:endParaRPr lang="en-US" sz="2200" dirty="0" smtClean="0">
              <a:latin typeface="Symbol" pitchFamily="18" charset="2"/>
            </a:endParaRPr>
          </a:p>
          <a:p>
            <a:pPr lvl="1"/>
            <a:r>
              <a:rPr lang="en-US" sz="2600" dirty="0" smtClean="0"/>
              <a:t>Provides </a:t>
            </a:r>
            <a:r>
              <a:rPr lang="en-US" sz="2600" dirty="0"/>
              <a:t>a</a:t>
            </a:r>
            <a:r>
              <a:rPr lang="en-US" sz="2600" dirty="0">
                <a:latin typeface="Symbol" pitchFamily="18" charset="2"/>
              </a:rPr>
              <a:t> m</a:t>
            </a:r>
            <a:r>
              <a:rPr lang="en-US" sz="2600" dirty="0"/>
              <a:t> decay ring R&amp;D (instrumentation) &amp; technology demonstration platform</a:t>
            </a:r>
          </a:p>
          <a:p>
            <a:pPr lvl="1"/>
            <a:r>
              <a:rPr lang="en-US" sz="2600" dirty="0" smtClean="0"/>
              <a:t>Provides </a:t>
            </a:r>
            <a:r>
              <a:rPr lang="en-US" sz="2600" dirty="0"/>
              <a:t>a </a:t>
            </a:r>
            <a:r>
              <a:rPr lang="en-US" sz="2600" dirty="0">
                <a:latin typeface="Symbol" pitchFamily="18" charset="2"/>
              </a:rPr>
              <a:t>n</a:t>
            </a:r>
            <a:r>
              <a:rPr lang="en-US" sz="2600" dirty="0"/>
              <a:t> Detector Test Facility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8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7772400" cy="1470025"/>
          </a:xfrm>
        </p:spPr>
        <p:txBody>
          <a:bodyPr/>
          <a:lstStyle/>
          <a:p>
            <a:r>
              <a:rPr lang="en-US" sz="4800" b="0" i="1" dirty="0" smtClean="0">
                <a:solidFill>
                  <a:schemeClr val="bg1"/>
                </a:solidFill>
              </a:rPr>
              <a:t>Moving Forward</a:t>
            </a:r>
            <a:endParaRPr lang="en-US" sz="4800" b="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1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steps to move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workshops are planned</a:t>
            </a:r>
          </a:p>
          <a:p>
            <a:pPr lvl="1"/>
            <a:r>
              <a:rPr lang="en-US" sz="2600" dirty="0" smtClean="0"/>
              <a:t>CERN: March 26-27</a:t>
            </a:r>
          </a:p>
          <a:p>
            <a:pPr lvl="1"/>
            <a:r>
              <a:rPr lang="en-US" sz="2600" dirty="0" smtClean="0"/>
              <a:t>Virginia Tech: April 12-13</a:t>
            </a:r>
          </a:p>
          <a:p>
            <a:pPr lvl="1"/>
            <a:r>
              <a:rPr lang="en-US" sz="2600" dirty="0" smtClean="0"/>
              <a:t>Aim</a:t>
            </a:r>
            <a:r>
              <a:rPr lang="en-US" sz="2600" dirty="0"/>
              <a:t>: </a:t>
            </a:r>
          </a:p>
          <a:p>
            <a:pPr lvl="2"/>
            <a:r>
              <a:rPr lang="en-US" sz="2400" dirty="0"/>
              <a:t>Consolidate technical options</a:t>
            </a:r>
          </a:p>
          <a:p>
            <a:pPr lvl="2"/>
            <a:r>
              <a:rPr lang="en-US" sz="2400" dirty="0"/>
              <a:t>Define work-packages</a:t>
            </a:r>
          </a:p>
          <a:p>
            <a:pPr lvl="2"/>
            <a:r>
              <a:rPr lang="en-US" sz="2400" dirty="0"/>
              <a:t>Identify possible collaborative topics</a:t>
            </a:r>
          </a:p>
          <a:p>
            <a:pPr lvl="1"/>
            <a:r>
              <a:rPr lang="en-US" sz="2600" dirty="0" smtClean="0"/>
              <a:t>Production of </a:t>
            </a:r>
            <a:r>
              <a:rPr lang="en-US" sz="2600" dirty="0"/>
              <a:t>Full Proposal </a:t>
            </a:r>
            <a:r>
              <a:rPr lang="en-US" sz="2600" dirty="0" smtClean="0"/>
              <a:t>to Fermilab (</a:t>
            </a:r>
            <a:r>
              <a:rPr lang="en-US" sz="2200" dirty="0" smtClean="0"/>
              <a:t>June </a:t>
            </a:r>
            <a:r>
              <a:rPr lang="en-US" sz="2200" dirty="0"/>
              <a:t>2013 PAC &amp; Snowmass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1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nuSTORM</a:t>
            </a:r>
            <a:r>
              <a:rPr lang="en-US" dirty="0" smtClean="0"/>
              <a:t>: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9" y="1295400"/>
            <a:ext cx="8991600" cy="4953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0" dirty="0" smtClean="0"/>
              <a:t>The Physics case:</a:t>
            </a:r>
          </a:p>
          <a:p>
            <a:r>
              <a:rPr lang="en-US" sz="2400" b="0" dirty="0" smtClean="0"/>
              <a:t>Initial </a:t>
            </a:r>
            <a:r>
              <a:rPr lang="en-US" sz="2400" b="0" dirty="0"/>
              <a:t>simulation work indicates </a:t>
            </a:r>
            <a:r>
              <a:rPr lang="en-US" sz="2400" b="0" dirty="0" smtClean="0"/>
              <a:t>we can </a:t>
            </a:r>
            <a:r>
              <a:rPr lang="en-US" sz="2400" dirty="0" smtClean="0"/>
              <a:t>confirm/exclude</a:t>
            </a:r>
            <a:r>
              <a:rPr lang="en-US" sz="2400" b="0" dirty="0" smtClean="0"/>
              <a:t> at 10</a:t>
            </a:r>
            <a:r>
              <a:rPr lang="en-US" sz="2400" b="0" dirty="0" smtClean="0">
                <a:latin typeface="Symbol" pitchFamily="18" charset="2"/>
              </a:rPr>
              <a:t>s</a:t>
            </a:r>
            <a:r>
              <a:rPr lang="en-US" sz="2400" b="0" dirty="0" smtClean="0"/>
              <a:t> </a:t>
            </a:r>
            <a:r>
              <a:rPr lang="en-US" sz="2400" dirty="0"/>
              <a:t>(</a:t>
            </a:r>
            <a:r>
              <a:rPr lang="en-US" sz="2400" b="0" dirty="0" smtClean="0"/>
              <a:t>CPT invariant channel) the LSND/</a:t>
            </a:r>
            <a:r>
              <a:rPr lang="en-US" sz="2400" b="0" dirty="0" err="1" smtClean="0"/>
              <a:t>MiniBooNE</a:t>
            </a:r>
            <a:r>
              <a:rPr lang="en-US" sz="2400" b="0" dirty="0" smtClean="0"/>
              <a:t> result</a:t>
            </a:r>
            <a:endParaRPr lang="en-US" sz="2400" b="0" i="1" dirty="0">
              <a:solidFill>
                <a:srgbClr val="FF0000"/>
              </a:solidFill>
            </a:endParaRPr>
          </a:p>
          <a:p>
            <a:pPr lvl="1"/>
            <a:r>
              <a:rPr lang="en-US" sz="2200" b="0" dirty="0" smtClean="0">
                <a:latin typeface="Symbol" pitchFamily="18" charset="2"/>
              </a:rPr>
              <a:t>n</a:t>
            </a:r>
            <a:r>
              <a:rPr lang="en-US" sz="2200" baseline="-25000" dirty="0">
                <a:latin typeface="Symbol" pitchFamily="18" charset="2"/>
              </a:rPr>
              <a:t>m</a:t>
            </a:r>
            <a:r>
              <a:rPr lang="en-US" sz="2200" b="0" dirty="0" smtClean="0"/>
              <a:t> </a:t>
            </a:r>
            <a:r>
              <a:rPr lang="en-US" sz="2200" b="0" dirty="0"/>
              <a:t>and </a:t>
            </a:r>
            <a:r>
              <a:rPr lang="en-US" sz="2200" b="0" dirty="0" smtClean="0"/>
              <a:t>(</a:t>
            </a:r>
            <a:r>
              <a:rPr lang="en-US" sz="2200" b="0" dirty="0" smtClean="0">
                <a:latin typeface="Symbol" pitchFamily="18" charset="2"/>
              </a:rPr>
              <a:t>n</a:t>
            </a:r>
            <a:r>
              <a:rPr lang="en-US" sz="2200" baseline="-25000" dirty="0" smtClean="0"/>
              <a:t>e</a:t>
            </a:r>
            <a:r>
              <a:rPr lang="en-US" sz="2200" b="0" dirty="0" smtClean="0"/>
              <a:t> ) disappearance </a:t>
            </a:r>
            <a:r>
              <a:rPr lang="en-US" sz="2200" b="0" dirty="0"/>
              <a:t>experiments delivering at the </a:t>
            </a:r>
            <a:r>
              <a:rPr lang="en-US" sz="2200" b="0" dirty="0" smtClean="0"/>
              <a:t>&lt;1</a:t>
            </a:r>
            <a:r>
              <a:rPr lang="en-US" sz="2200" b="0" dirty="0"/>
              <a:t>% level look to be doable</a:t>
            </a:r>
          </a:p>
          <a:p>
            <a:pPr lvl="2"/>
            <a:r>
              <a:rPr lang="en-US" dirty="0" smtClean="0"/>
              <a:t>Simulation work on these channels has not yet started</a:t>
            </a:r>
          </a:p>
          <a:p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b="0" dirty="0" smtClean="0"/>
              <a:t> interaction physics studies with </a:t>
            </a:r>
            <a:r>
              <a:rPr lang="en-US" sz="2400" b="0" dirty="0"/>
              <a:t>near detector(s) offer a </a:t>
            </a:r>
            <a:r>
              <a:rPr lang="en-US" sz="2400" b="0" dirty="0">
                <a:solidFill>
                  <a:srgbClr val="FF0000"/>
                </a:solidFill>
              </a:rPr>
              <a:t>unique</a:t>
            </a:r>
            <a:r>
              <a:rPr lang="en-US" sz="2400" b="0" dirty="0"/>
              <a:t> </a:t>
            </a:r>
            <a:r>
              <a:rPr lang="en-US" sz="2400" b="0" dirty="0" smtClean="0"/>
              <a:t> opportunity &amp; can be extended to cover 0.2&lt;</a:t>
            </a:r>
            <a:r>
              <a:rPr lang="en-US" sz="2400" b="0" dirty="0" err="1" smtClean="0"/>
              <a:t>GeV</a:t>
            </a:r>
            <a:r>
              <a:rPr lang="en-US" sz="2400" b="0" dirty="0" smtClean="0"/>
              <a:t>&lt; E</a:t>
            </a:r>
            <a:r>
              <a:rPr lang="en-US" sz="2400" b="0" baseline="-25000" dirty="0" smtClean="0">
                <a:latin typeface="Symbol" pitchFamily="18" charset="2"/>
              </a:rPr>
              <a:t>n</a:t>
            </a:r>
            <a:r>
              <a:rPr lang="en-US" sz="2400" b="0" dirty="0" smtClean="0"/>
              <a:t>&lt; 4 </a:t>
            </a:r>
            <a:r>
              <a:rPr lang="en-US" sz="2400" b="0" dirty="0" err="1" smtClean="0"/>
              <a:t>GeV</a:t>
            </a:r>
            <a:endParaRPr lang="en-US" sz="2400" b="0" dirty="0" smtClean="0"/>
          </a:p>
          <a:p>
            <a:pPr lvl="1"/>
            <a:r>
              <a:rPr lang="en-US" sz="2400" b="0" dirty="0" smtClean="0"/>
              <a:t>Provides valuable data for LBL experiments: </a:t>
            </a:r>
            <a:r>
              <a:rPr lang="en-US" sz="2400" b="0" dirty="0" smtClean="0">
                <a:latin typeface="Symbol" pitchFamily="18" charset="2"/>
              </a:rPr>
              <a:t>n</a:t>
            </a:r>
            <a:r>
              <a:rPr lang="en-US" sz="2400" b="0" baseline="-25000" dirty="0" smtClean="0"/>
              <a:t>e</a:t>
            </a:r>
            <a:r>
              <a:rPr lang="en-US" sz="2400" b="0" dirty="0" smtClean="0"/>
              <a:t> &amp; </a:t>
            </a:r>
            <a:r>
              <a:rPr lang="en-US" sz="2400" b="0" dirty="0" smtClean="0">
                <a:latin typeface="Symbol" pitchFamily="18" charset="2"/>
              </a:rPr>
              <a:t>n</a:t>
            </a:r>
            <a:r>
              <a:rPr lang="en-US" sz="2400" b="0" baseline="-25000" dirty="0" smtClean="0"/>
              <a:t>e</a:t>
            </a:r>
            <a:r>
              <a:rPr lang="en-US" sz="2400" b="0" dirty="0" smtClean="0"/>
              <a:t>-bar x-sections</a:t>
            </a:r>
            <a:endParaRPr lang="en-US" sz="2600" b="0" dirty="0" smtClean="0"/>
          </a:p>
          <a:p>
            <a:pPr lvl="1"/>
            <a:r>
              <a:rPr lang="en-US" sz="2800" b="0" dirty="0" smtClean="0"/>
              <a:t>Could be </a:t>
            </a:r>
            <a:r>
              <a:rPr lang="en-US" sz="2800" b="0" i="1" dirty="0" smtClean="0"/>
              <a:t>“transformational” </a:t>
            </a:r>
            <a:r>
              <a:rPr lang="en-US" sz="2800" b="0" dirty="0" smtClean="0"/>
              <a:t>w/r to </a:t>
            </a:r>
            <a:r>
              <a:rPr lang="en-US" sz="2800" b="0" dirty="0" smtClean="0">
                <a:latin typeface="Symbol" pitchFamily="18" charset="2"/>
              </a:rPr>
              <a:t>n</a:t>
            </a:r>
            <a:r>
              <a:rPr lang="en-US" sz="2800" b="0" dirty="0" smtClean="0"/>
              <a:t> interaction physics</a:t>
            </a:r>
          </a:p>
          <a:p>
            <a:pPr lvl="1"/>
            <a:r>
              <a:rPr lang="en-US" sz="2600" dirty="0" smtClean="0"/>
              <a:t>For this physics, nuSTORM </a:t>
            </a:r>
            <a:r>
              <a:rPr lang="en-US" sz="2600" dirty="0"/>
              <a:t>should really be thought of as a facility: A </a:t>
            </a:r>
            <a:r>
              <a:rPr lang="en-US" sz="2600" dirty="0">
                <a:latin typeface="Symbol" pitchFamily="18" charset="2"/>
              </a:rPr>
              <a:t>n</a:t>
            </a:r>
            <a:r>
              <a:rPr lang="en-US" sz="2600" dirty="0"/>
              <a:t> “</a:t>
            </a:r>
            <a:r>
              <a:rPr lang="en-US" sz="2600" i="1" dirty="0"/>
              <a:t>light-source”</a:t>
            </a:r>
            <a:r>
              <a:rPr lang="en-US" sz="2600" dirty="0"/>
              <a:t> is a good analogy</a:t>
            </a:r>
          </a:p>
          <a:p>
            <a:pPr lvl="2"/>
            <a:r>
              <a:rPr lang="en-US" sz="2200" dirty="0" smtClean="0"/>
              <a:t>nuSTORM provides the beam &amp; users will bring </a:t>
            </a:r>
            <a:r>
              <a:rPr lang="en-US" sz="2200" dirty="0"/>
              <a:t>their detector </a:t>
            </a:r>
            <a:r>
              <a:rPr lang="en-US" sz="2200" dirty="0" smtClean="0"/>
              <a:t>to the near hall</a:t>
            </a:r>
            <a:endParaRPr lang="en-US" sz="2200" dirty="0"/>
          </a:p>
          <a:p>
            <a:pPr lvl="1"/>
            <a:endParaRPr lang="en-US" sz="28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77000"/>
            <a:ext cx="5791200" cy="228600"/>
          </a:xfrm>
        </p:spPr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2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4991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The Facility:</a:t>
            </a:r>
          </a:p>
          <a:p>
            <a:r>
              <a:rPr lang="en-US" sz="2800" dirty="0"/>
              <a:t>Presents very manageable extrapolations from </a:t>
            </a:r>
            <a:r>
              <a:rPr lang="en-US" sz="2800" dirty="0">
                <a:solidFill>
                  <a:srgbClr val="FF0000"/>
                </a:solidFill>
              </a:rPr>
              <a:t>existing </a:t>
            </a:r>
            <a:r>
              <a:rPr lang="en-US" sz="2800" dirty="0"/>
              <a:t>technology</a:t>
            </a:r>
          </a:p>
          <a:p>
            <a:pPr lvl="1"/>
            <a:r>
              <a:rPr lang="en-US" sz="2400" dirty="0"/>
              <a:t>But can explore new ideas regarding beam optics and instrumentation </a:t>
            </a:r>
          </a:p>
          <a:p>
            <a:r>
              <a:rPr lang="en-US" sz="2800" dirty="0"/>
              <a:t>Offers opportunities for extensions</a:t>
            </a:r>
          </a:p>
          <a:p>
            <a:pPr lvl="1"/>
            <a:r>
              <a:rPr lang="en-US" sz="2400" dirty="0"/>
              <a:t>Add RF for bunching/acceleration/phase space manipulation</a:t>
            </a:r>
          </a:p>
          <a:p>
            <a:pPr lvl="1"/>
            <a:r>
              <a:rPr lang="en-US" sz="2200" dirty="0"/>
              <a:t>Provide </a:t>
            </a:r>
            <a:r>
              <a:rPr lang="en-US" sz="2200" dirty="0">
                <a:latin typeface="Symbol" pitchFamily="18" charset="2"/>
              </a:rPr>
              <a:t>m</a:t>
            </a:r>
            <a:r>
              <a:rPr lang="en-US" sz="2200" dirty="0"/>
              <a:t> source for 6D cooling experiment with intense pulsed </a:t>
            </a:r>
            <a:r>
              <a:rPr lang="en-US" sz="2200" dirty="0" smtClean="0"/>
              <a:t>beam</a:t>
            </a:r>
          </a:p>
          <a:p>
            <a:r>
              <a:rPr lang="en-US" sz="2800" dirty="0" smtClean="0"/>
              <a:t>Move </a:t>
            </a:r>
            <a:r>
              <a:rPr lang="en-US" sz="2800" dirty="0"/>
              <a:t>P</a:t>
            </a:r>
            <a:r>
              <a:rPr lang="en-US" sz="2800" baseline="-25000" dirty="0">
                <a:latin typeface="Symbol" pitchFamily="18" charset="2"/>
              </a:rPr>
              <a:t>m </a:t>
            </a:r>
            <a:r>
              <a:rPr lang="en-US" sz="2800" dirty="0" smtClean="0"/>
              <a:t>to 5 </a:t>
            </a:r>
            <a:r>
              <a:rPr lang="en-US" sz="2800" dirty="0" err="1" smtClean="0"/>
              <a:t>Gev</a:t>
            </a:r>
            <a:r>
              <a:rPr lang="en-US" sz="2800" dirty="0" smtClean="0"/>
              <a:t>/c &amp; set stage for future phase of LBL program?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514600"/>
            <a:ext cx="7772400" cy="1470025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</a:rPr>
              <a:t>Back Ups for Q&amp;A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0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 smtClean="0"/>
              <a:t>The “Collaboration”</a:t>
            </a:r>
            <a:endParaRPr lang="en-US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4419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P. Kyberd,</a:t>
            </a:r>
            <a:r>
              <a:rPr lang="en-US" baseline="30000" dirty="0"/>
              <a:t>1</a:t>
            </a:r>
            <a:r>
              <a:rPr lang="en-US" dirty="0"/>
              <a:t> D.R. Smith,</a:t>
            </a:r>
            <a:r>
              <a:rPr lang="en-US" baseline="30000" dirty="0"/>
              <a:t>1</a:t>
            </a:r>
            <a:r>
              <a:rPr lang="en-US" dirty="0"/>
              <a:t> L. Coney,</a:t>
            </a:r>
            <a:r>
              <a:rPr lang="en-US" baseline="30000" dirty="0"/>
              <a:t>2</a:t>
            </a:r>
            <a:r>
              <a:rPr lang="en-US" dirty="0"/>
              <a:t> S. Pascoli,</a:t>
            </a:r>
            <a:r>
              <a:rPr lang="en-US" baseline="30000" dirty="0"/>
              <a:t>3</a:t>
            </a:r>
            <a:r>
              <a:rPr lang="en-US" dirty="0"/>
              <a:t> C. Ankenbrandt,</a:t>
            </a:r>
            <a:r>
              <a:rPr lang="en-US" baseline="30000" dirty="0"/>
              <a:t>4</a:t>
            </a:r>
            <a:r>
              <a:rPr lang="en-US" dirty="0"/>
              <a:t> </a:t>
            </a:r>
            <a:r>
              <a:rPr lang="en-US" dirty="0" smtClean="0"/>
              <a:t>D. Adey</a:t>
            </a:r>
            <a:r>
              <a:rPr lang="en-US" baseline="30000" dirty="0" smtClean="0"/>
              <a:t>4</a:t>
            </a:r>
            <a:r>
              <a:rPr lang="en-US" dirty="0" smtClean="0"/>
              <a:t>, S.J</a:t>
            </a:r>
            <a:r>
              <a:rPr lang="en-US" dirty="0"/>
              <a:t>. </a:t>
            </a:r>
            <a:r>
              <a:rPr lang="en-US" dirty="0" smtClean="0"/>
              <a:t>Brice,</a:t>
            </a:r>
            <a:r>
              <a:rPr lang="en-US" baseline="30000" dirty="0" smtClean="0"/>
              <a:t>4</a:t>
            </a:r>
            <a:r>
              <a:rPr lang="en-US" dirty="0" smtClean="0"/>
              <a:t> A.D</a:t>
            </a:r>
            <a:r>
              <a:rPr lang="en-US" dirty="0"/>
              <a:t>. </a:t>
            </a:r>
            <a:r>
              <a:rPr lang="en-US" dirty="0" smtClean="0"/>
              <a:t>Bross,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H. Cease,</a:t>
            </a:r>
            <a:r>
              <a:rPr lang="en-US" baseline="30000" dirty="0"/>
              <a:t>4</a:t>
            </a:r>
            <a:r>
              <a:rPr lang="en-US" dirty="0"/>
              <a:t> J. Kopp,</a:t>
            </a:r>
            <a:r>
              <a:rPr lang="en-US" baseline="30000" dirty="0"/>
              <a:t>4</a:t>
            </a:r>
            <a:r>
              <a:rPr lang="en-US" dirty="0"/>
              <a:t> N. Mokhov,</a:t>
            </a:r>
            <a:r>
              <a:rPr lang="en-US" baseline="30000" dirty="0"/>
              <a:t>4</a:t>
            </a:r>
            <a:r>
              <a:rPr lang="en-US" dirty="0"/>
              <a:t> J. </a:t>
            </a:r>
            <a:r>
              <a:rPr lang="en-US" dirty="0" smtClean="0"/>
              <a:t>Morfin,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D. </a:t>
            </a:r>
            <a:r>
              <a:rPr lang="en-US" dirty="0" smtClean="0"/>
              <a:t>Neufer,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M. </a:t>
            </a:r>
            <a:r>
              <a:rPr lang="en-US" dirty="0" smtClean="0"/>
              <a:t>Popovic,</a:t>
            </a:r>
            <a:r>
              <a:rPr lang="en-US" baseline="30000" dirty="0" smtClean="0"/>
              <a:t>4</a:t>
            </a:r>
            <a:r>
              <a:rPr lang="en-US" dirty="0" smtClean="0"/>
              <a:t> P</a:t>
            </a:r>
            <a:r>
              <a:rPr lang="en-US" dirty="0"/>
              <a:t>. Rubinov,</a:t>
            </a:r>
            <a:r>
              <a:rPr lang="en-US" baseline="30000" dirty="0"/>
              <a:t>4</a:t>
            </a:r>
            <a:r>
              <a:rPr lang="en-US" dirty="0"/>
              <a:t> S. Striganov,</a:t>
            </a:r>
            <a:r>
              <a:rPr lang="en-US" baseline="30000" dirty="0"/>
              <a:t>4</a:t>
            </a:r>
            <a:r>
              <a:rPr lang="en-US" dirty="0"/>
              <a:t> A. Blondel,</a:t>
            </a:r>
            <a:r>
              <a:rPr lang="en-US" baseline="30000" dirty="0"/>
              <a:t>5</a:t>
            </a:r>
            <a:r>
              <a:rPr lang="en-US" dirty="0"/>
              <a:t> A. Bravar,</a:t>
            </a:r>
            <a:r>
              <a:rPr lang="en-US" baseline="30000" dirty="0"/>
              <a:t>5</a:t>
            </a:r>
            <a:r>
              <a:rPr lang="en-US" dirty="0"/>
              <a:t> F. </a:t>
            </a:r>
            <a:r>
              <a:rPr lang="en-US" dirty="0" smtClean="0"/>
              <a:t>Dufour</a:t>
            </a:r>
            <a:r>
              <a:rPr lang="en-US" baseline="30000" dirty="0" smtClean="0"/>
              <a:t>5</a:t>
            </a:r>
            <a:r>
              <a:rPr lang="en-US" dirty="0" smtClean="0"/>
              <a:t>, </a:t>
            </a:r>
            <a:r>
              <a:rPr lang="en-US" dirty="0"/>
              <a:t>Y. </a:t>
            </a:r>
            <a:r>
              <a:rPr lang="en-US" dirty="0" smtClean="0"/>
              <a:t>Karadhzov</a:t>
            </a:r>
            <a:r>
              <a:rPr lang="en-US" baseline="30000" dirty="0" smtClean="0"/>
              <a:t>5</a:t>
            </a:r>
            <a:r>
              <a:rPr lang="en-US" dirty="0" smtClean="0"/>
              <a:t>, </a:t>
            </a:r>
            <a:r>
              <a:rPr lang="en-US" dirty="0"/>
              <a:t>A. </a:t>
            </a:r>
            <a:r>
              <a:rPr lang="en-US" dirty="0" smtClean="0"/>
              <a:t>Korzenev</a:t>
            </a:r>
            <a:r>
              <a:rPr lang="en-US" baseline="30000" dirty="0" smtClean="0"/>
              <a:t>5</a:t>
            </a:r>
            <a:r>
              <a:rPr lang="en-US" dirty="0" smtClean="0"/>
              <a:t>,E</a:t>
            </a:r>
            <a:r>
              <a:rPr lang="en-US" dirty="0"/>
              <a:t>. Noah,</a:t>
            </a:r>
            <a:r>
              <a:rPr lang="en-US" baseline="30000" dirty="0"/>
              <a:t>5</a:t>
            </a:r>
            <a:r>
              <a:rPr lang="en-US" dirty="0"/>
              <a:t> M. </a:t>
            </a:r>
            <a:r>
              <a:rPr lang="en-US" dirty="0" smtClean="0"/>
              <a:t>Ravonel</a:t>
            </a:r>
            <a:r>
              <a:rPr lang="en-US" baseline="30000" dirty="0" smtClean="0"/>
              <a:t>5</a:t>
            </a:r>
            <a:r>
              <a:rPr lang="en-US" dirty="0" smtClean="0"/>
              <a:t>, </a:t>
            </a:r>
            <a:r>
              <a:rPr lang="en-US" dirty="0"/>
              <a:t>M. </a:t>
            </a:r>
            <a:r>
              <a:rPr lang="en-US" dirty="0" smtClean="0"/>
              <a:t>Rayner</a:t>
            </a:r>
            <a:r>
              <a:rPr lang="en-US" baseline="30000" dirty="0" smtClean="0"/>
              <a:t>5</a:t>
            </a:r>
            <a:r>
              <a:rPr lang="en-US" dirty="0" smtClean="0"/>
              <a:t>, R</a:t>
            </a:r>
            <a:r>
              <a:rPr lang="en-US" dirty="0"/>
              <a:t>. </a:t>
            </a:r>
            <a:r>
              <a:rPr lang="en-US" dirty="0" smtClean="0"/>
              <a:t>Asfandiyarov</a:t>
            </a:r>
            <a:r>
              <a:rPr lang="en-US" baseline="30000" dirty="0" smtClean="0"/>
              <a:t>5</a:t>
            </a:r>
            <a:r>
              <a:rPr lang="en-US" dirty="0" smtClean="0"/>
              <a:t>, </a:t>
            </a:r>
            <a:r>
              <a:rPr lang="en-US" dirty="0"/>
              <a:t>A. </a:t>
            </a:r>
            <a:r>
              <a:rPr lang="en-US" dirty="0" smtClean="0"/>
              <a:t>Haesler</a:t>
            </a:r>
            <a:r>
              <a:rPr lang="en-US" baseline="30000" dirty="0" smtClean="0"/>
              <a:t>5</a:t>
            </a:r>
            <a:r>
              <a:rPr lang="en-US" dirty="0" smtClean="0"/>
              <a:t>, </a:t>
            </a:r>
            <a:r>
              <a:rPr lang="en-US" dirty="0"/>
              <a:t>C. </a:t>
            </a:r>
            <a:r>
              <a:rPr lang="en-US" dirty="0" smtClean="0"/>
              <a:t>Martin</a:t>
            </a:r>
            <a:r>
              <a:rPr lang="en-US" baseline="30000" dirty="0" smtClean="0"/>
              <a:t>5</a:t>
            </a:r>
            <a:r>
              <a:rPr lang="en-US" dirty="0" smtClean="0"/>
              <a:t>, </a:t>
            </a:r>
            <a:r>
              <a:rPr lang="en-US" dirty="0"/>
              <a:t>E. </a:t>
            </a:r>
            <a:r>
              <a:rPr lang="en-US" dirty="0" smtClean="0"/>
              <a:t>Scantamburlo</a:t>
            </a:r>
            <a:r>
              <a:rPr lang="en-US" baseline="30000" dirty="0" smtClean="0"/>
              <a:t>5</a:t>
            </a:r>
            <a:r>
              <a:rPr lang="en-US" dirty="0" smtClean="0"/>
              <a:t>, </a:t>
            </a:r>
            <a:r>
              <a:rPr lang="en-US" dirty="0"/>
              <a:t>F. </a:t>
            </a:r>
            <a:r>
              <a:rPr lang="en-US" dirty="0" smtClean="0"/>
              <a:t>Cadoux</a:t>
            </a:r>
            <a:r>
              <a:rPr lang="en-US" baseline="30000" dirty="0" smtClean="0"/>
              <a:t>5</a:t>
            </a:r>
            <a:r>
              <a:rPr lang="en-US" dirty="0" smtClean="0"/>
              <a:t>, R</a:t>
            </a:r>
            <a:r>
              <a:rPr lang="en-US" dirty="0"/>
              <a:t>. Bayes,</a:t>
            </a:r>
            <a:r>
              <a:rPr lang="en-US" baseline="30000" dirty="0"/>
              <a:t>6</a:t>
            </a:r>
            <a:r>
              <a:rPr lang="en-US" dirty="0"/>
              <a:t> F.J.P. </a:t>
            </a:r>
            <a:r>
              <a:rPr lang="en-US" dirty="0" smtClean="0"/>
              <a:t>Soler,</a:t>
            </a:r>
            <a:r>
              <a:rPr lang="en-US" baseline="30000" dirty="0" smtClean="0"/>
              <a:t>6</a:t>
            </a:r>
            <a:r>
              <a:rPr lang="en-US" dirty="0" smtClean="0"/>
              <a:t> D. Colling</a:t>
            </a:r>
            <a:r>
              <a:rPr lang="en-US" baseline="30000" dirty="0" smtClean="0"/>
              <a:t>7</a:t>
            </a:r>
            <a:r>
              <a:rPr lang="en-US" dirty="0" smtClean="0"/>
              <a:t>, A</a:t>
            </a:r>
            <a:r>
              <a:rPr lang="en-US" dirty="0"/>
              <a:t>. Dobbs,</a:t>
            </a:r>
            <a:r>
              <a:rPr lang="en-US" baseline="30000" dirty="0"/>
              <a:t>7</a:t>
            </a:r>
            <a:r>
              <a:rPr lang="en-US" dirty="0"/>
              <a:t>  J. </a:t>
            </a:r>
            <a:r>
              <a:rPr lang="en-US" dirty="0" smtClean="0"/>
              <a:t>Dobson</a:t>
            </a:r>
            <a:r>
              <a:rPr lang="en-US" baseline="30000" dirty="0" smtClean="0"/>
              <a:t>7</a:t>
            </a:r>
            <a:r>
              <a:rPr lang="en-US" dirty="0" smtClean="0"/>
              <a:t>, </a:t>
            </a:r>
            <a:r>
              <a:rPr lang="en-US" dirty="0"/>
              <a:t>P. </a:t>
            </a:r>
            <a:r>
              <a:rPr lang="en-US" dirty="0" smtClean="0"/>
              <a:t>Dornan</a:t>
            </a:r>
            <a:r>
              <a:rPr lang="en-US" baseline="30000" dirty="0" smtClean="0"/>
              <a:t>7</a:t>
            </a:r>
            <a:r>
              <a:rPr lang="en-US" dirty="0" smtClean="0"/>
              <a:t>, </a:t>
            </a:r>
            <a:r>
              <a:rPr lang="en-US" dirty="0"/>
              <a:t>K. Long,</a:t>
            </a:r>
            <a:r>
              <a:rPr lang="en-US" baseline="30000" dirty="0"/>
              <a:t>7</a:t>
            </a:r>
            <a:r>
              <a:rPr lang="en-US" dirty="0"/>
              <a:t> J. Pasternak,</a:t>
            </a:r>
            <a:r>
              <a:rPr lang="en-US" baseline="30000" dirty="0"/>
              <a:t>7</a:t>
            </a:r>
            <a:r>
              <a:rPr lang="en-US" dirty="0"/>
              <a:t> E. Santos,</a:t>
            </a:r>
            <a:r>
              <a:rPr lang="en-US" baseline="30000" dirty="0"/>
              <a:t>7</a:t>
            </a:r>
            <a:r>
              <a:rPr lang="en-US" dirty="0"/>
              <a:t> J.K. </a:t>
            </a:r>
            <a:r>
              <a:rPr lang="en-US" dirty="0" smtClean="0"/>
              <a:t>Sedgbeer</a:t>
            </a:r>
            <a:r>
              <a:rPr lang="en-US" baseline="30000" dirty="0" smtClean="0"/>
              <a:t>7</a:t>
            </a:r>
            <a:r>
              <a:rPr lang="en-US" dirty="0" smtClean="0"/>
              <a:t>, M.O</a:t>
            </a:r>
            <a:r>
              <a:rPr lang="en-US" dirty="0"/>
              <a:t>. Wascko,</a:t>
            </a:r>
            <a:r>
              <a:rPr lang="en-US" baseline="30000" dirty="0"/>
              <a:t>7</a:t>
            </a:r>
            <a:r>
              <a:rPr lang="en-US" dirty="0"/>
              <a:t> Y. </a:t>
            </a:r>
            <a:r>
              <a:rPr lang="en-US" dirty="0" smtClean="0"/>
              <a:t>Uchida</a:t>
            </a:r>
            <a:r>
              <a:rPr lang="en-US" baseline="30000" dirty="0" smtClean="0"/>
              <a:t>7</a:t>
            </a:r>
            <a:r>
              <a:rPr lang="en-US" dirty="0" smtClean="0"/>
              <a:t>, S.K</a:t>
            </a:r>
            <a:r>
              <a:rPr lang="en-US" dirty="0"/>
              <a:t>. </a:t>
            </a:r>
            <a:r>
              <a:rPr lang="en-US" dirty="0" smtClean="0"/>
              <a:t>Agarwalla,</a:t>
            </a:r>
            <a:r>
              <a:rPr lang="en-US" baseline="30000" dirty="0" smtClean="0"/>
              <a:t>8</a:t>
            </a:r>
            <a:r>
              <a:rPr lang="en-US" dirty="0" smtClean="0"/>
              <a:t> S.A</a:t>
            </a:r>
            <a:r>
              <a:rPr lang="en-US" dirty="0"/>
              <a:t>. Bogacz,</a:t>
            </a:r>
            <a:r>
              <a:rPr lang="en-US" baseline="30000" dirty="0"/>
              <a:t>9</a:t>
            </a:r>
            <a:r>
              <a:rPr lang="en-US" dirty="0"/>
              <a:t> Y. Mori,</a:t>
            </a:r>
            <a:r>
              <a:rPr lang="en-US" baseline="30000" dirty="0"/>
              <a:t>10</a:t>
            </a:r>
            <a:r>
              <a:rPr lang="en-US" dirty="0"/>
              <a:t> J.B. Lagrange,</a:t>
            </a:r>
            <a:r>
              <a:rPr lang="en-US" baseline="30000" dirty="0"/>
              <a:t>10</a:t>
            </a:r>
            <a:r>
              <a:rPr lang="en-US" dirty="0"/>
              <a:t> A. de </a:t>
            </a:r>
            <a:r>
              <a:rPr lang="en-US" dirty="0" smtClean="0"/>
              <a:t>Gouvêa,</a:t>
            </a:r>
            <a:r>
              <a:rPr lang="en-US" baseline="30000" dirty="0" smtClean="0"/>
              <a:t>11</a:t>
            </a:r>
            <a:r>
              <a:rPr lang="en-US" dirty="0" smtClean="0"/>
              <a:t> Y. </a:t>
            </a:r>
            <a:r>
              <a:rPr lang="en-US" dirty="0"/>
              <a:t>Kuno,</a:t>
            </a:r>
            <a:r>
              <a:rPr lang="en-US" baseline="30000" dirty="0"/>
              <a:t>12</a:t>
            </a:r>
            <a:r>
              <a:rPr lang="en-US" dirty="0"/>
              <a:t> A. </a:t>
            </a:r>
            <a:r>
              <a:rPr lang="en-US" dirty="0" smtClean="0"/>
              <a:t>Sato,</a:t>
            </a:r>
            <a:r>
              <a:rPr lang="en-US" baseline="30000" dirty="0" smtClean="0"/>
              <a:t>12</a:t>
            </a:r>
            <a:r>
              <a:rPr lang="en-US" dirty="0" smtClean="0"/>
              <a:t> V</a:t>
            </a:r>
            <a:r>
              <a:rPr lang="en-US" dirty="0"/>
              <a:t>. Blackmore,</a:t>
            </a:r>
            <a:r>
              <a:rPr lang="en-US" baseline="30000" dirty="0"/>
              <a:t>13</a:t>
            </a:r>
            <a:r>
              <a:rPr lang="en-US" dirty="0"/>
              <a:t> J. Cobb,</a:t>
            </a:r>
            <a:r>
              <a:rPr lang="en-US" baseline="30000" dirty="0"/>
              <a:t>13</a:t>
            </a:r>
            <a:r>
              <a:rPr lang="en-US" dirty="0"/>
              <a:t> C. D. Tunnell,</a:t>
            </a:r>
            <a:r>
              <a:rPr lang="en-US" baseline="30000" dirty="0"/>
              <a:t>13</a:t>
            </a:r>
            <a:r>
              <a:rPr lang="en-US" dirty="0"/>
              <a:t> A. </a:t>
            </a:r>
            <a:r>
              <a:rPr lang="en-US" dirty="0" smtClean="0"/>
              <a:t>Webber</a:t>
            </a:r>
            <a:r>
              <a:rPr lang="en-US" baseline="30000" dirty="0" smtClean="0"/>
              <a:t>13</a:t>
            </a:r>
            <a:r>
              <a:rPr lang="en-US" dirty="0" smtClean="0"/>
              <a:t>, J.M</a:t>
            </a:r>
            <a:r>
              <a:rPr lang="en-US" dirty="0"/>
              <a:t>. Link,</a:t>
            </a:r>
            <a:r>
              <a:rPr lang="en-US" baseline="30000" dirty="0"/>
              <a:t>14</a:t>
            </a:r>
            <a:r>
              <a:rPr lang="en-US" dirty="0"/>
              <a:t> P. Huber,</a:t>
            </a:r>
            <a:r>
              <a:rPr lang="en-US" baseline="30000" dirty="0"/>
              <a:t>14</a:t>
            </a:r>
            <a:r>
              <a:rPr lang="en-US" dirty="0"/>
              <a:t> and W. </a:t>
            </a:r>
            <a:r>
              <a:rPr lang="en-US" dirty="0" smtClean="0"/>
              <a:t>Winter</a:t>
            </a:r>
            <a:r>
              <a:rPr lang="en-US" baseline="30000" dirty="0" smtClean="0"/>
              <a:t>15</a:t>
            </a:r>
            <a:r>
              <a:rPr lang="en-US" dirty="0"/>
              <a:t>, K.T. </a:t>
            </a:r>
            <a:r>
              <a:rPr lang="en-US" dirty="0" smtClean="0"/>
              <a:t>McDonald</a:t>
            </a:r>
            <a:r>
              <a:rPr lang="en-US" baseline="30000" dirty="0" smtClean="0"/>
              <a:t>16</a:t>
            </a:r>
            <a:r>
              <a:rPr lang="en-US" dirty="0" smtClean="0"/>
              <a:t>,</a:t>
            </a:r>
            <a:r>
              <a:rPr lang="it-IT" dirty="0"/>
              <a:t> R. </a:t>
            </a:r>
            <a:r>
              <a:rPr lang="it-IT" dirty="0" smtClean="0"/>
              <a:t>Edgecock</a:t>
            </a:r>
            <a:r>
              <a:rPr lang="it-IT" baseline="30000" dirty="0" smtClean="0"/>
              <a:t>17</a:t>
            </a:r>
            <a:r>
              <a:rPr lang="it-IT" dirty="0" smtClean="0"/>
              <a:t>, </a:t>
            </a:r>
            <a:r>
              <a:rPr lang="it-IT" dirty="0"/>
              <a:t>W. </a:t>
            </a:r>
            <a:r>
              <a:rPr lang="it-IT" dirty="0" smtClean="0"/>
              <a:t>Murray</a:t>
            </a:r>
            <a:r>
              <a:rPr lang="it-IT" baseline="30000" dirty="0" smtClean="0"/>
              <a:t>17</a:t>
            </a:r>
            <a:r>
              <a:rPr lang="it-IT" dirty="0" smtClean="0"/>
              <a:t>, </a:t>
            </a:r>
            <a:r>
              <a:rPr lang="it-IT" dirty="0"/>
              <a:t>S. </a:t>
            </a:r>
            <a:r>
              <a:rPr lang="it-IT" dirty="0" smtClean="0"/>
              <a:t>Ricciardi</a:t>
            </a:r>
            <a:r>
              <a:rPr lang="it-IT" baseline="30000" dirty="0" smtClean="0"/>
              <a:t>17</a:t>
            </a:r>
            <a:r>
              <a:rPr lang="it-IT" dirty="0" smtClean="0"/>
              <a:t>, </a:t>
            </a:r>
            <a:r>
              <a:rPr lang="it-IT" dirty="0"/>
              <a:t>C. </a:t>
            </a:r>
            <a:r>
              <a:rPr lang="it-IT" dirty="0" smtClean="0"/>
              <a:t>Rogers</a:t>
            </a:r>
            <a:r>
              <a:rPr lang="it-IT" baseline="30000" dirty="0" smtClean="0"/>
              <a:t>17</a:t>
            </a:r>
            <a:r>
              <a:rPr lang="it-IT" dirty="0" smtClean="0"/>
              <a:t>, C. Booth</a:t>
            </a:r>
            <a:r>
              <a:rPr lang="it-IT" baseline="30000" dirty="0" smtClean="0"/>
              <a:t>18</a:t>
            </a:r>
            <a:r>
              <a:rPr lang="it-IT" dirty="0" smtClean="0"/>
              <a:t>, </a:t>
            </a:r>
            <a:r>
              <a:rPr lang="en-US" dirty="0"/>
              <a:t>M. </a:t>
            </a:r>
            <a:r>
              <a:rPr lang="en-US" dirty="0" smtClean="0"/>
              <a:t>Dracos</a:t>
            </a:r>
            <a:r>
              <a:rPr lang="en-US" baseline="30000" dirty="0" smtClean="0"/>
              <a:t>19</a:t>
            </a:r>
            <a:r>
              <a:rPr lang="en-US" dirty="0" smtClean="0"/>
              <a:t>, </a:t>
            </a:r>
            <a:r>
              <a:rPr lang="en-US" dirty="0"/>
              <a:t>N. </a:t>
            </a:r>
            <a:r>
              <a:rPr lang="en-US" dirty="0" smtClean="0"/>
              <a:t>Vassilopoulos</a:t>
            </a:r>
            <a:r>
              <a:rPr lang="en-US" baseline="30000" dirty="0" smtClean="0"/>
              <a:t>19</a:t>
            </a:r>
            <a:r>
              <a:rPr lang="en-US" dirty="0" smtClean="0"/>
              <a:t>, </a:t>
            </a:r>
            <a:r>
              <a:rPr lang="en-US" dirty="0"/>
              <a:t>J.J. </a:t>
            </a:r>
            <a:r>
              <a:rPr lang="en-US" dirty="0" smtClean="0"/>
              <a:t>Back</a:t>
            </a:r>
            <a:r>
              <a:rPr lang="en-US" baseline="30000" dirty="0" smtClean="0"/>
              <a:t>20</a:t>
            </a:r>
            <a:r>
              <a:rPr lang="en-US" dirty="0" smtClean="0"/>
              <a:t>, </a:t>
            </a:r>
            <a:r>
              <a:rPr lang="en-US" dirty="0"/>
              <a:t>S.B. </a:t>
            </a:r>
            <a:r>
              <a:rPr lang="en-US" dirty="0" smtClean="0"/>
              <a:t>Boyd</a:t>
            </a:r>
            <a:r>
              <a:rPr lang="en-US" baseline="30000" dirty="0" smtClean="0"/>
              <a:t>20</a:t>
            </a:r>
            <a:r>
              <a:rPr lang="en-US" dirty="0" smtClean="0"/>
              <a:t>, </a:t>
            </a:r>
            <a:r>
              <a:rPr lang="en-US" dirty="0"/>
              <a:t>P.F. </a:t>
            </a:r>
            <a:r>
              <a:rPr lang="en-US" dirty="0" smtClean="0"/>
              <a:t>Harrison</a:t>
            </a:r>
            <a:r>
              <a:rPr lang="en-US" baseline="30000" dirty="0" smtClean="0"/>
              <a:t>20</a:t>
            </a:r>
            <a:r>
              <a:rPr lang="en-US" dirty="0" smtClean="0"/>
              <a:t> </a:t>
            </a:r>
            <a:endParaRPr lang="en-US" baseline="30000" dirty="0" smtClean="0"/>
          </a:p>
          <a:p>
            <a:pPr marL="0" indent="0" algn="ctr">
              <a:buNone/>
            </a:pPr>
            <a:r>
              <a:rPr lang="en-US" sz="1400" baseline="30000" dirty="0"/>
              <a:t>1</a:t>
            </a:r>
            <a:r>
              <a:rPr lang="en-US" sz="1400" dirty="0"/>
              <a:t>Brunel </a:t>
            </a:r>
            <a:r>
              <a:rPr lang="en-US" sz="1400" dirty="0" smtClean="0"/>
              <a:t>University, 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University </a:t>
            </a:r>
            <a:r>
              <a:rPr lang="en-US" sz="1400" dirty="0"/>
              <a:t>of California, </a:t>
            </a:r>
            <a:r>
              <a:rPr lang="en-US" sz="1400" dirty="0" smtClean="0"/>
              <a:t>Riverside,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aseline="30000" dirty="0" smtClean="0"/>
              <a:t>3</a:t>
            </a:r>
            <a:r>
              <a:rPr lang="en-US" sz="1400" dirty="0" smtClean="0"/>
              <a:t>Institute </a:t>
            </a:r>
            <a:r>
              <a:rPr lang="en-US" sz="1400" dirty="0"/>
              <a:t>for Particle Physics Phenomenology, </a:t>
            </a:r>
            <a:r>
              <a:rPr lang="en-US" sz="1400" dirty="0" smtClean="0"/>
              <a:t>Durham </a:t>
            </a:r>
            <a:r>
              <a:rPr lang="en-US" sz="1400" dirty="0"/>
              <a:t>University</a:t>
            </a:r>
          </a:p>
          <a:p>
            <a:pPr marL="0" indent="0" algn="ctr">
              <a:buNone/>
            </a:pPr>
            <a:r>
              <a:rPr lang="en-US" sz="1400" baseline="30000" dirty="0" smtClean="0"/>
              <a:t>4</a:t>
            </a:r>
            <a:r>
              <a:rPr lang="en-US" sz="1400" dirty="0" smtClean="0"/>
              <a:t>Fermi </a:t>
            </a:r>
            <a:r>
              <a:rPr lang="en-US" sz="1400" dirty="0"/>
              <a:t>National Accelerator </a:t>
            </a:r>
            <a:r>
              <a:rPr lang="en-US" sz="1400" dirty="0" smtClean="0"/>
              <a:t>Laboratory, </a:t>
            </a:r>
            <a:r>
              <a:rPr lang="en-US" sz="1400" baseline="30000" dirty="0" smtClean="0"/>
              <a:t>5</a:t>
            </a:r>
            <a:r>
              <a:rPr lang="en-US" sz="1400" dirty="0" smtClean="0"/>
              <a:t>University  </a:t>
            </a:r>
            <a:r>
              <a:rPr lang="en-US" sz="1400" dirty="0"/>
              <a:t>of Geneva</a:t>
            </a:r>
          </a:p>
          <a:p>
            <a:pPr marL="0" indent="0" algn="ctr">
              <a:buNone/>
            </a:pPr>
            <a:r>
              <a:rPr lang="en-US" sz="1400" baseline="30000" dirty="0" smtClean="0"/>
              <a:t>6</a:t>
            </a:r>
            <a:r>
              <a:rPr lang="en-US" sz="1400" dirty="0" smtClean="0"/>
              <a:t>University  </a:t>
            </a:r>
            <a:r>
              <a:rPr lang="en-US" sz="1400" dirty="0"/>
              <a:t>of </a:t>
            </a:r>
            <a:r>
              <a:rPr lang="en-US" sz="1400" dirty="0" smtClean="0"/>
              <a:t>Glasgow, </a:t>
            </a:r>
            <a:r>
              <a:rPr lang="en-US" sz="1400" baseline="30000" dirty="0" smtClean="0"/>
              <a:t>7</a:t>
            </a:r>
            <a:r>
              <a:rPr lang="en-US" sz="1400" dirty="0" smtClean="0"/>
              <a:t>Imperial  </a:t>
            </a:r>
            <a:r>
              <a:rPr lang="en-US" sz="1400" dirty="0"/>
              <a:t>College  </a:t>
            </a:r>
            <a:r>
              <a:rPr lang="en-US" sz="1400" dirty="0" smtClean="0"/>
              <a:t>London, </a:t>
            </a:r>
            <a:r>
              <a:rPr lang="en-US" sz="1400" baseline="30000" dirty="0" smtClean="0"/>
              <a:t>8</a:t>
            </a:r>
            <a:r>
              <a:rPr lang="en-US" sz="1400" dirty="0" smtClean="0"/>
              <a:t>Instituto </a:t>
            </a:r>
            <a:r>
              <a:rPr lang="en-US" sz="1400" dirty="0"/>
              <a:t>de </a:t>
            </a:r>
            <a:r>
              <a:rPr lang="en-US" sz="1400" dirty="0" err="1"/>
              <a:t>Fisica</a:t>
            </a:r>
            <a:r>
              <a:rPr lang="en-US" sz="1400" dirty="0"/>
              <a:t> Corpuscular, CSIC and Universidad de </a:t>
            </a:r>
            <a:r>
              <a:rPr lang="en-US" sz="1400" dirty="0" smtClean="0"/>
              <a:t>Valencia, </a:t>
            </a:r>
            <a:r>
              <a:rPr lang="en-US" sz="1400" baseline="30000" dirty="0" smtClean="0"/>
              <a:t>9</a:t>
            </a:r>
            <a:r>
              <a:rPr lang="en-US" sz="1400" dirty="0" smtClean="0"/>
              <a:t>Thomas </a:t>
            </a:r>
            <a:r>
              <a:rPr lang="en-US" sz="1400" dirty="0"/>
              <a:t>Jefferson National Accelerator </a:t>
            </a:r>
            <a:r>
              <a:rPr lang="en-US" sz="1400" dirty="0" smtClean="0"/>
              <a:t>Facility, </a:t>
            </a:r>
            <a:r>
              <a:rPr lang="en-US" sz="1400" baseline="30000" dirty="0" smtClean="0"/>
              <a:t>10</a:t>
            </a:r>
            <a:r>
              <a:rPr lang="en-US" sz="1400" dirty="0" smtClean="0"/>
              <a:t>Kyoto University,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aseline="30000" dirty="0" smtClean="0"/>
              <a:t>11</a:t>
            </a:r>
            <a:r>
              <a:rPr lang="en-US" sz="1400" dirty="0" smtClean="0"/>
              <a:t>Northwestern University, </a:t>
            </a:r>
            <a:r>
              <a:rPr lang="en-US" sz="1400" baseline="30000" dirty="0" smtClean="0"/>
              <a:t>12</a:t>
            </a:r>
            <a:r>
              <a:rPr lang="en-US" sz="1400" dirty="0" smtClean="0"/>
              <a:t>Osaka University, </a:t>
            </a:r>
            <a:r>
              <a:rPr lang="en-US" sz="1400" baseline="30000" dirty="0" smtClean="0"/>
              <a:t>13</a:t>
            </a:r>
            <a:r>
              <a:rPr lang="en-US" sz="1400" dirty="0" smtClean="0"/>
              <a:t>Oxford </a:t>
            </a:r>
            <a:r>
              <a:rPr lang="en-US" sz="1400" dirty="0"/>
              <a:t>University, </a:t>
            </a:r>
            <a:r>
              <a:rPr lang="en-US" sz="1400" dirty="0" err="1"/>
              <a:t>Subdepartment</a:t>
            </a:r>
            <a:r>
              <a:rPr lang="en-US" sz="1400" dirty="0"/>
              <a:t> of Particle </a:t>
            </a:r>
            <a:r>
              <a:rPr lang="en-US" sz="1400" dirty="0" smtClean="0"/>
              <a:t>Physics, </a:t>
            </a:r>
            <a:r>
              <a:rPr lang="en-US" sz="1400" baseline="30000" dirty="0" smtClean="0"/>
              <a:t>14</a:t>
            </a:r>
            <a:r>
              <a:rPr lang="en-US" sz="1400" dirty="0" smtClean="0"/>
              <a:t>Center </a:t>
            </a:r>
            <a:r>
              <a:rPr lang="en-US" sz="1400" dirty="0"/>
              <a:t>for Neutrino Physics, Virginia  Polytechnic Institute and State University</a:t>
            </a:r>
          </a:p>
          <a:p>
            <a:pPr marL="0" indent="0" algn="ctr">
              <a:buNone/>
            </a:pPr>
            <a:r>
              <a:rPr lang="en-US" sz="1400" baseline="30000" dirty="0" smtClean="0"/>
              <a:t>15</a:t>
            </a:r>
            <a:r>
              <a:rPr lang="en-US" sz="1400" dirty="0" smtClean="0"/>
              <a:t>Institut  </a:t>
            </a:r>
            <a:r>
              <a:rPr lang="en-US" sz="1400" dirty="0" err="1" smtClean="0"/>
              <a:t>für</a:t>
            </a:r>
            <a:r>
              <a:rPr lang="en-US" sz="1400" dirty="0" smtClean="0"/>
              <a:t>  </a:t>
            </a:r>
            <a:r>
              <a:rPr lang="en-US" sz="1400" dirty="0" err="1"/>
              <a:t>theoretische</a:t>
            </a:r>
            <a:r>
              <a:rPr lang="en-US" sz="1400" dirty="0"/>
              <a:t> </a:t>
            </a:r>
            <a:r>
              <a:rPr lang="en-US" sz="1400" dirty="0" err="1"/>
              <a:t>Physik</a:t>
            </a:r>
            <a:r>
              <a:rPr lang="en-US" sz="1400" dirty="0"/>
              <a:t> und </a:t>
            </a:r>
            <a:r>
              <a:rPr lang="en-US" sz="1400" dirty="0" err="1"/>
              <a:t>Astrophysik</a:t>
            </a:r>
            <a:r>
              <a:rPr lang="en-US" sz="1400" dirty="0"/>
              <a:t>, </a:t>
            </a:r>
            <a:r>
              <a:rPr lang="en-US" sz="1400" dirty="0" err="1" smtClean="0"/>
              <a:t>Universität</a:t>
            </a:r>
            <a:r>
              <a:rPr lang="en-US" sz="1400" dirty="0" smtClean="0"/>
              <a:t>  </a:t>
            </a:r>
            <a:r>
              <a:rPr lang="en-US" sz="1400" dirty="0" err="1" smtClean="0"/>
              <a:t>Würzburg</a:t>
            </a:r>
            <a:endParaRPr lang="en-US" sz="1400" dirty="0" smtClean="0"/>
          </a:p>
          <a:p>
            <a:pPr marL="0" indent="0" algn="ctr">
              <a:buNone/>
            </a:pPr>
            <a:r>
              <a:rPr lang="en-US" sz="1400" baseline="30000" dirty="0" smtClean="0"/>
              <a:t>16</a:t>
            </a:r>
            <a:r>
              <a:rPr lang="en-US" sz="1400" dirty="0" smtClean="0"/>
              <a:t>Princeton University, </a:t>
            </a:r>
            <a:r>
              <a:rPr lang="en-US" sz="1400" baseline="30000" dirty="0"/>
              <a:t>17</a:t>
            </a:r>
            <a:r>
              <a:rPr lang="en-US" sz="1400" dirty="0"/>
              <a:t>STFC Rutherford Appleton </a:t>
            </a:r>
            <a:r>
              <a:rPr lang="en-US" sz="1400" dirty="0" smtClean="0"/>
              <a:t>Laboratory, </a:t>
            </a:r>
            <a:r>
              <a:rPr lang="en-US" sz="1400" baseline="30000" dirty="0" smtClean="0"/>
              <a:t>18</a:t>
            </a:r>
            <a:r>
              <a:rPr lang="en-US" sz="1400" dirty="0" smtClean="0"/>
              <a:t>University </a:t>
            </a:r>
            <a:r>
              <a:rPr lang="en-US" sz="1400" dirty="0"/>
              <a:t>of Sheffield</a:t>
            </a:r>
            <a:r>
              <a:rPr lang="en-US" sz="1400" dirty="0" smtClean="0"/>
              <a:t>,</a:t>
            </a:r>
          </a:p>
          <a:p>
            <a:pPr marL="0" indent="0" algn="ctr">
              <a:buNone/>
            </a:pPr>
            <a:r>
              <a:rPr lang="en-US" sz="1400" baseline="30000" dirty="0" smtClean="0"/>
              <a:t>19</a:t>
            </a:r>
            <a:r>
              <a:rPr lang="en-US" sz="1400" dirty="0" smtClean="0"/>
              <a:t>IPHC</a:t>
            </a:r>
            <a:r>
              <a:rPr lang="en-US" sz="1400" dirty="0"/>
              <a:t>, </a:t>
            </a:r>
            <a:r>
              <a:rPr lang="en-US" sz="1400" dirty="0" err="1"/>
              <a:t>Universit´e</a:t>
            </a:r>
            <a:r>
              <a:rPr lang="en-US" sz="1400" dirty="0"/>
              <a:t> de Strasbourg</a:t>
            </a:r>
            <a:r>
              <a:rPr lang="en-US" sz="1400" dirty="0" smtClean="0"/>
              <a:t>, </a:t>
            </a:r>
            <a:r>
              <a:rPr lang="en-US" sz="1400" baseline="30000" dirty="0" smtClean="0"/>
              <a:t>20</a:t>
            </a:r>
            <a:r>
              <a:rPr lang="en-US" sz="1400" dirty="0" smtClean="0"/>
              <a:t>University </a:t>
            </a:r>
            <a:r>
              <a:rPr lang="en-US" sz="1400" dirty="0"/>
              <a:t>of </a:t>
            </a:r>
            <a:r>
              <a:rPr lang="en-US" sz="1400" dirty="0" smtClean="0"/>
              <a:t>Warwick</a:t>
            </a:r>
            <a:endParaRPr lang="en-US" sz="14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</p:spPr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486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LOI submitted to Fermilab PAC, June 2012 (P=1028)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nuSTORM</a:t>
            </a:r>
            <a:r>
              <a:rPr lang="en-US" dirty="0">
                <a:solidFill>
                  <a:schemeClr val="bg1"/>
                </a:solidFill>
              </a:rPr>
              <a:t>: input to the update of the European Strategy </a:t>
            </a:r>
            <a:r>
              <a:rPr lang="en-US" dirty="0" smtClean="0">
                <a:solidFill>
                  <a:schemeClr val="bg1"/>
                </a:solidFill>
              </a:rPr>
              <a:t>for Particle Physics, July 2012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5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90800"/>
            <a:ext cx="7772400" cy="1470025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Physics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0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7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088188" cy="757237"/>
          </a:xfrm>
        </p:spPr>
        <p:txBody>
          <a:bodyPr/>
          <a:lstStyle/>
          <a:p>
            <a:r>
              <a:rPr lang="en-US" dirty="0">
                <a:latin typeface="Symbol" pitchFamily="18" charset="2"/>
              </a:rPr>
              <a:t>n</a:t>
            </a:r>
            <a:r>
              <a:rPr lang="en-US" dirty="0"/>
              <a:t> physics with a μ storage </a:t>
            </a:r>
            <a:r>
              <a:rPr lang="en-US" dirty="0" smtClean="0"/>
              <a:t>ring  </a:t>
            </a: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1699A0-13FD-4447-83D4-DE7563EEF79B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pic>
        <p:nvPicPr>
          <p:cNvPr id="15366" name="Picture 9" descr="NF_process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7" y="1780374"/>
            <a:ext cx="844013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3136" y="5029200"/>
            <a:ext cx="58352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12 channels accessible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if E</a:t>
            </a:r>
            <a:r>
              <a:rPr lang="en-US" sz="3200" baseline="-25000" dirty="0" smtClean="0">
                <a:solidFill>
                  <a:srgbClr val="FFFFFF"/>
                </a:solidFill>
                <a:latin typeface="Symbol" pitchFamily="18" charset="2"/>
              </a:rPr>
              <a:t>n</a:t>
            </a:r>
            <a:r>
              <a:rPr lang="en-US" sz="3200" dirty="0" smtClean="0">
                <a:solidFill>
                  <a:srgbClr val="FFFFFF"/>
                </a:solidFill>
                <a:latin typeface="Symbol" pitchFamily="18" charset="2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</a:rPr>
              <a:t>is above the </a:t>
            </a:r>
            <a:r>
              <a:rPr lang="en-US" sz="3200" dirty="0" smtClean="0">
                <a:solidFill>
                  <a:srgbClr val="FFFFFF"/>
                </a:solidFill>
                <a:latin typeface="Symbol" pitchFamily="18" charset="2"/>
              </a:rPr>
              <a:t>t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</a:rPr>
              <a:t> threshold</a:t>
            </a:r>
            <a:r>
              <a:rPr lang="en-US" sz="3200" dirty="0" smtClean="0">
                <a:solidFill>
                  <a:srgbClr val="FFFFFF"/>
                </a:solidFill>
                <a:latin typeface="Symbol" pitchFamily="18" charset="2"/>
              </a:rPr>
              <a:t> </a:t>
            </a:r>
            <a:endParaRPr lang="en-US" sz="3200" baseline="-25000" dirty="0">
              <a:solidFill>
                <a:srgbClr val="FFFFFF"/>
              </a:solidFill>
              <a:latin typeface="Symbol" pitchFamily="18" charset="2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47211" y="4069935"/>
            <a:ext cx="8077200" cy="457200"/>
          </a:xfrm>
          <a:prstGeom prst="rect">
            <a:avLst/>
          </a:prstGeom>
          <a:solidFill>
            <a:srgbClr val="FFFF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7035" y="1278523"/>
            <a:ext cx="791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For the past decade+, the focus has been on </a:t>
            </a:r>
            <a:r>
              <a:rPr lang="en-US" sz="2000" dirty="0" smtClean="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2000" dirty="0" smtClean="0">
                <a:solidFill>
                  <a:schemeClr val="bg1"/>
                </a:solidFill>
              </a:rPr>
              <a:t> oscillation physics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629400" cy="757237"/>
          </a:xfrm>
        </p:spPr>
        <p:txBody>
          <a:bodyPr/>
          <a:lstStyle/>
          <a:p>
            <a:r>
              <a:rPr lang="en-US" dirty="0" smtClean="0"/>
              <a:t>Short-baseline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oscillation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1099"/>
            <a:ext cx="3581399" cy="49149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Sterile neutrinos arise naturally in many extensions of the Standard Model.</a:t>
            </a:r>
          </a:p>
          <a:p>
            <a:pPr lvl="1"/>
            <a:r>
              <a:rPr lang="en-US" dirty="0" smtClean="0"/>
              <a:t>GUT models</a:t>
            </a:r>
          </a:p>
          <a:p>
            <a:pPr lvl="1"/>
            <a:r>
              <a:rPr lang="en-US" dirty="0" smtClean="0"/>
              <a:t>Seesaw mechanism for </a:t>
            </a:r>
            <a:r>
              <a:rPr lang="en-US" dirty="0" smtClean="0">
                <a:latin typeface="Symbol" pitchFamily="18" charset="2"/>
              </a:rPr>
              <a:t>n </a:t>
            </a:r>
            <a:r>
              <a:rPr lang="en-US" dirty="0" smtClean="0"/>
              <a:t>mass</a:t>
            </a:r>
          </a:p>
          <a:p>
            <a:pPr lvl="1"/>
            <a:r>
              <a:rPr lang="en-US" dirty="0" smtClean="0"/>
              <a:t>“Dark” sector</a:t>
            </a:r>
          </a:p>
          <a:p>
            <a:r>
              <a:rPr lang="en-US" dirty="0" smtClean="0"/>
              <a:t>Usually heavy, but light not ruled out.</a:t>
            </a:r>
          </a:p>
          <a:p>
            <a:r>
              <a:rPr lang="en-US" dirty="0" smtClean="0"/>
              <a:t>Experimental hints</a:t>
            </a:r>
          </a:p>
          <a:p>
            <a:pPr lvl="1"/>
            <a:r>
              <a:rPr lang="en-US" dirty="0" smtClean="0"/>
              <a:t>LSND</a:t>
            </a:r>
          </a:p>
          <a:p>
            <a:pPr lvl="1"/>
            <a:r>
              <a:rPr lang="en-US" dirty="0" err="1" smtClean="0"/>
              <a:t>MiniBooNE</a:t>
            </a:r>
            <a:endParaRPr lang="en-US" dirty="0" smtClean="0"/>
          </a:p>
          <a:p>
            <a:pPr lvl="1"/>
            <a:r>
              <a:rPr lang="en-US" dirty="0" smtClean="0"/>
              <a:t>GA</a:t>
            </a:r>
          </a:p>
          <a:p>
            <a:pPr lvl="1"/>
            <a:r>
              <a:rPr lang="en-US" dirty="0" smtClean="0"/>
              <a:t>Reactor “anomaly”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</p:spPr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5926723"/>
            <a:ext cx="7255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Kopp, Machado, </a:t>
            </a:r>
            <a:r>
              <a:rPr lang="en-US" dirty="0" err="1" smtClean="0">
                <a:solidFill>
                  <a:schemeClr val="bg1"/>
                </a:solidFill>
              </a:rPr>
              <a:t>Maltoni</a:t>
            </a:r>
            <a:r>
              <a:rPr lang="en-US" dirty="0" smtClean="0">
                <a:solidFill>
                  <a:schemeClr val="bg1"/>
                </a:solidFill>
              </a:rPr>
              <a:t> &amp; </a:t>
            </a:r>
            <a:r>
              <a:rPr lang="en-US" dirty="0" err="1" smtClean="0">
                <a:solidFill>
                  <a:schemeClr val="bg1"/>
                </a:solidFill>
              </a:rPr>
              <a:t>Schwetz</a:t>
            </a:r>
            <a:r>
              <a:rPr lang="en-US" dirty="0" smtClean="0">
                <a:solidFill>
                  <a:schemeClr val="bg1"/>
                </a:solidFill>
              </a:rPr>
              <a:t> (work </a:t>
            </a:r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progress) &amp; </a:t>
            </a:r>
            <a:r>
              <a:rPr lang="en-US" dirty="0">
                <a:solidFill>
                  <a:schemeClr val="bg1"/>
                </a:solidFill>
              </a:rPr>
              <a:t>arXiv:1103.4570".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3773"/>
            <a:ext cx="4820771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72400" y="2286000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3+1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07" y="1373773"/>
            <a:ext cx="4832564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4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+ </a:t>
            </a:r>
            <a:r>
              <a:rPr lang="en-US" dirty="0"/>
              <a:t>2</a:t>
            </a:r>
            <a:r>
              <a:rPr lang="en-US" dirty="0" smtClean="0"/>
              <a:t>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" y="1415223"/>
            <a:ext cx="4965693" cy="4714531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715000" y="2493449"/>
            <a:ext cx="2962275" cy="200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Ø"/>
              <a:defRPr b="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Ø"/>
              <a:defRPr sz="1600" b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400" b="0">
                <a:solidFill>
                  <a:srgbClr val="FFFFC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9pPr>
          </a:lstStyle>
          <a:p>
            <a:r>
              <a:rPr lang="en-US" dirty="0" smtClean="0"/>
              <a:t>Models with 2 sterile neutrinos provide better fits to the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5791200"/>
            <a:ext cx="1968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arXiv:1204.5379v1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4318"/>
            <a:ext cx="741901" cy="1338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50" y="3834298"/>
            <a:ext cx="762000" cy="13103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0357" y="2164912"/>
            <a:ext cx="534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3+2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00529" y="2824026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1+3+1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22756" y="5791200"/>
            <a:ext cx="1744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arXiv:1103.4570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5867400"/>
            <a:ext cx="2547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Kopp, </a:t>
            </a:r>
            <a:r>
              <a:rPr lang="en-US" dirty="0" err="1" smtClean="0">
                <a:solidFill>
                  <a:schemeClr val="bg1"/>
                </a:solidFill>
              </a:rPr>
              <a:t>Maltoni</a:t>
            </a:r>
            <a:r>
              <a:rPr lang="en-US" dirty="0" smtClean="0">
                <a:solidFill>
                  <a:schemeClr val="bg1"/>
                </a:solidFill>
              </a:rPr>
              <a:t> &amp; </a:t>
            </a:r>
            <a:r>
              <a:rPr lang="en-US" dirty="0" err="1" smtClean="0">
                <a:solidFill>
                  <a:schemeClr val="bg1"/>
                </a:solidFill>
              </a:rPr>
              <a:t>Schwetz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+mn-lt"/>
              </a:rPr>
              <a:t>-based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>
                <a:latin typeface="+mn-lt"/>
              </a:rPr>
              <a:t> beams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Flavor </a:t>
            </a:r>
            <a:r>
              <a:rPr lang="en-US" dirty="0"/>
              <a:t>content fully known</a:t>
            </a:r>
          </a:p>
          <a:p>
            <a:r>
              <a:rPr lang="en-US" dirty="0" smtClean="0"/>
              <a:t>“</a:t>
            </a:r>
            <a:r>
              <a:rPr lang="en-US" i="1" dirty="0" smtClean="0"/>
              <a:t>Near</a:t>
            </a:r>
            <a:r>
              <a:rPr lang="en-US" dirty="0" smtClean="0"/>
              <a:t> </a:t>
            </a:r>
            <a:r>
              <a:rPr lang="en-US" i="1" dirty="0" smtClean="0"/>
              <a:t>Absolute</a:t>
            </a:r>
            <a:r>
              <a:rPr lang="en-US" dirty="0"/>
              <a:t>” Flux Determination is </a:t>
            </a:r>
            <a:r>
              <a:rPr lang="en-US" dirty="0" smtClean="0"/>
              <a:t>possible in a storage ring</a:t>
            </a:r>
            <a:endParaRPr lang="en-US" dirty="0"/>
          </a:p>
          <a:p>
            <a:pPr lvl="1"/>
            <a:r>
              <a:rPr lang="en-US" dirty="0"/>
              <a:t>Beam current</a:t>
            </a:r>
            <a:r>
              <a:rPr lang="en-US" dirty="0" smtClean="0"/>
              <a:t>, beam divergence monitor,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baseline="-25000" dirty="0" err="1" smtClean="0"/>
              <a:t>p</a:t>
            </a:r>
            <a:r>
              <a:rPr lang="en-US" dirty="0" smtClean="0"/>
              <a:t> spectrometer</a:t>
            </a:r>
          </a:p>
          <a:p>
            <a:r>
              <a:rPr lang="en-US" dirty="0" smtClean="0"/>
              <a:t>Overall, there is </a:t>
            </a:r>
            <a:r>
              <a:rPr lang="en-US" dirty="0"/>
              <a:t>t</a:t>
            </a:r>
            <a:r>
              <a:rPr lang="en-US" dirty="0" smtClean="0"/>
              <a:t>remendous control of systematic uncertainties with a well designed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4" y="1600200"/>
            <a:ext cx="8430652" cy="186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726511"/>
              </p:ext>
            </p:extLst>
          </p:nvPr>
        </p:nvGraphicFramePr>
        <p:xfrm>
          <a:off x="3429000" y="2133600"/>
          <a:ext cx="20574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Equation" r:id="rId4" imgW="876300" imgH="523943" progId="Equation.3">
                  <p:embed/>
                </p:oleObj>
              </mc:Choice>
              <mc:Fallback>
                <p:oleObj name="Equation" r:id="rId4" imgW="876300" imgH="5239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2057400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+ 3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3612776" cy="2027738"/>
          </a:xfrm>
        </p:spPr>
        <p:txBody>
          <a:bodyPr>
            <a:normAutofit/>
          </a:bodyPr>
          <a:lstStyle/>
          <a:p>
            <a:r>
              <a:rPr lang="en-US" dirty="0" smtClean="0"/>
              <a:t>A 3+3 model has recently been shown to better fit all available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Alan Bross          HEPAP Facility Subpanel Face-to-Face Meeting          Feb 13,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624" y="5960477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J.M. </a:t>
            </a:r>
            <a:r>
              <a:rPr lang="en-US" dirty="0" smtClean="0">
                <a:solidFill>
                  <a:schemeClr val="bg1"/>
                </a:solidFill>
              </a:rPr>
              <a:t>Conrad, </a:t>
            </a:r>
            <a:r>
              <a:rPr lang="en-US" dirty="0">
                <a:solidFill>
                  <a:schemeClr val="bg1"/>
                </a:solidFill>
              </a:rPr>
              <a:t>C.M. </a:t>
            </a:r>
            <a:r>
              <a:rPr lang="en-US" dirty="0" err="1" smtClean="0">
                <a:solidFill>
                  <a:schemeClr val="bg1"/>
                </a:solidFill>
              </a:rPr>
              <a:t>Ignarra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G. </a:t>
            </a:r>
            <a:r>
              <a:rPr lang="en-US" dirty="0" err="1" smtClean="0">
                <a:solidFill>
                  <a:schemeClr val="bg1"/>
                </a:solidFill>
              </a:rPr>
              <a:t>Karagiorgi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M.H. </a:t>
            </a:r>
            <a:r>
              <a:rPr lang="en-US" dirty="0" smtClean="0">
                <a:solidFill>
                  <a:schemeClr val="bg1"/>
                </a:solidFill>
              </a:rPr>
              <a:t>Shaevitz, </a:t>
            </a:r>
            <a:r>
              <a:rPr lang="en-US" dirty="0">
                <a:solidFill>
                  <a:schemeClr val="bg1"/>
                </a:solidFill>
              </a:rPr>
              <a:t>J. </a:t>
            </a:r>
            <a:r>
              <a:rPr lang="en-US" dirty="0" smtClean="0">
                <a:solidFill>
                  <a:schemeClr val="bg1"/>
                </a:solidFill>
              </a:rPr>
              <a:t>Spitz (arXiv:1207.4765v1)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5124937" cy="4665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87" y="3627938"/>
            <a:ext cx="3674673" cy="224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759339" y="5105400"/>
            <a:ext cx="2175596" cy="990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5820436" cy="49911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Event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65726" y="2895600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3+1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Assumption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54251" y="2165925"/>
            <a:ext cx="3136749" cy="342900"/>
          </a:xfrm>
          <a:prstGeom prst="rect">
            <a:avLst/>
          </a:prstGeom>
          <a:solidFill>
            <a:srgbClr val="FFFF00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399022"/>
            <a:ext cx="358389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59339" y="5640322"/>
            <a:ext cx="2175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Appearance channels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4572000"/>
            <a:ext cx="31400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87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“Golden Channel” </a:t>
            </a:r>
            <a:r>
              <a:rPr lang="en-US" dirty="0" smtClean="0"/>
              <a:t>Robustness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7010487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4572000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Bkg</a:t>
            </a:r>
            <a:r>
              <a:rPr lang="en-US" dirty="0" smtClean="0"/>
              <a:t> uncertainty:</a:t>
            </a:r>
          </a:p>
          <a:p>
            <a:r>
              <a:rPr lang="en-US" dirty="0"/>
              <a:t>10% </a:t>
            </a:r>
            <a:r>
              <a:rPr lang="en-US" dirty="0">
                <a:latin typeface="Symbol" pitchFamily="18" charset="2"/>
              </a:rPr>
              <a:t>®</a:t>
            </a:r>
            <a:r>
              <a:rPr lang="en-US" dirty="0"/>
              <a:t> 20%</a:t>
            </a:r>
          </a:p>
        </p:txBody>
      </p:sp>
    </p:spTree>
    <p:extLst>
      <p:ext uri="{BB962C8B-B14F-4D97-AF65-F5344CB8AC3E}">
        <p14:creationId xmlns:p14="http://schemas.microsoft.com/office/powerpoint/2010/main" val="423826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charge </a:t>
            </a:r>
            <a:r>
              <a:rPr lang="en-US" dirty="0" err="1" smtClean="0"/>
              <a:t>mis</a:t>
            </a:r>
            <a:r>
              <a:rPr lang="en-US" dirty="0" smtClean="0"/>
              <a:t>-ID rate needed for given sensitivity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0" y="1219200"/>
            <a:ext cx="8299154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rates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6614373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67600" y="3200399"/>
            <a:ext cx="1568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On-going work</a:t>
            </a:r>
          </a:p>
          <a:p>
            <a:r>
              <a:rPr lang="en-US" dirty="0">
                <a:solidFill>
                  <a:srgbClr val="FFFF66"/>
                </a:solidFill>
              </a:rPr>
              <a:t>t</a:t>
            </a:r>
            <a:r>
              <a:rPr lang="en-US" dirty="0" smtClean="0">
                <a:solidFill>
                  <a:srgbClr val="FFFF66"/>
                </a:solidFill>
              </a:rPr>
              <a:t>o understand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979448"/>
              </p:ext>
            </p:extLst>
          </p:nvPr>
        </p:nvGraphicFramePr>
        <p:xfrm>
          <a:off x="389467" y="1251373"/>
          <a:ext cx="8372476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86238"/>
                <a:gridCol w="4186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S:B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LSND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2:1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MiniBooNE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1:1 </a:t>
                      </a:r>
                      <a:r>
                        <a:rPr lang="en-US" dirty="0" smtClean="0">
                          <a:latin typeface="Symbol" pitchFamily="18" charset="2"/>
                        </a:rPr>
                        <a:t>®</a:t>
                      </a:r>
                      <a:r>
                        <a:rPr lang="en-US" dirty="0" smtClean="0"/>
                        <a:t> 1:2</a:t>
                      </a:r>
                      <a:endParaRPr lang="en-US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ICARUS/</a:t>
                      </a:r>
                      <a:r>
                        <a:rPr lang="en-US" dirty="0" err="1" smtClean="0"/>
                        <a:t>NESSiE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pitchFamily="18" charset="2"/>
                        </a:rPr>
                        <a:t>»</a:t>
                      </a:r>
                      <a:r>
                        <a:rPr lang="en-US" dirty="0" smtClean="0"/>
                        <a:t>1.5:1 / 1:4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LAr-LAr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+ </a:t>
                      </a:r>
                      <a:r>
                        <a:rPr lang="en-US" baseline="0" dirty="0" smtClean="0"/>
                        <a:t>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Symbol" pitchFamily="18" charset="2"/>
                        </a:rPr>
                        <a:t>»</a:t>
                      </a:r>
                      <a:r>
                        <a:rPr lang="en-US" dirty="0" smtClean="0"/>
                        <a:t>4:1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LSND Reloaded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oscSNS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nuSTORM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11:1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S:B for Appearance Channel</a:t>
            </a:r>
            <a:br>
              <a:rPr lang="en-US" dirty="0" smtClean="0"/>
            </a:br>
            <a:r>
              <a:rPr lang="en-US" sz="2400" i="1" dirty="0" smtClean="0"/>
              <a:t>Past and Future(?)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12376" y="2362200"/>
            <a:ext cx="837247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12377" y="4648200"/>
            <a:ext cx="8372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Ø"/>
              <a:defRPr b="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Ø"/>
              <a:defRPr sz="1600" b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400" b="0">
                <a:solidFill>
                  <a:srgbClr val="FFFFC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9pPr>
          </a:lstStyle>
          <a:p>
            <a:r>
              <a:rPr lang="en-US" dirty="0" smtClean="0"/>
              <a:t>Note:  There are a number of experiments with </a:t>
            </a:r>
            <a:r>
              <a:rPr lang="en-US" dirty="0" err="1" smtClean="0"/>
              <a:t>megaCi</a:t>
            </a:r>
            <a:r>
              <a:rPr lang="en-US" dirty="0" smtClean="0"/>
              <a:t> to </a:t>
            </a:r>
            <a:r>
              <a:rPr lang="en-US" dirty="0" err="1" smtClean="0"/>
              <a:t>petaCi</a:t>
            </a:r>
            <a:r>
              <a:rPr lang="en-US" dirty="0" smtClean="0"/>
              <a:t> sources next to large detectors that have an exquisite signature of </a:t>
            </a:r>
            <a:r>
              <a:rPr lang="en-US" dirty="0" err="1" smtClean="0"/>
              <a:t>steriles</a:t>
            </a:r>
            <a:r>
              <a:rPr lang="en-US" dirty="0" smtClean="0"/>
              <a:t> (# </a:t>
            </a:r>
            <a:r>
              <a:rPr lang="en-US" dirty="0" err="1" smtClean="0"/>
              <a:t>evts</a:t>
            </a:r>
            <a:r>
              <a:rPr lang="en-US" dirty="0" smtClean="0"/>
              <a:t>/unit length displays oscillatory behavior in large detector) and have large effective S:B</a:t>
            </a:r>
          </a:p>
          <a:p>
            <a:pPr lvl="1"/>
            <a:r>
              <a:rPr lang="en-US" dirty="0" err="1" smtClean="0"/>
              <a:t>SNO+Cr</a:t>
            </a:r>
            <a:r>
              <a:rPr lang="en-US" dirty="0" smtClean="0"/>
              <a:t>, </a:t>
            </a:r>
            <a:r>
              <a:rPr lang="en-US" dirty="0" err="1" smtClean="0"/>
              <a:t>Ce</a:t>
            </a:r>
            <a:r>
              <a:rPr lang="en-US" dirty="0" smtClean="0"/>
              <a:t>-Land, LENS, </a:t>
            </a:r>
            <a:r>
              <a:rPr lang="en-US" dirty="0" err="1" smtClean="0"/>
              <a:t>Borexino</a:t>
            </a:r>
            <a:r>
              <a:rPr lang="en-US" dirty="0" smtClean="0"/>
              <a:t>, </a:t>
            </a:r>
            <a:r>
              <a:rPr lang="en-US" dirty="0" err="1" smtClean="0"/>
              <a:t>Daya</a:t>
            </a:r>
            <a:r>
              <a:rPr lang="en-US" dirty="0" smtClean="0"/>
              <a:t> Bay</a:t>
            </a:r>
          </a:p>
          <a:p>
            <a:pPr lvl="1"/>
            <a:r>
              <a:rPr lang="en-US" dirty="0" err="1" smtClean="0"/>
              <a:t>IsoDAR</a:t>
            </a:r>
            <a:endParaRPr lang="en-US" dirty="0" smtClean="0"/>
          </a:p>
          <a:p>
            <a:pPr lvl="1"/>
            <a:r>
              <a:rPr lang="en-US" dirty="0" smtClean="0"/>
              <a:t>A number of very-short baseline reactor </a:t>
            </a:r>
            <a:r>
              <a:rPr lang="en-US" dirty="0" smtClean="0"/>
              <a:t>experiments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783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 Upgrade path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" y="1676400"/>
            <a:ext cx="5671935" cy="3886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3449" y="5881899"/>
            <a:ext cx="5333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P. Coloma, </a:t>
            </a:r>
            <a:r>
              <a:rPr lang="en-US" dirty="0" err="1" smtClean="0">
                <a:solidFill>
                  <a:schemeClr val="bg1"/>
                </a:solidFill>
              </a:rPr>
              <a:t>P.Huber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J. Kopp, W. Winter, in preparation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791200" y="1371599"/>
            <a:ext cx="3276599" cy="484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Ø"/>
              <a:defRPr b="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Ø"/>
              <a:defRPr sz="1600" b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400" b="0">
                <a:solidFill>
                  <a:srgbClr val="FFFFC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9pPr>
          </a:lstStyle>
          <a:p>
            <a:r>
              <a:rPr lang="en-US" dirty="0" smtClean="0"/>
              <a:t>2020 – T2K, </a:t>
            </a:r>
            <a:r>
              <a:rPr lang="en-US" dirty="0" err="1" smtClean="0"/>
              <a:t>NO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err="1" smtClean="0"/>
              <a:t>A</a:t>
            </a:r>
            <a:r>
              <a:rPr lang="en-US" dirty="0" smtClean="0"/>
              <a:t> and </a:t>
            </a:r>
            <a:r>
              <a:rPr lang="en-US" dirty="0" err="1" smtClean="0"/>
              <a:t>Daya</a:t>
            </a:r>
            <a:r>
              <a:rPr lang="en-US" dirty="0" smtClean="0"/>
              <a:t> Bay</a:t>
            </a:r>
          </a:p>
          <a:p>
            <a:r>
              <a:rPr lang="en-US" dirty="0" smtClean="0"/>
              <a:t>LBNE – 1300 km, 34 </a:t>
            </a:r>
            <a:r>
              <a:rPr lang="en-US" dirty="0" err="1" smtClean="0"/>
              <a:t>kt</a:t>
            </a:r>
            <a:endParaRPr lang="en-US" dirty="0" smtClean="0"/>
          </a:p>
          <a:p>
            <a:pPr lvl="1"/>
            <a:r>
              <a:rPr lang="en-US" dirty="0" smtClean="0"/>
              <a:t>0.7MW, 2 × 10</a:t>
            </a:r>
            <a:r>
              <a:rPr lang="en-US" baseline="30000" dirty="0" smtClean="0"/>
              <a:t>8</a:t>
            </a:r>
            <a:r>
              <a:rPr lang="en-US" dirty="0" smtClean="0"/>
              <a:t> s (10 </a:t>
            </a:r>
            <a:r>
              <a:rPr lang="en-US" dirty="0" err="1" smtClean="0"/>
              <a:t>yrs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LBNO – 2300 km, 100 </a:t>
            </a:r>
            <a:r>
              <a:rPr lang="en-US" dirty="0" err="1" smtClean="0"/>
              <a:t>kt</a:t>
            </a:r>
            <a:endParaRPr lang="en-US" dirty="0" smtClean="0"/>
          </a:p>
          <a:p>
            <a:pPr lvl="1"/>
            <a:r>
              <a:rPr lang="en-US" dirty="0" smtClean="0"/>
              <a:t>0.8MW, 1 × 10</a:t>
            </a:r>
            <a:r>
              <a:rPr lang="en-US" baseline="30000" dirty="0" smtClean="0"/>
              <a:t>8</a:t>
            </a:r>
            <a:r>
              <a:rPr lang="en-US" dirty="0" smtClean="0"/>
              <a:t> s (10 </a:t>
            </a:r>
            <a:r>
              <a:rPr lang="en-US" dirty="0" err="1" smtClean="0"/>
              <a:t>yrs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T2HK – 295 km, 560 </a:t>
            </a:r>
            <a:r>
              <a:rPr lang="en-US" dirty="0" err="1" smtClean="0"/>
              <a:t>kt</a:t>
            </a:r>
            <a:endParaRPr lang="en-US" dirty="0" smtClean="0"/>
          </a:p>
          <a:p>
            <a:pPr lvl="1"/>
            <a:r>
              <a:rPr lang="en-US" dirty="0" smtClean="0"/>
              <a:t>0.7MW, 1.2×10</a:t>
            </a:r>
            <a:r>
              <a:rPr lang="en-US" baseline="30000" dirty="0" smtClean="0"/>
              <a:t>8</a:t>
            </a:r>
            <a:r>
              <a:rPr lang="en-US" dirty="0" smtClean="0"/>
              <a:t> s (10 </a:t>
            </a:r>
            <a:r>
              <a:rPr lang="en-US" dirty="0" err="1" smtClean="0"/>
              <a:t>yrs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0.025 IDS-NF</a:t>
            </a:r>
          </a:p>
          <a:p>
            <a:pPr lvl="1"/>
            <a:r>
              <a:rPr lang="en-US" dirty="0" smtClean="0"/>
              <a:t>700kW (5 </a:t>
            </a:r>
            <a:r>
              <a:rPr lang="en-US" dirty="0" err="1" smtClean="0"/>
              <a:t>yrs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 cooling</a:t>
            </a:r>
          </a:p>
          <a:p>
            <a:pPr lvl="1"/>
            <a:r>
              <a:rPr lang="en-US" dirty="0" smtClean="0"/>
              <a:t>2 × 10</a:t>
            </a:r>
            <a:r>
              <a:rPr lang="en-US" baseline="30000" dirty="0" smtClean="0"/>
              <a:t>8</a:t>
            </a:r>
            <a:r>
              <a:rPr lang="en-US" dirty="0" smtClean="0"/>
              <a:t> s running time 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 smtClean="0"/>
              <a:t>kt</a:t>
            </a:r>
            <a:r>
              <a:rPr lang="en-US" dirty="0" smtClean="0"/>
              <a:t> detector</a:t>
            </a:r>
          </a:p>
          <a:p>
            <a:pPr lvl="1"/>
            <a:r>
              <a:rPr lang="en-US" dirty="0" smtClean="0"/>
              <a:t>Still Very Expensive</a:t>
            </a:r>
          </a:p>
          <a:p>
            <a:pPr lvl="2"/>
            <a:r>
              <a:rPr lang="en-US" dirty="0" smtClean="0"/>
              <a:t>LBNE (10kt, surface)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GeV</a:t>
            </a:r>
            <a:r>
              <a:rPr lang="en-US" dirty="0" smtClean="0"/>
              <a:t>, Low-luminosity NF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1" y="1806100"/>
            <a:ext cx="8731409" cy="3832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67523" y="5809492"/>
            <a:ext cx="5564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E. Christensen, P. Coloma, and P. Huber  arXiv:1301.7727</a:t>
            </a:r>
          </a:p>
        </p:txBody>
      </p:sp>
    </p:spTree>
    <p:extLst>
      <p:ext uri="{BB962C8B-B14F-4D97-AF65-F5344CB8AC3E}">
        <p14:creationId xmlns:p14="http://schemas.microsoft.com/office/powerpoint/2010/main" val="19898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38400"/>
            <a:ext cx="8686800" cy="1470025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4800" b="0" dirty="0" smtClean="0">
                <a:solidFill>
                  <a:schemeClr val="bg1"/>
                </a:solidFill>
              </a:rPr>
              <a:t> Interaction Physics</a:t>
            </a:r>
            <a:endParaRPr lang="en-US" sz="4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baseline="-25000" dirty="0">
                <a:latin typeface="Symbol" pitchFamily="18" charset="2"/>
              </a:rPr>
              <a:t>n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spectra (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baseline="30000" dirty="0"/>
              <a:t>+ </a:t>
            </a:r>
            <a:r>
              <a:rPr lang="en-US" dirty="0"/>
              <a:t>stored)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384552" cy="3581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749561"/>
              </p:ext>
            </p:extLst>
          </p:nvPr>
        </p:nvGraphicFramePr>
        <p:xfrm>
          <a:off x="1371600" y="1676400"/>
          <a:ext cx="457200" cy="40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1600" y="1676400"/>
                        <a:ext cx="457200" cy="404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927504"/>
              </p:ext>
            </p:extLst>
          </p:nvPr>
        </p:nvGraphicFramePr>
        <p:xfrm>
          <a:off x="5562600" y="1295400"/>
          <a:ext cx="435142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6" imgW="190440" imgH="241200" progId="Equation.DSMT4">
                  <p:embed/>
                </p:oleObj>
              </mc:Choice>
              <mc:Fallback>
                <p:oleObj name="Equation" r:id="rId6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2600" y="1295400"/>
                        <a:ext cx="435142" cy="474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4953000"/>
            <a:ext cx="88392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Integrated over the 150 m straight at a position 50m from the end of the straight with 3m diameter detector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NOTE: The transport line and ring could be re-tuned for 2 </a:t>
            </a:r>
            <a:r>
              <a:rPr lang="en-US" dirty="0" err="1" smtClean="0">
                <a:solidFill>
                  <a:srgbClr val="FFFF00"/>
                </a:solidFill>
              </a:rPr>
              <a:t>GeV</a:t>
            </a:r>
            <a:r>
              <a:rPr lang="en-US" dirty="0" smtClean="0">
                <a:solidFill>
                  <a:srgbClr val="FFFF00"/>
                </a:solidFill>
              </a:rPr>
              <a:t>/c </a:t>
            </a:r>
            <a:r>
              <a:rPr lang="en-US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 and move these spectra  lower by </a:t>
            </a:r>
            <a:r>
              <a:rPr lang="en-US" dirty="0" smtClean="0">
                <a:solidFill>
                  <a:srgbClr val="FFFF00"/>
                </a:solidFill>
                <a:latin typeface="Symbol Tiger"/>
              </a:rPr>
              <a:t>» 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a factor of two with some drop in </a:t>
            </a:r>
            <a:r>
              <a:rPr lang="en-US" dirty="0" smtClean="0">
                <a:solidFill>
                  <a:srgbClr val="FFFF00"/>
                </a:solidFill>
                <a:latin typeface="Symbol" pitchFamily="18" charset="2"/>
              </a:rPr>
              <a:t>m 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production efficiency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5200"/>
            <a:ext cx="9035935" cy="27051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100 kW Target Station</a:t>
            </a:r>
          </a:p>
          <a:p>
            <a:pPr lvl="1"/>
            <a:r>
              <a:rPr lang="en-US" dirty="0" smtClean="0"/>
              <a:t>Assume 60-120 </a:t>
            </a:r>
            <a:r>
              <a:rPr lang="en-US" dirty="0" err="1" smtClean="0"/>
              <a:t>GeV</a:t>
            </a:r>
            <a:r>
              <a:rPr lang="en-US" dirty="0" smtClean="0"/>
              <a:t> protons (Fermilab PIP)</a:t>
            </a:r>
          </a:p>
          <a:p>
            <a:pPr lvl="1"/>
            <a:r>
              <a:rPr lang="en-US" dirty="0" smtClean="0"/>
              <a:t>Graphite target</a:t>
            </a:r>
          </a:p>
          <a:p>
            <a:pPr lvl="2"/>
            <a:r>
              <a:rPr lang="en-US" dirty="0" smtClean="0"/>
              <a:t>Optimization on-going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orn collection after target</a:t>
            </a:r>
          </a:p>
          <a:p>
            <a:r>
              <a:rPr lang="en-US" dirty="0">
                <a:latin typeface="Symbol" pitchFamily="18" charset="2"/>
              </a:rPr>
              <a:t>p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ollection/transport  channel 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injected into decay ring</a:t>
            </a:r>
          </a:p>
          <a:p>
            <a:r>
              <a:rPr lang="en-US" dirty="0" smtClean="0"/>
              <a:t>Decay ring</a:t>
            </a:r>
          </a:p>
          <a:p>
            <a:pPr lvl="1"/>
            <a:r>
              <a:rPr lang="en-US" dirty="0" smtClean="0"/>
              <a:t>Large aperture FODO</a:t>
            </a:r>
          </a:p>
          <a:p>
            <a:pPr lvl="1"/>
            <a:r>
              <a:rPr lang="en-US" dirty="0" smtClean="0"/>
              <a:t>Instrumentation: BCTs, mag-Spec in arc, </a:t>
            </a:r>
            <a:r>
              <a:rPr lang="en-US" dirty="0" err="1" smtClean="0"/>
              <a:t>polarimeter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5" y="1295400"/>
            <a:ext cx="889413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pitchFamily="18" charset="2"/>
              </a:rPr>
              <a:t>n</a:t>
            </a:r>
            <a:r>
              <a:rPr lang="en-US" dirty="0" smtClean="0"/>
              <a:t> Cross-section </a:t>
            </a:r>
            <a:r>
              <a:rPr lang="en-US" dirty="0"/>
              <a:t>m</a:t>
            </a:r>
            <a:r>
              <a:rPr lang="en-US" dirty="0" smtClean="0"/>
              <a:t>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105400"/>
          </a:xfrm>
        </p:spPr>
        <p:txBody>
          <a:bodyPr>
            <a:normAutofit fontScale="92500"/>
          </a:bodyPr>
          <a:lstStyle/>
          <a:p>
            <a:r>
              <a:rPr lang="en-US" b="0" dirty="0" smtClean="0"/>
              <a:t>The next generation of LB experiments face some significant challenges</a:t>
            </a:r>
          </a:p>
          <a:p>
            <a:pPr lvl="1"/>
            <a:r>
              <a:rPr lang="en-US" b="0" dirty="0" smtClean="0"/>
              <a:t>CP asymmetry decreases with increasing</a:t>
            </a:r>
            <a:r>
              <a:rPr lang="en-US" b="0" dirty="0"/>
              <a:t> sin</a:t>
            </a:r>
            <a:r>
              <a:rPr lang="en-US" b="0" baseline="30000" dirty="0"/>
              <a:t>2</a:t>
            </a:r>
            <a:r>
              <a:rPr lang="en-US" b="0" dirty="0"/>
              <a:t>2</a:t>
            </a:r>
            <a:r>
              <a:rPr lang="en-US" b="0" dirty="0">
                <a:sym typeface="Symbol" pitchFamily="18" charset="2"/>
              </a:rPr>
              <a:t></a:t>
            </a:r>
            <a:r>
              <a:rPr lang="en-US" b="0" baseline="-25000" dirty="0" smtClean="0">
                <a:sym typeface="Symbol" pitchFamily="18" charset="2"/>
              </a:rPr>
              <a:t>13</a:t>
            </a:r>
            <a:endParaRPr lang="en-US" b="0" dirty="0" smtClean="0">
              <a:sym typeface="Symbol" pitchFamily="18" charset="2"/>
            </a:endParaRPr>
          </a:p>
          <a:p>
            <a:pPr lvl="2"/>
            <a:r>
              <a:rPr lang="en-US" dirty="0" smtClean="0">
                <a:sym typeface="Symbol" pitchFamily="18" charset="2"/>
              </a:rPr>
              <a:t>Well…. I should say that the CP asymmetry IS small</a:t>
            </a:r>
            <a:endParaRPr lang="en-US" b="0" dirty="0" smtClean="0">
              <a:sym typeface="Symbol" pitchFamily="18" charset="2"/>
            </a:endParaRPr>
          </a:p>
          <a:p>
            <a:pPr lvl="1"/>
            <a:r>
              <a:rPr lang="en-US" b="0" dirty="0" smtClean="0">
                <a:sym typeface="Symbol" pitchFamily="18" charset="2"/>
              </a:rPr>
              <a:t>Flux and cross-sections must be known to much better than 5%</a:t>
            </a:r>
          </a:p>
          <a:p>
            <a:r>
              <a:rPr lang="en-US" b="0" dirty="0" smtClean="0"/>
              <a:t>Gaining </a:t>
            </a:r>
            <a:r>
              <a:rPr lang="en-US" b="0" dirty="0"/>
              <a:t>a better understanding of </a:t>
            </a:r>
            <a:r>
              <a:rPr lang="en-US" b="0" dirty="0" smtClean="0"/>
              <a:t>x-sections may be crucial </a:t>
            </a:r>
            <a:r>
              <a:rPr lang="en-US" b="0" dirty="0"/>
              <a:t>to </a:t>
            </a:r>
            <a:r>
              <a:rPr lang="en-US" b="0" dirty="0" smtClean="0"/>
              <a:t>these future experiments</a:t>
            </a:r>
            <a:endParaRPr lang="en-US" b="0" dirty="0"/>
          </a:p>
          <a:p>
            <a:pPr lvl="1"/>
            <a:r>
              <a:rPr lang="en-US" b="0" dirty="0"/>
              <a:t>The energy range of interest is roughly 1-3 </a:t>
            </a:r>
            <a:r>
              <a:rPr lang="en-US" b="0" dirty="0" err="1"/>
              <a:t>GeV</a:t>
            </a:r>
            <a:endParaRPr lang="en-US" b="0" dirty="0"/>
          </a:p>
          <a:p>
            <a:r>
              <a:rPr lang="en-US" b="0" dirty="0" smtClean="0">
                <a:latin typeface="Symbol" pitchFamily="18" charset="2"/>
              </a:rPr>
              <a:t>m</a:t>
            </a:r>
            <a:r>
              <a:rPr lang="en-US" b="0" dirty="0" smtClean="0"/>
              <a:t> </a:t>
            </a:r>
            <a:r>
              <a:rPr lang="en-US" b="0" dirty="0"/>
              <a:t>storage </a:t>
            </a:r>
            <a:r>
              <a:rPr lang="en-US" b="0" dirty="0" smtClean="0"/>
              <a:t>rings provide the only </a:t>
            </a:r>
            <a:r>
              <a:rPr lang="en-US" b="0" dirty="0"/>
              <a:t>way to get large sample of </a:t>
            </a:r>
            <a:r>
              <a:rPr lang="en-US" b="0" dirty="0">
                <a:latin typeface="Symbol" pitchFamily="18" charset="2"/>
              </a:rPr>
              <a:t>n</a:t>
            </a:r>
            <a:r>
              <a:rPr lang="en-US" b="0" baseline="-25000" dirty="0"/>
              <a:t>e</a:t>
            </a:r>
            <a:r>
              <a:rPr lang="en-US" b="0" dirty="0"/>
              <a:t> and </a:t>
            </a:r>
            <a:r>
              <a:rPr lang="en-US" b="0" dirty="0" smtClean="0">
                <a:latin typeface="Symbol" pitchFamily="18" charset="2"/>
              </a:rPr>
              <a:t>n</a:t>
            </a:r>
            <a:r>
              <a:rPr lang="en-US" b="0" baseline="-25000" dirty="0" smtClean="0">
                <a:latin typeface="Symbol" pitchFamily="18" charset="2"/>
              </a:rPr>
              <a:t>m</a:t>
            </a:r>
            <a:r>
              <a:rPr lang="en-US" b="0" dirty="0" smtClean="0"/>
              <a:t> interactions (both neutrino and anti-neutrino) in a single experiment and:</a:t>
            </a:r>
          </a:p>
          <a:p>
            <a:pPr lvl="1"/>
            <a:r>
              <a:rPr lang="en-US" b="0" dirty="0" smtClean="0"/>
              <a:t>With </a:t>
            </a:r>
            <a:r>
              <a:rPr lang="en-US" b="0" dirty="0" smtClean="0">
                <a:latin typeface="Symbol" pitchFamily="18" charset="2"/>
              </a:rPr>
              <a:t>m</a:t>
            </a:r>
            <a:r>
              <a:rPr lang="en-US" b="0" dirty="0" smtClean="0"/>
              <a:t> decay ring instrumentation we anticipate getting the flux uncertainty below 1% and </a:t>
            </a:r>
          </a:p>
          <a:p>
            <a:pPr lvl="1"/>
            <a:r>
              <a:rPr lang="en-US" b="0" dirty="0"/>
              <a:t>W</a:t>
            </a:r>
            <a:r>
              <a:rPr lang="en-US" b="0" dirty="0" smtClean="0"/>
              <a:t>ith a well designed suite of near detectors, x-sections can be measured to the few % level or less.</a:t>
            </a:r>
          </a:p>
          <a:p>
            <a:pPr lvl="2"/>
            <a:r>
              <a:rPr lang="en-US" b="0" dirty="0" smtClean="0"/>
              <a:t>Great deal of ND work for LBNE, LBNO &amp; IDS-NF</a:t>
            </a:r>
            <a:endParaRPr lang="en-US" b="0" dirty="0"/>
          </a:p>
          <a:p>
            <a:pPr lvl="1"/>
            <a:r>
              <a:rPr lang="en-US" b="0" dirty="0" smtClean="0"/>
              <a:t>Reach an overall systematic uncertainly that is very difficult (impossible?) </a:t>
            </a:r>
            <a:r>
              <a:rPr lang="en-US" dirty="0" smtClean="0"/>
              <a:t>in conventional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beams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6477000"/>
            <a:ext cx="5562600" cy="228600"/>
          </a:xfrm>
        </p:spPr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9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Cross-section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72475" cy="1828800"/>
          </a:xfrm>
        </p:spPr>
        <p:txBody>
          <a:bodyPr/>
          <a:lstStyle/>
          <a:p>
            <a:r>
              <a:rPr lang="en-US" sz="2800" dirty="0"/>
              <a:t>Cross-section measurements</a:t>
            </a:r>
          </a:p>
          <a:p>
            <a:pPr lvl="1"/>
            <a:r>
              <a:rPr lang="en-US" sz="2400" dirty="0">
                <a:latin typeface="Symbol" pitchFamily="18" charset="2"/>
              </a:rPr>
              <a:t>m </a:t>
            </a:r>
            <a:r>
              <a:rPr lang="en-US" sz="2400" dirty="0"/>
              <a:t>storage ring presents only way to measure </a:t>
            </a:r>
            <a:r>
              <a:rPr lang="en-US" sz="2400" dirty="0">
                <a:latin typeface="Symbol" pitchFamily="18" charset="2"/>
              </a:rPr>
              <a:t>n</a:t>
            </a:r>
            <a:r>
              <a:rPr lang="en-US" sz="2400" baseline="-25000" dirty="0">
                <a:latin typeface="Symbol" pitchFamily="18" charset="2"/>
              </a:rPr>
              <a:t>m</a:t>
            </a:r>
            <a:r>
              <a:rPr lang="en-US" sz="2400" dirty="0">
                <a:latin typeface="Symbol" pitchFamily="18" charset="2"/>
              </a:rPr>
              <a:t> </a:t>
            </a:r>
            <a:r>
              <a:rPr lang="en-US" sz="2400" dirty="0"/>
              <a:t>&amp;</a:t>
            </a:r>
            <a:r>
              <a:rPr lang="en-US" sz="2400" dirty="0">
                <a:latin typeface="Symbol" pitchFamily="18" charset="2"/>
              </a:rPr>
              <a:t> n</a:t>
            </a:r>
            <a:r>
              <a:rPr lang="en-US" sz="2400" baseline="-25000" dirty="0"/>
              <a:t>e</a:t>
            </a:r>
            <a:r>
              <a:rPr lang="en-US" sz="2400" dirty="0"/>
              <a:t>  &amp;   (              ) x-sections in same experiment</a:t>
            </a:r>
          </a:p>
          <a:p>
            <a:pPr lvl="2"/>
            <a:r>
              <a:rPr lang="en-US" sz="2400" dirty="0"/>
              <a:t>Supports future long-baseline experiments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171280"/>
              </p:ext>
            </p:extLst>
          </p:nvPr>
        </p:nvGraphicFramePr>
        <p:xfrm>
          <a:off x="1752600" y="1981200"/>
          <a:ext cx="12890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3" imgW="545760" imgH="177480" progId="Equation.DSMT4">
                  <p:embed/>
                </p:oleObj>
              </mc:Choice>
              <mc:Fallback>
                <p:oleObj name="Equation" r:id="rId3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81200"/>
                        <a:ext cx="12890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3389979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62" y="2987415"/>
            <a:ext cx="321885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360889" y="4029856"/>
            <a:ext cx="4495800" cy="2054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mportant to note that </a:t>
            </a:r>
            <a:r>
              <a:rPr lang="en-US" dirty="0" smtClean="0">
                <a:solidFill>
                  <a:sysClr val="windowText" lastClr="000000"/>
                </a:solidFill>
                <a:latin typeface="Calibri"/>
              </a:rPr>
              <a:t>with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θ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large, the asymmetry you’re trying to measure is small, so: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eed to know underlying	ν/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νbar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flux &amp; σ more precisely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content &amp; uncertainties start to become more important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6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Interaction Physics</a:t>
            </a:r>
            <a:br>
              <a:rPr lang="en-US" dirty="0" smtClean="0"/>
            </a:br>
            <a:r>
              <a:rPr lang="en-US" sz="2400" i="1" dirty="0" smtClean="0"/>
              <a:t>A </a:t>
            </a:r>
            <a:r>
              <a:rPr lang="en-US" sz="2400" i="1" dirty="0"/>
              <a:t>p</a:t>
            </a:r>
            <a:r>
              <a:rPr lang="en-US" sz="2400" i="1" dirty="0" smtClean="0"/>
              <a:t>artial sampling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219200"/>
            <a:ext cx="57150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Symbol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 and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-bar x-section measurements</a:t>
            </a:r>
          </a:p>
          <a:p>
            <a:r>
              <a:rPr lang="en-US" dirty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production in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interactions</a:t>
            </a:r>
          </a:p>
          <a:p>
            <a:pPr lvl="1"/>
            <a:r>
              <a:rPr lang="en-US" dirty="0" smtClean="0"/>
              <a:t>Coherent and quasi-exclusive single 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baseline="30000" dirty="0"/>
              <a:t>0</a:t>
            </a:r>
            <a:r>
              <a:rPr lang="en-US" dirty="0"/>
              <a:t> production </a:t>
            </a:r>
            <a:endParaRPr lang="en-US" dirty="0" smtClean="0"/>
          </a:p>
          <a:p>
            <a:r>
              <a:rPr lang="en-US" dirty="0" smtClean="0"/>
              <a:t>Charged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&amp; K production</a:t>
            </a:r>
          </a:p>
          <a:p>
            <a:pPr lvl="1"/>
            <a:r>
              <a:rPr lang="en-US" dirty="0"/>
              <a:t>Coherent and quasi-exclusive single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/>
              <a:t>production </a:t>
            </a:r>
            <a:endParaRPr lang="en-US" dirty="0" smtClean="0"/>
          </a:p>
          <a:p>
            <a:r>
              <a:rPr lang="en-US" dirty="0" smtClean="0"/>
              <a:t>Multi-nucleon final states</a:t>
            </a:r>
          </a:p>
          <a:p>
            <a:r>
              <a:rPr lang="en-US" dirty="0">
                <a:latin typeface="Symbol" pitchFamily="18" charset="2"/>
              </a:rPr>
              <a:t>n</a:t>
            </a:r>
            <a:r>
              <a:rPr lang="en-US" dirty="0" smtClean="0"/>
              <a:t>-e scattering</a:t>
            </a:r>
          </a:p>
          <a:p>
            <a:r>
              <a:rPr lang="en-US" dirty="0">
                <a:latin typeface="Symbol" pitchFamily="18" charset="2"/>
              </a:rPr>
              <a:t>n</a:t>
            </a:r>
            <a:r>
              <a:rPr lang="en-US" dirty="0" smtClean="0"/>
              <a:t>-Nucleon neutral current scattering</a:t>
            </a:r>
          </a:p>
          <a:p>
            <a:pPr lvl="1"/>
            <a:r>
              <a:rPr lang="en-US" dirty="0" smtClean="0"/>
              <a:t>Measurement of NC to CC ratio</a:t>
            </a:r>
          </a:p>
          <a:p>
            <a:r>
              <a:rPr lang="en-US" dirty="0" smtClean="0"/>
              <a:t>Charged and neutral current processes</a:t>
            </a:r>
          </a:p>
          <a:p>
            <a:pPr lvl="1"/>
            <a:r>
              <a:rPr lang="en-US" dirty="0" smtClean="0"/>
              <a:t>Measurement of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 induced resonance production</a:t>
            </a:r>
          </a:p>
          <a:p>
            <a:r>
              <a:rPr lang="en-US" dirty="0" smtClean="0"/>
              <a:t>Nuclear effects</a:t>
            </a:r>
          </a:p>
          <a:p>
            <a:r>
              <a:rPr lang="en-US" dirty="0" smtClean="0"/>
              <a:t>Semi-exclusive &amp; exclusive processes</a:t>
            </a:r>
          </a:p>
          <a:p>
            <a:pPr lvl="1"/>
            <a:r>
              <a:rPr lang="en-US" dirty="0" smtClean="0"/>
              <a:t>Measurement of K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L &amp; L</a:t>
            </a:r>
            <a:r>
              <a:rPr lang="en-US" dirty="0" smtClean="0"/>
              <a:t>-bar production</a:t>
            </a:r>
          </a:p>
          <a:p>
            <a:r>
              <a:rPr lang="en-US" dirty="0" smtClean="0"/>
              <a:t>New physics &amp; exotic processes</a:t>
            </a:r>
          </a:p>
          <a:p>
            <a:pPr lvl="1"/>
            <a:r>
              <a:rPr lang="en-US" dirty="0" smtClean="0"/>
              <a:t>Test of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-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universality</a:t>
            </a:r>
          </a:p>
          <a:p>
            <a:pPr lvl="1"/>
            <a:r>
              <a:rPr lang="en-US" dirty="0" smtClean="0"/>
              <a:t>Heavy </a:t>
            </a:r>
            <a:r>
              <a:rPr lang="en-US" dirty="0" smtClean="0">
                <a:latin typeface="Symbol" pitchFamily="18" charset="2"/>
              </a:rPr>
              <a:t>n</a:t>
            </a:r>
          </a:p>
          <a:p>
            <a:pPr lvl="1"/>
            <a:r>
              <a:rPr lang="en-US" dirty="0" err="1" smtClean="0"/>
              <a:t>eV</a:t>
            </a:r>
            <a:r>
              <a:rPr lang="en-US" dirty="0" smtClean="0"/>
              <a:t>-scale pseudo-scalar penetrating particles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42242" y="3200400"/>
            <a:ext cx="2454518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ver 60 topics (thesis)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accessible at nuSTORM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9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based on LBNE costs</a:t>
            </a:r>
            <a:br>
              <a:rPr lang="en-US" dirty="0" smtClean="0"/>
            </a:br>
            <a:r>
              <a:rPr lang="en-US" sz="2400" i="1" dirty="0" smtClean="0"/>
              <a:t>Fully loaded and escalated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266640"/>
              </p:ext>
            </p:extLst>
          </p:nvPr>
        </p:nvGraphicFramePr>
        <p:xfrm>
          <a:off x="457200" y="1295400"/>
          <a:ext cx="837247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238"/>
                <a:gridCol w="4186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M$</a:t>
                      </a:r>
                      <a:r>
                        <a:rPr lang="en-US" baseline="30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 Beam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r>
                        <a:rPr lang="en-US" baseline="0" dirty="0" smtClean="0"/>
                        <a:t> Station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Transport</a:t>
                      </a:r>
                      <a:r>
                        <a:rPr lang="en-US" baseline="0" dirty="0" smtClean="0"/>
                        <a:t>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Decay 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Near Hall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Far 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25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Sub 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 Office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r>
                        <a:rPr lang="en-US" baseline="30000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282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2907" y="5029200"/>
            <a:ext cx="77107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No allowances made for reuse of existing equipment</a:t>
            </a:r>
            <a:endParaRPr lang="en-US" baseline="30000" dirty="0" smtClean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Near Hall sized for multiple experiments &amp; ND for SBL oscillation physics</a:t>
            </a:r>
          </a:p>
          <a:p>
            <a:r>
              <a:rPr lang="en-US" baseline="30000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Far Detector cost based on MINOS as-built + full burdening + escalation &amp; no</a:t>
            </a:r>
          </a:p>
          <a:p>
            <a:r>
              <a:rPr lang="en-US" baseline="30000" dirty="0">
                <a:solidFill>
                  <a:schemeClr val="bg1"/>
                </a:solidFill>
              </a:rPr>
              <a:t> </a:t>
            </a:r>
            <a:r>
              <a:rPr lang="en-US" baseline="30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allowance for existing FD Hall</a:t>
            </a:r>
          </a:p>
          <a:p>
            <a:r>
              <a:rPr lang="en-US" baseline="30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Assumes LBNE estimate of 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» </a:t>
            </a:r>
            <a:r>
              <a:rPr lang="en-US" dirty="0" smtClean="0">
                <a:solidFill>
                  <a:schemeClr val="bg1"/>
                </a:solidFill>
              </a:rPr>
              <a:t>15% (including contingency)</a:t>
            </a:r>
            <a:endParaRPr lang="en-US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7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1470025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Detector Considerations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8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A909C-095F-40BA-B9D3-374EED61C5AE}" type="slidenum">
              <a:rPr lang="en-US"/>
              <a:pPr/>
              <a:t>45</a:t>
            </a:fld>
            <a:endParaRPr lang="en-US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</p:spPr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37" y="228600"/>
            <a:ext cx="7469188" cy="757237"/>
          </a:xfrm>
        </p:spPr>
        <p:txBody>
          <a:bodyPr/>
          <a:lstStyle/>
          <a:p>
            <a:r>
              <a:rPr lang="en-US" sz="2400" dirty="0"/>
              <a:t>Fine-Resolution Totally Active Segmented </a:t>
            </a:r>
            <a:r>
              <a:rPr lang="en-US" sz="2400" dirty="0" smtClean="0"/>
              <a:t>Detector (IDS-NF)</a:t>
            </a:r>
            <a:endParaRPr lang="en-US" sz="2400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1219200"/>
            <a:ext cx="84470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2" charset="2"/>
              <a:buNone/>
            </a:pPr>
            <a:r>
              <a:rPr lang="en-GB" sz="2000">
                <a:solidFill>
                  <a:schemeClr val="bg1"/>
                </a:solidFill>
                <a:cs typeface="Arial" pitchFamily="34" charset="0"/>
              </a:rPr>
              <a:t>Simulation of a Totally Active Scintillating Detector (TASD) using No</a:t>
            </a:r>
            <a:r>
              <a:rPr lang="en-GB" sz="2000">
                <a:solidFill>
                  <a:schemeClr val="bg1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en-GB" sz="2000">
                <a:solidFill>
                  <a:schemeClr val="bg1"/>
                </a:solidFill>
                <a:cs typeface="Arial" pitchFamily="34" charset="0"/>
              </a:rPr>
              <a:t>a and Miner</a:t>
            </a:r>
            <a:r>
              <a:rPr lang="en-GB" sz="2000">
                <a:solidFill>
                  <a:schemeClr val="bg1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en-GB" sz="2000">
                <a:solidFill>
                  <a:schemeClr val="bg1"/>
                </a:solidFill>
                <a:cs typeface="Arial" pitchFamily="34" charset="0"/>
              </a:rPr>
              <a:t>a concepts with Geant4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304800" y="2590800"/>
            <a:ext cx="4105275" cy="2730500"/>
            <a:chOff x="113" y="1569"/>
            <a:chExt cx="2586" cy="1720"/>
          </a:xfrm>
        </p:grpSpPr>
        <p:pic>
          <p:nvPicPr>
            <p:cNvPr id="10245" name="Picture 5" descr="05-0476-06D-TiO2triangle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569"/>
              <a:ext cx="2586" cy="1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930" y="2750"/>
              <a:ext cx="217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814" y="2774"/>
              <a:ext cx="4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  <a:cs typeface="Arial" pitchFamily="34" charset="0"/>
                </a:rPr>
                <a:t>3 cm</a:t>
              </a:r>
              <a:endParaRPr lang="en-US" sz="14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 flipV="1">
              <a:off x="385" y="2523"/>
              <a:ext cx="0" cy="13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113" y="2331"/>
              <a:ext cx="6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  <a:cs typeface="Arial" pitchFamily="34" charset="0"/>
                </a:rPr>
                <a:t>1.5 cm</a:t>
              </a:r>
              <a:endParaRPr lang="en-US" sz="14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 flipH="1" flipV="1">
              <a:off x="1927" y="2251"/>
              <a:ext cx="478" cy="30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2084" y="2195"/>
              <a:ext cx="4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  <a:cs typeface="Arial" pitchFamily="34" charset="0"/>
                </a:rPr>
                <a:t>15 m</a:t>
              </a:r>
              <a:endParaRPr lang="en-US" sz="14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79388" y="1868488"/>
            <a:ext cx="417671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60000"/>
              <a:buFont typeface="ZapfDingbats" pitchFamily="82" charset="2"/>
              <a:buChar char="u"/>
            </a:pPr>
            <a:r>
              <a:rPr lang="en-US" sz="1400" b="1">
                <a:solidFill>
                  <a:srgbClr val="FA00FA"/>
                </a:solidFill>
                <a:latin typeface="Comic Sans MS" pitchFamily="66" charset="0"/>
              </a:rPr>
              <a:t>3333 Modules (X and Y plane)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60000"/>
              <a:buFont typeface="ZapfDingbats" pitchFamily="82" charset="2"/>
              <a:buChar char="u"/>
            </a:pPr>
            <a:r>
              <a:rPr lang="en-US" sz="1400" b="1">
                <a:solidFill>
                  <a:srgbClr val="FA00FA"/>
                </a:solidFill>
                <a:latin typeface="Comic Sans MS" pitchFamily="66" charset="0"/>
              </a:rPr>
              <a:t>Each plane contains 1000 slabs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60000"/>
              <a:buFont typeface="ZapfDingbats" pitchFamily="82" charset="2"/>
              <a:buChar char="u"/>
            </a:pPr>
            <a:r>
              <a:rPr lang="en-US" sz="1400" b="1">
                <a:solidFill>
                  <a:srgbClr val="FA00FA"/>
                </a:solidFill>
                <a:latin typeface="Comic Sans MS" pitchFamily="66" charset="0"/>
              </a:rPr>
              <a:t>Total: 6.7M channels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52400" y="5334000"/>
            <a:ext cx="8372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600" b="1">
                <a:solidFill>
                  <a:srgbClr val="FFFF00"/>
                </a:solidFill>
                <a:latin typeface="Comic Sans MS" pitchFamily="66" charset="0"/>
              </a:rPr>
              <a:t>Momenta between 100 MeV/c to 15 GeV/c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Char char="·"/>
            </a:pPr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Magnetic field considered: 0.5 T</a:t>
            </a:r>
            <a:endParaRPr lang="en-US" sz="1600" b="1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Symbol" pitchFamily="18" charset="2"/>
              <a:buChar char="·"/>
            </a:pPr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Reconstructed position resolution ~ 4.5 mm</a:t>
            </a:r>
            <a:endParaRPr lang="en-US" sz="1600" b="1">
              <a:solidFill>
                <a:srgbClr val="FFFF00"/>
              </a:solidFill>
              <a:latin typeface="Comic Sans MS" pitchFamily="66" charset="0"/>
            </a:endParaRPr>
          </a:p>
        </p:txBody>
      </p:sp>
      <p:grpSp>
        <p:nvGrpSpPr>
          <p:cNvPr id="10254" name="Group 14"/>
          <p:cNvGrpSpPr>
            <a:grpSpLocks/>
          </p:cNvGrpSpPr>
          <p:nvPr/>
        </p:nvGrpSpPr>
        <p:grpSpPr bwMode="auto">
          <a:xfrm>
            <a:off x="4724400" y="2057400"/>
            <a:ext cx="4248150" cy="3362325"/>
            <a:chOff x="2653" y="1253"/>
            <a:chExt cx="2676" cy="2118"/>
          </a:xfrm>
        </p:grpSpPr>
        <p:pic>
          <p:nvPicPr>
            <p:cNvPr id="10255" name="Picture 15" descr="smallDet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253"/>
              <a:ext cx="2676" cy="2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 flipH="1" flipV="1">
              <a:off x="3068" y="2228"/>
              <a:ext cx="538" cy="29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 flipV="1">
              <a:off x="3061" y="2228"/>
              <a:ext cx="7" cy="56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 flipV="1">
              <a:off x="3068" y="1525"/>
              <a:ext cx="1309" cy="70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 rot="1288785">
              <a:off x="3332" y="2166"/>
              <a:ext cx="4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15 m</a:t>
              </a:r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 rot="16200000">
              <a:off x="2727" y="2410"/>
              <a:ext cx="4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15 m</a:t>
              </a:r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 rot="-1219533">
              <a:off x="3513" y="1623"/>
              <a:ext cx="5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150 m</a:t>
              </a:r>
            </a:p>
          </p:txBody>
        </p:sp>
      </p:grp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156325" y="5603875"/>
            <a:ext cx="1230313" cy="39528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mic Sans MS" pitchFamily="66" charset="0"/>
              </a:rPr>
              <a:t>B = 0.5T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0400" y="4831716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35 </a:t>
            </a:r>
            <a:r>
              <a:rPr lang="en-US" dirty="0" err="1" smtClean="0">
                <a:solidFill>
                  <a:schemeClr val="bg1"/>
                </a:solidFill>
              </a:rPr>
              <a:t>kT</a:t>
            </a:r>
            <a:r>
              <a:rPr lang="en-US" dirty="0" smtClean="0">
                <a:solidFill>
                  <a:schemeClr val="bg1"/>
                </a:solidFill>
              </a:rPr>
              <a:t> Total Mass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5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685800" cy="304800"/>
          </a:xfrm>
          <a:prstGeom prst="rect">
            <a:avLst/>
          </a:prstGeom>
        </p:spPr>
        <p:txBody>
          <a:bodyPr/>
          <a:lstStyle/>
          <a:p>
            <a:fld id="{CBEC2CE7-9DC5-43F7-9438-F74EB4D5DC80}" type="slidenum">
              <a:rPr lang="en-US"/>
              <a:pPr/>
              <a:t>46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240588" cy="757237"/>
          </a:xfrm>
        </p:spPr>
        <p:txBody>
          <a:bodyPr/>
          <a:lstStyle/>
          <a:p>
            <a:r>
              <a:rPr lang="en-US" sz="3200" dirty="0" smtClean="0"/>
              <a:t>Magnet- Concept for IDS-NF </a:t>
            </a:r>
            <a:endParaRPr lang="en-US" sz="3200" dirty="0"/>
          </a:p>
        </p:txBody>
      </p:sp>
      <p:pic>
        <p:nvPicPr>
          <p:cNvPr id="49155" name="Picture 3" descr="MC_iron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5745056" cy="3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8956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3276600" cy="4495800"/>
          </a:xfrm>
          <a:noFill/>
          <a:ln/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VLHC SC Transmission Line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Technically proven</a:t>
            </a:r>
          </a:p>
          <a:p>
            <a:pPr lvl="1"/>
            <a:r>
              <a:rPr lang="en-US" dirty="0"/>
              <a:t>A</a:t>
            </a:r>
            <a:r>
              <a:rPr lang="en-US" dirty="0" smtClean="0">
                <a:solidFill>
                  <a:schemeClr val="bg1"/>
                </a:solidFill>
              </a:rPr>
              <a:t>ffordable</a:t>
            </a:r>
            <a:endParaRPr lang="en-US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962400" y="5257800"/>
            <a:ext cx="4648200" cy="990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Symbol" pitchFamily="18" charset="2"/>
              <a:buNone/>
            </a:pP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1 m iron wall thickness. </a:t>
            </a:r>
          </a:p>
          <a:p>
            <a:pPr marL="342900" indent="-342900" algn="ctr">
              <a:spcBef>
                <a:spcPct val="20000"/>
              </a:spcBef>
              <a:buFont typeface="Symbol" pitchFamily="18" charset="2"/>
              <a:buNone/>
            </a:pP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~2.4 T peak field in the iron.</a:t>
            </a:r>
          </a:p>
          <a:p>
            <a:pPr marL="342900" indent="-342900" algn="ctr">
              <a:spcBef>
                <a:spcPct val="20000"/>
              </a:spcBef>
              <a:buFont typeface="Symbol" pitchFamily="18" charset="2"/>
              <a:buNone/>
            </a:pP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Good field uniformity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942" y="5562600"/>
            <a:ext cx="2452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R&amp;D to support concept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Has not been funded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</p:spPr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CE9B5-B8FE-47BF-BD3D-A1C49DC18FA4}" type="slidenum">
              <a:rPr lang="en-US"/>
              <a:pPr/>
              <a:t>47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</p:spPr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TASD Performance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81000" y="1219200"/>
            <a:ext cx="419893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2" charset="2"/>
              <a:buNone/>
            </a:pPr>
            <a:r>
              <a:rPr lang="en-GB" sz="2000" dirty="0">
                <a:solidFill>
                  <a:srgbClr val="FFFF00"/>
                </a:solidFill>
                <a:latin typeface="Symbol" pitchFamily="18" charset="2"/>
                <a:cs typeface="Arial" pitchFamily="34" charset="0"/>
              </a:rPr>
              <a:t>n </a:t>
            </a:r>
            <a:r>
              <a:rPr lang="en-GB" sz="20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Event</a:t>
            </a:r>
            <a:r>
              <a:rPr lang="en-GB" sz="2000" dirty="0">
                <a:solidFill>
                  <a:srgbClr val="FFFF00"/>
                </a:solidFill>
                <a:cs typeface="Arial" pitchFamily="34" charset="0"/>
              </a:rPr>
              <a:t> Reconstruction </a:t>
            </a:r>
            <a:r>
              <a:rPr lang="en-GB" sz="2000" dirty="0">
                <a:solidFill>
                  <a:srgbClr val="FFFF00"/>
                </a:solidFill>
                <a:latin typeface="Symbol" pitchFamily="18" charset="2"/>
                <a:cs typeface="Arial" pitchFamily="34" charset="0"/>
              </a:rPr>
              <a:t>e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4648200" y="1752600"/>
            <a:ext cx="4343400" cy="4518025"/>
            <a:chOff x="1104" y="768"/>
            <a:chExt cx="3552" cy="3552"/>
          </a:xfrm>
        </p:grpSpPr>
        <p:pic>
          <p:nvPicPr>
            <p:cNvPr id="17413" name="Picture 5" descr="charge_misi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768"/>
              <a:ext cx="3552" cy="3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 flipV="1">
              <a:off x="2496" y="1152"/>
              <a:ext cx="0" cy="25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181600" y="1295400"/>
            <a:ext cx="353853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2" charset="2"/>
              <a:buNone/>
            </a:pPr>
            <a:r>
              <a:rPr lang="en-GB" sz="2000">
                <a:solidFill>
                  <a:srgbClr val="FFFF00"/>
                </a:solidFill>
                <a:cs typeface="Arial" pitchFamily="34" charset="0"/>
              </a:rPr>
              <a:t>Muon charge mis-ID rate</a:t>
            </a:r>
          </a:p>
        </p:txBody>
      </p:sp>
      <p:pic>
        <p:nvPicPr>
          <p:cNvPr id="17416" name="Picture 8" descr="eff_vs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165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57200" y="5765800"/>
            <a:ext cx="1395413" cy="355600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Comic Sans MS" pitchFamily="66" charset="0"/>
              </a:rPr>
              <a:t>Excellent </a:t>
            </a:r>
            <a:r>
              <a:rPr lang="en-US" sz="1600" b="1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en-US" sz="1600" b="1" baseline="-25000">
                <a:solidFill>
                  <a:schemeClr val="accent2"/>
                </a:solidFill>
                <a:latin typeface="Comic Sans MS" pitchFamily="66" charset="0"/>
              </a:rPr>
              <a:t>E</a:t>
            </a:r>
            <a:endParaRPr lang="en-US" sz="1600" b="1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Facility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4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23" y="1143000"/>
            <a:ext cx="4402667" cy="1600200"/>
          </a:xfrm>
        </p:spPr>
        <p:txBody>
          <a:bodyPr/>
          <a:lstStyle/>
          <a:p>
            <a:r>
              <a:rPr lang="el-GR" b="0" dirty="0"/>
              <a:t>π</a:t>
            </a:r>
            <a:r>
              <a:rPr lang="en-US" b="0" dirty="0"/>
              <a:t>’s are </a:t>
            </a:r>
            <a:r>
              <a:rPr lang="en-US" dirty="0" smtClean="0"/>
              <a:t>on an</a:t>
            </a:r>
            <a:r>
              <a:rPr lang="en-US" b="0" dirty="0" smtClean="0"/>
              <a:t> </a:t>
            </a:r>
            <a:r>
              <a:rPr lang="en-US" b="0" dirty="0"/>
              <a:t>injection orbit</a:t>
            </a:r>
          </a:p>
          <a:p>
            <a:pPr lvl="1"/>
            <a:r>
              <a:rPr lang="en-US" b="0" dirty="0"/>
              <a:t>separated by chicane</a:t>
            </a:r>
          </a:p>
          <a:p>
            <a:r>
              <a:rPr lang="en-US" sz="1800" b="0" dirty="0" err="1"/>
              <a:t>μ’s</a:t>
            </a:r>
            <a:r>
              <a:rPr lang="en-US" sz="1800" b="0" dirty="0"/>
              <a:t> are in ring circulating orbit</a:t>
            </a:r>
          </a:p>
          <a:p>
            <a:pPr lvl="1"/>
            <a:r>
              <a:rPr lang="en-US" b="0" dirty="0"/>
              <a:t>lower </a:t>
            </a:r>
            <a:r>
              <a:rPr lang="en-US" dirty="0"/>
              <a:t>p</a:t>
            </a:r>
            <a:r>
              <a:rPr lang="en-US" b="0" dirty="0" smtClean="0"/>
              <a:t> = 3.8 </a:t>
            </a:r>
            <a:r>
              <a:rPr lang="en-US" b="0" dirty="0" err="1" smtClean="0"/>
              <a:t>GeV</a:t>
            </a:r>
            <a:r>
              <a:rPr lang="en-US" b="0" dirty="0" smtClean="0"/>
              <a:t>/c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477000"/>
            <a:ext cx="5791200" cy="228600"/>
          </a:xfrm>
        </p:spPr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0"/>
            <a:ext cx="6553200" cy="35708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34312" y="287923"/>
            <a:ext cx="1107996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Ao Liu	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Fermilab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Transport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8789897" cy="2819400"/>
          </a:xfrm>
        </p:spPr>
      </p:pic>
    </p:spTree>
    <p:extLst>
      <p:ext uri="{BB962C8B-B14F-4D97-AF65-F5344CB8AC3E}">
        <p14:creationId xmlns:p14="http://schemas.microsoft.com/office/powerpoint/2010/main" val="395502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MI-40 Beam Absorber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9" y="1219200"/>
            <a:ext cx="7686536" cy="4991100"/>
          </a:xfrm>
        </p:spPr>
      </p:pic>
    </p:spTree>
    <p:extLst>
      <p:ext uri="{BB962C8B-B14F-4D97-AF65-F5344CB8AC3E}">
        <p14:creationId xmlns:p14="http://schemas.microsoft.com/office/powerpoint/2010/main" val="3969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Costing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based on LBNE costs</a:t>
            </a:r>
            <a:br>
              <a:rPr lang="en-US" dirty="0" smtClean="0"/>
            </a:br>
            <a:r>
              <a:rPr lang="en-US" sz="2400" i="1" dirty="0" smtClean="0"/>
              <a:t>Fully loaded and escalated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37634"/>
              </p:ext>
            </p:extLst>
          </p:nvPr>
        </p:nvGraphicFramePr>
        <p:xfrm>
          <a:off x="457200" y="1295400"/>
          <a:ext cx="837247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238"/>
                <a:gridCol w="4186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M$</a:t>
                      </a:r>
                      <a:r>
                        <a:rPr lang="en-US" baseline="30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 Beam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r>
                        <a:rPr lang="en-US" baseline="0" dirty="0" smtClean="0"/>
                        <a:t> Station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Transport</a:t>
                      </a:r>
                      <a:r>
                        <a:rPr lang="en-US" baseline="0" dirty="0" smtClean="0"/>
                        <a:t>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Decay 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Near Hall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Far 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Sub 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239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 Office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r>
                        <a:rPr lang="en-US" baseline="30000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2907" y="5029200"/>
            <a:ext cx="77107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No allowances made for reuse of existing equipment</a:t>
            </a:r>
            <a:endParaRPr lang="en-US" baseline="30000" dirty="0" smtClean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Near Hall sized for multiple experiments &amp; ND for SBL oscillation physics</a:t>
            </a:r>
          </a:p>
          <a:p>
            <a:r>
              <a:rPr lang="en-US" baseline="30000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Far Detector cost based on MINOS as-built + full burdening + escalation &amp; no</a:t>
            </a:r>
          </a:p>
          <a:p>
            <a:r>
              <a:rPr lang="en-US" baseline="30000" dirty="0">
                <a:solidFill>
                  <a:schemeClr val="bg1"/>
                </a:solidFill>
              </a:rPr>
              <a:t> </a:t>
            </a:r>
            <a:r>
              <a:rPr lang="en-US" baseline="30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allowance for existing FD Hall</a:t>
            </a:r>
          </a:p>
          <a:p>
            <a:r>
              <a:rPr lang="en-US" baseline="30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Assumes LBNE estimate of 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» </a:t>
            </a:r>
            <a:r>
              <a:rPr lang="en-US" dirty="0" smtClean="0">
                <a:solidFill>
                  <a:schemeClr val="bg1"/>
                </a:solidFill>
              </a:rPr>
              <a:t>15% (including contingency)</a:t>
            </a:r>
            <a:endParaRPr lang="en-US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5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4953000"/>
          </a:xfrm>
        </p:spPr>
        <p:txBody>
          <a:bodyPr>
            <a:normAutofit fontScale="92500"/>
          </a:bodyPr>
          <a:lstStyle/>
          <a:p>
            <a:r>
              <a:rPr lang="en-US" sz="2800" b="0" dirty="0" smtClean="0"/>
              <a:t>Facility</a:t>
            </a:r>
          </a:p>
          <a:p>
            <a:pPr lvl="1"/>
            <a:r>
              <a:rPr lang="en-US" sz="2400" b="0" dirty="0" smtClean="0"/>
              <a:t>Targeting, capture/transport &amp; Injection</a:t>
            </a:r>
          </a:p>
          <a:p>
            <a:pPr lvl="2"/>
            <a:r>
              <a:rPr lang="en-US" sz="2400" b="0" dirty="0" smtClean="0"/>
              <a:t>Need to complete detailed design and simulation </a:t>
            </a:r>
            <a:endParaRPr lang="en-US" sz="2400" b="0" dirty="0" smtClean="0">
              <a:solidFill>
                <a:srgbClr val="FF0000"/>
              </a:solidFill>
            </a:endParaRPr>
          </a:p>
          <a:p>
            <a:pPr lvl="1"/>
            <a:r>
              <a:rPr lang="en-US" sz="2400" b="0" dirty="0" smtClean="0"/>
              <a:t>Decay Ring optimization</a:t>
            </a:r>
          </a:p>
          <a:p>
            <a:pPr lvl="2"/>
            <a:r>
              <a:rPr lang="en-US" sz="2400" b="0" dirty="0" smtClean="0"/>
              <a:t>Continued study of both </a:t>
            </a:r>
            <a:r>
              <a:rPr lang="en-US" sz="2400" dirty="0"/>
              <a:t>FODO </a:t>
            </a:r>
            <a:r>
              <a:rPr lang="en-US" sz="2400" dirty="0" smtClean="0"/>
              <a:t>&amp; RFFAG decay </a:t>
            </a:r>
            <a:r>
              <a:rPr lang="en-US" sz="2400" b="0" dirty="0" smtClean="0"/>
              <a:t>rings</a:t>
            </a:r>
          </a:p>
          <a:p>
            <a:pPr lvl="1"/>
            <a:r>
              <a:rPr lang="en-US" sz="2400" b="0" dirty="0" smtClean="0"/>
              <a:t>Decay Ring Instrumentation</a:t>
            </a:r>
          </a:p>
          <a:p>
            <a:pPr lvl="2"/>
            <a:r>
              <a:rPr lang="en-US" sz="2400" b="0" dirty="0" smtClean="0"/>
              <a:t>Define and simulate performance of BCT, </a:t>
            </a:r>
            <a:r>
              <a:rPr lang="en-US" sz="2400" b="0" dirty="0" err="1" smtClean="0"/>
              <a:t>polarimeter</a:t>
            </a:r>
            <a:r>
              <a:rPr lang="en-US" sz="2400" b="0" dirty="0" smtClean="0"/>
              <a:t>, </a:t>
            </a:r>
            <a:r>
              <a:rPr lang="en-US" sz="2400" dirty="0" smtClean="0"/>
              <a:t>Magnetic-</a:t>
            </a:r>
            <a:r>
              <a:rPr lang="en-US" sz="2400" b="0" dirty="0" smtClean="0"/>
              <a:t>spectrometer, etc.</a:t>
            </a:r>
          </a:p>
          <a:p>
            <a:pPr lvl="1"/>
            <a:r>
              <a:rPr lang="en-US" sz="2400" b="0" dirty="0" smtClean="0"/>
              <a:t>Produce full G4Beamline simulation of all of the above to define </a:t>
            </a:r>
            <a:r>
              <a:rPr lang="en-US" sz="2400" b="0" dirty="0" smtClean="0">
                <a:latin typeface="Symbol" pitchFamily="18" charset="2"/>
              </a:rPr>
              <a:t>n</a:t>
            </a:r>
            <a:r>
              <a:rPr lang="en-US" sz="2400" b="0" dirty="0" smtClean="0"/>
              <a:t> flux </a:t>
            </a:r>
            <a:r>
              <a:rPr lang="en-US" sz="2400" dirty="0">
                <a:solidFill>
                  <a:srgbClr val="FF0000"/>
                </a:solidFill>
              </a:rPr>
              <a:t>(Fermilab PhD </a:t>
            </a:r>
            <a:r>
              <a:rPr lang="en-US" sz="2400" dirty="0" smtClean="0">
                <a:solidFill>
                  <a:srgbClr val="FF0000"/>
                </a:solidFill>
              </a:rPr>
              <a:t>student - thesis)</a:t>
            </a:r>
            <a:endParaRPr lang="en-US" sz="2400" b="0" dirty="0" smtClean="0"/>
          </a:p>
          <a:p>
            <a:pPr lvl="2"/>
            <a:r>
              <a:rPr lang="en-US" sz="2400" b="0" dirty="0" smtClean="0"/>
              <a:t>And verify the precision to which it can be </a:t>
            </a:r>
            <a:r>
              <a:rPr lang="en-US" sz="2400" dirty="0" smtClean="0"/>
              <a:t>determined.</a:t>
            </a:r>
            <a:endParaRPr lang="en-US" sz="2400" b="0" dirty="0" smtClean="0"/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77000"/>
            <a:ext cx="5715000" cy="228600"/>
          </a:xfrm>
        </p:spPr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 &amp; future </a:t>
            </a:r>
            <a:r>
              <a:rPr lang="en-US" dirty="0" smtClean="0"/>
              <a:t>work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72475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Detector </a:t>
            </a:r>
            <a:r>
              <a:rPr lang="en-US" sz="2800" dirty="0"/>
              <a:t>simulation</a:t>
            </a:r>
          </a:p>
          <a:p>
            <a:pPr lvl="1"/>
            <a:r>
              <a:rPr lang="en-US" sz="2400" dirty="0"/>
              <a:t>For oscillation studies, continue MC study of backgrounds &amp; </a:t>
            </a:r>
            <a:r>
              <a:rPr lang="en-US" sz="2400" dirty="0" smtClean="0"/>
              <a:t>systematics</a:t>
            </a:r>
            <a:endParaRPr lang="en-US" sz="2400" dirty="0"/>
          </a:p>
          <a:p>
            <a:pPr lvl="2"/>
            <a:r>
              <a:rPr lang="en-US" sz="1800" dirty="0" smtClean="0"/>
              <a:t>Start study of disappearance channels</a:t>
            </a:r>
          </a:p>
          <a:p>
            <a:pPr lvl="2"/>
            <a:r>
              <a:rPr lang="en-US" sz="1800" dirty="0" smtClean="0"/>
              <a:t>Look in detail at all sources of backgrounds: CR, atmospheric </a:t>
            </a:r>
            <a:r>
              <a:rPr lang="en-US" sz="1800" dirty="0" smtClean="0">
                <a:latin typeface="Symbol" pitchFamily="18" charset="2"/>
              </a:rPr>
              <a:t>n</a:t>
            </a:r>
            <a:r>
              <a:rPr lang="en-US" sz="1800" dirty="0" smtClean="0"/>
              <a:t>, etc.</a:t>
            </a:r>
          </a:p>
          <a:p>
            <a:pPr lvl="3"/>
            <a:r>
              <a:rPr lang="en-US" sz="1600" dirty="0" smtClean="0"/>
              <a:t>First pass done &amp; with timing to remove CR, small compared to charge </a:t>
            </a:r>
            <a:r>
              <a:rPr lang="en-US" sz="1600" dirty="0" err="1" smtClean="0"/>
              <a:t>mis</a:t>
            </a:r>
            <a:r>
              <a:rPr lang="en-US" sz="1600" dirty="0" smtClean="0"/>
              <a:t>-ID</a:t>
            </a:r>
          </a:p>
          <a:p>
            <a:pPr lvl="2"/>
            <a:r>
              <a:rPr lang="en-US" sz="1800" dirty="0" smtClean="0"/>
              <a:t>Will lead to detector (FAR) optimization</a:t>
            </a:r>
          </a:p>
          <a:p>
            <a:pPr lvl="1"/>
            <a:r>
              <a:rPr lang="en-US" sz="2400" dirty="0" smtClean="0"/>
              <a:t>Move to Multivariate techniques. </a:t>
            </a:r>
            <a:r>
              <a:rPr lang="en-US" sz="2400" dirty="0" smtClean="0">
                <a:solidFill>
                  <a:srgbClr val="FF0000"/>
                </a:solidFill>
              </a:rPr>
              <a:t>[Begun]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dirty="0"/>
              <a:t>cross-section </a:t>
            </a:r>
            <a:r>
              <a:rPr lang="en-US" sz="2400" dirty="0" smtClean="0"/>
              <a:t>(&amp; general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dirty="0" smtClean="0"/>
              <a:t> interaction physics) measurements </a:t>
            </a:r>
            <a:r>
              <a:rPr lang="en-US" sz="2400" dirty="0"/>
              <a:t>need detector baseline </a:t>
            </a:r>
            <a:r>
              <a:rPr lang="en-US" sz="2400" dirty="0" smtClean="0"/>
              <a:t>design</a:t>
            </a:r>
          </a:p>
          <a:p>
            <a:pPr lvl="2"/>
            <a:r>
              <a:rPr lang="en-US" sz="1800" dirty="0" smtClean="0"/>
              <a:t>Learn </a:t>
            </a:r>
            <a:r>
              <a:rPr lang="en-US" sz="1800" dirty="0"/>
              <a:t>much from </a:t>
            </a:r>
            <a:r>
              <a:rPr lang="en-US" sz="1800" dirty="0" smtClean="0"/>
              <a:t>work for LBNE &amp; IDS-NF (both detector &amp; physics)</a:t>
            </a:r>
          </a:p>
          <a:p>
            <a:pPr lvl="3"/>
            <a:r>
              <a:rPr lang="en-US" sz="1600" dirty="0" smtClean="0"/>
              <a:t>Increased emphasis on </a:t>
            </a:r>
            <a:r>
              <a:rPr lang="en-US" sz="1600" dirty="0" smtClean="0">
                <a:latin typeface="Symbol" pitchFamily="18" charset="2"/>
              </a:rPr>
              <a:t>n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 interactions, however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</p:spPr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4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FODO Decay 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5486400"/>
            <a:ext cx="6282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3.8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GeV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/c 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±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10% momentum acceptance, circumference = 350 m</a:t>
            </a:r>
            <a:endParaRPr lang="en-US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5600" y="287923"/>
            <a:ext cx="2116858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Alex Bogacz JLAB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Ao Liu Fermilab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7" y="1752600"/>
            <a:ext cx="8560101" cy="3352800"/>
          </a:xfrm>
        </p:spPr>
      </p:pic>
    </p:spTree>
    <p:extLst>
      <p:ext uri="{BB962C8B-B14F-4D97-AF65-F5344CB8AC3E}">
        <p14:creationId xmlns:p14="http://schemas.microsoft.com/office/powerpoint/2010/main" val="10999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sz="2000" dirty="0" err="1" smtClean="0"/>
              <a:t>s</a:t>
            </a:r>
            <a:r>
              <a:rPr lang="en-US" dirty="0" smtClean="0"/>
              <a:t> at end of first straight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9" y="1219200"/>
            <a:ext cx="7578036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207586" y="3581400"/>
            <a:ext cx="609600" cy="1600200"/>
          </a:xfrm>
          <a:prstGeom prst="rect">
            <a:avLst/>
          </a:prstGeom>
          <a:solidFill>
            <a:srgbClr val="FFFF6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Looking to the Energy Frontier</a:t>
            </a:r>
            <a:endParaRPr lang="en-US" sz="2400" i="1" dirty="0">
              <a:solidFill>
                <a:srgbClr val="FFFF66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3" y="1219200"/>
            <a:ext cx="7275269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37933" y="3801644"/>
            <a:ext cx="3300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Only 40% of </a:t>
            </a:r>
            <a:r>
              <a:rPr lang="en-US" dirty="0" err="1" smtClean="0">
                <a:latin typeface="Symbol" pitchFamily="18" charset="2"/>
              </a:rPr>
              <a:t>p</a:t>
            </a:r>
            <a:r>
              <a:rPr lang="en-US" sz="1200" dirty="0" err="1" smtClean="0"/>
              <a:t>s</a:t>
            </a:r>
            <a:r>
              <a:rPr lang="en-US" dirty="0" smtClean="0"/>
              <a:t> decay in straight</a:t>
            </a:r>
          </a:p>
          <a:p>
            <a:pPr algn="ctr"/>
            <a:r>
              <a:rPr lang="en-US" dirty="0" smtClean="0"/>
              <a:t>Need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absorber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Energy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beam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2339975"/>
            <a:ext cx="2751635" cy="22902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HEPAP Facility Subpanel Face-to-Face Meeting          Feb 13, 2013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642216" y="2598208"/>
            <a:ext cx="762000" cy="1773766"/>
          </a:xfrm>
          <a:prstGeom prst="rect">
            <a:avLst/>
          </a:prstGeom>
          <a:solidFill>
            <a:srgbClr val="FFFF66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362200" y="3185583"/>
            <a:ext cx="685800" cy="59901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5100" y="5393323"/>
            <a:ext cx="6226384" cy="338554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After 3.48m Fe, we </a:t>
            </a:r>
            <a:r>
              <a:rPr lang="en-US" dirty="0"/>
              <a:t>have </a:t>
            </a:r>
            <a:r>
              <a:rPr lang="en-US" dirty="0">
                <a:latin typeface="Symbol" pitchFamily="18" charset="2"/>
              </a:rPr>
              <a:t>»</a:t>
            </a:r>
            <a:r>
              <a:rPr lang="en-US" dirty="0"/>
              <a:t> </a:t>
            </a:r>
            <a:r>
              <a:rPr lang="en-US" dirty="0" smtClean="0"/>
              <a:t>10</a:t>
            </a:r>
            <a:r>
              <a:rPr lang="en-US" baseline="30000" dirty="0" smtClean="0"/>
              <a:t>10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/pulse in 100 &lt; P(MeV/c) &lt; 300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752" y="4648200"/>
            <a:ext cx="2262158" cy="1077218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At end of straight we</a:t>
            </a:r>
          </a:p>
          <a:p>
            <a:r>
              <a:rPr lang="en-US" dirty="0"/>
              <a:t>h</a:t>
            </a:r>
            <a:r>
              <a:rPr lang="en-US" dirty="0" smtClean="0"/>
              <a:t>ave a lot of </a:t>
            </a:r>
            <a:r>
              <a:rPr lang="en-US" dirty="0" err="1" smtClean="0">
                <a:latin typeface="Symbol" pitchFamily="18" charset="2"/>
              </a:rPr>
              <a:t>p</a:t>
            </a:r>
            <a:r>
              <a:rPr lang="en-US" sz="1200" dirty="0" err="1" smtClean="0"/>
              <a:t>s</a:t>
            </a:r>
            <a:r>
              <a:rPr lang="en-US" dirty="0" smtClean="0"/>
              <a:t>, but </a:t>
            </a:r>
          </a:p>
          <a:p>
            <a:r>
              <a:rPr lang="en-US" dirty="0"/>
              <a:t>a</a:t>
            </a:r>
            <a:r>
              <a:rPr lang="en-US" dirty="0" smtClean="0"/>
              <a:t>lso a lot of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sz="1200" dirty="0" err="1" smtClean="0"/>
              <a:t>s</a:t>
            </a:r>
            <a:r>
              <a:rPr lang="en-US" dirty="0" smtClean="0"/>
              <a:t> with</a:t>
            </a:r>
          </a:p>
          <a:p>
            <a:r>
              <a:rPr lang="en-US" dirty="0" smtClean="0"/>
              <a:t>4.5 &lt; P(</a:t>
            </a:r>
            <a:r>
              <a:rPr lang="en-US" dirty="0" err="1" smtClean="0"/>
              <a:t>GeV</a:t>
            </a:r>
            <a:r>
              <a:rPr lang="en-US" dirty="0" smtClean="0"/>
              <a:t>/c) &lt; 5.5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986" y="2494492"/>
            <a:ext cx="1576225" cy="1981199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11" y="2113491"/>
            <a:ext cx="434381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9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ced_Scintillation_Detector _RnD_at_Fermilab">
  <a:themeElements>
    <a:clrScheme name="Advanced_Scintillation_Detector _RnD_at_Fermilab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dvanced_Scintillation_Detector _RnD_at_Fermilab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dvanced_Scintillation_Detector _RnD_at_Fermila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anced_Scintillation_Detector _RnD_at_Fermila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19038</TotalTime>
  <Words>2968</Words>
  <Application>Microsoft Office PowerPoint</Application>
  <PresentationFormat>On-screen Show (4:3)</PresentationFormat>
  <Paragraphs>490</Paragraphs>
  <Slides>54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Advanced_Scintillation_Detector _RnD_at_Fermilab</vt:lpstr>
      <vt:lpstr>Equation</vt:lpstr>
      <vt:lpstr>Neutrinos from Stored Muons: nSTORM</vt:lpstr>
      <vt:lpstr>Motivation</vt:lpstr>
      <vt:lpstr>m-based n beams</vt:lpstr>
      <vt:lpstr>nuSTORM</vt:lpstr>
      <vt:lpstr>p Transport Line</vt:lpstr>
      <vt:lpstr>FODO Decay ring</vt:lpstr>
      <vt:lpstr>ms at end of first straight</vt:lpstr>
      <vt:lpstr>Looking to the Energy Frontier</vt:lpstr>
      <vt:lpstr>Low Energy m beam</vt:lpstr>
      <vt:lpstr>The Physics Reach</vt:lpstr>
      <vt:lpstr>En spectra (m+ stored)</vt:lpstr>
      <vt:lpstr>Experimental Layout</vt:lpstr>
      <vt:lpstr>Baseline Detector Super B Iron Neutrino Detector: SuperBIND</vt:lpstr>
      <vt:lpstr>Multivariate Analysis CC-NC discrimination</vt:lpstr>
      <vt:lpstr>ne ® nm appearance CPT invariant channel to LSND/MiniBooNE</vt:lpstr>
      <vt:lpstr>ne ® nm appearance</vt:lpstr>
      <vt:lpstr>Project Considerations</vt:lpstr>
      <vt:lpstr>Siting</vt:lpstr>
      <vt:lpstr>Far Detector Hall and Detector(s)</vt:lpstr>
      <vt:lpstr>Moving Forward</vt:lpstr>
      <vt:lpstr>Important steps to move forward</vt:lpstr>
      <vt:lpstr>nuSTORM: Conclusions</vt:lpstr>
      <vt:lpstr>Conclusions II</vt:lpstr>
      <vt:lpstr>Back Ups for Q&amp;A</vt:lpstr>
      <vt:lpstr>The “Collaboration”</vt:lpstr>
      <vt:lpstr>Physics</vt:lpstr>
      <vt:lpstr>n physics with a μ storage ring  </vt:lpstr>
      <vt:lpstr>Short-baseline n oscillation studies</vt:lpstr>
      <vt:lpstr>3 + 2 Models</vt:lpstr>
      <vt:lpstr>3 + 3 Model</vt:lpstr>
      <vt:lpstr>Raw Event Rates</vt:lpstr>
      <vt:lpstr>“Golden Channel” Robustness</vt:lpstr>
      <vt:lpstr>Required m charge mis-ID rate needed for given sensitivity</vt:lpstr>
      <vt:lpstr>Background rates</vt:lpstr>
      <vt:lpstr>S:B for Appearance Channel Past and Future(?)</vt:lpstr>
      <vt:lpstr>NF Upgrade path</vt:lpstr>
      <vt:lpstr>5 GeV, Low-luminosity NF</vt:lpstr>
      <vt:lpstr>n Interaction Physics</vt:lpstr>
      <vt:lpstr>En spectra (m+ stored)</vt:lpstr>
      <vt:lpstr>n Cross-section measurements</vt:lpstr>
      <vt:lpstr>n Cross-section measurements</vt:lpstr>
      <vt:lpstr>n Interaction Physics A partial sampling</vt:lpstr>
      <vt:lpstr>Cost based on LBNE costs Fully loaded and escalated</vt:lpstr>
      <vt:lpstr>Detector Considerations</vt:lpstr>
      <vt:lpstr>Fine-Resolution Totally Active Segmented Detector (IDS-NF)</vt:lpstr>
      <vt:lpstr>Magnet- Concept for IDS-NF </vt:lpstr>
      <vt:lpstr>TASD Performance</vt:lpstr>
      <vt:lpstr>Facility</vt:lpstr>
      <vt:lpstr>Injection</vt:lpstr>
      <vt:lpstr>MI-40 Beam Absorber</vt:lpstr>
      <vt:lpstr>Costing</vt:lpstr>
      <vt:lpstr>Cost based on LBNE costs Fully loaded and escalated</vt:lpstr>
      <vt:lpstr>Ongoing  &amp; future work</vt:lpstr>
      <vt:lpstr>Ongoing  &amp; future work II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MuCool Status and Plans</dc:title>
  <dc:creator>Alan Bross</dc:creator>
  <cp:lastModifiedBy>Alan D. Bross</cp:lastModifiedBy>
  <cp:revision>723</cp:revision>
  <cp:lastPrinted>2012-07-13T20:30:09Z</cp:lastPrinted>
  <dcterms:created xsi:type="dcterms:W3CDTF">2003-04-30T03:46:14Z</dcterms:created>
  <dcterms:modified xsi:type="dcterms:W3CDTF">2013-02-13T16:13:32Z</dcterms:modified>
</cp:coreProperties>
</file>